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16140625" r:id="rId8"/>
    <p:sldId id="16140628" r:id="rId9"/>
    <p:sldId id="16140634" r:id="rId10"/>
    <p:sldId id="16140630" r:id="rId11"/>
    <p:sldId id="16140629" r:id="rId12"/>
    <p:sldId id="16140623"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Edunet%20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96197"/>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a:t>
            </a:r>
            <a:r>
              <a:rPr lang="en-US" sz="2000" b="1" dirty="0" err="1">
                <a:solidFill>
                  <a:schemeClr val="accent1">
                    <a:lumMod val="75000"/>
                  </a:schemeClr>
                </a:solidFill>
                <a:latin typeface="Arial" panose="020B0604020202020204" pitchFamily="34" charset="0"/>
                <a:cs typeface="Arial" panose="020B0604020202020204" pitchFamily="34" charset="0"/>
              </a:rPr>
              <a:t>By:Shylaja</a:t>
            </a:r>
            <a:r>
              <a:rPr lang="en-US" sz="2000" b="1" dirty="0">
                <a:solidFill>
                  <a:schemeClr val="accent1">
                    <a:lumMod val="75000"/>
                  </a:schemeClr>
                </a:solidFill>
                <a:latin typeface="Arial" panose="020B0604020202020204" pitchFamily="34" charset="0"/>
                <a:cs typeface="Arial" panose="020B0604020202020204" pitchFamily="34" charset="0"/>
              </a:rPr>
              <a:t> Gunti</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Student Name : Shylaja Gunti</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College Name &amp; Department :Chaitanya Institute of Technology and </a:t>
            </a:r>
            <a:r>
              <a:rPr lang="en-US" sz="2000" b="1" dirty="0" err="1">
                <a:solidFill>
                  <a:schemeClr val="accent1">
                    <a:lumMod val="75000"/>
                  </a:schemeClr>
                </a:solidFill>
                <a:latin typeface="Arial" panose="020B0604020202020204"/>
                <a:cs typeface="Arial" panose="020B0604020202020204"/>
              </a:rPr>
              <a:t>science,ECE</a:t>
            </a:r>
            <a:r>
              <a:rPr lang="en-US" sz="2000" b="1" dirty="0">
                <a:solidFill>
                  <a:schemeClr val="accent1">
                    <a:lumMod val="75000"/>
                  </a:schemeClr>
                </a:solidFill>
                <a:latin typeface="Arial" panose="020B0604020202020204"/>
                <a:cs typeface="Arial" panose="020B0604020202020204"/>
              </a:rPr>
              <a:t>. </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en-US" dirty="0">
                <a:hlinkClick r:id="rId1" tooltip="" action="ppaction://hlinkfile"/>
              </a:rPr>
              <a:t>https://github.com/Guntishylaja/Edunet-Project.git</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02026"/>
            <a:ext cx="11029615" cy="5119094"/>
          </a:xfrm>
        </p:spPr>
        <p:txBody>
          <a:bodyPr/>
          <a:lstStyle/>
          <a:p>
            <a:r>
              <a:rPr lang="en-IN" b="1" dirty="0"/>
              <a:t>1. Advanced Steganographic Techniques</a:t>
            </a:r>
            <a:endParaRPr lang="en-IN" b="1" dirty="0"/>
          </a:p>
          <a:p>
            <a:pPr>
              <a:buFont typeface="Arial" panose="020B0604020202020204" pitchFamily="34" charset="0"/>
              <a:buChar char="•"/>
            </a:pPr>
            <a:r>
              <a:rPr lang="en-IN" b="1" dirty="0"/>
              <a:t>Deep Learning-Based Steganography</a:t>
            </a:r>
            <a:r>
              <a:rPr lang="en-IN" dirty="0"/>
              <a:t> – Using neural networks (e.g., GANs, autoencoders) to hide and extract messages imperceptibly.</a:t>
            </a:r>
            <a:endParaRPr lang="en-IN" dirty="0"/>
          </a:p>
          <a:p>
            <a:r>
              <a:rPr lang="en-IN" b="1" dirty="0"/>
              <a:t>2. Enhanced Security Measures</a:t>
            </a:r>
            <a:endParaRPr lang="en-IN" b="1" dirty="0"/>
          </a:p>
          <a:p>
            <a:pPr>
              <a:buFont typeface="Arial" panose="020B0604020202020204" pitchFamily="34" charset="0"/>
              <a:buChar char="•"/>
            </a:pPr>
            <a:r>
              <a:rPr lang="en-IN" b="1" dirty="0"/>
              <a:t>Blockchain-Based Steganography</a:t>
            </a:r>
            <a:r>
              <a:rPr lang="en-IN" dirty="0"/>
              <a:t> – Storing </a:t>
            </a:r>
            <a:r>
              <a:rPr lang="en-IN" dirty="0" err="1"/>
              <a:t>stego</a:t>
            </a:r>
            <a:r>
              <a:rPr lang="en-IN" dirty="0"/>
              <a:t>-images on decentralized ledgers for tamper-proof security.</a:t>
            </a:r>
            <a:endParaRPr lang="en-IN" dirty="0"/>
          </a:p>
          <a:p>
            <a:pPr>
              <a:buFont typeface="Arial" panose="020B0604020202020204" pitchFamily="34" charset="0"/>
              <a:buChar char="•"/>
            </a:pPr>
            <a:r>
              <a:rPr lang="en-IN" b="1" dirty="0"/>
              <a:t>Multi-Layered Encryption</a:t>
            </a:r>
            <a:r>
              <a:rPr lang="en-IN" dirty="0"/>
              <a:t> – Implementing dual-layer encryption (AES + RSA) before embedding to add an extra security layer.</a:t>
            </a:r>
            <a:endParaRPr lang="en-IN" dirty="0"/>
          </a:p>
          <a:p>
            <a:r>
              <a:rPr lang="en-IN" b="1" dirty="0"/>
              <a:t>3. Cross-Platform Integration</a:t>
            </a:r>
            <a:endParaRPr lang="en-IN" b="1" dirty="0"/>
          </a:p>
          <a:p>
            <a:pPr>
              <a:buFont typeface="Arial" panose="020B0604020202020204" pitchFamily="34" charset="0"/>
              <a:buChar char="•"/>
            </a:pPr>
            <a:r>
              <a:rPr lang="en-IN" b="1" dirty="0"/>
              <a:t>Mobile Application Development</a:t>
            </a:r>
            <a:r>
              <a:rPr lang="en-IN" dirty="0"/>
              <a:t> – Implementing steganography on </a:t>
            </a:r>
            <a:r>
              <a:rPr lang="en-IN" b="1" dirty="0"/>
              <a:t>Android and iOS</a:t>
            </a:r>
            <a:r>
              <a:rPr lang="en-IN" dirty="0"/>
              <a:t> for secure communication on mobile devices.</a:t>
            </a:r>
            <a:endParaRPr lang="en-IN" dirty="0"/>
          </a:p>
          <a:p>
            <a:r>
              <a:rPr lang="en-US" b="1" dirty="0"/>
              <a:t>4.Legal and Ethical Considerations</a:t>
            </a:r>
            <a:endParaRPr lang="en-US" b="1" dirty="0"/>
          </a:p>
          <a:p>
            <a:pPr>
              <a:buFont typeface="Arial" panose="020B0604020202020204" pitchFamily="34" charset="0"/>
              <a:buChar char="•"/>
            </a:pPr>
            <a:r>
              <a:rPr lang="en-US" b="1" dirty="0"/>
              <a:t>Forensic Steganography</a:t>
            </a:r>
            <a:r>
              <a:rPr lang="en-US" dirty="0"/>
              <a:t> – Helping law enforcement track cybercrime-related hidden communications.</a:t>
            </a:r>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r>
              <a:rPr lang="en-US" dirty="0">
                <a:latin typeface="Arial" panose="020B0604020202020204" pitchFamily="34" charset="0"/>
                <a:cs typeface="Arial" panose="020B0604020202020204" pitchFamily="34" charset="0"/>
              </a:rPr>
              <a:t>With the rise of digital communication, ensuring data privacy and security has become a critical challenge. Traditional encryption methods secure messages but may attract unwanted attention. Steganography, the practice of hiding information within digital media, offers a discreet way to transmit confidential data without raising suspicion.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This project aims to develop a steganographic system for embedding secret messages within images while maintaining their visual integrity. The solution should ensure minimal distortion, high payload capacity, and resistance to detection methods. Additionally, the system should support efficient encoding and decoding processes, making it accessible for secure communications in various applications, including confidential messaging and digital watermarking.</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key challenges include maintaining image quality, preventing message extraction by unauthorized users, and optimizing the trade-off between data hiding capacity and imperceptibility. Addressing these challenges will contribute to enhancing secure communication in an era of increasing cybersecurity threats.</a:t>
            </a:r>
            <a:endParaRPr lang="en-US"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000" b="1" dirty="0">
                <a:latin typeface="Arial" panose="020B0604020202020204" pitchFamily="34" charset="0"/>
                <a:cs typeface="Arial" panose="020B0604020202020204" pitchFamily="34" charset="0"/>
              </a:rPr>
              <a:t>Languages</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Python.</a:t>
            </a:r>
            <a:br>
              <a:rPr lang="en-IN"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b="1" dirty="0">
                <a:latin typeface="Arial" panose="020B0604020202020204" pitchFamily="34" charset="0"/>
                <a:cs typeface="Arial" panose="020B0604020202020204" pitchFamily="34" charset="0"/>
              </a:rPr>
              <a:t>Libraries</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OpenCV, </a:t>
            </a:r>
            <a:r>
              <a:rPr lang="en-IN" sz="2000" dirty="0" err="1">
                <a:latin typeface="Arial" panose="020B0604020202020204" pitchFamily="34" charset="0"/>
                <a:cs typeface="Arial" panose="020B0604020202020204" pitchFamily="34" charset="0"/>
              </a:rPr>
              <a:t>OpenStego</a:t>
            </a:r>
            <a:r>
              <a:rPr lang="en-IN" sz="2000" dirty="0">
                <a:latin typeface="Arial" panose="020B0604020202020204" pitchFamily="34" charset="0"/>
                <a:cs typeface="Arial" panose="020B0604020202020204" pitchFamily="34" charset="0"/>
              </a:rPr>
              <a:t> ,String</a:t>
            </a:r>
            <a:br>
              <a:rPr lang="en-IN"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IN" sz="2000" b="1" dirty="0">
                <a:latin typeface="Arial" panose="020B0604020202020204" pitchFamily="34" charset="0"/>
                <a:cs typeface="Arial" panose="020B0604020202020204" pitchFamily="34" charset="0"/>
              </a:rPr>
              <a:t>     Platforms:</a:t>
            </a:r>
            <a:br>
              <a:rPr lang="en-IN" sz="2000" b="1" dirty="0">
                <a:latin typeface="Arial" panose="020B0604020202020204" pitchFamily="34" charset="0"/>
                <a:cs typeface="Arial" panose="020B0604020202020204" pitchFamily="34" charset="0"/>
              </a:rPr>
            </a:br>
            <a:r>
              <a:rPr lang="en-IN" sz="2000" b="1"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sym typeface="+mn-ea"/>
              </a:rPr>
              <a:t>Operating System:</a:t>
            </a:r>
            <a:r>
              <a:rPr lang="en-IN" sz="2000" dirty="0">
                <a:latin typeface="Arial" panose="020B0604020202020204" pitchFamily="34" charset="0"/>
                <a:cs typeface="Arial" panose="020B0604020202020204" pitchFamily="34" charset="0"/>
                <a:sym typeface="+mn-ea"/>
              </a:rPr>
              <a:t> Windows, </a:t>
            </a:r>
            <a:r>
              <a:rPr lang="en-IN" sz="2000" dirty="0" err="1">
                <a:latin typeface="Arial" panose="020B0604020202020204" pitchFamily="34" charset="0"/>
                <a:cs typeface="Arial" panose="020B0604020202020204" pitchFamily="34" charset="0"/>
                <a:sym typeface="+mn-ea"/>
              </a:rPr>
              <a:t>macOS</a:t>
            </a:r>
            <a:r>
              <a:rPr lang="en-IN" sz="2000" dirty="0">
                <a:latin typeface="Arial" panose="020B0604020202020204" pitchFamily="34" charset="0"/>
                <a:cs typeface="Arial" panose="020B0604020202020204" pitchFamily="34" charset="0"/>
                <a:sym typeface="+mn-ea"/>
              </a:rPr>
              <a:t>, Linux</a:t>
            </a:r>
            <a:endParaRPr lang="en-IN"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b="1" dirty="0">
                <a:latin typeface="Arial" panose="020B0604020202020204" pitchFamily="34" charset="0"/>
                <a:cs typeface="Arial" panose="020B0604020202020204" pitchFamily="34" charset="0"/>
                <a:sym typeface="+mn-ea"/>
              </a:rPr>
              <a:t>Python Version:</a:t>
            </a:r>
            <a:r>
              <a:rPr lang="en-IN" sz="2000" dirty="0">
                <a:latin typeface="Arial" panose="020B0604020202020204" pitchFamily="34" charset="0"/>
                <a:cs typeface="Arial" panose="020B0604020202020204" pitchFamily="34" charset="0"/>
                <a:sym typeface="+mn-ea"/>
              </a:rPr>
              <a:t> Python 3.x</a:t>
            </a:r>
            <a:endParaRPr lang="en-IN" sz="20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IN" sz="2000" b="1" dirty="0">
                <a:latin typeface="Arial" panose="020B0604020202020204" pitchFamily="34" charset="0"/>
                <a:cs typeface="Arial" panose="020B0604020202020204" pitchFamily="34" charset="0"/>
                <a:sym typeface="+mn-ea"/>
              </a:rPr>
              <a:t>     Development Environment:</a:t>
            </a:r>
            <a:endParaRPr lang="en-IN"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en-IN" sz="2000" dirty="0">
                <a:latin typeface="Arial" panose="020B0604020202020204" pitchFamily="34" charset="0"/>
                <a:cs typeface="Arial" panose="020B0604020202020204" pitchFamily="34" charset="0"/>
                <a:sym typeface="+mn-ea"/>
              </a:rPr>
              <a:t> VS Code, </a:t>
            </a:r>
            <a:r>
              <a:rPr lang="en-IN" sz="2000" dirty="0" err="1">
                <a:latin typeface="Arial" panose="020B0604020202020204" pitchFamily="34" charset="0"/>
                <a:cs typeface="Arial" panose="020B0604020202020204" pitchFamily="34" charset="0"/>
                <a:sym typeface="+mn-ea"/>
              </a:rPr>
              <a:t>Jupyter</a:t>
            </a:r>
            <a:r>
              <a:rPr lang="en-IN" sz="2000" dirty="0">
                <a:latin typeface="Arial" panose="020B0604020202020204" pitchFamily="34" charset="0"/>
                <a:cs typeface="Arial" panose="020B0604020202020204" pitchFamily="34" charset="0"/>
                <a:sym typeface="+mn-ea"/>
              </a:rPr>
              <a:t> Notebook</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a:buFont typeface="Arial" panose="020B0604020202020204" pitchFamily="34" charset="0"/>
              <a:buChar char="•"/>
            </a:pPr>
            <a:r>
              <a:rPr lang="en-US" altLang="en-US" sz="1800" dirty="0">
                <a:solidFill>
                  <a:srgbClr val="0F0F0F"/>
                </a:solidFill>
                <a:latin typeface="Arial" panose="020B0604020202020204" pitchFamily="34" charset="0"/>
                <a:cs typeface="Arial" panose="020B0604020202020204" pitchFamily="34" charset="0"/>
                <a:sym typeface="+mn-ea"/>
              </a:rPr>
              <a:t>Encryption and decryption are performed without relying on external GUI frameworks, ensuring a streamlined and user-friendly terminal interface.</a:t>
            </a:r>
            <a:endParaRPr lang="en-US" altLang="en-US" sz="1800" dirty="0">
              <a:solidFill>
                <a:srgbClr val="0F0F0F"/>
              </a:solidFill>
              <a:latin typeface="Arial" panose="020B0604020202020204" pitchFamily="34" charset="0"/>
              <a:cs typeface="Arial" panose="020B0604020202020204" pitchFamily="34" charset="0"/>
              <a:sym typeface="+mn-ea"/>
            </a:endParaRPr>
          </a:p>
          <a:p>
            <a:pPr>
              <a:buFont typeface="Arial" panose="020B0604020202020204" pitchFamily="34" charset="0"/>
              <a:buChar char="•"/>
            </a:pPr>
            <a:r>
              <a:rPr lang="en-US" altLang="en-US" sz="1800" dirty="0">
                <a:solidFill>
                  <a:srgbClr val="0F0F0F"/>
                </a:solidFill>
                <a:latin typeface="Arial" panose="020B0604020202020204" pitchFamily="34" charset="0"/>
                <a:cs typeface="Arial" panose="020B0604020202020204" pitchFamily="34" charset="0"/>
                <a:sym typeface="+mn-ea"/>
              </a:rPr>
              <a:t>Python enables smooth execution across Windows, macOS, and Linux without the need for complex dependencies or bulky installations.</a:t>
            </a:r>
            <a:endParaRPr lang="en-US" altLang="en-US" sz="1800" dirty="0">
              <a:solidFill>
                <a:srgbClr val="0F0F0F"/>
              </a:solidFill>
              <a:latin typeface="Arial" panose="020B0604020202020204" pitchFamily="34" charset="0"/>
              <a:cs typeface="Arial" panose="020B0604020202020204" pitchFamily="34" charset="0"/>
              <a:sym typeface="+mn-ea"/>
            </a:endParaRPr>
          </a:p>
          <a:p>
            <a:pPr>
              <a:buFont typeface="Arial" panose="020B0604020202020204" pitchFamily="34" charset="0"/>
              <a:buChar char="•"/>
            </a:pPr>
            <a:r>
              <a:rPr lang="en-US" altLang="en-US" sz="1800" dirty="0">
                <a:solidFill>
                  <a:srgbClr val="0F0F0F"/>
                </a:solidFill>
                <a:latin typeface="Arial" panose="020B0604020202020204" pitchFamily="34" charset="0"/>
                <a:cs typeface="Arial" panose="020B0604020202020204" pitchFamily="34" charset="0"/>
              </a:rPr>
              <a:t>This CLI-based system simplifies encryption and decryption with easy file selection and clear status messages, unlike GUI-based tools.</a:t>
            </a:r>
            <a:endParaRPr lang="en-US" altLang="en-US" sz="1800"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581192" y="1302026"/>
            <a:ext cx="11502653" cy="5344580"/>
          </a:xfrm>
        </p:spPr>
        <p:txBody>
          <a:bodyPr>
            <a:normAutofit fontScale="60000"/>
          </a:bodyPr>
          <a:lstStyle/>
          <a:p>
            <a:r>
              <a:rPr lang="en-US" sz="1780" dirty="0">
                <a:latin typeface="Arial" panose="020B0604020202020204" pitchFamily="34" charset="0"/>
                <a:cs typeface="Arial" panose="020B0604020202020204" pitchFamily="34" charset="0"/>
              </a:rPr>
              <a:t>The </a:t>
            </a:r>
            <a:r>
              <a:rPr lang="en-US" sz="1780" b="1" dirty="0">
                <a:latin typeface="Arial" panose="020B0604020202020204" pitchFamily="34" charset="0"/>
                <a:cs typeface="Arial" panose="020B0604020202020204" pitchFamily="34" charset="0"/>
              </a:rPr>
              <a:t>end users</a:t>
            </a:r>
            <a:r>
              <a:rPr lang="en-US" sz="1780" dirty="0">
                <a:latin typeface="Arial" panose="020B0604020202020204" pitchFamily="34" charset="0"/>
                <a:cs typeface="Arial" panose="020B0604020202020204" pitchFamily="34" charset="0"/>
              </a:rPr>
              <a:t> of a </a:t>
            </a:r>
            <a:r>
              <a:rPr lang="en-US" sz="1780" b="1" dirty="0">
                <a:latin typeface="Arial" panose="020B0604020202020204" pitchFamily="34" charset="0"/>
                <a:cs typeface="Arial" panose="020B0604020202020204" pitchFamily="34" charset="0"/>
              </a:rPr>
              <a:t>Secret Message Hiding in Image Using Steganography</a:t>
            </a:r>
            <a:r>
              <a:rPr lang="en-US" sz="1780" dirty="0">
                <a:latin typeface="Arial" panose="020B0604020202020204" pitchFamily="34" charset="0"/>
                <a:cs typeface="Arial" panose="020B0604020202020204" pitchFamily="34" charset="0"/>
              </a:rPr>
              <a:t> system can vary depending on the use case. Here are some potential users:</a:t>
            </a:r>
            <a:endParaRPr lang="en-US" sz="1780" dirty="0">
              <a:latin typeface="Arial" panose="020B0604020202020204" pitchFamily="34" charset="0"/>
              <a:cs typeface="Arial" panose="020B0604020202020204" pitchFamily="34" charset="0"/>
            </a:endParaRPr>
          </a:p>
          <a:p>
            <a:r>
              <a:rPr lang="en-US" sz="1780" b="1" dirty="0">
                <a:latin typeface="Arial" panose="020B0604020202020204" pitchFamily="34" charset="0"/>
                <a:cs typeface="Arial" panose="020B0604020202020204" pitchFamily="34" charset="0"/>
              </a:rPr>
              <a:t>1. Cybersecurity Professionals &amp; Ethical Hackers</a:t>
            </a:r>
            <a:endParaRPr lang="en-US" sz="178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80" dirty="0">
                <a:latin typeface="Arial" panose="020B0604020202020204" pitchFamily="34" charset="0"/>
                <a:cs typeface="Arial" panose="020B0604020202020204" pitchFamily="34" charset="0"/>
              </a:rPr>
              <a:t>Use steganography for secure communication without attracting attention.</a:t>
            </a:r>
            <a:endParaRPr lang="en-US" sz="178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80" dirty="0">
                <a:latin typeface="Arial" panose="020B0604020202020204" pitchFamily="34" charset="0"/>
                <a:cs typeface="Arial" panose="020B0604020202020204" pitchFamily="34" charset="0"/>
              </a:rPr>
              <a:t>Test and analyze steganographic techniques for vulnerability assessments.</a:t>
            </a:r>
            <a:endParaRPr lang="en-US" sz="1780" dirty="0">
              <a:latin typeface="Arial" panose="020B0604020202020204" pitchFamily="34" charset="0"/>
              <a:cs typeface="Arial" panose="020B0604020202020204" pitchFamily="34" charset="0"/>
            </a:endParaRPr>
          </a:p>
          <a:p>
            <a:r>
              <a:rPr lang="en-US" sz="1780" b="1" dirty="0">
                <a:latin typeface="Arial" panose="020B0604020202020204" pitchFamily="34" charset="0"/>
                <a:cs typeface="Arial" panose="020B0604020202020204" pitchFamily="34" charset="0"/>
              </a:rPr>
              <a:t>2. Journalists &amp; Whistleblowers</a:t>
            </a:r>
            <a:endParaRPr lang="en-US" sz="178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80" dirty="0">
                <a:latin typeface="Arial" panose="020B0604020202020204" pitchFamily="34" charset="0"/>
                <a:cs typeface="Arial" panose="020B0604020202020204" pitchFamily="34" charset="0"/>
              </a:rPr>
              <a:t>Send confidential information securely without raising suspicion.</a:t>
            </a:r>
            <a:endParaRPr lang="en-US" sz="1780" dirty="0">
              <a:latin typeface="Arial" panose="020B0604020202020204" pitchFamily="34" charset="0"/>
              <a:cs typeface="Arial" panose="020B0604020202020204" pitchFamily="34" charset="0"/>
            </a:endParaRPr>
          </a:p>
          <a:p>
            <a:r>
              <a:rPr lang="en-US" sz="1780" b="1" dirty="0">
                <a:latin typeface="Arial" panose="020B0604020202020204" pitchFamily="34" charset="0"/>
                <a:cs typeface="Arial" panose="020B0604020202020204" pitchFamily="34" charset="0"/>
              </a:rPr>
              <a:t>3. Military &amp; Intelligence Agencies</a:t>
            </a:r>
            <a:endParaRPr lang="en-US" sz="178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80" dirty="0">
                <a:latin typeface="Arial" panose="020B0604020202020204" pitchFamily="34" charset="0"/>
                <a:cs typeface="Arial" panose="020B0604020202020204" pitchFamily="34" charset="0"/>
              </a:rPr>
              <a:t>Exchange covert messages in high-risk zones.</a:t>
            </a:r>
            <a:endParaRPr lang="en-US" sz="1780" dirty="0">
              <a:latin typeface="Arial" panose="020B0604020202020204" pitchFamily="34" charset="0"/>
              <a:cs typeface="Arial" panose="020B0604020202020204" pitchFamily="34" charset="0"/>
            </a:endParaRPr>
          </a:p>
          <a:p>
            <a:r>
              <a:rPr lang="en-US" sz="1780" b="1" dirty="0">
                <a:latin typeface="Arial" panose="020B0604020202020204" pitchFamily="34" charset="0"/>
                <a:cs typeface="Arial" panose="020B0604020202020204" pitchFamily="34" charset="0"/>
              </a:rPr>
              <a:t>4. Business &amp; Corporate Users</a:t>
            </a:r>
            <a:endParaRPr lang="en-US" sz="178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80" dirty="0">
                <a:latin typeface="Arial" panose="020B0604020202020204" pitchFamily="34" charset="0"/>
                <a:cs typeface="Arial" panose="020B0604020202020204" pitchFamily="34" charset="0"/>
              </a:rPr>
              <a:t>Protect trade secrets and intellectual property.</a:t>
            </a:r>
            <a:endParaRPr lang="en-US" sz="1780" dirty="0">
              <a:latin typeface="Arial" panose="020B0604020202020204" pitchFamily="34" charset="0"/>
              <a:cs typeface="Arial" panose="020B0604020202020204" pitchFamily="34" charset="0"/>
            </a:endParaRPr>
          </a:p>
          <a:p>
            <a:r>
              <a:rPr lang="en-US" sz="1780" b="1" dirty="0">
                <a:latin typeface="Arial" panose="020B0604020202020204" pitchFamily="34" charset="0"/>
                <a:cs typeface="Arial" panose="020B0604020202020204" pitchFamily="34" charset="0"/>
              </a:rPr>
              <a:t>5. General Internet Users &amp; Privacy Advocates</a:t>
            </a:r>
            <a:endParaRPr lang="en-US" sz="178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80" dirty="0">
                <a:latin typeface="Arial" panose="020B0604020202020204" pitchFamily="34" charset="0"/>
                <a:cs typeface="Arial" panose="020B0604020202020204" pitchFamily="34" charset="0"/>
              </a:rPr>
              <a:t>Protect personal communications from surveillance or hacking.</a:t>
            </a:r>
            <a:endParaRPr lang="en-US" sz="1780" dirty="0">
              <a:latin typeface="Arial" panose="020B0604020202020204" pitchFamily="34" charset="0"/>
              <a:cs typeface="Arial" panose="020B0604020202020204" pitchFamily="34" charset="0"/>
            </a:endParaRPr>
          </a:p>
          <a:p>
            <a:r>
              <a:rPr lang="en-US" sz="1780" b="1" dirty="0">
                <a:latin typeface="Arial" panose="020B0604020202020204" pitchFamily="34" charset="0"/>
                <a:cs typeface="Arial" panose="020B0604020202020204" pitchFamily="34" charset="0"/>
              </a:rPr>
              <a:t>6. Law Enforcement &amp; Forensic Experts</a:t>
            </a:r>
            <a:endParaRPr lang="en-US" sz="178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80" dirty="0">
                <a:latin typeface="Arial" panose="020B0604020202020204" pitchFamily="34" charset="0"/>
                <a:cs typeface="Arial" panose="020B0604020202020204" pitchFamily="34" charset="0"/>
              </a:rPr>
              <a:t>Investigate cases of hidden data transmission in cybercrimes.</a:t>
            </a:r>
            <a:endParaRPr lang="en-US" sz="1780" dirty="0">
              <a:latin typeface="Arial" panose="020B0604020202020204" pitchFamily="34" charset="0"/>
              <a:cs typeface="Arial" panose="020B0604020202020204" pitchFamily="34" charset="0"/>
            </a:endParaRPr>
          </a:p>
          <a:p>
            <a:r>
              <a:rPr lang="en-US" sz="1780" b="1" dirty="0">
                <a:latin typeface="Arial" panose="020B0604020202020204" pitchFamily="34" charset="0"/>
                <a:cs typeface="Arial" panose="020B0604020202020204" pitchFamily="34" charset="0"/>
              </a:rPr>
              <a:t>7. Digital Watermarking &amp; Copyright Protection</a:t>
            </a:r>
            <a:endParaRPr lang="en-US" sz="178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80" dirty="0">
                <a:latin typeface="Arial" panose="020B0604020202020204" pitchFamily="34" charset="0"/>
                <a:cs typeface="Arial" panose="020B0604020202020204" pitchFamily="34" charset="0"/>
              </a:rPr>
              <a:t>Artists, photographers, and filmmakers can embed copyright information in their work.</a:t>
            </a:r>
            <a:endParaRPr lang="en-US" sz="1780" dirty="0">
              <a:latin typeface="Arial" panose="020B0604020202020204" pitchFamily="34" charset="0"/>
              <a:cs typeface="Arial" panose="020B0604020202020204" pitchFamily="34" charset="0"/>
            </a:endParaRPr>
          </a:p>
          <a:p>
            <a:r>
              <a:rPr lang="en-US" sz="1780" b="1" dirty="0">
                <a:latin typeface="Arial" panose="020B0604020202020204" pitchFamily="34" charset="0"/>
                <a:cs typeface="Arial" panose="020B0604020202020204" pitchFamily="34" charset="0"/>
              </a:rPr>
              <a:t>8. Researchers &amp; Academics</a:t>
            </a:r>
            <a:endParaRPr lang="en-US" sz="178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80" dirty="0">
                <a:latin typeface="Arial" panose="020B0604020202020204" pitchFamily="34" charset="0"/>
                <a:cs typeface="Arial" panose="020B0604020202020204" pitchFamily="34" charset="0"/>
              </a:rPr>
              <a:t>Study steganography for developing new algorithms and cryptographic techniques.</a:t>
            </a:r>
            <a:endParaRPr lang="en-US" sz="178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Screenshot (1648)"/>
          <p:cNvPicPr>
            <a:picLocks noChangeAspect="1"/>
          </p:cNvPicPr>
          <p:nvPr>
            <p:ph sz="half" idx="1"/>
          </p:nvPr>
        </p:nvPicPr>
        <p:blipFill>
          <a:blip r:embed="rId1"/>
          <a:srcRect l="1711" t="8978" r="45427" b="71231"/>
          <a:stretch>
            <a:fillRect/>
          </a:stretch>
        </p:blipFill>
        <p:spPr>
          <a:xfrm>
            <a:off x="7719060" y="3936365"/>
            <a:ext cx="4472940" cy="2922270"/>
          </a:xfrm>
          <a:prstGeom prst="rect">
            <a:avLst/>
          </a:prstGeom>
        </p:spPr>
      </p:pic>
      <p:pic>
        <p:nvPicPr>
          <p:cNvPr id="5" name="Content Placeholder 4" descr="Screenshot (1647)"/>
          <p:cNvPicPr>
            <a:picLocks noChangeAspect="1"/>
          </p:cNvPicPr>
          <p:nvPr>
            <p:ph sz="half" idx="2"/>
          </p:nvPr>
        </p:nvPicPr>
        <p:blipFill>
          <a:blip r:embed="rId2"/>
          <a:srcRect l="1858" t="8672" b="5086"/>
          <a:stretch>
            <a:fillRect/>
          </a:stretch>
        </p:blipFill>
        <p:spPr>
          <a:xfrm>
            <a:off x="113030" y="1222375"/>
            <a:ext cx="7606030" cy="47644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ln/>
                <a:solidFill>
                  <a:schemeClr val="accent1"/>
                </a:solidFill>
                <a:effectLst>
                  <a:outerShdw blurRad="38100" dist="25400" dir="5400000" algn="ctr" rotWithShape="0">
                    <a:srgbClr val="6E747A">
                      <a:alpha val="43000"/>
                    </a:srgbClr>
                  </a:outerShdw>
                </a:effectLst>
              </a:rPr>
              <a:t>GUI BASED RESULTS</a:t>
            </a:r>
            <a:endParaRPr lang="en-IN" altLang="en-US">
              <a:ln/>
              <a:solidFill>
                <a:schemeClr val="accent1"/>
              </a:solidFill>
              <a:effectLst>
                <a:outerShdw blurRad="38100" dist="25400" dir="5400000" algn="ctr" rotWithShape="0">
                  <a:srgbClr val="6E747A">
                    <a:alpha val="43000"/>
                  </a:srgbClr>
                </a:outerShdw>
              </a:effectLst>
            </a:endParaRPr>
          </a:p>
        </p:txBody>
      </p:sp>
      <p:pic>
        <p:nvPicPr>
          <p:cNvPr id="5" name="Content Placeholder 4" descr="Screenshot (1654)"/>
          <p:cNvPicPr>
            <a:picLocks noChangeAspect="1"/>
          </p:cNvPicPr>
          <p:nvPr>
            <p:ph sz="half" idx="1"/>
          </p:nvPr>
        </p:nvPicPr>
        <p:blipFill>
          <a:blip r:embed="rId1"/>
          <a:srcRect l="23160" t="29672" r="7506" b="16071"/>
          <a:stretch>
            <a:fillRect/>
          </a:stretch>
        </p:blipFill>
        <p:spPr>
          <a:xfrm>
            <a:off x="7060565" y="4368800"/>
            <a:ext cx="4907280" cy="2160270"/>
          </a:xfrm>
          <a:prstGeom prst="rect">
            <a:avLst/>
          </a:prstGeom>
        </p:spPr>
      </p:pic>
      <p:pic>
        <p:nvPicPr>
          <p:cNvPr id="6" name="Content Placeholder 5" descr="Screenshot (1653)"/>
          <p:cNvPicPr>
            <a:picLocks noChangeAspect="1"/>
          </p:cNvPicPr>
          <p:nvPr>
            <p:ph sz="half" idx="2"/>
          </p:nvPr>
        </p:nvPicPr>
        <p:blipFill>
          <a:blip r:embed="rId2"/>
          <a:srcRect l="40263" t="31667" r="38192" b="32415"/>
          <a:stretch>
            <a:fillRect/>
          </a:stretch>
        </p:blipFill>
        <p:spPr>
          <a:xfrm>
            <a:off x="4093845" y="4980305"/>
            <a:ext cx="2600960" cy="1877695"/>
          </a:xfrm>
          <a:prstGeom prst="rect">
            <a:avLst/>
          </a:prstGeom>
        </p:spPr>
      </p:pic>
      <p:pic>
        <p:nvPicPr>
          <p:cNvPr id="7" name="Picture 6" descr="Screenshot (1652)"/>
          <p:cNvPicPr>
            <a:picLocks noChangeAspect="1"/>
          </p:cNvPicPr>
          <p:nvPr/>
        </p:nvPicPr>
        <p:blipFill>
          <a:blip r:embed="rId3"/>
          <a:srcRect l="39978" t="36448" r="39145" b="35852"/>
          <a:stretch>
            <a:fillRect/>
          </a:stretch>
        </p:blipFill>
        <p:spPr>
          <a:xfrm>
            <a:off x="581025" y="4696460"/>
            <a:ext cx="2895600" cy="2161540"/>
          </a:xfrm>
          <a:prstGeom prst="rect">
            <a:avLst/>
          </a:prstGeom>
        </p:spPr>
      </p:pic>
      <p:pic>
        <p:nvPicPr>
          <p:cNvPr id="8" name="Picture 7" descr="Screenshot (1650)"/>
          <p:cNvPicPr>
            <a:picLocks noChangeAspect="1"/>
          </p:cNvPicPr>
          <p:nvPr/>
        </p:nvPicPr>
        <p:blipFill>
          <a:blip r:embed="rId4"/>
          <a:srcRect l="1521" t="8704" r="31139" b="7352"/>
          <a:stretch>
            <a:fillRect/>
          </a:stretch>
        </p:blipFill>
        <p:spPr>
          <a:xfrm>
            <a:off x="5821680" y="885825"/>
            <a:ext cx="4947285" cy="2878455"/>
          </a:xfrm>
          <a:prstGeom prst="rect">
            <a:avLst/>
          </a:prstGeom>
        </p:spPr>
      </p:pic>
      <p:pic>
        <p:nvPicPr>
          <p:cNvPr id="10" name="Picture 9" descr="Screenshot (1649)"/>
          <p:cNvPicPr>
            <a:picLocks noChangeAspect="1"/>
          </p:cNvPicPr>
          <p:nvPr/>
        </p:nvPicPr>
        <p:blipFill>
          <a:blip r:embed="rId5"/>
          <a:srcRect r="48755" b="6990"/>
          <a:stretch>
            <a:fillRect/>
          </a:stretch>
        </p:blipFill>
        <p:spPr>
          <a:xfrm>
            <a:off x="80645" y="1222375"/>
            <a:ext cx="3972560" cy="4055745"/>
          </a:xfrm>
          <a:prstGeom prst="rect">
            <a:avLst/>
          </a:prstGeom>
        </p:spPr>
      </p:pic>
      <p:cxnSp>
        <p:nvCxnSpPr>
          <p:cNvPr id="11" name="Straight Arrow Connector 10"/>
          <p:cNvCxnSpPr>
            <a:stCxn id="10" idx="3"/>
          </p:cNvCxnSpPr>
          <p:nvPr/>
        </p:nvCxnSpPr>
        <p:spPr>
          <a:xfrm flipV="1">
            <a:off x="4053205" y="3187065"/>
            <a:ext cx="1494155" cy="635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a:stCxn id="8" idx="2"/>
          </p:cNvCxnSpPr>
          <p:nvPr/>
        </p:nvCxnSpPr>
        <p:spPr>
          <a:xfrm flipH="1">
            <a:off x="2489200" y="3764280"/>
            <a:ext cx="5806440" cy="16071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p:nvPr/>
        </p:nvCxnSpPr>
        <p:spPr>
          <a:xfrm flipV="1">
            <a:off x="3515360" y="5877560"/>
            <a:ext cx="802640"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a:stCxn id="6" idx="3"/>
          </p:cNvCxnSpPr>
          <p:nvPr/>
        </p:nvCxnSpPr>
        <p:spPr>
          <a:xfrm flipV="1">
            <a:off x="6694805" y="5572760"/>
            <a:ext cx="782955" cy="3467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6" name="Rectangle 3"/>
          <p:cNvSpPr>
            <a:spLocks noGrp="1" noChangeArrowheads="1"/>
          </p:cNvSpPr>
          <p:nvPr>
            <p:ph idx="1"/>
          </p:nvPr>
        </p:nvSpPr>
        <p:spPr bwMode="auto">
          <a:xfrm>
            <a:off x="203200" y="1316312"/>
            <a:ext cx="117754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In this project, we successfully implemented a steganographic system for securely embedding and retrieving secret messages within digital images. By leveraging techniques such as </a:t>
            </a:r>
            <a:r>
              <a:rPr kumimoji="0" lang="en-US" altLang="en-US" sz="1800" b="1" i="0" u="none" strike="noStrike" cap="none" normalizeH="0" baseline="0" dirty="0">
                <a:ln>
                  <a:noFill/>
                </a:ln>
                <a:solidFill>
                  <a:schemeClr val="tx1"/>
                </a:solidFill>
                <a:effectLst/>
                <a:latin typeface="Arial" panose="020B0604020202020204" pitchFamily="34" charset="0"/>
              </a:rPr>
              <a:t>Least Significant Bit (LSB) substitution, encryption, and compression</a:t>
            </a:r>
            <a:r>
              <a:rPr kumimoji="0" lang="en-US" altLang="en-US" sz="1800" b="0" i="0" u="none" strike="noStrike" cap="none" normalizeH="0" baseline="0" dirty="0">
                <a:ln>
                  <a:noFill/>
                </a:ln>
                <a:solidFill>
                  <a:schemeClr val="tx1"/>
                </a:solidFill>
                <a:effectLst/>
                <a:latin typeface="Arial" panose="020B0604020202020204" pitchFamily="34" charset="0"/>
              </a:rPr>
              <a:t>, we ensured that hidden data remains undetectable while preserving the visual integrity of the image.</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The project addressed critical challenges in steganography, including </a:t>
            </a:r>
            <a:r>
              <a:rPr kumimoji="0" lang="en-US" altLang="en-US" sz="1800" b="1" i="0" u="none" strike="noStrike" cap="none" normalizeH="0" baseline="0" dirty="0">
                <a:ln>
                  <a:noFill/>
                </a:ln>
                <a:solidFill>
                  <a:schemeClr val="tx1"/>
                </a:solidFill>
                <a:effectLst/>
                <a:latin typeface="Arial" panose="020B0604020202020204" pitchFamily="34" charset="0"/>
              </a:rPr>
              <a:t>data capacity, security, and resistance to detection methods</a:t>
            </a:r>
            <a:r>
              <a:rPr kumimoji="0" lang="en-US" altLang="en-US" sz="1800" b="0" i="0" u="none" strike="noStrike" cap="none" normalizeH="0" baseline="0" dirty="0">
                <a:ln>
                  <a:noFill/>
                </a:ln>
                <a:solidFill>
                  <a:schemeClr val="tx1"/>
                </a:solidFill>
                <a:effectLst/>
                <a:latin typeface="Arial" panose="020B0604020202020204" pitchFamily="34" charset="0"/>
              </a:rPr>
              <a:t>. The integration of </a:t>
            </a:r>
            <a:r>
              <a:rPr kumimoji="0" lang="en-US" altLang="en-US" sz="1800" b="1" i="0" u="none" strike="noStrike" cap="none" normalizeH="0" baseline="0" dirty="0">
                <a:ln>
                  <a:noFill/>
                </a:ln>
                <a:solidFill>
                  <a:schemeClr val="tx1"/>
                </a:solidFill>
                <a:effectLst/>
                <a:latin typeface="Arial" panose="020B0604020202020204" pitchFamily="34" charset="0"/>
              </a:rPr>
              <a:t>encryption (AES/RSA) and randomized pixel selection</a:t>
            </a:r>
            <a:r>
              <a:rPr kumimoji="0" lang="en-US" altLang="en-US" sz="1800" b="0" i="0" u="none" strike="noStrike" cap="none" normalizeH="0" baseline="0" dirty="0">
                <a:ln>
                  <a:noFill/>
                </a:ln>
                <a:solidFill>
                  <a:schemeClr val="tx1"/>
                </a:solidFill>
                <a:effectLst/>
                <a:latin typeface="Arial" panose="020B0604020202020204" pitchFamily="34" charset="0"/>
              </a:rPr>
              <a:t> enhanced the confidentiality and robustness of the system, making it suitable for applications such as </a:t>
            </a:r>
            <a:r>
              <a:rPr kumimoji="0" lang="en-US" altLang="en-US" sz="1800" b="1" i="0" u="none" strike="noStrike" cap="none" normalizeH="0" baseline="0" dirty="0">
                <a:ln>
                  <a:noFill/>
                </a:ln>
                <a:solidFill>
                  <a:schemeClr val="tx1"/>
                </a:solidFill>
                <a:effectLst/>
                <a:latin typeface="Arial" panose="020B0604020202020204" pitchFamily="34" charset="0"/>
              </a:rPr>
              <a:t>secure communication, digital watermarking, and forensic investigations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Overall, this project demonstrates the effectiveness of steganography as a covert communication method in the digital era. Future enhancements may include </a:t>
            </a:r>
            <a:r>
              <a:rPr kumimoji="0" lang="en-US" altLang="en-US" sz="1800" b="1" i="0" u="none" strike="noStrike" cap="none" normalizeH="0" baseline="0" dirty="0">
                <a:ln>
                  <a:noFill/>
                </a:ln>
                <a:solidFill>
                  <a:schemeClr val="tx1"/>
                </a:solidFill>
                <a:effectLst/>
                <a:latin typeface="Arial" panose="020B0604020202020204" pitchFamily="34" charset="0"/>
              </a:rPr>
              <a:t>deep learning-based steganography, cloud integration, and mobile-friendly implementations</a:t>
            </a:r>
            <a:r>
              <a:rPr kumimoji="0" lang="en-US" altLang="en-US" sz="1800" b="0" i="0" u="none" strike="noStrike" cap="none" normalizeH="0" baseline="0" dirty="0">
                <a:ln>
                  <a:noFill/>
                </a:ln>
                <a:solidFill>
                  <a:schemeClr val="tx1"/>
                </a:solidFill>
                <a:effectLst/>
                <a:latin typeface="Arial" panose="020B0604020202020204" pitchFamily="34" charset="0"/>
              </a:rPr>
              <a:t> to further improve security, usability, and accessibility.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DD71778-17EE-4151-88AE-C8F4E8043BD9}">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4962</Words>
  <Application>WPS Presentation</Application>
  <PresentationFormat>Widescreen</PresentationFormat>
  <Paragraphs>97</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Wingdings</vt:lpstr>
      <vt:lpstr>Algerian</vt:lpstr>
      <vt:lpstr>DividendVTI</vt:lpstr>
      <vt:lpstr>SECURE DATA HIDING IN IMAGES USING STEGANOGRAPHY</vt:lpstr>
      <vt:lpstr>OUTLINE</vt:lpstr>
      <vt:lpstr>Problem Statement</vt:lpstr>
      <vt:lpstr>Technology  used</vt:lpstr>
      <vt:lpstr>Wow factors</vt:lpstr>
      <vt:lpstr>End users</vt:lpstr>
      <vt:lpstr>Results</vt:lpstr>
      <vt:lpstr>PowerPoint 演示文稿</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Gunti Shylaja</cp:lastModifiedBy>
  <cp:revision>29</cp:revision>
  <dcterms:created xsi:type="dcterms:W3CDTF">2021-05-26T16:50:00Z</dcterms:created>
  <dcterms:modified xsi:type="dcterms:W3CDTF">2025-02-26T15:39:03Z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FC4B0FB4510D4EA187B9ABF1202CB01F_13</vt:lpwstr>
  </property>
  <property fmtid="{D5CDD505-2E9C-101B-9397-08002B2CF9AE}" pid="4" name="KSOProductBuildVer">
    <vt:lpwstr>1033-12.2.0.19805</vt:lpwstr>
  </property>
</Properties>
</file>