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2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8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5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2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7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6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7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5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D4E35C-04F7-47BB-9624-D295EF21AFD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60ECA9-F206-46BD-9423-6C61CE3CEA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8FE0-5280-A28F-5117-06413DC14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3266"/>
            <a:ext cx="9144000" cy="1896140"/>
          </a:xfrm>
        </p:spPr>
        <p:txBody>
          <a:bodyPr>
            <a:normAutofit fontScale="90000"/>
          </a:bodyPr>
          <a:lstStyle/>
          <a:p>
            <a:r>
              <a:rPr lang="en-US" dirty="0"/>
              <a:t>Truss Optimization in 3D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9B445-A0DF-A1CC-7E6E-F67F5ACA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34412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 260 Structural Optimization : Size ,Shape and Topology</a:t>
            </a:r>
          </a:p>
          <a:p>
            <a:pPr algn="ctr"/>
            <a:r>
              <a:rPr lang="en-US" dirty="0"/>
              <a:t>Instructor : Prof . G K AnathaSuresh</a:t>
            </a:r>
          </a:p>
          <a:p>
            <a:pPr algn="ctr"/>
            <a:r>
              <a:rPr lang="en-US" dirty="0"/>
              <a:t>Presented by</a:t>
            </a:r>
          </a:p>
          <a:p>
            <a:pPr algn="ctr"/>
            <a:r>
              <a:rPr lang="en-US" dirty="0"/>
              <a:t>Jayhind chauhan(22737)</a:t>
            </a:r>
          </a:p>
          <a:p>
            <a:pPr algn="ctr"/>
            <a:r>
              <a:rPr lang="en-US" dirty="0"/>
              <a:t>Gunturu Akhil Sai Krishna Mouli(23166)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08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D9C9C-602E-BCF9-F1B0-A7DD735C8403}"/>
              </a:ext>
            </a:extLst>
          </p:cNvPr>
          <p:cNvSpPr txBox="1"/>
          <p:nvPr/>
        </p:nvSpPr>
        <p:spPr>
          <a:xfrm>
            <a:off x="560438" y="2971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Example(3)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493E-445C-3851-23FB-40F186B8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9" y="973842"/>
            <a:ext cx="4001730" cy="2595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CAED8-127D-9A51-EA4C-3D29B4C18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" y="3784172"/>
            <a:ext cx="4001730" cy="2478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C1984-5357-668C-F9F1-E2A1D2A2E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0" y="973842"/>
            <a:ext cx="3283975" cy="2595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458C6-34AE-1047-EE9B-F931D40F2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0" y="3784173"/>
            <a:ext cx="3283975" cy="2478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A37AB3-8FF2-44F8-916B-169294ABB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66" y="2271476"/>
            <a:ext cx="3106995" cy="25952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51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75"/>
    </mc:Choice>
    <mc:Fallback xmlns="">
      <p:transition spd="slow" advTm="63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7E6-ED44-E255-6671-C92F163C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EDCF-C0A6-53CA-B2BE-46430622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03479"/>
          </a:xfrm>
        </p:spPr>
        <p:txBody>
          <a:bodyPr/>
          <a:lstStyle/>
          <a:p>
            <a:endParaRPr lang="en-US" b="1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Successfully optimized 3D truss structures for maximum stiffness with a fixed material volume.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Applied the optimality criteria method to efficiently distribute material across truss elements.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3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05"/>
    </mc:Choice>
    <mc:Fallback xmlns="">
      <p:transition spd="slow" advTm="237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6CB-176C-3418-E74C-FBA333CF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" y="-234106"/>
            <a:ext cx="10058400" cy="356616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5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857C-18A8-9125-16D4-4BED325E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672A-DD79-3FE7-0638-AA71D844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Optimize 3D truss structures for minimizing mean compliance (maximizing stiffness).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Ensure the material volume is fixed and constraints are satisfied.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Determine the optimal material distribution across truss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D7DC0-5067-5EBB-F091-D550F319EBCB}"/>
              </a:ext>
            </a:extLst>
          </p:cNvPr>
          <p:cNvSpPr txBox="1"/>
          <p:nvPr/>
        </p:nvSpPr>
        <p:spPr>
          <a:xfrm>
            <a:off x="1036320" y="32443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+mj-lt"/>
              </a:rPr>
              <a:t>Motivation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ED37C9-1452-84E5-E69B-91CEEF5E21C2}"/>
              </a:ext>
            </a:extLst>
          </p:cNvPr>
          <p:cNvCxnSpPr>
            <a:cxnSpLocks/>
          </p:cNvCxnSpPr>
          <p:nvPr/>
        </p:nvCxnSpPr>
        <p:spPr>
          <a:xfrm>
            <a:off x="1036320" y="4075331"/>
            <a:ext cx="10119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A233D6-85A5-4A3F-EC35-6E479A3B251E}"/>
              </a:ext>
            </a:extLst>
          </p:cNvPr>
          <p:cNvSpPr txBox="1"/>
          <p:nvPr/>
        </p:nvSpPr>
        <p:spPr>
          <a:xfrm>
            <a:off x="1036320" y="4036183"/>
            <a:ext cx="9730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Efficient material usage is essential for lightweight and high-performance structural designs.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Optimizing 3D trusses for stiffness benefits industries such as aerospace, civil, and mechanical engineering.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Contributes to sustainable and cost-effective design practices.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3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32E2-C52D-D1AC-F292-46E2B353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description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12E02-0F96-447F-77C5-A4EAD38C1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sz="3200" dirty="0">
                    <a:solidFill>
                      <a:schemeClr val="tx1"/>
                    </a:solidFill>
                  </a:rPr>
                  <a:t>Objective :        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</m:t>
                          </m:r>
                          <m: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mr>
                    </m:m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en-IN" sz="3200" dirty="0">
                  <a:solidFill>
                    <a:schemeClr val="tx1"/>
                  </a:solidFill>
                </a:endParaRPr>
              </a:p>
              <a:p>
                <a:r>
                  <a:rPr lang="en-IN" sz="3200" dirty="0">
                    <a:solidFill>
                      <a:schemeClr val="tx1"/>
                    </a:solidFill>
                  </a:rPr>
                  <a:t>Subjected to :  </a:t>
                </a:r>
              </a:p>
              <a:p>
                <a:r>
                  <a:rPr lang="en-IN" sz="3200" dirty="0">
                    <a:solidFill>
                      <a:schemeClr val="tx1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:  Ku = F       ( Governing equation )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I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3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 ( Resource constraint)</a:t>
                </a:r>
              </a:p>
              <a:p>
                <a:pPr marL="1471400" lvl="8" indent="0">
                  <a:buNone/>
                </a:pPr>
                <a:r>
                  <a:rPr lang="en-IN" sz="26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IN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3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sz="3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𝑢𝑏</m:t>
                        </m:r>
                      </m:sub>
                    </m:sSub>
                  </m:oMath>
                </a14:m>
                <a:endParaRPr lang="en-IN" sz="3300" dirty="0">
                  <a:solidFill>
                    <a:schemeClr val="tx1"/>
                  </a:solidFill>
                </a:endParaRPr>
              </a:p>
              <a:p>
                <a:r>
                  <a:rPr lang="en-IN" sz="3100" dirty="0">
                    <a:solidFill>
                      <a:schemeClr val="tx1"/>
                    </a:solidFill>
                  </a:rPr>
                  <a:t>Design Variable : A</a:t>
                </a:r>
              </a:p>
              <a:p>
                <a:r>
                  <a:rPr lang="en-IN" sz="3100" dirty="0">
                    <a:solidFill>
                      <a:schemeClr val="tx1"/>
                    </a:solidFill>
                  </a:rPr>
                  <a:t>State Variable : u</a:t>
                </a:r>
              </a:p>
              <a:p>
                <a:r>
                  <a:rPr lang="en-IN" sz="3100" dirty="0">
                    <a:solidFill>
                      <a:schemeClr val="tx1"/>
                    </a:solidFill>
                  </a:rPr>
                  <a:t>Data :   E , V* , P 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31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IN" sz="3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12E02-0F96-447F-77C5-A4EAD38C1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2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2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D7AC-58FE-E9F5-4987-BF546D4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321E-0E3B-A082-9333-AE9766BE9401}"/>
              </a:ext>
            </a:extLst>
          </p:cNvPr>
          <p:cNvSpPr txBox="1"/>
          <p:nvPr/>
        </p:nvSpPr>
        <p:spPr>
          <a:xfrm>
            <a:off x="1179871" y="1927122"/>
            <a:ext cx="10304206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Initialization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up the initial areas as the initial guess.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Define parameters such as maximum iterations , tolerance, and tuning parameter 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Strain Energy Computation: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   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a finite element analysis to compute strain energy for all truss elements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	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strain energy density for each element based on the stiffness, volume, and          	  material properties.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Area Update Using Optimality Criteria:</a:t>
            </a:r>
          </a:p>
          <a:p>
            <a:pPr lvl="2"/>
            <a:r>
              <a:rPr lang="en-IN" dirty="0"/>
              <a:t>Compute the Lagrange multiplier (</a:t>
            </a:r>
            <a:r>
              <a:rPr lang="el-GR" dirty="0"/>
              <a:t>Λ) </a:t>
            </a:r>
            <a:r>
              <a:rPr lang="en-IN" dirty="0"/>
              <a:t>to satisfy the volume constraint.</a:t>
            </a:r>
          </a:p>
          <a:p>
            <a:pPr lvl="2"/>
            <a:r>
              <a:rPr lang="en-IN" dirty="0"/>
              <a:t>Update the area of each truss element using the formula:</a:t>
            </a:r>
          </a:p>
          <a:p>
            <a:pPr lvl="2"/>
            <a:endParaRPr lang="en-IN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         Ensure the updated areas satisfy the Area bounds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E80DD3-33A5-618A-373E-7A5893BC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35" y="5309366"/>
            <a:ext cx="506800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1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6C74-EA92-BB06-ACFE-D1D32CDA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D0DA-4149-1CE5-8C14-123D64FC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Iterative Adjustment:</a:t>
            </a:r>
          </a:p>
          <a:p>
            <a:pPr marL="201168" lvl="1" indent="0">
              <a:buClrTx/>
              <a:buNone/>
            </a:pPr>
            <a:r>
              <a:rPr lang="en-IN" dirty="0"/>
              <a:t>	</a:t>
            </a:r>
            <a:r>
              <a:rPr lang="en-US" dirty="0"/>
              <a:t> If any areas violate the constraints, adjust the areas iteratively and recompute the Lagrange 		  multiplier.</a:t>
            </a:r>
          </a:p>
          <a:p>
            <a:pPr marL="201168" lvl="1" indent="0">
              <a:buClrTx/>
              <a:buNone/>
            </a:pPr>
            <a:r>
              <a:rPr lang="en-US" dirty="0"/>
              <a:t>	 Repeat until all constraints are satisfied.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Convergence Check:</a:t>
            </a:r>
          </a:p>
          <a:p>
            <a:pPr marL="871400" lvl="5" indent="0">
              <a:buClrTx/>
              <a:buNone/>
            </a:pPr>
            <a:r>
              <a:rPr lang="en-IN" dirty="0"/>
              <a:t> </a:t>
            </a:r>
            <a:r>
              <a:rPr lang="en-US" sz="1800" dirty="0"/>
              <a:t>Check for convergence by comparing the maximum change in area values between consecutive     		iterations.</a:t>
            </a:r>
          </a:p>
          <a:p>
            <a:pPr marL="201168" lvl="1" indent="0">
              <a:buClrTx/>
              <a:buNone/>
            </a:pPr>
            <a:r>
              <a:rPr lang="en-IN" dirty="0"/>
              <a:t>	</a:t>
            </a:r>
            <a:r>
              <a:rPr lang="en-US" dirty="0"/>
              <a:t>Terminate the iterations if the maximum change is below the defined tolerance</a:t>
            </a:r>
          </a:p>
          <a:p>
            <a:pPr marL="201168" lvl="1" indent="0">
              <a:buClrTx/>
              <a:buNone/>
            </a:pPr>
            <a:endParaRPr lang="en-US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Finalization</a:t>
            </a:r>
            <a:r>
              <a:rPr lang="en-IN" dirty="0"/>
              <a:t>:</a:t>
            </a:r>
          </a:p>
          <a:p>
            <a:pPr marL="749808" lvl="4" indent="0">
              <a:buClrTx/>
              <a:buNone/>
            </a:pPr>
            <a:r>
              <a:rPr lang="en-IN" dirty="0"/>
              <a:t>	</a:t>
            </a:r>
            <a:r>
              <a:rPr lang="en-US" dirty="0"/>
              <a:t> </a:t>
            </a:r>
            <a:r>
              <a:rPr lang="en-US" sz="1800" dirty="0"/>
              <a:t>Filter out elements with very small areas.</a:t>
            </a:r>
            <a:endParaRPr lang="en-IN" sz="1800" dirty="0"/>
          </a:p>
          <a:p>
            <a:pPr marL="749808" lvl="4" indent="0">
              <a:buClrTx/>
              <a:buNone/>
            </a:pPr>
            <a:r>
              <a:rPr lang="en-IN" sz="1800" dirty="0"/>
              <a:t>	</a:t>
            </a:r>
            <a:r>
              <a:rPr lang="en-US" sz="1800" dirty="0"/>
              <a:t>Prepare the optimized structure for post-processing.</a:t>
            </a:r>
          </a:p>
          <a:p>
            <a:pPr marL="749808" lvl="4" indent="0">
              <a:buClrTx/>
              <a:buNone/>
            </a:pPr>
            <a:endParaRPr lang="en-IN" dirty="0"/>
          </a:p>
          <a:p>
            <a:pPr marL="0" indent="0">
              <a:buClrTx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9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E62E-0652-78EA-2242-82482E4A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		   3D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C6C4-E341-2131-F47D-5FB2A4881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71062"/>
          </a:xfrm>
        </p:spPr>
        <p:txBody>
          <a:bodyPr/>
          <a:lstStyle/>
          <a:p>
            <a:endParaRPr lang="en-US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Transformation Matrix</a:t>
            </a:r>
          </a:p>
          <a:p>
            <a:pPr marL="0" indent="0">
              <a:buClrTx/>
              <a:buNone/>
            </a:pPr>
            <a:r>
              <a:rPr lang="en-IN" dirty="0"/>
              <a:t>  	</a:t>
            </a:r>
          </a:p>
          <a:p>
            <a:pPr marL="0" indent="0">
              <a:buClrTx/>
              <a:buNone/>
            </a:pPr>
            <a:endParaRPr lang="en-IN" dirty="0"/>
          </a:p>
          <a:p>
            <a:pPr marL="0" indent="0">
              <a:buClrTx/>
              <a:buNone/>
            </a:pPr>
            <a:r>
              <a:rPr lang="en-IN" dirty="0"/>
              <a:t>     </a:t>
            </a:r>
          </a:p>
          <a:p>
            <a:pPr marL="0" indent="0">
              <a:buClrTx/>
              <a:buNone/>
            </a:pPr>
            <a:endParaRPr lang="en-IN" dirty="0"/>
          </a:p>
          <a:p>
            <a:pPr marL="0" indent="0">
              <a:buClrTx/>
              <a:buNone/>
            </a:pPr>
            <a:r>
              <a:rPr lang="en-IN" dirty="0" err="1"/>
              <a:t>Jcsj</a:t>
            </a:r>
            <a:endParaRPr lang="en-IN" dirty="0"/>
          </a:p>
          <a:p>
            <a:pPr marL="0" indent="0">
              <a:buClrTx/>
              <a:buNone/>
            </a:pPr>
            <a:endParaRPr lang="en-IN" sz="1800" b="0" i="0" dirty="0">
              <a:solidFill>
                <a:schemeClr val="tx1"/>
              </a:solidFill>
              <a:effectLst/>
              <a:latin typeface="Menlo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Menlo"/>
              </a:rPr>
              <a:t>Removing Overlapping Elements in ground structure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0988AC5-39A0-C136-0B41-B3A167DA9DF8}"/>
              </a:ext>
            </a:extLst>
          </p:cNvPr>
          <p:cNvSpPr/>
          <p:nvPr/>
        </p:nvSpPr>
        <p:spPr>
          <a:xfrm>
            <a:off x="4753105" y="2773774"/>
            <a:ext cx="1189703" cy="698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0DBB4C-DCF4-621C-77C9-A64FB82B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68" y="2669079"/>
            <a:ext cx="3296110" cy="1152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99240D-8670-7505-1433-96A4A10C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879644"/>
            <a:ext cx="6503055" cy="10860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A0B592-ECA6-1F2F-6EBB-6882C8485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92" y="4291132"/>
            <a:ext cx="4363059" cy="5715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B46B81D-A7EE-8C73-972D-CD792296723D}"/>
              </a:ext>
            </a:extLst>
          </p:cNvPr>
          <p:cNvSpPr/>
          <p:nvPr/>
        </p:nvSpPr>
        <p:spPr>
          <a:xfrm>
            <a:off x="2005781" y="988469"/>
            <a:ext cx="1189703" cy="698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B8A525-B8C4-7429-2881-EBAD6BFA1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888" y="2722974"/>
            <a:ext cx="233395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00"/>
    </mc:Choice>
    <mc:Fallback xmlns="">
      <p:transition spd="slow" advTm="858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AA52D-88AE-4C01-7666-97E0BA59B8A5}"/>
              </a:ext>
            </a:extLst>
          </p:cNvPr>
          <p:cNvSpPr txBox="1"/>
          <p:nvPr/>
        </p:nvSpPr>
        <p:spPr>
          <a:xfrm>
            <a:off x="167149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Example(1)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4DAD6-B7A3-9578-E6B9-A1662A48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49" y="137653"/>
            <a:ext cx="4262368" cy="4336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9BD74-5229-E6D7-2635-0A549BF2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33" y="858848"/>
            <a:ext cx="3765753" cy="2402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675E2-0213-4068-9E4A-8755FCB69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33" y="3429000"/>
            <a:ext cx="3765753" cy="2773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9447C-2C3D-572A-6507-2451518D3357}"/>
              </a:ext>
            </a:extLst>
          </p:cNvPr>
          <p:cNvSpPr txBox="1"/>
          <p:nvPr/>
        </p:nvSpPr>
        <p:spPr>
          <a:xfrm>
            <a:off x="6263149" y="4815751"/>
            <a:ext cx="426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Truss Structure is non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34F772-4B6E-40BD-EEAD-F754681AA8F3}"/>
                  </a:ext>
                </a:extLst>
              </p:cNvPr>
              <p:cNvSpPr txBox="1"/>
              <p:nvPr/>
            </p:nvSpPr>
            <p:spPr>
              <a:xfrm>
                <a:off x="6263149" y="5437238"/>
                <a:ext cx="45130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Tune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34F772-4B6E-40BD-EEAD-F754681A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149" y="5437238"/>
                <a:ext cx="4513006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E738E-C522-1C78-7849-EDD84D23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23" y="844771"/>
            <a:ext cx="3765753" cy="2402021"/>
          </a:xfrm>
          <a:prstGeom prst="rect">
            <a:avLst/>
          </a:prstGeom>
        </p:spPr>
      </p:pic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37022DFD-7B75-F68D-1D0E-A80A5B25A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3" y="3592034"/>
            <a:ext cx="3765753" cy="24211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C8042-0126-0935-3F90-084FBB846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8" y="844771"/>
            <a:ext cx="3628103" cy="2299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8129D-1D67-AD00-870D-6A04EF7A7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2" y="3592034"/>
            <a:ext cx="3696929" cy="2333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D5E02-7231-90B6-35CC-BA7250AA228F}"/>
              </a:ext>
            </a:extLst>
          </p:cNvPr>
          <p:cNvSpPr txBox="1"/>
          <p:nvPr/>
        </p:nvSpPr>
        <p:spPr>
          <a:xfrm>
            <a:off x="800344" y="1996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Example(1)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A76BE-0BB8-F12D-76EA-9C19253B222D}"/>
                  </a:ext>
                </a:extLst>
              </p:cNvPr>
              <p:cNvSpPr txBox="1"/>
              <p:nvPr/>
            </p:nvSpPr>
            <p:spPr>
              <a:xfrm>
                <a:off x="6803923" y="137499"/>
                <a:ext cx="2517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Tune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=0.008</m:t>
                    </m:r>
                  </m:oMath>
                </a14:m>
                <a:endParaRPr lang="en-US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A76BE-0BB8-F12D-76EA-9C19253B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23" y="137499"/>
                <a:ext cx="2517058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866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90"/>
    </mc:Choice>
    <mc:Fallback xmlns="">
      <p:transition spd="slow" advTm="84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A7018-844B-0E85-1C20-725CAF6EB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8" y="374922"/>
            <a:ext cx="4107404" cy="2937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8A56C4-80E3-C484-7500-865493261C32}"/>
              </a:ext>
            </a:extLst>
          </p:cNvPr>
          <p:cNvSpPr txBox="1"/>
          <p:nvPr/>
        </p:nvSpPr>
        <p:spPr>
          <a:xfrm>
            <a:off x="385938" y="-867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Example(2)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5E026-70A3-6612-FF8B-6BEB8856E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38" y="3484043"/>
            <a:ext cx="4267197" cy="2645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AD4F6-7E16-93E4-7EF9-8E13F2A6F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2" y="158228"/>
            <a:ext cx="6668431" cy="2937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11AD69-B36B-0E97-CCEF-8336D160B2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2" y="3261857"/>
            <a:ext cx="6658904" cy="2867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90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74"/>
    </mc:Choice>
    <mc:Fallback xmlns="">
      <p:transition spd="slow" advTm="521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2|1.9|1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9.4|5.6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3.5|5.2|5.6|4.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677</TotalTime>
  <Words>446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Menlo</vt:lpstr>
      <vt:lpstr>Wingdings</vt:lpstr>
      <vt:lpstr>Retrospect</vt:lpstr>
      <vt:lpstr>Truss Optimization in 3D</vt:lpstr>
      <vt:lpstr>Problem Statement</vt:lpstr>
      <vt:lpstr>Mathematical description </vt:lpstr>
      <vt:lpstr>Algorithm</vt:lpstr>
      <vt:lpstr>Algorithm (Contd.)</vt:lpstr>
      <vt:lpstr>2D      3D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SAI KRISHNA MOULI GUNTURU</dc:creator>
  <cp:lastModifiedBy>AKHIL SAI KRISHNA MOULI GUNTURU</cp:lastModifiedBy>
  <cp:revision>4</cp:revision>
  <dcterms:created xsi:type="dcterms:W3CDTF">2024-12-03T16:28:20Z</dcterms:created>
  <dcterms:modified xsi:type="dcterms:W3CDTF">2024-12-06T06:06:58Z</dcterms:modified>
</cp:coreProperties>
</file>