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95" r:id="rId3"/>
    <p:sldId id="297" r:id="rId4"/>
    <p:sldId id="296" r:id="rId5"/>
    <p:sldId id="299" r:id="rId6"/>
    <p:sldId id="302" r:id="rId7"/>
    <p:sldId id="298" r:id="rId8"/>
    <p:sldId id="300" r:id="rId9"/>
    <p:sldId id="301" r:id="rId10"/>
    <p:sldId id="303" r:id="rId11"/>
    <p:sldId id="306" r:id="rId12"/>
    <p:sldId id="304" r:id="rId13"/>
    <p:sldId id="3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/>
    <p:restoredTop sz="91384"/>
  </p:normalViewPr>
  <p:slideViewPr>
    <p:cSldViewPr snapToGrid="0" snapToObjects="1">
      <p:cViewPr varScale="1">
        <p:scale>
          <a:sx n="107" d="100"/>
          <a:sy n="107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407C-CC8A-8645-9ECD-06C0DAAD93D3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C4E06-E556-F048-AA0A-D4920BB1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4E06-E556-F048-AA0A-D4920BB111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1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8/5/18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8/5/18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16BB-F00A-684B-8519-B8B59194C693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916BB-F00A-684B-8519-B8B59194C693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3701-4275-464E-94C4-F5FD4CDB96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Command Line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354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PhD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 Davis Bioinformatics Core</a:t>
            </a:r>
          </a:p>
        </p:txBody>
      </p:sp>
    </p:spTree>
    <p:extLst>
      <p:ext uri="{BB962C8B-B14F-4D97-AF65-F5344CB8AC3E}">
        <p14:creationId xmlns:p14="http://schemas.microsoft.com/office/powerpoint/2010/main" val="21531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things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3233"/>
          </a:xfrm>
        </p:spPr>
        <p:txBody>
          <a:bodyPr/>
          <a:lstStyle/>
          <a:p>
            <a:r>
              <a:rPr lang="en-US" dirty="0"/>
              <a:t>Command to create a directory</a:t>
            </a:r>
          </a:p>
          <a:p>
            <a:pPr lvl="1"/>
            <a:r>
              <a:rPr lang="en-US" b="1" dirty="0" err="1"/>
              <a:t>mkdir</a:t>
            </a:r>
            <a:r>
              <a:rPr lang="en-US" dirty="0"/>
              <a:t> (</a:t>
            </a:r>
            <a:r>
              <a:rPr lang="en-US" b="1" dirty="0"/>
              <a:t>m</a:t>
            </a:r>
            <a:r>
              <a:rPr lang="en-US" dirty="0"/>
              <a:t>a</a:t>
            </a:r>
            <a:r>
              <a:rPr lang="en-US" b="1" dirty="0"/>
              <a:t>k</a:t>
            </a:r>
            <a:r>
              <a:rPr lang="en-US" dirty="0"/>
              <a:t>e </a:t>
            </a:r>
            <a:r>
              <a:rPr lang="en-US" b="1" dirty="0"/>
              <a:t>dir</a:t>
            </a:r>
            <a:r>
              <a:rPr lang="en-US" dirty="0"/>
              <a:t>ectory)</a:t>
            </a:r>
          </a:p>
          <a:p>
            <a:pPr lvl="2"/>
            <a:r>
              <a:rPr lang="en-US" dirty="0"/>
              <a:t>one argument required:</a:t>
            </a:r>
          </a:p>
          <a:p>
            <a:pPr lvl="3"/>
            <a:r>
              <a:rPr lang="en-US" dirty="0"/>
              <a:t>the directory that you want to create</a:t>
            </a:r>
          </a:p>
          <a:p>
            <a:pPr lvl="2"/>
            <a:r>
              <a:rPr lang="en-US" dirty="0"/>
              <a:t>may create multiple directories at the same time</a:t>
            </a:r>
          </a:p>
          <a:p>
            <a:pPr lvl="2"/>
            <a:r>
              <a:rPr lang="en-US" dirty="0"/>
              <a:t>by default, the directory is created in the current directory, unless another valid path is given</a:t>
            </a:r>
          </a:p>
          <a:p>
            <a:r>
              <a:rPr lang="en-US" dirty="0"/>
              <a:t>Methods to create a file</a:t>
            </a:r>
          </a:p>
          <a:p>
            <a:pPr lvl="1"/>
            <a:r>
              <a:rPr lang="en-US" dirty="0"/>
              <a:t>Files can be created with a text editor, such as vi, vim, </a:t>
            </a:r>
            <a:r>
              <a:rPr lang="en-US" dirty="0" err="1"/>
              <a:t>nano</a:t>
            </a:r>
            <a:r>
              <a:rPr lang="en-US" dirty="0"/>
              <a:t>, Emacs (</a:t>
            </a:r>
            <a:r>
              <a:rPr lang="en-US" dirty="0" err="1"/>
              <a:t>nano</a:t>
            </a:r>
            <a:r>
              <a:rPr lang="en-US" dirty="0"/>
              <a:t> is the simplest)</a:t>
            </a:r>
          </a:p>
          <a:p>
            <a:pPr lvl="1"/>
            <a:r>
              <a:rPr lang="en-US" dirty="0"/>
              <a:t>An empty file can be created using ‘touch’ followed by the file name.</a:t>
            </a:r>
          </a:p>
        </p:txBody>
      </p:sp>
    </p:spTree>
    <p:extLst>
      <p:ext uri="{BB962C8B-B14F-4D97-AF65-F5344CB8AC3E}">
        <p14:creationId xmlns:p14="http://schemas.microsoft.com/office/powerpoint/2010/main" val="22476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Make copies of things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70605"/>
          </a:xfrm>
        </p:spPr>
        <p:txBody>
          <a:bodyPr>
            <a:normAutofit/>
          </a:bodyPr>
          <a:lstStyle/>
          <a:p>
            <a:r>
              <a:rPr lang="en-US" b="1" dirty="0" err="1"/>
              <a:t>cp</a:t>
            </a:r>
            <a:r>
              <a:rPr lang="en-US" dirty="0"/>
              <a:t> (</a:t>
            </a:r>
            <a:r>
              <a:rPr lang="en-US" b="1" dirty="0"/>
              <a:t>c</a:t>
            </a:r>
            <a:r>
              <a:rPr lang="en-US" dirty="0"/>
              <a:t>o</a:t>
            </a:r>
            <a:r>
              <a:rPr lang="en-US" b="1" dirty="0"/>
              <a:t>p</a:t>
            </a:r>
            <a:r>
              <a:rPr lang="en-US" dirty="0"/>
              <a:t>y)</a:t>
            </a:r>
            <a:endParaRPr lang="en-US" b="1" dirty="0"/>
          </a:p>
          <a:p>
            <a:pPr lvl="1"/>
            <a:r>
              <a:rPr lang="en-US" dirty="0"/>
              <a:t>two arguments required:</a:t>
            </a:r>
          </a:p>
          <a:p>
            <a:pPr lvl="2"/>
            <a:r>
              <a:rPr lang="en-US" dirty="0"/>
              <a:t>the thing to copy</a:t>
            </a:r>
          </a:p>
          <a:p>
            <a:pPr lvl="2"/>
            <a:r>
              <a:rPr lang="en-US" dirty="0"/>
              <a:t>the place to put the copy</a:t>
            </a:r>
          </a:p>
          <a:p>
            <a:pPr lvl="1"/>
            <a:r>
              <a:rPr lang="en-US" dirty="0"/>
              <a:t>use -r parameter to copy a directory (recursively)</a:t>
            </a:r>
          </a:p>
        </p:txBody>
      </p:sp>
    </p:spTree>
    <p:extLst>
      <p:ext uri="{BB962C8B-B14F-4D97-AF65-F5344CB8AC3E}">
        <p14:creationId xmlns:p14="http://schemas.microsoft.com/office/powerpoint/2010/main" val="291631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Remove things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67519"/>
          </a:xfrm>
        </p:spPr>
        <p:txBody>
          <a:bodyPr/>
          <a:lstStyle/>
          <a:p>
            <a:r>
              <a:rPr lang="en-US" b="1" dirty="0" err="1"/>
              <a:t>rm</a:t>
            </a:r>
            <a:r>
              <a:rPr lang="en-US" dirty="0"/>
              <a:t> (</a:t>
            </a:r>
            <a:r>
              <a:rPr lang="en-US" b="1" dirty="0"/>
              <a:t>r</a:t>
            </a:r>
            <a:r>
              <a:rPr lang="en-US" dirty="0"/>
              <a:t>e</a:t>
            </a:r>
            <a:r>
              <a:rPr lang="en-US" b="1" dirty="0"/>
              <a:t>m</a:t>
            </a:r>
            <a:r>
              <a:rPr lang="en-US" dirty="0"/>
              <a:t>ove)</a:t>
            </a:r>
          </a:p>
          <a:p>
            <a:pPr lvl="2"/>
            <a:r>
              <a:rPr lang="en-US" dirty="0"/>
              <a:t>by default, it only removes a file</a:t>
            </a:r>
          </a:p>
          <a:p>
            <a:pPr lvl="2"/>
            <a:r>
              <a:rPr lang="en-US" dirty="0"/>
              <a:t>in order to remove a directory, use -r parameter (recursively)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E5CEE-FDE4-2645-86AA-C8F1E0450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777" y="3410854"/>
            <a:ext cx="8172616" cy="32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97465-063B-6045-AFD6-62D07195C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777" y="4276818"/>
            <a:ext cx="8172616" cy="106670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ADF2E8-868E-5B4E-BA79-B4920CE33FF4}"/>
              </a:ext>
            </a:extLst>
          </p:cNvPr>
          <p:cNvSpPr txBox="1">
            <a:spLocks/>
          </p:cNvSpPr>
          <p:nvPr/>
        </p:nvSpPr>
        <p:spPr>
          <a:xfrm>
            <a:off x="838200" y="5401581"/>
            <a:ext cx="10515600" cy="1367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NEVER EVER </a:t>
            </a:r>
            <a:r>
              <a:rPr lang="en-US" dirty="0">
                <a:solidFill>
                  <a:srgbClr val="FF0000"/>
                </a:solidFill>
              </a:rPr>
              <a:t>use the following command, unless you really mean it</a:t>
            </a:r>
          </a:p>
          <a:p>
            <a:pPr marL="0" indent="0" algn="ctr">
              <a:buNone/>
            </a:pPr>
            <a:r>
              <a:rPr lang="en-US" sz="3600" dirty="0" err="1">
                <a:solidFill>
                  <a:srgbClr val="FF0000"/>
                </a:solidFill>
              </a:rPr>
              <a:t>rm</a:t>
            </a:r>
            <a:r>
              <a:rPr lang="en-US" sz="3600" dirty="0">
                <a:solidFill>
                  <a:srgbClr val="FF0000"/>
                </a:solidFill>
              </a:rPr>
              <a:t> -</a:t>
            </a:r>
            <a:r>
              <a:rPr lang="en-US" sz="3600" dirty="0" err="1">
                <a:solidFill>
                  <a:srgbClr val="FF0000"/>
                </a:solidFill>
              </a:rPr>
              <a:t>rf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*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Remove everything in this directory</a:t>
            </a:r>
          </a:p>
        </p:txBody>
      </p:sp>
    </p:spTree>
    <p:extLst>
      <p:ext uri="{BB962C8B-B14F-4D97-AF65-F5344CB8AC3E}">
        <p14:creationId xmlns:p14="http://schemas.microsoft.com/office/powerpoint/2010/main" val="162201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Move things to/from a remote location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3233"/>
          </a:xfrm>
        </p:spPr>
        <p:txBody>
          <a:bodyPr/>
          <a:lstStyle/>
          <a:p>
            <a:r>
              <a:rPr lang="en-US" dirty="0"/>
              <a:t>Between two remote </a:t>
            </a:r>
            <a:r>
              <a:rPr lang="en-US" dirty="0" err="1"/>
              <a:t>unix</a:t>
            </a:r>
            <a:r>
              <a:rPr lang="en-US" dirty="0"/>
              <a:t> (command line) based locations</a:t>
            </a:r>
          </a:p>
          <a:p>
            <a:pPr lvl="1"/>
            <a:r>
              <a:rPr lang="en-US" b="1" dirty="0" err="1"/>
              <a:t>scp</a:t>
            </a:r>
            <a:r>
              <a:rPr lang="en-US" dirty="0"/>
              <a:t> (</a:t>
            </a:r>
            <a:r>
              <a:rPr lang="en-US" b="1" dirty="0"/>
              <a:t>s</a:t>
            </a:r>
            <a:r>
              <a:rPr lang="en-US" dirty="0"/>
              <a:t>ecure </a:t>
            </a:r>
            <a:r>
              <a:rPr lang="en-US" b="1" dirty="0"/>
              <a:t>c</a:t>
            </a:r>
            <a:r>
              <a:rPr lang="en-US" dirty="0"/>
              <a:t>o</a:t>
            </a:r>
            <a:r>
              <a:rPr lang="en-US" b="1" dirty="0"/>
              <a:t>p</a:t>
            </a:r>
            <a:r>
              <a:rPr lang="en-US" dirty="0"/>
              <a:t>y)</a:t>
            </a:r>
          </a:p>
          <a:p>
            <a:pPr lvl="1"/>
            <a:r>
              <a:rPr lang="en-US" dirty="0" err="1"/>
              <a:t>wget</a:t>
            </a:r>
            <a:endParaRPr lang="en-US" dirty="0"/>
          </a:p>
          <a:p>
            <a:pPr lvl="1"/>
            <a:r>
              <a:rPr lang="en-US" dirty="0"/>
              <a:t>curl</a:t>
            </a:r>
          </a:p>
          <a:p>
            <a:pPr lvl="1"/>
            <a:r>
              <a:rPr lang="en-US" dirty="0" err="1"/>
              <a:t>rsync</a:t>
            </a:r>
            <a:endParaRPr lang="en-US" dirty="0"/>
          </a:p>
          <a:p>
            <a:r>
              <a:rPr lang="en-US" dirty="0"/>
              <a:t>On Windows/Mac machines</a:t>
            </a:r>
          </a:p>
          <a:p>
            <a:pPr lvl="1"/>
            <a:r>
              <a:rPr lang="en-US" dirty="0"/>
              <a:t>WinSCP</a:t>
            </a:r>
          </a:p>
          <a:p>
            <a:pPr lvl="1"/>
            <a:r>
              <a:rPr lang="en-US" dirty="0" err="1"/>
              <a:t>Filezilla</a:t>
            </a:r>
            <a:endParaRPr lang="en-US" dirty="0"/>
          </a:p>
          <a:p>
            <a:pPr lvl="1"/>
            <a:r>
              <a:rPr lang="en-US" dirty="0" err="1"/>
              <a:t>Cyberduck</a:t>
            </a:r>
            <a:endParaRPr lang="en-US" dirty="0"/>
          </a:p>
          <a:p>
            <a:pPr lvl="1"/>
            <a:r>
              <a:rPr lang="en-US" dirty="0"/>
              <a:t>many others</a:t>
            </a:r>
          </a:p>
        </p:txBody>
      </p:sp>
    </p:spTree>
    <p:extLst>
      <p:ext uri="{BB962C8B-B14F-4D97-AF65-F5344CB8AC3E}">
        <p14:creationId xmlns:p14="http://schemas.microsoft.com/office/powerpoint/2010/main" val="99264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D5BA-470A-954F-BC4E-12763A5C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93E5-B49F-9243-9768-6F85FB15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8432"/>
          </a:xfrm>
        </p:spPr>
        <p:txBody>
          <a:bodyPr>
            <a:normAutofit/>
          </a:bodyPr>
          <a:lstStyle/>
          <a:p>
            <a:r>
              <a:rPr lang="en-US" sz="2400" dirty="0"/>
              <a:t>CLI is a tool into which one can type commands to perform tasks.</a:t>
            </a:r>
          </a:p>
          <a:p>
            <a:r>
              <a:rPr lang="en-US" sz="2400" dirty="0"/>
              <a:t>The user interface that accepts the typed responses and displays the data on the screen is called a shell. many shell types, most common is bash.</a:t>
            </a:r>
          </a:p>
          <a:p>
            <a:r>
              <a:rPr lang="en-US" sz="2400" dirty="0"/>
              <a:t>An all-text display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90660-284D-4547-A15C-E33BAE95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44" y="3628571"/>
            <a:ext cx="7730671" cy="31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6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D5BA-470A-954F-BC4E-12763A5C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93E5-B49F-9243-9768-6F85FB15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8432"/>
          </a:xfrm>
        </p:spPr>
        <p:txBody>
          <a:bodyPr>
            <a:normAutofit/>
          </a:bodyPr>
          <a:lstStyle/>
          <a:p>
            <a:r>
              <a:rPr lang="en-US" sz="2400" dirty="0"/>
              <a:t>A prompt is a short text message at the start of the command line on CLI.</a:t>
            </a:r>
          </a:p>
          <a:p>
            <a:pPr lvl="1"/>
            <a:r>
              <a:rPr lang="en-US" sz="2000" dirty="0"/>
              <a:t>Ends with $ in bash shell</a:t>
            </a:r>
          </a:p>
          <a:p>
            <a:pPr lvl="1"/>
            <a:r>
              <a:rPr lang="en-US" sz="2000" dirty="0"/>
              <a:t>Commands are typed after the prompt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90660-284D-4547-A15C-E33BAE95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44" y="3381833"/>
            <a:ext cx="7730671" cy="31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8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E93E-8371-B640-8E4A-A1127B2B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structure in CLI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2EF455-7D14-9B4D-8877-6EED14F35BCC}"/>
              </a:ext>
            </a:extLst>
          </p:cNvPr>
          <p:cNvSpPr txBox="1">
            <a:spLocks/>
          </p:cNvSpPr>
          <p:nvPr/>
        </p:nvSpPr>
        <p:spPr>
          <a:xfrm>
            <a:off x="5442858" y="1825625"/>
            <a:ext cx="5910942" cy="410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Usually, </a:t>
            </a:r>
            <a:r>
              <a:rPr lang="en-US" sz="2000" b="1" i="1" dirty="0"/>
              <a:t>/home</a:t>
            </a:r>
            <a:r>
              <a:rPr lang="en-US" sz="2000" dirty="0"/>
              <a:t> ( </a:t>
            </a:r>
            <a:r>
              <a:rPr lang="en-US" sz="2000" b="1" i="1" dirty="0"/>
              <a:t>/Users</a:t>
            </a:r>
            <a:r>
              <a:rPr lang="en-US" sz="2000" dirty="0"/>
              <a:t> on a mac) is where the user accounts reside, </a:t>
            </a:r>
            <a:r>
              <a:rPr lang="en-US" sz="2000" dirty="0" err="1"/>
              <a:t>ie</a:t>
            </a:r>
            <a:r>
              <a:rPr lang="en-US" sz="2000" dirty="0"/>
              <a:t>. user’s home directory.</a:t>
            </a:r>
          </a:p>
          <a:p>
            <a:pPr lvl="1"/>
            <a:r>
              <a:rPr lang="en-US" sz="2000" dirty="0"/>
              <a:t>For example, for a user that has a user name of “</a:t>
            </a:r>
            <a:r>
              <a:rPr lang="en-US" sz="2000" dirty="0" err="1"/>
              <a:t>jli</a:t>
            </a:r>
            <a:r>
              <a:rPr lang="en-US" sz="2000" dirty="0"/>
              <a:t>”: /home/</a:t>
            </a:r>
            <a:r>
              <a:rPr lang="en-US" sz="2000" dirty="0" err="1"/>
              <a:t>jli</a:t>
            </a:r>
            <a:endParaRPr lang="en-US" sz="2000" dirty="0"/>
          </a:p>
          <a:p>
            <a:pPr lvl="1"/>
            <a:r>
              <a:rPr lang="en-US" sz="2000" dirty="0"/>
              <a:t>It is the directory that a user is first at after logging into the system.</a:t>
            </a:r>
          </a:p>
          <a:p>
            <a:pPr lvl="1"/>
            <a:r>
              <a:rPr lang="en-US" sz="2000" dirty="0"/>
              <a:t>The </a:t>
            </a:r>
            <a:r>
              <a:rPr lang="en-US" sz="2000" i="1" dirty="0"/>
              <a:t>tilde</a:t>
            </a:r>
            <a:r>
              <a:rPr lang="en-US" sz="2000" dirty="0"/>
              <a:t> (~) represents a user’s home directory.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2E39EE-5597-404C-8DF6-B3A0513CD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57" y="1690689"/>
            <a:ext cx="4285344" cy="424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3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structure in CLI 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9975"/>
          </a:xfrm>
        </p:spPr>
        <p:txBody>
          <a:bodyPr/>
          <a:lstStyle/>
          <a:p>
            <a:r>
              <a:rPr lang="en-US" dirty="0"/>
              <a:t>Absolute path: always starts with ”/”</a:t>
            </a:r>
          </a:p>
          <a:p>
            <a:pPr lvl="1"/>
            <a:r>
              <a:rPr lang="en-US" dirty="0"/>
              <a:t>/home/</a:t>
            </a:r>
            <a:r>
              <a:rPr lang="en-US" dirty="0" err="1"/>
              <a:t>jli</a:t>
            </a:r>
            <a:r>
              <a:rPr lang="en-US" dirty="0"/>
              <a:t>/test/file1</a:t>
            </a:r>
          </a:p>
          <a:p>
            <a:r>
              <a:rPr lang="en-US" dirty="0"/>
              <a:t>Relative path: always relative to where we currently are</a:t>
            </a:r>
          </a:p>
          <a:p>
            <a:pPr lvl="1"/>
            <a:r>
              <a:rPr lang="en-US" dirty="0"/>
              <a:t>a single dot (.) refers to the current directory</a:t>
            </a:r>
          </a:p>
          <a:p>
            <a:pPr lvl="1"/>
            <a:r>
              <a:rPr lang="en-US" dirty="0"/>
              <a:t>two dots (..) refers to the directory one level up</a:t>
            </a:r>
          </a:p>
        </p:txBody>
      </p:sp>
    </p:spTree>
    <p:extLst>
      <p:ext uri="{BB962C8B-B14F-4D97-AF65-F5344CB8AC3E}">
        <p14:creationId xmlns:p14="http://schemas.microsoft.com/office/powerpoint/2010/main" val="338480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Syntax of a command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67518"/>
          </a:xfrm>
        </p:spPr>
        <p:txBody>
          <a:bodyPr/>
          <a:lstStyle/>
          <a:p>
            <a:r>
              <a:rPr lang="en-US" dirty="0"/>
              <a:t>A command plus the required parameters/arguments</a:t>
            </a:r>
          </a:p>
          <a:p>
            <a:r>
              <a:rPr lang="en-US" dirty="0"/>
              <a:t>The separator used is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6FE7A-62F9-7741-A847-C083085B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4209144"/>
            <a:ext cx="9536794" cy="1011804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8AC83D9F-4AE5-7149-8ED4-0175FFE46BE4}"/>
              </a:ext>
            </a:extLst>
          </p:cNvPr>
          <p:cNvSpPr/>
          <p:nvPr/>
        </p:nvSpPr>
        <p:spPr>
          <a:xfrm>
            <a:off x="3626601" y="4912962"/>
            <a:ext cx="182880" cy="914400"/>
          </a:xfrm>
          <a:prstGeom prst="upArrow">
            <a:avLst/>
          </a:prstGeom>
          <a:solidFill>
            <a:srgbClr val="C00000"/>
          </a:solidFill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D4BD0B0-0C57-3049-A416-A30A4B23E46C}"/>
              </a:ext>
            </a:extLst>
          </p:cNvPr>
          <p:cNvSpPr/>
          <p:nvPr/>
        </p:nvSpPr>
        <p:spPr>
          <a:xfrm>
            <a:off x="4104465" y="4912962"/>
            <a:ext cx="182880" cy="1188720"/>
          </a:xfrm>
          <a:prstGeom prst="upArrow">
            <a:avLst/>
          </a:prstGeom>
          <a:solidFill>
            <a:srgbClr val="00B050"/>
          </a:solidFill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CBDA1CE5-95CA-044C-BA53-EBA29D6C5711}"/>
              </a:ext>
            </a:extLst>
          </p:cNvPr>
          <p:cNvSpPr/>
          <p:nvPr/>
        </p:nvSpPr>
        <p:spPr>
          <a:xfrm rot="10800000">
            <a:off x="3972985" y="3132703"/>
            <a:ext cx="182880" cy="1005840"/>
          </a:xfrm>
          <a:prstGeom prst="upArrow">
            <a:avLst/>
          </a:prstGeom>
          <a:solidFill>
            <a:srgbClr val="C00000"/>
          </a:solidFill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F2B8E771-6664-4A4F-954D-84885186D0F9}"/>
              </a:ext>
            </a:extLst>
          </p:cNvPr>
          <p:cNvSpPr/>
          <p:nvPr/>
        </p:nvSpPr>
        <p:spPr>
          <a:xfrm rot="10800000">
            <a:off x="4683324" y="3231926"/>
            <a:ext cx="182880" cy="914400"/>
          </a:xfrm>
          <a:prstGeom prst="upArrow">
            <a:avLst/>
          </a:prstGeom>
          <a:solidFill>
            <a:srgbClr val="00B0F0"/>
          </a:solidFill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8BA869CA-0579-5147-B3CB-8943866F8B58}"/>
              </a:ext>
            </a:extLst>
          </p:cNvPr>
          <p:cNvSpPr/>
          <p:nvPr/>
        </p:nvSpPr>
        <p:spPr>
          <a:xfrm>
            <a:off x="5624624" y="4912962"/>
            <a:ext cx="182880" cy="914400"/>
          </a:xfrm>
          <a:prstGeom prst="upArrow">
            <a:avLst/>
          </a:prstGeom>
          <a:solidFill>
            <a:srgbClr val="00B0F0"/>
          </a:solidFill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F460C611-ECAC-8E4A-AC4E-1E7989AA0527}"/>
              </a:ext>
            </a:extLst>
          </p:cNvPr>
          <p:cNvSpPr/>
          <p:nvPr/>
        </p:nvSpPr>
        <p:spPr>
          <a:xfrm>
            <a:off x="4774764" y="4912962"/>
            <a:ext cx="182880" cy="914400"/>
          </a:xfrm>
          <a:prstGeom prst="upArrow">
            <a:avLst/>
          </a:prstGeom>
          <a:solidFill>
            <a:srgbClr val="00B0F0"/>
          </a:solidFill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39243-E2A1-A448-AC13-B7CCA4E60F74}"/>
              </a:ext>
            </a:extLst>
          </p:cNvPr>
          <p:cNvSpPr txBox="1"/>
          <p:nvPr/>
        </p:nvSpPr>
        <p:spPr>
          <a:xfrm>
            <a:off x="4864603" y="2945731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argument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9A69F-FF69-E946-9611-AC7238CDA9A1}"/>
              </a:ext>
            </a:extLst>
          </p:cNvPr>
          <p:cNvSpPr txBox="1"/>
          <p:nvPr/>
        </p:nvSpPr>
        <p:spPr>
          <a:xfrm>
            <a:off x="3430869" y="6118575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parameter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DFF47-1073-0E4F-8FF1-C02E66A825A5}"/>
              </a:ext>
            </a:extLst>
          </p:cNvPr>
          <p:cNvSpPr txBox="1"/>
          <p:nvPr/>
        </p:nvSpPr>
        <p:spPr>
          <a:xfrm>
            <a:off x="2089001" y="5463101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51291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Move around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52775"/>
          </a:xfrm>
        </p:spPr>
        <p:txBody>
          <a:bodyPr/>
          <a:lstStyle/>
          <a:p>
            <a:r>
              <a:rPr lang="en-US" dirty="0"/>
              <a:t>Command to find out where we currently are</a:t>
            </a:r>
          </a:p>
          <a:p>
            <a:pPr lvl="1"/>
            <a:r>
              <a:rPr lang="en-US" b="1" dirty="0" err="1"/>
              <a:t>pwd</a:t>
            </a:r>
            <a:r>
              <a:rPr lang="en-US" dirty="0"/>
              <a:t> (</a:t>
            </a:r>
            <a:r>
              <a:rPr lang="en-US" b="1" dirty="0"/>
              <a:t>p</a:t>
            </a:r>
            <a:r>
              <a:rPr lang="en-US" dirty="0"/>
              <a:t>resent </a:t>
            </a:r>
            <a:r>
              <a:rPr lang="en-US" b="1" dirty="0"/>
              <a:t>w</a:t>
            </a:r>
            <a:r>
              <a:rPr lang="en-US" dirty="0"/>
              <a:t>orking </a:t>
            </a:r>
            <a:r>
              <a:rPr lang="en-US" b="1" dirty="0"/>
              <a:t>d</a:t>
            </a:r>
            <a:r>
              <a:rPr lang="en-US" dirty="0"/>
              <a:t>irectory)</a:t>
            </a:r>
          </a:p>
          <a:p>
            <a:r>
              <a:rPr lang="en-US" dirty="0"/>
              <a:t>Command to change to another directory</a:t>
            </a:r>
          </a:p>
          <a:p>
            <a:pPr lvl="1"/>
            <a:r>
              <a:rPr lang="en-US" b="1" dirty="0"/>
              <a:t>cd</a:t>
            </a:r>
            <a:r>
              <a:rPr lang="en-US" dirty="0"/>
              <a:t> (</a:t>
            </a:r>
            <a:r>
              <a:rPr lang="en-US" b="1" dirty="0"/>
              <a:t>c</a:t>
            </a:r>
            <a:r>
              <a:rPr lang="en-US" dirty="0"/>
              <a:t>hange </a:t>
            </a:r>
            <a:r>
              <a:rPr lang="en-US" b="1" dirty="0"/>
              <a:t>d</a:t>
            </a:r>
            <a:r>
              <a:rPr lang="en-US" dirty="0"/>
              <a:t>irectory)</a:t>
            </a:r>
            <a:endParaRPr lang="en-US" b="1" dirty="0"/>
          </a:p>
          <a:p>
            <a:pPr lvl="2"/>
            <a:r>
              <a:rPr lang="en-US" dirty="0"/>
              <a:t>use absolute path: </a:t>
            </a:r>
            <a:r>
              <a:rPr lang="en-US" i="1" dirty="0"/>
              <a:t>cd /home/</a:t>
            </a:r>
            <a:r>
              <a:rPr lang="en-US" i="1" dirty="0" err="1"/>
              <a:t>jli</a:t>
            </a:r>
            <a:r>
              <a:rPr lang="en-US" i="1" dirty="0"/>
              <a:t>/test/run1</a:t>
            </a:r>
            <a:endParaRPr lang="en-US" dirty="0"/>
          </a:p>
          <a:p>
            <a:pPr lvl="2"/>
            <a:r>
              <a:rPr lang="en-US" dirty="0"/>
              <a:t>use relative path: cd ../</a:t>
            </a:r>
          </a:p>
          <a:p>
            <a:pPr lvl="2"/>
            <a:r>
              <a:rPr lang="en-US" dirty="0"/>
              <a:t>without any argument (just cd), by default, change to user’s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5528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Display files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4489"/>
          </a:xfrm>
        </p:spPr>
        <p:txBody>
          <a:bodyPr/>
          <a:lstStyle/>
          <a:p>
            <a:r>
              <a:rPr lang="en-US" dirty="0"/>
              <a:t>Command to display a list of files</a:t>
            </a:r>
          </a:p>
          <a:p>
            <a:pPr lvl="1"/>
            <a:r>
              <a:rPr lang="en-US" b="1" dirty="0"/>
              <a:t>ls</a:t>
            </a:r>
            <a:endParaRPr lang="en-US" dirty="0"/>
          </a:p>
          <a:p>
            <a:pPr lvl="2"/>
            <a:r>
              <a:rPr lang="en-US" dirty="0"/>
              <a:t>without any other parameters, it list all files/directories inside the current directory</a:t>
            </a:r>
          </a:p>
          <a:p>
            <a:pPr lvl="2"/>
            <a:r>
              <a:rPr lang="en-US" dirty="0"/>
              <a:t>may be combined with a path to list a specific file/directory</a:t>
            </a:r>
          </a:p>
          <a:p>
            <a:pPr lvl="2"/>
            <a:r>
              <a:rPr lang="en-US" dirty="0"/>
              <a:t>to show all files/directories and their associated information: </a:t>
            </a:r>
            <a:r>
              <a:rPr lang="en-US" i="1" dirty="0"/>
              <a:t>ls –</a:t>
            </a:r>
            <a:r>
              <a:rPr lang="en-US" i="1" dirty="0" err="1"/>
              <a:t>lah</a:t>
            </a:r>
            <a:endParaRPr lang="en-US" i="1" dirty="0"/>
          </a:p>
          <a:p>
            <a:pPr lvl="3"/>
            <a:r>
              <a:rPr lang="en-US" i="1" dirty="0"/>
              <a:t>3 </a:t>
            </a:r>
            <a:r>
              <a:rPr lang="en-US" i="1" dirty="0" err="1"/>
              <a:t>params</a:t>
            </a:r>
            <a:r>
              <a:rPr lang="en-US" i="1" dirty="0"/>
              <a:t>: -a is for hidden files, h is for human readable file sizes, l is for long listing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CCF5C-16C2-A74B-906D-49D3BAD6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52" y="4315051"/>
            <a:ext cx="8784626" cy="231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9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1E7-215F-614F-A74D-054793E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Move things around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38E-AD3B-2849-A376-C746B68C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83289"/>
          </a:xfrm>
        </p:spPr>
        <p:txBody>
          <a:bodyPr/>
          <a:lstStyle/>
          <a:p>
            <a:r>
              <a:rPr lang="en-US" dirty="0"/>
              <a:t>Command to move something from one place to another, also the way to rename a file.</a:t>
            </a:r>
          </a:p>
          <a:p>
            <a:pPr lvl="1"/>
            <a:r>
              <a:rPr lang="en-US" b="1" dirty="0"/>
              <a:t>mv</a:t>
            </a:r>
            <a:r>
              <a:rPr lang="en-US" dirty="0"/>
              <a:t> (</a:t>
            </a:r>
            <a:r>
              <a:rPr lang="en-US" b="1" dirty="0"/>
              <a:t>m</a:t>
            </a:r>
            <a:r>
              <a:rPr lang="en-US" dirty="0"/>
              <a:t>o</a:t>
            </a:r>
            <a:r>
              <a:rPr lang="en-US" b="1" dirty="0"/>
              <a:t>v</a:t>
            </a:r>
            <a:r>
              <a:rPr lang="en-US" dirty="0"/>
              <a:t>e)</a:t>
            </a:r>
          </a:p>
          <a:p>
            <a:pPr lvl="2"/>
            <a:r>
              <a:rPr lang="en-US" dirty="0"/>
              <a:t>two arguments required:</a:t>
            </a:r>
          </a:p>
          <a:p>
            <a:pPr lvl="3"/>
            <a:r>
              <a:rPr lang="en-US" dirty="0"/>
              <a:t>the file/directory that you want to be moved</a:t>
            </a:r>
          </a:p>
          <a:p>
            <a:pPr lvl="3"/>
            <a:r>
              <a:rPr lang="en-US" dirty="0"/>
              <a:t>the new location</a:t>
            </a:r>
          </a:p>
          <a:p>
            <a:pPr lvl="2"/>
            <a:r>
              <a:rPr lang="en-US" dirty="0"/>
              <a:t>it is also the command to rename things in CLI</a:t>
            </a:r>
          </a:p>
        </p:txBody>
      </p:sp>
    </p:spTree>
    <p:extLst>
      <p:ext uri="{BB962C8B-B14F-4D97-AF65-F5344CB8AC3E}">
        <p14:creationId xmlns:p14="http://schemas.microsoft.com/office/powerpoint/2010/main" val="263363887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8405</TotalTime>
  <Words>657</Words>
  <Application>Microsoft Macintosh PowerPoint</Application>
  <PresentationFormat>Widescreen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UCDavis-theme</vt:lpstr>
      <vt:lpstr>Introduction to Command Line</vt:lpstr>
      <vt:lpstr>What is command line interface</vt:lpstr>
      <vt:lpstr>What is command line interface</vt:lpstr>
      <vt:lpstr>File structure in CLI</vt:lpstr>
      <vt:lpstr>File structure in CLI (continued…)</vt:lpstr>
      <vt:lpstr>Syntax of a command in CLI</vt:lpstr>
      <vt:lpstr>Move around in CLI</vt:lpstr>
      <vt:lpstr>Display files in CLI</vt:lpstr>
      <vt:lpstr>Move things around in CLI</vt:lpstr>
      <vt:lpstr>Create things in CLI</vt:lpstr>
      <vt:lpstr>Make copies of things in CLI</vt:lpstr>
      <vt:lpstr>Remove things in CLI</vt:lpstr>
      <vt:lpstr>Move things to/from a remote location in CLI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Gapless, Chromosome Scale Assemblies</dc:title>
  <dc:creator>Matthew Lee Settles</dc:creator>
  <cp:lastModifiedBy>Matthew Lee Settles</cp:lastModifiedBy>
  <cp:revision>146</cp:revision>
  <dcterms:created xsi:type="dcterms:W3CDTF">2017-03-27T14:31:15Z</dcterms:created>
  <dcterms:modified xsi:type="dcterms:W3CDTF">2018-08-05T15:20:43Z</dcterms:modified>
</cp:coreProperties>
</file>