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99" r:id="rId9"/>
    <p:sldId id="298" r:id="rId10"/>
    <p:sldId id="270" r:id="rId11"/>
    <p:sldId id="381" r:id="rId12"/>
    <p:sldId id="272" r:id="rId13"/>
    <p:sldId id="380" r:id="rId14"/>
    <p:sldId id="260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76" r:id="rId25"/>
    <p:sldId id="294" r:id="rId26"/>
    <p:sldId id="286" r:id="rId27"/>
    <p:sldId id="284" r:id="rId28"/>
    <p:sldId id="287" r:id="rId29"/>
    <p:sldId id="288" r:id="rId30"/>
    <p:sldId id="275" r:id="rId31"/>
    <p:sldId id="285" r:id="rId32"/>
    <p:sldId id="289" r:id="rId33"/>
    <p:sldId id="290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3478"/>
  </p:normalViewPr>
  <p:slideViewPr>
    <p:cSldViewPr snapToGrid="0" snapToObjects="1">
      <p:cViewPr varScale="1">
        <p:scale>
          <a:sx n="102" d="100"/>
          <a:sy n="102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iff"/><Relationship Id="rId4" Type="http://schemas.openxmlformats.org/officeDocument/2006/relationships/hyperlink" Target="https://www.youtube.com/watch?v=NHCJ8PtYCF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UHw22hBp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 : MLA-</a:t>
            </a:r>
            <a:r>
              <a:rPr lang="en-US" sz="4355" dirty="0" err="1"/>
              <a:t>seq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49" y="1469848"/>
            <a:ext cx="2259597" cy="39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Amplicons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CHiP-seq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MeDiP-seq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ddRAD-seq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1422" y="1469847"/>
            <a:ext cx="2259597" cy="5190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62695" y="146984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8A65D-5BA5-9644-A7EE-6E215C16E2C5}"/>
              </a:ext>
            </a:extLst>
          </p:cNvPr>
          <p:cNvSpPr txBox="1">
            <a:spLocks/>
          </p:cNvSpPr>
          <p:nvPr/>
        </p:nvSpPr>
        <p:spPr bwMode="auto">
          <a:xfrm>
            <a:off x="8122292" y="1469844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EnD-seq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Tn-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F80BB-A9C9-FF42-AFA8-D52ED365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64" y="5186906"/>
            <a:ext cx="9359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068664" cy="1143480"/>
          </a:xfrm>
        </p:spPr>
        <p:txBody>
          <a:bodyPr/>
          <a:lstStyle/>
          <a:p>
            <a:r>
              <a:rPr lang="en-US" dirty="0" err="1"/>
              <a:t>omicsmaps.com</a:t>
            </a:r>
            <a:endParaRPr lang="en-US" dirty="0"/>
          </a:p>
        </p:txBody>
      </p:sp>
      <p:pic>
        <p:nvPicPr>
          <p:cNvPr id="4" name="Content Placeholder 3" descr="omics-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8" y="1839073"/>
            <a:ext cx="8072122" cy="4527478"/>
          </a:xfrm>
        </p:spPr>
      </p:pic>
    </p:spTree>
    <p:extLst>
      <p:ext uri="{BB962C8B-B14F-4D97-AF65-F5344CB8AC3E}">
        <p14:creationId xmlns:p14="http://schemas.microsoft.com/office/powerpoint/2010/main" val="8552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40148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718" y="4550386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2803" y="2024924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33" y="1347982"/>
            <a:ext cx="6305532" cy="315276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E5055C-47B1-5241-8C66-0A7D7EEF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3545"/>
            <a:ext cx="4153921" cy="33231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D39E1-1F94-B04C-8C10-44847587BC89}"/>
              </a:ext>
            </a:extLst>
          </p:cNvPr>
          <p:cNvSpPr/>
          <p:nvPr/>
        </p:nvSpPr>
        <p:spPr>
          <a:xfrm>
            <a:off x="1580350" y="3341892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34555-6BC8-9547-93B6-2CA065C3E838}"/>
              </a:ext>
            </a:extLst>
          </p:cNvPr>
          <p:cNvSpPr/>
          <p:nvPr/>
        </p:nvSpPr>
        <p:spPr>
          <a:xfrm>
            <a:off x="1132684" y="5996682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Advances in DNA Sequencing</a:t>
            </a:r>
          </a:p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12BC8-F36D-3946-B9D7-704F43D9DD80}"/>
              </a:ext>
            </a:extLst>
          </p:cNvPr>
          <p:cNvSpPr txBox="1"/>
          <p:nvPr/>
        </p:nvSpPr>
        <p:spPr>
          <a:xfrm>
            <a:off x="1630019" y="5300562"/>
            <a:ext cx="976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Bad data science (bioinformatics) also looks easy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10" y="1908201"/>
            <a:ext cx="3950335" cy="1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vs. 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19" y="3498127"/>
            <a:ext cx="4307680" cy="2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</a:t>
            </a:r>
          </a:p>
          <a:p>
            <a:pPr algn="ctr">
              <a:lnSpc>
                <a:spcPct val="120000"/>
              </a:lnSpc>
            </a:pP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In 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459068"/>
            <a:ext cx="7673126" cy="4969741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b="1" dirty="0"/>
              <a:t>The Bottom Line:</a:t>
            </a:r>
          </a:p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4B8-F313-3F4C-8DB0-B586C9E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273629"/>
            <a:ext cx="10638214" cy="1143480"/>
          </a:xfrm>
        </p:spPr>
        <p:txBody>
          <a:bodyPr/>
          <a:lstStyle/>
          <a:p>
            <a:r>
              <a:rPr lang="en-US" dirty="0"/>
              <a:t>The last mile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6EBAD-E369-CD47-B793-CD8514F0B5BC}"/>
              </a:ext>
            </a:extLst>
          </p:cNvPr>
          <p:cNvSpPr/>
          <p:nvPr/>
        </p:nvSpPr>
        <p:spPr>
          <a:xfrm>
            <a:off x="897147" y="6349843"/>
            <a:ext cx="40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www.bikeblanket.com</a:t>
            </a:r>
            <a:r>
              <a:rPr lang="en-US" dirty="0"/>
              <a:t>/blog/</a:t>
            </a:r>
            <a:r>
              <a:rPr lang="en-US" dirty="0" err="1"/>
              <a:t>suisse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578D-1E80-A345-8AA6-69C89581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62" y="1672238"/>
            <a:ext cx="8671520" cy="4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Illumina machine, Sequencing by Synthesis &gt; 1600Gb/day.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NovaSeq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73377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Roche 454 Junior</a:t>
            </a:r>
          </a:p>
          <a:p>
            <a:endParaRPr lang="en-US" dirty="0"/>
          </a:p>
          <a:p>
            <a:r>
              <a:rPr lang="en-US" dirty="0"/>
              <a:t>Life Technologies</a:t>
            </a:r>
          </a:p>
          <a:p>
            <a:r>
              <a:rPr lang="en-US" dirty="0"/>
              <a:t>	Ion Torrent</a:t>
            </a:r>
          </a:p>
          <a:p>
            <a:r>
              <a:rPr lang="en-US" dirty="0"/>
              <a:t>	Ion Proton</a:t>
            </a:r>
          </a:p>
          <a:p>
            <a:endParaRPr lang="en-US" dirty="0"/>
          </a:p>
          <a:p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MiSeq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5" y="1493437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4" y="3287828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6" y="335695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5212275"/>
            <a:ext cx="3030798" cy="1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2668728"/>
            <a:ext cx="4734497" cy="345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392B4-FE4B-C744-8FEC-1D46832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399" y="2456100"/>
            <a:ext cx="2587745" cy="3881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‘Next, Next’ Generation Sequencers</a:t>
            </a:r>
            <a:br>
              <a:rPr lang="en-US" sz="3992" dirty="0"/>
            </a:br>
            <a:r>
              <a:rPr lang="en-US" sz="3992" dirty="0"/>
              <a:t>	(3</a:t>
            </a:r>
            <a:r>
              <a:rPr lang="en-US" sz="3992" baseline="30000" dirty="0"/>
              <a:t>rd</a:t>
            </a:r>
            <a:r>
              <a:rPr lang="en-US" sz="3992" dirty="0"/>
              <a:t>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RSII ~2Gb/day, newer Pac Bio Sequel ~14Gb/day, near 100Kb reads.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26652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SMRT Sequencing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84C5B-C9F4-184F-A9A6-97820955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" y="4273"/>
            <a:ext cx="60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– Another 3</a:t>
            </a:r>
            <a:r>
              <a:rPr lang="en-US" baseline="30000" dirty="0"/>
              <a:t>rd</a:t>
            </a:r>
            <a:r>
              <a:rPr lang="en-US" dirty="0"/>
              <a:t> generation sequencer, founded in 2005 and currently in beta testing. The sequencer uses </a:t>
            </a:r>
            <a:r>
              <a:rPr lang="en-US" dirty="0" err="1"/>
              <a:t>nanopore</a:t>
            </a:r>
            <a:r>
              <a:rPr lang="en-US" dirty="0"/>
              <a:t> technology developed in the 90’s to sequence single molecules. Throughput is about 500Mb per </a:t>
            </a:r>
            <a:r>
              <a:rPr lang="en-US" dirty="0" err="1"/>
              <a:t>flowcell</a:t>
            </a:r>
            <a:r>
              <a:rPr lang="en-US" dirty="0"/>
              <a:t>, capable </a:t>
            </a:r>
            <a:r>
              <a:rPr lang="en-US" dirty="0" err="1"/>
              <a:t>ofnear</a:t>
            </a:r>
            <a:r>
              <a:rPr lang="en-US" dirty="0"/>
              <a:t> 200kb reads.</a:t>
            </a:r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0" y="4001294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00" y="3237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Nanopore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151</TotalTime>
  <Words>1380</Words>
  <Application>Microsoft Macintosh PowerPoint</Application>
  <PresentationFormat>Widescreen</PresentationFormat>
  <Paragraphs>255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UCDavis-theme</vt:lpstr>
      <vt:lpstr>PowerPoint Presentation</vt:lpstr>
      <vt:lpstr>Outline</vt:lpstr>
      <vt:lpstr>Sequencing Platforms</vt:lpstr>
      <vt:lpstr>‘Next’ Generation</vt:lpstr>
      <vt:lpstr>Illumina</vt:lpstr>
      <vt:lpstr>Complete Genomics</vt:lpstr>
      <vt:lpstr>Bench top Sequencers</vt:lpstr>
      <vt:lpstr>The ‘Next, Next’ Generation Sequencers  (3rd Generation)</vt:lpstr>
      <vt:lpstr>Oxford Nanopore</vt:lpstr>
      <vt:lpstr>Flexibility</vt:lpstr>
      <vt:lpstr>Sequencing Libraries : MLA-seq</vt:lpstr>
      <vt:lpstr>omicsmaps.com</vt:lpstr>
      <vt:lpstr>Sequencing Costs</vt:lpstr>
      <vt:lpstr>Growth in Public Sequence Database</vt:lpstr>
      <vt:lpstr>The data deluge</vt:lpstr>
      <vt:lpstr>Reality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is Data Science</vt:lpstr>
      <vt:lpstr>Prerequisites</vt:lpstr>
      <vt:lpstr>Training - Models</vt:lpstr>
      <vt:lpstr>Training: Data Science Bias</vt:lpstr>
      <vt:lpstr>Substrate</vt:lpstr>
      <vt:lpstr>Environment</vt:lpstr>
      <vt:lpstr>The real cost of sequencing</vt:lpstr>
      <vt:lpstr>The Data Science in  Bioinformatics</vt:lpstr>
      <vt:lpstr>In Bioinformatics</vt:lpstr>
      <vt:lpstr>Bottom Line</vt:lpstr>
      <vt:lpstr>The last mile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11</cp:revision>
  <cp:lastPrinted>2017-07-23T16:43:04Z</cp:lastPrinted>
  <dcterms:created xsi:type="dcterms:W3CDTF">2017-06-19T17:12:18Z</dcterms:created>
  <dcterms:modified xsi:type="dcterms:W3CDTF">2018-06-19T16:59:31Z</dcterms:modified>
</cp:coreProperties>
</file>