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69" r:id="rId4"/>
    <p:sldId id="270" r:id="rId5"/>
    <p:sldId id="257" r:id="rId6"/>
    <p:sldId id="282" r:id="rId7"/>
    <p:sldId id="259" r:id="rId8"/>
    <p:sldId id="273" r:id="rId9"/>
    <p:sldId id="276" r:id="rId10"/>
    <p:sldId id="274" r:id="rId11"/>
    <p:sldId id="275" r:id="rId12"/>
    <p:sldId id="277" r:id="rId13"/>
    <p:sldId id="264" r:id="rId14"/>
    <p:sldId id="283" r:id="rId15"/>
    <p:sldId id="261" r:id="rId16"/>
    <p:sldId id="266" r:id="rId17"/>
    <p:sldId id="280" r:id="rId18"/>
    <p:sldId id="281" r:id="rId19"/>
    <p:sldId id="258" r:id="rId20"/>
    <p:sldId id="285" r:id="rId21"/>
    <p:sldId id="260" r:id="rId22"/>
    <p:sldId id="28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5"/>
    <p:restoredTop sz="93130"/>
  </p:normalViewPr>
  <p:slideViewPr>
    <p:cSldViewPr snapToGrid="0" snapToObjects="1">
      <p:cViewPr varScale="1">
        <p:scale>
          <a:sx n="93" d="100"/>
          <a:sy n="93" d="100"/>
        </p:scale>
        <p:origin x="11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07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3F53-308D-464D-90D8-935A830EAD1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0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.core@ucdavis.edu" TargetMode="External"/><Relationship Id="rId2" Type="http://schemas.openxmlformats.org/officeDocument/2006/relationships/hyperlink" Target="mailto:settles@ucdav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natech.genomecenter.ucdavis.edu/pric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mc/articles/PMC4496567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umina.com/systems/sequencing-platforms/miseq/specification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lumina.com/systems/sequencing-platforms/hiseq-3000-4000/specification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Experimental Design</a:t>
            </a:r>
            <a:br>
              <a:rPr lang="en-US"/>
            </a:br>
            <a:r>
              <a:rPr lang="en-US"/>
              <a:t>Microbial </a:t>
            </a:r>
            <a:r>
              <a:rPr lang="en-US" dirty="0"/>
              <a:t>Sequencing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Matthew L. Settles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Genome Center Bioinformatics Core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  <a:hlinkClick r:id="rId2"/>
              </a:rPr>
              <a:t>settles@ucdavis.edu</a:t>
            </a:r>
            <a:r>
              <a:rPr lang="en-CA" dirty="0">
                <a:latin typeface="Arial" charset="0"/>
                <a:cs typeface="Arial Unicode MS" charset="0"/>
              </a:rPr>
              <a:t>; </a:t>
            </a:r>
            <a:r>
              <a:rPr lang="en-CA" dirty="0">
                <a:latin typeface="Arial" charset="0"/>
                <a:cs typeface="Arial Unicode MS" charset="0"/>
                <a:hlinkClick r:id="rId3"/>
              </a:rPr>
              <a:t>bioinformatics.core@ucdavis.edu</a:t>
            </a:r>
            <a:endParaRPr lang="en-CA" dirty="0">
              <a:latin typeface="Arial" charset="0"/>
              <a:cs typeface="Arial Unicode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Sequencing Depth </a:t>
            </a:r>
            <a:r>
              <a:rPr lang="mr-IN" sz="3600" dirty="0"/>
              <a:t>–</a:t>
            </a:r>
            <a:r>
              <a:rPr lang="en-US" sz="3600" dirty="0"/>
              <a:t> Counting based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Coverage is determined differently for ”Counting” based experiments (RNAseq, amplicons, etc.) where an expected number of reads per sample is typically more suitable.</a:t>
                </a:r>
              </a:p>
              <a:p>
                <a:r>
                  <a:rPr lang="en-US" sz="3400" dirty="0"/>
                  <a:t>The first and most basic question is how many reads per sample will I get</a:t>
                </a:r>
                <a:br>
                  <a:rPr lang="en-US" sz="3400" dirty="0"/>
                </a:br>
                <a:r>
                  <a:rPr lang="en-US" sz="3400" dirty="0"/>
                  <a:t>Factors to consider are (per lane): 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1. Number of reads being sequenced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2. Number of samples being sequenced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3. Expected percentage of usable data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4. Number of lanes being sequenced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𝑠𝑒𝑞𝑢𝑒𝑛𝑐𝑒𝑑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 ∗0.8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𝑝𝑜𝑜𝑙𝑒𝑑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3500" dirty="0"/>
                  <a:t>* </a:t>
                </a:r>
                <a:r>
                  <a:rPr lang="en-US" sz="3500" dirty="0" err="1"/>
                  <a:t>num.lanes</a:t>
                </a:r>
                <a:endParaRPr lang="en-US" sz="3500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sz="3400" dirty="0">
                    <a:solidFill>
                      <a:srgbClr val="FF0000"/>
                    </a:solidFill>
                  </a:rPr>
                  <a:t>Read length, or SE vs PE, does not factor into sequencing depth.</a:t>
                </a:r>
                <a:r>
                  <a:rPr lang="en-US" sz="34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0" t="-322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8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Amplicon Sequencing (Communities, genotyping)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1812" y="1719071"/>
            <a:ext cx="8407893" cy="1688364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/>
              <a:t>Considerations</a:t>
            </a:r>
          </a:p>
          <a:p>
            <a:r>
              <a:rPr lang="en-US" dirty="0"/>
              <a:t>Number of reads being sequenced</a:t>
            </a:r>
          </a:p>
          <a:p>
            <a:r>
              <a:rPr lang="en-US" dirty="0"/>
              <a:t>Proportion that is diversity sample (e.g. </a:t>
            </a:r>
            <a:r>
              <a:rPr lang="en-US" dirty="0" err="1"/>
              <a:t>PhiX</a:t>
            </a:r>
            <a:r>
              <a:rPr lang="en-US" dirty="0"/>
              <a:t>)</a:t>
            </a:r>
          </a:p>
          <a:p>
            <a:r>
              <a:rPr lang="en-US" dirty="0"/>
              <a:t>Number of samples being pooled in the run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3066" y="3328780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𝑠𝑒𝑞𝑢𝑒𝑛𝑐𝑒𝑑</m:t>
                          </m:r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1 −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𝑑𝑖𝑣𝑒𝑟𝑠𝑖𝑡𝑦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𝑠𝑎𝑚𝑝𝑙𝑒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𝑛𝑢𝑚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𝑠𝑎𝑚𝑝𝑙𝑒𝑠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827814" y="4454573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25252" y="4913566"/>
                <a:ext cx="2964786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102,000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18</m:t>
                          </m:r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charset="0"/>
                            </a:rPr>
                            <m:t>6 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1−0.15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150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52" y="4913565"/>
                <a:ext cx="2964786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1"/>
          <p:cNvSpPr txBox="1">
            <a:spLocks/>
          </p:cNvSpPr>
          <p:nvPr/>
        </p:nvSpPr>
        <p:spPr>
          <a:xfrm>
            <a:off x="2091812" y="5301424"/>
            <a:ext cx="8407893" cy="168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Recommendations</a:t>
            </a:r>
          </a:p>
          <a:p>
            <a:pPr marL="388620" indent="-342900"/>
            <a:r>
              <a:rPr lang="en-US" dirty="0"/>
              <a:t>Illumina ‘recommends’ 100K per sample</a:t>
            </a:r>
          </a:p>
          <a:p>
            <a:pPr marL="388620" indent="-342900"/>
            <a:r>
              <a:rPr lang="en-US" dirty="0"/>
              <a:t>I’ve used 30K per sample historically, others are fine with 3K per sample</a:t>
            </a:r>
          </a:p>
          <a:p>
            <a:pPr marL="388620" indent="-342900"/>
            <a:r>
              <a:rPr lang="en-US" dirty="0"/>
              <a:t>Really should have as many reads as your experiment needs</a:t>
            </a:r>
          </a:p>
        </p:txBody>
      </p:sp>
    </p:spTree>
    <p:extLst>
      <p:ext uri="{BB962C8B-B14F-4D97-AF65-F5344CB8AC3E}">
        <p14:creationId xmlns:p14="http://schemas.microsoft.com/office/powerpoint/2010/main" val="72134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Much? Community Rarefaction curves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170832"/>
            <a:ext cx="60010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’Deep’ sequence a number of test samples </a:t>
            </a:r>
          </a:p>
          <a:p>
            <a:r>
              <a:rPr lang="en-US" sz="2400" dirty="0"/>
              <a:t>	amplicons: ~ 1M+ reads.</a:t>
            </a:r>
          </a:p>
          <a:p>
            <a:r>
              <a:rPr lang="en-US" sz="2400" dirty="0"/>
              <a:t>	metagenomics: 1 full </a:t>
            </a:r>
            <a:r>
              <a:rPr lang="en-US" sz="2400" dirty="0" err="1"/>
              <a:t>HiSeq</a:t>
            </a:r>
            <a:r>
              <a:rPr lang="en-US" sz="2400" dirty="0"/>
              <a:t> lane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Plot rarefactions curves of organism identification, to determine if saturation is achieved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23" y="2008743"/>
            <a:ext cx="4886716" cy="4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939" y="2462623"/>
            <a:ext cx="5217114" cy="21290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Metagenomics</a:t>
            </a:r>
            <a:r>
              <a:rPr lang="en-US" dirty="0"/>
              <a:t> assembly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5852" y="5307981"/>
            <a:ext cx="769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determine if you’ve sequenced ‘enough’ to re-assemble ‘most’ of the community member’s genetic content, look to what is left over - proportionally</a:t>
            </a:r>
          </a:p>
        </p:txBody>
      </p:sp>
    </p:spTree>
    <p:extLst>
      <p:ext uri="{BB962C8B-B14F-4D97-AF65-F5344CB8AC3E}">
        <p14:creationId xmlns:p14="http://schemas.microsoft.com/office/powerpoint/2010/main" val="20915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Amplicons vs. Metagenomics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Metagenomics</a:t>
            </a:r>
          </a:p>
          <a:p>
            <a:pPr lvl="1"/>
            <a:r>
              <a:rPr lang="en-US" dirty="0"/>
              <a:t>Shotgun libraries intended to sequence random genomic sequences from the entire bacterial community.</a:t>
            </a:r>
          </a:p>
          <a:p>
            <a:pPr lvl="1"/>
            <a:r>
              <a:rPr lang="en-US" dirty="0"/>
              <a:t>Can be costly per sample ($500 to multi thousands per sample)</a:t>
            </a:r>
          </a:p>
          <a:p>
            <a:pPr lvl="1"/>
            <a:r>
              <a:rPr lang="en-US" dirty="0"/>
              <a:t>Better resolution and sensitivity to characterize the sample</a:t>
            </a:r>
          </a:p>
          <a:p>
            <a:pPr lvl="1"/>
            <a:r>
              <a:rPr lang="en-US" dirty="0"/>
              <a:t>Due to cost, can only do relatively few samples</a:t>
            </a:r>
          </a:p>
          <a:p>
            <a:r>
              <a:rPr lang="en-US" dirty="0"/>
              <a:t>Amplicon community profiling</a:t>
            </a:r>
          </a:p>
          <a:p>
            <a:pPr lvl="1"/>
            <a:r>
              <a:rPr lang="en-US" dirty="0"/>
              <a:t>Sequence only one regions of one gene (e.g. 16s, ITS, LSU)</a:t>
            </a:r>
          </a:p>
          <a:p>
            <a:pPr lvl="1"/>
            <a:r>
              <a:rPr lang="en-US" dirty="0"/>
              <a:t>Cheap per sample (at scale, down to $20/sample)</a:t>
            </a:r>
          </a:p>
          <a:p>
            <a:pPr lvl="1"/>
            <a:r>
              <a:rPr lang="en-US" dirty="0"/>
              <a:t>Due to cost, can do many hundreds of samples make more global inferences</a:t>
            </a:r>
          </a:p>
        </p:txBody>
      </p:sp>
    </p:spTree>
    <p:extLst>
      <p:ext uri="{BB962C8B-B14F-4D97-AF65-F5344CB8AC3E}">
        <p14:creationId xmlns:p14="http://schemas.microsoft.com/office/powerpoint/2010/main" val="100850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Taxonomic Identification</a:t>
            </a:r>
          </a:p>
          <a:p>
            <a:pPr lvl="1"/>
            <a:r>
              <a:rPr lang="en-US" dirty="0"/>
              <a:t>Amplicon based (e.g. 16s variable regions)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r>
              <a:rPr lang="en-US" sz="2400" dirty="0"/>
              <a:t>Functional Characterization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pPr lvl="1"/>
            <a:r>
              <a:rPr lang="en-US" dirty="0"/>
              <a:t>Shotgun </a:t>
            </a:r>
            <a:r>
              <a:rPr lang="en-US" dirty="0" err="1"/>
              <a:t>Metatranscriptomics</a:t>
            </a:r>
            <a:r>
              <a:rPr lang="en-US" dirty="0"/>
              <a:t> (active)</a:t>
            </a:r>
          </a:p>
          <a:p>
            <a:r>
              <a:rPr lang="en-US" sz="2400" dirty="0"/>
              <a:t>Genome Assembly, Function and Variation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pPr lvl="1"/>
            <a:r>
              <a:rPr lang="en-US" dirty="0"/>
              <a:t>Shotgun </a:t>
            </a:r>
            <a:r>
              <a:rPr lang="en-US" dirty="0" err="1"/>
              <a:t>Metatranscriptomics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Sequencing Designs</a:t>
            </a:r>
          </a:p>
        </p:txBody>
      </p:sp>
    </p:spTree>
    <p:extLst>
      <p:ext uri="{BB962C8B-B14F-4D97-AF65-F5344CB8AC3E}">
        <p14:creationId xmlns:p14="http://schemas.microsoft.com/office/powerpoint/2010/main" val="64246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750826" cy="4674566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DNA/RNA extraction and QA/QC (</a:t>
            </a:r>
            <a:r>
              <a:rPr lang="en-US" sz="3800" dirty="0" err="1"/>
              <a:t>Bioanalyzer</a:t>
            </a:r>
            <a:r>
              <a:rPr lang="en-US" sz="3800" dirty="0"/>
              <a:t>/Gels)</a:t>
            </a:r>
          </a:p>
          <a:p>
            <a:r>
              <a:rPr lang="en-US" sz="3800" dirty="0" err="1"/>
              <a:t>Metatranscriptomes</a:t>
            </a:r>
            <a:r>
              <a:rPr lang="en-US" sz="3800" dirty="0"/>
              <a:t>: Enrichment of RNA of interest and RNA library preparation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Qubit)</a:t>
            </a:r>
          </a:p>
          <a:p>
            <a:pPr lvl="1"/>
            <a:r>
              <a:rPr lang="en-US" sz="2900" dirty="0"/>
              <a:t>Pooling ($10/library)</a:t>
            </a:r>
          </a:p>
          <a:p>
            <a:r>
              <a:rPr lang="en-US" sz="3800" dirty="0" err="1"/>
              <a:t>Metagenomes</a:t>
            </a:r>
            <a:r>
              <a:rPr lang="en-US" sz="3800" dirty="0"/>
              <a:t>: DNA library preparation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Qubit)</a:t>
            </a:r>
          </a:p>
          <a:p>
            <a:pPr lvl="1"/>
            <a:r>
              <a:rPr lang="en-US" sz="2900" dirty="0"/>
              <a:t>Pooling ($10/library)</a:t>
            </a:r>
          </a:p>
          <a:p>
            <a:r>
              <a:rPr lang="en-US" sz="3800" dirty="0"/>
              <a:t>Community Profiling: PCR reactions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Qubit/microplate reader)</a:t>
            </a:r>
          </a:p>
          <a:p>
            <a:pPr lvl="1"/>
            <a:r>
              <a:rPr lang="en-US" sz="2900" dirty="0"/>
              <a:t>Pooling</a:t>
            </a:r>
          </a:p>
          <a:p>
            <a:r>
              <a:rPr lang="en-US" sz="3800" dirty="0"/>
              <a:t>Sequencing (Number of Lanes / runs)</a:t>
            </a:r>
          </a:p>
          <a:p>
            <a:r>
              <a:rPr lang="en-US" sz="3800" dirty="0"/>
              <a:t>Bioinformatics (General rule is to estimate the same amount as data generation, i.e. double your budget)</a:t>
            </a:r>
          </a:p>
          <a:p>
            <a:endParaRPr lang="en-US" sz="3800" dirty="0"/>
          </a:p>
          <a:p>
            <a:pPr marL="45720" indent="0">
              <a:buNone/>
            </a:pPr>
            <a:r>
              <a:rPr lang="en-US" sz="3800" dirty="0">
                <a:hlinkClick r:id="rId2"/>
              </a:rPr>
              <a:t>http://dnatech.genomecenter.ucdavis.edu/prices/</a:t>
            </a:r>
            <a:endParaRPr lang="en-US" sz="38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</p:spTree>
    <p:extLst>
      <p:ext uri="{BB962C8B-B14F-4D97-AF65-F5344CB8AC3E}">
        <p14:creationId xmlns:p14="http://schemas.microsoft.com/office/powerpoint/2010/main" val="42543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1" y="273629"/>
            <a:ext cx="10521570" cy="1143480"/>
          </a:xfrm>
        </p:spPr>
        <p:txBody>
          <a:bodyPr>
            <a:normAutofit/>
          </a:bodyPr>
          <a:lstStyle/>
          <a:p>
            <a:r>
              <a:rPr lang="en-US" dirty="0"/>
              <a:t>Bioinformatics Costs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8468" y="1621766"/>
            <a:ext cx="102068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Bioinformatics includes: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Storage of data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Access and use of computational resources and software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System Administration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Bioinformatics Data Analysis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Back and forth consultation/analysis to extract biological meaning</a:t>
            </a:r>
          </a:p>
          <a:p>
            <a:endParaRPr lang="en-US" sz="2800" dirty="0"/>
          </a:p>
          <a:p>
            <a:r>
              <a:rPr lang="en-US" sz="2800" dirty="0"/>
              <a:t>Rule of thumb:</a:t>
            </a:r>
          </a:p>
          <a:p>
            <a:r>
              <a:rPr lang="en-US" sz="2800" dirty="0"/>
              <a:t>Bioinformatics can and should cost as much (sometimes more) as the cost of data generation.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702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7651" y="393508"/>
            <a:ext cx="10515600" cy="1325563"/>
          </a:xfrm>
        </p:spPr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1722" y="1719071"/>
            <a:ext cx="10093124" cy="4735517"/>
          </a:xfrm>
        </p:spPr>
        <p:txBody>
          <a:bodyPr>
            <a:normAutofit/>
          </a:bodyPr>
          <a:lstStyle/>
          <a:p>
            <a:r>
              <a:rPr lang="en-US" dirty="0"/>
              <a:t>Amplicons</a:t>
            </a:r>
          </a:p>
          <a:p>
            <a:pPr lvl="1"/>
            <a:r>
              <a:rPr lang="en-US" dirty="0"/>
              <a:t>384 Samples</a:t>
            </a:r>
          </a:p>
          <a:p>
            <a:pPr lvl="2"/>
            <a:r>
              <a:rPr lang="en-US" dirty="0"/>
              <a:t>Amplicon generation ($20/sample)= $7,680</a:t>
            </a:r>
          </a:p>
          <a:p>
            <a:pPr lvl="1"/>
            <a:r>
              <a:rPr lang="en-US" dirty="0"/>
              <a:t>Sequencing PE300, target 30K reads per sample</a:t>
            </a:r>
          </a:p>
          <a:p>
            <a:pPr lvl="1"/>
            <a:r>
              <a:rPr lang="en-US" dirty="0"/>
              <a:t>Bioinformatics</a:t>
            </a:r>
          </a:p>
          <a:p>
            <a:r>
              <a:rPr lang="en-US" dirty="0"/>
              <a:t>Metagenome</a:t>
            </a:r>
          </a:p>
          <a:p>
            <a:pPr lvl="1"/>
            <a:r>
              <a:rPr lang="en-US" dirty="0"/>
              <a:t>12 samples (DNA) = $400/sample</a:t>
            </a:r>
          </a:p>
          <a:p>
            <a:pPr lvl="1"/>
            <a:r>
              <a:rPr lang="en-US" dirty="0"/>
              <a:t>Expectations: Host Proportion 40%, use average genome size of </a:t>
            </a:r>
            <a:r>
              <a:rPr lang="en-US" dirty="0" err="1"/>
              <a:t>eColi</a:t>
            </a:r>
            <a:r>
              <a:rPr lang="en-US" dirty="0"/>
              <a:t>, Target the 1% and coverage of 20</a:t>
            </a:r>
          </a:p>
          <a:p>
            <a:pPr lvl="1"/>
            <a:r>
              <a:rPr lang="en-US" dirty="0"/>
              <a:t>Sequencing PE150</a:t>
            </a:r>
          </a:p>
          <a:p>
            <a:pPr lvl="1"/>
            <a:r>
              <a:rPr lang="en-US" dirty="0" err="1"/>
              <a:t>Bionformatics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719071"/>
            <a:ext cx="8407893" cy="4937368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dirty="0"/>
              <a:t>KRAKEN</a:t>
            </a:r>
          </a:p>
          <a:p>
            <a:r>
              <a:rPr lang="en-US" dirty="0"/>
              <a:t>A taxonomic classifier using k-</a:t>
            </a:r>
            <a:r>
              <a:rPr lang="en-US" dirty="0" err="1"/>
              <a:t>mers</a:t>
            </a:r>
            <a:r>
              <a:rPr lang="en-US" dirty="0"/>
              <a:t>, current </a:t>
            </a:r>
            <a:r>
              <a:rPr lang="en-US" dirty="0" err="1"/>
              <a:t>db</a:t>
            </a:r>
            <a:r>
              <a:rPr lang="en-US" dirty="0"/>
              <a:t> contains &gt; 75Gb of microbial genome data (unique </a:t>
            </a:r>
            <a:r>
              <a:rPr lang="en-US" dirty="0" err="1"/>
              <a:t>kmers</a:t>
            </a:r>
            <a:r>
              <a:rPr lang="en-US" dirty="0"/>
              <a:t>).</a:t>
            </a:r>
          </a:p>
          <a:p>
            <a:r>
              <a:rPr lang="en-US" dirty="0"/>
              <a:t>Requires a large server, 128Gb to 256Gb of memory</a:t>
            </a:r>
          </a:p>
          <a:p>
            <a:r>
              <a:rPr lang="en-US" dirty="0"/>
              <a:t>Assigns each read to its lowest common ancestor in the tree in a taxonomic tree based on the set of </a:t>
            </a:r>
            <a:r>
              <a:rPr lang="en-US" dirty="0" err="1"/>
              <a:t>kmers</a:t>
            </a:r>
            <a:r>
              <a:rPr lang="en-US" dirty="0"/>
              <a:t> in a read</a:t>
            </a:r>
          </a:p>
          <a:p>
            <a:r>
              <a:rPr lang="en-US" dirty="0"/>
              <a:t>Accepts ‘single’ read </a:t>
            </a:r>
            <a:r>
              <a:rPr lang="en-US" dirty="0" err="1"/>
              <a:t>fasta</a:t>
            </a:r>
            <a:r>
              <a:rPr lang="en-US" dirty="0"/>
              <a:t> format (flags for pairs and </a:t>
            </a:r>
            <a:r>
              <a:rPr lang="en-US" dirty="0" err="1"/>
              <a:t>fastq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is ‘unusable’, meant for additional processing</a:t>
            </a:r>
          </a:p>
          <a:p>
            <a:pPr lvl="1"/>
            <a:r>
              <a:rPr lang="en-US" dirty="0"/>
              <a:t>Kraken-translate to output taxonomic assignment for every read, output can then be used to build abundance tables</a:t>
            </a:r>
          </a:p>
          <a:p>
            <a:r>
              <a:rPr lang="en-US" dirty="0"/>
              <a:t>Kraken-filter will move a read up the tree based on confidence of mapping (loosely based on proportion of </a:t>
            </a:r>
            <a:r>
              <a:rPr lang="en-US" dirty="0" err="1"/>
              <a:t>kmers</a:t>
            </a:r>
            <a:r>
              <a:rPr lang="en-US" dirty="0"/>
              <a:t>)</a:t>
            </a:r>
          </a:p>
          <a:p>
            <a:r>
              <a:rPr lang="en-US" dirty="0"/>
              <a:t>Can build your own database</a:t>
            </a:r>
          </a:p>
          <a:p>
            <a:r>
              <a:rPr lang="en-US" dirty="0"/>
              <a:t>Kraken-report and kraken-</a:t>
            </a:r>
            <a:r>
              <a:rPr lang="en-US" dirty="0" err="1"/>
              <a:t>mpa</a:t>
            </a:r>
            <a:r>
              <a:rPr lang="en-US" dirty="0"/>
              <a:t>-report for abundance table construction</a:t>
            </a:r>
          </a:p>
          <a:p>
            <a:pPr marL="45720" indent="0">
              <a:buNone/>
            </a:pPr>
            <a:r>
              <a:rPr lang="en-US" dirty="0" err="1"/>
              <a:t>MetaPhlAn</a:t>
            </a:r>
            <a:endParaRPr lang="en-US" dirty="0"/>
          </a:p>
          <a:p>
            <a:r>
              <a:rPr lang="en-US" dirty="0"/>
              <a:t>Classifies by using a set of marker genes – measures species abundances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Taxonomic Assignment</a:t>
            </a:r>
          </a:p>
        </p:txBody>
      </p:sp>
    </p:spTree>
    <p:extLst>
      <p:ext uri="{BB962C8B-B14F-4D97-AF65-F5344CB8AC3E}">
        <p14:creationId xmlns:p14="http://schemas.microsoft.com/office/powerpoint/2010/main" val="269621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 rules for preparing and experiment/ samples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0726" y="1690688"/>
            <a:ext cx="10100930" cy="5008286"/>
          </a:xfrm>
        </p:spPr>
        <p:txBody>
          <a:bodyPr>
            <a:noAutofit/>
          </a:bodyPr>
          <a:lstStyle/>
          <a:p>
            <a:r>
              <a:rPr lang="en-US" sz="2400" dirty="0"/>
              <a:t>Prepare more samples then you are going to need, i.e. expect some will be of poor quality, or fail </a:t>
            </a:r>
          </a:p>
          <a:p>
            <a:r>
              <a:rPr lang="en-US" sz="2400" dirty="0"/>
              <a:t>Preparation stages should occur across all samples at the same time (or as close as possible) and by the same person</a:t>
            </a:r>
          </a:p>
          <a:p>
            <a:r>
              <a:rPr lang="en-US" sz="2400" dirty="0"/>
              <a:t>Spend time practicing a new technique to produce the highest quality product you can, reliably</a:t>
            </a:r>
          </a:p>
          <a:p>
            <a:r>
              <a:rPr lang="en-US" sz="2400" dirty="0"/>
              <a:t>Quality should be established using Fragment analysis traces (pseudo-gel images, RNA RIN &gt; 7.0)</a:t>
            </a:r>
          </a:p>
          <a:p>
            <a:r>
              <a:rPr lang="en-US" sz="2400" dirty="0"/>
              <a:t>DNA/RNA should not be degraded</a:t>
            </a:r>
          </a:p>
          <a:p>
            <a:pPr lvl="1"/>
            <a:r>
              <a:rPr lang="en-US" sz="2000" dirty="0"/>
              <a:t>260/280 ratios for RNA should be approximately 2.0 and 260/230 should be between 2.0 and 2.2. Values over 1.8 are acceptable</a:t>
            </a:r>
          </a:p>
          <a:p>
            <a:r>
              <a:rPr lang="en-US" sz="2400" dirty="0"/>
              <a:t>Quantity should be determined with a </a:t>
            </a:r>
            <a:r>
              <a:rPr lang="en-US" sz="2400" dirty="0" err="1"/>
              <a:t>Fluorometer</a:t>
            </a:r>
            <a:r>
              <a:rPr lang="en-US" sz="2400" dirty="0"/>
              <a:t>, such as a Qubit.</a:t>
            </a:r>
          </a:p>
        </p:txBody>
      </p:sp>
    </p:spTree>
    <p:extLst>
      <p:ext uri="{BB962C8B-B14F-4D97-AF65-F5344CB8AC3E}">
        <p14:creationId xmlns:p14="http://schemas.microsoft.com/office/powerpoint/2010/main" val="495508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assemblers to choose from and more each day</a:t>
            </a:r>
          </a:p>
          <a:p>
            <a:pPr lvl="1"/>
            <a:r>
              <a:rPr lang="en-US" dirty="0"/>
              <a:t>Relatively recent tutorial using cloud computing</a:t>
            </a:r>
          </a:p>
          <a:p>
            <a:pPr marL="365760" lvl="1" indent="0">
              <a:buNone/>
            </a:pPr>
            <a:r>
              <a:rPr lang="en-US" dirty="0">
                <a:hlinkClick r:id="rId2"/>
              </a:rPr>
              <a:t>http://www.ncbi.nlm.nih.gov/pmc/articles/PMC4496567/</a:t>
            </a:r>
            <a:endParaRPr lang="en-US" dirty="0"/>
          </a:p>
          <a:p>
            <a:r>
              <a:rPr lang="en-US" dirty="0"/>
              <a:t>Most </a:t>
            </a:r>
            <a:r>
              <a:rPr lang="en-US" dirty="0" err="1"/>
              <a:t>metagenomics</a:t>
            </a:r>
            <a:r>
              <a:rPr lang="en-US" dirty="0"/>
              <a:t> assemblers use </a:t>
            </a:r>
            <a:r>
              <a:rPr lang="en-US" dirty="0" err="1"/>
              <a:t>kmers</a:t>
            </a:r>
            <a:endParaRPr lang="en-US" dirty="0"/>
          </a:p>
          <a:p>
            <a:pPr lvl="1"/>
            <a:r>
              <a:rPr lang="en-US" dirty="0"/>
              <a:t>Either normalize reads by </a:t>
            </a:r>
            <a:r>
              <a:rPr lang="en-US" dirty="0" err="1"/>
              <a:t>kmers</a:t>
            </a:r>
            <a:r>
              <a:rPr lang="en-US" dirty="0"/>
              <a:t> (remove what appears to be redundant information)</a:t>
            </a:r>
          </a:p>
          <a:p>
            <a:pPr lvl="1"/>
            <a:r>
              <a:rPr lang="en-US" dirty="0"/>
              <a:t>Or first bin by </a:t>
            </a:r>
            <a:r>
              <a:rPr lang="en-US" dirty="0" err="1"/>
              <a:t>kmers</a:t>
            </a:r>
            <a:r>
              <a:rPr lang="en-US" dirty="0"/>
              <a:t> (each bin is assumed to be a unique species), then assemble each bin (first normalizing by </a:t>
            </a:r>
            <a:r>
              <a:rPr lang="en-US" dirty="0" err="1"/>
              <a:t>kmers</a:t>
            </a:r>
            <a:r>
              <a:rPr lang="en-US" dirty="0"/>
              <a:t>).</a:t>
            </a:r>
          </a:p>
          <a:p>
            <a:r>
              <a:rPr lang="en-US" dirty="0"/>
              <a:t>Map reads back to assembly to estimate coverage/count</a:t>
            </a:r>
          </a:p>
          <a:p>
            <a:r>
              <a:rPr lang="en-US" dirty="0"/>
              <a:t>BUT then you have to do some with ambiguous </a:t>
            </a:r>
            <a:r>
              <a:rPr lang="en-US" dirty="0" err="1"/>
              <a:t>contigs</a:t>
            </a:r>
            <a:endParaRPr lang="en-US" dirty="0"/>
          </a:p>
          <a:p>
            <a:pPr lvl="1"/>
            <a:r>
              <a:rPr lang="en-US" dirty="0"/>
              <a:t>Identify ORFs, marker genes, etc. to characterize gene/taxon content</a:t>
            </a:r>
          </a:p>
          <a:p>
            <a:pPr lvl="1"/>
            <a:r>
              <a:rPr lang="en-US" dirty="0"/>
              <a:t>IT IS all about the databases!!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4132764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/>
              <a:t>The MG-RAST system provides answers to the following scientific questions:</a:t>
            </a:r>
          </a:p>
          <a:p>
            <a:r>
              <a:rPr lang="en-US" dirty="0"/>
              <a:t>Who is out there? Identifying the composition of a microbial community either by using amplicon data for single genes or by deriving community composition from shotgun </a:t>
            </a:r>
            <a:r>
              <a:rPr lang="en-US" dirty="0" err="1"/>
              <a:t>metagenomic</a:t>
            </a:r>
            <a:r>
              <a:rPr lang="en-US" dirty="0"/>
              <a:t> data using sequence similarities.</a:t>
            </a:r>
          </a:p>
          <a:p>
            <a:r>
              <a:rPr lang="en-US" dirty="0"/>
              <a:t>What are they doing? Using shotgun data (or </a:t>
            </a:r>
            <a:r>
              <a:rPr lang="en-US" dirty="0" err="1"/>
              <a:t>metatranscriptomic</a:t>
            </a:r>
            <a:r>
              <a:rPr lang="en-US" dirty="0"/>
              <a:t> data) to derive the functional complement of a microbial community using similarity searches against a number of databases.</a:t>
            </a:r>
          </a:p>
          <a:p>
            <a:r>
              <a:rPr lang="en-US" dirty="0"/>
              <a:t>Who is doing what? Based on sequence similarity searches, identifying the organisms encoding specific </a:t>
            </a:r>
            <a:r>
              <a:rPr lang="en-US"/>
              <a:t>functions.</a:t>
            </a:r>
          </a:p>
          <a:p>
            <a:r>
              <a:rPr lang="en-US"/>
              <a:t>Finally </a:t>
            </a:r>
            <a:r>
              <a:rPr lang="en-US" dirty="0"/>
              <a:t>compare samples to each other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MG-RAST</a:t>
            </a:r>
          </a:p>
        </p:txBody>
      </p:sp>
    </p:spTree>
    <p:extLst>
      <p:ext uri="{BB962C8B-B14F-4D97-AF65-F5344CB8AC3E}">
        <p14:creationId xmlns:p14="http://schemas.microsoft.com/office/powerpoint/2010/main" val="207573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upload </a:t>
            </a:r>
          </a:p>
          <a:p>
            <a:pPr lvl="1"/>
            <a:r>
              <a:rPr lang="en-US" dirty="0"/>
              <a:t>16s </a:t>
            </a:r>
            <a:r>
              <a:rPr lang="en-US" dirty="0" err="1"/>
              <a:t>amplicons</a:t>
            </a:r>
            <a:endParaRPr lang="en-US" dirty="0"/>
          </a:p>
          <a:p>
            <a:pPr lvl="1"/>
            <a:r>
              <a:rPr lang="en-US" dirty="0" err="1"/>
              <a:t>Metagenomes</a:t>
            </a:r>
            <a:r>
              <a:rPr lang="en-US" dirty="0"/>
              <a:t>/</a:t>
            </a:r>
            <a:r>
              <a:rPr lang="en-US" dirty="0" err="1"/>
              <a:t>Metatranscriptomes</a:t>
            </a:r>
            <a:endParaRPr lang="en-US" dirty="0"/>
          </a:p>
          <a:p>
            <a:pPr lvl="1"/>
            <a:r>
              <a:rPr lang="en-US" dirty="0"/>
              <a:t>Assembled </a:t>
            </a:r>
            <a:r>
              <a:rPr lang="en-US" dirty="0" err="1"/>
              <a:t>contigs</a:t>
            </a:r>
            <a:endParaRPr lang="en-US" dirty="0"/>
          </a:p>
          <a:p>
            <a:pPr lvl="1"/>
            <a:r>
              <a:rPr lang="en-US" dirty="0"/>
              <a:t>Raw reads</a:t>
            </a:r>
          </a:p>
          <a:p>
            <a:r>
              <a:rPr lang="en-US" dirty="0"/>
              <a:t>Use their resources for analysis, don’t have to have your own computational resources</a:t>
            </a:r>
          </a:p>
          <a:p>
            <a:r>
              <a:rPr lang="en-US" dirty="0"/>
              <a:t>More of a black box, but can download many of output data options</a:t>
            </a:r>
          </a:p>
          <a:p>
            <a:r>
              <a:rPr lang="en-US" dirty="0"/>
              <a:t>Subjected to their philosophy for analysis of </a:t>
            </a:r>
            <a:r>
              <a:rPr lang="en-US" dirty="0" err="1"/>
              <a:t>metagenomic</a:t>
            </a:r>
            <a:r>
              <a:rPr lang="en-US" dirty="0"/>
              <a:t>/</a:t>
            </a:r>
            <a:r>
              <a:rPr lang="en-US" dirty="0" err="1"/>
              <a:t>transcriptomic</a:t>
            </a:r>
            <a:r>
              <a:rPr lang="en-US" dirty="0"/>
              <a:t> data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A downloadable alternative to MG-RAST is MEGAN5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MG-RAST</a:t>
            </a:r>
          </a:p>
        </p:txBody>
      </p:sp>
    </p:spTree>
    <p:extLst>
      <p:ext uri="{BB962C8B-B14F-4D97-AF65-F5344CB8AC3E}">
        <p14:creationId xmlns:p14="http://schemas.microsoft.com/office/powerpoint/2010/main" val="70847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 and/or literature searches (other peoples experiences) will provide the best justification for estimates on needed depth.</a:t>
            </a:r>
          </a:p>
          <a:p>
            <a:r>
              <a:rPr lang="en-US" dirty="0"/>
              <a:t>‘Longer’ reads are better than short reads.</a:t>
            </a:r>
          </a:p>
          <a:p>
            <a:r>
              <a:rPr lang="en-US" dirty="0"/>
              <a:t>Paired-end reads are more useful than single-end reads</a:t>
            </a:r>
          </a:p>
          <a:p>
            <a:r>
              <a:rPr lang="en-US" dirty="0"/>
              <a:t>Libraries can be sequenced again, so do a pilot, perform a preliminary analysis, then sequence more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4447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preparation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In high throughput biological work (Microarrays, Sequencing, HT Genotyping, etc.), what may seem like small technical details introduced during sample extraction/preparation can lead to large changes, or technical bias, in the data.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Not to say this doesn’t occur with smaller scale analysis such as Sanger sequencing or </a:t>
            </a:r>
            <a:r>
              <a:rPr lang="en-US" sz="3200" dirty="0" err="1"/>
              <a:t>qRT</a:t>
            </a:r>
            <a:r>
              <a:rPr lang="en-US" sz="3200" dirty="0"/>
              <a:t>-PCR, but they do become more apparent (seen on a global scale) and may cause significant issues during analysis. 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639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Consistent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7756" y="2504702"/>
            <a:ext cx="9576487" cy="299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BE CONSISTENT ACROSS ALL SAMPLES!!! </a:t>
            </a:r>
          </a:p>
        </p:txBody>
      </p:sp>
    </p:spTree>
    <p:extLst>
      <p:ext uri="{BB962C8B-B14F-4D97-AF65-F5344CB8AC3E}">
        <p14:creationId xmlns:p14="http://schemas.microsoft.com/office/powerpoint/2010/main" val="155019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MISEQ SEQUENCING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620113" y="1975672"/>
            <a:ext cx="422816" cy="82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204" y="4438948"/>
            <a:ext cx="2019300" cy="22098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8" y="1480755"/>
            <a:ext cx="6593710" cy="4854293"/>
          </a:xfrm>
        </p:spPr>
      </p:pic>
      <p:sp>
        <p:nvSpPr>
          <p:cNvPr id="5" name="Rectangle 4"/>
          <p:cNvSpPr/>
          <p:nvPr/>
        </p:nvSpPr>
        <p:spPr>
          <a:xfrm>
            <a:off x="838200" y="94429"/>
            <a:ext cx="860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https://www.illumina.com/systems/sequencing-platforms/miseq/specifications.html</a:t>
            </a:r>
            <a:r>
              <a:rPr lang="en-US" dirty="0"/>
              <a:t>	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530554" y="1328355"/>
            <a:ext cx="9260" cy="384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03405" y="1380110"/>
            <a:ext cx="9260" cy="384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572352" y="4172632"/>
            <a:ext cx="422816" cy="82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5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  <a:r>
              <a:rPr lang="en-US" dirty="0" err="1"/>
              <a:t>HiSeq</a:t>
            </a:r>
            <a:r>
              <a:rPr lang="en-US" dirty="0"/>
              <a:t> Sequencing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5" y="1520966"/>
            <a:ext cx="8527582" cy="4871754"/>
          </a:xfrm>
        </p:spPr>
      </p:pic>
      <p:sp>
        <p:nvSpPr>
          <p:cNvPr id="5" name="Rectangle 4"/>
          <p:cNvSpPr/>
          <p:nvPr/>
        </p:nvSpPr>
        <p:spPr>
          <a:xfrm>
            <a:off x="1047965" y="180459"/>
            <a:ext cx="9342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https://www.illumina.com/systems/sequencing-platforms/hiseq-3000-4000/specifications.html</a:t>
            </a: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454" y="4754761"/>
            <a:ext cx="3536290" cy="15583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575547" y="2077444"/>
            <a:ext cx="376477" cy="29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397546" y="3543439"/>
            <a:ext cx="6607" cy="4134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51659" y="2832745"/>
            <a:ext cx="506617" cy="29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5407" y="3356727"/>
            <a:ext cx="476278" cy="13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8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first and most basic question is how many base pairs of sequence data will I get</a:t>
            </a:r>
            <a:br>
              <a:rPr lang="en-US" dirty="0"/>
            </a:br>
            <a:r>
              <a:rPr lang="en-US" dirty="0"/>
              <a:t>Factors to consider are: </a:t>
            </a:r>
          </a:p>
          <a:p>
            <a:pPr lvl="1"/>
            <a:r>
              <a:rPr lang="en-US" dirty="0"/>
              <a:t>1. Number of reads being sequenced</a:t>
            </a:r>
          </a:p>
          <a:p>
            <a:pPr lvl="1"/>
            <a:r>
              <a:rPr lang="en-US" dirty="0"/>
              <a:t>2. Read length (if paired consider then as individuals)</a:t>
            </a:r>
          </a:p>
          <a:p>
            <a:pPr lvl="1"/>
            <a:r>
              <a:rPr lang="en-US" dirty="0"/>
              <a:t>3. Number of samples being sequenced</a:t>
            </a:r>
          </a:p>
          <a:p>
            <a:pPr lvl="1"/>
            <a:r>
              <a:rPr lang="en-US" dirty="0"/>
              <a:t>4. Expected percentage of usable data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reads and read length data are best obtained from the manufacturer’s website (search for specifications) and always use the lower end of the estimate.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Depth</a:t>
            </a:r>
          </a:p>
        </p:txBody>
      </p:sp>
      <p:pic>
        <p:nvPicPr>
          <p:cNvPr id="4" name="Picture 3" descr="sequencingdep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183647"/>
            <a:ext cx="4318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40" y="273629"/>
            <a:ext cx="10478721" cy="1143480"/>
          </a:xfrm>
        </p:spPr>
        <p:txBody>
          <a:bodyPr/>
          <a:lstStyle/>
          <a:p>
            <a:r>
              <a:rPr lang="en-US" sz="3629" dirty="0"/>
              <a:t>Genomic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2453" y="1767124"/>
            <a:ext cx="103029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Once you have the number of base pairs per sample you can then determine expected coverage</a:t>
            </a:r>
          </a:p>
          <a:p>
            <a:endParaRPr lang="en-US" sz="2000" b="1" dirty="0"/>
          </a:p>
          <a:p>
            <a:r>
              <a:rPr lang="en-US" sz="2400" dirty="0"/>
              <a:t>Factors to consider then are: 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Length of the genome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Any extra-genomic sequence (</a:t>
            </a:r>
            <a:r>
              <a:rPr lang="en-US" sz="2400" dirty="0" err="1"/>
              <a:t>ie</a:t>
            </a:r>
            <a:r>
              <a:rPr lang="en-US" sz="2400" dirty="0"/>
              <a:t> mitochondria, virus, plasmids, etc.). For bacteria in particular, these can become a significant percentage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𝐸𝑥𝑝𝑒𝑐𝑡𝑒𝑑𝐶𝑜𝑣𝑒𝑟𝑎𝑔𝑒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𝑟𝑒𝑎𝑑𝐿𝑒𝑛𝑔𝑡h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 ∗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𝑛𝑢𝑚𝑅𝑒𝑎𝑑𝑠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∗0.8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𝑛𝑢𝑚𝑆𝑎𝑚𝑝𝑙𝑒𝑠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3200" dirty="0"/>
                            <m:t>∗ 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num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.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lanes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𝑇𝑜𝑡𝑎𝑙𝐺𝑒𝑛𝑜𝑚𝑖𝑐𝐶𝑜𝑛𝑡𝑒𝑛𝑡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500411"/>
            <a:ext cx="8407893" cy="2473788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/>
              <a:t>Considerations (when a literature search turns up nothing)</a:t>
            </a:r>
          </a:p>
          <a:p>
            <a:pPr lvl="1"/>
            <a:r>
              <a:rPr lang="en-US" dirty="0"/>
              <a:t>Proportion that is host (non-microbial genomic content)</a:t>
            </a:r>
          </a:p>
          <a:p>
            <a:pPr lvl="1"/>
            <a:r>
              <a:rPr lang="en-US" dirty="0"/>
              <a:t>Proportion that is microbial (genomic content of interest)</a:t>
            </a:r>
          </a:p>
          <a:p>
            <a:pPr lvl="1"/>
            <a:r>
              <a:rPr lang="en-US" dirty="0"/>
              <a:t>Number of species</a:t>
            </a:r>
          </a:p>
          <a:p>
            <a:pPr lvl="1"/>
            <a:r>
              <a:rPr lang="en-US" dirty="0"/>
              <a:t>Genome size of each species</a:t>
            </a:r>
          </a:p>
          <a:p>
            <a:pPr lvl="1"/>
            <a:r>
              <a:rPr lang="en-US" dirty="0"/>
              <a:t>Relative abundance of each species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Metagenomics</a:t>
            </a:r>
            <a:r>
              <a:rPr lang="en-US" dirty="0"/>
              <a:t> </a:t>
            </a:r>
            <a:r>
              <a:rPr lang="en-US" sz="3600" dirty="0"/>
              <a:t>Sequencing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47025" y="3889563"/>
            <a:ext cx="85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66599" y="4476039"/>
                <a:ext cx="9573903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𝑛𝑢𝑚𝑅𝑒𝑎𝑑𝑠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𝐶𝑜𝑣𝑒𝑟𝑎𝑔𝑒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𝐴𝑣𝑒𝑟𝑎𝑔𝑒𝐺𝑒𝑛𝑜𝑚𝑒𝑆𝑖𝑧𝑒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𝑅𝑒𝑎𝑑𝐿𝑒𝑛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𝐷𝑖𝑙𝑢𝑡𝑖𝑜𝑛𝐹𝑎𝑐𝑡𝑜𝑟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∗(1−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h𝑜𝑠𝑡𝑃𝑟𝑜𝑝𝑜𝑟𝑡𝑖𝑜𝑛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0" smtClean="0">
                          <a:latin typeface="Cambria Math" charset="0"/>
                        </a:rPr>
                        <m:t> 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charset="0"/>
                            </a:rPr>
                            <m:t>0.8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99" y="4476039"/>
                <a:ext cx="9573903" cy="651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805774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135</TotalTime>
  <Words>1444</Words>
  <Application>Microsoft Macintosh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Cambria Math</vt:lpstr>
      <vt:lpstr>Mangal</vt:lpstr>
      <vt:lpstr>UCDavis-theme</vt:lpstr>
      <vt:lpstr>Experimental Design Microbial Sequencing</vt:lpstr>
      <vt:lpstr>General rules for preparing and experiment/ samples</vt:lpstr>
      <vt:lpstr>Sample preparation</vt:lpstr>
      <vt:lpstr>Be Consistent</vt:lpstr>
      <vt:lpstr>Illumina MISEQ SEQUENCING</vt:lpstr>
      <vt:lpstr>Illumina HiSeq Sequencing</vt:lpstr>
      <vt:lpstr>Sequencing Depth</vt:lpstr>
      <vt:lpstr>Genomic Coverage</vt:lpstr>
      <vt:lpstr>Metagenomics Sequencing</vt:lpstr>
      <vt:lpstr>Sequencing Depth – Counting based experiments</vt:lpstr>
      <vt:lpstr>Amplicon Sequencing (Communities, genotyping)</vt:lpstr>
      <vt:lpstr>How Much? Community Rarefaction curves</vt:lpstr>
      <vt:lpstr>Metagenomics assembly</vt:lpstr>
      <vt:lpstr>Amplicons vs. Metagenomics</vt:lpstr>
      <vt:lpstr>Community Sequencing Designs</vt:lpstr>
      <vt:lpstr>Cost Estimation</vt:lpstr>
      <vt:lpstr>Bioinformatics Costs</vt:lpstr>
      <vt:lpstr>Cost Estimation</vt:lpstr>
      <vt:lpstr>Taxonomic Assignment</vt:lpstr>
      <vt:lpstr>Assembly</vt:lpstr>
      <vt:lpstr>MG-RAST</vt:lpstr>
      <vt:lpstr>MG-RAST</vt:lpstr>
      <vt:lpstr>Take Homes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Microbial Sequencing</dc:title>
  <dc:creator>Matthew Lee Settles</dc:creator>
  <cp:lastModifiedBy>Matthew Lee Settles</cp:lastModifiedBy>
  <cp:revision>12</cp:revision>
  <dcterms:created xsi:type="dcterms:W3CDTF">2017-09-05T22:03:58Z</dcterms:created>
  <dcterms:modified xsi:type="dcterms:W3CDTF">2018-08-09T09:39:22Z</dcterms:modified>
</cp:coreProperties>
</file>