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87" r:id="rId4"/>
    <p:sldId id="288" r:id="rId5"/>
    <p:sldId id="289" r:id="rId6"/>
    <p:sldId id="290" r:id="rId7"/>
    <p:sldId id="262" r:id="rId8"/>
    <p:sldId id="257" r:id="rId9"/>
    <p:sldId id="291" r:id="rId10"/>
    <p:sldId id="259" r:id="rId11"/>
    <p:sldId id="273" r:id="rId12"/>
    <p:sldId id="276" r:id="rId13"/>
    <p:sldId id="274" r:id="rId14"/>
    <p:sldId id="275" r:id="rId15"/>
    <p:sldId id="277" r:id="rId16"/>
    <p:sldId id="264" r:id="rId17"/>
    <p:sldId id="283" r:id="rId18"/>
    <p:sldId id="261" r:id="rId19"/>
    <p:sldId id="266" r:id="rId20"/>
    <p:sldId id="280" r:id="rId21"/>
    <p:sldId id="281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2"/>
    <p:restoredTop sz="93130"/>
  </p:normalViewPr>
  <p:slideViewPr>
    <p:cSldViewPr snapToGrid="0" snapToObjects="1">
      <p:cViewPr varScale="1">
        <p:scale>
          <a:sx n="110" d="100"/>
          <a:sy n="110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65CE1-1D5E-6249-AC35-67175FD93CA1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81013-21B0-9D42-B513-896AC2D6F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5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801" y="273629"/>
            <a:ext cx="7138560" cy="1143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247B3E-5D46-794F-84B8-56165696AC32}" type="slidenum">
              <a:rPr lang="en-CA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07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lvl="1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lvl="2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lvl="3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lvl="4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lvl="5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lvl="6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lvl="7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lvl="8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967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409057" y="6333133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090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43F53-308D-464D-90D8-935A830EAD18}" type="datetimeFigureOut">
              <a:rPr lang="en-US" smtClean="0"/>
              <a:t>4/20/19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baseline="0">
                <a:solidFill>
                  <a:srgbClr val="002755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65BBB-34EB-5641-93D2-E55A25DCB5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95739" cy="6858000"/>
          </a:xfrm>
          <a:prstGeom prst="rect">
            <a:avLst/>
          </a:prstGeom>
          <a:solidFill>
            <a:srgbClr val="0027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506131" y="2654095"/>
            <a:ext cx="7734505" cy="6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0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informatics.core@ucdavis.edu" TargetMode="External"/><Relationship Id="rId2" Type="http://schemas.openxmlformats.org/officeDocument/2006/relationships/hyperlink" Target="mailto:settles@ucdav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natech.genomecenter.ucdavis.edu/pric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llumina.com/systems/sequencing-platforms/miseq/specifica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llumina.com/systems/hiseq-3000-4000/specificatio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Experimental Design</a:t>
            </a:r>
            <a:br>
              <a:rPr lang="en-US"/>
            </a:br>
            <a:r>
              <a:rPr lang="en-US"/>
              <a:t>Microbial </a:t>
            </a:r>
            <a:r>
              <a:rPr lang="en-US" dirty="0"/>
              <a:t>Sequencing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Matthew L. Settles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Genome Center Bioinformatics Core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</a:rPr>
              <a:t>University of California, Davis</a:t>
            </a:r>
          </a:p>
          <a:p>
            <a:pPr>
              <a:spcAft>
                <a:spcPct val="0"/>
              </a:spcAft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en-CA" dirty="0">
                <a:latin typeface="Arial" charset="0"/>
                <a:cs typeface="Arial Unicode MS" charset="0"/>
                <a:hlinkClick r:id="rId2"/>
              </a:rPr>
              <a:t>settles@ucdavis.edu</a:t>
            </a:r>
            <a:r>
              <a:rPr lang="en-CA" dirty="0">
                <a:latin typeface="Arial" charset="0"/>
                <a:cs typeface="Arial Unicode MS" charset="0"/>
              </a:rPr>
              <a:t>; </a:t>
            </a:r>
            <a:r>
              <a:rPr lang="en-CA" dirty="0">
                <a:latin typeface="Arial" charset="0"/>
                <a:cs typeface="Arial Unicode MS" charset="0"/>
                <a:hlinkClick r:id="rId3"/>
              </a:rPr>
              <a:t>bioinformatics.core@ucdavis.edu</a:t>
            </a:r>
            <a:endParaRPr lang="en-CA" dirty="0">
              <a:latin typeface="Arial" charset="0"/>
              <a:cs typeface="Arial Unicode M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30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first and most basic question is how many base pairs of sequence data will I get</a:t>
            </a:r>
            <a:br>
              <a:rPr lang="en-US" dirty="0"/>
            </a:br>
            <a:r>
              <a:rPr lang="en-US" dirty="0"/>
              <a:t>Factors to consider are: </a:t>
            </a:r>
          </a:p>
          <a:p>
            <a:pPr lvl="1"/>
            <a:r>
              <a:rPr lang="en-US" dirty="0"/>
              <a:t>1. Number of reads being sequenced</a:t>
            </a:r>
          </a:p>
          <a:p>
            <a:pPr lvl="1"/>
            <a:r>
              <a:rPr lang="en-US" dirty="0"/>
              <a:t>2. Read length (if paired consider then as individuals)</a:t>
            </a:r>
          </a:p>
          <a:p>
            <a:pPr lvl="1"/>
            <a:r>
              <a:rPr lang="en-US" dirty="0"/>
              <a:t>3. Number of samples being sequenced</a:t>
            </a:r>
          </a:p>
          <a:p>
            <a:pPr lvl="1"/>
            <a:r>
              <a:rPr lang="en-US" dirty="0"/>
              <a:t>4. Expected percentage of usable data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number of reads and read length data are best obtained from the manufacturer’s website (search for specifications) and always use the lower end of the estimate.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Depth</a:t>
            </a:r>
          </a:p>
        </p:txBody>
      </p:sp>
      <p:pic>
        <p:nvPicPr>
          <p:cNvPr id="4" name="Picture 3" descr="sequencingdept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183647"/>
            <a:ext cx="4318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640" y="273629"/>
            <a:ext cx="10478721" cy="1143480"/>
          </a:xfrm>
        </p:spPr>
        <p:txBody>
          <a:bodyPr/>
          <a:lstStyle/>
          <a:p>
            <a:r>
              <a:rPr lang="en-US" sz="3629" dirty="0"/>
              <a:t>Genomic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32453" y="1767124"/>
            <a:ext cx="1030290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Once you have the number of base pairs per sample you can then determine expected coverage</a:t>
            </a:r>
          </a:p>
          <a:p>
            <a:endParaRPr lang="en-US" sz="2000" b="1" dirty="0"/>
          </a:p>
          <a:p>
            <a:r>
              <a:rPr lang="en-US" sz="2400" dirty="0"/>
              <a:t>Factors to consider then are: 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Length of the genome</a:t>
            </a:r>
          </a:p>
          <a:p>
            <a:pPr marL="517025" lvl="1" indent="-311079">
              <a:buFont typeface="+mj-lt"/>
              <a:buAutoNum type="arabicPeriod"/>
            </a:pPr>
            <a:r>
              <a:rPr lang="en-US" sz="2400" dirty="0"/>
              <a:t>Any extra-genomic sequence (</a:t>
            </a:r>
            <a:r>
              <a:rPr lang="en-US" sz="2400" dirty="0" err="1"/>
              <a:t>ie</a:t>
            </a:r>
            <a:r>
              <a:rPr lang="en-US" sz="2400" dirty="0"/>
              <a:t> mitochondria, virus, plasmids, etc.). For bacteria in particular, these can become a significant percentage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𝐸𝑥𝑝𝑒𝑐𝑡𝑒𝑑𝐶𝑜𝑣𝑒𝑟𝑎𝑔𝑒</m:t>
                          </m:r>
                        </m:num>
                        <m:den>
                          <m:r>
                            <a:rPr lang="en-US" sz="24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𝑟𝑒𝑎𝑑𝐿𝑒𝑛𝑔𝑡h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 ∗</m:t>
                                  </m:r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𝑛𝑢𝑚𝑅𝑒𝑎𝑑𝑠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∗0.8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𝑛𝑢𝑚𝑆𝑎𝑚𝑝𝑙𝑒𝑠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sz="3200" dirty="0"/>
                            <m:t>∗ 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num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.</m:t>
                          </m:r>
                          <m:r>
                            <m:rPr>
                              <m:nor/>
                            </m:rPr>
                            <a:rPr lang="en-US" sz="3200" dirty="0"/>
                            <m:t>lanes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𝑇𝑜𝑡𝑎𝑙𝐺𝑒𝑛𝑜𝑚𝑖𝑐𝐶𝑜𝑛𝑡𝑒𝑛𝑡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453" y="4889357"/>
                <a:ext cx="10302907" cy="11821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5000" y="1500411"/>
            <a:ext cx="8407893" cy="2473788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en-US" dirty="0"/>
              <a:t>Considerations (when a literature search turns up nothing)</a:t>
            </a:r>
          </a:p>
          <a:p>
            <a:pPr lvl="1"/>
            <a:r>
              <a:rPr lang="en-US" dirty="0"/>
              <a:t>Proportion that is host (non-microbial genomic content)</a:t>
            </a:r>
          </a:p>
          <a:p>
            <a:pPr lvl="1"/>
            <a:r>
              <a:rPr lang="en-US" dirty="0"/>
              <a:t>Proportion that is microbial (genomic content of interest)</a:t>
            </a:r>
          </a:p>
          <a:p>
            <a:pPr lvl="1"/>
            <a:r>
              <a:rPr lang="en-US" dirty="0"/>
              <a:t>Number of species</a:t>
            </a:r>
          </a:p>
          <a:p>
            <a:pPr lvl="1"/>
            <a:r>
              <a:rPr lang="en-US" dirty="0"/>
              <a:t>Genome size of each species</a:t>
            </a:r>
          </a:p>
          <a:p>
            <a:pPr lvl="1"/>
            <a:r>
              <a:rPr lang="en-US" dirty="0"/>
              <a:t>Relative abundance of each species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Metagenomics</a:t>
            </a:r>
            <a:r>
              <a:rPr lang="en-US" dirty="0"/>
              <a:t> </a:t>
            </a:r>
            <a:r>
              <a:rPr lang="en-US" sz="3600" dirty="0"/>
              <a:t>Sequencing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47025" y="3889563"/>
            <a:ext cx="856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𝑛𝑢𝑚𝑅𝑒𝑎𝑑𝑠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charset="0"/>
                            </a:rPr>
                            <m:t>𝐶𝑜𝑣𝑒𝑟𝑎𝑔𝑒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𝐴𝑣𝑒𝑟𝑎𝑔𝑒𝐺𝑒𝑛𝑜𝑚𝑒𝑆𝑖𝑧𝑒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charset="0"/>
                            </a:rPr>
                            <m:t>𝑅𝑒𝑎𝑑𝐿𝑒𝑛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𝐷𝑖𝑙𝑢𝑡𝑖𝑜𝑛𝐹𝑎𝑐𝑡𝑜𝑟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 ∗(1−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h𝑜𝑠𝑡𝑃𝑟𝑜𝑝𝑜𝑟𝑡𝑖𝑜𝑛</m:t>
                          </m:r>
                          <m:r>
                            <a:rPr lang="en-US" sz="2000" b="0" i="1" smtClean="0">
                              <a:latin typeface="Cambria Math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0" smtClean="0">
                          <a:latin typeface="Cambria Math" charset="0"/>
                        </a:rPr>
                        <m:t> 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charset="0"/>
                            </a:rPr>
                            <m:t>0.8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599" y="4476039"/>
                <a:ext cx="9573903" cy="6519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0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Sequencing Depth </a:t>
            </a:r>
            <a:r>
              <a:rPr lang="mr-IN" sz="3600" dirty="0"/>
              <a:t>–</a:t>
            </a:r>
            <a:r>
              <a:rPr lang="en-US" sz="3600" dirty="0"/>
              <a:t> Counting based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Coverage is determined differently for ”Counting” based experiments (RNAseq, amplicons, etc.) where an expected number of reads per sample is typically more suitable.</a:t>
                </a:r>
              </a:p>
              <a:p>
                <a:r>
                  <a:rPr lang="en-US" sz="3400" dirty="0"/>
                  <a:t>The first and most basic question is how many reads per sample will I get</a:t>
                </a:r>
                <a:br>
                  <a:rPr lang="en-US" sz="3400" dirty="0"/>
                </a:br>
                <a:r>
                  <a:rPr lang="en-US" sz="3400" dirty="0"/>
                  <a:t>Factors to consider are (per lane): 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1. Number of reads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2. Number of samples being sequenced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3. Expected percentage of usable data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4. Number of lanes being sequenced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500" b="0" i="1" smtClean="0">
                            <a:latin typeface="Cambria Math" charset="0"/>
                          </a:rPr>
                          <m:t>𝑟𝑒𝑎𝑑𝑠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𝑠𝑒𝑞𝑢𝑒𝑛𝑐𝑒𝑑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 ∗0.8</m:t>
                        </m:r>
                      </m:num>
                      <m:den>
                        <m:r>
                          <a:rPr lang="en-US" sz="3500" b="0" i="1" smtClean="0">
                            <a:latin typeface="Cambria Math" charset="0"/>
                          </a:rPr>
                          <m:t>𝑠𝑎𝑚𝑝𝑙𝑒𝑠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.</m:t>
                        </m:r>
                        <m:r>
                          <a:rPr lang="en-US" sz="3500" b="0" i="1" smtClean="0">
                            <a:latin typeface="Cambria Math" charset="0"/>
                          </a:rPr>
                          <m:t>𝑝𝑜𝑜𝑙𝑒𝑑</m:t>
                        </m:r>
                      </m:den>
                    </m:f>
                    <m:r>
                      <a:rPr lang="en-US" sz="35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3500" dirty="0"/>
                  <a:t>* </a:t>
                </a:r>
                <a:r>
                  <a:rPr lang="en-US" sz="3500" dirty="0" err="1"/>
                  <a:t>num.lanes</a:t>
                </a:r>
                <a:endParaRPr lang="en-US" sz="3500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sz="3400" dirty="0">
                    <a:solidFill>
                      <a:srgbClr val="FF0000"/>
                    </a:solidFill>
                  </a:rPr>
                  <a:t>Read length, or SE vs PE, does not factor into sequencing depth.</a:t>
                </a:r>
                <a:r>
                  <a:rPr lang="en-US" sz="34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70" t="-322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28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Amplicon Sequencing (Communities, genotyping)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91812" y="1719071"/>
            <a:ext cx="8407893" cy="1688364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/>
              <a:t>Considerations</a:t>
            </a:r>
          </a:p>
          <a:p>
            <a:r>
              <a:rPr lang="en-US" dirty="0"/>
              <a:t>Number of reads being sequenced</a:t>
            </a:r>
          </a:p>
          <a:p>
            <a:r>
              <a:rPr lang="en-US" dirty="0"/>
              <a:t>Proportion that is diversity sample (e.g. </a:t>
            </a:r>
            <a:r>
              <a:rPr lang="en-US" dirty="0" err="1"/>
              <a:t>PhiX</a:t>
            </a:r>
            <a:r>
              <a:rPr lang="en-US" dirty="0"/>
              <a:t>)</a:t>
            </a:r>
          </a:p>
          <a:p>
            <a:r>
              <a:rPr lang="en-US" dirty="0"/>
              <a:t>Number of samples being pooled in the run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813066" y="3328780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back of the envelope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𝑟𝑒𝑎𝑑𝑠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𝑠𝑒𝑞𝑢𝑒𝑛𝑐𝑒𝑑</m:t>
                          </m:r>
                          <m:r>
                            <a:rPr lang="en-US" i="1">
                              <a:latin typeface="Cambria Math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1 −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𝑑𝑖𝑣𝑒𝑟𝑠𝑖𝑡𝑦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𝑠𝑎𝑚𝑝𝑙𝑒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𝑛𝑢𝑚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charset="0"/>
                            </a:rPr>
                            <m:t>_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𝑠𝑎𝑚𝑝𝑙𝑒𝑠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66" y="3867910"/>
                <a:ext cx="5526898" cy="5841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1827814" y="4454573"/>
            <a:ext cx="8565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25252" y="4913566"/>
                <a:ext cx="2964786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102,000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𝑠𝑎𝑚𝑝𝑙𝑒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18</m:t>
                          </m:r>
                          <m:r>
                            <a:rPr lang="en-US" i="1">
                              <a:latin typeface="Cambria Math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charset="0"/>
                            </a:rPr>
                            <m:t>6 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1−0.15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150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252" y="4913565"/>
                <a:ext cx="2964786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1"/>
          <p:cNvSpPr txBox="1">
            <a:spLocks/>
          </p:cNvSpPr>
          <p:nvPr/>
        </p:nvSpPr>
        <p:spPr>
          <a:xfrm>
            <a:off x="2091812" y="5301424"/>
            <a:ext cx="8407893" cy="168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Recommendations</a:t>
            </a:r>
          </a:p>
          <a:p>
            <a:pPr marL="388620" indent="-342900"/>
            <a:r>
              <a:rPr lang="en-US" dirty="0"/>
              <a:t>Illumina ‘recommends’ 100K per sample</a:t>
            </a:r>
          </a:p>
          <a:p>
            <a:pPr marL="388620" indent="-342900"/>
            <a:r>
              <a:rPr lang="en-US" dirty="0"/>
              <a:t>I’ve used 30K per sample historically, others are fine with 3K per sample</a:t>
            </a:r>
          </a:p>
          <a:p>
            <a:pPr marL="388620" indent="-342900"/>
            <a:r>
              <a:rPr lang="en-US" dirty="0"/>
              <a:t>Really should have as many reads as your experiment needs</a:t>
            </a:r>
          </a:p>
        </p:txBody>
      </p:sp>
    </p:spTree>
    <p:extLst>
      <p:ext uri="{BB962C8B-B14F-4D97-AF65-F5344CB8AC3E}">
        <p14:creationId xmlns:p14="http://schemas.microsoft.com/office/powerpoint/2010/main" val="721343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Much? Community Rarefaction curves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170832"/>
            <a:ext cx="60010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’Deep’ sequence a number of test samples </a:t>
            </a:r>
          </a:p>
          <a:p>
            <a:r>
              <a:rPr lang="en-US" sz="2400" dirty="0"/>
              <a:t>	amplicons: ~ 1M+ reads.</a:t>
            </a:r>
          </a:p>
          <a:p>
            <a:r>
              <a:rPr lang="en-US" sz="2400" dirty="0"/>
              <a:t>	metagenomics: 1 full </a:t>
            </a:r>
            <a:r>
              <a:rPr lang="en-US" sz="2400" dirty="0" err="1"/>
              <a:t>HiSeq</a:t>
            </a:r>
            <a:r>
              <a:rPr lang="en-US" sz="2400" dirty="0"/>
              <a:t> lane</a:t>
            </a:r>
          </a:p>
          <a:p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Plot rarefactions curves of organism identification, to determine if saturation is achieved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23" y="2008743"/>
            <a:ext cx="4886716" cy="45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939" y="2462623"/>
            <a:ext cx="5217114" cy="212904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Metagenomics</a:t>
            </a:r>
            <a:r>
              <a:rPr lang="en-US" dirty="0"/>
              <a:t> assembly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45852" y="5307981"/>
            <a:ext cx="769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determine if you’ve sequenced ‘enough’ to re-assemble ‘most’ of the community member’s genetic content, look to what is left over - proportionally</a:t>
            </a:r>
          </a:p>
        </p:txBody>
      </p:sp>
    </p:spTree>
    <p:extLst>
      <p:ext uri="{BB962C8B-B14F-4D97-AF65-F5344CB8AC3E}">
        <p14:creationId xmlns:p14="http://schemas.microsoft.com/office/powerpoint/2010/main" val="20915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Amplicons vs. Metagenomics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Metagenomics</a:t>
            </a:r>
          </a:p>
          <a:p>
            <a:pPr lvl="1"/>
            <a:r>
              <a:rPr lang="en-US" dirty="0"/>
              <a:t>Shotgun libraries intended to sequence random genomic sequences from the entire bacterial community.</a:t>
            </a:r>
          </a:p>
          <a:p>
            <a:pPr lvl="1"/>
            <a:r>
              <a:rPr lang="en-US" dirty="0"/>
              <a:t>Can be costly per sample ($500 to multi thousands per sample)</a:t>
            </a:r>
          </a:p>
          <a:p>
            <a:pPr lvl="1"/>
            <a:r>
              <a:rPr lang="en-US" dirty="0"/>
              <a:t>Better resolution and sensitivity to characterize the sample</a:t>
            </a:r>
          </a:p>
          <a:p>
            <a:pPr lvl="1"/>
            <a:r>
              <a:rPr lang="en-US" dirty="0"/>
              <a:t>Due to cost, can only do relatively few samples</a:t>
            </a:r>
          </a:p>
          <a:p>
            <a:r>
              <a:rPr lang="en-US" dirty="0"/>
              <a:t>Amplicon community profiling</a:t>
            </a:r>
          </a:p>
          <a:p>
            <a:pPr lvl="1"/>
            <a:r>
              <a:rPr lang="en-US" dirty="0"/>
              <a:t>Sequence only one regions of one gene (e.g. 16s, ITS, LSU)</a:t>
            </a:r>
          </a:p>
          <a:p>
            <a:pPr lvl="1"/>
            <a:r>
              <a:rPr lang="en-US" dirty="0"/>
              <a:t>Cheap per sample (at scale, down to $20/sample)</a:t>
            </a:r>
          </a:p>
          <a:p>
            <a:pPr lvl="1"/>
            <a:r>
              <a:rPr lang="en-US" dirty="0"/>
              <a:t>Due to cost, can do many hundreds of samples make more global inferences</a:t>
            </a:r>
          </a:p>
        </p:txBody>
      </p:sp>
    </p:spTree>
    <p:extLst>
      <p:ext uri="{BB962C8B-B14F-4D97-AF65-F5344CB8AC3E}">
        <p14:creationId xmlns:p14="http://schemas.microsoft.com/office/powerpoint/2010/main" val="100850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Taxonomic Identification</a:t>
            </a:r>
          </a:p>
          <a:p>
            <a:pPr lvl="1"/>
            <a:r>
              <a:rPr lang="en-US" dirty="0"/>
              <a:t>Amplicon based (e.g. 16s variable regions)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r>
              <a:rPr lang="en-US" sz="2400" dirty="0"/>
              <a:t>Functional Characterization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r>
              <a:rPr lang="en-US" dirty="0"/>
              <a:t> (active)</a:t>
            </a:r>
          </a:p>
          <a:p>
            <a:r>
              <a:rPr lang="en-US" sz="2400" dirty="0"/>
              <a:t>Genome Assembly, Function and Variation</a:t>
            </a:r>
          </a:p>
          <a:p>
            <a:pPr lvl="1"/>
            <a:r>
              <a:rPr lang="en-US" dirty="0"/>
              <a:t>Shotgun </a:t>
            </a:r>
            <a:r>
              <a:rPr lang="en-US" dirty="0" err="1"/>
              <a:t>Metagenomics</a:t>
            </a:r>
            <a:endParaRPr lang="en-US" dirty="0"/>
          </a:p>
          <a:p>
            <a:pPr lvl="1"/>
            <a:r>
              <a:rPr lang="en-US" dirty="0"/>
              <a:t>Shotgun </a:t>
            </a:r>
            <a:r>
              <a:rPr lang="en-US" dirty="0" err="1"/>
              <a:t>Metatranscriptomics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Sequencing Designs</a:t>
            </a:r>
          </a:p>
        </p:txBody>
      </p:sp>
    </p:spTree>
    <p:extLst>
      <p:ext uri="{BB962C8B-B14F-4D97-AF65-F5344CB8AC3E}">
        <p14:creationId xmlns:p14="http://schemas.microsoft.com/office/powerpoint/2010/main" val="642468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750826" cy="4674566"/>
          </a:xfrm>
        </p:spPr>
        <p:txBody>
          <a:bodyPr>
            <a:normAutofit fontScale="55000" lnSpcReduction="20000"/>
          </a:bodyPr>
          <a:lstStyle/>
          <a:p>
            <a:r>
              <a:rPr lang="en-US" sz="3800" dirty="0"/>
              <a:t>DNA/RNA extraction and QA/QC (</a:t>
            </a:r>
            <a:r>
              <a:rPr lang="en-US" sz="3800" dirty="0" err="1"/>
              <a:t>Bioanalyzer</a:t>
            </a:r>
            <a:r>
              <a:rPr lang="en-US" sz="3800" dirty="0"/>
              <a:t>/Gels)</a:t>
            </a:r>
          </a:p>
          <a:p>
            <a:r>
              <a:rPr lang="en-US" sz="3800" dirty="0" err="1"/>
              <a:t>Metatranscriptomes</a:t>
            </a:r>
            <a:r>
              <a:rPr lang="en-US" sz="3800" dirty="0"/>
              <a:t>: Enrichment of RNA of interest and RNA library preparation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Metagenomes: DNA library preparation</a:t>
            </a:r>
          </a:p>
          <a:p>
            <a:pPr lvl="1"/>
            <a:r>
              <a:rPr lang="en-US" sz="2900" dirty="0"/>
              <a:t>Library QA/QC (Bioanalyzer and Qubit)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Community Profiling: PCR reactions</a:t>
            </a:r>
          </a:p>
          <a:p>
            <a:pPr lvl="1"/>
            <a:r>
              <a:rPr lang="en-US" sz="2900" dirty="0"/>
              <a:t>Library QA/QC (</a:t>
            </a:r>
            <a:r>
              <a:rPr lang="en-US" sz="2900" dirty="0" err="1"/>
              <a:t>Bioanalyzer</a:t>
            </a:r>
            <a:r>
              <a:rPr lang="en-US" sz="2900" dirty="0"/>
              <a:t> and Qubit/microplate reader)</a:t>
            </a:r>
          </a:p>
          <a:p>
            <a:pPr lvl="1"/>
            <a:r>
              <a:rPr lang="en-US" sz="2900" dirty="0"/>
              <a:t>Pooling</a:t>
            </a:r>
          </a:p>
          <a:p>
            <a:r>
              <a:rPr lang="en-US" sz="3800" dirty="0"/>
              <a:t>Sequencing (Number of Lanes / runs)</a:t>
            </a:r>
          </a:p>
          <a:p>
            <a:r>
              <a:rPr lang="en-US" sz="3800" dirty="0"/>
              <a:t>Bioinformatics (General rule is to estimate the same amount as data generation, i.e. double your budget)</a:t>
            </a:r>
          </a:p>
          <a:p>
            <a:endParaRPr lang="en-US" sz="3800" dirty="0"/>
          </a:p>
          <a:p>
            <a:pPr marL="45720" indent="0">
              <a:buNone/>
            </a:pPr>
            <a:r>
              <a:rPr lang="en-US" sz="3800" dirty="0">
                <a:hlinkClick r:id="rId2"/>
              </a:rPr>
              <a:t>http://dnatech.genomecenter.ucdavis.edu/prices/</a:t>
            </a:r>
            <a:endParaRPr lang="en-US" sz="3800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</p:spTree>
    <p:extLst>
      <p:ext uri="{BB962C8B-B14F-4D97-AF65-F5344CB8AC3E}">
        <p14:creationId xmlns:p14="http://schemas.microsoft.com/office/powerpoint/2010/main" val="4254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Microbial community analysis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978877" y="1037492"/>
            <a:ext cx="10972800" cy="49675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buNone/>
            </a:pPr>
            <a:r>
              <a:rPr lang="en" dirty="0"/>
              <a:t>Goal: A culture independent method for profiling the diversity of a community.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High-throughput sequencing technologies (such as Illumina) can sequence millions of amplicons, across thousands of samples in a single run, and are today our best approach to deeply assess the environmental or clinical diversity of complex microbial assemblages of archaea, bacteria, and eukaryotes.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lang="en" dirty="0"/>
              <a:t>Using </a:t>
            </a:r>
            <a:r>
              <a:rPr lang="en-US" dirty="0"/>
              <a:t>sequence </a:t>
            </a:r>
            <a:r>
              <a:rPr lang="en" dirty="0"/>
              <a:t>variation </a:t>
            </a:r>
            <a:r>
              <a:rPr lang="en-US" dirty="0"/>
              <a:t>with</a:t>
            </a:r>
            <a:r>
              <a:rPr lang="en" dirty="0"/>
              <a:t>in a </a:t>
            </a:r>
            <a:r>
              <a:rPr lang="en-US" dirty="0"/>
              <a:t>common </a:t>
            </a:r>
            <a:r>
              <a:rPr lang="en" dirty="0"/>
              <a:t>gene</a:t>
            </a:r>
            <a:r>
              <a:rPr lang="en-US" dirty="0"/>
              <a:t> (e.g. 16s)</a:t>
            </a:r>
            <a:r>
              <a:rPr lang="en" dirty="0"/>
              <a:t> to </a:t>
            </a:r>
            <a:r>
              <a:rPr lang="en-US" dirty="0"/>
              <a:t>assign and </a:t>
            </a:r>
            <a:r>
              <a:rPr lang="en" dirty="0"/>
              <a:t>count community members rather than counting individual cells. Assume each sequence variant is one community member.</a:t>
            </a:r>
          </a:p>
        </p:txBody>
      </p:sp>
    </p:spTree>
    <p:extLst>
      <p:ext uri="{BB962C8B-B14F-4D97-AF65-F5344CB8AC3E}">
        <p14:creationId xmlns:p14="http://schemas.microsoft.com/office/powerpoint/2010/main" val="1726479065"/>
      </p:ext>
    </p:extLst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791" y="273629"/>
            <a:ext cx="10521570" cy="1143480"/>
          </a:xfrm>
        </p:spPr>
        <p:txBody>
          <a:bodyPr>
            <a:normAutofit/>
          </a:bodyPr>
          <a:lstStyle/>
          <a:p>
            <a:r>
              <a:rPr lang="en-US" dirty="0"/>
              <a:t>Bioinformatics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8468" y="1621766"/>
            <a:ext cx="10206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Bioinformatics includes: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Storage of data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Access and use of computational resources and software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System Administration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Bioinformatics Data Analysis time</a:t>
            </a:r>
          </a:p>
          <a:p>
            <a:pPr marL="311079" indent="-311079">
              <a:buFont typeface="+mj-lt"/>
              <a:buAutoNum type="arabicPeriod"/>
            </a:pPr>
            <a:r>
              <a:rPr lang="en-US" sz="2800" dirty="0"/>
              <a:t>Back and forth consultation/analysis to extract biological meaning</a:t>
            </a:r>
          </a:p>
          <a:p>
            <a:endParaRPr lang="en-US" sz="2800" dirty="0"/>
          </a:p>
          <a:p>
            <a:r>
              <a:rPr lang="en-US" sz="2800" dirty="0"/>
              <a:t>Rule of thumb:</a:t>
            </a:r>
          </a:p>
          <a:p>
            <a:r>
              <a:rPr lang="en-US" sz="2800" dirty="0"/>
              <a:t>Bioinformatics can and should cost as much (sometimes more) as the cost of data generation.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702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7651" y="393508"/>
            <a:ext cx="10515600" cy="1325563"/>
          </a:xfrm>
        </p:spPr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722" y="1719071"/>
            <a:ext cx="10093124" cy="4735517"/>
          </a:xfrm>
        </p:spPr>
        <p:txBody>
          <a:bodyPr>
            <a:normAutofit/>
          </a:bodyPr>
          <a:lstStyle/>
          <a:p>
            <a:r>
              <a:rPr lang="en-US" dirty="0"/>
              <a:t>Amplicons</a:t>
            </a:r>
          </a:p>
          <a:p>
            <a:pPr lvl="1"/>
            <a:r>
              <a:rPr lang="en-US" dirty="0"/>
              <a:t>384 Samples</a:t>
            </a:r>
          </a:p>
          <a:p>
            <a:pPr lvl="2"/>
            <a:r>
              <a:rPr lang="en-US" dirty="0"/>
              <a:t>Amplicon generation ($20/sample)= $7,680</a:t>
            </a:r>
          </a:p>
          <a:p>
            <a:pPr lvl="1"/>
            <a:r>
              <a:rPr lang="en-US" dirty="0"/>
              <a:t>Sequencing PE300, target 30K reads per sample</a:t>
            </a:r>
          </a:p>
          <a:p>
            <a:pPr lvl="1"/>
            <a:r>
              <a:rPr lang="en-US" dirty="0"/>
              <a:t>Bioinformatics</a:t>
            </a:r>
          </a:p>
          <a:p>
            <a:r>
              <a:rPr lang="en-US" dirty="0"/>
              <a:t>Metagenome</a:t>
            </a:r>
          </a:p>
          <a:p>
            <a:pPr lvl="1"/>
            <a:r>
              <a:rPr lang="en-US" dirty="0"/>
              <a:t>12 samples (DNA) = $400/sample</a:t>
            </a:r>
          </a:p>
          <a:p>
            <a:pPr lvl="1"/>
            <a:r>
              <a:rPr lang="en-US" dirty="0"/>
              <a:t>Expectations: Host Proportion 40%, use average genome size of </a:t>
            </a:r>
            <a:r>
              <a:rPr lang="en-US" dirty="0" err="1"/>
              <a:t>eColi</a:t>
            </a:r>
            <a:r>
              <a:rPr lang="en-US" dirty="0"/>
              <a:t>, Target the 1% and coverage of 20</a:t>
            </a:r>
          </a:p>
          <a:p>
            <a:pPr lvl="1"/>
            <a:r>
              <a:rPr lang="en-US" dirty="0"/>
              <a:t>Sequencing PE150</a:t>
            </a:r>
          </a:p>
          <a:p>
            <a:pPr lvl="1"/>
            <a:r>
              <a:rPr lang="en-US" dirty="0"/>
              <a:t>Bioinformatics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Experience and/or literature searches (other peoples experiences) will provide the best justification for estimates on needed depth.</a:t>
            </a:r>
          </a:p>
          <a:p>
            <a:r>
              <a:rPr lang="en-US" dirty="0"/>
              <a:t>‘Longer’ reads are better than short reads.</a:t>
            </a:r>
          </a:p>
          <a:p>
            <a:r>
              <a:rPr lang="en-US" dirty="0"/>
              <a:t>Paired-end reads are more useful than single-end reads</a:t>
            </a:r>
          </a:p>
          <a:p>
            <a:r>
              <a:rPr lang="en-US" dirty="0"/>
              <a:t>Libraries can be sequenced again, so do a pilot, perform a preliminary analysis, then sequence more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4447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Bioinformatics as a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Seven stages to data science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Define the question of interest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Get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Clean the data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Explore the data</a:t>
            </a:r>
            <a:endParaRPr lang="en-US" dirty="0"/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Fit statistical models</a:t>
            </a:r>
            <a:endParaRPr lang="en-US" dirty="0"/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660066"/>
                </a:solidFill>
              </a:rPr>
              <a:t>Communicate the results</a:t>
            </a:r>
          </a:p>
          <a:p>
            <a:pPr marL="466618" indent="-466618">
              <a:buFont typeface="+mj-lt"/>
              <a:buAutoNum type="arabicPeriod"/>
            </a:pPr>
            <a:r>
              <a:rPr lang="en-US" dirty="0">
                <a:solidFill>
                  <a:srgbClr val="660066"/>
                </a:solidFill>
              </a:rPr>
              <a:t>Make your analysis reproducible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7651" y="2896801"/>
            <a:ext cx="4976149" cy="2208985"/>
          </a:xfrm>
          <a:prstGeom prst="rect">
            <a:avLst/>
          </a:prstGeom>
          <a:solidFill>
            <a:srgbClr val="0000FF">
              <a:alpha val="25000"/>
            </a:srgbClr>
          </a:solidFill>
          <a:ln>
            <a:solidFill>
              <a:srgbClr val="0000FF"/>
            </a:solidFill>
          </a:ln>
          <a:effectLst>
            <a:glow rad="101600">
              <a:schemeClr val="accent1">
                <a:lumMod val="60000"/>
                <a:lumOff val="40000"/>
                <a:alpha val="75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331811" tIns="331811" rIns="331811" bIns="331811" rtlCol="0">
            <a:spAutoFit/>
          </a:bodyPr>
          <a:lstStyle/>
          <a:p>
            <a:r>
              <a:rPr lang="en-US" sz="2000" b="1" dirty="0"/>
              <a:t>Data science done well looks easy and that</a:t>
            </a:r>
            <a:r>
              <a:rPr lang="fr-FR" sz="2000" b="1" dirty="0"/>
              <a:t>’</a:t>
            </a:r>
            <a:r>
              <a:rPr lang="en-US" sz="2000" b="1" dirty="0"/>
              <a:t>s a big problem for data scientists</a:t>
            </a:r>
          </a:p>
          <a:p>
            <a:endParaRPr lang="en-US" sz="2000" b="1" dirty="0"/>
          </a:p>
          <a:p>
            <a:pPr algn="ctr"/>
            <a:r>
              <a:rPr lang="en-US" sz="2000" b="1" dirty="0" err="1"/>
              <a:t>simplystatistics.org</a:t>
            </a:r>
            <a:r>
              <a:rPr lang="en-US" sz="2000" b="1" dirty="0"/>
              <a:t> </a:t>
            </a:r>
          </a:p>
          <a:p>
            <a:pPr algn="ctr"/>
            <a:r>
              <a:rPr lang="en-US" sz="2000" b="1" dirty="0"/>
              <a:t>March 3, 2015 by Jeff Leek</a:t>
            </a:r>
          </a:p>
        </p:txBody>
      </p:sp>
    </p:spTree>
    <p:extLst>
      <p:ext uri="{BB962C8B-B14F-4D97-AF65-F5344CB8AC3E}">
        <p14:creationId xmlns:p14="http://schemas.microsoft.com/office/powerpoint/2010/main" val="423904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14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Beginning with the question of interest ( and work backwards )</a:t>
            </a:r>
          </a:p>
          <a:p>
            <a:r>
              <a:rPr lang="en-US" dirty="0"/>
              <a:t>The final step of an analysis is the application of statistical models.</a:t>
            </a:r>
          </a:p>
          <a:p>
            <a:pPr marL="457200" lvl="1" indent="0">
              <a:buNone/>
            </a:pPr>
            <a:r>
              <a:rPr lang="en-US" dirty="0"/>
              <a:t>Traditional statistical considerations and basic principals of statistical design of experiments apply.</a:t>
            </a:r>
          </a:p>
          <a:p>
            <a:pPr lvl="1"/>
            <a:r>
              <a:rPr lang="en-US" b="1" dirty="0"/>
              <a:t>Control</a:t>
            </a:r>
            <a:r>
              <a:rPr lang="en-US" dirty="0"/>
              <a:t> for effects of outside variables, avoid/consider possible biases, avoid confounding variables in sample preparation.</a:t>
            </a:r>
          </a:p>
          <a:p>
            <a:pPr lvl="1"/>
            <a:r>
              <a:rPr lang="en-US" b="1" dirty="0"/>
              <a:t>Randomization</a:t>
            </a:r>
            <a:r>
              <a:rPr lang="en-US" dirty="0"/>
              <a:t> of samples, plots, etc.</a:t>
            </a:r>
          </a:p>
          <a:p>
            <a:pPr lvl="1"/>
            <a:r>
              <a:rPr lang="en-US" b="1" dirty="0"/>
              <a:t>Replication</a:t>
            </a:r>
            <a:r>
              <a:rPr lang="en-US" dirty="0"/>
              <a:t> is essential (triplicates are THE minimum)</a:t>
            </a:r>
          </a:p>
          <a:p>
            <a:endParaRPr lang="en-US" dirty="0"/>
          </a:p>
          <a:p>
            <a:r>
              <a:rPr lang="en-US" dirty="0"/>
              <a:t>You should know your final statistical model and comparisons before beginning your experiment.</a:t>
            </a:r>
          </a:p>
        </p:txBody>
      </p:sp>
    </p:spTree>
    <p:extLst>
      <p:ext uri="{BB962C8B-B14F-4D97-AF65-F5344CB8AC3E}">
        <p14:creationId xmlns:p14="http://schemas.microsoft.com/office/powerpoint/2010/main" val="366900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rules for preparing an experiment and samples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0726" y="1690688"/>
            <a:ext cx="10100930" cy="5008286"/>
          </a:xfrm>
        </p:spPr>
        <p:txBody>
          <a:bodyPr>
            <a:noAutofit/>
          </a:bodyPr>
          <a:lstStyle/>
          <a:p>
            <a:r>
              <a:rPr lang="en-US" sz="2400" dirty="0"/>
              <a:t>Prepare more samples then you are going to need, i.e. expect some will be of poor quality, or fail </a:t>
            </a:r>
          </a:p>
          <a:p>
            <a:r>
              <a:rPr lang="en-US" sz="2400" dirty="0"/>
              <a:t>Preparation stages should occur across all samples at the same time (or as close as possible) and by the same person</a:t>
            </a:r>
          </a:p>
          <a:p>
            <a:r>
              <a:rPr lang="en-US" sz="2400" dirty="0"/>
              <a:t>Spend time practicing a new technique to produce the highest quality product you can, reliably</a:t>
            </a:r>
          </a:p>
          <a:p>
            <a:r>
              <a:rPr lang="en-US" sz="2400" dirty="0"/>
              <a:t>Quality should be established using Fragment analysis traces (pseudo-gel images, RNA RIN &gt; 7.0)</a:t>
            </a:r>
          </a:p>
          <a:p>
            <a:r>
              <a:rPr lang="en-US" sz="2400" dirty="0"/>
              <a:t>DNA/RNA should not be degraded</a:t>
            </a:r>
          </a:p>
          <a:p>
            <a:pPr lvl="1"/>
            <a:r>
              <a:rPr lang="en-US" sz="2000" dirty="0"/>
              <a:t>260/280 ratios for RNA should be approximately 2.0 and 260/230 should be between 2.0 and 2.2. Values over 1.8 are acceptable</a:t>
            </a:r>
          </a:p>
          <a:p>
            <a:r>
              <a:rPr lang="en-US" sz="2400" dirty="0"/>
              <a:t>Quantity should be determined with a </a:t>
            </a:r>
            <a:r>
              <a:rPr lang="en-US" sz="2400" dirty="0" err="1"/>
              <a:t>Fluorometer</a:t>
            </a:r>
            <a:r>
              <a:rPr lang="en-US" sz="2400" dirty="0"/>
              <a:t>, such as a Qubit.</a:t>
            </a:r>
          </a:p>
        </p:txBody>
      </p:sp>
    </p:spTree>
    <p:extLst>
      <p:ext uri="{BB962C8B-B14F-4D97-AF65-F5344CB8AC3E}">
        <p14:creationId xmlns:p14="http://schemas.microsoft.com/office/powerpoint/2010/main" val="132084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preparation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In high throughput biological work (Microarrays, Sequencing, HT Genotyping, etc.), what may seem like small technical details introduced during sample extraction/preparation can lead to large changes, or technical bias, in the data.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Not to say this doesn’t occur with smaller scale analysis such as Sanger sequencing or </a:t>
            </a:r>
            <a:r>
              <a:rPr lang="en-US" sz="3200" dirty="0" err="1"/>
              <a:t>qRT</a:t>
            </a:r>
            <a:r>
              <a:rPr lang="en-US" sz="3200" dirty="0"/>
              <a:t>-PCR, but they do become more apparent (seen on a global scale) and may cause significant issues during analysis. </a:t>
            </a:r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878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Consistent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756" y="2504702"/>
            <a:ext cx="9576487" cy="29931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BE CONSISTENT ACROSS ALL SAMPLES!!! </a:t>
            </a:r>
          </a:p>
        </p:txBody>
      </p:sp>
    </p:spTree>
    <p:extLst>
      <p:ext uri="{BB962C8B-B14F-4D97-AF65-F5344CB8AC3E}">
        <p14:creationId xmlns:p14="http://schemas.microsoft.com/office/powerpoint/2010/main" val="146920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MISEQ SEQUENCING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620113" y="197567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04" y="4438948"/>
            <a:ext cx="2019300" cy="22098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958" y="1480755"/>
            <a:ext cx="6593710" cy="4854293"/>
          </a:xfrm>
        </p:spPr>
      </p:pic>
      <p:sp>
        <p:nvSpPr>
          <p:cNvPr id="5" name="Rectangle 4"/>
          <p:cNvSpPr/>
          <p:nvPr/>
        </p:nvSpPr>
        <p:spPr>
          <a:xfrm>
            <a:off x="838200" y="94429"/>
            <a:ext cx="8606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https://www.illumina.com/systems/sequencing-platforms/miseq/specifications.html</a:t>
            </a:r>
            <a:r>
              <a:rPr lang="en-US" dirty="0"/>
              <a:t>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530554" y="1328355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203405" y="1380110"/>
            <a:ext cx="9260" cy="38412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572352" y="4172632"/>
            <a:ext cx="422816" cy="824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5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927" y="1429131"/>
            <a:ext cx="9430906" cy="433887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 </a:t>
            </a:r>
            <a:r>
              <a:rPr lang="en-US" dirty="0" err="1"/>
              <a:t>HiSeq</a:t>
            </a:r>
            <a:r>
              <a:rPr lang="en-US" dirty="0"/>
              <a:t> sequencing costs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6204920"/>
            <a:ext cx="10515600" cy="5149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http://www.illumina.com/systems/hiseq-3000-4000/specifications.html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2610959"/>
            <a:ext cx="650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95221" y="3137231"/>
            <a:ext cx="650836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1165379" y="1913112"/>
            <a:ext cx="756623" cy="44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180279" y="3307572"/>
            <a:ext cx="896" cy="5819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08B40E-FFFC-9F46-9D70-584FA5B95788}"/>
              </a:ext>
            </a:extLst>
          </p:cNvPr>
          <p:cNvSpPr txBox="1"/>
          <p:nvPr/>
        </p:nvSpPr>
        <p:spPr>
          <a:xfrm>
            <a:off x="8434127" y="867912"/>
            <a:ext cx="45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use </a:t>
            </a:r>
            <a:r>
              <a:rPr lang="en-US" dirty="0">
                <a:solidFill>
                  <a:srgbClr val="FF0000"/>
                </a:solidFill>
              </a:rPr>
              <a:t>350M</a:t>
            </a:r>
            <a:r>
              <a:rPr lang="en-US" dirty="0"/>
              <a:t> fragments per lane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BCB260-A776-6148-B2CD-44F2E8BAE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127" y="4559131"/>
            <a:ext cx="3536290" cy="155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8936"/>
      </p:ext>
    </p:extLst>
  </p:cSld>
  <p:clrMapOvr>
    <a:masterClrMapping/>
  </p:clrMapOvr>
</p:sld>
</file>

<file path=ppt/theme/theme1.xml><?xml version="1.0" encoding="utf-8"?>
<a:theme xmlns:a="http://schemas.openxmlformats.org/drawingml/2006/main" name="UCDavis-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Davis-theme" id="{AE972D25-45FB-BE40-B213-B935FB0AD6AD}" vid="{D73787BA-0B09-294F-A9E2-4655B76E4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UCDavis-theme</Template>
  <TotalTime>179</TotalTime>
  <Words>1271</Words>
  <Application>Microsoft Macintosh PowerPoint</Application>
  <PresentationFormat>Widescreen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UCDavis-theme</vt:lpstr>
      <vt:lpstr>Experimental Design Microbial Sequencing</vt:lpstr>
      <vt:lpstr>Microbial community analysis</vt:lpstr>
      <vt:lpstr>Treating Bioinformatics as a Data Science</vt:lpstr>
      <vt:lpstr>Designing Experiments</vt:lpstr>
      <vt:lpstr>General rules for preparing an experiment and samples</vt:lpstr>
      <vt:lpstr>Sample preparation</vt:lpstr>
      <vt:lpstr>Be Consistent</vt:lpstr>
      <vt:lpstr>Illumina MISEQ SEQUENCING</vt:lpstr>
      <vt:lpstr>Illumina HiSeq sequencing costs</vt:lpstr>
      <vt:lpstr>Sequencing Depth</vt:lpstr>
      <vt:lpstr>Genomic Coverage</vt:lpstr>
      <vt:lpstr>Metagenomics Sequencing</vt:lpstr>
      <vt:lpstr>Sequencing Depth – Counting based experiments</vt:lpstr>
      <vt:lpstr>Amplicon Sequencing (Communities, genotyping)</vt:lpstr>
      <vt:lpstr>How Much? Community Rarefaction curves</vt:lpstr>
      <vt:lpstr>Metagenomics assembly</vt:lpstr>
      <vt:lpstr>Amplicons vs. Metagenomics</vt:lpstr>
      <vt:lpstr>Community Sequencing Designs</vt:lpstr>
      <vt:lpstr>Cost Estimation</vt:lpstr>
      <vt:lpstr>Bioinformatics Costs</vt:lpstr>
      <vt:lpstr>Cost Estimation</vt:lpstr>
      <vt:lpstr>Take Homes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Microbial Sequencing</dc:title>
  <dc:creator>Matthew Lee Settles</dc:creator>
  <cp:lastModifiedBy>Matthew Lee Settles</cp:lastModifiedBy>
  <cp:revision>18</cp:revision>
  <dcterms:created xsi:type="dcterms:W3CDTF">2017-09-05T22:03:58Z</dcterms:created>
  <dcterms:modified xsi:type="dcterms:W3CDTF">2019-04-21T02:13:02Z</dcterms:modified>
</cp:coreProperties>
</file>