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7" r:id="rId2"/>
    <p:sldId id="263" r:id="rId3"/>
    <p:sldId id="264" r:id="rId4"/>
    <p:sldId id="265" r:id="rId5"/>
    <p:sldId id="266" r:id="rId6"/>
    <p:sldId id="267" r:id="rId7"/>
    <p:sldId id="299" r:id="rId8"/>
    <p:sldId id="298" r:id="rId9"/>
    <p:sldId id="382" r:id="rId10"/>
    <p:sldId id="270" r:id="rId11"/>
    <p:sldId id="381" r:id="rId12"/>
    <p:sldId id="380" r:id="rId13"/>
    <p:sldId id="260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75" r:id="rId25"/>
    <p:sldId id="389" r:id="rId26"/>
    <p:sldId id="390" r:id="rId27"/>
    <p:sldId id="276" r:id="rId28"/>
    <p:sldId id="391" r:id="rId29"/>
    <p:sldId id="294" r:id="rId30"/>
    <p:sldId id="286" r:id="rId31"/>
    <p:sldId id="287" r:id="rId32"/>
    <p:sldId id="288" r:id="rId33"/>
    <p:sldId id="284" r:id="rId34"/>
    <p:sldId id="296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1"/>
    <p:restoredTop sz="93478"/>
  </p:normalViewPr>
  <p:slideViewPr>
    <p:cSldViewPr snapToGrid="0" snapToObjects="1">
      <p:cViewPr varScale="1">
        <p:scale>
          <a:sx n="115" d="100"/>
          <a:sy n="115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</a:t>
            </a:r>
            <a:r>
              <a:rPr lang="en-US" baseline="0" dirty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</a:t>
            </a:r>
            <a:r>
              <a:rPr lang="en-US" baseline="0" dirty="0"/>
              <a:t> </a:t>
            </a:r>
            <a:r>
              <a:rPr lang="en-US" dirty="0"/>
              <a:t>Workshops</a:t>
            </a:r>
            <a:r>
              <a:rPr lang="en-US" baseline="0" dirty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/>
              <a:t>Big data</a:t>
            </a:r>
            <a:r>
              <a:rPr lang="en-US" sz="1200" i="1" kern="3000" dirty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/>
          </a:p>
          <a:p>
            <a:r>
              <a:rPr lang="en-US" dirty="0"/>
              <a:t>The Cloud</a:t>
            </a:r>
            <a:r>
              <a:rPr lang="en-US" baseline="0" dirty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Relationship Id="rId9" Type="http://schemas.openxmlformats.org/officeDocument/2006/relationships/image" Target="../media/image4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hyperlink" Target="https://www.youtube.com/watch?v=NHCJ8PtYCF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3UHw22hBpA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Genomics: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Matthew L. Settles, Ph.D.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Illumina’s 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37945" y="3767300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/>
              <a:t>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34820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r>
              <a:rPr lang="en-US" sz="1633" dirty="0"/>
              <a:t>/GBS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E9B72-12B4-8D45-96A6-85B8897EFC2E}"/>
              </a:ext>
            </a:extLst>
          </p:cNvPr>
          <p:cNvSpPr txBox="1"/>
          <p:nvPr/>
        </p:nvSpPr>
        <p:spPr>
          <a:xfrm>
            <a:off x="7029072" y="2573134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 : MLA-</a:t>
            </a:r>
            <a:r>
              <a:rPr lang="en-US" sz="4355" dirty="0" err="1"/>
              <a:t>seq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49" y="1469848"/>
            <a:ext cx="2259597" cy="39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Amplicons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CHiP-seq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MeDiP-seq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ddRAD-seq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91422" y="1469847"/>
            <a:ext cx="2259597" cy="5190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62695" y="146984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78A65D-5BA5-9644-A7EE-6E215C16E2C5}"/>
              </a:ext>
            </a:extLst>
          </p:cNvPr>
          <p:cNvSpPr txBox="1">
            <a:spLocks/>
          </p:cNvSpPr>
          <p:nvPr/>
        </p:nvSpPr>
        <p:spPr bwMode="auto">
          <a:xfrm>
            <a:off x="8122292" y="1469844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EnD-seq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Tn-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F80BB-A9C9-FF42-AFA8-D52ED365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64" y="5186906"/>
            <a:ext cx="9359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566907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$0.012/Mb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$1,121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July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7B01A-8370-0941-829A-5D9155FD79E0}"/>
              </a:ext>
            </a:extLst>
          </p:cNvPr>
          <p:cNvSpPr txBox="1"/>
          <p:nvPr/>
        </p:nvSpPr>
        <p:spPr>
          <a:xfrm>
            <a:off x="16824960" y="-1805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ACB63E5-3847-614F-BE9B-AD7E5DD5991D}"/>
              </a:ext>
            </a:extLst>
          </p:cNvPr>
          <p:cNvGrpSpPr/>
          <p:nvPr/>
        </p:nvGrpSpPr>
        <p:grpSpPr>
          <a:xfrm>
            <a:off x="2314575" y="2251821"/>
            <a:ext cx="1143000" cy="1228912"/>
            <a:chOff x="2314575" y="2251821"/>
            <a:chExt cx="1143000" cy="122891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73A83E-10EF-8945-9A92-F96D2C312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640" y="2251821"/>
              <a:ext cx="0" cy="705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6033F0-C6A2-CD45-9694-C909EB2070EF}"/>
                </a:ext>
              </a:extLst>
            </p:cNvPr>
            <p:cNvSpPr txBox="1"/>
            <p:nvPr/>
          </p:nvSpPr>
          <p:spPr>
            <a:xfrm>
              <a:off x="2314575" y="295751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First ‘NGS’ Sequencers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3E7328-6516-2848-9B92-019DEBBFFEA8}"/>
              </a:ext>
            </a:extLst>
          </p:cNvPr>
          <p:cNvGrpSpPr/>
          <p:nvPr/>
        </p:nvGrpSpPr>
        <p:grpSpPr>
          <a:xfrm>
            <a:off x="3799523" y="2695903"/>
            <a:ext cx="1926958" cy="523220"/>
            <a:chOff x="3799523" y="2695903"/>
            <a:chExt cx="1926958" cy="523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EFC5F7-8120-E44B-8FEE-3D8DCDA2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523" y="2957513"/>
              <a:ext cx="7756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6B962A-F03F-444E-88FD-528F0FF7AC56}"/>
                </a:ext>
              </a:extLst>
            </p:cNvPr>
            <p:cNvSpPr txBox="1"/>
            <p:nvPr/>
          </p:nvSpPr>
          <p:spPr>
            <a:xfrm>
              <a:off x="4583481" y="269590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Illumina </a:t>
              </a:r>
              <a:r>
                <a:rPr lang="en-US" sz="1400" dirty="0" err="1"/>
                <a:t>HiSeq</a:t>
              </a:r>
              <a:r>
                <a:rPr lang="en-US" sz="1400" dirty="0"/>
                <a:t> 2000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0695F0-A0F2-CE45-93F0-50CCF129AC5F}"/>
              </a:ext>
            </a:extLst>
          </p:cNvPr>
          <p:cNvGrpSpPr/>
          <p:nvPr/>
        </p:nvGrpSpPr>
        <p:grpSpPr>
          <a:xfrm>
            <a:off x="4757593" y="3494126"/>
            <a:ext cx="1143000" cy="1140394"/>
            <a:chOff x="4757593" y="3494126"/>
            <a:chExt cx="1143000" cy="114039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00E5F0-64B8-D547-9BDA-7BAFF13035D1}"/>
                </a:ext>
              </a:extLst>
            </p:cNvPr>
            <p:cNvCxnSpPr>
              <a:cxnSpLocks/>
            </p:cNvCxnSpPr>
            <p:nvPr/>
          </p:nvCxnSpPr>
          <p:spPr>
            <a:xfrm>
              <a:off x="5266472" y="4049952"/>
              <a:ext cx="1" cy="5845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CD4BA2-D22C-0044-A2F8-CD494CE8E714}"/>
                </a:ext>
              </a:extLst>
            </p:cNvPr>
            <p:cNvSpPr txBox="1"/>
            <p:nvPr/>
          </p:nvSpPr>
          <p:spPr>
            <a:xfrm>
              <a:off x="4757593" y="349412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Illumina</a:t>
              </a:r>
            </a:p>
            <a:p>
              <a:r>
                <a:rPr lang="en-US" sz="1400" dirty="0"/>
                <a:t>X10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4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81" y="885825"/>
            <a:ext cx="7329122" cy="3664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769" y="4550386"/>
            <a:ext cx="4432545" cy="464527"/>
          </a:xfrm>
        </p:spPr>
        <p:txBody>
          <a:bodyPr>
            <a:norm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www.ncbi.nlm.nih.gov</a:t>
            </a:r>
            <a:r>
              <a:rPr lang="en-US" sz="1600" dirty="0"/>
              <a:t>/</a:t>
            </a:r>
            <a:r>
              <a:rPr lang="en-US" sz="1600" dirty="0" err="1"/>
              <a:t>genbank</a:t>
            </a:r>
            <a:r>
              <a:rPr lang="en-US" sz="1600" dirty="0"/>
              <a:t>/statistics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203" y="1923617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0E5055C-47B1-5241-8C66-0A7D7EEF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8" y="2518175"/>
            <a:ext cx="4562895" cy="36503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D39E1-1F94-B04C-8C10-44847587BC89}"/>
              </a:ext>
            </a:extLst>
          </p:cNvPr>
          <p:cNvSpPr/>
          <p:nvPr/>
        </p:nvSpPr>
        <p:spPr>
          <a:xfrm>
            <a:off x="1580350" y="3341892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34555-6BC8-9547-93B6-2CA065C3E838}"/>
              </a:ext>
            </a:extLst>
          </p:cNvPr>
          <p:cNvSpPr/>
          <p:nvPr/>
        </p:nvSpPr>
        <p:spPr>
          <a:xfrm>
            <a:off x="1132684" y="5996682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00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3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56" y="273630"/>
            <a:ext cx="7743693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technology dominated until 2005 (and remains relevant) until “next generation sequencers”, peaking at about 900kb/day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31" y="3569564"/>
            <a:ext cx="4307680" cy="290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6EDB2-BEE0-D048-8F4F-A2B772DC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11" y="3705561"/>
            <a:ext cx="3158658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12BC8-F36D-3946-B9D7-704F43D9DD80}"/>
              </a:ext>
            </a:extLst>
          </p:cNvPr>
          <p:cNvSpPr txBox="1"/>
          <p:nvPr/>
        </p:nvSpPr>
        <p:spPr>
          <a:xfrm>
            <a:off x="1630019" y="5300562"/>
            <a:ext cx="976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Bad data science (bioinformatics) also looks easy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</a:t>
            </a:r>
          </a:p>
          <a:p>
            <a:pPr algn="ctr">
              <a:lnSpc>
                <a:spcPct val="120000"/>
              </a:lnSpc>
            </a:pP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“The real cost of sequencing”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1B02-6C34-5A4E-A978-D6FEBF23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(Current) Model - 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D9105-9BA6-924D-AB47-9A4D50C18720}"/>
              </a:ext>
            </a:extLst>
          </p:cNvPr>
          <p:cNvSpPr/>
          <p:nvPr/>
        </p:nvSpPr>
        <p:spPr>
          <a:xfrm>
            <a:off x="5338328" y="5072068"/>
            <a:ext cx="1871663" cy="155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599BCF-AEDA-DE4C-8B44-16BEF3ECD5B7}"/>
              </a:ext>
            </a:extLst>
          </p:cNvPr>
          <p:cNvSpPr/>
          <p:nvPr/>
        </p:nvSpPr>
        <p:spPr>
          <a:xfrm>
            <a:off x="2757502" y="3088490"/>
            <a:ext cx="2743200" cy="148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Molecular Data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EEADA-3DE1-944F-B18F-43F7760FA51D}"/>
              </a:ext>
            </a:extLst>
          </p:cNvPr>
          <p:cNvSpPr/>
          <p:nvPr/>
        </p:nvSpPr>
        <p:spPr>
          <a:xfrm>
            <a:off x="7053277" y="3088489"/>
            <a:ext cx="2743200" cy="148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Bioinformatics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6AC1C-67DC-024A-8CF3-79BD7A51808D}"/>
              </a:ext>
            </a:extLst>
          </p:cNvPr>
          <p:cNvSpPr/>
          <p:nvPr/>
        </p:nvSpPr>
        <p:spPr>
          <a:xfrm>
            <a:off x="6370312" y="1877618"/>
            <a:ext cx="2080308" cy="95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AF74D-9324-4644-B5E1-FC50F9C6B1B7}"/>
              </a:ext>
            </a:extLst>
          </p:cNvPr>
          <p:cNvSpPr/>
          <p:nvPr/>
        </p:nvSpPr>
        <p:spPr>
          <a:xfrm>
            <a:off x="4136700" y="1877618"/>
            <a:ext cx="2080308" cy="95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F9FD27-CCED-D244-B252-625E8EFC8ED8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6935892" y="4574388"/>
            <a:ext cx="1488985" cy="7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BC3E05-71E7-9242-B626-F62983E230F0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flipH="1" flipV="1">
            <a:off x="4129102" y="4574389"/>
            <a:ext cx="1483325" cy="725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06813-E415-E346-85E4-44F5F3DD9B8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7410466" y="2832506"/>
            <a:ext cx="1014411" cy="255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7DC0B7-D656-D141-8C4B-08ECE852BF2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4129102" y="2832506"/>
            <a:ext cx="3281364" cy="255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FAC28-9C5F-3A4F-9FC6-982D4D2F5EA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129102" y="2832505"/>
            <a:ext cx="1047752" cy="255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FB713F-3881-5A43-8466-67217977D9FF}"/>
              </a:ext>
            </a:extLst>
          </p:cNvPr>
          <p:cNvSpPr txBox="1"/>
          <p:nvPr/>
        </p:nvSpPr>
        <p:spPr>
          <a:xfrm>
            <a:off x="7410466" y="5780104"/>
            <a:ext cx="34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Design and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C2B9DD-39A6-1145-8ACA-E8B7F1D5D2CD}"/>
              </a:ext>
            </a:extLst>
          </p:cNvPr>
          <p:cNvSpPr txBox="1"/>
          <p:nvPr/>
        </p:nvSpPr>
        <p:spPr>
          <a:xfrm>
            <a:off x="9950549" y="3462106"/>
            <a:ext cx="16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Reduction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048A94-BC43-D348-AAC1-8AAC66928532}"/>
              </a:ext>
            </a:extLst>
          </p:cNvPr>
          <p:cNvSpPr txBox="1"/>
          <p:nvPr/>
        </p:nvSpPr>
        <p:spPr>
          <a:xfrm>
            <a:off x="1007982" y="3366064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Generation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91397A-9D06-A847-95DD-C94CE9AB2046}"/>
              </a:ext>
            </a:extLst>
          </p:cNvPr>
          <p:cNvSpPr txBox="1"/>
          <p:nvPr/>
        </p:nvSpPr>
        <p:spPr>
          <a:xfrm>
            <a:off x="8780522" y="2116299"/>
            <a:ext cx="16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06730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1B02-6C34-5A4E-A978-D6FEBF23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Needed Model - 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D9105-9BA6-924D-AB47-9A4D50C18720}"/>
              </a:ext>
            </a:extLst>
          </p:cNvPr>
          <p:cNvSpPr/>
          <p:nvPr/>
        </p:nvSpPr>
        <p:spPr>
          <a:xfrm>
            <a:off x="3886209" y="3231355"/>
            <a:ext cx="2033137" cy="124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Genomics</a:t>
            </a:r>
          </a:p>
          <a:p>
            <a:pPr algn="ctr"/>
            <a:r>
              <a:rPr lang="en-US" dirty="0"/>
              <a:t>Coordinator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599BCF-AEDA-DE4C-8B44-16BEF3ECD5B7}"/>
              </a:ext>
            </a:extLst>
          </p:cNvPr>
          <p:cNvSpPr/>
          <p:nvPr/>
        </p:nvSpPr>
        <p:spPr>
          <a:xfrm>
            <a:off x="6789810" y="2044807"/>
            <a:ext cx="2179785" cy="89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Molecular Data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EEADA-3DE1-944F-B18F-43F7760FA51D}"/>
              </a:ext>
            </a:extLst>
          </p:cNvPr>
          <p:cNvSpPr/>
          <p:nvPr/>
        </p:nvSpPr>
        <p:spPr>
          <a:xfrm>
            <a:off x="6793147" y="3307632"/>
            <a:ext cx="2176448" cy="105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Bioinformatics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6AC1C-67DC-024A-8CF3-79BD7A51808D}"/>
              </a:ext>
            </a:extLst>
          </p:cNvPr>
          <p:cNvSpPr/>
          <p:nvPr/>
        </p:nvSpPr>
        <p:spPr>
          <a:xfrm>
            <a:off x="9976952" y="4248614"/>
            <a:ext cx="1594461" cy="77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AF74D-9324-4644-B5E1-FC50F9C6B1B7}"/>
              </a:ext>
            </a:extLst>
          </p:cNvPr>
          <p:cNvSpPr/>
          <p:nvPr/>
        </p:nvSpPr>
        <p:spPr>
          <a:xfrm>
            <a:off x="9961408" y="2684386"/>
            <a:ext cx="1610005" cy="85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B713F-3881-5A43-8466-67217977D9FF}"/>
              </a:ext>
            </a:extLst>
          </p:cNvPr>
          <p:cNvSpPr txBox="1"/>
          <p:nvPr/>
        </p:nvSpPr>
        <p:spPr>
          <a:xfrm>
            <a:off x="4009810" y="4634673"/>
            <a:ext cx="178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Bioinformatician as a</a:t>
            </a:r>
          </a:p>
          <a:p>
            <a:pPr algn="ctr"/>
            <a:r>
              <a:rPr lang="en-US" dirty="0"/>
              <a:t>Data Scientist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048A94-BC43-D348-AAC1-8AAC66928532}"/>
              </a:ext>
            </a:extLst>
          </p:cNvPr>
          <p:cNvSpPr txBox="1"/>
          <p:nvPr/>
        </p:nvSpPr>
        <p:spPr>
          <a:xfrm>
            <a:off x="6948418" y="1659976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Generation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CEF299-749F-D548-B5B4-359060FAA2E7}"/>
              </a:ext>
            </a:extLst>
          </p:cNvPr>
          <p:cNvSpPr/>
          <p:nvPr/>
        </p:nvSpPr>
        <p:spPr>
          <a:xfrm>
            <a:off x="1131860" y="2968779"/>
            <a:ext cx="2033137" cy="1640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Investigator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7687F20-801E-2747-A07E-5D3C9DCF756E}"/>
              </a:ext>
            </a:extLst>
          </p:cNvPr>
          <p:cNvCxnSpPr>
            <a:cxnSpLocks/>
            <a:stCxn id="19" idx="0"/>
            <a:endCxn id="5" idx="1"/>
          </p:cNvCxnSpPr>
          <p:nvPr/>
        </p:nvCxnSpPr>
        <p:spPr>
          <a:xfrm rot="16200000" flipH="1">
            <a:off x="2943886" y="2173322"/>
            <a:ext cx="444612" cy="2035526"/>
          </a:xfrm>
          <a:prstGeom prst="curvedConnector3">
            <a:avLst>
              <a:gd name="adj1" fmla="val -514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F312954-50D3-0B42-8BC3-CC095C66CC86}"/>
              </a:ext>
            </a:extLst>
          </p:cNvPr>
          <p:cNvCxnSpPr>
            <a:cxnSpLocks/>
            <a:stCxn id="5" idx="3"/>
            <a:endCxn id="19" idx="4"/>
          </p:cNvCxnSpPr>
          <p:nvPr/>
        </p:nvCxnSpPr>
        <p:spPr>
          <a:xfrm rot="5400000">
            <a:off x="3007634" y="3433131"/>
            <a:ext cx="317117" cy="2035526"/>
          </a:xfrm>
          <a:prstGeom prst="curvedConnector3">
            <a:avLst>
              <a:gd name="adj1" fmla="val 1720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5EF4B56-8448-8041-8CF4-B3AE09254D76}"/>
              </a:ext>
            </a:extLst>
          </p:cNvPr>
          <p:cNvSpPr/>
          <p:nvPr/>
        </p:nvSpPr>
        <p:spPr>
          <a:xfrm>
            <a:off x="6789810" y="4653630"/>
            <a:ext cx="2176448" cy="105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Bio-Statistics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32F259-F09E-BF41-83C1-9E76E2DE940B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5621600" y="2492169"/>
            <a:ext cx="1168210" cy="92122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803920-F511-6F4D-8DE3-9A5A089B1B0F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5919346" y="3833294"/>
            <a:ext cx="873801" cy="195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B1E7A2-BE3E-1045-866B-14AC2B625B98}"/>
              </a:ext>
            </a:extLst>
          </p:cNvPr>
          <p:cNvCxnSpPr>
            <a:cxnSpLocks/>
            <a:stCxn id="5" idx="5"/>
            <a:endCxn id="53" idx="1"/>
          </p:cNvCxnSpPr>
          <p:nvPr/>
        </p:nvCxnSpPr>
        <p:spPr>
          <a:xfrm>
            <a:off x="5621600" y="4292336"/>
            <a:ext cx="1168210" cy="8869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4EA60B-CAEC-F247-9236-A4905AF12D96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8969595" y="2492169"/>
            <a:ext cx="991813" cy="619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024688-B2C3-D74A-9083-C3A58E9B5A0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966260" y="3111502"/>
            <a:ext cx="995148" cy="741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5C9CE4-B4B5-144A-ABFB-DB658A1C9E1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985140" y="3855040"/>
            <a:ext cx="991812" cy="77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A13C0F4-FDAE-D04A-A8EC-223271EA5500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8966258" y="4653630"/>
            <a:ext cx="995150" cy="525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910F0D-9EFC-4A41-AB80-E8FBE59273A0}"/>
              </a:ext>
            </a:extLst>
          </p:cNvPr>
          <p:cNvSpPr txBox="1"/>
          <p:nvPr/>
        </p:nvSpPr>
        <p:spPr>
          <a:xfrm>
            <a:off x="9798784" y="5257456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D93BEF-B907-1542-9217-58C0D315F9BB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flipV="1">
            <a:off x="5621600" y="3111502"/>
            <a:ext cx="4339808" cy="30188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2BF234-4CE7-A941-953D-0A9D08E7BA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37144" y="4323451"/>
            <a:ext cx="4339808" cy="311223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50691F3-F0C7-0A4D-9396-3621251FE8FF}"/>
              </a:ext>
            </a:extLst>
          </p:cNvPr>
          <p:cNvSpPr txBox="1"/>
          <p:nvPr/>
        </p:nvSpPr>
        <p:spPr>
          <a:xfrm>
            <a:off x="6946279" y="4347859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265220-036F-5945-B8AB-1742DFCEC3A7}"/>
              </a:ext>
            </a:extLst>
          </p:cNvPr>
          <p:cNvSpPr txBox="1"/>
          <p:nvPr/>
        </p:nvSpPr>
        <p:spPr>
          <a:xfrm>
            <a:off x="6948418" y="2992130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269077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85" y="2008161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85838" y="273630"/>
            <a:ext cx="9534307" cy="1143480"/>
          </a:xfrm>
        </p:spPr>
        <p:txBody>
          <a:bodyPr>
            <a:normAutofit/>
          </a:bodyPr>
          <a:lstStyle/>
          <a:p>
            <a:r>
              <a:rPr lang="en-US" sz="4355" dirty="0"/>
              <a:t>Genomics Coordinator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“The real cost of sequencing”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A21B02D-3A6F-194D-8193-397D59549F90}"/>
              </a:ext>
            </a:extLst>
          </p:cNvPr>
          <p:cNvSpPr/>
          <p:nvPr/>
        </p:nvSpPr>
        <p:spPr>
          <a:xfrm>
            <a:off x="9897998" y="2357438"/>
            <a:ext cx="446151" cy="3086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33182-C092-2640-A445-6BC5D5E589F3}"/>
              </a:ext>
            </a:extLst>
          </p:cNvPr>
          <p:cNvSpPr txBox="1"/>
          <p:nvPr/>
        </p:nvSpPr>
        <p:spPr>
          <a:xfrm>
            <a:off x="10344149" y="3300323"/>
            <a:ext cx="159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Genomics Coordinator</a:t>
            </a:r>
          </a:p>
          <a:p>
            <a:r>
              <a:rPr lang="en-US" dirty="0"/>
              <a:t>Bioinformatics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68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 for doing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82129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</a:t>
            </a:r>
            <a:r>
              <a:rPr lang="en-US" sz="2540" dirty="0" err="1"/>
              <a:t>Pyrosequencing</a:t>
            </a:r>
            <a:r>
              <a:rPr lang="en-US" sz="2540" dirty="0"/>
              <a:t> 1.5Gb/day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0" y="3912891"/>
            <a:ext cx="2511624" cy="266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0510" y="6194091"/>
            <a:ext cx="3110727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0" b="1" dirty="0">
                <a:solidFill>
                  <a:srgbClr val="FF0000"/>
                </a:solidFill>
              </a:rPr>
              <a:t>Discontinued</a:t>
            </a:r>
          </a:p>
        </p:txBody>
      </p:sp>
    </p:spTree>
    <p:extLst>
      <p:ext uri="{BB962C8B-B14F-4D97-AF65-F5344CB8AC3E}">
        <p14:creationId xmlns:p14="http://schemas.microsoft.com/office/powerpoint/2010/main" val="399350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/>
              <a:t>graduate level</a:t>
            </a:r>
          </a:p>
          <a:p>
            <a:pPr marL="933237" lvl="1"/>
            <a:r>
              <a:rPr lang="en-US" sz="2540"/>
              <a:t>Few </a:t>
            </a:r>
            <a:r>
              <a:rPr lang="en-US" sz="2540" dirty="0"/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66974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5" y="273630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8" y="273630"/>
            <a:ext cx="7812822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12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Training: Data Science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145185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(data analysis, bioinformatics) is most often taught through an apprentice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98128"/>
            <a:ext cx="7534871" cy="27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/>
              <a:t>Different disciplines/regions develop their own subcultures, and decisions are based on cultural conventions rather than empirical evidence.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Programming languages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Statistical models (Bayes vs. Frequentist)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Multiple testing correction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Application choice, etc.</a:t>
            </a:r>
          </a:p>
          <a:p>
            <a:r>
              <a:rPr lang="en-US" sz="2177" dirty="0"/>
              <a:t>These (and others) decisions matter </a:t>
            </a:r>
            <a:r>
              <a:rPr lang="en-US" sz="2177" b="1" dirty="0"/>
              <a:t>a lot</a:t>
            </a:r>
            <a:r>
              <a:rPr lang="en-US" sz="2177" dirty="0"/>
              <a:t> in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510" y="6124963"/>
            <a:ext cx="7534871" cy="42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i="1" dirty="0"/>
              <a:t>"I saw it in a widely-cited paper in journal XX from my field" </a:t>
            </a:r>
          </a:p>
        </p:txBody>
      </p:sp>
    </p:spTree>
    <p:extLst>
      <p:ext uri="{BB962C8B-B14F-4D97-AF65-F5344CB8AC3E}">
        <p14:creationId xmlns:p14="http://schemas.microsoft.com/office/powerpoint/2010/main" val="152308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24B8-F313-3F4C-8DB0-B586C9E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7" y="273629"/>
            <a:ext cx="10638214" cy="1143480"/>
          </a:xfrm>
        </p:spPr>
        <p:txBody>
          <a:bodyPr/>
          <a:lstStyle/>
          <a:p>
            <a:r>
              <a:rPr lang="en-US" dirty="0"/>
              <a:t>The last mile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6EBAD-E369-CD47-B793-CD8514F0B5BC}"/>
              </a:ext>
            </a:extLst>
          </p:cNvPr>
          <p:cNvSpPr/>
          <p:nvPr/>
        </p:nvSpPr>
        <p:spPr>
          <a:xfrm>
            <a:off x="897147" y="6349843"/>
            <a:ext cx="40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www.bikeblanket.com</a:t>
            </a:r>
            <a:r>
              <a:rPr lang="en-US" dirty="0"/>
              <a:t>/blog/</a:t>
            </a:r>
            <a:r>
              <a:rPr lang="en-US" dirty="0" err="1"/>
              <a:t>suisse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578D-1E80-A345-8AA6-69C89581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62" y="1672238"/>
            <a:ext cx="8671520" cy="4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1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Bottom Line:</a:t>
            </a:r>
            <a:br>
              <a:rPr lang="en-US" b="1" dirty="0"/>
            </a:br>
            <a:r>
              <a:rPr lang="en-US" sz="4355" dirty="0"/>
              <a:t>In Genomics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759111"/>
            <a:ext cx="7673126" cy="418798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data.</a:t>
            </a:r>
          </a:p>
          <a:p>
            <a:endParaRPr lang="en-US" sz="2540" dirty="0"/>
          </a:p>
          <a:p>
            <a:r>
              <a:rPr lang="en-US" sz="2540" dirty="0"/>
              <a:t>Get to know to the data, develop and test expectations, explore and identify patterns.</a:t>
            </a:r>
          </a:p>
          <a:p>
            <a:endParaRPr lang="en-US" sz="2540" dirty="0"/>
          </a:p>
          <a:p>
            <a:r>
              <a:rPr lang="en-US" sz="2540" dirty="0"/>
              <a:t>Result,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with fewer failures and reproducible research. 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Illumina (</a:t>
            </a:r>
            <a:r>
              <a:rPr lang="en-US" sz="4355" dirty="0" err="1"/>
              <a:t>Solexa</a:t>
            </a:r>
            <a:r>
              <a:rPr lang="en-US" sz="4355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platform. Now the dominant platform with 75% market share of sequencer and and estimated &gt;90% of all bases sequenced are from an Illumina machine, Sequencing by Synthesis &gt; 1600Gb/day.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876488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072063"/>
            <a:ext cx="1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NovaSeq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07EEB-5AF4-7A4D-AC11-6699D864FB1F}"/>
              </a:ext>
            </a:extLst>
          </p:cNvPr>
          <p:cNvSpPr txBox="1"/>
          <p:nvPr/>
        </p:nvSpPr>
        <p:spPr>
          <a:xfrm>
            <a:off x="9342332" y="5043628"/>
            <a:ext cx="1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HiSeq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85032"/>
            <a:ext cx="449327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NOW DEFUNCT</a:t>
            </a:r>
          </a:p>
        </p:txBody>
      </p:sp>
    </p:spTree>
    <p:extLst>
      <p:ext uri="{BB962C8B-B14F-4D97-AF65-F5344CB8AC3E}">
        <p14:creationId xmlns:p14="http://schemas.microsoft.com/office/powerpoint/2010/main" val="20137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91054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Roche 454 Junior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Life Technologies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Ion Torrent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Ion Proton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Gene Studio S5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Illumina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MiSeq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MiniSeq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iSeq</a:t>
            </a:r>
            <a:r>
              <a:rPr lang="en-US" dirty="0"/>
              <a:t> 100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16" y="928053"/>
            <a:ext cx="2928584" cy="194884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91" y="2948274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19" y="2876893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34" y="5081306"/>
            <a:ext cx="3030798" cy="1603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17E17-7618-B045-A665-FEAEF0383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875" y="4800111"/>
            <a:ext cx="2016125" cy="2016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195F83-FFAA-5641-933C-A7EAE8900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638" y="4931079"/>
            <a:ext cx="2024063" cy="1754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6585D-6BEC-AC4D-B964-4F4ABEB69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1293" y="3124344"/>
            <a:ext cx="2005013" cy="1850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DF6A6-6B14-3840-A46E-218EB0AC9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050" y="2743200"/>
            <a:ext cx="1485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2668728"/>
            <a:ext cx="4734497" cy="345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392B4-FE4B-C744-8FEC-1D46832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399" y="2456100"/>
            <a:ext cx="2587745" cy="3881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‘Next, Next’ Generation Sequencers</a:t>
            </a:r>
            <a:br>
              <a:rPr lang="en-US" sz="3992" dirty="0"/>
            </a:br>
            <a:r>
              <a:rPr lang="en-US" sz="3992" dirty="0"/>
              <a:t>	(3</a:t>
            </a:r>
            <a:r>
              <a:rPr lang="en-US" sz="3992" baseline="30000" dirty="0"/>
              <a:t>rd</a:t>
            </a:r>
            <a:r>
              <a:rPr lang="en-US" sz="3992" dirty="0"/>
              <a:t>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RSII ~2Gb/day, newer Pac Bio Sequel ~14Gb/day, near 100Kb reads.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126652"/>
            <a:ext cx="7067997" cy="551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Iso-seq</a:t>
            </a:r>
            <a:r>
              <a:rPr lang="en-US" sz="2000" dirty="0">
                <a:solidFill>
                  <a:srgbClr val="FF0000"/>
                </a:solidFill>
              </a:rPr>
              <a:t> on Pac Bio possible, transcriptome without ‘assembly’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918" y="36576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SMRT Sequencing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84C5B-C9F4-184F-A9A6-97820955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" y="4273"/>
            <a:ext cx="609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Nanopore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– Another 3</a:t>
            </a:r>
            <a:r>
              <a:rPr lang="en-US" baseline="30000" dirty="0"/>
              <a:t>rd</a:t>
            </a:r>
            <a:r>
              <a:rPr lang="en-US" dirty="0"/>
              <a:t> generation sequencer, founded in 2005 and currently in beta testing. The sequencer uses </a:t>
            </a:r>
            <a:r>
              <a:rPr lang="en-US" dirty="0" err="1"/>
              <a:t>nanopore</a:t>
            </a:r>
            <a:r>
              <a:rPr lang="en-US" dirty="0"/>
              <a:t> technology developed in the 90’s to sequence single molecules. Throughput is about 500Mb per </a:t>
            </a:r>
            <a:r>
              <a:rPr lang="en-US" dirty="0" err="1"/>
              <a:t>flowcell</a:t>
            </a:r>
            <a:r>
              <a:rPr lang="en-US" dirty="0"/>
              <a:t>, capable of near 200kb reads.</a:t>
            </a:r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06" y="3753422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60" y="3491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400" y="508000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Nanopore Sequencing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FDD0F4-AEF6-EE42-9386-0FC2ACB86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359" y="685728"/>
            <a:ext cx="1894615" cy="10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AC63-CF90-D64E-8A26-C67C7E2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2FB404-4454-9746-B32B-7B2967F8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5" y="1946092"/>
            <a:ext cx="8229600" cy="379827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C6982-2EB3-B44E-8428-866B04DBE0C6}"/>
              </a:ext>
            </a:extLst>
          </p:cNvPr>
          <p:cNvSpPr txBox="1"/>
          <p:nvPr/>
        </p:nvSpPr>
        <p:spPr>
          <a:xfrm>
            <a:off x="5474493" y="5999773"/>
            <a:ext cx="404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Appro</a:t>
            </a:r>
            <a:r>
              <a:rPr lang="en-US" sz="2400" dirty="0"/>
              <a:t>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C35B2-43B8-014B-9DEA-FB5DB15C443B}"/>
              </a:ext>
            </a:extLst>
          </p:cNvPr>
          <p:cNvSpPr txBox="1"/>
          <p:nvPr/>
        </p:nvSpPr>
        <p:spPr>
          <a:xfrm>
            <a:off x="1028701" y="3245065"/>
            <a:ext cx="222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Old Way of thinking about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330931628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418</TotalTime>
  <Words>1412</Words>
  <Application>Microsoft Macintosh PowerPoint</Application>
  <PresentationFormat>Widescreen</PresentationFormat>
  <Paragraphs>279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UCDavis-theme</vt:lpstr>
      <vt:lpstr>PowerPoint Presentation</vt:lpstr>
      <vt:lpstr>Sequencing Platforms</vt:lpstr>
      <vt:lpstr>‘Next’ Generation</vt:lpstr>
      <vt:lpstr>Illumina (Solexa)</vt:lpstr>
      <vt:lpstr>Complete Genomics</vt:lpstr>
      <vt:lpstr>Bench top Sequencers</vt:lpstr>
      <vt:lpstr>The ‘Next, Next’ Generation Sequencers  (3rd Generation)</vt:lpstr>
      <vt:lpstr>Oxford Nanopore</vt:lpstr>
      <vt:lpstr>Bioinformatics</vt:lpstr>
      <vt:lpstr>Illumina’s Flexibility</vt:lpstr>
      <vt:lpstr>Sequencing Libraries : MLA-seq</vt:lpstr>
      <vt:lpstr>Sequencing Costs</vt:lpstr>
      <vt:lpstr>Growth in Public Sequence Database</vt:lpstr>
      <vt:lpstr>The data deluge</vt:lpstr>
      <vt:lpstr>Reality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 Science in  Bioinformatics</vt:lpstr>
      <vt:lpstr>“The real cost of sequencing”</vt:lpstr>
      <vt:lpstr>Old (Current) Model - Genomics</vt:lpstr>
      <vt:lpstr>Needed Model - Genomics</vt:lpstr>
      <vt:lpstr>Genomics Coordinator – Data Scientist</vt:lpstr>
      <vt:lpstr>“The real cost of sequencing”</vt:lpstr>
      <vt:lpstr>Prerequisites for doing Bioinformatics</vt:lpstr>
      <vt:lpstr>Training - Models</vt:lpstr>
      <vt:lpstr>Substrate</vt:lpstr>
      <vt:lpstr>Environment</vt:lpstr>
      <vt:lpstr>Training: Data Science Bias</vt:lpstr>
      <vt:lpstr>The last mile</vt:lpstr>
      <vt:lpstr>The Bottom Line: In Genomics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31</cp:revision>
  <cp:lastPrinted>2017-07-23T16:43:04Z</cp:lastPrinted>
  <dcterms:created xsi:type="dcterms:W3CDTF">2017-06-19T17:12:18Z</dcterms:created>
  <dcterms:modified xsi:type="dcterms:W3CDTF">2019-03-10T05:33:11Z</dcterms:modified>
</cp:coreProperties>
</file>