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87" r:id="rId4"/>
    <p:sldId id="288" r:id="rId5"/>
    <p:sldId id="289" r:id="rId6"/>
    <p:sldId id="290" r:id="rId7"/>
    <p:sldId id="262" r:id="rId8"/>
    <p:sldId id="257" r:id="rId9"/>
    <p:sldId id="291" r:id="rId10"/>
    <p:sldId id="259" r:id="rId11"/>
    <p:sldId id="273" r:id="rId12"/>
    <p:sldId id="276" r:id="rId13"/>
    <p:sldId id="274" r:id="rId14"/>
    <p:sldId id="275" r:id="rId15"/>
    <p:sldId id="277" r:id="rId16"/>
    <p:sldId id="264" r:id="rId17"/>
    <p:sldId id="283" r:id="rId18"/>
    <p:sldId id="261" r:id="rId19"/>
    <p:sldId id="266" r:id="rId20"/>
    <p:sldId id="280" r:id="rId21"/>
    <p:sldId id="281" r:id="rId22"/>
    <p:sldId id="278" r:id="rId23"/>
    <p:sldId id="404" r:id="rId24"/>
    <p:sldId id="403" r:id="rId25"/>
    <p:sldId id="396" r:id="rId26"/>
    <p:sldId id="3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9"/>
    <p:restoredTop sz="93130"/>
  </p:normalViewPr>
  <p:slideViewPr>
    <p:cSldViewPr snapToGrid="0" snapToObjects="1">
      <p:cViewPr varScale="1">
        <p:scale>
          <a:sx n="82" d="100"/>
          <a:sy n="82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65CE1-1D5E-6249-AC35-67175FD93CA1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1013-21B0-9D42-B513-896AC2D6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5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7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09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3F53-308D-464D-90D8-935A830EAD1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systems/sequencing-platforms/miseq/specific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lumina.com/systems/hiseq-3000-4000/specifica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Experimental Design</a:t>
            </a:r>
            <a:br>
              <a:rPr lang="en-US"/>
            </a:br>
            <a:r>
              <a:rPr lang="en-US"/>
              <a:t>Microbial </a:t>
            </a:r>
            <a:r>
              <a:rPr lang="en-US" dirty="0"/>
              <a:t>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and most basic question is how many base pairs of sequence data will I get</a:t>
            </a:r>
            <a:br>
              <a:rPr lang="en-US" dirty="0"/>
            </a:br>
            <a:r>
              <a:rPr lang="en-US" dirty="0"/>
              <a:t>Factors to consider are: </a:t>
            </a:r>
          </a:p>
          <a:p>
            <a:pPr lvl="1"/>
            <a:r>
              <a:rPr lang="en-US" dirty="0"/>
              <a:t>1. Number of reads being sequenced</a:t>
            </a:r>
          </a:p>
          <a:p>
            <a:pPr lvl="1"/>
            <a:r>
              <a:rPr lang="en-US" dirty="0"/>
              <a:t>2. Read length (if paired consider then as individuals)</a:t>
            </a:r>
          </a:p>
          <a:p>
            <a:pPr lvl="1"/>
            <a:r>
              <a:rPr lang="en-US" dirty="0"/>
              <a:t>3. Number of samples being sequenced</a:t>
            </a:r>
          </a:p>
          <a:p>
            <a:pPr lvl="1"/>
            <a:r>
              <a:rPr lang="en-US" dirty="0"/>
              <a:t>4. Expected percentage of usable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reads and read length data are best obtained from the manufacturer’s website (search for specifications) and always use the lower end of the estimate.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p:pic>
        <p:nvPicPr>
          <p:cNvPr id="4" name="Picture 3" descr="sequencing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183647"/>
            <a:ext cx="431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/>
              <a:t>Genomic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Considerations (when a literature search turns up nothing)</a:t>
            </a:r>
          </a:p>
          <a:p>
            <a:pPr lvl="1"/>
            <a:r>
              <a:rPr lang="en-US" dirty="0"/>
              <a:t>Proportion that is host (non-microbial genomic content)</a:t>
            </a:r>
          </a:p>
          <a:p>
            <a:pPr lvl="1"/>
            <a:r>
              <a:rPr lang="en-US" dirty="0"/>
              <a:t>Proportion that is microbial (genomic content of interest)</a:t>
            </a:r>
          </a:p>
          <a:p>
            <a:pPr lvl="1"/>
            <a:r>
              <a:rPr lang="en-US" dirty="0"/>
              <a:t>Number of species</a:t>
            </a:r>
          </a:p>
          <a:p>
            <a:pPr lvl="1"/>
            <a:r>
              <a:rPr lang="en-US" dirty="0"/>
              <a:t>Genome size of each species</a:t>
            </a:r>
          </a:p>
          <a:p>
            <a:pPr lvl="1"/>
            <a:r>
              <a:rPr lang="en-US" dirty="0"/>
              <a:t>Relative abundance of each species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Metagenomics</a:t>
            </a:r>
            <a:r>
              <a:rPr lang="en-US" dirty="0"/>
              <a:t> </a:t>
            </a:r>
            <a:r>
              <a:rPr lang="en-US" sz="3600" dirty="0"/>
              <a:t>Sequencing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0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Sequencing Depth </a:t>
            </a:r>
            <a:r>
              <a:rPr lang="mr-IN" sz="3600" dirty="0"/>
              <a:t>–</a:t>
            </a:r>
            <a:r>
              <a:rPr lang="en-US" sz="3600" dirty="0"/>
              <a:t> Counting based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Coverage is determined differently for ”Counting” based experiments (RNAseq, amplicons, etc.) where an expected number of reads per sample is typically more suitable.</a:t>
                </a:r>
              </a:p>
              <a:p>
                <a:r>
                  <a:rPr lang="en-US" sz="3400" dirty="0"/>
                  <a:t>The first and most basic question is how many reads per sample will I get</a:t>
                </a:r>
                <a:br>
                  <a:rPr lang="en-US" sz="3400" dirty="0"/>
                </a:br>
                <a:r>
                  <a:rPr lang="en-US" sz="3400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2. Number of samples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3. Expected percentage of usable data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/>
                  <a:t>* </a:t>
                </a:r>
                <a:r>
                  <a:rPr lang="en-US" sz="3500" dirty="0" err="1"/>
                  <a:t>num.lanes</a:t>
                </a:r>
                <a:endParaRPr lang="en-US" sz="35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400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Amplicon Sequencing (Communities, genotyping)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Number of reads being sequenced</a:t>
            </a:r>
          </a:p>
          <a:p>
            <a:r>
              <a:rPr lang="en-US" dirty="0"/>
              <a:t>Proportion that is diversity sample (e.g. </a:t>
            </a:r>
            <a:r>
              <a:rPr lang="en-US" dirty="0" err="1"/>
              <a:t>PhiX</a:t>
            </a:r>
            <a:r>
              <a:rPr lang="en-US" dirty="0"/>
              <a:t>)</a:t>
            </a:r>
          </a:p>
          <a:p>
            <a:r>
              <a:rPr lang="en-US" dirty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72134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 Community Rarefaction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amplicons: ~ 1M+ reads.</a:t>
            </a:r>
          </a:p>
          <a:p>
            <a:r>
              <a:rPr lang="en-US" sz="2400" dirty="0"/>
              <a:t>	metagenomics: 1 full </a:t>
            </a:r>
            <a:r>
              <a:rPr lang="en-US" sz="2400" dirty="0" err="1"/>
              <a:t>HiSeq</a:t>
            </a:r>
            <a:r>
              <a:rPr lang="en-US" sz="2400" dirty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organism identification, 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39" y="2462623"/>
            <a:ext cx="5217114" cy="21290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Metagenomics</a:t>
            </a:r>
            <a:r>
              <a:rPr lang="en-US" dirty="0"/>
              <a:t>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852" y="5307981"/>
            <a:ext cx="76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determine if you’ve sequenced ‘enough’ to re-assemble ‘most’ of the community member’s genetic content, look to what is left over - proportionally</a:t>
            </a:r>
          </a:p>
        </p:txBody>
      </p:sp>
    </p:spTree>
    <p:extLst>
      <p:ext uri="{BB962C8B-B14F-4D97-AF65-F5344CB8AC3E}">
        <p14:creationId xmlns:p14="http://schemas.microsoft.com/office/powerpoint/2010/main" val="20915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Amplicons vs.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Metagenomics</a:t>
            </a:r>
          </a:p>
          <a:p>
            <a:pPr lvl="1"/>
            <a:r>
              <a:rPr lang="en-US" dirty="0"/>
              <a:t>Shotgun libraries intended to sequence random genomic sequences from the entire bacterial community.</a:t>
            </a:r>
          </a:p>
          <a:p>
            <a:pPr lvl="1"/>
            <a:r>
              <a:rPr lang="en-US" dirty="0"/>
              <a:t>Can be costly per sample ($500 to multi thousands per sample)</a:t>
            </a:r>
          </a:p>
          <a:p>
            <a:pPr lvl="1"/>
            <a:r>
              <a:rPr lang="en-US" dirty="0"/>
              <a:t>Better resolution and sensitivity to characterize the sample</a:t>
            </a:r>
          </a:p>
          <a:p>
            <a:pPr lvl="1"/>
            <a:r>
              <a:rPr lang="en-US" dirty="0"/>
              <a:t>Due to cost, can only do relatively few samples</a:t>
            </a:r>
          </a:p>
          <a:p>
            <a:r>
              <a:rPr lang="en-US" dirty="0"/>
              <a:t>Amplicon community profiling</a:t>
            </a:r>
          </a:p>
          <a:p>
            <a:pPr lvl="1"/>
            <a:r>
              <a:rPr lang="en-US" dirty="0"/>
              <a:t>Sequence only one regions of one gene (e.g. 16s, ITS, LSU)</a:t>
            </a:r>
          </a:p>
          <a:p>
            <a:pPr lvl="1"/>
            <a:r>
              <a:rPr lang="en-US" dirty="0"/>
              <a:t>Cheap per sample (at scale, down to $20/sample)</a:t>
            </a:r>
          </a:p>
          <a:p>
            <a:pPr lvl="1"/>
            <a:r>
              <a:rPr lang="en-US" dirty="0"/>
              <a:t>Due to cost, can do many hundreds of samples make more global inferences</a:t>
            </a:r>
          </a:p>
        </p:txBody>
      </p:sp>
    </p:spTree>
    <p:extLst>
      <p:ext uri="{BB962C8B-B14F-4D97-AF65-F5344CB8AC3E}">
        <p14:creationId xmlns:p14="http://schemas.microsoft.com/office/powerpoint/2010/main" val="100850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Taxonomic Identification</a:t>
            </a:r>
          </a:p>
          <a:p>
            <a:pPr lvl="1"/>
            <a:r>
              <a:rPr lang="en-US" dirty="0"/>
              <a:t>Amplicon based (e.g. 16s variable regions)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r>
              <a:rPr lang="en-US" sz="2400" dirty="0"/>
              <a:t>Functional Characterization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r>
              <a:rPr lang="en-US" dirty="0"/>
              <a:t> (active)</a:t>
            </a:r>
          </a:p>
          <a:p>
            <a:r>
              <a:rPr lang="en-US" sz="2400" dirty="0"/>
              <a:t>Genome Assembly, Function and Variation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Sequencing Designs</a:t>
            </a:r>
          </a:p>
        </p:txBody>
      </p:sp>
    </p:spTree>
    <p:extLst>
      <p:ext uri="{BB962C8B-B14F-4D97-AF65-F5344CB8AC3E}">
        <p14:creationId xmlns:p14="http://schemas.microsoft.com/office/powerpoint/2010/main" val="64246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0826" cy="4674566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DNA/RNA extraction and QA/QC (</a:t>
            </a:r>
            <a:r>
              <a:rPr lang="en-US" sz="3800" dirty="0" err="1"/>
              <a:t>Bioanalyzer</a:t>
            </a:r>
            <a:r>
              <a:rPr lang="en-US" sz="3800" dirty="0"/>
              <a:t>/Gels)</a:t>
            </a:r>
          </a:p>
          <a:p>
            <a:r>
              <a:rPr lang="en-US" sz="3800" dirty="0" err="1"/>
              <a:t>Metatranscriptomes</a:t>
            </a:r>
            <a:r>
              <a:rPr lang="en-US" sz="3800" dirty="0"/>
              <a:t>: Enrichment of RNA of interest and RNA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Metagenomes: DNA library preparation</a:t>
            </a:r>
          </a:p>
          <a:p>
            <a:pPr lvl="1"/>
            <a:r>
              <a:rPr lang="en-US" sz="2900" dirty="0"/>
              <a:t>Library QA/QC (Bioanalyzer and Qubit)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Community Profiling: PCR reactions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Qubit/microplate reader)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Sequencing (Number of Lanes / runs)</a:t>
            </a:r>
          </a:p>
          <a:p>
            <a:r>
              <a:rPr lang="en-US" sz="3800" dirty="0"/>
              <a:t>Bioinformatics (General rule is to estimate the same amount as data generation, i.e. double your budget)</a:t>
            </a:r>
          </a:p>
          <a:p>
            <a:endParaRPr lang="en-US" sz="3800" dirty="0"/>
          </a:p>
          <a:p>
            <a:pPr marL="45720" indent="0">
              <a:buNone/>
            </a:pPr>
            <a:r>
              <a:rPr lang="en-US" sz="3800" dirty="0">
                <a:hlinkClick r:id="rId2"/>
              </a:rPr>
              <a:t>http://dnatech.genomecenter.ucdavis.edu/prices/</a:t>
            </a:r>
            <a:endParaRPr lang="en-US" sz="3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4254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Microbial community analysis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78877" y="1037492"/>
            <a:ext cx="109728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/>
              <a:t>Goal: A culture independent method for profiling the diversity of a community.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High-throughput sequencing technologies (such as Illumina) can sequence millions of amplicons, across thousands of samples in a single run, and are today our best approach to deeply assess the environmental or clinical diversity of complex microbial assemblages of archaea, bacteria, and eukaryotes.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lang="en" dirty="0"/>
              <a:t>Using </a:t>
            </a:r>
            <a:r>
              <a:rPr lang="en-US" dirty="0"/>
              <a:t>sequence </a:t>
            </a:r>
            <a:r>
              <a:rPr lang="en" dirty="0"/>
              <a:t>variation </a:t>
            </a:r>
            <a:r>
              <a:rPr lang="en-US" dirty="0"/>
              <a:t>with</a:t>
            </a:r>
            <a:r>
              <a:rPr lang="en" dirty="0"/>
              <a:t>in a </a:t>
            </a:r>
            <a:r>
              <a:rPr lang="en-US" dirty="0"/>
              <a:t>common </a:t>
            </a:r>
            <a:r>
              <a:rPr lang="en" dirty="0"/>
              <a:t>gene</a:t>
            </a:r>
            <a:r>
              <a:rPr lang="en-US" dirty="0"/>
              <a:t> (e.g. 16s)</a:t>
            </a:r>
            <a:r>
              <a:rPr lang="en" dirty="0"/>
              <a:t> to </a:t>
            </a:r>
            <a:r>
              <a:rPr lang="en-US" dirty="0"/>
              <a:t>assign and </a:t>
            </a:r>
            <a:r>
              <a:rPr lang="en" dirty="0"/>
              <a:t>count community members rather than counting individual cells. Assume each sequence variant is one community member.</a:t>
            </a:r>
          </a:p>
        </p:txBody>
      </p:sp>
    </p:spTree>
    <p:extLst>
      <p:ext uri="{BB962C8B-B14F-4D97-AF65-F5344CB8AC3E}">
        <p14:creationId xmlns:p14="http://schemas.microsoft.com/office/powerpoint/2010/main" val="172647906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/>
              <a:t>Bioinformatics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Back and forth consultation/analysis to extract biological meaning</a:t>
            </a:r>
          </a:p>
          <a:p>
            <a:endParaRPr lang="en-US" sz="2800" dirty="0"/>
          </a:p>
          <a:p>
            <a:r>
              <a:rPr lang="en-US" sz="2800" dirty="0"/>
              <a:t>Rule 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02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651" y="393508"/>
            <a:ext cx="10515600" cy="1325563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/>
          </a:bodyPr>
          <a:lstStyle/>
          <a:p>
            <a:r>
              <a:rPr lang="en-US" dirty="0"/>
              <a:t>Amplicons</a:t>
            </a:r>
          </a:p>
          <a:p>
            <a:pPr lvl="1"/>
            <a:r>
              <a:rPr lang="en-US" dirty="0"/>
              <a:t>384 Samples</a:t>
            </a:r>
          </a:p>
          <a:p>
            <a:pPr lvl="2"/>
            <a:r>
              <a:rPr lang="en-US" dirty="0"/>
              <a:t>Amplicon generation ($20/sample)= $7,680</a:t>
            </a:r>
          </a:p>
          <a:p>
            <a:pPr lvl="1"/>
            <a:r>
              <a:rPr lang="en-US" dirty="0"/>
              <a:t>Sequencing PE300, target 30K reads per sample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Metagenome</a:t>
            </a:r>
          </a:p>
          <a:p>
            <a:pPr lvl="1"/>
            <a:r>
              <a:rPr lang="en-US" dirty="0"/>
              <a:t>12 samples (DNA) = $400/sample</a:t>
            </a:r>
          </a:p>
          <a:p>
            <a:pPr lvl="1"/>
            <a:r>
              <a:rPr lang="en-US" dirty="0"/>
              <a:t>Expectations: Host Proportion 40%, use average genome size of </a:t>
            </a:r>
            <a:r>
              <a:rPr lang="en-US" dirty="0" err="1"/>
              <a:t>eColi</a:t>
            </a:r>
            <a:r>
              <a:rPr lang="en-US" dirty="0"/>
              <a:t>, Target the 1% and coverage of 20</a:t>
            </a:r>
          </a:p>
          <a:p>
            <a:pPr lvl="1"/>
            <a:r>
              <a:rPr lang="en-US" dirty="0"/>
              <a:t>Sequencing PE150</a:t>
            </a:r>
          </a:p>
          <a:p>
            <a:pPr lvl="1"/>
            <a:r>
              <a:rPr lang="en-US" dirty="0"/>
              <a:t>Bioinformatics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and/or literature searches (other peoples experiences) will provide the best justification for estimates on needed depth.</a:t>
            </a:r>
          </a:p>
          <a:p>
            <a:r>
              <a:rPr lang="en-US" dirty="0"/>
              <a:t>‘Longer’ reads are better than short reads.</a:t>
            </a:r>
          </a:p>
          <a:p>
            <a:r>
              <a:rPr lang="en-US" dirty="0"/>
              <a:t>Paired-end reads are more useful than single-end reads</a:t>
            </a:r>
          </a:p>
          <a:p>
            <a:r>
              <a:rPr lang="en-US" dirty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447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2355" y="5316096"/>
            <a:ext cx="1311948" cy="45720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21" name="Rounded Rectangle 20"/>
          <p:cNvSpPr/>
          <p:nvPr/>
        </p:nvSpPr>
        <p:spPr>
          <a:xfrm>
            <a:off x="5937757" y="5228508"/>
            <a:ext cx="609600" cy="45720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22" name="Rounded Rectangle 21"/>
          <p:cNvSpPr/>
          <p:nvPr/>
        </p:nvSpPr>
        <p:spPr>
          <a:xfrm>
            <a:off x="8086039" y="5402804"/>
            <a:ext cx="1042204" cy="45720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23" name="Rounded Rectangle 22"/>
          <p:cNvSpPr/>
          <p:nvPr/>
        </p:nvSpPr>
        <p:spPr>
          <a:xfrm>
            <a:off x="3455552" y="5446614"/>
            <a:ext cx="763365" cy="45719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25" name="Rounded Rectangle 24"/>
          <p:cNvSpPr/>
          <p:nvPr/>
        </p:nvSpPr>
        <p:spPr>
          <a:xfrm>
            <a:off x="3658752" y="5599014"/>
            <a:ext cx="406400" cy="45719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2" name="Rounded Rectangle 31"/>
          <p:cNvSpPr/>
          <p:nvPr/>
        </p:nvSpPr>
        <p:spPr>
          <a:xfrm>
            <a:off x="3392057" y="5742183"/>
            <a:ext cx="952249" cy="45719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4" name="Rounded Rectangle 33"/>
          <p:cNvSpPr/>
          <p:nvPr/>
        </p:nvSpPr>
        <p:spPr>
          <a:xfrm>
            <a:off x="3382309" y="5188531"/>
            <a:ext cx="836608" cy="45720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5" name="Rounded Rectangle 34"/>
          <p:cNvSpPr/>
          <p:nvPr/>
        </p:nvSpPr>
        <p:spPr>
          <a:xfrm>
            <a:off x="5776461" y="5351727"/>
            <a:ext cx="1004131" cy="45719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6" name="Rounded Rectangle 35"/>
          <p:cNvSpPr/>
          <p:nvPr/>
        </p:nvSpPr>
        <p:spPr>
          <a:xfrm>
            <a:off x="6082476" y="5489529"/>
            <a:ext cx="406400" cy="45719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7" name="Rounded Rectangle 36"/>
          <p:cNvSpPr/>
          <p:nvPr/>
        </p:nvSpPr>
        <p:spPr>
          <a:xfrm>
            <a:off x="6043564" y="5619070"/>
            <a:ext cx="502457" cy="45719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/>
          <p:cNvSpPr/>
          <p:nvPr/>
        </p:nvSpPr>
        <p:spPr>
          <a:xfrm>
            <a:off x="5884240" y="5738395"/>
            <a:ext cx="796765" cy="45720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39" name="Rounded Rectangle 38"/>
          <p:cNvSpPr/>
          <p:nvPr/>
        </p:nvSpPr>
        <p:spPr>
          <a:xfrm>
            <a:off x="8264631" y="5520650"/>
            <a:ext cx="718924" cy="45719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0" name="Rounded Rectangle 39"/>
          <p:cNvSpPr/>
          <p:nvPr/>
        </p:nvSpPr>
        <p:spPr>
          <a:xfrm>
            <a:off x="8122479" y="5629074"/>
            <a:ext cx="996580" cy="45719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2" name="Rounded Rectangle 41"/>
          <p:cNvSpPr/>
          <p:nvPr/>
        </p:nvSpPr>
        <p:spPr>
          <a:xfrm>
            <a:off x="8121944" y="5745063"/>
            <a:ext cx="954848" cy="45720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3" name="Rounded Rectangle 42"/>
          <p:cNvSpPr/>
          <p:nvPr/>
        </p:nvSpPr>
        <p:spPr>
          <a:xfrm>
            <a:off x="8301554" y="5855511"/>
            <a:ext cx="631409" cy="45720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4" name="Rounded Rectangle 43"/>
          <p:cNvSpPr/>
          <p:nvPr/>
        </p:nvSpPr>
        <p:spPr>
          <a:xfrm>
            <a:off x="3523676" y="5863440"/>
            <a:ext cx="609600" cy="48621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5" name="Rounded Rectangle 44"/>
          <p:cNvSpPr/>
          <p:nvPr/>
        </p:nvSpPr>
        <p:spPr>
          <a:xfrm>
            <a:off x="3252355" y="5973153"/>
            <a:ext cx="1311948" cy="45720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6" name="Rounded Rectangle 45"/>
          <p:cNvSpPr/>
          <p:nvPr/>
        </p:nvSpPr>
        <p:spPr>
          <a:xfrm>
            <a:off x="5603391" y="5863683"/>
            <a:ext cx="1339523" cy="45719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7" name="Rounded Rectangle 46"/>
          <p:cNvSpPr/>
          <p:nvPr/>
        </p:nvSpPr>
        <p:spPr>
          <a:xfrm>
            <a:off x="5912264" y="5985681"/>
            <a:ext cx="796765" cy="45720"/>
          </a:xfrm>
          <a:prstGeom prst="roundRect">
            <a:avLst>
              <a:gd name="adj" fmla="val 50000"/>
            </a:avLst>
          </a:prstGeom>
          <a:solidFill>
            <a:srgbClr val="008E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8" name="Rounded Rectangle 47"/>
          <p:cNvSpPr/>
          <p:nvPr/>
        </p:nvSpPr>
        <p:spPr>
          <a:xfrm>
            <a:off x="8200597" y="5979345"/>
            <a:ext cx="847015" cy="45720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sp>
        <p:nvSpPr>
          <p:cNvPr id="49" name="Rounded Rectangle 48"/>
          <p:cNvSpPr/>
          <p:nvPr/>
        </p:nvSpPr>
        <p:spPr>
          <a:xfrm>
            <a:off x="7928135" y="5279601"/>
            <a:ext cx="1311948" cy="45720"/>
          </a:xfrm>
          <a:prstGeom prst="roundRect">
            <a:avLst>
              <a:gd name="adj" fmla="val 50000"/>
            </a:avLst>
          </a:prstGeom>
          <a:solidFill>
            <a:srgbClr val="4883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sz="2400"/>
          </a:p>
        </p:txBody>
      </p:sp>
      <p:grpSp>
        <p:nvGrpSpPr>
          <p:cNvPr id="41" name="Group 40"/>
          <p:cNvGrpSpPr/>
          <p:nvPr/>
        </p:nvGrpSpPr>
        <p:grpSpPr>
          <a:xfrm>
            <a:off x="2554289" y="691241"/>
            <a:ext cx="6804191" cy="4402763"/>
            <a:chOff x="1530225" y="518431"/>
            <a:chExt cx="6648824" cy="3302072"/>
          </a:xfrm>
        </p:grpSpPr>
        <p:pic>
          <p:nvPicPr>
            <p:cNvPr id="50" name="Picture 49" descr="SlidePositioning_1d.pn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30225" y="518431"/>
              <a:ext cx="6648824" cy="3302072"/>
            </a:xfrm>
            <a:prstGeom prst="rect">
              <a:avLst/>
            </a:prstGeom>
            <a:ln>
              <a:noFill/>
              <a:prstDash val="dot"/>
            </a:ln>
          </p:spPr>
        </p:pic>
        <p:grpSp>
          <p:nvGrpSpPr>
            <p:cNvPr id="51" name="Group 50"/>
            <p:cNvGrpSpPr/>
            <p:nvPr/>
          </p:nvGrpSpPr>
          <p:grpSpPr>
            <a:xfrm>
              <a:off x="3266978" y="2259380"/>
              <a:ext cx="4216221" cy="671258"/>
              <a:chOff x="3081454" y="3140927"/>
              <a:chExt cx="4216221" cy="895011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7028826" y="3511373"/>
                <a:ext cx="268849" cy="213213"/>
              </a:xfrm>
              <a:custGeom>
                <a:avLst/>
                <a:gdLst>
                  <a:gd name="connsiteX0" fmla="*/ 0 w 268849"/>
                  <a:gd name="connsiteY0" fmla="*/ 0 h 278780"/>
                  <a:gd name="connsiteX1" fmla="*/ 254000 w 268849"/>
                  <a:gd name="connsiteY1" fmla="*/ 49561 h 278780"/>
                  <a:gd name="connsiteX2" fmla="*/ 216829 w 268849"/>
                  <a:gd name="connsiteY2" fmla="*/ 278780 h 27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849" h="278780">
                    <a:moveTo>
                      <a:pt x="0" y="0"/>
                    </a:moveTo>
                    <a:cubicBezTo>
                      <a:pt x="108931" y="1549"/>
                      <a:pt x="217862" y="3098"/>
                      <a:pt x="254000" y="49561"/>
                    </a:cubicBezTo>
                    <a:cubicBezTo>
                      <a:pt x="290138" y="96024"/>
                      <a:pt x="253483" y="187402"/>
                      <a:pt x="216829" y="27878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351227" y="3462574"/>
                <a:ext cx="268849" cy="278780"/>
              </a:xfrm>
              <a:custGeom>
                <a:avLst/>
                <a:gdLst>
                  <a:gd name="connsiteX0" fmla="*/ 0 w 268849"/>
                  <a:gd name="connsiteY0" fmla="*/ 0 h 278780"/>
                  <a:gd name="connsiteX1" fmla="*/ 254000 w 268849"/>
                  <a:gd name="connsiteY1" fmla="*/ 49561 h 278780"/>
                  <a:gd name="connsiteX2" fmla="*/ 216829 w 268849"/>
                  <a:gd name="connsiteY2" fmla="*/ 278780 h 27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849" h="278780">
                    <a:moveTo>
                      <a:pt x="0" y="0"/>
                    </a:moveTo>
                    <a:cubicBezTo>
                      <a:pt x="108931" y="1549"/>
                      <a:pt x="217862" y="3098"/>
                      <a:pt x="254000" y="49561"/>
                    </a:cubicBezTo>
                    <a:cubicBezTo>
                      <a:pt x="290138" y="96024"/>
                      <a:pt x="253483" y="187402"/>
                      <a:pt x="216829" y="27878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4944947" y="3640873"/>
                <a:ext cx="172224" cy="278780"/>
              </a:xfrm>
              <a:custGeom>
                <a:avLst/>
                <a:gdLst>
                  <a:gd name="connsiteX0" fmla="*/ 0 w 268849"/>
                  <a:gd name="connsiteY0" fmla="*/ 0 h 278780"/>
                  <a:gd name="connsiteX1" fmla="*/ 254000 w 268849"/>
                  <a:gd name="connsiteY1" fmla="*/ 49561 h 278780"/>
                  <a:gd name="connsiteX2" fmla="*/ 216829 w 268849"/>
                  <a:gd name="connsiteY2" fmla="*/ 278780 h 27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849" h="278780">
                    <a:moveTo>
                      <a:pt x="0" y="0"/>
                    </a:moveTo>
                    <a:cubicBezTo>
                      <a:pt x="108931" y="1549"/>
                      <a:pt x="217862" y="3098"/>
                      <a:pt x="254000" y="49561"/>
                    </a:cubicBezTo>
                    <a:cubicBezTo>
                      <a:pt x="290138" y="96024"/>
                      <a:pt x="253483" y="187402"/>
                      <a:pt x="216829" y="27878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20747583">
                <a:off x="6634656" y="3658838"/>
                <a:ext cx="172224" cy="278780"/>
              </a:xfrm>
              <a:custGeom>
                <a:avLst/>
                <a:gdLst>
                  <a:gd name="connsiteX0" fmla="*/ 0 w 268849"/>
                  <a:gd name="connsiteY0" fmla="*/ 0 h 278780"/>
                  <a:gd name="connsiteX1" fmla="*/ 254000 w 268849"/>
                  <a:gd name="connsiteY1" fmla="*/ 49561 h 278780"/>
                  <a:gd name="connsiteX2" fmla="*/ 216829 w 268849"/>
                  <a:gd name="connsiteY2" fmla="*/ 278780 h 27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849" h="278780">
                    <a:moveTo>
                      <a:pt x="0" y="0"/>
                    </a:moveTo>
                    <a:cubicBezTo>
                      <a:pt x="108931" y="1549"/>
                      <a:pt x="217862" y="3098"/>
                      <a:pt x="254000" y="49561"/>
                    </a:cubicBezTo>
                    <a:cubicBezTo>
                      <a:pt x="290138" y="96024"/>
                      <a:pt x="253483" y="187402"/>
                      <a:pt x="216829" y="27878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6841664">
                <a:off x="5012008" y="3275693"/>
                <a:ext cx="172224" cy="253517"/>
              </a:xfrm>
              <a:custGeom>
                <a:avLst/>
                <a:gdLst>
                  <a:gd name="connsiteX0" fmla="*/ 0 w 268849"/>
                  <a:gd name="connsiteY0" fmla="*/ 0 h 278780"/>
                  <a:gd name="connsiteX1" fmla="*/ 254000 w 268849"/>
                  <a:gd name="connsiteY1" fmla="*/ 49561 h 278780"/>
                  <a:gd name="connsiteX2" fmla="*/ 216829 w 268849"/>
                  <a:gd name="connsiteY2" fmla="*/ 278780 h 27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849" h="278780">
                    <a:moveTo>
                      <a:pt x="0" y="0"/>
                    </a:moveTo>
                    <a:cubicBezTo>
                      <a:pt x="108931" y="1549"/>
                      <a:pt x="217862" y="3098"/>
                      <a:pt x="254000" y="49561"/>
                    </a:cubicBezTo>
                    <a:cubicBezTo>
                      <a:pt x="290138" y="96024"/>
                      <a:pt x="253483" y="187402"/>
                      <a:pt x="216829" y="27878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6672920">
                <a:off x="6690180" y="3265029"/>
                <a:ext cx="172224" cy="278780"/>
              </a:xfrm>
              <a:custGeom>
                <a:avLst/>
                <a:gdLst>
                  <a:gd name="connsiteX0" fmla="*/ 0 w 268849"/>
                  <a:gd name="connsiteY0" fmla="*/ 0 h 278780"/>
                  <a:gd name="connsiteX1" fmla="*/ 254000 w 268849"/>
                  <a:gd name="connsiteY1" fmla="*/ 49561 h 278780"/>
                  <a:gd name="connsiteX2" fmla="*/ 216829 w 268849"/>
                  <a:gd name="connsiteY2" fmla="*/ 278780 h 27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849" h="278780">
                    <a:moveTo>
                      <a:pt x="0" y="0"/>
                    </a:moveTo>
                    <a:cubicBezTo>
                      <a:pt x="108931" y="1549"/>
                      <a:pt x="217862" y="3098"/>
                      <a:pt x="254000" y="49561"/>
                    </a:cubicBezTo>
                    <a:cubicBezTo>
                      <a:pt x="290138" y="96024"/>
                      <a:pt x="253483" y="187402"/>
                      <a:pt x="216829" y="27878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3549804" y="3140927"/>
                <a:ext cx="371708" cy="8815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081454" y="3459538"/>
                <a:ext cx="65668" cy="26435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4008244" y="3667512"/>
                <a:ext cx="123903" cy="229220"/>
              </a:xfrm>
              <a:custGeom>
                <a:avLst/>
                <a:gdLst>
                  <a:gd name="connsiteX0" fmla="*/ 0 w 179677"/>
                  <a:gd name="connsiteY0" fmla="*/ 0 h 229220"/>
                  <a:gd name="connsiteX1" fmla="*/ 179659 w 179677"/>
                  <a:gd name="connsiteY1" fmla="*/ 99122 h 229220"/>
                  <a:gd name="connsiteX2" fmla="*/ 12391 w 179677"/>
                  <a:gd name="connsiteY2" fmla="*/ 229220 h 22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677" h="229220">
                    <a:moveTo>
                      <a:pt x="0" y="0"/>
                    </a:moveTo>
                    <a:cubicBezTo>
                      <a:pt x="88797" y="30459"/>
                      <a:pt x="177594" y="60919"/>
                      <a:pt x="179659" y="99122"/>
                    </a:cubicBezTo>
                    <a:cubicBezTo>
                      <a:pt x="181724" y="137325"/>
                      <a:pt x="12391" y="229220"/>
                      <a:pt x="12391" y="22922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1080647">
                <a:off x="3395148" y="3277483"/>
                <a:ext cx="123903" cy="229220"/>
              </a:xfrm>
              <a:custGeom>
                <a:avLst/>
                <a:gdLst>
                  <a:gd name="connsiteX0" fmla="*/ 0 w 179677"/>
                  <a:gd name="connsiteY0" fmla="*/ 0 h 229220"/>
                  <a:gd name="connsiteX1" fmla="*/ 179659 w 179677"/>
                  <a:gd name="connsiteY1" fmla="*/ 99122 h 229220"/>
                  <a:gd name="connsiteX2" fmla="*/ 12391 w 179677"/>
                  <a:gd name="connsiteY2" fmla="*/ 229220 h 22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677" h="229220">
                    <a:moveTo>
                      <a:pt x="0" y="0"/>
                    </a:moveTo>
                    <a:cubicBezTo>
                      <a:pt x="88797" y="30459"/>
                      <a:pt x="177594" y="60919"/>
                      <a:pt x="179659" y="99122"/>
                    </a:cubicBezTo>
                    <a:cubicBezTo>
                      <a:pt x="181724" y="137325"/>
                      <a:pt x="12391" y="229220"/>
                      <a:pt x="12391" y="22922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1080647">
                <a:off x="3714571" y="3580724"/>
                <a:ext cx="123903" cy="178772"/>
              </a:xfrm>
              <a:custGeom>
                <a:avLst/>
                <a:gdLst>
                  <a:gd name="connsiteX0" fmla="*/ 0 w 179677"/>
                  <a:gd name="connsiteY0" fmla="*/ 0 h 229220"/>
                  <a:gd name="connsiteX1" fmla="*/ 179659 w 179677"/>
                  <a:gd name="connsiteY1" fmla="*/ 99122 h 229220"/>
                  <a:gd name="connsiteX2" fmla="*/ 12391 w 179677"/>
                  <a:gd name="connsiteY2" fmla="*/ 229220 h 22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677" h="229220">
                    <a:moveTo>
                      <a:pt x="0" y="0"/>
                    </a:moveTo>
                    <a:cubicBezTo>
                      <a:pt x="88797" y="30459"/>
                      <a:pt x="177594" y="60919"/>
                      <a:pt x="179659" y="99122"/>
                    </a:cubicBezTo>
                    <a:cubicBezTo>
                      <a:pt x="181724" y="137325"/>
                      <a:pt x="12391" y="229220"/>
                      <a:pt x="12391" y="22922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Freeform 62"/>
              <p:cNvSpPr/>
              <p:nvPr/>
            </p:nvSpPr>
            <p:spPr>
              <a:xfrm rot="5400000">
                <a:off x="3405644" y="3845792"/>
                <a:ext cx="123903" cy="256390"/>
              </a:xfrm>
              <a:custGeom>
                <a:avLst/>
                <a:gdLst>
                  <a:gd name="connsiteX0" fmla="*/ 0 w 179677"/>
                  <a:gd name="connsiteY0" fmla="*/ 0 h 229220"/>
                  <a:gd name="connsiteX1" fmla="*/ 179659 w 179677"/>
                  <a:gd name="connsiteY1" fmla="*/ 99122 h 229220"/>
                  <a:gd name="connsiteX2" fmla="*/ 12391 w 179677"/>
                  <a:gd name="connsiteY2" fmla="*/ 229220 h 22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677" h="229220">
                    <a:moveTo>
                      <a:pt x="0" y="0"/>
                    </a:moveTo>
                    <a:cubicBezTo>
                      <a:pt x="88797" y="30459"/>
                      <a:pt x="177594" y="60919"/>
                      <a:pt x="179659" y="99122"/>
                    </a:cubicBezTo>
                    <a:cubicBezTo>
                      <a:pt x="181724" y="137325"/>
                      <a:pt x="12391" y="229220"/>
                      <a:pt x="12391" y="22922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952287" y="294708"/>
            <a:ext cx="4808876" cy="9439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sz="2667" dirty="0"/>
              <a:t>Proximity-Ligation chemically links DNA inside the same cells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28133" y="1268000"/>
            <a:ext cx="237136" cy="1369392"/>
          </a:xfrm>
          <a:prstGeom prst="straightConnector1">
            <a:avLst/>
          </a:prstGeom>
          <a:ln w="381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2974" y="4502765"/>
            <a:ext cx="4808876" cy="94396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sz="2667" dirty="0"/>
              <a:t>Connects </a:t>
            </a:r>
            <a:r>
              <a:rPr lang="en-US" sz="2667" dirty="0" err="1"/>
              <a:t>metagenome</a:t>
            </a:r>
            <a:r>
              <a:rPr lang="en-US" sz="2667" dirty="0"/>
              <a:t> sequences </a:t>
            </a:r>
          </a:p>
        </p:txBody>
      </p:sp>
    </p:spTree>
    <p:extLst>
      <p:ext uri="{BB962C8B-B14F-4D97-AF65-F5344CB8AC3E}">
        <p14:creationId xmlns:p14="http://schemas.microsoft.com/office/powerpoint/2010/main" val="1912878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325" y="1128406"/>
            <a:ext cx="4891568" cy="1959977"/>
          </a:xfrm>
          <a:prstGeom prst="rect">
            <a:avLst/>
          </a:prstGeom>
          <a:ln>
            <a:solidFill>
              <a:srgbClr val="193C6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327" y="3175319"/>
            <a:ext cx="4891568" cy="1635080"/>
          </a:xfrm>
          <a:prstGeom prst="rect">
            <a:avLst/>
          </a:prstGeom>
          <a:ln>
            <a:solidFill>
              <a:srgbClr val="193C6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337" y="4925516"/>
            <a:ext cx="4891569" cy="1520912"/>
          </a:xfrm>
          <a:prstGeom prst="rect">
            <a:avLst/>
          </a:prstGeom>
          <a:ln>
            <a:solidFill>
              <a:srgbClr val="193C65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5242" y="344967"/>
            <a:ext cx="5924124" cy="6012458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u="sng" dirty="0">
                <a:solidFill>
                  <a:srgbClr val="1F4E79"/>
                </a:solidFill>
              </a:rPr>
              <a:t>Proximity-Guided </a:t>
            </a:r>
            <a:r>
              <a:rPr lang="en-US" sz="3200" b="1" u="sng" dirty="0" err="1">
                <a:solidFill>
                  <a:srgbClr val="1F4E79"/>
                </a:solidFill>
              </a:rPr>
              <a:t>Metagenome</a:t>
            </a:r>
            <a:r>
              <a:rPr lang="en-US" sz="3200" b="1" u="sng" dirty="0">
                <a:solidFill>
                  <a:srgbClr val="1F4E79"/>
                </a:solidFill>
              </a:rPr>
              <a:t> Assembly (</a:t>
            </a:r>
            <a:r>
              <a:rPr lang="en-US" sz="3200" b="1" u="sng" dirty="0" err="1">
                <a:solidFill>
                  <a:srgbClr val="1F4E79"/>
                </a:solidFill>
              </a:rPr>
              <a:t>ProxiMeta</a:t>
            </a:r>
            <a:r>
              <a:rPr lang="en-US" sz="3200" b="1" u="sng" dirty="0">
                <a:solidFill>
                  <a:srgbClr val="1F4E79"/>
                </a:solidFill>
              </a:rPr>
              <a:t>™)</a:t>
            </a:r>
          </a:p>
          <a:p>
            <a:pPr algn="ctr">
              <a:spcAft>
                <a:spcPts val="800"/>
              </a:spcAft>
            </a:pPr>
            <a:endParaRPr lang="en-US" sz="3200" dirty="0">
              <a:solidFill>
                <a:srgbClr val="1F4E79"/>
              </a:solidFill>
            </a:endParaRPr>
          </a:p>
          <a:p>
            <a:pPr algn="r">
              <a:spcAft>
                <a:spcPts val="800"/>
              </a:spcAft>
            </a:pPr>
            <a:r>
              <a:rPr lang="en-US" sz="2667" dirty="0">
                <a:solidFill>
                  <a:srgbClr val="1F4E79"/>
                </a:solidFill>
              </a:rPr>
              <a:t>Crosslink intact cells to capture intra-cellular interactions</a:t>
            </a:r>
          </a:p>
          <a:p>
            <a:pPr>
              <a:spcAft>
                <a:spcPts val="800"/>
              </a:spcAft>
            </a:pPr>
            <a:endParaRPr lang="en-US" sz="2667" dirty="0">
              <a:solidFill>
                <a:srgbClr val="1F4E79"/>
              </a:solidFill>
            </a:endParaRPr>
          </a:p>
          <a:p>
            <a:pPr algn="r">
              <a:spcAft>
                <a:spcPts val="800"/>
              </a:spcAft>
            </a:pPr>
            <a:r>
              <a:rPr lang="en-US" sz="2667" dirty="0">
                <a:solidFill>
                  <a:srgbClr val="1F4E79"/>
                </a:solidFill>
              </a:rPr>
              <a:t>Isolate and sequence </a:t>
            </a:r>
            <a:r>
              <a:rPr lang="en-US" sz="2667" dirty="0" err="1">
                <a:solidFill>
                  <a:srgbClr val="1F4E79"/>
                </a:solidFill>
              </a:rPr>
              <a:t>crosslinked</a:t>
            </a:r>
            <a:r>
              <a:rPr lang="en-US" sz="2667" dirty="0">
                <a:solidFill>
                  <a:srgbClr val="1F4E79"/>
                </a:solidFill>
              </a:rPr>
              <a:t> junctions</a:t>
            </a:r>
          </a:p>
          <a:p>
            <a:pPr>
              <a:spcAft>
                <a:spcPts val="800"/>
              </a:spcAft>
            </a:pPr>
            <a:endParaRPr lang="en-US" sz="2667" dirty="0">
              <a:solidFill>
                <a:srgbClr val="1F4E79"/>
              </a:solidFill>
            </a:endParaRPr>
          </a:p>
          <a:p>
            <a:pPr algn="r">
              <a:spcAft>
                <a:spcPts val="800"/>
              </a:spcAft>
            </a:pPr>
            <a:r>
              <a:rPr lang="en-US" sz="2667" dirty="0">
                <a:solidFill>
                  <a:srgbClr val="1F4E79"/>
                </a:solidFill>
              </a:rPr>
              <a:t>Use proximity connections to </a:t>
            </a:r>
            <a:r>
              <a:rPr lang="en-US" sz="2667" dirty="0" err="1">
                <a:solidFill>
                  <a:srgbClr val="1F4E79"/>
                </a:solidFill>
              </a:rPr>
              <a:t>deconvolute</a:t>
            </a:r>
            <a:r>
              <a:rPr lang="en-US" sz="2667" dirty="0">
                <a:solidFill>
                  <a:srgbClr val="1F4E79"/>
                </a:solidFill>
              </a:rPr>
              <a:t> </a:t>
            </a:r>
            <a:r>
              <a:rPr lang="en-US" sz="2667" dirty="0" err="1">
                <a:solidFill>
                  <a:srgbClr val="1F4E79"/>
                </a:solidFill>
              </a:rPr>
              <a:t>metagenome</a:t>
            </a:r>
            <a:endParaRPr lang="en-US" sz="2667" dirty="0">
              <a:solidFill>
                <a:srgbClr val="1F4E79"/>
              </a:solidFill>
            </a:endParaRPr>
          </a:p>
          <a:p>
            <a:pPr>
              <a:spcAft>
                <a:spcPts val="800"/>
              </a:spcAft>
            </a:pPr>
            <a:endParaRPr lang="en-US" sz="2667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3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03829" y="1185230"/>
            <a:ext cx="9993231" cy="5244637"/>
            <a:chOff x="500706" y="620547"/>
            <a:chExt cx="7204342" cy="3672907"/>
          </a:xfrm>
        </p:grpSpPr>
        <p:grpSp>
          <p:nvGrpSpPr>
            <p:cNvPr id="5" name="Group 4"/>
            <p:cNvGrpSpPr/>
            <p:nvPr/>
          </p:nvGrpSpPr>
          <p:grpSpPr>
            <a:xfrm>
              <a:off x="500706" y="620547"/>
              <a:ext cx="6229086" cy="3408818"/>
              <a:chOff x="747889" y="1458187"/>
              <a:chExt cx="7817554" cy="454509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7889" y="1458187"/>
                <a:ext cx="7817554" cy="4545090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7126109" y="1528743"/>
                <a:ext cx="1411111" cy="5314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562079" y="3970142"/>
              <a:ext cx="5142969" cy="323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collaboration with Titus Brown, </a:t>
              </a:r>
              <a:r>
                <a:rPr lang="en-US" sz="2400" dirty="0" err="1"/>
                <a:t>Herminia</a:t>
              </a:r>
              <a:r>
                <a:rPr lang="en-US" sz="2400" dirty="0"/>
                <a:t> </a:t>
              </a:r>
              <a:r>
                <a:rPr lang="en-US" sz="2400" dirty="0" err="1"/>
                <a:t>Loza-Tavera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1669" y="568500"/>
            <a:ext cx="11410196" cy="6373748"/>
            <a:chOff x="514437" y="360117"/>
            <a:chExt cx="8557647" cy="4780310"/>
          </a:xfrm>
        </p:grpSpPr>
        <p:grpSp>
          <p:nvGrpSpPr>
            <p:cNvPr id="22" name="Group 21"/>
            <p:cNvGrpSpPr/>
            <p:nvPr/>
          </p:nvGrpSpPr>
          <p:grpSpPr>
            <a:xfrm>
              <a:off x="514437" y="781632"/>
              <a:ext cx="7779385" cy="4059255"/>
              <a:chOff x="699555" y="1229727"/>
              <a:chExt cx="8259301" cy="488244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99555" y="1229727"/>
                <a:ext cx="8259301" cy="4882444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5999240" y="1243196"/>
                <a:ext cx="2945962" cy="5619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5287" y="360117"/>
              <a:ext cx="1485258" cy="114295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5555424" y="4771108"/>
              <a:ext cx="3516660" cy="369319"/>
            </a:xfrm>
            <a:prstGeom prst="rect">
              <a:avLst/>
            </a:prstGeom>
            <a:noFill/>
          </p:spPr>
          <p:txBody>
            <a:bodyPr wrap="none" lIns="121904" tIns="60952" rIns="121904" bIns="60952" rtlCol="0">
              <a:spAutoFit/>
            </a:bodyPr>
            <a:lstStyle/>
            <a:p>
              <a:r>
                <a:rPr lang="en-US" sz="2400" dirty="0"/>
                <a:t>Stewart </a:t>
              </a:r>
              <a:r>
                <a:rPr lang="en-US" sz="2400" i="1" dirty="0"/>
                <a:t>et al</a:t>
              </a:r>
              <a:r>
                <a:rPr lang="en-US" sz="2400" dirty="0"/>
                <a:t>., Nature </a:t>
              </a:r>
              <a:r>
                <a:rPr lang="en-US" sz="2400" dirty="0" err="1"/>
                <a:t>Comms</a:t>
              </a:r>
              <a:r>
                <a:rPr lang="en-US" sz="2400" dirty="0"/>
                <a:t>, 2018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9007" y="123523"/>
            <a:ext cx="9881379" cy="1107965"/>
          </a:xfrm>
          <a:prstGeom prst="rect">
            <a:avLst/>
          </a:prstGeom>
          <a:noFill/>
        </p:spPr>
        <p:txBody>
          <a:bodyPr wrap="square" lIns="121891" tIns="60945" rIns="121891" bIns="60945" rtlCol="0">
            <a:spAutoFit/>
          </a:bodyPr>
          <a:lstStyle/>
          <a:p>
            <a:r>
              <a:rPr lang="en-US" sz="3200" b="1" dirty="0">
                <a:solidFill>
                  <a:srgbClr val="1F4E79"/>
                </a:solidFill>
              </a:rPr>
              <a:t>High numbers of high-quality, novel genomes directly from rumen samples</a:t>
            </a:r>
          </a:p>
        </p:txBody>
      </p:sp>
    </p:spTree>
    <p:extLst>
      <p:ext uri="{BB962C8B-B14F-4D97-AF65-F5344CB8AC3E}">
        <p14:creationId xmlns:p14="http://schemas.microsoft.com/office/powerpoint/2010/main" val="6458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17 at 8.52.52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78" y="843836"/>
            <a:ext cx="6694601" cy="2260768"/>
          </a:xfrm>
          <a:prstGeom prst="rect">
            <a:avLst/>
          </a:prstGeom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71216" y="45180"/>
            <a:ext cx="9660323" cy="697533"/>
          </a:xfrm>
          <a:prstGeom prst="rect">
            <a:avLst/>
          </a:prstGeom>
          <a:noFill/>
        </p:spPr>
        <p:txBody>
          <a:bodyPr wrap="square" lIns="121891" tIns="60945" rIns="121891" bIns="60945" rtlCol="0">
            <a:spAutoFit/>
          </a:bodyPr>
          <a:lstStyle/>
          <a:p>
            <a:r>
              <a:rPr lang="en-US" sz="3733" b="1" dirty="0">
                <a:solidFill>
                  <a:srgbClr val="1F4E79"/>
                </a:solidFill>
              </a:rPr>
              <a:t>Connecting viruses with their hosts in rumen</a:t>
            </a:r>
          </a:p>
        </p:txBody>
      </p:sp>
      <p:pic>
        <p:nvPicPr>
          <p:cNvPr id="6" name="Picture 5" descr="Screen Shot 2019-01-12 at 7.29.36 A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172" y="2738613"/>
            <a:ext cx="7721721" cy="35928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814447" y="6435391"/>
            <a:ext cx="4324143" cy="492416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r>
              <a:rPr lang="en-US" sz="2400" dirty="0" err="1"/>
              <a:t>Bickhart</a:t>
            </a:r>
            <a:r>
              <a:rPr lang="en-US" sz="2400" dirty="0"/>
              <a:t> </a:t>
            </a:r>
            <a:r>
              <a:rPr lang="en-US" sz="2400" i="1" dirty="0"/>
              <a:t>et al</a:t>
            </a:r>
            <a:r>
              <a:rPr lang="en-US" sz="2400" dirty="0"/>
              <a:t>., </a:t>
            </a:r>
            <a:r>
              <a:rPr lang="en-US" sz="2400" i="1" dirty="0" err="1"/>
              <a:t>BioRxiv</a:t>
            </a:r>
            <a:r>
              <a:rPr lang="en-US" sz="2400" dirty="0"/>
              <a:t>, Dec 2018</a:t>
            </a:r>
          </a:p>
        </p:txBody>
      </p:sp>
    </p:spTree>
    <p:extLst>
      <p:ext uri="{BB962C8B-B14F-4D97-AF65-F5344CB8AC3E}">
        <p14:creationId xmlns:p14="http://schemas.microsoft.com/office/powerpoint/2010/main" val="19046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Bioinformatics as a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Seven stages to data science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Explore the data</a:t>
            </a:r>
            <a:endParaRPr lang="en-US" dirty="0"/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Fit statistical models</a:t>
            </a:r>
            <a:endParaRPr lang="en-US" dirty="0"/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7651" y="2896801"/>
            <a:ext cx="4976149" cy="220898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000" b="1" dirty="0"/>
              <a:t>Data science done well looks easy and that</a:t>
            </a:r>
            <a:r>
              <a:rPr lang="fr-FR" sz="2000" b="1" dirty="0"/>
              <a:t>’</a:t>
            </a:r>
            <a:r>
              <a:rPr lang="en-US" sz="2000" b="1" dirty="0"/>
              <a:t>s a big problem for data scientists</a:t>
            </a:r>
          </a:p>
          <a:p>
            <a:endParaRPr lang="en-US" sz="2000" b="1" dirty="0"/>
          </a:p>
          <a:p>
            <a:pPr algn="ctr"/>
            <a:r>
              <a:rPr lang="en-US" sz="2000" b="1" dirty="0" err="1"/>
              <a:t>simplystatistics.org</a:t>
            </a:r>
            <a:r>
              <a:rPr lang="en-US" sz="2000" b="1" dirty="0"/>
              <a:t> </a:t>
            </a:r>
          </a:p>
          <a:p>
            <a:pPr algn="ctr"/>
            <a:r>
              <a:rPr lang="en-US" sz="2000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423904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Beginning with the question of interest ( and work backwards )</a:t>
            </a:r>
          </a:p>
          <a:p>
            <a:r>
              <a:rPr lang="en-US" dirty="0"/>
              <a:t>The final step of an analysis is the application of statistical models.</a:t>
            </a:r>
          </a:p>
          <a:p>
            <a:pPr marL="457200" lvl="1" indent="0">
              <a:buNone/>
            </a:pPr>
            <a:r>
              <a:rPr lang="en-US" dirty="0"/>
              <a:t>Traditional statistical considerations and basic principals of statistical design of experiments apply.</a:t>
            </a:r>
          </a:p>
          <a:p>
            <a:pPr lvl="1"/>
            <a:r>
              <a:rPr lang="en-US" b="1" dirty="0"/>
              <a:t>Control</a:t>
            </a:r>
            <a:r>
              <a:rPr lang="en-US" dirty="0"/>
              <a:t> for effects of outside variables, avoid/consider possible biases, avoid confounding variables in sample preparation.</a:t>
            </a:r>
          </a:p>
          <a:p>
            <a:pPr lvl="1"/>
            <a:r>
              <a:rPr lang="en-US" b="1" dirty="0"/>
              <a:t>Randomization</a:t>
            </a:r>
            <a:r>
              <a:rPr lang="en-US" dirty="0"/>
              <a:t> of samples, plots, etc.</a:t>
            </a:r>
          </a:p>
          <a:p>
            <a:pPr lvl="1"/>
            <a:r>
              <a:rPr lang="en-US" b="1" dirty="0"/>
              <a:t>Replication</a:t>
            </a:r>
            <a:r>
              <a:rPr lang="en-US" dirty="0"/>
              <a:t> is essential (triplicates are THE minimum)</a:t>
            </a:r>
          </a:p>
          <a:p>
            <a:endParaRPr lang="en-US" dirty="0"/>
          </a:p>
          <a:p>
            <a:r>
              <a:rPr lang="en-US" dirty="0"/>
              <a:t>You should know your final statistical model and comparisons before beginning your experiment.</a:t>
            </a:r>
          </a:p>
        </p:txBody>
      </p:sp>
    </p:spTree>
    <p:extLst>
      <p:ext uri="{BB962C8B-B14F-4D97-AF65-F5344CB8AC3E}">
        <p14:creationId xmlns:p14="http://schemas.microsoft.com/office/powerpoint/2010/main" val="366900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rules for preparing an experiment and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13208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details introduced during sample extraction/preparation can lead to large changes, or technical bias, in the data.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apparent (seen on a global scale) 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78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146920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MISEQ 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20113" y="197567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04" y="4438948"/>
            <a:ext cx="2019300" cy="2209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8" y="1480755"/>
            <a:ext cx="6593710" cy="4854293"/>
          </a:xfrm>
        </p:spPr>
      </p:pic>
      <p:sp>
        <p:nvSpPr>
          <p:cNvPr id="5" name="Rectangle 4"/>
          <p:cNvSpPr/>
          <p:nvPr/>
        </p:nvSpPr>
        <p:spPr>
          <a:xfrm>
            <a:off x="838200" y="94429"/>
            <a:ext cx="86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https://www.illumina.com/systems/sequencing-platforms/miseq/specifications.html</a:t>
            </a:r>
            <a:r>
              <a:rPr lang="en-US" dirty="0"/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30554" y="1328355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3405" y="1380110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72352" y="417263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27" y="1429131"/>
            <a:ext cx="9430906" cy="43388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sequencing costs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204920"/>
            <a:ext cx="10515600" cy="5149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http://www.illumina.com/systems/hiseq-3000-4000/specifications.html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2610959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95221" y="3137231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1165379" y="1913112"/>
            <a:ext cx="756623" cy="44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80279" y="3307572"/>
            <a:ext cx="896" cy="5819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08B40E-FFFC-9F46-9D70-584FA5B95788}"/>
              </a:ext>
            </a:extLst>
          </p:cNvPr>
          <p:cNvSpPr txBox="1"/>
          <p:nvPr/>
        </p:nvSpPr>
        <p:spPr>
          <a:xfrm>
            <a:off x="8434127" y="867912"/>
            <a:ext cx="45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</a:t>
            </a:r>
            <a:r>
              <a:rPr lang="en-US" dirty="0">
                <a:solidFill>
                  <a:srgbClr val="FF0000"/>
                </a:solidFill>
              </a:rPr>
              <a:t>350M</a:t>
            </a:r>
            <a:r>
              <a:rPr lang="en-US" dirty="0"/>
              <a:t> fragments per lane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BCB260-A776-6148-B2CD-44F2E8BA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127" y="4559131"/>
            <a:ext cx="3536290" cy="15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8936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187</TotalTime>
  <Words>1349</Words>
  <Application>Microsoft Macintosh PowerPoint</Application>
  <PresentationFormat>Widescreen</PresentationFormat>
  <Paragraphs>189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UCDavis-theme</vt:lpstr>
      <vt:lpstr>Experimental Design Microbial Sequencing</vt:lpstr>
      <vt:lpstr>Microbial community analysis</vt:lpstr>
      <vt:lpstr>Treating Bioinformatics as a Data Science</vt:lpstr>
      <vt:lpstr>Designing Experiments</vt:lpstr>
      <vt:lpstr>General rules for preparing an experiment and samples</vt:lpstr>
      <vt:lpstr>Sample preparation</vt:lpstr>
      <vt:lpstr>Be Consistent</vt:lpstr>
      <vt:lpstr>Illumina MISEQ SEQUENCING</vt:lpstr>
      <vt:lpstr>Illumina HiSeq sequencing costs</vt:lpstr>
      <vt:lpstr>Sequencing Depth</vt:lpstr>
      <vt:lpstr>Genomic Coverage</vt:lpstr>
      <vt:lpstr>Metagenomics Sequencing</vt:lpstr>
      <vt:lpstr>Sequencing Depth – Counting based experiments</vt:lpstr>
      <vt:lpstr>Amplicon Sequencing (Communities, genotyping)</vt:lpstr>
      <vt:lpstr>How Much? Community Rarefaction curves</vt:lpstr>
      <vt:lpstr>Metagenomics assembly</vt:lpstr>
      <vt:lpstr>Amplicons vs. Metagenomics</vt:lpstr>
      <vt:lpstr>Community Sequencing Designs</vt:lpstr>
      <vt:lpstr>Cost Estimation</vt:lpstr>
      <vt:lpstr>Bioinformatics Costs</vt:lpstr>
      <vt:lpstr>Cost Estimation</vt:lpstr>
      <vt:lpstr>Take Homes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Microbial Sequencing</dc:title>
  <dc:creator>Matthew Lee Settles</dc:creator>
  <cp:lastModifiedBy>Matthew Lee Settles</cp:lastModifiedBy>
  <cp:revision>19</cp:revision>
  <dcterms:created xsi:type="dcterms:W3CDTF">2017-09-05T22:03:58Z</dcterms:created>
  <dcterms:modified xsi:type="dcterms:W3CDTF">2019-04-23T10:25:00Z</dcterms:modified>
</cp:coreProperties>
</file>