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61" r:id="rId2"/>
    <p:sldId id="333" r:id="rId3"/>
    <p:sldId id="321" r:id="rId4"/>
    <p:sldId id="322" r:id="rId5"/>
    <p:sldId id="323" r:id="rId6"/>
    <p:sldId id="325" r:id="rId7"/>
    <p:sldId id="327" r:id="rId8"/>
    <p:sldId id="328" r:id="rId9"/>
    <p:sldId id="334" r:id="rId10"/>
    <p:sldId id="257" r:id="rId11"/>
    <p:sldId id="258" r:id="rId12"/>
    <p:sldId id="259" r:id="rId13"/>
    <p:sldId id="329" r:id="rId14"/>
    <p:sldId id="285" r:id="rId15"/>
    <p:sldId id="290" r:id="rId16"/>
    <p:sldId id="330" r:id="rId17"/>
    <p:sldId id="320" r:id="rId18"/>
    <p:sldId id="263" r:id="rId19"/>
    <p:sldId id="264" r:id="rId20"/>
    <p:sldId id="265" r:id="rId21"/>
    <p:sldId id="266" r:id="rId22"/>
    <p:sldId id="267" r:id="rId23"/>
    <p:sldId id="268" r:id="rId24"/>
    <p:sldId id="312" r:id="rId25"/>
    <p:sldId id="269" r:id="rId26"/>
    <p:sldId id="332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/>
    <p:restoredTop sz="94130"/>
  </p:normalViewPr>
  <p:slideViewPr>
    <p:cSldViewPr snapToGrid="0" snapToObjects="1">
      <p:cViewPr>
        <p:scale>
          <a:sx n="109" d="100"/>
          <a:sy n="109" d="100"/>
        </p:scale>
        <p:origin x="7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6A775-991A-0645-B82B-FFA5DDF2BF2F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CFD-ED7A-B34A-A54D-D8CE1BB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4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10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0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58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31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ournals.plos.org/plosone/article?id=info:doi/10.1371/journal.pone.0070837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iom-format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m-forma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ensc.org/" TargetMode="External"/><Relationship Id="rId4" Type="http://schemas.openxmlformats.org/officeDocument/2006/relationships/hyperlink" Target="http://www.earthmicrobiome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n/vegetarian" TargetMode="External"/><Relationship Id="rId2" Type="http://schemas.openxmlformats.org/officeDocument/2006/relationships/hyperlink" Target="https://github.com/vegandevs/ve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y711.github.io/phyloseq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iol09.biol.umontreal.ca/PLcourses/Section_7.7_Transformation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 pipeline</a:t>
            </a:r>
            <a:br>
              <a:rPr lang="en-US" dirty="0"/>
            </a:br>
            <a:r>
              <a:rPr lang="en-US" dirty="0"/>
              <a:t>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214629" y="223655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Illumina bcl2fastq 1.8.4</a:t>
            </a:r>
            <a:endParaRPr lang="en-US" sz="1225" b="1" dirty="0">
              <a:latin typeface="Arial" charset="0"/>
            </a:endParaRPr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3" y="2029172"/>
            <a:ext cx="1837008" cy="14309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7443983" y="223655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Four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 err="1"/>
              <a:t>Fastq</a:t>
            </a:r>
            <a:r>
              <a:rPr lang="en-US" sz="1225" b="1" dirty="0"/>
              <a:t> files</a:t>
            </a:r>
            <a:endParaRPr lang="en-US" sz="1225" b="1" dirty="0"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851711" y="2599473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7132910" y="2599473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7443983" y="3221618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“Preprocess”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 err="1">
                <a:latin typeface="Arial" charset="0"/>
              </a:rPr>
              <a:t>Demultiplex</a:t>
            </a:r>
            <a:r>
              <a:rPr lang="en-US" sz="1225" b="1" dirty="0">
                <a:latin typeface="Arial" charset="0"/>
              </a:rPr>
              <a:t> barcode and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>
                <a:latin typeface="Arial" charset="0"/>
              </a:rPr>
              <a:t>primer sequences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2657" y="5775585"/>
            <a:ext cx="3879075" cy="412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https://</a:t>
            </a:r>
            <a:r>
              <a:rPr lang="en-US" sz="1633" dirty="0" err="1"/>
              <a:t>github.com</a:t>
            </a:r>
            <a:r>
              <a:rPr lang="en-US" sz="1633" dirty="0"/>
              <a:t>/</a:t>
            </a:r>
            <a:r>
              <a:rPr lang="en-US" sz="1633" dirty="0" err="1"/>
              <a:t>msettles</a:t>
            </a:r>
            <a:r>
              <a:rPr lang="en-US" sz="1633" dirty="0"/>
              <a:t>/</a:t>
            </a:r>
            <a:r>
              <a:rPr lang="en-US" sz="1633" dirty="0" err="1"/>
              <a:t>dbcAmplicons</a:t>
            </a:r>
            <a:endParaRPr lang="en-US" sz="1633" dirty="0"/>
          </a:p>
        </p:txBody>
      </p:sp>
      <p:sp>
        <p:nvSpPr>
          <p:cNvPr id="10" name="TextBox 9"/>
          <p:cNvSpPr txBox="1"/>
          <p:nvPr/>
        </p:nvSpPr>
        <p:spPr>
          <a:xfrm>
            <a:off x="3244502" y="3377145"/>
            <a:ext cx="2747809" cy="7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 err="1">
                <a:solidFill>
                  <a:srgbClr val="FF0000"/>
                </a:solidFill>
              </a:rPr>
              <a:t>dbcAmplicons</a:t>
            </a:r>
            <a:r>
              <a:rPr lang="en-US" sz="1633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633" b="1" dirty="0">
                <a:solidFill>
                  <a:srgbClr val="FF0000"/>
                </a:solidFill>
              </a:rPr>
              <a:t>Python Application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443983" y="4206682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Overlap paired reads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>
                <a:latin typeface="Arial" charset="0"/>
              </a:rPr>
              <a:t>(wrapper around custom Flash2)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443983" y="519174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Downstream Analysis</a:t>
            </a:r>
            <a:endParaRPr lang="en-US" sz="1225" b="1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8247587" y="3092005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8247587" y="4077068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8247587" y="5062132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69991"/>
              </p:ext>
            </p:extLst>
          </p:nvPr>
        </p:nvGraphicFramePr>
        <p:xfrm>
          <a:off x="3192655" y="4102993"/>
          <a:ext cx="3732872" cy="17035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022">
                <a:tc>
                  <a:txBody>
                    <a:bodyPr/>
                    <a:lstStyle/>
                    <a:p>
                      <a:r>
                        <a:rPr lang="en-US" sz="1200" b="1" dirty="0"/>
                        <a:t>Barcode</a:t>
                      </a:r>
                    </a:p>
                  </a:txBody>
                  <a:tcPr marL="62215" marR="62215" marT="37327" marB="3732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 determined by edit-</a:t>
                      </a:r>
                      <a:r>
                        <a:rPr lang="en-US" sz="1200" baseline="0" dirty="0"/>
                        <a:t>distance, allowing for 1 mismatch per barcode</a:t>
                      </a:r>
                    </a:p>
                    <a:p>
                      <a:r>
                        <a:rPr lang="en-US" sz="1200" baseline="0" dirty="0"/>
                        <a:t>(by default)</a:t>
                      </a:r>
                      <a:endParaRPr lang="en-US" sz="1200" dirty="0"/>
                    </a:p>
                  </a:txBody>
                  <a:tcPr marL="62215" marR="62215" marT="37327" marB="373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r>
                        <a:rPr lang="en-US" sz="1200" b="1" dirty="0"/>
                        <a:t>Primers</a:t>
                      </a:r>
                    </a:p>
                  </a:txBody>
                  <a:tcPr marL="62215" marR="62215" marT="37327" marB="3732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  <a:r>
                        <a:rPr lang="en-US" sz="1200" baseline="0" dirty="0"/>
                        <a:t> determined by </a:t>
                      </a:r>
                      <a:r>
                        <a:rPr lang="en-US" sz="1200" baseline="0" dirty="0" err="1"/>
                        <a:t>Levenshtein</a:t>
                      </a:r>
                      <a:r>
                        <a:rPr lang="en-US" sz="1200" baseline="0" dirty="0"/>
                        <a:t> Distance allowing for 4 mismatches (by default) with the final 4 (by default) bases required to be perfect matches</a:t>
                      </a:r>
                      <a:endParaRPr lang="en-US" sz="1200" dirty="0"/>
                    </a:p>
                  </a:txBody>
                  <a:tcPr marL="62215" marR="62215" marT="37327" marB="373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57884" y="3221618"/>
            <a:ext cx="1076257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Barcode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7884" y="3447932"/>
            <a:ext cx="985141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Primer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57883" y="3688227"/>
            <a:ext cx="1051122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Sample Sheet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7132910" y="3325309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132910" y="3584537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132910" y="3843764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107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3629"/>
            <a:ext cx="8194320" cy="1143480"/>
          </a:xfrm>
        </p:spPr>
        <p:txBody>
          <a:bodyPr/>
          <a:lstStyle/>
          <a:p>
            <a:r>
              <a:rPr lang="en-US" dirty="0"/>
              <a:t>Downstream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1275" y="2108284"/>
            <a:ext cx="650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Population Community Profiling ( i.e. microbial, bacterial, fungal, etc.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1276" y="4653649"/>
            <a:ext cx="5132699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1" b="1" dirty="0">
                <a:solidFill>
                  <a:srgbClr val="0070C0"/>
                </a:solidFill>
              </a:rPr>
              <a:t>Targeted Re-sequencing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81276" y="2903735"/>
          <a:ext cx="7362825" cy="1649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4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854">
                <a:tc>
                  <a:txBody>
                    <a:bodyPr/>
                    <a:lstStyle/>
                    <a:p>
                      <a:r>
                        <a:rPr lang="en-US" sz="1200" b="1" dirty="0"/>
                        <a:t>Screen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Using Bowtie</a:t>
                      </a:r>
                      <a:r>
                        <a:rPr lang="en-US" sz="1200" baseline="0" dirty="0"/>
                        <a:t>2, screen targets against a reference </a:t>
                      </a:r>
                      <a:r>
                        <a:rPr lang="en-US" sz="1200" baseline="0" dirty="0" err="1"/>
                        <a:t>fasta</a:t>
                      </a:r>
                      <a:r>
                        <a:rPr lang="en-US" sz="1200" baseline="0" dirty="0"/>
                        <a:t> file, separating reads by those that produce matches and those that do not match sequences in the reference database.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54">
                <a:tc>
                  <a:txBody>
                    <a:bodyPr/>
                    <a:lstStyle/>
                    <a:p>
                      <a:r>
                        <a:rPr lang="en-US" sz="1200" b="1" dirty="0"/>
                        <a:t>Classify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Wrapper around the MSU</a:t>
                      </a:r>
                      <a:r>
                        <a:rPr lang="en-US" sz="1200" baseline="0" dirty="0"/>
                        <a:t> Ribosomal Database Project (RDP) Classifier for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Bacterial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Archaeal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16S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sequences, Fungal 28S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fungal ITS regions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74">
                <a:tc>
                  <a:txBody>
                    <a:bodyPr/>
                    <a:lstStyle/>
                    <a:p>
                      <a:r>
                        <a:rPr lang="en-US" sz="1200" b="1" dirty="0"/>
                        <a:t>Abundance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Reduce</a:t>
                      </a:r>
                      <a:r>
                        <a:rPr lang="en-US" sz="1200" baseline="0" dirty="0"/>
                        <a:t> RDP classifier results to abundance tables (or </a:t>
                      </a:r>
                      <a:r>
                        <a:rPr lang="en-US" sz="1200" baseline="0" dirty="0" err="1"/>
                        <a:t>biom</a:t>
                      </a:r>
                      <a:r>
                        <a:rPr lang="en-US" sz="1200" baseline="0" dirty="0"/>
                        <a:t> file format), rows are taxa and columns are samples ready for additional community analysis.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81276" y="4970964"/>
          <a:ext cx="7362825" cy="14931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45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Consensus</a:t>
                      </a:r>
                      <a:r>
                        <a:rPr lang="en-US" sz="1200" b="1" baseline="0" dirty="0"/>
                        <a:t> -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Reduce reads to consensus</a:t>
                      </a:r>
                      <a:r>
                        <a:rPr lang="en-US" sz="1200" baseline="0" dirty="0"/>
                        <a:t> sequence for each sample and amplicon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45">
                <a:tc>
                  <a:txBody>
                    <a:bodyPr/>
                    <a:lstStyle/>
                    <a:p>
                      <a:r>
                        <a:rPr lang="en-US" sz="1200" b="1" dirty="0"/>
                        <a:t>R-functions</a:t>
                      </a:r>
                      <a:r>
                        <a:rPr lang="en-US" sz="1200" b="1" baseline="0" dirty="0"/>
                        <a:t> to be added into </a:t>
                      </a:r>
                      <a:r>
                        <a:rPr lang="en-US" sz="1200" b="1" baseline="0" dirty="0" err="1"/>
                        <a:t>dbcAmplicons</a:t>
                      </a:r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Most</a:t>
                      </a:r>
                      <a:r>
                        <a:rPr lang="en-US" sz="1200" b="1" baseline="0" dirty="0"/>
                        <a:t> Common – </a:t>
                      </a:r>
                      <a:r>
                        <a:rPr lang="en-US" sz="1200" b="0" baseline="0" dirty="0"/>
                        <a:t>Reduce reads to the most commonly occurring read in the sample and amplicon ( that is present in at least 5% and 5 reads, by default )</a:t>
                      </a:r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/>
                        <a:t>Haplotypes – </a:t>
                      </a:r>
                      <a:r>
                        <a:rPr lang="en-US" sz="1200" b="0" baseline="0" dirty="0"/>
                        <a:t>Impute the different haplotypes in the sample and amplicon</a:t>
                      </a:r>
                      <a:endParaRPr lang="en-US" sz="1200" b="1" baseline="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1275" y="2510986"/>
            <a:ext cx="5288235" cy="2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5" b="1" dirty="0" err="1">
                <a:solidFill>
                  <a:srgbClr val="0070C0"/>
                </a:solidFill>
              </a:rPr>
              <a:t>dbcAmplicons</a:t>
            </a:r>
            <a:r>
              <a:rPr lang="en-US" sz="1225" b="1" dirty="0">
                <a:solidFill>
                  <a:srgbClr val="0070C0"/>
                </a:solidFill>
              </a:rPr>
              <a:t> Python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69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convert2Readto4Read.py</a:t>
            </a:r>
          </a:p>
          <a:p>
            <a:pPr lvl="1"/>
            <a:r>
              <a:rPr lang="en-US" dirty="0"/>
              <a:t>For when samples are processed by someone else</a:t>
            </a:r>
          </a:p>
          <a:p>
            <a:r>
              <a:rPr lang="en-US" dirty="0" err="1"/>
              <a:t>splitReadsBySample.py</a:t>
            </a:r>
            <a:endParaRPr lang="en-US" dirty="0"/>
          </a:p>
          <a:p>
            <a:pPr lvl="1"/>
            <a:r>
              <a:rPr lang="en-US" dirty="0"/>
              <a:t>To facilitate upload to the SRA</a:t>
            </a:r>
          </a:p>
          <a:p>
            <a:r>
              <a:rPr lang="en-US" dirty="0" err="1"/>
              <a:t>preprocPair_with_inlineBC.py</a:t>
            </a:r>
            <a:endParaRPr lang="en-US" dirty="0"/>
          </a:p>
          <a:p>
            <a:pPr lvl="1"/>
            <a:r>
              <a:rPr lang="en-US" dirty="0"/>
              <a:t>Cut out inline BC and create 4 reads for standard input processing</a:t>
            </a:r>
          </a:p>
          <a:p>
            <a:pPr lvl="1"/>
            <a:r>
              <a:rPr lang="en-US" dirty="0"/>
              <a:t>Will work with ”Mills lab” protocol</a:t>
            </a:r>
          </a:p>
          <a:p>
            <a:r>
              <a:rPr lang="en-US" dirty="0" err="1"/>
              <a:t>dbcVersionReport.sh</a:t>
            </a:r>
            <a:endParaRPr lang="en-US" dirty="0"/>
          </a:p>
          <a:p>
            <a:pPr lvl="1"/>
            <a:r>
              <a:rPr lang="en-US" dirty="0"/>
              <a:t>Print out version numbers of all tools</a:t>
            </a:r>
          </a:p>
        </p:txBody>
      </p:sp>
    </p:spTree>
    <p:extLst>
      <p:ext uri="{BB962C8B-B14F-4D97-AF65-F5344CB8AC3E}">
        <p14:creationId xmlns:p14="http://schemas.microsoft.com/office/powerpoint/2010/main" val="37199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: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in the metadata input tables: Barcodes, Primers (optional), Samples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a batch of reads (default 100,000), for each 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index barcodes to the barcode table, note best matching barcode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5’ end of reads to the primer table, note best matching primer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to </a:t>
            </a:r>
            <a:r>
              <a:rPr lang="en-US" dirty="0" err="1"/>
              <a:t>barcode:primer</a:t>
            </a:r>
            <a:r>
              <a:rPr lang="en-US" dirty="0"/>
              <a:t> pair to the sample table, note </a:t>
            </a:r>
            <a:r>
              <a:rPr lang="en-US" dirty="0" err="1"/>
              <a:t>sampleID</a:t>
            </a:r>
            <a:r>
              <a:rPr lang="en-US" dirty="0"/>
              <a:t> and </a:t>
            </a:r>
            <a:r>
              <a:rPr lang="en-US" dirty="0" err="1"/>
              <a:t>projectID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its a legitimate reads (contains matching </a:t>
            </a:r>
            <a:r>
              <a:rPr lang="en-US" dirty="0" err="1"/>
              <a:t>barcode,primer,sample</a:t>
            </a:r>
            <a:r>
              <a:rPr lang="en-US" dirty="0"/>
              <a:t>) output the reads to the output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</a:t>
            </a:r>
            <a:r>
              <a:rPr lang="en-US" dirty="0" err="1"/>
              <a:t>Identified_Barcodes.txt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Output: Preprocessed reads, </a:t>
            </a:r>
            <a:r>
              <a:rPr lang="en-US" dirty="0" err="1"/>
              <a:t>Identified_Barcodes.txt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4874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365125"/>
            <a:ext cx="10515600" cy="1325563"/>
          </a:xfrm>
        </p:spPr>
        <p:txBody>
          <a:bodyPr/>
          <a:lstStyle/>
          <a:p>
            <a:r>
              <a:rPr lang="en-US" dirty="0"/>
              <a:t>Barcode/Primer Comparison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3122" y="5042849"/>
            <a:ext cx="2529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Compares each barcode to all possible barcodes and returns the best match &lt; desired </a:t>
            </a:r>
            <a:r>
              <a:rPr lang="en-US" sz="2000" dirty="0">
                <a:solidFill>
                  <a:srgbClr val="FF0000"/>
                </a:solidFill>
              </a:rPr>
              <a:t>edit distance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5988" y="5366807"/>
            <a:ext cx="743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Compares the beginning (primer region) of each read to all possible primers and returns the best match &lt; specified </a:t>
            </a:r>
            <a:r>
              <a:rPr lang="en-US" sz="2400" dirty="0" err="1"/>
              <a:t>maximimum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Levenshtein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disteance</a:t>
            </a:r>
            <a:r>
              <a:rPr lang="en-US" sz="2400" dirty="0">
                <a:solidFill>
                  <a:srgbClr val="FF0000"/>
                </a:solidFill>
              </a:rPr>
              <a:t> + final 4 exact match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5918B0-1AD2-444B-8D9D-A6B28F31DDF8}"/>
              </a:ext>
            </a:extLst>
          </p:cNvPr>
          <p:cNvGrpSpPr/>
          <p:nvPr/>
        </p:nvGrpSpPr>
        <p:grpSpPr>
          <a:xfrm>
            <a:off x="838200" y="1840315"/>
            <a:ext cx="10397210" cy="3188275"/>
            <a:chOff x="838200" y="1840315"/>
            <a:chExt cx="10397210" cy="3188275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669788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ACTGACTG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200" y="3143850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GTCAGCTA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3773187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TCAGTCAG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247" y="4383230"/>
              <a:ext cx="1312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CGTACGTA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1345" y="3459235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ACTTACTG</a:t>
              </a:r>
            </a:p>
          </p:txBody>
        </p:sp>
        <p:cxnSp>
          <p:nvCxnSpPr>
            <p:cNvPr id="9" name="Straight Connector 8"/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2226394" y="3628512"/>
              <a:ext cx="1284951" cy="92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2226394" y="3628512"/>
              <a:ext cx="1284951" cy="313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226394" y="3313127"/>
              <a:ext cx="1284951" cy="315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7" idx="1"/>
              <a:endCxn id="3" idx="3"/>
            </p:cNvCxnSpPr>
            <p:nvPr/>
          </p:nvCxnSpPr>
          <p:spPr>
            <a:xfrm flipH="1" flipV="1">
              <a:off x="2226394" y="2839065"/>
              <a:ext cx="1284951" cy="789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25844" y="2861356"/>
              <a:ext cx="302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5844" y="3372115"/>
              <a:ext cx="302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844" y="4632191"/>
              <a:ext cx="302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6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1520976" y="4016161"/>
              <a:ext cx="251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1" y="1845167"/>
              <a:ext cx="3335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Barcode Comparison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99539" y="1840315"/>
              <a:ext cx="3857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Primer Comparison</a:t>
              </a:r>
              <a:endParaRPr lang="en-US" sz="16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70586" y="2496592"/>
              <a:ext cx="41037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70586" y="3576210"/>
              <a:ext cx="4730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70586" y="4156758"/>
              <a:ext cx="47306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ACGGCTTGGTCATTTAGAGGAA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70586" y="3003706"/>
              <a:ext cx="44203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TACGGCTTGGTCATTTAGAGGAA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0586" y="4675295"/>
              <a:ext cx="55574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TACGG</a:t>
              </a:r>
              <a:r>
                <a:rPr lang="en-US" sz="1600" dirty="0">
                  <a:solidFill>
                    <a:srgbClr val="FF0000"/>
                  </a:solidFill>
                </a:rPr>
                <a:t>A</a:t>
              </a:r>
              <a:r>
                <a:rPr lang="en-US" sz="1600" dirty="0"/>
                <a:t>CTTG</a:t>
              </a:r>
              <a:r>
                <a:rPr lang="en-US" sz="1600" dirty="0">
                  <a:solidFill>
                    <a:srgbClr val="FF0000"/>
                  </a:solidFill>
                </a:rPr>
                <a:t>_</a:t>
              </a:r>
              <a:r>
                <a:rPr lang="en-US" sz="1600" dirty="0"/>
                <a:t>TCATTTA</a:t>
              </a:r>
              <a:r>
                <a:rPr lang="en-US" sz="1600" dirty="0">
                  <a:solidFill>
                    <a:srgbClr val="FF0000"/>
                  </a:solidFill>
                </a:rPr>
                <a:t>C</a:t>
              </a:r>
              <a:r>
                <a:rPr lang="en-US" sz="1600" dirty="0"/>
                <a:t>AGGAA</a:t>
              </a:r>
              <a:r>
                <a:rPr lang="en-US" sz="1600" dirty="0">
                  <a:solidFill>
                    <a:schemeClr val="accent5"/>
                  </a:solidFill>
                </a:rPr>
                <a:t>GTAA</a:t>
              </a:r>
              <a:r>
                <a:rPr lang="en-US" sz="1600" dirty="0">
                  <a:solidFill>
                    <a:srgbClr val="0070C0"/>
                  </a:solidFill>
                </a:rPr>
                <a:t>AAGTCGTAA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23263" y="2451219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23262" y="3011506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23261" y="3569937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923260" y="4141369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23260" y="4659258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68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1058778" y="274637"/>
            <a:ext cx="10523621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new read header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t="10648" b="22038"/>
          <a:stretch/>
        </p:blipFill>
        <p:spPr>
          <a:xfrm>
            <a:off x="1219199" y="2365063"/>
            <a:ext cx="10363200" cy="19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513222" y="1417837"/>
            <a:ext cx="63887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800" dirty="0"/>
              <a:t>Header format of all identified sequences: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78" y="4842188"/>
            <a:ext cx="10667999" cy="9625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059463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dbcAmplicions</a:t>
            </a:r>
            <a:r>
              <a:rPr lang="en-US" dirty="0"/>
              <a:t>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Uses Flash2 to merge reads that overlap to produce a longer (or sometimes shorter read).</a:t>
            </a:r>
          </a:p>
          <a:p>
            <a:pPr marL="457200" indent="-381000">
              <a:buSzPct val="100000"/>
            </a:pPr>
            <a:r>
              <a:rPr lang="en-US" sz="2400" dirty="0"/>
              <a:t>Modification include:</a:t>
            </a:r>
          </a:p>
          <a:p>
            <a:pPr marL="731520" lvl="1" indent="-381000">
              <a:buSzPct val="100000"/>
            </a:pPr>
            <a:r>
              <a:rPr lang="en-US" dirty="0"/>
              <a:t>Performs complete overlaps with adapter trimming</a:t>
            </a:r>
          </a:p>
          <a:p>
            <a:pPr marL="731520" lvl="1" indent="-381000">
              <a:buSzPct val="100000"/>
            </a:pPr>
            <a:r>
              <a:rPr lang="en-US" dirty="0"/>
              <a:t>Allows for different sized reads (after cutting primer off)</a:t>
            </a:r>
          </a:p>
          <a:p>
            <a:pPr marL="731520" lvl="1" indent="-381000">
              <a:buSzPct val="100000"/>
            </a:pPr>
            <a:r>
              <a:rPr lang="en-US" dirty="0"/>
              <a:t>Discards reads with &gt; 50% Q of 10 or less, which are indicative of adapter/primer dimers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prefix.notCombined_1.fastq.gz, prefix.notCombined_2.fastq.gz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prefix.extendedFrags.fastq.gz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prefix.hist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Flash2 – overlapping of reads and adapter removal in paired end reads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55962" y="2323354"/>
            <a:ext cx="4813188" cy="252342"/>
            <a:chOff x="4906182" y="2246894"/>
            <a:chExt cx="6417584" cy="336455"/>
          </a:xfrm>
        </p:grpSpPr>
        <p:sp>
          <p:nvSpPr>
            <p:cNvPr id="3" name="Rectangle 2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1353" y="2275573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622199" y="2609218"/>
            <a:ext cx="1111977" cy="8633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5682089" y="2649689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26" name="Right Arrow 25"/>
          <p:cNvSpPr/>
          <p:nvPr/>
        </p:nvSpPr>
        <p:spPr>
          <a:xfrm rot="10800000">
            <a:off x="7505700" y="2177595"/>
            <a:ext cx="1190930" cy="8914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22198" y="1861066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66052" y="18667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417" y="2012522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755962" y="4091000"/>
            <a:ext cx="4813188" cy="258648"/>
            <a:chOff x="4906182" y="2238487"/>
            <a:chExt cx="6417584" cy="344863"/>
          </a:xfrm>
        </p:grpSpPr>
        <p:sp>
          <p:nvSpPr>
            <p:cNvPr id="41" name="Rectangle 40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66566" y="25100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70104" y="22384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31353" y="2275574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622198" y="4383170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5682089" y="4423640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6982130" y="3955755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622198" y="3683154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66052" y="368885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55417" y="378647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755962" y="5779968"/>
            <a:ext cx="4813188" cy="257104"/>
            <a:chOff x="4906182" y="2240544"/>
            <a:chExt cx="6417584" cy="342804"/>
          </a:xfrm>
        </p:grpSpPr>
        <p:sp>
          <p:nvSpPr>
            <p:cNvPr id="67" name="Rectangle 66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16682" y="224054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31353" y="2275573"/>
              <a:ext cx="3958909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6" name="Right Arrow 85"/>
          <p:cNvSpPr/>
          <p:nvPr/>
        </p:nvSpPr>
        <p:spPr>
          <a:xfrm>
            <a:off x="5622198" y="6070596"/>
            <a:ext cx="3595084" cy="90278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7" name="TextBox 86"/>
          <p:cNvSpPr txBox="1"/>
          <p:nvPr/>
        </p:nvSpPr>
        <p:spPr>
          <a:xfrm>
            <a:off x="5682089" y="61110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88" name="Right Arrow 87"/>
          <p:cNvSpPr/>
          <p:nvPr/>
        </p:nvSpPr>
        <p:spPr>
          <a:xfrm rot="10800000">
            <a:off x="5098862" y="5621873"/>
            <a:ext cx="3597768" cy="898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22198" y="5351815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66052" y="5357515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55417" y="5464374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617389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45176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622199" y="480060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624941" y="641985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07869" y="2061890"/>
            <a:ext cx="29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&gt; length of the number of cycles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7871" y="3560740"/>
            <a:ext cx="322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number of cycles (10bp min)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7869" y="4921005"/>
            <a:ext cx="315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read length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94022" y="2791719"/>
            <a:ext cx="2035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Read Pair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94022" y="4584250"/>
            <a:ext cx="2468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Extended, Single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67293" y="6166906"/>
            <a:ext cx="3610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Adapter Trimmed, Single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6419855"/>
            <a:ext cx="36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dstreett</a:t>
            </a:r>
            <a:r>
              <a:rPr lang="en-US" dirty="0"/>
              <a:t>/FLASH2</a:t>
            </a:r>
          </a:p>
        </p:txBody>
      </p:sp>
    </p:spTree>
    <p:extLst>
      <p:ext uri="{BB962C8B-B14F-4D97-AF65-F5344CB8AC3E}">
        <p14:creationId xmlns:p14="http://schemas.microsoft.com/office/powerpoint/2010/main" val="6545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Flash2 typically produces tight sizes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A3C7D-81FC-F246-9EBA-D9022092817D}"/>
              </a:ext>
            </a:extLst>
          </p:cNvPr>
          <p:cNvGrpSpPr/>
          <p:nvPr/>
        </p:nvGrpSpPr>
        <p:grpSpPr>
          <a:xfrm>
            <a:off x="2644877" y="1274151"/>
            <a:ext cx="7577646" cy="5218723"/>
            <a:chOff x="2644877" y="1274151"/>
            <a:chExt cx="7577646" cy="521872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877" y="1778637"/>
              <a:ext cx="2270023" cy="46541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800" y="1274151"/>
              <a:ext cx="5218723" cy="5218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49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992221" y="294092"/>
            <a:ext cx="10590179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dbcAmplicons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" dirty="0">
                <a:solidFill>
                  <a:schemeClr val="tx1"/>
                </a:solidFill>
              </a:rPr>
              <a:t> classify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Uses the RDP (Ribosomal Database Project) classifier for bacterial and </a:t>
            </a:r>
            <a:r>
              <a:rPr lang="en" dirty="0" err="1"/>
              <a:t>archaeal</a:t>
            </a:r>
            <a:r>
              <a:rPr lang="en" dirty="0"/>
              <a:t> 16S, fungal LSU</a:t>
            </a:r>
            <a:r>
              <a:rPr lang="en-US" dirty="0"/>
              <a:t>, ITS </a:t>
            </a:r>
            <a:r>
              <a:rPr lang="en-US" dirty="0" err="1"/>
              <a:t>warcup</a:t>
            </a:r>
            <a:r>
              <a:rPr lang="en-US" dirty="0"/>
              <a:t>/unite databases. You can provide your own training database</a:t>
            </a:r>
            <a:endParaRPr lang="en" dirty="0"/>
          </a:p>
          <a:p>
            <a:pPr marL="457200"/>
            <a:endParaRPr lang="en-US" dirty="0"/>
          </a:p>
          <a:p>
            <a:pPr marL="457200"/>
            <a:r>
              <a:rPr lang="en" dirty="0"/>
              <a:t>Classifies sequences to </a:t>
            </a:r>
            <a:r>
              <a:rPr lang="en-US" dirty="0"/>
              <a:t>the </a:t>
            </a:r>
            <a:r>
              <a:rPr lang="en" dirty="0"/>
              <a:t>closest taxonomic</a:t>
            </a:r>
            <a:r>
              <a:rPr lang="en-US" dirty="0"/>
              <a:t> reference provides a bootstrap score for reliability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Concatenates Paired-end reads</a:t>
            </a:r>
          </a:p>
          <a:p>
            <a:pPr marL="800100" lvl="1"/>
            <a:r>
              <a:rPr lang="en-US" dirty="0"/>
              <a:t>Can trim off low quality ends, to some value Q</a:t>
            </a:r>
          </a:p>
          <a:p>
            <a:pPr marL="342900"/>
            <a:endParaRPr lang="en-US" dirty="0"/>
          </a:p>
          <a:p>
            <a:pPr marL="114300" indent="0">
              <a:buNone/>
            </a:pPr>
            <a:r>
              <a:rPr lang="en-US" dirty="0"/>
              <a:t>Output: </a:t>
            </a:r>
            <a:r>
              <a:rPr lang="en-US" dirty="0" err="1"/>
              <a:t>fixrank</a:t>
            </a:r>
            <a:r>
              <a:rPr lang="en-US" dirty="0"/>
              <a:t> file </a:t>
            </a:r>
          </a:p>
          <a:p>
            <a:pPr marL="114300" indent="0">
              <a:buNone/>
            </a:pPr>
            <a:r>
              <a:rPr lang="de-DE" sz="1600" dirty="0"/>
              <a:t>HWI-M01380:26:000000000-ABHNY:1:2116:24606:7147|Slashpile27:16sV1V3:470    </a:t>
            </a:r>
            <a:r>
              <a:rPr lang="de-DE" sz="1600" dirty="0" err="1"/>
              <a:t>Bacteria</a:t>
            </a:r>
            <a:r>
              <a:rPr lang="de-DE" sz="1600" dirty="0"/>
              <a:t>    </a:t>
            </a:r>
            <a:r>
              <a:rPr lang="de-DE" sz="1600" dirty="0" err="1"/>
              <a:t>domain</a:t>
            </a:r>
            <a:r>
              <a:rPr lang="de-DE" sz="1600" dirty="0"/>
              <a:t>    1.0    "</a:t>
            </a:r>
            <a:r>
              <a:rPr lang="de-DE" sz="1600" dirty="0" err="1"/>
              <a:t>Proteobacteria</a:t>
            </a:r>
            <a:r>
              <a:rPr lang="de-DE" sz="1600" dirty="0"/>
              <a:t>“    </a:t>
            </a:r>
            <a:r>
              <a:rPr lang="de-DE" sz="1600" dirty="0" err="1"/>
              <a:t>phylum</a:t>
            </a:r>
            <a:r>
              <a:rPr lang="de-DE" sz="1600" dirty="0"/>
              <a:t>    1.0 </a:t>
            </a:r>
            <a:r>
              <a:rPr lang="mr-IN" sz="1600" dirty="0"/>
              <a:t>………</a:t>
            </a:r>
            <a:r>
              <a:rPr lang="en-US" sz="1600" dirty="0"/>
              <a:t>. Through Genus/Species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52117187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dataset: </a:t>
            </a:r>
            <a:r>
              <a:rPr lang="en-US" dirty="0" err="1"/>
              <a:t>Slashpile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Slash Pile – Accumulated debris from cutting brush or trimming trees</a:t>
            </a:r>
          </a:p>
          <a:p>
            <a:pPr lvl="1"/>
            <a:r>
              <a:rPr lang="en-US" dirty="0"/>
              <a:t>Measured, bacteria and fungal communities using 5 </a:t>
            </a:r>
            <a:r>
              <a:rPr lang="en-US" dirty="0" err="1"/>
              <a:t>amplicons</a:t>
            </a:r>
            <a:endParaRPr lang="en-US" dirty="0"/>
          </a:p>
          <a:p>
            <a:pPr lvl="2"/>
            <a:r>
              <a:rPr lang="en-US" dirty="0"/>
              <a:t>16sV1V3</a:t>
            </a:r>
          </a:p>
          <a:p>
            <a:pPr lvl="2"/>
            <a:r>
              <a:rPr lang="en-US" dirty="0"/>
              <a:t>16sV4V5</a:t>
            </a:r>
          </a:p>
          <a:p>
            <a:pPr lvl="2"/>
            <a:r>
              <a:rPr lang="en-US" dirty="0"/>
              <a:t>ITS1</a:t>
            </a:r>
          </a:p>
          <a:p>
            <a:pPr lvl="2"/>
            <a:r>
              <a:rPr lang="en-US" dirty="0"/>
              <a:t>ITS2</a:t>
            </a:r>
          </a:p>
          <a:p>
            <a:pPr lvl="2"/>
            <a:r>
              <a:rPr lang="en-US" dirty="0"/>
              <a:t>LSU</a:t>
            </a:r>
          </a:p>
          <a:p>
            <a:r>
              <a:rPr lang="en-US" dirty="0"/>
              <a:t>3 – </a:t>
            </a:r>
            <a:r>
              <a:rPr lang="en-US" dirty="0" err="1"/>
              <a:t>slashpiles</a:t>
            </a:r>
            <a:endParaRPr lang="en-US" dirty="0"/>
          </a:p>
          <a:p>
            <a:r>
              <a:rPr lang="en-US" dirty="0"/>
              <a:t>2 depths</a:t>
            </a:r>
          </a:p>
          <a:p>
            <a:r>
              <a:rPr lang="en-US" dirty="0"/>
              <a:t>Distance from </a:t>
            </a:r>
            <a:r>
              <a:rPr lang="en-US" dirty="0" err="1"/>
              <a:t>slashpile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Direct Classification - RDP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35475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Ribosomal Database Project (RDP) - naïve Bayesian Classifier</a:t>
            </a:r>
          </a:p>
          <a:p>
            <a:pPr lvl="1"/>
            <a:r>
              <a:rPr lang="en-US" dirty="0"/>
              <a:t>Compares each read to a database</a:t>
            </a:r>
          </a:p>
          <a:p>
            <a:pPr lvl="2"/>
            <a:r>
              <a:rPr lang="en-US" dirty="0"/>
              <a:t>Database is updates periodically</a:t>
            </a:r>
          </a:p>
          <a:p>
            <a:pPr lvl="1"/>
            <a:r>
              <a:rPr lang="en-US" dirty="0"/>
              <a:t>Compares by k-</a:t>
            </a:r>
            <a:r>
              <a:rPr lang="en-US" dirty="0" err="1"/>
              <a:t>mers</a:t>
            </a:r>
            <a:r>
              <a:rPr lang="en-US" dirty="0"/>
              <a:t> (15 </a:t>
            </a:r>
            <a:r>
              <a:rPr lang="en-US" dirty="0" err="1"/>
              <a:t>mers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100 bootstraps to establish confidence in result</a:t>
            </a:r>
          </a:p>
          <a:p>
            <a:pPr lvl="1"/>
            <a:endParaRPr lang="en-US" dirty="0"/>
          </a:p>
          <a:p>
            <a:r>
              <a:rPr lang="en-US" dirty="0"/>
              <a:t>Order does not matter, no 3% !</a:t>
            </a:r>
          </a:p>
          <a:p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Accepts only </a:t>
            </a:r>
            <a:r>
              <a:rPr lang="en-US" dirty="0" err="1"/>
              <a:t>fasta</a:t>
            </a:r>
            <a:r>
              <a:rPr lang="en-US" dirty="0"/>
              <a:t> (though website implies </a:t>
            </a:r>
            <a:r>
              <a:rPr lang="en-US" dirty="0" err="1"/>
              <a:t>fastq</a:t>
            </a:r>
            <a:r>
              <a:rPr lang="en-US" dirty="0"/>
              <a:t>) files</a:t>
            </a:r>
          </a:p>
          <a:p>
            <a:pPr lvl="1"/>
            <a:r>
              <a:rPr lang="en-US" dirty="0"/>
              <a:t>Can be slow</a:t>
            </a:r>
          </a:p>
          <a:p>
            <a:pPr lvl="1"/>
            <a:r>
              <a:rPr lang="en-US" dirty="0"/>
              <a:t>Down to genus only (for 16s, species for ITS)</a:t>
            </a:r>
          </a:p>
          <a:p>
            <a:pPr lvl="1"/>
            <a:r>
              <a:rPr lang="en-US" dirty="0" err="1"/>
              <a:t>Kmer</a:t>
            </a:r>
            <a:r>
              <a:rPr lang="en-US" dirty="0"/>
              <a:t> database are based on whole 16s</a:t>
            </a:r>
          </a:p>
          <a:p>
            <a:pPr lvl="1"/>
            <a:r>
              <a:rPr lang="en-US" dirty="0"/>
              <a:t>Cannot group together unknown OTUs that represent unique taxa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74" y="274637"/>
            <a:ext cx="10972800" cy="114320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795" y="1600202"/>
            <a:ext cx="10972800" cy="4967599"/>
          </a:xfrm>
        </p:spPr>
        <p:txBody>
          <a:bodyPr/>
          <a:lstStyle/>
          <a:p>
            <a:r>
              <a:rPr lang="en-US" dirty="0"/>
              <a:t>Clustering – “Because of the increasing sizes of today’s amplicon datasets, fast and greedy </a:t>
            </a:r>
            <a:r>
              <a:rPr lang="en-US" i="1" dirty="0"/>
              <a:t>de novo</a:t>
            </a:r>
            <a:r>
              <a:rPr lang="en-US" dirty="0"/>
              <a:t> clustering heuristics are the preferred and only practical approach to produce OTUs”. </a:t>
            </a:r>
            <a:r>
              <a:rPr lang="en-US" dirty="0">
                <a:solidFill>
                  <a:srgbClr val="FF0000"/>
                </a:solidFill>
              </a:rPr>
              <a:t>I DISAGREE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Shared steps in these current algorithms are: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An amplicon is drawn out of the amplicon pool and becomes the center of a new OTU (centroid selection)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This centroid is then compared to all other </a:t>
            </a:r>
            <a:r>
              <a:rPr lang="en-US" dirty="0" err="1"/>
              <a:t>amplicons</a:t>
            </a:r>
            <a:r>
              <a:rPr lang="en-US" dirty="0"/>
              <a:t> remaining in the pool.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Amplicons for which the distance is within a global clustering threshold, </a:t>
            </a:r>
            <a:r>
              <a:rPr lang="en-US" i="1" dirty="0"/>
              <a:t>t (e.g. 3%)</a:t>
            </a:r>
            <a:r>
              <a:rPr lang="en-US" dirty="0"/>
              <a:t>, to the centroid are moved from the pool to the OUT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The OTU is then closed. These steps are repeated as long as amplicons remain in the pool.</a:t>
            </a:r>
          </a:p>
        </p:txBody>
      </p:sp>
    </p:spTree>
    <p:extLst>
      <p:ext uri="{BB962C8B-B14F-4D97-AF65-F5344CB8AC3E}">
        <p14:creationId xmlns:p14="http://schemas.microsoft.com/office/powerpoint/2010/main" val="183339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Reasons why I’m not a fan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Little to no biological rational to any of the clustering parameters, modify the parameters to get a result you like.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Dependent on ordering, reorder our reads you can get different set of OTUs. Often not repeatable from run to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3% (or any other cutoff) is 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clustering algorithms do not consider sequencing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generate more data you have to start the clustering process all over again as population of sequences matters.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I’m sure there is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2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15" y="121396"/>
            <a:ext cx="8077200" cy="114320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OTU clustering Comparison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262" y="6071244"/>
            <a:ext cx="75017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sz="1200" dirty="0"/>
              <a:t>Chen W, Zhang CK, Cheng Y, Zhang S, Zhao H (2013) A Comparison of Methods for Clustering 16S </a:t>
            </a:r>
            <a:r>
              <a:rPr lang="en-US" altLang="en-US" sz="1200" dirty="0" err="1"/>
              <a:t>rRNA</a:t>
            </a:r>
            <a:r>
              <a:rPr lang="en-US" altLang="en-US" sz="1200" dirty="0"/>
              <a:t> Sequences into OTUs. </a:t>
            </a:r>
            <a:r>
              <a:rPr lang="en-US" altLang="en-US" sz="1200" dirty="0" err="1"/>
              <a:t>PLoS</a:t>
            </a:r>
            <a:r>
              <a:rPr lang="en-US" altLang="en-US" sz="1200" dirty="0"/>
              <a:t> ONE 8(8): e70837. doi:10.1371/journal.pone.0070837</a:t>
            </a:r>
          </a:p>
          <a:p>
            <a:pPr eaLnBrk="1" hangingPunct="1"/>
            <a:r>
              <a:rPr lang="en-US" altLang="en-US" sz="1200" dirty="0">
                <a:hlinkClick r:id="rId2"/>
              </a:rPr>
              <a:t>http://journals.plos.org/plosone/article?id=info:doi/10.1371/journal.pone.0070837</a:t>
            </a:r>
            <a:endParaRPr lang="en-US" altLang="en-US" sz="1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43" y="5954014"/>
            <a:ext cx="2119133" cy="45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r="43078"/>
          <a:stretch/>
        </p:blipFill>
        <p:spPr>
          <a:xfrm>
            <a:off x="1143262" y="1264596"/>
            <a:ext cx="9798081" cy="45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Takes </a:t>
            </a:r>
            <a:r>
              <a:rPr lang="en-US" dirty="0" err="1"/>
              <a:t>fixrank</a:t>
            </a:r>
            <a:r>
              <a:rPr lang="en-US" dirty="0"/>
              <a:t> file(s) outputs abundances tables and </a:t>
            </a:r>
            <a:r>
              <a:rPr lang="en-US" dirty="0" err="1"/>
              <a:t>taxa_info</a:t>
            </a:r>
            <a:r>
              <a:rPr lang="en-US" dirty="0"/>
              <a:t> table </a:t>
            </a:r>
          </a:p>
          <a:p>
            <a:r>
              <a:rPr lang="en-US" dirty="0"/>
              <a:t>Abundance tables</a:t>
            </a:r>
          </a:p>
          <a:p>
            <a:pPr lvl="1"/>
            <a:r>
              <a:rPr lang="en-US" dirty="0"/>
              <a:t>Rows are taxa</a:t>
            </a:r>
          </a:p>
          <a:p>
            <a:pPr lvl="1"/>
            <a:r>
              <a:rPr lang="en-US" dirty="0"/>
              <a:t>Columns are samples</a:t>
            </a:r>
          </a:p>
          <a:p>
            <a:pPr lvl="1"/>
            <a:r>
              <a:rPr lang="en-US" dirty="0"/>
              <a:t>Counts of the number of amplicons for each taxa/samples</a:t>
            </a:r>
          </a:p>
          <a:p>
            <a:r>
              <a:rPr lang="en-US" dirty="0"/>
              <a:t>Proportions tables</a:t>
            </a:r>
          </a:p>
          <a:p>
            <a:pPr lvl="1"/>
            <a:r>
              <a:rPr lang="en-US" dirty="0"/>
              <a:t>Same as abundance but each cell is the proportion of amplicons (so counts in cell divided by the columns sum)</a:t>
            </a:r>
          </a:p>
          <a:p>
            <a:r>
              <a:rPr lang="en-US" dirty="0" err="1"/>
              <a:t>Biom</a:t>
            </a:r>
            <a:r>
              <a:rPr lang="en-US" dirty="0"/>
              <a:t> file (Biological Observation Matrix)</a:t>
            </a:r>
          </a:p>
          <a:p>
            <a:pPr lvl="1"/>
            <a:r>
              <a:rPr lang="en-US" dirty="0"/>
              <a:t>JSON file format for microbiome files  </a:t>
            </a:r>
          </a:p>
          <a:p>
            <a:pPr lvl="1"/>
            <a:r>
              <a:rPr lang="en-US" dirty="0">
                <a:hlinkClick r:id="rId2"/>
              </a:rPr>
              <a:t>http://biom-format.org</a:t>
            </a:r>
            <a:endParaRPr lang="en-US" dirty="0"/>
          </a:p>
          <a:p>
            <a:pPr lvl="1"/>
            <a:r>
              <a:rPr lang="en-US" dirty="0"/>
              <a:t>Abundance tables are 0 heavy, a </a:t>
            </a:r>
            <a:r>
              <a:rPr lang="en-US" dirty="0" err="1"/>
              <a:t>biom</a:t>
            </a:r>
            <a:r>
              <a:rPr lang="en-US" dirty="0"/>
              <a:t> file removes the 0’s as well as stores extra metadata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: abundance</a:t>
            </a:r>
          </a:p>
        </p:txBody>
      </p:sp>
    </p:spTree>
    <p:extLst>
      <p:ext uri="{BB962C8B-B14F-4D97-AF65-F5344CB8AC3E}">
        <p14:creationId xmlns:p14="http://schemas.microsoft.com/office/powerpoint/2010/main" val="84220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219200" y="262210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Abundance</a:t>
            </a:r>
            <a:r>
              <a:rPr lang="en-US" dirty="0">
                <a:solidFill>
                  <a:schemeClr val="tx1"/>
                </a:solidFill>
              </a:rPr>
              <a:t> tables and </a:t>
            </a:r>
            <a:r>
              <a:rPr lang="en-US" dirty="0" err="1">
                <a:solidFill>
                  <a:schemeClr val="tx1"/>
                </a:solidFill>
              </a:rPr>
              <a:t>Biom</a:t>
            </a:r>
            <a:r>
              <a:rPr lang="en-US" dirty="0">
                <a:solidFill>
                  <a:schemeClr val="tx1"/>
                </a:solidFill>
              </a:rPr>
              <a:t> files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203158" y="5452736"/>
            <a:ext cx="10411326" cy="11566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sz="1800" dirty="0"/>
              <a:t>The </a:t>
            </a:r>
            <a:r>
              <a:rPr lang="en-US" sz="1800" b="1" dirty="0">
                <a:hlinkClick r:id="rId3"/>
              </a:rPr>
              <a:t>BIOM file format</a:t>
            </a:r>
            <a:r>
              <a:rPr lang="en-US" sz="1800" dirty="0"/>
              <a:t> (canonically pronounced </a:t>
            </a:r>
            <a:r>
              <a:rPr lang="en-US" sz="1800" i="1" dirty="0"/>
              <a:t>biome</a:t>
            </a:r>
            <a:r>
              <a:rPr lang="en-US" sz="1800" dirty="0"/>
              <a:t>) is designed to be a general-use format for representing biological sample by observation contingency tables. BIOM is a recognized standard for the </a:t>
            </a:r>
            <a:r>
              <a:rPr lang="en-US" sz="1800" b="1" dirty="0">
                <a:hlinkClick r:id="rId4"/>
              </a:rPr>
              <a:t>Earth Microbiome Project</a:t>
            </a:r>
            <a:r>
              <a:rPr lang="en-US" sz="1800" dirty="0"/>
              <a:t> and is a </a:t>
            </a:r>
            <a:r>
              <a:rPr lang="en-US" sz="1800" b="1" dirty="0">
                <a:hlinkClick r:id="rId5"/>
              </a:rPr>
              <a:t>Genomics Standards Consortium</a:t>
            </a:r>
            <a:r>
              <a:rPr lang="en-US" sz="1800" dirty="0"/>
              <a:t> supported project. Contains the abundance counts, the sample names, full taxonomic string [domain through genus/species], and any sample metadata in the sample sheet.</a:t>
            </a:r>
            <a:endParaRPr lang="en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570"/>
              </p:ext>
            </p:extLst>
          </p:nvPr>
        </p:nvGraphicFramePr>
        <p:xfrm>
          <a:off x="1259305" y="1239010"/>
          <a:ext cx="9093199" cy="4129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Taxon_Name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Level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Archaea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Pyrolobus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Bacteria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>
                          <a:effectLst/>
                        </a:rPr>
                        <a:t>2981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1479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2674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1732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1303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Acetothermia_genera_incertae_sedis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phylum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Acidobacteria_Gp1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376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378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Acidicapsa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Acidipila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Bryocella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125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843218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219200" y="262210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Samples.taxa_info.txt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870284" y="4393956"/>
            <a:ext cx="10411326" cy="11566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sz="1800" dirty="0"/>
              <a:t>Supplies extra information about the tax identified in the experiment as well as the full taxonomic path.</a:t>
            </a:r>
            <a:endParaRPr lang="en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00074"/>
              </p:ext>
            </p:extLst>
          </p:nvPr>
        </p:nvGraphicFramePr>
        <p:xfrm>
          <a:off x="870284" y="1540293"/>
          <a:ext cx="10515601" cy="2333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Taxon_Name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MeanBootstrapValue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MeanLengthMerged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PercentageAsPairs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d__Archaea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0.523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298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d__Archaea;p__Crenarchaeota;c__Thermoprotei;o__Desulfurococcales;f__Pyrodictiaceae;g__Pyrolobus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0.984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63378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d__Bacteria;p__Acetothermia;c__Acetothermia_genera_incertae_sedis;o__Acetothermia_genera_incertae_sedis;f__Acetothermia_genera_incertae_sedis;g__Acetothermia_genera_incertae_sedis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0.54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452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0.696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1869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0.85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462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9286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d__Bacteria;p__Acidobacteria;c__Acidobacteria_Gp10;o__Gp10;f__Gp10;g__Gp10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0.771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497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247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d__Bacteria;p__Acidobacteria;c__Acidobacteria_Gp11;o__Gp11;f__Gp11;g__Gp11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466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d__Bacteria;p__Acidobacteria;c__Acidobacteria_Gp12;o__Gp12;f__Gp12;g__Gp12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0.691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61311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dbcAmplicons</a:t>
            </a:r>
            <a:r>
              <a:rPr lang="en-US" dirty="0"/>
              <a:t> is a data reduction pipeline, produces abundance/biome files, post processing most typically done in R.</a:t>
            </a:r>
          </a:p>
          <a:p>
            <a:r>
              <a:rPr lang="en-US" dirty="0"/>
              <a:t>Include “error-correcting barcodes” in </a:t>
            </a:r>
            <a:r>
              <a:rPr lang="en-US" dirty="0" err="1"/>
              <a:t>demultiplexing</a:t>
            </a:r>
            <a:endParaRPr lang="en-US" dirty="0"/>
          </a:p>
          <a:p>
            <a:r>
              <a:rPr lang="en-US" dirty="0"/>
              <a:t>Identification of PCR duplicates (using UMIs)</a:t>
            </a:r>
          </a:p>
          <a:p>
            <a:r>
              <a:rPr lang="en-US" dirty="0"/>
              <a:t>Replace RDP classification with another scheme</a:t>
            </a:r>
          </a:p>
          <a:p>
            <a:pPr lvl="1"/>
            <a:r>
              <a:rPr lang="en-US" dirty="0"/>
              <a:t>Dada2 implementation of RDP classifier</a:t>
            </a:r>
          </a:p>
          <a:p>
            <a:r>
              <a:rPr lang="en-US" dirty="0"/>
              <a:t>Use amplicon length in classification</a:t>
            </a:r>
          </a:p>
          <a:p>
            <a:r>
              <a:rPr lang="en-US" dirty="0"/>
              <a:t>Include screening of diversity sample in preprocessing to get an idea of actual proportion in the pool</a:t>
            </a:r>
          </a:p>
          <a:p>
            <a:r>
              <a:rPr lang="en-US" dirty="0"/>
              <a:t>Incorporate the R genotyping pipeline into </a:t>
            </a:r>
            <a:r>
              <a:rPr lang="en-US" dirty="0" err="1"/>
              <a:t>dbcAmplicons</a:t>
            </a:r>
            <a:endParaRPr lang="en-US" dirty="0"/>
          </a:p>
          <a:p>
            <a:pPr lvl="1"/>
            <a:r>
              <a:rPr lang="en-US" dirty="0"/>
              <a:t>Extend to inferring copy number (or ploidy levels)</a:t>
            </a:r>
          </a:p>
          <a:p>
            <a:r>
              <a:rPr lang="en-US" dirty="0"/>
              <a:t>Correct for copy number (16s)</a:t>
            </a:r>
          </a:p>
          <a:p>
            <a:r>
              <a:rPr lang="en-US" dirty="0"/>
              <a:t>Output data for rarefaction curves</a:t>
            </a:r>
          </a:p>
        </p:txBody>
      </p:sp>
    </p:spTree>
    <p:extLst>
      <p:ext uri="{BB962C8B-B14F-4D97-AF65-F5344CB8AC3E}">
        <p14:creationId xmlns:p14="http://schemas.microsoft.com/office/powerpoint/2010/main" val="204173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962" y="1459149"/>
            <a:ext cx="8716388" cy="5398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Pretty much do all of my post analysis (abundance table, Biome) in R</a:t>
            </a:r>
          </a:p>
          <a:p>
            <a:pPr lvl="1"/>
            <a:r>
              <a:rPr lang="en-US" dirty="0"/>
              <a:t>Common Packages</a:t>
            </a:r>
          </a:p>
          <a:p>
            <a:pPr lvl="2"/>
            <a:r>
              <a:rPr lang="en-US" dirty="0"/>
              <a:t>Vegan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2"/>
              </a:rPr>
              <a:t>https://github.com/vegandevs/vegan</a:t>
            </a:r>
            <a:endParaRPr lang="en-US" dirty="0"/>
          </a:p>
          <a:p>
            <a:pPr lvl="2"/>
            <a:r>
              <a:rPr lang="en-US" dirty="0"/>
              <a:t>Vegetarian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3"/>
              </a:rPr>
              <a:t>https://github.com/cran/vegetarian</a:t>
            </a:r>
            <a:endParaRPr lang="en-US" dirty="0"/>
          </a:p>
          <a:p>
            <a:pPr lvl="2"/>
            <a:r>
              <a:rPr lang="en-US" dirty="0" err="1"/>
              <a:t>Phyloseq</a:t>
            </a:r>
            <a:r>
              <a:rPr lang="en-US" dirty="0"/>
              <a:t> (uses vegan, ade4, ape, picante)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4"/>
              </a:rPr>
              <a:t>https://joey711.github.io/phyloseq/</a:t>
            </a:r>
            <a:endParaRPr lang="en-US" dirty="0"/>
          </a:p>
          <a:p>
            <a:r>
              <a:rPr lang="en-US" dirty="0"/>
              <a:t>Ecological Diversity Analysis</a:t>
            </a:r>
          </a:p>
          <a:p>
            <a:pPr lvl="1"/>
            <a:r>
              <a:rPr lang="en-US" dirty="0"/>
              <a:t>how does the structure of taxa across samples/groups compare </a:t>
            </a:r>
          </a:p>
          <a:p>
            <a:r>
              <a:rPr lang="en-US" dirty="0"/>
              <a:t>Ordination Analysis (multivariate analysis)</a:t>
            </a:r>
          </a:p>
          <a:p>
            <a:pPr lvl="1"/>
            <a:r>
              <a:rPr lang="en-US" dirty="0"/>
              <a:t>Visualize the relative similarity/dissimilarity across samples, test for taxa/environment relationships</a:t>
            </a:r>
          </a:p>
          <a:p>
            <a:r>
              <a:rPr lang="en-US" dirty="0"/>
              <a:t>Differential Abundance Analysis (univariate analysis)</a:t>
            </a:r>
          </a:p>
          <a:p>
            <a:pPr lvl="1"/>
            <a:r>
              <a:rPr lang="en-US" dirty="0"/>
              <a:t>Uses tools from RNAseq (</a:t>
            </a:r>
            <a:r>
              <a:rPr lang="en-US" dirty="0" err="1"/>
              <a:t>limma</a:t>
            </a:r>
            <a:r>
              <a:rPr lang="en-US" dirty="0"/>
              <a:t>, </a:t>
            </a:r>
            <a:r>
              <a:rPr lang="en-US" dirty="0" err="1"/>
              <a:t>edgeR</a:t>
            </a:r>
            <a:r>
              <a:rPr lang="en-US" dirty="0"/>
              <a:t>)</a:t>
            </a:r>
          </a:p>
          <a:p>
            <a:r>
              <a:rPr lang="en-US" dirty="0"/>
              <a:t>Visualization (temporal, </a:t>
            </a:r>
            <a:r>
              <a:rPr lang="en-US" dirty="0" err="1"/>
              <a:t>heatmaps</a:t>
            </a:r>
            <a:r>
              <a:rPr lang="en-US" dirty="0"/>
              <a:t>, ’trees’, more)</a:t>
            </a:r>
          </a:p>
        </p:txBody>
      </p:sp>
    </p:spTree>
    <p:extLst>
      <p:ext uri="{BB962C8B-B14F-4D97-AF65-F5344CB8AC3E}">
        <p14:creationId xmlns:p14="http://schemas.microsoft.com/office/powerpoint/2010/main" val="84616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Standardization/Normalization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(proportional) abundances</a:t>
            </a:r>
          </a:p>
          <a:p>
            <a:pPr lvl="1"/>
            <a:r>
              <a:rPr lang="en-US" dirty="0"/>
              <a:t>Divide by sum of sample, values 0-100%</a:t>
            </a:r>
          </a:p>
          <a:p>
            <a:r>
              <a:rPr lang="en-US" dirty="0" err="1"/>
              <a:t>LogCPM</a:t>
            </a:r>
            <a:r>
              <a:rPr lang="en-US" dirty="0"/>
              <a:t> from RNAseq</a:t>
            </a:r>
          </a:p>
          <a:p>
            <a:r>
              <a:rPr lang="en-US" dirty="0"/>
              <a:t>Hellinger standardization</a:t>
            </a:r>
          </a:p>
          <a:p>
            <a:pPr lvl="1"/>
            <a:r>
              <a:rPr lang="en-US" dirty="0">
                <a:hlinkClick r:id="rId2"/>
              </a:rPr>
              <a:t>http://biol09.biol.umontreal.ca/PLcourses/Section_7.7_Transformations.pdf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Wisconsin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Barcode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79" y="3647032"/>
            <a:ext cx="5588000" cy="2184400"/>
          </a:xfrm>
        </p:spPr>
      </p:pic>
      <p:sp>
        <p:nvSpPr>
          <p:cNvPr id="5" name="TextBox 4"/>
          <p:cNvSpPr txBox="1"/>
          <p:nvPr/>
        </p:nvSpPr>
        <p:spPr>
          <a:xfrm>
            <a:off x="2617948" y="2077372"/>
            <a:ext cx="842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3 columns: </a:t>
            </a:r>
            <a:r>
              <a:rPr lang="en-US" sz="2400" dirty="0" err="1"/>
              <a:t>BarcodeID</a:t>
            </a:r>
            <a:r>
              <a:rPr lang="en-US" sz="2400" dirty="0"/>
              <a:t> [a name for the pair], Index1 (Read2 in RC), Index2 (Read3) in a plain tab-delimited text file. Orientation is important, but you can change in the preprocess arguments. First line is a comment and just help me remembers.</a:t>
            </a:r>
          </a:p>
        </p:txBody>
      </p:sp>
    </p:spTree>
    <p:extLst>
      <p:ext uri="{BB962C8B-B14F-4D97-AF65-F5344CB8AC3E}">
        <p14:creationId xmlns:p14="http://schemas.microsoft.com/office/powerpoint/2010/main" val="114757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community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9350" y="598293"/>
            <a:ext cx="5927748" cy="7206284"/>
          </a:xfrm>
        </p:spPr>
      </p:pic>
    </p:spTree>
    <p:extLst>
      <p:ext uri="{BB962C8B-B14F-4D97-AF65-F5344CB8AC3E}">
        <p14:creationId xmlns:p14="http://schemas.microsoft.com/office/powerpoint/2010/main" val="155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Primer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2" y="3202520"/>
            <a:ext cx="10515600" cy="3655480"/>
          </a:xfrm>
        </p:spPr>
      </p:pic>
      <p:sp>
        <p:nvSpPr>
          <p:cNvPr id="5" name="TextBox 4"/>
          <p:cNvSpPr txBox="1"/>
          <p:nvPr/>
        </p:nvSpPr>
        <p:spPr>
          <a:xfrm>
            <a:off x="1363579" y="1572126"/>
            <a:ext cx="10603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4 columns: the read in which the primer should be checked for (allowable are P5/P7, R1/R2, READ1/READ2, F/R,  FORWARD/REVERSE, Primer Pair ID describes which should be found ‘together’, Primer ID individual id, and sequence (IUPAC ambiguity characters are allowed).  </a:t>
            </a:r>
          </a:p>
        </p:txBody>
      </p:sp>
    </p:spTree>
    <p:extLst>
      <p:ext uri="{BB962C8B-B14F-4D97-AF65-F5344CB8AC3E}">
        <p14:creationId xmlns:p14="http://schemas.microsoft.com/office/powerpoint/2010/main" val="16446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Sample 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6" y="4436561"/>
            <a:ext cx="7404100" cy="2298700"/>
          </a:xfrm>
        </p:spPr>
      </p:pic>
      <p:sp>
        <p:nvSpPr>
          <p:cNvPr id="5" name="TextBox 4"/>
          <p:cNvSpPr txBox="1"/>
          <p:nvPr/>
        </p:nvSpPr>
        <p:spPr>
          <a:xfrm>
            <a:off x="1449318" y="1572126"/>
            <a:ext cx="10343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4 columns and a header: </a:t>
            </a:r>
            <a:r>
              <a:rPr lang="en-US" sz="2400" dirty="0" err="1"/>
              <a:t>SampleID</a:t>
            </a:r>
            <a:r>
              <a:rPr lang="en-US" sz="2400" dirty="0"/>
              <a:t> samples name, </a:t>
            </a:r>
            <a:r>
              <a:rPr lang="en-US" sz="2400" dirty="0" err="1"/>
              <a:t>PrimerPairID</a:t>
            </a:r>
            <a:r>
              <a:rPr lang="en-US" sz="2400" dirty="0"/>
              <a:t> same as in primer file, </a:t>
            </a:r>
            <a:r>
              <a:rPr lang="en-US" sz="2400" dirty="0" err="1"/>
              <a:t>barcodeID</a:t>
            </a:r>
            <a:r>
              <a:rPr lang="en-US" sz="2400" dirty="0"/>
              <a:t> same as in barcode file, and </a:t>
            </a:r>
            <a:r>
              <a:rPr lang="en-US" sz="2400" dirty="0" err="1"/>
              <a:t>ProjectID</a:t>
            </a:r>
            <a:r>
              <a:rPr lang="en-US" sz="2400" dirty="0"/>
              <a:t> which represents the file prefix for the output and can include a path. </a:t>
            </a:r>
            <a:r>
              <a:rPr lang="en-US" sz="2400" dirty="0" err="1"/>
              <a:t>SampleID</a:t>
            </a:r>
            <a:r>
              <a:rPr lang="en-US" sz="2400" dirty="0"/>
              <a:t>, </a:t>
            </a:r>
            <a:r>
              <a:rPr lang="en-US" sz="2400" dirty="0" err="1"/>
              <a:t>PrimerPairID</a:t>
            </a:r>
            <a:r>
              <a:rPr lang="en-US" sz="2400" dirty="0"/>
              <a:t>, </a:t>
            </a:r>
            <a:r>
              <a:rPr lang="en-US" sz="2400" dirty="0" err="1"/>
              <a:t>BarcodeID</a:t>
            </a:r>
            <a:r>
              <a:rPr lang="en-US" sz="2400" dirty="0"/>
              <a:t> pairs must be unique. In addition for </a:t>
            </a:r>
            <a:r>
              <a:rPr lang="en-US" sz="2400" dirty="0" err="1"/>
              <a:t>PrimerPairID</a:t>
            </a:r>
            <a:r>
              <a:rPr lang="en-US" sz="2400" dirty="0"/>
              <a:t>, can be comma separated, * (match any primer), or ‘-’ should match no primer.</a:t>
            </a:r>
          </a:p>
          <a:p>
            <a:endParaRPr lang="en-US" sz="2400" dirty="0"/>
          </a:p>
          <a:p>
            <a:r>
              <a:rPr lang="en-US" sz="2400" dirty="0"/>
              <a:t>Additional columns are allowed and will be added to the </a:t>
            </a:r>
            <a:r>
              <a:rPr lang="en-US" sz="2400" dirty="0" err="1"/>
              <a:t>biom</a:t>
            </a:r>
            <a:r>
              <a:rPr lang="en-US" sz="2400" dirty="0"/>
              <a:t> file in </a:t>
            </a:r>
            <a:r>
              <a:rPr lang="en-US" sz="2400" dirty="0" err="1"/>
              <a:t>dbcAmplicons</a:t>
            </a:r>
            <a:r>
              <a:rPr lang="en-US" sz="2400" dirty="0"/>
              <a:t> abundances.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8379" y="4619114"/>
            <a:ext cx="242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</a:t>
            </a:r>
          </a:p>
          <a:p>
            <a:r>
              <a:rPr lang="en-US" dirty="0"/>
              <a:t>Allowed Characters:</a:t>
            </a:r>
          </a:p>
          <a:p>
            <a:pPr algn="r"/>
            <a:r>
              <a:rPr lang="mr-IN" dirty="0"/>
              <a:t>a-zA-Z0-9_-</a:t>
            </a:r>
            <a:endParaRPr lang="en-US" dirty="0"/>
          </a:p>
          <a:p>
            <a:r>
              <a:rPr lang="en-US" dirty="0"/>
              <a:t>Projects</a:t>
            </a:r>
          </a:p>
          <a:p>
            <a:r>
              <a:rPr lang="en-US" dirty="0"/>
              <a:t>Disallowed Characters:</a:t>
            </a:r>
          </a:p>
          <a:p>
            <a:pPr algn="r"/>
            <a:r>
              <a:rPr lang="mr-IN" dirty="0"/>
              <a:t>:"\'*?&lt;&gt;|</a:t>
            </a:r>
            <a:r>
              <a:rPr lang="en-US" dirty="0"/>
              <a:t>&lt;space&gt;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Sequencing Read files</a:t>
            </a:r>
          </a:p>
        </p:txBody>
      </p:sp>
      <p:pic>
        <p:nvPicPr>
          <p:cNvPr id="4" name="Content Placeholder 3" descr="fasta-fatstqFi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1562351"/>
            <a:ext cx="6878291" cy="4998870"/>
          </a:xfrm>
        </p:spPr>
      </p:pic>
    </p:spTree>
    <p:extLst>
      <p:ext uri="{BB962C8B-B14F-4D97-AF65-F5344CB8AC3E}">
        <p14:creationId xmlns:p14="http://schemas.microsoft.com/office/powerpoint/2010/main" val="19613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Scores</a:t>
            </a:r>
          </a:p>
        </p:txBody>
      </p:sp>
      <p:pic>
        <p:nvPicPr>
          <p:cNvPr id="4" name="Content Placeholder 3" descr="qscoreconver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28" b="-12228"/>
          <a:stretch>
            <a:fillRect/>
          </a:stretch>
        </p:blipFill>
        <p:spPr>
          <a:xfrm>
            <a:off x="926432" y="2729916"/>
            <a:ext cx="8407400" cy="4406900"/>
          </a:xfrm>
        </p:spPr>
      </p:pic>
      <p:pic>
        <p:nvPicPr>
          <p:cNvPr id="5" name="Content Placeholder 3" descr="quality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44" y="257012"/>
            <a:ext cx="5626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5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Read </a:t>
            </a:r>
            <a:r>
              <a:rPr lang="en-US"/>
              <a:t>naming conventions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6514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/>
              <a:t>CASAVA 1.8 or greater Read IDs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@EAS139:136:FC706VJ:2:2104:15343:197393 1:Y:18:ATCACG </a:t>
            </a:r>
          </a:p>
          <a:p>
            <a:pPr lvl="1"/>
            <a:r>
              <a:rPr lang="en-US" dirty="0"/>
              <a:t>EAS139 the unique instrument name</a:t>
            </a:r>
          </a:p>
          <a:p>
            <a:pPr lvl="1"/>
            <a:r>
              <a:rPr lang="en-US" dirty="0"/>
              <a:t>136 the run id </a:t>
            </a:r>
          </a:p>
          <a:p>
            <a:pPr lvl="1"/>
            <a:r>
              <a:rPr lang="en-US" dirty="0"/>
              <a:t>FC706VJ the </a:t>
            </a:r>
            <a:r>
              <a:rPr lang="en-US" dirty="0" err="1"/>
              <a:t>flowcell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flowcell</a:t>
            </a:r>
            <a:r>
              <a:rPr lang="en-US" dirty="0"/>
              <a:t> lane </a:t>
            </a:r>
          </a:p>
          <a:p>
            <a:pPr lvl="1"/>
            <a:r>
              <a:rPr lang="en-US" dirty="0"/>
              <a:t>2104 tile number within the </a:t>
            </a:r>
            <a:r>
              <a:rPr lang="en-US" dirty="0" err="1"/>
              <a:t>flowcell</a:t>
            </a:r>
            <a:r>
              <a:rPr lang="en-US" dirty="0"/>
              <a:t> lane</a:t>
            </a:r>
          </a:p>
          <a:p>
            <a:pPr lvl="1"/>
            <a:r>
              <a:rPr lang="en-US" dirty="0"/>
              <a:t>15343 ’x’-coordinate of the cluster within the tile</a:t>
            </a:r>
          </a:p>
          <a:p>
            <a:pPr lvl="1"/>
            <a:r>
              <a:rPr lang="en-US" dirty="0"/>
              <a:t>197393 ’y’-coordinate of the cluster within the tile </a:t>
            </a:r>
          </a:p>
          <a:p>
            <a:pPr lvl="1"/>
            <a:r>
              <a:rPr lang="en-US" dirty="0"/>
              <a:t>1 the member of a pair, 1 or 2 (paired-end or mate-pair reads only) </a:t>
            </a:r>
          </a:p>
          <a:p>
            <a:pPr lvl="1"/>
            <a:r>
              <a:rPr lang="en-US" dirty="0"/>
              <a:t>Y Y if the read fails filter (read is bad), N otherwise </a:t>
            </a:r>
          </a:p>
          <a:p>
            <a:pPr lvl="1"/>
            <a:r>
              <a:rPr lang="en-US" dirty="0"/>
              <a:t>18 0 when none of the control bits are on, otherwise it is an even number</a:t>
            </a:r>
          </a:p>
          <a:p>
            <a:pPr lvl="1"/>
            <a:r>
              <a:rPr lang="en-US" dirty="0"/>
              <a:t>ATCACG index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from the sequencing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 are actually not raw data from the provider, “raw” data is actually </a:t>
            </a:r>
            <a:r>
              <a:rPr lang="en-US" dirty="0" err="1"/>
              <a:t>bcl</a:t>
            </a:r>
            <a:r>
              <a:rPr lang="en-US" dirty="0"/>
              <a:t> files.</a:t>
            </a:r>
          </a:p>
          <a:p>
            <a:r>
              <a:rPr lang="en-US" dirty="0"/>
              <a:t>Sequencing provider will run an application bcl2fastq with a sample sheet to produce </a:t>
            </a:r>
            <a:r>
              <a:rPr lang="en-US" dirty="0" err="1"/>
              <a:t>demultiplexed</a:t>
            </a:r>
            <a:r>
              <a:rPr lang="en-US" dirty="0"/>
              <a:t> (by barcode) </a:t>
            </a:r>
            <a:r>
              <a:rPr lang="en-US" dirty="0" err="1"/>
              <a:t>fastq</a:t>
            </a:r>
            <a:r>
              <a:rPr lang="en-US" dirty="0"/>
              <a:t> files.</a:t>
            </a:r>
          </a:p>
          <a:p>
            <a:r>
              <a:rPr lang="en-US" dirty="0"/>
              <a:t>For </a:t>
            </a:r>
            <a:r>
              <a:rPr lang="en-US" dirty="0" err="1"/>
              <a:t>dbcAmplicons</a:t>
            </a:r>
            <a:r>
              <a:rPr lang="en-US" dirty="0"/>
              <a:t> you want to request from your sequencing provider non-demultiplexed </a:t>
            </a:r>
            <a:r>
              <a:rPr lang="en-US" dirty="0" err="1"/>
              <a:t>fastq</a:t>
            </a:r>
            <a:r>
              <a:rPr lang="en-US" dirty="0"/>
              <a:t> (so one set of </a:t>
            </a:r>
            <a:r>
              <a:rPr lang="en-US" dirty="0" err="1"/>
              <a:t>fastqs</a:t>
            </a:r>
            <a:r>
              <a:rPr lang="en-US" dirty="0"/>
              <a:t> for the entire run) with the index 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9572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2035</TotalTime>
  <Words>2463</Words>
  <Application>Microsoft Macintosh PowerPoint</Application>
  <PresentationFormat>Widescreen</PresentationFormat>
  <Paragraphs>510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UCDavis-theme</vt:lpstr>
      <vt:lpstr>dbcAmplicons pipeline Bioinformatics</vt:lpstr>
      <vt:lpstr>Workshop dataset: Slashpile</vt:lpstr>
      <vt:lpstr>Input Files: Barcode Table</vt:lpstr>
      <vt:lpstr>Input Files: Primer Table</vt:lpstr>
      <vt:lpstr>Input Files: Sample Sheet</vt:lpstr>
      <vt:lpstr>Input Files: Sequencing Read files</vt:lpstr>
      <vt:lpstr>Quality Scores</vt:lpstr>
      <vt:lpstr>Illumina Read naming conventions</vt:lpstr>
      <vt:lpstr>Reads from the sequencing provider</vt:lpstr>
      <vt:lpstr>Bioinformatics</vt:lpstr>
      <vt:lpstr>Downstream Analysis</vt:lpstr>
      <vt:lpstr>Supplemental Scripts</vt:lpstr>
      <vt:lpstr>dbcAmplicons: Preprocessing</vt:lpstr>
      <vt:lpstr>Barcode/Primer Comparison</vt:lpstr>
      <vt:lpstr>The new read header</vt:lpstr>
      <vt:lpstr>dbcAmplicions: join</vt:lpstr>
      <vt:lpstr>Flash2 – overlapping of reads and adapter removal in paired end reads</vt:lpstr>
      <vt:lpstr>Flash2 typically produces tight sizes</vt:lpstr>
      <vt:lpstr>dbcAmplicons: classify</vt:lpstr>
      <vt:lpstr>Direct Classification - RDP</vt:lpstr>
      <vt:lpstr>Clustering</vt:lpstr>
      <vt:lpstr>Reasons why I’m not a fan</vt:lpstr>
      <vt:lpstr>OTU clustering Comparison</vt:lpstr>
      <vt:lpstr>dbcAmplicons: abundance</vt:lpstr>
      <vt:lpstr>Abundance tables and Biom files</vt:lpstr>
      <vt:lpstr>Samples.taxa_info.txt</vt:lpstr>
      <vt:lpstr>Future Directions</vt:lpstr>
      <vt:lpstr>Post Processing</vt:lpstr>
      <vt:lpstr>Standardization/Normalization</vt:lpstr>
      <vt:lpstr>Multi community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dbcAmplicons pipeline Bioinformatics</dc:title>
  <dc:creator>Matthew Lee Settles</dc:creator>
  <cp:lastModifiedBy>Matthew Lee Settles</cp:lastModifiedBy>
  <cp:revision>39</cp:revision>
  <dcterms:created xsi:type="dcterms:W3CDTF">2017-09-06T03:41:33Z</dcterms:created>
  <dcterms:modified xsi:type="dcterms:W3CDTF">2019-09-04T15:13:35Z</dcterms:modified>
</cp:coreProperties>
</file>