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1602700" cy="32404050"/>
  <p:notesSz cx="6858000" cy="9144000"/>
  <p:defaultTextStyle>
    <a:defPPr>
      <a:defRPr lang="ko-KR"/>
    </a:defPPr>
    <a:lvl1pPr marL="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5046" autoAdjust="0"/>
  </p:normalViewPr>
  <p:slideViewPr>
    <p:cSldViewPr>
      <p:cViewPr>
        <p:scale>
          <a:sx n="50" d="100"/>
          <a:sy n="50" d="100"/>
        </p:scale>
        <p:origin x="-1338" y="3060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406B-2C8D-4E85-A484-D298514924BD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28EA-17C2-4A9D-8C0A-60F16F957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1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406B-2C8D-4E85-A484-D298514924BD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28EA-17C2-4A9D-8C0A-60F16F957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002126" y="6128271"/>
            <a:ext cx="11483935" cy="1306438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50320" y="6128271"/>
            <a:ext cx="34091761" cy="1306438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406B-2C8D-4E85-A484-D298514924BD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28EA-17C2-4A9D-8C0A-60F16F957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406B-2C8D-4E85-A484-D298514924BD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28EA-17C2-4A9D-8C0A-60F16F957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86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4" y="20822605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4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406B-2C8D-4E85-A484-D298514924BD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28EA-17C2-4A9D-8C0A-60F16F957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3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50319" y="35726968"/>
            <a:ext cx="22787848" cy="101045127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698212" y="35726968"/>
            <a:ext cx="22787848" cy="101045127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406B-2C8D-4E85-A484-D298514924BD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28EA-17C2-4A9D-8C0A-60F16F957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6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406B-2C8D-4E85-A484-D298514924BD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28EA-17C2-4A9D-8C0A-60F16F957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9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406B-2C8D-4E85-A484-D298514924BD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28EA-17C2-4A9D-8C0A-60F16F957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406B-2C8D-4E85-A484-D298514924BD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28EA-17C2-4A9D-8C0A-60F16F957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4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6" y="1290161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36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406B-2C8D-4E85-A484-D298514924BD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28EA-17C2-4A9D-8C0A-60F16F957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6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0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0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0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406B-2C8D-4E85-A484-D298514924BD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28EA-17C2-4A9D-8C0A-60F16F957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5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560947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406B-2C8D-4E85-A484-D298514924BD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28EA-17C2-4A9D-8C0A-60F16F957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1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1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8926271" y="-4636477"/>
            <a:ext cx="274286" cy="73143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9149" tIns="129573" rIns="259149" bIns="129573"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388" y="-6309002"/>
            <a:ext cx="1262019" cy="2375565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>
          <a:xfrm flipH="1">
            <a:off x="20486564" y="-3053347"/>
            <a:ext cx="2095077" cy="0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2129150" y="-7938279"/>
            <a:ext cx="0" cy="4033232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62436" y="33094"/>
            <a:ext cx="15877835" cy="1672381"/>
          </a:xfrm>
          <a:prstGeom prst="rect">
            <a:avLst/>
          </a:prstGeom>
          <a:noFill/>
        </p:spPr>
        <p:txBody>
          <a:bodyPr wrap="square" lIns="259149" tIns="129573" rIns="259149" bIns="129573" rtlCol="0">
            <a:noAutofit/>
          </a:bodyPr>
          <a:lstStyle/>
          <a:p>
            <a:pPr algn="ctr"/>
            <a:r>
              <a:rPr lang="en-US" altLang="ko-KR" sz="7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J</a:t>
            </a:r>
            <a:r>
              <a:rPr lang="en-US" altLang="ko-KR" sz="7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Pcap</a:t>
            </a:r>
            <a:r>
              <a:rPr lang="ko-KR" altLang="en-US" sz="7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기반의 </a:t>
            </a:r>
            <a:endParaRPr lang="en-US" altLang="ko-KR" sz="7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  <a:p>
            <a:pPr algn="ctr"/>
            <a:r>
              <a:rPr lang="ko-KR" altLang="en-US" sz="7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패킷</a:t>
            </a:r>
            <a:r>
              <a:rPr lang="ko-KR" altLang="en-US" sz="7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 </a:t>
            </a:r>
            <a:r>
              <a:rPr lang="ko-KR" altLang="en-US" sz="7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분석 </a:t>
            </a:r>
            <a:r>
              <a:rPr lang="ko-KR" altLang="en-US" sz="7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시스템</a:t>
            </a:r>
            <a:endParaRPr lang="en-US" altLang="ko-KR" sz="7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  <p:sp>
        <p:nvSpPr>
          <p:cNvPr id="42" name="Rectangle 26"/>
          <p:cNvSpPr/>
          <p:nvPr/>
        </p:nvSpPr>
        <p:spPr>
          <a:xfrm>
            <a:off x="1154605" y="3929348"/>
            <a:ext cx="2176139" cy="1899951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9149" tIns="129573" rIns="259149" bIns="129573" rtlCol="0" anchor="ctr"/>
          <a:lstStyle/>
          <a:p>
            <a:pPr algn="ctr"/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작품설명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3" name="Pentagon 27"/>
          <p:cNvSpPr/>
          <p:nvPr/>
        </p:nvSpPr>
        <p:spPr>
          <a:xfrm>
            <a:off x="4865102" y="4543425"/>
            <a:ext cx="15621462" cy="1885951"/>
          </a:xfrm>
          <a:prstGeom prst="homePlate">
            <a:avLst>
              <a:gd name="adj" fmla="val 4146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8295" tIns="129573" rIns="518295" bIns="129573" rtlCol="0" anchor="ctr"/>
          <a:lstStyle/>
          <a:p>
            <a:r>
              <a:rPr lang="ko-KR" altLang="en-US" sz="3400">
                <a:solidFill>
                  <a:schemeClr val="bg1"/>
                </a:solidFill>
                <a:latin typeface="+mj-ea"/>
                <a:ea typeface="+mj-ea"/>
              </a:rPr>
              <a:t>보안이 점점 중요시 하는 시기에 기존 패킷 캡쳐 프로그램의 장점을 모아 새로운 패킷 캡쳐 프로그램을 만들어 사용자가 편리하게 사용할 수 있도록 도와준다</a:t>
            </a:r>
            <a:r>
              <a:rPr lang="en-US" altLang="ko-KR" sz="3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en-US" sz="3400" dirty="0">
              <a:latin typeface="+mj-ea"/>
              <a:ea typeface="+mj-ea"/>
            </a:endParaRPr>
          </a:p>
        </p:txBody>
      </p:sp>
      <p:sp>
        <p:nvSpPr>
          <p:cNvPr id="44" name="Parallelogram 28"/>
          <p:cNvSpPr/>
          <p:nvPr/>
        </p:nvSpPr>
        <p:spPr>
          <a:xfrm rot="16200000">
            <a:off x="2847909" y="4412181"/>
            <a:ext cx="2500026" cy="1534359"/>
          </a:xfrm>
          <a:prstGeom prst="parallelogram">
            <a:avLst>
              <a:gd name="adj" fmla="val 39609"/>
            </a:avLst>
          </a:prstGeom>
          <a:solidFill>
            <a:srgbClr val="254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9149" tIns="129573" rIns="259149" bIns="129573"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4073" y="13753753"/>
            <a:ext cx="3329806" cy="877230"/>
          </a:xfrm>
          <a:prstGeom prst="rect">
            <a:avLst/>
          </a:prstGeom>
          <a:noFill/>
        </p:spPr>
        <p:txBody>
          <a:bodyPr wrap="square" lIns="259149" tIns="129573" rIns="259149" bIns="129573" rtlCol="0">
            <a:spAutoFit/>
          </a:bodyPr>
          <a:lstStyle/>
          <a:p>
            <a:pPr algn="ctr"/>
            <a:r>
              <a:rPr lang="en-US" altLang="ko-KR" sz="4000" spc="-425">
                <a:solidFill>
                  <a:srgbClr val="445566"/>
                </a:solidFill>
                <a:latin typeface="+mj-ea"/>
                <a:ea typeface="+mj-ea"/>
              </a:rPr>
              <a:t>GUI </a:t>
            </a:r>
            <a:r>
              <a:rPr lang="ko-KR" altLang="en-US" sz="4000" spc="-425">
                <a:solidFill>
                  <a:srgbClr val="445566"/>
                </a:solidFill>
                <a:latin typeface="+mj-ea"/>
                <a:ea typeface="+mj-ea"/>
              </a:rPr>
              <a:t>환경 코드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1060179" y="14630983"/>
            <a:ext cx="2956368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93" y="14739950"/>
            <a:ext cx="4819188" cy="289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22" y="14739949"/>
            <a:ext cx="5150491" cy="289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812" y="14739950"/>
            <a:ext cx="4990892" cy="289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824073" y="18531404"/>
            <a:ext cx="3329806" cy="877230"/>
          </a:xfrm>
          <a:prstGeom prst="rect">
            <a:avLst/>
          </a:prstGeom>
          <a:noFill/>
        </p:spPr>
        <p:txBody>
          <a:bodyPr wrap="square" lIns="259149" tIns="129573" rIns="259149" bIns="129573" rtlCol="0">
            <a:spAutoFit/>
          </a:bodyPr>
          <a:lstStyle/>
          <a:p>
            <a:pPr algn="ctr"/>
            <a:r>
              <a:rPr lang="en-US" altLang="ko-KR" sz="4000" spc="-425" dirty="0">
                <a:solidFill>
                  <a:srgbClr val="445566"/>
                </a:solidFill>
                <a:latin typeface="+mj-ea"/>
                <a:ea typeface="+mj-ea"/>
              </a:rPr>
              <a:t>VPS </a:t>
            </a:r>
            <a:r>
              <a:rPr lang="ko-KR" altLang="en-US" sz="4000" spc="-425" dirty="0">
                <a:solidFill>
                  <a:srgbClr val="445566"/>
                </a:solidFill>
                <a:latin typeface="+mj-ea"/>
                <a:ea typeface="+mj-ea"/>
              </a:rPr>
              <a:t>구현 환경</a:t>
            </a:r>
          </a:p>
        </p:txBody>
      </p:sp>
      <p:cxnSp>
        <p:nvCxnSpPr>
          <p:cNvPr id="75" name="직선 연결선 74"/>
          <p:cNvCxnSpPr/>
          <p:nvPr/>
        </p:nvCxnSpPr>
        <p:spPr>
          <a:xfrm>
            <a:off x="962781" y="19408634"/>
            <a:ext cx="3053766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/>
          <p:nvPr/>
        </p:nvPicPr>
        <p:blipFill>
          <a:blip r:embed="rId6"/>
          <a:stretch>
            <a:fillRect/>
          </a:stretch>
        </p:blipFill>
        <p:spPr>
          <a:xfrm>
            <a:off x="824072" y="19832369"/>
            <a:ext cx="7855249" cy="4961009"/>
          </a:xfrm>
          <a:prstGeom prst="rect">
            <a:avLst/>
          </a:prstGeom>
        </p:spPr>
      </p:pic>
      <p:pic>
        <p:nvPicPr>
          <p:cNvPr id="2" name="Picture 2" descr="C:\Users\jinsol\Desktop\졸작판넬\VPS전체이미지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99" y="14739950"/>
            <a:ext cx="5277864" cy="32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jinsol\Desktop\졸작판넬\그래프다이얼로그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81" y="26835499"/>
            <a:ext cx="4762500" cy="47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insol\Desktop\졸작판넬\SELECT버튼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179" y="26811108"/>
            <a:ext cx="4034781" cy="47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jinsol\Desktop\졸작판넬\백업이미지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558" y="26790423"/>
            <a:ext cx="7828978" cy="47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24074" y="25433164"/>
            <a:ext cx="2506668" cy="877230"/>
          </a:xfrm>
          <a:prstGeom prst="rect">
            <a:avLst/>
          </a:prstGeom>
          <a:noFill/>
        </p:spPr>
        <p:txBody>
          <a:bodyPr wrap="square" lIns="259149" tIns="129573" rIns="259149" bIns="129573" rtlCol="0">
            <a:spAutoFit/>
          </a:bodyPr>
          <a:lstStyle/>
          <a:p>
            <a:pPr algn="ctr"/>
            <a:r>
              <a:rPr lang="en-US" altLang="ko-KR" sz="4000" spc="-425" dirty="0">
                <a:solidFill>
                  <a:srgbClr val="445566"/>
                </a:solidFill>
                <a:latin typeface="+mn-ea"/>
              </a:rPr>
              <a:t>FTP Dialog</a:t>
            </a:r>
            <a:endParaRPr lang="ko-KR" altLang="en-US" sz="4000" spc="-425" dirty="0">
              <a:solidFill>
                <a:srgbClr val="445566"/>
              </a:solidFill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024687" y="26301541"/>
            <a:ext cx="2143815" cy="8853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99822" y="25433164"/>
            <a:ext cx="3153455" cy="877230"/>
          </a:xfrm>
          <a:prstGeom prst="rect">
            <a:avLst/>
          </a:prstGeom>
          <a:noFill/>
        </p:spPr>
        <p:txBody>
          <a:bodyPr wrap="square" lIns="259149" tIns="129573" rIns="259149" bIns="129573" rtlCol="0">
            <a:spAutoFit/>
          </a:bodyPr>
          <a:lstStyle/>
          <a:p>
            <a:pPr algn="ctr"/>
            <a:r>
              <a:rPr lang="en-US" altLang="ko-KR" sz="4000" spc="-425">
                <a:solidFill>
                  <a:srgbClr val="445566"/>
                </a:solidFill>
                <a:latin typeface="+mn-ea"/>
              </a:rPr>
              <a:t>SELECT Dialog</a:t>
            </a:r>
            <a:endParaRPr lang="ko-KR" altLang="en-US" sz="4000" spc="-425">
              <a:solidFill>
                <a:srgbClr val="445566"/>
              </a:solidFill>
              <a:latin typeface="+mn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172357" y="26341478"/>
            <a:ext cx="298092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636505" y="25449815"/>
            <a:ext cx="2971891" cy="877230"/>
          </a:xfrm>
          <a:prstGeom prst="rect">
            <a:avLst/>
          </a:prstGeom>
          <a:noFill/>
        </p:spPr>
        <p:txBody>
          <a:bodyPr wrap="square" lIns="259149" tIns="129573" rIns="259149" bIns="129573" rtlCol="0">
            <a:spAutoFit/>
          </a:bodyPr>
          <a:lstStyle/>
          <a:p>
            <a:pPr algn="ctr"/>
            <a:r>
              <a:rPr lang="ko-KR" altLang="en-US" sz="4000" spc="-425" smtClean="0">
                <a:solidFill>
                  <a:srgbClr val="445566"/>
                </a:solidFill>
                <a:latin typeface="+mn-ea"/>
              </a:rPr>
              <a:t>백업 이미지</a:t>
            </a:r>
            <a:endParaRPr lang="ko-KR" altLang="en-US" sz="4000" spc="-425">
              <a:solidFill>
                <a:srgbClr val="445566"/>
              </a:solidFill>
              <a:latin typeface="+mn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12790558" y="26341478"/>
            <a:ext cx="2817838" cy="11101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98426" y="8357546"/>
            <a:ext cx="4086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prstClr val="black"/>
                </a:solidFill>
                <a:latin typeface="+mn-ea"/>
              </a:rPr>
              <a:t>∙ </a:t>
            </a:r>
            <a:r>
              <a:rPr lang="en-US" altLang="ko-KR" sz="2500" b="1" dirty="0" err="1" smtClean="0">
                <a:latin typeface="+mn-ea"/>
              </a:rPr>
              <a:t>GUI_Package</a:t>
            </a:r>
            <a:endParaRPr lang="en-US" altLang="ko-KR" sz="2500" b="1" dirty="0" smtClean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21384" y="8356429"/>
            <a:ext cx="706917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>
                <a:latin typeface="+mn-ea"/>
              </a:rPr>
              <a:t>Graph_Bar</a:t>
            </a:r>
            <a:endParaRPr lang="en-US" altLang="ko-KR" sz="25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각각의 프로토콜의 </a:t>
            </a:r>
            <a:r>
              <a:rPr lang="ko-KR" altLang="en-US" sz="1800" dirty="0" err="1" smtClean="0">
                <a:latin typeface="+mn-ea"/>
              </a:rPr>
              <a:t>패킷빈도수를</a:t>
            </a:r>
            <a:r>
              <a:rPr lang="ko-KR" altLang="en-US" sz="1800" dirty="0" smtClean="0">
                <a:latin typeface="+mn-ea"/>
              </a:rPr>
              <a:t> 막대그래프로 나타냄</a:t>
            </a:r>
            <a:endParaRPr lang="ko-KR" altLang="ko-KR" sz="1800" dirty="0">
              <a:latin typeface="+mn-ea"/>
            </a:endParaRPr>
          </a:p>
          <a:p>
            <a:r>
              <a:rPr lang="en-US" altLang="ko-KR" sz="2500" b="1" dirty="0" err="1" smtClean="0">
                <a:latin typeface="+mn-ea"/>
              </a:rPr>
              <a:t>Graph_Circle</a:t>
            </a:r>
            <a:endParaRPr lang="ko-KR" altLang="ko-KR" sz="25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각각의 프로토콜의 </a:t>
            </a:r>
            <a:r>
              <a:rPr lang="ko-KR" altLang="en-US" sz="1800" dirty="0" err="1" smtClean="0">
                <a:latin typeface="+mn-ea"/>
              </a:rPr>
              <a:t>패킷빈도수를</a:t>
            </a:r>
            <a:r>
              <a:rPr lang="ko-KR" altLang="en-US" sz="1800" dirty="0" smtClean="0">
                <a:latin typeface="+mn-ea"/>
              </a:rPr>
              <a:t> 원형그래프로 </a:t>
            </a:r>
            <a:r>
              <a:rPr lang="ko-KR" altLang="en-US" sz="1800" dirty="0">
                <a:latin typeface="+mn-ea"/>
              </a:rPr>
              <a:t>나타냄</a:t>
            </a:r>
            <a:endParaRPr lang="ko-KR" altLang="ko-KR" sz="1800" dirty="0">
              <a:latin typeface="+mn-ea"/>
            </a:endParaRPr>
          </a:p>
          <a:p>
            <a:r>
              <a:rPr lang="en-US" altLang="ko-KR" sz="2500" b="1" dirty="0" err="1" smtClean="0">
                <a:latin typeface="+mn-ea"/>
              </a:rPr>
              <a:t>Graph_Polygon</a:t>
            </a:r>
            <a:endParaRPr lang="ko-KR" altLang="ko-KR" sz="25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각각의 프로토콜의 </a:t>
            </a:r>
            <a:r>
              <a:rPr lang="ko-KR" altLang="en-US" sz="1800" dirty="0" err="1" smtClean="0">
                <a:latin typeface="+mn-ea"/>
              </a:rPr>
              <a:t>패킷빈도수를</a:t>
            </a:r>
            <a:r>
              <a:rPr lang="ko-KR" altLang="en-US" sz="1800" dirty="0" smtClean="0">
                <a:latin typeface="+mn-ea"/>
              </a:rPr>
              <a:t> 꺾은</a:t>
            </a:r>
            <a:r>
              <a:rPr lang="ko-KR" altLang="en-US" sz="1800" dirty="0">
                <a:latin typeface="+mn-ea"/>
              </a:rPr>
              <a:t>선</a:t>
            </a:r>
            <a:r>
              <a:rPr lang="ko-KR" altLang="en-US" sz="1800" dirty="0" smtClean="0">
                <a:latin typeface="+mn-ea"/>
              </a:rPr>
              <a:t>그래프로 </a:t>
            </a:r>
            <a:r>
              <a:rPr lang="ko-KR" altLang="en-US" sz="1800" dirty="0">
                <a:latin typeface="+mn-ea"/>
              </a:rPr>
              <a:t>나타냄</a:t>
            </a:r>
            <a:endParaRPr lang="ko-KR" altLang="ko-KR" sz="1800" dirty="0">
              <a:latin typeface="+mn-ea"/>
            </a:endParaRPr>
          </a:p>
          <a:p>
            <a:r>
              <a:rPr lang="en-US" altLang="ko-KR" sz="2500" b="1" dirty="0" err="1" smtClean="0">
                <a:latin typeface="+mn-ea"/>
              </a:rPr>
              <a:t>Window_GUI</a:t>
            </a:r>
            <a:endParaRPr lang="en-US" altLang="ko-KR" sz="25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각종 프레임의 기능 설정 및 파일입출력 호출 및 처리</a:t>
            </a:r>
            <a:endParaRPr lang="en-US" altLang="ko-KR" sz="1800" dirty="0" smtClean="0">
              <a:latin typeface="+mn-ea"/>
            </a:endParaRPr>
          </a:p>
          <a:p>
            <a:endParaRPr lang="ko-KR" altLang="ko-KR" sz="1800" dirty="0">
              <a:latin typeface="+mn-ea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5358870" y="8586461"/>
            <a:ext cx="266867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5610668" y="8586461"/>
            <a:ext cx="15070" cy="194543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625737" y="8586461"/>
            <a:ext cx="95648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625737" y="9209635"/>
            <a:ext cx="95648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638922" y="9785699"/>
            <a:ext cx="95648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34569" y="11243122"/>
            <a:ext cx="846490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>
                <a:latin typeface="+mn-ea"/>
              </a:rPr>
              <a:t>Common_func</a:t>
            </a:r>
            <a:endParaRPr lang="ko-KR" altLang="ko-KR" sz="2500" dirty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네트워크의 정보</a:t>
            </a:r>
            <a:r>
              <a:rPr lang="en-US" altLang="ko-KR" sz="1800" dirty="0" smtClean="0">
                <a:latin typeface="+mn-ea"/>
              </a:rPr>
              <a:t>(IP </a:t>
            </a:r>
            <a:r>
              <a:rPr lang="en-US" altLang="ko-KR" sz="1800" dirty="0" err="1" smtClean="0">
                <a:latin typeface="+mn-ea"/>
              </a:rPr>
              <a:t>Address,Mac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 err="1" smtClean="0">
                <a:latin typeface="+mn-ea"/>
              </a:rPr>
              <a:t>Address,Device</a:t>
            </a:r>
            <a:r>
              <a:rPr lang="en-US" altLang="ko-KR" sz="1800" dirty="0" smtClean="0">
                <a:latin typeface="+mn-ea"/>
              </a:rPr>
              <a:t> Name </a:t>
            </a:r>
            <a:r>
              <a:rPr lang="ko-KR" altLang="en-US" sz="1800" dirty="0" smtClean="0">
                <a:latin typeface="+mn-ea"/>
              </a:rPr>
              <a:t>등등</a:t>
            </a:r>
            <a:r>
              <a:rPr lang="en-US" altLang="ko-KR" sz="1800" dirty="0" smtClean="0">
                <a:latin typeface="+mn-ea"/>
              </a:rPr>
              <a:t>)</a:t>
            </a:r>
            <a:r>
              <a:rPr lang="ko-KR" altLang="en-US" sz="1800" dirty="0" smtClean="0">
                <a:latin typeface="+mn-ea"/>
              </a:rPr>
              <a:t>의 처리를 담당</a:t>
            </a:r>
            <a:endParaRPr lang="ko-KR" altLang="ko-KR" sz="1800" dirty="0">
              <a:latin typeface="+mn-ea"/>
            </a:endParaRPr>
          </a:p>
          <a:p>
            <a:r>
              <a:rPr lang="en-US" altLang="ko-KR" sz="2500" b="1" dirty="0" smtClean="0">
                <a:latin typeface="+mn-ea"/>
              </a:rPr>
              <a:t>Header </a:t>
            </a:r>
            <a:r>
              <a:rPr lang="en-US" altLang="ko-KR" sz="2500" b="1" dirty="0">
                <a:latin typeface="+mn-ea"/>
              </a:rPr>
              <a:t>Analyzer</a:t>
            </a:r>
            <a:r>
              <a:rPr lang="en-US" altLang="ko-KR" sz="2500" dirty="0">
                <a:latin typeface="+mn-ea"/>
              </a:rPr>
              <a:t>.</a:t>
            </a:r>
            <a:endParaRPr lang="ko-KR" altLang="ko-KR" sz="25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Layer </a:t>
            </a:r>
            <a:r>
              <a:rPr lang="ko-KR" altLang="ko-KR" sz="1800" dirty="0">
                <a:latin typeface="+mn-ea"/>
              </a:rPr>
              <a:t>별로 지원하는 프로토콜</a:t>
            </a:r>
            <a:r>
              <a:rPr lang="en-US" altLang="ko-KR" sz="1800" dirty="0">
                <a:latin typeface="+mn-ea"/>
              </a:rPr>
              <a:t> Format</a:t>
            </a:r>
            <a:r>
              <a:rPr lang="ko-KR" altLang="ko-KR" sz="1800" dirty="0">
                <a:latin typeface="+mn-ea"/>
              </a:rPr>
              <a:t>에 맞게 </a:t>
            </a:r>
            <a:r>
              <a:rPr lang="en-US" altLang="ko-KR" sz="1800" dirty="0">
                <a:latin typeface="+mn-ea"/>
              </a:rPr>
              <a:t>Header </a:t>
            </a:r>
            <a:r>
              <a:rPr lang="ko-KR" altLang="ko-KR" sz="1800" dirty="0" smtClean="0">
                <a:latin typeface="+mn-ea"/>
              </a:rPr>
              <a:t>분석</a:t>
            </a:r>
            <a:endParaRPr lang="ko-KR" altLang="ko-KR" sz="1800" dirty="0">
              <a:latin typeface="+mn-ea"/>
            </a:endParaRPr>
          </a:p>
          <a:p>
            <a:r>
              <a:rPr lang="en-US" altLang="ko-KR" sz="1800" dirty="0" smtClean="0">
                <a:latin typeface="+mn-ea"/>
              </a:rPr>
              <a:t>- L2_ICMP </a:t>
            </a:r>
            <a:r>
              <a:rPr lang="en-US" altLang="ko-KR" sz="1800" dirty="0">
                <a:latin typeface="+mn-ea"/>
              </a:rPr>
              <a:t>Analyzer / </a:t>
            </a:r>
            <a:r>
              <a:rPr lang="en-US" altLang="ko-KR" sz="1800" dirty="0" smtClean="0">
                <a:latin typeface="+mn-ea"/>
              </a:rPr>
              <a:t>L2_IP </a:t>
            </a:r>
            <a:r>
              <a:rPr lang="en-US" altLang="ko-KR" sz="1800" dirty="0">
                <a:latin typeface="+mn-ea"/>
              </a:rPr>
              <a:t>Analyzer / </a:t>
            </a:r>
            <a:r>
              <a:rPr lang="en-US" altLang="ko-KR" sz="1800" dirty="0" smtClean="0">
                <a:latin typeface="+mn-ea"/>
              </a:rPr>
              <a:t>L2_IGMP Analyzer / L2_ARP Analyzer</a:t>
            </a:r>
            <a:endParaRPr lang="ko-KR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- </a:t>
            </a:r>
            <a:r>
              <a:rPr lang="en-US" altLang="ko-KR" sz="1800" dirty="0" smtClean="0">
                <a:latin typeface="+mn-ea"/>
              </a:rPr>
              <a:t>L3_TCP </a:t>
            </a:r>
            <a:r>
              <a:rPr lang="en-US" altLang="ko-KR" sz="1800" dirty="0">
                <a:latin typeface="+mn-ea"/>
              </a:rPr>
              <a:t>Analyzer / L3_UDP Analyzer</a:t>
            </a:r>
            <a:endParaRPr lang="ko-KR" altLang="ko-KR" sz="1800" dirty="0">
              <a:latin typeface="+mn-ea"/>
            </a:endParaRPr>
          </a:p>
          <a:p>
            <a:r>
              <a:rPr lang="en-US" altLang="ko-KR" sz="1800" dirty="0" smtClean="0">
                <a:latin typeface="+mn-ea"/>
              </a:rPr>
              <a:t>- L4_FTP </a:t>
            </a:r>
            <a:r>
              <a:rPr lang="en-US" altLang="ko-KR" sz="1800" dirty="0">
                <a:latin typeface="+mn-ea"/>
              </a:rPr>
              <a:t>Analyzer / </a:t>
            </a:r>
            <a:r>
              <a:rPr lang="en-US" altLang="ko-KR" sz="1800" dirty="0" smtClean="0">
                <a:latin typeface="+mn-ea"/>
              </a:rPr>
              <a:t>L4_Telnet </a:t>
            </a:r>
            <a:r>
              <a:rPr lang="en-US" altLang="ko-KR" sz="1800" dirty="0">
                <a:latin typeface="+mn-ea"/>
              </a:rPr>
              <a:t>Analyzer / </a:t>
            </a:r>
            <a:r>
              <a:rPr lang="en-US" altLang="ko-KR" sz="1800" dirty="0" smtClean="0">
                <a:latin typeface="+mn-ea"/>
              </a:rPr>
              <a:t>L4_SMTP </a:t>
            </a:r>
            <a:r>
              <a:rPr lang="en-US" altLang="ko-KR" sz="1800" dirty="0">
                <a:latin typeface="+mn-ea"/>
              </a:rPr>
              <a:t>Analyzer </a:t>
            </a:r>
            <a:r>
              <a:rPr lang="en-US" altLang="ko-KR" sz="1800" dirty="0" smtClean="0">
                <a:latin typeface="+mn-ea"/>
              </a:rPr>
              <a:t>/ L4_HTTP Analyzer</a:t>
            </a:r>
            <a:endParaRPr lang="ko-KR" altLang="ko-KR" sz="1800" dirty="0">
              <a:latin typeface="+mn-ea"/>
            </a:endParaRPr>
          </a:p>
          <a:p>
            <a:endParaRPr lang="ko-KR" altLang="ko-KR" sz="1500" dirty="0">
              <a:latin typeface="+mn-ea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5358870" y="11481649"/>
            <a:ext cx="330767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625737" y="11464088"/>
            <a:ext cx="13185" cy="777497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1251622" y="8932201"/>
            <a:ext cx="7715304" cy="364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322623" y="8274025"/>
            <a:ext cx="24137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prstClr val="black"/>
                </a:solidFill>
                <a:latin typeface="+mn-ea"/>
              </a:rPr>
              <a:t>∙ </a:t>
            </a:r>
            <a:r>
              <a:rPr lang="en-US" altLang="ko-KR" sz="2500" b="1" dirty="0" err="1" smtClean="0">
                <a:solidFill>
                  <a:prstClr val="black"/>
                </a:solidFill>
                <a:latin typeface="+mn-ea"/>
              </a:rPr>
              <a:t>File_IO</a:t>
            </a:r>
            <a:endParaRPr lang="en-US" altLang="ko-KR" sz="2500" b="1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109274" y="8286116"/>
            <a:ext cx="5510262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latin typeface="+mn-ea"/>
              </a:rPr>
              <a:t>PacketPrinter_In.java</a:t>
            </a:r>
          </a:p>
          <a:p>
            <a:r>
              <a:rPr lang="ko-KR" altLang="en-US" sz="1800" dirty="0" err="1" smtClean="0">
                <a:latin typeface="+mn-ea"/>
              </a:rPr>
              <a:t>패킷</a:t>
            </a:r>
            <a:r>
              <a:rPr lang="ko-KR" altLang="en-US" sz="1800" dirty="0" smtClean="0">
                <a:latin typeface="+mn-ea"/>
              </a:rPr>
              <a:t> 정보의 호출 및 </a:t>
            </a:r>
            <a:r>
              <a:rPr lang="en-US" altLang="ko-KR" sz="1800" dirty="0" smtClean="0">
                <a:latin typeface="+mn-ea"/>
              </a:rPr>
              <a:t>GUI</a:t>
            </a:r>
            <a:r>
              <a:rPr lang="ko-KR" altLang="en-US" sz="1800" dirty="0" smtClean="0">
                <a:latin typeface="+mn-ea"/>
              </a:rPr>
              <a:t>환경으로의 연결 담당</a:t>
            </a:r>
            <a:endParaRPr lang="ko-KR" altLang="ko-KR" sz="1800" dirty="0">
              <a:latin typeface="+mn-ea"/>
            </a:endParaRPr>
          </a:p>
          <a:p>
            <a:r>
              <a:rPr lang="en-US" altLang="ko-KR" sz="2500" b="1" dirty="0" smtClean="0">
                <a:latin typeface="+mn-ea"/>
              </a:rPr>
              <a:t>PacketPrinter_Out.java</a:t>
            </a:r>
            <a:endParaRPr lang="en-US" altLang="ko-KR" sz="2500" b="1" dirty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패킷</a:t>
            </a:r>
            <a:r>
              <a:rPr lang="ko-KR" altLang="en-US" sz="1800" dirty="0" smtClean="0">
                <a:latin typeface="+mn-ea"/>
              </a:rPr>
              <a:t> 정보의 저장 및 </a:t>
            </a:r>
            <a:r>
              <a:rPr lang="en-US" altLang="ko-KR" sz="1800" dirty="0" smtClean="0">
                <a:latin typeface="+mn-ea"/>
              </a:rPr>
              <a:t>GUI</a:t>
            </a:r>
            <a:r>
              <a:rPr lang="ko-KR" altLang="en-US" sz="1800" dirty="0" smtClean="0">
                <a:latin typeface="+mn-ea"/>
              </a:rPr>
              <a:t>환경으로의 연결 담당</a:t>
            </a:r>
            <a:endParaRPr lang="en-US" altLang="ko-KR" sz="1800" dirty="0" smtClean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r>
              <a:rPr lang="en-US" altLang="ko-KR" sz="2500" b="1" dirty="0" smtClean="0">
                <a:latin typeface="+mn-ea"/>
              </a:rPr>
              <a:t>Packet_info.txt</a:t>
            </a:r>
          </a:p>
          <a:p>
            <a:r>
              <a:rPr lang="ko-KR" altLang="en-US" sz="1800" dirty="0" err="1" smtClean="0">
                <a:latin typeface="+mn-ea"/>
              </a:rPr>
              <a:t>패킷의</a:t>
            </a:r>
            <a:r>
              <a:rPr lang="ko-KR" altLang="en-US" sz="1800" dirty="0" smtClean="0">
                <a:latin typeface="+mn-ea"/>
              </a:rPr>
              <a:t> 정보를 담는 텍스트</a:t>
            </a:r>
            <a:r>
              <a:rPr lang="en-US" altLang="ko-KR" sz="1800" dirty="0" smtClean="0">
                <a:latin typeface="+mn-ea"/>
              </a:rPr>
              <a:t>(clear,</a:t>
            </a:r>
            <a:r>
              <a:rPr lang="ko-KR" altLang="en-US" sz="1800" dirty="0" err="1" smtClean="0">
                <a:latin typeface="+mn-ea"/>
              </a:rPr>
              <a:t>종료시</a:t>
            </a:r>
            <a:r>
              <a:rPr lang="ko-KR" altLang="en-US" sz="1800" dirty="0" smtClean="0">
                <a:latin typeface="+mn-ea"/>
              </a:rPr>
              <a:t> 삭제</a:t>
            </a:r>
            <a:r>
              <a:rPr lang="en-US" altLang="ko-KR" sz="1800" dirty="0" smtClean="0">
                <a:latin typeface="+mn-ea"/>
              </a:rPr>
              <a:t>)</a:t>
            </a:r>
            <a:endParaRPr lang="en-US" altLang="ko-KR" sz="1800" dirty="0">
              <a:latin typeface="+mn-ea"/>
            </a:endParaRPr>
          </a:p>
          <a:p>
            <a:r>
              <a:rPr lang="en-US" altLang="ko-KR" sz="2500" b="1" dirty="0" smtClean="0">
                <a:latin typeface="+mn-ea"/>
              </a:rPr>
              <a:t>Packet_info_backup.txt</a:t>
            </a:r>
          </a:p>
          <a:p>
            <a:r>
              <a:rPr lang="ko-KR" altLang="en-US" sz="1800" dirty="0" err="1" smtClean="0">
                <a:solidFill>
                  <a:prstClr val="black"/>
                </a:solidFill>
                <a:latin typeface="+mn-ea"/>
              </a:rPr>
              <a:t>패킷의</a:t>
            </a:r>
            <a:r>
              <a:rPr lang="ko-KR" altLang="en-US" sz="1800" dirty="0" smtClean="0">
                <a:solidFill>
                  <a:prstClr val="black"/>
                </a:solidFill>
                <a:latin typeface="+mn-ea"/>
              </a:rPr>
              <a:t> 정보를 백업하여 저장해두는 텍스트</a:t>
            </a:r>
            <a:endParaRPr lang="ko-KR" altLang="ko-KR" sz="18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14745168" y="8491033"/>
            <a:ext cx="266867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4999058" y="8491033"/>
            <a:ext cx="12977" cy="142736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5012035" y="8491033"/>
            <a:ext cx="95648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4999058" y="9186080"/>
            <a:ext cx="12160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60179" y="11243122"/>
            <a:ext cx="4086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prstClr val="black"/>
                </a:solidFill>
                <a:latin typeface="+mn-ea"/>
              </a:rPr>
              <a:t>∙ </a:t>
            </a:r>
            <a:r>
              <a:rPr lang="en-US" altLang="ko-KR" sz="2500" b="1" dirty="0" err="1" smtClean="0">
                <a:latin typeface="+mn-ea"/>
              </a:rPr>
              <a:t>Header_Analyze</a:t>
            </a:r>
            <a:endParaRPr lang="en-US" altLang="ko-KR" sz="2500" b="1" dirty="0" smtClean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98647" y="7100155"/>
            <a:ext cx="4950175" cy="877230"/>
          </a:xfrm>
          <a:prstGeom prst="rect">
            <a:avLst/>
          </a:prstGeom>
          <a:noFill/>
        </p:spPr>
        <p:txBody>
          <a:bodyPr wrap="square" lIns="259149" tIns="129573" rIns="259149" bIns="129573" rtlCol="0">
            <a:spAutoFit/>
          </a:bodyPr>
          <a:lstStyle/>
          <a:p>
            <a:r>
              <a:rPr lang="en-US" altLang="ko-KR" sz="4000">
                <a:solidFill>
                  <a:prstClr val="black"/>
                </a:solidFill>
                <a:latin typeface="+mn-ea"/>
              </a:rPr>
              <a:t>PATP </a:t>
            </a:r>
            <a:r>
              <a:rPr lang="ko-KR" altLang="ko-KR" sz="4000">
                <a:solidFill>
                  <a:prstClr val="black"/>
                </a:solidFill>
                <a:latin typeface="+mn-ea"/>
              </a:rPr>
              <a:t>동작 </a:t>
            </a:r>
            <a:r>
              <a:rPr lang="ko-KR" altLang="en-US" sz="4000">
                <a:solidFill>
                  <a:prstClr val="black"/>
                </a:solidFill>
                <a:latin typeface="+mn-ea"/>
              </a:rPr>
              <a:t>기능</a:t>
            </a:r>
            <a:r>
              <a:rPr lang="en-US" altLang="ko-KR" sz="4000">
                <a:latin typeface="+mn-ea"/>
              </a:rPr>
              <a:t>(API)</a:t>
            </a:r>
            <a:endParaRPr lang="ko-KR" altLang="ko-KR" sz="4000" dirty="0">
              <a:latin typeface="+mn-ea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1301101" y="7977385"/>
            <a:ext cx="4747721" cy="555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625736" y="10531900"/>
            <a:ext cx="95648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625738" y="12040152"/>
            <a:ext cx="13184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5636463" y="12227670"/>
            <a:ext cx="100565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741173" y="643646"/>
            <a:ext cx="49187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200" b="1" dirty="0" smtClean="0"/>
              <a:t>지도교수 </a:t>
            </a:r>
            <a:r>
              <a:rPr lang="en-US" altLang="ko-KR" sz="2200" b="1" dirty="0" smtClean="0"/>
              <a:t>: </a:t>
            </a:r>
            <a:r>
              <a:rPr lang="ko-KR" altLang="en-US" sz="2200" b="1" dirty="0" err="1" smtClean="0"/>
              <a:t>최선완</a:t>
            </a:r>
            <a:r>
              <a:rPr lang="ko-KR" altLang="en-US" sz="2200" b="1" dirty="0" smtClean="0"/>
              <a:t> 교수</a:t>
            </a:r>
            <a:r>
              <a:rPr lang="ko-KR" altLang="en-US" sz="2200" b="1" dirty="0"/>
              <a:t>님</a:t>
            </a:r>
            <a:endParaRPr lang="en-US" altLang="ko-KR" sz="2200" b="1" dirty="0" smtClean="0"/>
          </a:p>
          <a:p>
            <a:endParaRPr lang="en-US" altLang="ko-KR" sz="2200" b="1" dirty="0" smtClean="0"/>
          </a:p>
          <a:p>
            <a:r>
              <a:rPr lang="en-US" altLang="ko-KR" sz="2200" b="1" dirty="0" smtClean="0"/>
              <a:t>201032005 </a:t>
            </a:r>
            <a:r>
              <a:rPr lang="ko-KR" altLang="en-US" sz="2200" b="1" dirty="0" smtClean="0"/>
              <a:t>정보통신공학과 김대용</a:t>
            </a:r>
            <a:endParaRPr lang="en-US" altLang="ko-KR" sz="2200" b="1" dirty="0" smtClean="0"/>
          </a:p>
          <a:p>
            <a:r>
              <a:rPr lang="en-US" altLang="ko-KR" sz="2200" b="1" dirty="0" smtClean="0"/>
              <a:t>201032011 </a:t>
            </a:r>
            <a:r>
              <a:rPr lang="ko-KR" altLang="en-US" sz="2200" b="1" dirty="0" smtClean="0"/>
              <a:t>정보통신공학과 </a:t>
            </a:r>
            <a:r>
              <a:rPr lang="ko-KR" altLang="en-US" sz="2200" b="1" dirty="0" err="1" smtClean="0"/>
              <a:t>김진솔</a:t>
            </a:r>
            <a:endParaRPr lang="en-US" altLang="ko-KR" sz="2200" b="1" dirty="0" smtClean="0"/>
          </a:p>
          <a:p>
            <a:r>
              <a:rPr lang="en-US" altLang="ko-KR" sz="2200" b="1" dirty="0"/>
              <a:t>201032035 </a:t>
            </a:r>
            <a:r>
              <a:rPr lang="ko-KR" altLang="en-US" sz="2200" b="1" dirty="0"/>
              <a:t>정보통신공학과 </a:t>
            </a:r>
            <a:r>
              <a:rPr lang="ko-KR" altLang="en-US" sz="2200" b="1" dirty="0" smtClean="0"/>
              <a:t>장용수</a:t>
            </a:r>
            <a:endParaRPr lang="en-US" altLang="ko-KR" sz="2200" b="1" dirty="0" smtClean="0"/>
          </a:p>
          <a:p>
            <a:endParaRPr lang="ko-KR" altLang="en-US" sz="2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261" y="19832369"/>
            <a:ext cx="6364723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700" y="19832369"/>
            <a:ext cx="5963402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" name="직선 연결선 101"/>
          <p:cNvCxnSpPr/>
          <p:nvPr/>
        </p:nvCxnSpPr>
        <p:spPr>
          <a:xfrm>
            <a:off x="8905261" y="19383199"/>
            <a:ext cx="3053766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767241" y="18531404"/>
            <a:ext cx="3329806" cy="877230"/>
          </a:xfrm>
          <a:prstGeom prst="rect">
            <a:avLst/>
          </a:prstGeom>
          <a:noFill/>
        </p:spPr>
        <p:txBody>
          <a:bodyPr wrap="square" lIns="259149" tIns="129573" rIns="259149" bIns="129573" rtlCol="0">
            <a:spAutoFit/>
          </a:bodyPr>
          <a:lstStyle/>
          <a:p>
            <a:pPr algn="ctr"/>
            <a:r>
              <a:rPr lang="en-US" altLang="ko-KR" sz="4000" spc="-425" dirty="0" smtClean="0">
                <a:solidFill>
                  <a:srgbClr val="445566"/>
                </a:solidFill>
                <a:latin typeface="+mj-ea"/>
                <a:ea typeface="+mj-ea"/>
              </a:rPr>
              <a:t>TCP Bar Graph </a:t>
            </a:r>
            <a:endParaRPr lang="ko-KR" altLang="en-US" sz="4000" spc="-425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15608396" y="19383199"/>
            <a:ext cx="4049938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470376" y="18531404"/>
            <a:ext cx="4187958" cy="877230"/>
          </a:xfrm>
          <a:prstGeom prst="rect">
            <a:avLst/>
          </a:prstGeom>
          <a:noFill/>
        </p:spPr>
        <p:txBody>
          <a:bodyPr wrap="square" lIns="259149" tIns="129573" rIns="259149" bIns="129573" rtlCol="0">
            <a:spAutoFit/>
          </a:bodyPr>
          <a:lstStyle/>
          <a:p>
            <a:pPr algn="ctr"/>
            <a:r>
              <a:rPr lang="en-US" altLang="ko-KR" sz="4000" spc="-425" dirty="0" smtClean="0">
                <a:solidFill>
                  <a:srgbClr val="445566"/>
                </a:solidFill>
                <a:latin typeface="+mj-ea"/>
                <a:ea typeface="+mj-ea"/>
              </a:rPr>
              <a:t>TCP Polygon Graph</a:t>
            </a:r>
            <a:endParaRPr lang="ko-KR" altLang="en-US" sz="4000" spc="-425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14999058" y="9918090"/>
            <a:ext cx="12160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0" y="13588058"/>
            <a:ext cx="21602700" cy="0"/>
          </a:xfrm>
          <a:prstGeom prst="line">
            <a:avLst/>
          </a:prstGeom>
          <a:ln w="88900" cmpd="sng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0" y="18531404"/>
            <a:ext cx="21602700" cy="0"/>
          </a:xfrm>
          <a:prstGeom prst="line">
            <a:avLst/>
          </a:prstGeom>
          <a:ln w="88900" cmpd="sng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-37030" y="25411240"/>
            <a:ext cx="21602700" cy="0"/>
          </a:xfrm>
          <a:prstGeom prst="line">
            <a:avLst/>
          </a:prstGeom>
          <a:ln w="88900" cmpd="sng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190</Words>
  <Application>Microsoft Office PowerPoint</Application>
  <PresentationFormat>사용자 지정</PresentationFormat>
  <Paragraphs>44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jinsol</dc:creator>
  <cp:lastModifiedBy>jinsol</cp:lastModifiedBy>
  <cp:revision>27</cp:revision>
  <dcterms:created xsi:type="dcterms:W3CDTF">2015-10-18T06:48:43Z</dcterms:created>
  <dcterms:modified xsi:type="dcterms:W3CDTF">2015-10-20T11:24:25Z</dcterms:modified>
</cp:coreProperties>
</file>