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19" autoAdjust="0"/>
  </p:normalViewPr>
  <p:slideViewPr>
    <p:cSldViewPr snapToGrid="0">
      <p:cViewPr varScale="1">
        <p:scale>
          <a:sx n="78" d="100"/>
          <a:sy n="78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BCA2E-3D85-4FB7-86F4-70111A959227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C3F90-0093-4402-A529-FF760AB95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4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Erosion: for each pixel find the smallest area in neighboring pixels </a:t>
            </a:r>
            <a:r>
              <a:rPr lang="en-US" altLang="zh-CN"/>
              <a:t>in the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C3F90-0093-4402-A529-FF760AB953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8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Erosion: for each pixel find the smallest area in neighboring pixels </a:t>
            </a:r>
            <a:r>
              <a:rPr lang="en-US" altLang="zh-CN"/>
              <a:t>in the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C3F90-0093-4402-A529-FF760AB953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2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Morphological dilation sets a pixel at 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o"/>
              </a:rPr>
              <a:t>i,j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) to the maximum over all pixels in the neighborhood centered at 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o"/>
              </a:rPr>
              <a:t>i,j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).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Morphological erosion sets a pixel at 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o"/>
              </a:rPr>
              <a:t>i,j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) to the minimum over all pixels in the neighborhood centered at 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o"/>
              </a:rPr>
              <a:t>i,j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).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C3F90-0093-4402-A529-FF760AB953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9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 needs to change, 120 degree might change for daily precipitation… Justify the parameters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C3F90-0093-4402-A529-FF760AB953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C3F90-0093-4402-A529-FF760AB953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43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add </a:t>
            </a:r>
            <a:r>
              <a:rPr lang="en-US" altLang="zh-CN" dirty="0" err="1"/>
              <a:t>numba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C3F90-0093-4402-A529-FF760AB953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2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Reduce to the float32…</a:t>
            </a:r>
          </a:p>
          <a:p>
            <a:r>
              <a:rPr lang="en-US" altLang="zh-CN" dirty="0"/>
              <a:t>Add python library </a:t>
            </a:r>
            <a:r>
              <a:rPr lang="en-US" altLang="zh-CN" dirty="0" err="1"/>
              <a:t>nmba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C3F90-0093-4402-A529-FF760AB953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1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0103-10F3-43A4-AF00-96F4FAA29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3DB0E-356A-47D6-ABAC-DB5771DE3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2DD8-5551-4909-A8F9-B06333F6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F9F6-039F-47D4-AD0B-25A4519B8D1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1FA6-15B4-44A9-8751-34443226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A77E-5C2A-4A3B-A393-39AC276A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AC55-3276-41C2-8410-BC03D2B19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64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176E-C978-44A9-B288-21182F9B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57CE7-51D3-4971-88C3-BC5D9BCD7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AA92-1674-458E-85CB-F19094DC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F9F6-039F-47D4-AD0B-25A4519B8D1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0BC05-265B-4D50-B80A-2D64D415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19987-DFEA-4C5C-94C1-97BC12C6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AC55-3276-41C2-8410-BC03D2B19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5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57BB6-502F-428A-B322-C423A4AA2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D070-4CBD-4C53-AA20-C7F5D600F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D70E-D712-429C-9387-BF0827FD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F9F6-039F-47D4-AD0B-25A4519B8D1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F89D-009C-4D64-88DF-EC18A453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7EB60-BD2B-4774-8F2D-8BE0044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AC55-3276-41C2-8410-BC03D2B19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2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2839-6424-486D-9F61-9F09832F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8D09-2BCB-4873-A67E-882F030C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540FC-AE17-4F90-9BA0-6E57D739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F9F6-039F-47D4-AD0B-25A4519B8D1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738C-062D-4B1F-89FF-84BEBA7C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DE8F-C3DF-4013-9AC0-C4E363CA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AC55-3276-41C2-8410-BC03D2B19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3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105B-1A9B-4666-8062-2D1D7192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CDEFA-86B2-49C1-A028-099F54809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A3024-12E4-4CE9-843B-0BA0E8CE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F9F6-039F-47D4-AD0B-25A4519B8D1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6EA0-5A1E-46CF-B1B3-5B11CFC7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8593-3D08-4865-995D-DE351027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AC55-3276-41C2-8410-BC03D2B19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4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988D-E184-403A-A646-6441F314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C022-54A3-4090-845B-C960DCB94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F2CB-57C4-46FE-8852-89C7D6BF7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75122-0EF5-45A0-8131-B6583FC9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F9F6-039F-47D4-AD0B-25A4519B8D1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1E737-4225-45B9-9904-AF84E62C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2A203-4D15-401F-901E-ED399F3C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AC55-3276-41C2-8410-BC03D2B19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6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7E91-D64F-4E83-9839-F6A9A8EB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A7EA-1894-469A-9DC6-749F8681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62AD-5739-4FC1-AF0A-A51B934A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B796A-BB5B-42AF-BC32-D7B7EE216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7D516-D456-4DFA-A90A-2F383DD3B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2E9A4-862A-46F6-8052-AFEA670E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F9F6-039F-47D4-AD0B-25A4519B8D1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FFA19-14D7-4B78-9BEA-A34CE6CA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28F46-FE4F-4BC3-9C8B-69FD7A50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AC55-3276-41C2-8410-BC03D2B19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4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B18-16F8-4436-AD63-A9E8A70E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8BC6C-C2EB-4FF9-BA6D-E1857008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F9F6-039F-47D4-AD0B-25A4519B8D1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EB14A-9CE7-4E5D-BB76-F97DA945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A4C54-FD7A-4172-B5A6-5A041F9A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AC55-3276-41C2-8410-BC03D2B19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3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19E2-0609-451F-BA25-2251A921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F9F6-039F-47D4-AD0B-25A4519B8D1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256A3-ED3A-4B1D-8FCF-BFE8481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24CEF-25A3-4FDE-B385-8DCA99D1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AC55-3276-41C2-8410-BC03D2B19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3A84-6DC9-4335-86FE-1EC2B4F9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4294-516B-4D9F-8474-A4C806C8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FFC3B-93DD-4109-87C6-70563ADE2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A4CFC-237F-4E32-A171-D5C36EA9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F9F6-039F-47D4-AD0B-25A4519B8D1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DFF99-2F8F-4AE0-AC46-A3B2AF13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90F0-D6C4-4ACE-B820-2E124F0F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AC55-3276-41C2-8410-BC03D2B19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9E5F-90AE-4945-8E4F-24935C81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4A9BB-5C26-4801-85A7-ABFA1FADB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20434-00D9-4EC3-B7BD-99654C722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4C6A-72B2-4A0E-815E-B3ACB869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F9F6-039F-47D4-AD0B-25A4519B8D1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23440-CD42-4076-80F4-EBF5719F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080AB-3DE8-4423-8EB6-4A3707AB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AC55-3276-41C2-8410-BC03D2B19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6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51EF3-8D4F-4D5C-8296-BA9D69B0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6B2AC-B472-4982-AB13-B2523A69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40E6-1235-4485-8281-B467C273A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F9F6-039F-47D4-AD0B-25A4519B8D10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3BB4-AADD-4B7B-ADF8-4F045DCFA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E691-42DB-4DD5-B65F-10521F90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AC55-3276-41C2-8410-BC03D2B19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37.png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3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DA5F-AB15-44A8-B9C3-696434E59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77" y="153915"/>
            <a:ext cx="6655982" cy="41120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b="1" dirty="0"/>
              <a:t>STEP(</a:t>
            </a:r>
            <a:r>
              <a:rPr lang="en-US" altLang="zh-CN" sz="2400" b="1" i="0" dirty="0">
                <a:solidFill>
                  <a:srgbClr val="24292E"/>
                </a:solidFill>
                <a:effectLst/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7C44E2-5639-42CF-ADCA-B3E627592B4E}"/>
              </a:ext>
            </a:extLst>
          </p:cNvPr>
          <p:cNvSpPr txBox="1">
            <a:spLocks/>
          </p:cNvSpPr>
          <p:nvPr/>
        </p:nvSpPr>
        <p:spPr>
          <a:xfrm>
            <a:off x="223284" y="935665"/>
            <a:ext cx="10760149" cy="99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78D20-4B0C-4850-A51C-D6338256AC0F}"/>
              </a:ext>
            </a:extLst>
          </p:cNvPr>
          <p:cNvSpPr txBox="1"/>
          <p:nvPr/>
        </p:nvSpPr>
        <p:spPr>
          <a:xfrm>
            <a:off x="156077" y="493428"/>
            <a:ext cx="8085868" cy="2543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0. Thresholding: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 precipitation &lt; threshold to zero (paper: 0.033 mm/h = 0.1 mm/3h)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1. Identification: 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Divide the precipitation field at time t into individual storms.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Result: labeled array = Identification(precipitation: array, </a:t>
            </a:r>
            <a:r>
              <a:rPr lang="en-US" altLang="zh-CN" dirty="0" err="1"/>
              <a:t>morph_structure</a:t>
            </a:r>
            <a:r>
              <a:rPr lang="en-US" altLang="zh-CN" dirty="0"/>
              <a:t>: array)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54C2A6-73D0-4208-9C7C-52233178F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4" y="3036560"/>
            <a:ext cx="3021143" cy="306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F2DB3E-4BB6-440D-B34B-A68FAA77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806" y="3036560"/>
            <a:ext cx="3021143" cy="306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ABC39-C29A-44A7-9201-17B3700D95E7}"/>
              </a:ext>
            </a:extLst>
          </p:cNvPr>
          <p:cNvSpPr txBox="1"/>
          <p:nvPr/>
        </p:nvSpPr>
        <p:spPr>
          <a:xfrm>
            <a:off x="3650328" y="6096228"/>
            <a:ext cx="275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Threshold = 0.6 mm/3h 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8113F-BC95-493E-B910-E5AE3D5B1255}"/>
              </a:ext>
            </a:extLst>
          </p:cNvPr>
          <p:cNvSpPr txBox="1"/>
          <p:nvPr/>
        </p:nvSpPr>
        <p:spPr>
          <a:xfrm>
            <a:off x="453570" y="6096228"/>
            <a:ext cx="2560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Raw WRF precipitation </a:t>
            </a:r>
          </a:p>
          <a:p>
            <a:r>
              <a:rPr lang="en-US" altLang="zh-CN" b="1" dirty="0"/>
              <a:t>(mm/3h) 120 km grid</a:t>
            </a:r>
            <a:endParaRPr lang="zh-CN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AFB3B3F-2B67-4EA8-90BA-17ACE6336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60" y="3050284"/>
            <a:ext cx="3021144" cy="323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86D4F6-25DD-4789-A4A1-BD2034C844AE}"/>
              </a:ext>
            </a:extLst>
          </p:cNvPr>
          <p:cNvSpPr txBox="1"/>
          <p:nvPr/>
        </p:nvSpPr>
        <p:spPr>
          <a:xfrm>
            <a:off x="7216635" y="6088577"/>
            <a:ext cx="2211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Identified storms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4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8A1872E-6050-401E-82C8-7B4292B4D990}"/>
              </a:ext>
            </a:extLst>
          </p:cNvPr>
          <p:cNvSpPr txBox="1"/>
          <p:nvPr/>
        </p:nvSpPr>
        <p:spPr>
          <a:xfrm>
            <a:off x="86783" y="3114293"/>
            <a:ext cx="4142846" cy="2785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1. Euclidian distance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2. Precipitation weight for x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3. Precipitation weight for y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4. Weighted exponential transform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5. Similarity: 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196D71-DFFA-4B3E-B9D3-B0BC15734766}"/>
              </a:ext>
            </a:extLst>
          </p:cNvPr>
          <p:cNvSpPr/>
          <p:nvPr/>
        </p:nvSpPr>
        <p:spPr>
          <a:xfrm>
            <a:off x="980945" y="1545581"/>
            <a:ext cx="1244600" cy="11091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1A1E5F-BC6C-40B8-B4D0-AE1639E764CF}"/>
              </a:ext>
            </a:extLst>
          </p:cNvPr>
          <p:cNvSpPr/>
          <p:nvPr/>
        </p:nvSpPr>
        <p:spPr>
          <a:xfrm>
            <a:off x="1863594" y="1563190"/>
            <a:ext cx="1244600" cy="1109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7019F-4BA0-4245-BBA1-1B9320EF1D75}"/>
              </a:ext>
            </a:extLst>
          </p:cNvPr>
          <p:cNvSpPr txBox="1"/>
          <p:nvPr/>
        </p:nvSpPr>
        <p:spPr>
          <a:xfrm>
            <a:off x="1247645" y="1915482"/>
            <a:ext cx="43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83FE9-01E2-4B61-960D-B9FA17BEDFC6}"/>
              </a:ext>
            </a:extLst>
          </p:cNvPr>
          <p:cNvSpPr txBox="1"/>
          <p:nvPr/>
        </p:nvSpPr>
        <p:spPr>
          <a:xfrm>
            <a:off x="2466844" y="1933091"/>
            <a:ext cx="43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B</a:t>
            </a:r>
            <a:endParaRPr lang="zh-CN" alt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18B0088-2FF0-414E-A282-4347A801D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865563"/>
              </p:ext>
            </p:extLst>
          </p:nvPr>
        </p:nvGraphicFramePr>
        <p:xfrm>
          <a:off x="2437262" y="3129581"/>
          <a:ext cx="2446300" cy="58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240" imgH="380880" progId="Equation.DSMT4">
                  <p:embed/>
                </p:oleObj>
              </mc:Choice>
              <mc:Fallback>
                <p:oleObj name="Equation" r:id="rId3" imgW="1587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7262" y="3129581"/>
                        <a:ext cx="2446300" cy="58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341D743-FD3F-4C72-8580-D3B971A3B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149333"/>
              </p:ext>
            </p:extLst>
          </p:nvPr>
        </p:nvGraphicFramePr>
        <p:xfrm>
          <a:off x="3138880" y="3767800"/>
          <a:ext cx="378095" cy="443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431640" progId="Equation.DSMT4">
                  <p:embed/>
                </p:oleObj>
              </mc:Choice>
              <mc:Fallback>
                <p:oleObj name="Equation" r:id="rId5" imgW="368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8880" y="3767800"/>
                        <a:ext cx="378095" cy="443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3ED6E63-1101-4B75-AC78-936A7814E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77160"/>
              </p:ext>
            </p:extLst>
          </p:nvPr>
        </p:nvGraphicFramePr>
        <p:xfrm>
          <a:off x="3162564" y="4243719"/>
          <a:ext cx="378095" cy="46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8280" imgH="457200" progId="Equation.DSMT4">
                  <p:embed/>
                </p:oleObj>
              </mc:Choice>
              <mc:Fallback>
                <p:oleObj name="Equation" r:id="rId7" imgW="368280" imgH="457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341D743-FD3F-4C72-8580-D3B971A3B3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2564" y="4243719"/>
                        <a:ext cx="378095" cy="469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A76FFEE-6FB3-4160-8C22-EC0B5B482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399048"/>
              </p:ext>
            </p:extLst>
          </p:nvPr>
        </p:nvGraphicFramePr>
        <p:xfrm>
          <a:off x="3660412" y="4757355"/>
          <a:ext cx="3759504" cy="73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36760" imgH="457200" progId="Equation.DSMT4">
                  <p:embed/>
                </p:oleObj>
              </mc:Choice>
              <mc:Fallback>
                <p:oleObj name="Equation" r:id="rId9" imgW="2336760" imgH="457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18B0088-2FF0-414E-A282-4347A801D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60412" y="4757355"/>
                        <a:ext cx="3759504" cy="735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07596B7-AA28-457A-B942-57A45D89C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561111"/>
              </p:ext>
            </p:extLst>
          </p:nvPr>
        </p:nvGraphicFramePr>
        <p:xfrm>
          <a:off x="1445706" y="5451415"/>
          <a:ext cx="3003304" cy="58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88760" imgH="330120" progId="Equation.DSMT4">
                  <p:embed/>
                </p:oleObj>
              </mc:Choice>
              <mc:Fallback>
                <p:oleObj name="Equation" r:id="rId11" imgW="1688760" imgH="3301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A76FFEE-6FB3-4160-8C22-EC0B5B482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5706" y="5451415"/>
                        <a:ext cx="3003304" cy="58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6B849786-32C9-46D5-8514-889B2410415B}"/>
              </a:ext>
            </a:extLst>
          </p:cNvPr>
          <p:cNvSpPr txBox="1">
            <a:spLocks/>
          </p:cNvSpPr>
          <p:nvPr/>
        </p:nvSpPr>
        <p:spPr>
          <a:xfrm>
            <a:off x="156077" y="153915"/>
            <a:ext cx="6655982" cy="411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STEP(</a:t>
            </a:r>
            <a:r>
              <a:rPr lang="en-US" altLang="zh-CN" sz="2400" b="1" dirty="0">
                <a:solidFill>
                  <a:srgbClr val="24292E"/>
                </a:solidFill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1ED2A-268B-49CC-8E85-77CDB53FE848}"/>
              </a:ext>
            </a:extLst>
          </p:cNvPr>
          <p:cNvSpPr txBox="1"/>
          <p:nvPr/>
        </p:nvSpPr>
        <p:spPr>
          <a:xfrm>
            <a:off x="114564" y="528012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2. Tracking: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42046F-F4EF-453B-AD4F-08D6F76AEF79}"/>
              </a:ext>
            </a:extLst>
          </p:cNvPr>
          <p:cNvSpPr txBox="1"/>
          <p:nvPr/>
        </p:nvSpPr>
        <p:spPr>
          <a:xfrm>
            <a:off x="133349" y="928388"/>
            <a:ext cx="2116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Similarity metric</a:t>
            </a:r>
            <a:endParaRPr lang="zh-CN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EAECB0-3F3D-449B-A042-68ED2062D79C}"/>
              </a:ext>
            </a:extLst>
          </p:cNvPr>
          <p:cNvSpPr txBox="1"/>
          <p:nvPr/>
        </p:nvSpPr>
        <p:spPr>
          <a:xfrm>
            <a:off x="235878" y="1206345"/>
            <a:ext cx="216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Previous storm A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CE65C-4D6E-40F0-8580-6773A472D98F}"/>
              </a:ext>
            </a:extLst>
          </p:cNvPr>
          <p:cNvSpPr txBox="1"/>
          <p:nvPr/>
        </p:nvSpPr>
        <p:spPr>
          <a:xfrm>
            <a:off x="2138761" y="1222671"/>
            <a:ext cx="216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Current storm B</a:t>
            </a: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B29B399-E82D-4387-B7B1-14996C47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92" y="500209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5BBB194-CD57-48DA-8011-38BD8458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41" y="500209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948453A-86ED-48A8-8A21-276F80E10B32}"/>
              </a:ext>
            </a:extLst>
          </p:cNvPr>
          <p:cNvSpPr txBox="1"/>
          <p:nvPr/>
        </p:nvSpPr>
        <p:spPr>
          <a:xfrm>
            <a:off x="5041900" y="836753"/>
            <a:ext cx="270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Previous storm A</a:t>
            </a:r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EE943A-D220-48AB-8CFA-EEAAB800E04A}"/>
              </a:ext>
            </a:extLst>
          </p:cNvPr>
          <p:cNvSpPr txBox="1"/>
          <p:nvPr/>
        </p:nvSpPr>
        <p:spPr>
          <a:xfrm>
            <a:off x="8846607" y="836753"/>
            <a:ext cx="265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Current storm B</a:t>
            </a:r>
            <a:endParaRPr lang="zh-CN" alt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6FDF442F-7DA0-4703-88C7-3A4993EF2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95" y="303410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82180B0-7562-4B9C-B788-8F8951E70F1E}"/>
              </a:ext>
            </a:extLst>
          </p:cNvPr>
          <p:cNvSpPr txBox="1"/>
          <p:nvPr/>
        </p:nvSpPr>
        <p:spPr>
          <a:xfrm>
            <a:off x="8017403" y="3244334"/>
            <a:ext cx="1829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Union A + B</a:t>
            </a:r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B72A4-E281-4949-8F9E-354EBC9751A5}"/>
              </a:ext>
            </a:extLst>
          </p:cNvPr>
          <p:cNvSpPr txBox="1"/>
          <p:nvPr/>
        </p:nvSpPr>
        <p:spPr>
          <a:xfrm>
            <a:off x="86783" y="2672324"/>
            <a:ext cx="4142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For points x, y in </a:t>
            </a:r>
            <a:r>
              <a:rPr lang="en-US" altLang="zh-CN" b="1" dirty="0"/>
              <a:t>A</a:t>
            </a:r>
            <a:r>
              <a:rPr lang="zh-CN" altLang="en-US" b="1" dirty="0"/>
              <a:t>∪</a:t>
            </a:r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9926B1-05BE-40A5-BB41-2575EDA27CDB}"/>
              </a:ext>
            </a:extLst>
          </p:cNvPr>
          <p:cNvSpPr txBox="1"/>
          <p:nvPr/>
        </p:nvSpPr>
        <p:spPr>
          <a:xfrm>
            <a:off x="4372912" y="5314741"/>
            <a:ext cx="4142846" cy="56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&gt; tau: const., 0.7 in tutorial) </a:t>
            </a:r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1C0EE-52CA-41F8-B81A-954353B6E583}"/>
              </a:ext>
            </a:extLst>
          </p:cNvPr>
          <p:cNvSpPr txBox="1"/>
          <p:nvPr/>
        </p:nvSpPr>
        <p:spPr>
          <a:xfrm>
            <a:off x="7620365" y="5518312"/>
            <a:ext cx="4142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phi: constant, 0.003 in tutorial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exp(-phi*d) -&gt; 1 if d -&gt; 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exp(-phi*d) -&gt; 0 if d -&gt; </a:t>
            </a:r>
            <a:r>
              <a:rPr lang="en-US" altLang="zh-CN" dirty="0" err="1">
                <a:solidFill>
                  <a:srgbClr val="FF0000"/>
                </a:solidFill>
              </a:rPr>
              <a:t>infinte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94A9CF-BEE1-4EE5-BB73-4F73C4616D7C}"/>
              </a:ext>
            </a:extLst>
          </p:cNvPr>
          <p:cNvSpPr txBox="1"/>
          <p:nvPr/>
        </p:nvSpPr>
        <p:spPr>
          <a:xfrm>
            <a:off x="4979519" y="3070362"/>
            <a:ext cx="2472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F(1) is horizontal </a:t>
            </a:r>
            <a:r>
              <a:rPr lang="en-US" altLang="zh-CN" dirty="0" err="1"/>
              <a:t>coord</a:t>
            </a:r>
            <a:endParaRPr lang="en-US" altLang="zh-CN" dirty="0"/>
          </a:p>
          <a:p>
            <a:r>
              <a:rPr lang="en-US" altLang="zh-CN" dirty="0"/>
              <a:t>F(2) is vertical </a:t>
            </a:r>
            <a:r>
              <a:rPr lang="en-US" altLang="zh-CN" dirty="0" err="1"/>
              <a:t>coord</a:t>
            </a:r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C46E67-9086-4C42-991C-3CECE0C92DFD}"/>
              </a:ext>
            </a:extLst>
          </p:cNvPr>
          <p:cNvSpPr txBox="1"/>
          <p:nvPr/>
        </p:nvSpPr>
        <p:spPr>
          <a:xfrm>
            <a:off x="3587557" y="3840721"/>
            <a:ext cx="356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weight is 0 if x is outside of 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A7389D-AA2E-4490-BBB5-BACAD931241E}"/>
              </a:ext>
            </a:extLst>
          </p:cNvPr>
          <p:cNvSpPr txBox="1"/>
          <p:nvPr/>
        </p:nvSpPr>
        <p:spPr>
          <a:xfrm>
            <a:off x="3598461" y="4311283"/>
            <a:ext cx="356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weight is 0 if y is outside of 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B740C6-3EAE-4D17-A0E1-8D884E5E4C67}"/>
              </a:ext>
            </a:extLst>
          </p:cNvPr>
          <p:cNvSpPr txBox="1"/>
          <p:nvPr/>
        </p:nvSpPr>
        <p:spPr>
          <a:xfrm>
            <a:off x="1191682" y="5929612"/>
            <a:ext cx="5652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△(</a:t>
            </a:r>
            <a:r>
              <a:rPr lang="en-US" altLang="zh-CN" dirty="0" err="1">
                <a:solidFill>
                  <a:srgbClr val="FF0000"/>
                </a:solidFill>
              </a:rPr>
              <a:t>x,y</a:t>
            </a:r>
            <a:r>
              <a:rPr lang="en-US" altLang="zh-CN" dirty="0">
                <a:solidFill>
                  <a:srgbClr val="FF0000"/>
                </a:solidFill>
              </a:rPr>
              <a:t>) = 0 if not in A∩B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Therefore, the effective computational domain is A∩B!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6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7" grpId="0"/>
      <p:bldP spid="28" grpId="0"/>
      <p:bldP spid="31" grpId="0"/>
      <p:bldP spid="32" grpId="0"/>
      <p:bldP spid="36" grpId="0"/>
      <p:bldP spid="37" grpId="0"/>
      <p:bldP spid="39" grpId="0"/>
      <p:bldP spid="40" grpId="0"/>
      <p:bldP spid="41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8A1872E-6050-401E-82C8-7B4292B4D990}"/>
              </a:ext>
            </a:extLst>
          </p:cNvPr>
          <p:cNvSpPr txBox="1"/>
          <p:nvPr/>
        </p:nvSpPr>
        <p:spPr>
          <a:xfrm>
            <a:off x="86783" y="3114293"/>
            <a:ext cx="4142846" cy="2785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1. Euclidian distance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2. Precipitation weight for x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3. Precipitation weight for y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4. Weighted exponential transform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5. Similarity: 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196D71-DFFA-4B3E-B9D3-B0BC15734766}"/>
              </a:ext>
            </a:extLst>
          </p:cNvPr>
          <p:cNvSpPr/>
          <p:nvPr/>
        </p:nvSpPr>
        <p:spPr>
          <a:xfrm>
            <a:off x="980945" y="1545581"/>
            <a:ext cx="1244600" cy="11091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1A1E5F-BC6C-40B8-B4D0-AE1639E764CF}"/>
              </a:ext>
            </a:extLst>
          </p:cNvPr>
          <p:cNvSpPr/>
          <p:nvPr/>
        </p:nvSpPr>
        <p:spPr>
          <a:xfrm>
            <a:off x="1863594" y="1563190"/>
            <a:ext cx="1244600" cy="1109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7019F-4BA0-4245-BBA1-1B9320EF1D75}"/>
              </a:ext>
            </a:extLst>
          </p:cNvPr>
          <p:cNvSpPr txBox="1"/>
          <p:nvPr/>
        </p:nvSpPr>
        <p:spPr>
          <a:xfrm>
            <a:off x="1247645" y="1915482"/>
            <a:ext cx="43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83FE9-01E2-4B61-960D-B9FA17BEDFC6}"/>
              </a:ext>
            </a:extLst>
          </p:cNvPr>
          <p:cNvSpPr txBox="1"/>
          <p:nvPr/>
        </p:nvSpPr>
        <p:spPr>
          <a:xfrm>
            <a:off x="2466844" y="1933091"/>
            <a:ext cx="43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B</a:t>
            </a:r>
            <a:endParaRPr lang="zh-CN" alt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18B0088-2FF0-414E-A282-4347A801D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7262" y="3129581"/>
          <a:ext cx="2446300" cy="58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240" imgH="380880" progId="Equation.DSMT4">
                  <p:embed/>
                </p:oleObj>
              </mc:Choice>
              <mc:Fallback>
                <p:oleObj name="Equation" r:id="rId3" imgW="1587240" imgH="3808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18B0088-2FF0-414E-A282-4347A801D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7262" y="3129581"/>
                        <a:ext cx="2446300" cy="58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341D743-FD3F-4C72-8580-D3B971A3B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8880" y="3767800"/>
          <a:ext cx="378095" cy="443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431640" progId="Equation.DSMT4">
                  <p:embed/>
                </p:oleObj>
              </mc:Choice>
              <mc:Fallback>
                <p:oleObj name="Equation" r:id="rId5" imgW="368280" imgH="4316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341D743-FD3F-4C72-8580-D3B971A3B3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8880" y="3767800"/>
                        <a:ext cx="378095" cy="443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3ED6E63-1101-4B75-AC78-936A7814E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564" y="4243719"/>
          <a:ext cx="378095" cy="46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8280" imgH="457200" progId="Equation.DSMT4">
                  <p:embed/>
                </p:oleObj>
              </mc:Choice>
              <mc:Fallback>
                <p:oleObj name="Equation" r:id="rId7" imgW="368280" imgH="4572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3ED6E63-1101-4B75-AC78-936A7814EC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2564" y="4243719"/>
                        <a:ext cx="378095" cy="469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A76FFEE-6FB3-4160-8C22-EC0B5B482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0412" y="4757355"/>
          <a:ext cx="3759504" cy="73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36760" imgH="457200" progId="Equation.DSMT4">
                  <p:embed/>
                </p:oleObj>
              </mc:Choice>
              <mc:Fallback>
                <p:oleObj name="Equation" r:id="rId9" imgW="2336760" imgH="4572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A76FFEE-6FB3-4160-8C22-EC0B5B482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60412" y="4757355"/>
                        <a:ext cx="3759504" cy="735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07596B7-AA28-457A-B942-57A45D89C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5706" y="5451415"/>
          <a:ext cx="3003304" cy="58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88760" imgH="330120" progId="Equation.DSMT4">
                  <p:embed/>
                </p:oleObj>
              </mc:Choice>
              <mc:Fallback>
                <p:oleObj name="Equation" r:id="rId11" imgW="1688760" imgH="33012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07596B7-AA28-457A-B942-57A45D89C4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5706" y="5451415"/>
                        <a:ext cx="3003304" cy="58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6B849786-32C9-46D5-8514-889B2410415B}"/>
              </a:ext>
            </a:extLst>
          </p:cNvPr>
          <p:cNvSpPr txBox="1">
            <a:spLocks/>
          </p:cNvSpPr>
          <p:nvPr/>
        </p:nvSpPr>
        <p:spPr>
          <a:xfrm>
            <a:off x="156077" y="153915"/>
            <a:ext cx="6655982" cy="411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STEP(</a:t>
            </a:r>
            <a:r>
              <a:rPr lang="en-US" altLang="zh-CN" sz="2400" b="1" dirty="0">
                <a:solidFill>
                  <a:srgbClr val="24292E"/>
                </a:solidFill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1ED2A-268B-49CC-8E85-77CDB53FE848}"/>
              </a:ext>
            </a:extLst>
          </p:cNvPr>
          <p:cNvSpPr txBox="1"/>
          <p:nvPr/>
        </p:nvSpPr>
        <p:spPr>
          <a:xfrm>
            <a:off x="114564" y="528012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2. Tracking: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42046F-F4EF-453B-AD4F-08D6F76AEF79}"/>
              </a:ext>
            </a:extLst>
          </p:cNvPr>
          <p:cNvSpPr txBox="1"/>
          <p:nvPr/>
        </p:nvSpPr>
        <p:spPr>
          <a:xfrm>
            <a:off x="133349" y="928388"/>
            <a:ext cx="2116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Similarity metric</a:t>
            </a:r>
            <a:endParaRPr lang="zh-CN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EAECB0-3F3D-449B-A042-68ED2062D79C}"/>
              </a:ext>
            </a:extLst>
          </p:cNvPr>
          <p:cNvSpPr txBox="1"/>
          <p:nvPr/>
        </p:nvSpPr>
        <p:spPr>
          <a:xfrm>
            <a:off x="235878" y="1206345"/>
            <a:ext cx="216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Previous storm A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CE65C-4D6E-40F0-8580-6773A472D98F}"/>
              </a:ext>
            </a:extLst>
          </p:cNvPr>
          <p:cNvSpPr txBox="1"/>
          <p:nvPr/>
        </p:nvSpPr>
        <p:spPr>
          <a:xfrm>
            <a:off x="2138761" y="1222671"/>
            <a:ext cx="216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Current storm B</a:t>
            </a:r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B72A4-E281-4949-8F9E-354EBC9751A5}"/>
              </a:ext>
            </a:extLst>
          </p:cNvPr>
          <p:cNvSpPr txBox="1"/>
          <p:nvPr/>
        </p:nvSpPr>
        <p:spPr>
          <a:xfrm>
            <a:off x="86783" y="2672324"/>
            <a:ext cx="4142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For points x, y in </a:t>
            </a:r>
            <a:r>
              <a:rPr lang="en-US" altLang="zh-CN" b="1" dirty="0"/>
              <a:t>A</a:t>
            </a:r>
            <a:r>
              <a:rPr lang="zh-CN" altLang="en-US" b="1" dirty="0"/>
              <a:t>∪</a:t>
            </a:r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9926B1-05BE-40A5-BB41-2575EDA27CDB}"/>
              </a:ext>
            </a:extLst>
          </p:cNvPr>
          <p:cNvSpPr txBox="1"/>
          <p:nvPr/>
        </p:nvSpPr>
        <p:spPr>
          <a:xfrm>
            <a:off x="4372912" y="5314741"/>
            <a:ext cx="4142846" cy="56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&gt; tau: const., 0.7 in tutorial) </a:t>
            </a:r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F1C0EE-52CA-41F8-B81A-954353B6E583}"/>
              </a:ext>
            </a:extLst>
          </p:cNvPr>
          <p:cNvSpPr txBox="1"/>
          <p:nvPr/>
        </p:nvSpPr>
        <p:spPr>
          <a:xfrm>
            <a:off x="7452314" y="4713078"/>
            <a:ext cx="4142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phi: constant, 0.003 in tutorial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exp(-phi*d) -&gt; 1 if d -&gt; 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exp(-phi*d) -&gt; 0 if d -&gt; </a:t>
            </a:r>
            <a:r>
              <a:rPr lang="en-US" altLang="zh-CN" dirty="0" err="1">
                <a:solidFill>
                  <a:srgbClr val="FF0000"/>
                </a:solidFill>
              </a:rPr>
              <a:t>infinte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94A9CF-BEE1-4EE5-BB73-4F73C4616D7C}"/>
              </a:ext>
            </a:extLst>
          </p:cNvPr>
          <p:cNvSpPr txBox="1"/>
          <p:nvPr/>
        </p:nvSpPr>
        <p:spPr>
          <a:xfrm>
            <a:off x="4947121" y="2524229"/>
            <a:ext cx="35644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F(1) is horizontal </a:t>
            </a:r>
            <a:r>
              <a:rPr lang="en-US" altLang="zh-CN" dirty="0" err="1"/>
              <a:t>coord</a:t>
            </a:r>
            <a:r>
              <a:rPr lang="en-US" altLang="zh-CN" dirty="0"/>
              <a:t> (pixels)</a:t>
            </a:r>
          </a:p>
          <a:p>
            <a:r>
              <a:rPr lang="en-US" altLang="zh-CN" dirty="0"/>
              <a:t>F(2) is vertical </a:t>
            </a:r>
            <a:r>
              <a:rPr lang="en-US" altLang="zh-CN" dirty="0" err="1"/>
              <a:t>coord</a:t>
            </a:r>
            <a:r>
              <a:rPr lang="en-US" altLang="zh-CN" dirty="0"/>
              <a:t> (pixels)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Velocity…water vapor…temp…more variables..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C46E67-9086-4C42-991C-3CECE0C92DFD}"/>
              </a:ext>
            </a:extLst>
          </p:cNvPr>
          <p:cNvSpPr txBox="1"/>
          <p:nvPr/>
        </p:nvSpPr>
        <p:spPr>
          <a:xfrm>
            <a:off x="3587557" y="3840721"/>
            <a:ext cx="356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weight is 0 if x is outside of 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A7389D-AA2E-4490-BBB5-BACAD931241E}"/>
              </a:ext>
            </a:extLst>
          </p:cNvPr>
          <p:cNvSpPr txBox="1"/>
          <p:nvPr/>
        </p:nvSpPr>
        <p:spPr>
          <a:xfrm>
            <a:off x="3598461" y="4311283"/>
            <a:ext cx="356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weight is 0 if y is outside of 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B740C6-3EAE-4D17-A0E1-8D884E5E4C67}"/>
              </a:ext>
            </a:extLst>
          </p:cNvPr>
          <p:cNvSpPr txBox="1"/>
          <p:nvPr/>
        </p:nvSpPr>
        <p:spPr>
          <a:xfrm>
            <a:off x="1191682" y="5929612"/>
            <a:ext cx="5652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△(</a:t>
            </a:r>
            <a:r>
              <a:rPr lang="en-US" altLang="zh-CN" dirty="0" err="1">
                <a:solidFill>
                  <a:srgbClr val="FF0000"/>
                </a:solidFill>
              </a:rPr>
              <a:t>x,y</a:t>
            </a:r>
            <a:r>
              <a:rPr lang="en-US" altLang="zh-CN" dirty="0">
                <a:solidFill>
                  <a:srgbClr val="FF0000"/>
                </a:solidFill>
              </a:rPr>
              <a:t>) =0 if not in A∩B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Therefore, the effective computational domain is A∩B!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0109F-BBC8-4141-A64D-B8D18C963AA8}"/>
              </a:ext>
            </a:extLst>
          </p:cNvPr>
          <p:cNvSpPr txBox="1"/>
          <p:nvPr/>
        </p:nvSpPr>
        <p:spPr>
          <a:xfrm>
            <a:off x="4867830" y="668673"/>
            <a:ext cx="71908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Comments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 can include more normalized variables:</a:t>
            </a:r>
          </a:p>
          <a:p>
            <a:r>
              <a:rPr lang="en-US" altLang="zh-CN" dirty="0"/>
              <a:t>Assuming that two consecutive storm share some similar characteristics:</a:t>
            </a:r>
          </a:p>
          <a:p>
            <a:r>
              <a:rPr lang="en-US" altLang="zh-CN" dirty="0"/>
              <a:t>	u, v, water vapor, temperature…</a:t>
            </a:r>
          </a:p>
          <a:p>
            <a:r>
              <a:rPr lang="en-US" altLang="zh-CN" dirty="0"/>
              <a:t>2. The effective computation domain is A∩B</a:t>
            </a:r>
          </a:p>
          <a:p>
            <a:r>
              <a:rPr lang="en-US" altLang="zh-CN" dirty="0"/>
              <a:t>3. The functions of precipitation weight terms is unclear</a:t>
            </a:r>
          </a:p>
        </p:txBody>
      </p:sp>
    </p:spTree>
    <p:extLst>
      <p:ext uri="{BB962C8B-B14F-4D97-AF65-F5344CB8AC3E}">
        <p14:creationId xmlns:p14="http://schemas.microsoft.com/office/powerpoint/2010/main" val="344552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D56DD7-1244-4979-A2AA-EE556C036DF1}"/>
              </a:ext>
            </a:extLst>
          </p:cNvPr>
          <p:cNvSpPr txBox="1">
            <a:spLocks/>
          </p:cNvSpPr>
          <p:nvPr/>
        </p:nvSpPr>
        <p:spPr>
          <a:xfrm>
            <a:off x="156077" y="153915"/>
            <a:ext cx="6655982" cy="411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STEP(</a:t>
            </a:r>
            <a:r>
              <a:rPr lang="en-US" altLang="zh-CN" sz="2400" b="1" dirty="0">
                <a:solidFill>
                  <a:srgbClr val="24292E"/>
                </a:solidFill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DDAC8-4209-47F6-A4FD-3AD37C188A0B}"/>
              </a:ext>
            </a:extLst>
          </p:cNvPr>
          <p:cNvSpPr txBox="1"/>
          <p:nvPr/>
        </p:nvSpPr>
        <p:spPr>
          <a:xfrm>
            <a:off x="114564" y="528012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2. Tracking: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22A9F-176B-49A4-A9FD-C67E0ED51FC2}"/>
              </a:ext>
            </a:extLst>
          </p:cNvPr>
          <p:cNvSpPr txBox="1"/>
          <p:nvPr/>
        </p:nvSpPr>
        <p:spPr>
          <a:xfrm>
            <a:off x="114564" y="904640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Bug report: tracking.py line 134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433D4-6D72-44A7-9078-7A34D3F9D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7" y="1539615"/>
            <a:ext cx="6540236" cy="2553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C19E8-D830-42F2-9BD2-37A4ED5B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7" y="4237094"/>
            <a:ext cx="9347200" cy="2042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24E9EE-4078-4B36-B03E-F8AAA9A54351}"/>
              </a:ext>
            </a:extLst>
          </p:cNvPr>
          <p:cNvSpPr txBox="1"/>
          <p:nvPr/>
        </p:nvSpPr>
        <p:spPr>
          <a:xfrm>
            <a:off x="6736117" y="0"/>
            <a:ext cx="4943061" cy="420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Since </a:t>
            </a:r>
            <a:r>
              <a:rPr lang="en-US" altLang="zh-CN" dirty="0" err="1"/>
              <a:t>np.arccos</a:t>
            </a:r>
            <a:r>
              <a:rPr lang="en-US" altLang="zh-CN" dirty="0"/>
              <a:t>(x) always returns [0, pi], 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so function </a:t>
            </a:r>
            <a:r>
              <a:rPr lang="en-US" altLang="zh-CN" b="1" i="1" dirty="0">
                <a:solidFill>
                  <a:schemeClr val="accent1"/>
                </a:solidFill>
              </a:rPr>
              <a:t>angle</a:t>
            </a:r>
            <a:r>
              <a:rPr lang="en-US" altLang="zh-CN" dirty="0"/>
              <a:t> will only return degree &gt; 0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So </a:t>
            </a:r>
            <a:r>
              <a:rPr lang="en-US" altLang="zh-CN" dirty="0" err="1"/>
              <a:t>vec_angle</a:t>
            </a:r>
            <a:r>
              <a:rPr lang="en-US" altLang="zh-CN" dirty="0"/>
              <a:t> &gt; -.33: is always True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That means, if the </a:t>
            </a:r>
            <a:r>
              <a:rPr lang="en-US" altLang="zh-CN" dirty="0" err="1"/>
              <a:t>prev</a:t>
            </a:r>
            <a:r>
              <a:rPr lang="en-US" altLang="zh-CN" dirty="0"/>
              <a:t> storm and </a:t>
            </a:r>
            <a:r>
              <a:rPr lang="en-US" altLang="zh-CN" dirty="0" err="1"/>
              <a:t>curr</a:t>
            </a:r>
            <a:r>
              <a:rPr lang="en-US" altLang="zh-CN" dirty="0"/>
              <a:t> storm has a too large distance, they can still pass the angle test. The </a:t>
            </a:r>
            <a:r>
              <a:rPr lang="en-US" altLang="zh-CN" b="1" dirty="0">
                <a:solidFill>
                  <a:schemeClr val="accent1"/>
                </a:solidFill>
              </a:rPr>
              <a:t>distance filter </a:t>
            </a:r>
            <a:r>
              <a:rPr lang="en-US" altLang="zh-CN" dirty="0"/>
              <a:t>is invalid due to this bug.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Fix: 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If </a:t>
            </a:r>
            <a:r>
              <a:rPr lang="en-US" altLang="zh-CN" b="1" dirty="0" err="1">
                <a:solidFill>
                  <a:srgbClr val="C00000"/>
                </a:solidFill>
              </a:rPr>
              <a:t>vec_angle</a:t>
            </a:r>
            <a:r>
              <a:rPr lang="en-US" altLang="zh-CN" b="1" dirty="0">
                <a:solidFill>
                  <a:srgbClr val="C00000"/>
                </a:solidFill>
              </a:rPr>
              <a:t> &gt; 2.09: # equivalent to 120 degree </a:t>
            </a:r>
            <a:r>
              <a:rPr lang="en-US" altLang="zh-CN" dirty="0"/>
              <a:t>direction difference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F46A48-62A8-452C-93C7-6FAB24BB7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269" y="4221394"/>
            <a:ext cx="2970080" cy="20586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0A7794-4783-42BC-8559-82DA1AF60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702" y="4406084"/>
            <a:ext cx="4953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332B16-5D24-4CE3-9D4A-A150565CF292}"/>
              </a:ext>
            </a:extLst>
          </p:cNvPr>
          <p:cNvSpPr txBox="1">
            <a:spLocks/>
          </p:cNvSpPr>
          <p:nvPr/>
        </p:nvSpPr>
        <p:spPr>
          <a:xfrm>
            <a:off x="156077" y="153915"/>
            <a:ext cx="6655982" cy="411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STEP(</a:t>
            </a:r>
            <a:r>
              <a:rPr lang="en-US" altLang="zh-CN" sz="2400" b="1" dirty="0">
                <a:solidFill>
                  <a:srgbClr val="24292E"/>
                </a:solidFill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3792A-5348-4D8E-8489-A3771BB2F6B1}"/>
              </a:ext>
            </a:extLst>
          </p:cNvPr>
          <p:cNvSpPr txBox="1"/>
          <p:nvPr/>
        </p:nvSpPr>
        <p:spPr>
          <a:xfrm>
            <a:off x="114564" y="528012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2. Tracking: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94B6A-DE73-47A2-B906-B14A69D3D039}"/>
              </a:ext>
            </a:extLst>
          </p:cNvPr>
          <p:cNvSpPr txBox="1"/>
          <p:nvPr/>
        </p:nvSpPr>
        <p:spPr>
          <a:xfrm>
            <a:off x="114564" y="904640"/>
            <a:ext cx="11244316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Possible memory issues: 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In calculating similarity: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8 GB is not enough (my computer 16 GB, but memory capacity for python may be 8GB)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3951D-F6CB-4C64-9501-45207FA55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7209"/>
            <a:ext cx="12192000" cy="72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5FDF97-D243-43C2-A8EC-950DFD129352}"/>
              </a:ext>
            </a:extLst>
          </p:cNvPr>
          <p:cNvSpPr txBox="1"/>
          <p:nvPr/>
        </p:nvSpPr>
        <p:spPr>
          <a:xfrm>
            <a:off x="156077" y="2748505"/>
            <a:ext cx="9816598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For local testing: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	WRF precipitation: 12 km grid, continent US, 5 timesteps, storm size &lt; 5000 pixels</a:t>
            </a:r>
          </a:p>
        </p:txBody>
      </p:sp>
    </p:spTree>
    <p:extLst>
      <p:ext uri="{BB962C8B-B14F-4D97-AF65-F5344CB8AC3E}">
        <p14:creationId xmlns:p14="http://schemas.microsoft.com/office/powerpoint/2010/main" val="298976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332B16-5D24-4CE3-9D4A-A150565CF292}"/>
              </a:ext>
            </a:extLst>
          </p:cNvPr>
          <p:cNvSpPr txBox="1">
            <a:spLocks/>
          </p:cNvSpPr>
          <p:nvPr/>
        </p:nvSpPr>
        <p:spPr>
          <a:xfrm>
            <a:off x="156077" y="153915"/>
            <a:ext cx="6655982" cy="411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STEP(</a:t>
            </a:r>
            <a:r>
              <a:rPr lang="en-US" altLang="zh-CN" sz="2400" b="1" dirty="0">
                <a:solidFill>
                  <a:srgbClr val="24292E"/>
                </a:solidFill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3792A-5348-4D8E-8489-A3771BB2F6B1}"/>
              </a:ext>
            </a:extLst>
          </p:cNvPr>
          <p:cNvSpPr txBox="1"/>
          <p:nvPr/>
        </p:nvSpPr>
        <p:spPr>
          <a:xfrm>
            <a:off x="114564" y="528012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3. Quantification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94B6A-DE73-47A2-B906-B14A69D3D039}"/>
              </a:ext>
            </a:extLst>
          </p:cNvPr>
          <p:cNvSpPr txBox="1"/>
          <p:nvPr/>
        </p:nvSpPr>
        <p:spPr>
          <a:xfrm>
            <a:off x="114564" y="904640"/>
            <a:ext cx="11244316" cy="5867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Details about the mass centroid: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1. Compute x, y, z arrays for the cartesian grid </a:t>
            </a:r>
          </a:p>
          <a:p>
            <a:pPr algn="l">
              <a:lnSpc>
                <a:spcPct val="150000"/>
              </a:lnSpc>
            </a:pPr>
            <a:r>
              <a:rPr lang="en-US" altLang="zh-CN" dirty="0" err="1"/>
              <a:t>x_array</a:t>
            </a:r>
            <a:r>
              <a:rPr lang="en-US" altLang="zh-CN" dirty="0"/>
              <a:t> = cos(lats) * cos(longs)</a:t>
            </a:r>
          </a:p>
          <a:p>
            <a:pPr algn="l">
              <a:lnSpc>
                <a:spcPct val="150000"/>
              </a:lnSpc>
            </a:pPr>
            <a:r>
              <a:rPr lang="en-US" altLang="zh-CN" dirty="0" err="1"/>
              <a:t>y_array</a:t>
            </a:r>
            <a:r>
              <a:rPr lang="en-US" altLang="zh-CN" dirty="0"/>
              <a:t> = cos(lats) * sin(longs)</a:t>
            </a:r>
          </a:p>
          <a:p>
            <a:pPr algn="l">
              <a:lnSpc>
                <a:spcPct val="150000"/>
              </a:lnSpc>
            </a:pPr>
            <a:r>
              <a:rPr lang="en-US" altLang="zh-CN" dirty="0" err="1"/>
              <a:t>z_array</a:t>
            </a:r>
            <a:r>
              <a:rPr lang="en-US" altLang="zh-CN" dirty="0"/>
              <a:t> = sin(lats)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2. For one storm at time t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1) Compute total precipitation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2) </a:t>
            </a:r>
            <a:r>
              <a:rPr lang="en-US" altLang="zh-CN" dirty="0" err="1"/>
              <a:t>x_avg</a:t>
            </a:r>
            <a:r>
              <a:rPr lang="en-US" altLang="zh-CN" dirty="0"/>
              <a:t> = sum( </a:t>
            </a:r>
            <a:r>
              <a:rPr lang="en-US" altLang="zh-CN" dirty="0" err="1"/>
              <a:t>cell_x</a:t>
            </a:r>
            <a:r>
              <a:rPr lang="en-US" altLang="zh-CN" dirty="0"/>
              <a:t> * </a:t>
            </a:r>
            <a:r>
              <a:rPr lang="en-US" altLang="zh-CN" dirty="0" err="1"/>
              <a:t>precip</a:t>
            </a:r>
            <a:r>
              <a:rPr lang="en-US" altLang="zh-CN" dirty="0"/>
              <a:t> / total </a:t>
            </a:r>
            <a:r>
              <a:rPr lang="en-US" altLang="zh-CN" dirty="0" err="1"/>
              <a:t>precip</a:t>
            </a:r>
            <a:r>
              <a:rPr lang="en-US" altLang="zh-CN" dirty="0"/>
              <a:t>), same to </a:t>
            </a:r>
            <a:r>
              <a:rPr lang="en-US" altLang="zh-CN" dirty="0" err="1"/>
              <a:t>y_avg</a:t>
            </a:r>
            <a:r>
              <a:rPr lang="en-US" altLang="zh-CN" dirty="0"/>
              <a:t>, and </a:t>
            </a:r>
            <a:r>
              <a:rPr lang="en-US" altLang="zh-CN" dirty="0" err="1"/>
              <a:t>z_avg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3)</a:t>
            </a:r>
          </a:p>
          <a:p>
            <a:pPr algn="l">
              <a:lnSpc>
                <a:spcPct val="150000"/>
              </a:lnSpc>
            </a:pPr>
            <a:r>
              <a:rPr lang="en-US" altLang="zh-CN" dirty="0" err="1"/>
              <a:t>h_avg</a:t>
            </a:r>
            <a:r>
              <a:rPr lang="en-US" altLang="zh-CN" dirty="0"/>
              <a:t> = sqrt(</a:t>
            </a:r>
            <a:r>
              <a:rPr lang="en-US" altLang="zh-CN" dirty="0" err="1"/>
              <a:t>x_avg</a:t>
            </a:r>
            <a:r>
              <a:rPr lang="en-US" altLang="zh-CN" dirty="0"/>
              <a:t>**2 + </a:t>
            </a:r>
            <a:r>
              <a:rPr lang="en-US" altLang="zh-CN" dirty="0" err="1"/>
              <a:t>y_avg</a:t>
            </a:r>
            <a:r>
              <a:rPr lang="en-US" altLang="zh-CN" dirty="0"/>
              <a:t>**2)</a:t>
            </a:r>
          </a:p>
          <a:p>
            <a:pPr algn="l">
              <a:lnSpc>
                <a:spcPct val="150000"/>
              </a:lnSpc>
            </a:pPr>
            <a:r>
              <a:rPr lang="en-US" altLang="zh-CN" dirty="0" err="1"/>
              <a:t>Central_loc</a:t>
            </a:r>
            <a:r>
              <a:rPr lang="en-US" altLang="zh-CN" dirty="0"/>
              <a:t> (degree) =</a:t>
            </a:r>
          </a:p>
          <a:p>
            <a:pPr algn="l">
              <a:lnSpc>
                <a:spcPct val="150000"/>
              </a:lnSpc>
            </a:pP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 err="1"/>
              <a:t>Central_loc</a:t>
            </a:r>
            <a:r>
              <a:rPr lang="en-US" altLang="zh-CN" dirty="0"/>
              <a:t> (degree)=  </a:t>
            </a:r>
          </a:p>
          <a:p>
            <a:pPr algn="l">
              <a:lnSpc>
                <a:spcPct val="150000"/>
              </a:lnSpc>
            </a:pPr>
            <a:endParaRPr lang="en-US" altLang="zh-C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1AA5B-05A7-44C2-9C95-89AB2E72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765" y="760832"/>
            <a:ext cx="6567857" cy="2550671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F9044D6-8DFF-432D-BDA2-98C63A945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581392"/>
              </p:ext>
            </p:extLst>
          </p:nvPr>
        </p:nvGraphicFramePr>
        <p:xfrm>
          <a:off x="2577002" y="5061237"/>
          <a:ext cx="2621635" cy="75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520560" progId="Equation.DSMT4">
                  <p:embed/>
                </p:oleObj>
              </mc:Choice>
              <mc:Fallback>
                <p:oleObj name="Equation" r:id="rId3" imgW="18032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7002" y="5061237"/>
                        <a:ext cx="2621635" cy="756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74E2089-0717-4B8C-B013-FA01FCEFF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04618"/>
              </p:ext>
            </p:extLst>
          </p:nvPr>
        </p:nvGraphicFramePr>
        <p:xfrm>
          <a:off x="2577002" y="5916355"/>
          <a:ext cx="26035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90640" imgH="520560" progId="Equation.DSMT4">
                  <p:embed/>
                </p:oleObj>
              </mc:Choice>
              <mc:Fallback>
                <p:oleObj name="Equation" r:id="rId5" imgW="1790640" imgH="520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F9044D6-8DFF-432D-BDA2-98C63A9452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7002" y="5916355"/>
                        <a:ext cx="2603500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03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DA5F-AB15-44A8-B9C3-696434E59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77" y="153915"/>
            <a:ext cx="6655982" cy="41120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b="1" dirty="0"/>
              <a:t>STEP(</a:t>
            </a:r>
            <a:r>
              <a:rPr lang="en-US" altLang="zh-CN" sz="2400" b="1" i="0" dirty="0">
                <a:solidFill>
                  <a:srgbClr val="24292E"/>
                </a:solidFill>
                <a:effectLst/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7C44E2-5639-42CF-ADCA-B3E627592B4E}"/>
              </a:ext>
            </a:extLst>
          </p:cNvPr>
          <p:cNvSpPr txBox="1">
            <a:spLocks/>
          </p:cNvSpPr>
          <p:nvPr/>
        </p:nvSpPr>
        <p:spPr>
          <a:xfrm>
            <a:off x="223284" y="935665"/>
            <a:ext cx="10760149" cy="99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78D20-4B0C-4850-A51C-D6338256AC0F}"/>
              </a:ext>
            </a:extLst>
          </p:cNvPr>
          <p:cNvSpPr txBox="1"/>
          <p:nvPr/>
        </p:nvSpPr>
        <p:spPr>
          <a:xfrm>
            <a:off x="156077" y="493428"/>
            <a:ext cx="12099787" cy="337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0. Thresholding: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 precipitation &lt; threshold to zero (paper: 0.033 mm/h = 0.1 mm/3h)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1. Identification: 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Divide the precipitation field at time t into individual storms.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Result: labeled array = Identification(precipitation: array, </a:t>
            </a:r>
            <a:r>
              <a:rPr lang="en-US" altLang="zh-CN" dirty="0" err="1"/>
              <a:t>morph_structure</a:t>
            </a:r>
            <a:r>
              <a:rPr lang="en-US" altLang="zh-CN" dirty="0"/>
              <a:t>: array)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2. Tracking: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Track storms over time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Result: labeled array of storm sequentially over time = Track(labeled array, precipitation, tau, phi, km, angle, test: </a:t>
            </a:r>
            <a:r>
              <a:rPr lang="en-US" altLang="zh-CN" dirty="0" err="1"/>
              <a:t>boolean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ED96D9-4781-443A-8821-E27AFA0B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70" y="4022404"/>
            <a:ext cx="256533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E3D5A0B-084A-43B3-B416-0D92865F5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44" y="4022404"/>
            <a:ext cx="256533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D995C00-AE20-4890-8B77-4E4387127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418" y="4022404"/>
            <a:ext cx="256533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5B7FDFE-FAC7-467D-9740-A648AF255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66" y="54871"/>
            <a:ext cx="3936483" cy="33741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857E46-9C5D-4CB7-9D24-99071ABC1836}"/>
              </a:ext>
            </a:extLst>
          </p:cNvPr>
          <p:cNvSpPr txBox="1"/>
          <p:nvPr/>
        </p:nvSpPr>
        <p:spPr>
          <a:xfrm>
            <a:off x="1449730" y="6334752"/>
            <a:ext cx="120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t1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5279D4-67B7-4C3D-906C-AFD16C4614ED}"/>
              </a:ext>
            </a:extLst>
          </p:cNvPr>
          <p:cNvSpPr txBox="1"/>
          <p:nvPr/>
        </p:nvSpPr>
        <p:spPr>
          <a:xfrm>
            <a:off x="4496765" y="6334753"/>
            <a:ext cx="908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t2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26712C-E917-46FD-9F56-1A8CD6CDE16F}"/>
              </a:ext>
            </a:extLst>
          </p:cNvPr>
          <p:cNvSpPr txBox="1"/>
          <p:nvPr/>
        </p:nvSpPr>
        <p:spPr>
          <a:xfrm>
            <a:off x="7543800" y="6334752"/>
            <a:ext cx="732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9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DA5F-AB15-44A8-B9C3-696434E59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77" y="153915"/>
            <a:ext cx="6655982" cy="41120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b="1" dirty="0"/>
              <a:t>STEP(</a:t>
            </a:r>
            <a:r>
              <a:rPr lang="en-US" altLang="zh-CN" sz="2400" b="1" i="0" dirty="0">
                <a:solidFill>
                  <a:srgbClr val="24292E"/>
                </a:solidFill>
                <a:effectLst/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7C44E2-5639-42CF-ADCA-B3E627592B4E}"/>
              </a:ext>
            </a:extLst>
          </p:cNvPr>
          <p:cNvSpPr txBox="1">
            <a:spLocks/>
          </p:cNvSpPr>
          <p:nvPr/>
        </p:nvSpPr>
        <p:spPr>
          <a:xfrm>
            <a:off x="223284" y="935665"/>
            <a:ext cx="10760149" cy="99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78D20-4B0C-4850-A51C-D6338256AC0F}"/>
              </a:ext>
            </a:extLst>
          </p:cNvPr>
          <p:cNvSpPr txBox="1"/>
          <p:nvPr/>
        </p:nvSpPr>
        <p:spPr>
          <a:xfrm>
            <a:off x="156077" y="493428"/>
            <a:ext cx="12343444" cy="5451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0. Thresholding: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 precipitation &lt; </a:t>
            </a:r>
            <a:r>
              <a:rPr lang="en-US" altLang="zh-CN" b="1" dirty="0">
                <a:solidFill>
                  <a:srgbClr val="C00000"/>
                </a:solidFill>
              </a:rPr>
              <a:t>threshold</a:t>
            </a:r>
            <a:r>
              <a:rPr lang="en-US" altLang="zh-CN" dirty="0"/>
              <a:t> to zero (paper: 0.033 mm/h = 0.1 mm/3h)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1. Identification: 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Divide the precipitation field at time t into individual storms.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Result: labeled array = Identification(precipitation: array, </a:t>
            </a:r>
            <a:r>
              <a:rPr lang="en-US" altLang="zh-CN" b="1" dirty="0" err="1">
                <a:solidFill>
                  <a:srgbClr val="C00000"/>
                </a:solidFill>
              </a:rPr>
              <a:t>morph_structure</a:t>
            </a:r>
            <a:r>
              <a:rPr lang="en-US" altLang="zh-CN" dirty="0"/>
              <a:t>: array)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2. Tracking: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Track storms over time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Result: labeled array of storm sequentially over time = Track(labeled array, precipitation, </a:t>
            </a:r>
            <a:r>
              <a:rPr lang="en-US" altLang="zh-CN" b="1" dirty="0">
                <a:solidFill>
                  <a:srgbClr val="C00000"/>
                </a:solidFill>
              </a:rPr>
              <a:t>tau, phi, km, angle, </a:t>
            </a:r>
            <a:r>
              <a:rPr lang="en-US" altLang="zh-CN" dirty="0"/>
              <a:t>test: </a:t>
            </a:r>
            <a:r>
              <a:rPr lang="en-US" altLang="zh-CN" dirty="0" err="1"/>
              <a:t>boolean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3. Quantification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1) Duration: Return </a:t>
            </a:r>
            <a:r>
              <a:rPr lang="en-US" altLang="zh-CN" b="1" dirty="0">
                <a:solidFill>
                  <a:schemeClr val="accent1"/>
                </a:solidFill>
              </a:rPr>
              <a:t>total timesteps * interval </a:t>
            </a:r>
            <a:r>
              <a:rPr lang="en-US" altLang="zh-CN" dirty="0"/>
              <a:t>of each storm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2) Size: Return the </a:t>
            </a:r>
            <a:r>
              <a:rPr lang="en-US" altLang="zh-CN" b="1" dirty="0">
                <a:solidFill>
                  <a:schemeClr val="accent1"/>
                </a:solidFill>
              </a:rPr>
              <a:t>total pixels * pixel area </a:t>
            </a:r>
            <a:r>
              <a:rPr lang="en-US" altLang="zh-CN" dirty="0"/>
              <a:t>(144 km2 for WRF) of each storm at time 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3) Avg precipitation: Return the </a:t>
            </a:r>
            <a:r>
              <a:rPr lang="en-US" altLang="zh-CN" b="1" dirty="0">
                <a:solidFill>
                  <a:schemeClr val="accent1"/>
                </a:solidFill>
              </a:rPr>
              <a:t>total precipitation intensity / total pixels</a:t>
            </a:r>
            <a:r>
              <a:rPr lang="en-US" altLang="zh-CN" dirty="0"/>
              <a:t> of each storm at time 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4) Central loc: Return the </a:t>
            </a:r>
            <a:r>
              <a:rPr lang="en-US" altLang="zh-CN" b="1" dirty="0">
                <a:solidFill>
                  <a:schemeClr val="accent1"/>
                </a:solidFill>
              </a:rPr>
              <a:t>mass centroid weighted by precipitation intensity </a:t>
            </a:r>
            <a:r>
              <a:rPr lang="en-US" altLang="zh-CN" dirty="0"/>
              <a:t>of each storm at time t</a:t>
            </a:r>
            <a:endParaRPr lang="zh-CN" alt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5B7FDFE-FAC7-467D-9740-A648AF255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66" y="54871"/>
            <a:ext cx="3936483" cy="337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7C44E2-5639-42CF-ADCA-B3E627592B4E}"/>
              </a:ext>
            </a:extLst>
          </p:cNvPr>
          <p:cNvSpPr txBox="1">
            <a:spLocks/>
          </p:cNvSpPr>
          <p:nvPr/>
        </p:nvSpPr>
        <p:spPr>
          <a:xfrm>
            <a:off x="223284" y="935665"/>
            <a:ext cx="10760149" cy="99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78D20-4B0C-4850-A51C-D6338256AC0F}"/>
              </a:ext>
            </a:extLst>
          </p:cNvPr>
          <p:cNvSpPr txBox="1"/>
          <p:nvPr/>
        </p:nvSpPr>
        <p:spPr>
          <a:xfrm>
            <a:off x="94826" y="470025"/>
            <a:ext cx="845776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Detailed algorithm for Identification (For t = 0 precipitation after thresholding)</a:t>
            </a:r>
            <a:endParaRPr lang="zh-CN" alt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DBFFEF-E8CD-4F32-AC79-CC776F42D6E2}"/>
              </a:ext>
            </a:extLst>
          </p:cNvPr>
          <p:cNvSpPr txBox="1">
            <a:spLocks/>
          </p:cNvSpPr>
          <p:nvPr/>
        </p:nvSpPr>
        <p:spPr>
          <a:xfrm>
            <a:off x="156077" y="153915"/>
            <a:ext cx="6655982" cy="4112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/>
              <a:t>STEP(</a:t>
            </a:r>
            <a:r>
              <a:rPr lang="en-US" altLang="zh-CN" sz="2400" b="1">
                <a:solidFill>
                  <a:srgbClr val="24292E"/>
                </a:solidFill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DF2DE-F156-4C69-888A-7F27D17876D2}"/>
              </a:ext>
            </a:extLst>
          </p:cNvPr>
          <p:cNvSpPr txBox="1"/>
          <p:nvPr/>
        </p:nvSpPr>
        <p:spPr>
          <a:xfrm>
            <a:off x="94826" y="935665"/>
            <a:ext cx="5077031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 Find continuous regions to create a </a:t>
            </a:r>
            <a:r>
              <a:rPr lang="en-US" altLang="zh-CN" b="1" dirty="0">
                <a:solidFill>
                  <a:schemeClr val="accent1"/>
                </a:solidFill>
              </a:rPr>
              <a:t>label array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A4CCFD-D5B2-4A5C-ABF4-BDACB316A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7" y="1435395"/>
            <a:ext cx="3438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rection numbers for 8-connectivity. | Download Scientific Diagram">
            <a:extLst>
              <a:ext uri="{FF2B5EF4-FFF2-40B4-BE49-F238E27FC236}">
                <a16:creationId xmlns:a16="http://schemas.microsoft.com/office/drawing/2014/main" id="{96EDB1D9-4CEA-4EBF-AFA9-075D49487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59" y="1771850"/>
            <a:ext cx="1747202" cy="16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463DAB-6E88-4878-ABAF-D8AD23AEE274}"/>
              </a:ext>
            </a:extLst>
          </p:cNvPr>
          <p:cNvSpPr txBox="1"/>
          <p:nvPr/>
        </p:nvSpPr>
        <p:spPr>
          <a:xfrm>
            <a:off x="156077" y="3958357"/>
            <a:ext cx="1152880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 Erosion</a:t>
            </a:r>
            <a:endParaRPr lang="zh-CN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91DB737-B1DA-4820-B5E5-DED9B39B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7" y="4343400"/>
            <a:ext cx="3438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D3F01DF-9128-4887-AA65-9AD416ED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602" y="4578098"/>
            <a:ext cx="2523143" cy="169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C5CB9F-4837-4C40-A87F-BB962C23C248}"/>
              </a:ext>
            </a:extLst>
          </p:cNvPr>
          <p:cNvSpPr txBox="1"/>
          <p:nvPr/>
        </p:nvSpPr>
        <p:spPr>
          <a:xfrm>
            <a:off x="3843185" y="4110580"/>
            <a:ext cx="184537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Morph structure: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B3A62-6A48-4A6A-8037-005D79B3C1F0}"/>
              </a:ext>
            </a:extLst>
          </p:cNvPr>
          <p:cNvSpPr txBox="1"/>
          <p:nvPr/>
        </p:nvSpPr>
        <p:spPr>
          <a:xfrm>
            <a:off x="3504303" y="3396688"/>
            <a:ext cx="252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(8 direction connection)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9AFD7F-C341-486E-A478-756F13B6DE48}"/>
              </a:ext>
            </a:extLst>
          </p:cNvPr>
          <p:cNvSpPr txBox="1"/>
          <p:nvPr/>
        </p:nvSpPr>
        <p:spPr>
          <a:xfrm>
            <a:off x="3800159" y="6211669"/>
            <a:ext cx="171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(16, 16) array</a:t>
            </a:r>
          </a:p>
          <a:p>
            <a:r>
              <a:rPr lang="en-US" altLang="zh-CN" sz="1200" dirty="0"/>
              <a:t>Center (7.5, 7.5)</a:t>
            </a:r>
          </a:p>
          <a:p>
            <a:r>
              <a:rPr lang="en-US" altLang="zh-CN" sz="1200" dirty="0"/>
              <a:t>Radius = 8.5 </a:t>
            </a:r>
            <a:endParaRPr lang="zh-CN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B08347-5AF2-4D37-8938-6CA4B79EA74E}"/>
              </a:ext>
            </a:extLst>
          </p:cNvPr>
          <p:cNvSpPr txBox="1"/>
          <p:nvPr/>
        </p:nvSpPr>
        <p:spPr>
          <a:xfrm>
            <a:off x="6027446" y="972655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Keep labels of remained storms, extracted from </a:t>
            </a:r>
            <a:r>
              <a:rPr lang="en-US" altLang="zh-CN" b="1" dirty="0">
                <a:solidFill>
                  <a:schemeClr val="accent1"/>
                </a:solidFill>
              </a:rPr>
              <a:t>label array</a:t>
            </a:r>
            <a:endParaRPr lang="en-US" altLang="zh-CN" dirty="0"/>
          </a:p>
          <a:p>
            <a:r>
              <a:rPr lang="en-US" altLang="zh-CN" dirty="0"/>
              <a:t>Consider as </a:t>
            </a:r>
            <a:r>
              <a:rPr lang="en-US" altLang="zh-CN" b="1" dirty="0">
                <a:solidFill>
                  <a:schemeClr val="accent1"/>
                </a:solidFill>
              </a:rPr>
              <a:t>large storms </a:t>
            </a:r>
            <a:r>
              <a:rPr lang="en-US" altLang="zh-CN" dirty="0"/>
              <a:t>(remained &gt; 1 pixel after erosion)</a:t>
            </a:r>
            <a:endParaRPr lang="zh-CN" alt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6869610-9B77-407C-8D77-4E3FF6A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95" y="1533932"/>
            <a:ext cx="3169978" cy="23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6B446-52E6-4F2D-AECF-8796D97C4128}"/>
              </a:ext>
            </a:extLst>
          </p:cNvPr>
          <p:cNvSpPr txBox="1"/>
          <p:nvPr/>
        </p:nvSpPr>
        <p:spPr>
          <a:xfrm>
            <a:off x="6027446" y="3929889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Keep labels of eroded storms, extracted from </a:t>
            </a:r>
            <a:r>
              <a:rPr lang="en-US" altLang="zh-CN" b="1" dirty="0">
                <a:solidFill>
                  <a:schemeClr val="accent1"/>
                </a:solidFill>
              </a:rPr>
              <a:t>label array </a:t>
            </a:r>
          </a:p>
          <a:p>
            <a:r>
              <a:rPr lang="en-US" altLang="zh-CN" dirty="0"/>
              <a:t>Consider as </a:t>
            </a:r>
            <a:r>
              <a:rPr lang="en-US" altLang="zh-CN" b="1" dirty="0">
                <a:solidFill>
                  <a:schemeClr val="accent1"/>
                </a:solidFill>
              </a:rPr>
              <a:t>small storms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376B05ED-8359-46F4-905C-1D71220B9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73" y="4565533"/>
            <a:ext cx="3064066" cy="224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  <p:bldP spid="25" grpId="0"/>
      <p:bldP spid="26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7C44E2-5639-42CF-ADCA-B3E627592B4E}"/>
              </a:ext>
            </a:extLst>
          </p:cNvPr>
          <p:cNvSpPr txBox="1">
            <a:spLocks/>
          </p:cNvSpPr>
          <p:nvPr/>
        </p:nvSpPr>
        <p:spPr>
          <a:xfrm>
            <a:off x="223284" y="935665"/>
            <a:ext cx="10760149" cy="99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78D20-4B0C-4850-A51C-D6338256AC0F}"/>
              </a:ext>
            </a:extLst>
          </p:cNvPr>
          <p:cNvSpPr txBox="1"/>
          <p:nvPr/>
        </p:nvSpPr>
        <p:spPr>
          <a:xfrm>
            <a:off x="94826" y="470025"/>
            <a:ext cx="845776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Detailed algorithm for Identification (For t = 0 precipitation after thresholding)</a:t>
            </a:r>
            <a:endParaRPr lang="zh-CN" alt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DBFFEF-E8CD-4F32-AC79-CC776F42D6E2}"/>
              </a:ext>
            </a:extLst>
          </p:cNvPr>
          <p:cNvSpPr txBox="1">
            <a:spLocks/>
          </p:cNvSpPr>
          <p:nvPr/>
        </p:nvSpPr>
        <p:spPr>
          <a:xfrm>
            <a:off x="156077" y="153915"/>
            <a:ext cx="6655982" cy="4112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/>
              <a:t>STEP(</a:t>
            </a:r>
            <a:r>
              <a:rPr lang="en-US" altLang="zh-CN" sz="2400" b="1">
                <a:solidFill>
                  <a:srgbClr val="24292E"/>
                </a:solidFill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DF2DE-F156-4C69-888A-7F27D17876D2}"/>
              </a:ext>
            </a:extLst>
          </p:cNvPr>
          <p:cNvSpPr txBox="1"/>
          <p:nvPr/>
        </p:nvSpPr>
        <p:spPr>
          <a:xfrm>
            <a:off x="94826" y="935665"/>
            <a:ext cx="5836854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5. Almost-connect component labeling for </a:t>
            </a:r>
            <a:r>
              <a:rPr lang="en-US" altLang="zh-CN" b="1" dirty="0">
                <a:solidFill>
                  <a:schemeClr val="accent1"/>
                </a:solidFill>
              </a:rPr>
              <a:t>large storms 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017E5-1FFD-4E30-A10D-5203B9BC2E9B}"/>
              </a:ext>
            </a:extLst>
          </p:cNvPr>
          <p:cNvSpPr txBox="1"/>
          <p:nvPr/>
        </p:nvSpPr>
        <p:spPr>
          <a:xfrm>
            <a:off x="94826" y="1306210"/>
            <a:ext cx="1274708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5.1 Erosion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7BED0E-AB46-46BA-98D5-41F2959CF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7" y="1711113"/>
            <a:ext cx="3438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325140-9413-4B69-B769-925D436BC611}"/>
              </a:ext>
            </a:extLst>
          </p:cNvPr>
          <p:cNvSpPr txBox="1"/>
          <p:nvPr/>
        </p:nvSpPr>
        <p:spPr>
          <a:xfrm>
            <a:off x="94826" y="4082804"/>
            <a:ext cx="1303562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5.2 Dilation</a:t>
            </a:r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CCAB46B-6CF5-49F6-8EB3-AF4CA0B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7" y="4413674"/>
            <a:ext cx="3438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9DCCFC-6A2E-415C-90AD-30DD392EBD48}"/>
              </a:ext>
            </a:extLst>
          </p:cNvPr>
          <p:cNvSpPr txBox="1"/>
          <p:nvPr/>
        </p:nvSpPr>
        <p:spPr>
          <a:xfrm>
            <a:off x="3830320" y="1306210"/>
            <a:ext cx="1635384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5.3 2</a:t>
            </a:r>
            <a:r>
              <a:rPr lang="en-US" altLang="zh-CN" baseline="30000" dirty="0"/>
              <a:t>nd</a:t>
            </a:r>
            <a:r>
              <a:rPr lang="en-US" altLang="zh-CN" dirty="0"/>
              <a:t> dilation</a:t>
            </a:r>
            <a:endParaRPr lang="zh-CN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912A4B2-BF8B-49A4-BA17-C6CE577A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602" y="1711113"/>
            <a:ext cx="3438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CD9B82-B0A3-47F2-A257-2EF884B79879}"/>
              </a:ext>
            </a:extLst>
          </p:cNvPr>
          <p:cNvSpPr txBox="1"/>
          <p:nvPr/>
        </p:nvSpPr>
        <p:spPr>
          <a:xfrm>
            <a:off x="3830320" y="4082804"/>
            <a:ext cx="2210862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5.4 Connect labeling</a:t>
            </a:r>
            <a:endParaRPr lang="zh-CN" alt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B558BBD-42B3-46E2-982F-7DAD6C89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853" y="4413674"/>
            <a:ext cx="3324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36D41C-E713-41F9-B42F-A8681738C0A2}"/>
              </a:ext>
            </a:extLst>
          </p:cNvPr>
          <p:cNvSpPr txBox="1"/>
          <p:nvPr/>
        </p:nvSpPr>
        <p:spPr>
          <a:xfrm>
            <a:off x="7120139" y="1160668"/>
            <a:ext cx="5343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5.5 Extract and combine overlapping storms</a:t>
            </a:r>
          </a:p>
          <a:p>
            <a:pPr marL="342900" indent="-342900">
              <a:buAutoNum type="arabicParenR"/>
            </a:pPr>
            <a:r>
              <a:rPr lang="en-US" altLang="zh-CN" dirty="0"/>
              <a:t>Find all </a:t>
            </a:r>
            <a:r>
              <a:rPr lang="en-US" altLang="zh-CN" b="1" dirty="0">
                <a:solidFill>
                  <a:schemeClr val="accent1"/>
                </a:solidFill>
              </a:rPr>
              <a:t>large storms </a:t>
            </a:r>
            <a:r>
              <a:rPr lang="en-US" altLang="zh-CN" dirty="0"/>
              <a:t>overlapping with one connected region</a:t>
            </a:r>
          </a:p>
          <a:p>
            <a:pPr marL="342900" indent="-342900">
              <a:buAutoNum type="arabicParenR"/>
            </a:pPr>
            <a:r>
              <a:rPr lang="en-US" altLang="zh-CN" dirty="0"/>
              <a:t>Merge and relabel all overlapping large storms</a:t>
            </a:r>
          </a:p>
          <a:p>
            <a:endParaRPr lang="zh-CN" altLang="en-US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9EEDB192-2B9B-4A77-92A5-EB44D690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165" y="2483274"/>
            <a:ext cx="3438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5E2C176-A50C-4973-A90A-3CE5684FDB06}"/>
              </a:ext>
            </a:extLst>
          </p:cNvPr>
          <p:cNvSpPr txBox="1"/>
          <p:nvPr/>
        </p:nvSpPr>
        <p:spPr>
          <a:xfrm>
            <a:off x="7391400" y="4997874"/>
            <a:ext cx="4360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Note: only five large storms with label 229, 230, 233, 235, 236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3B2144-150C-447C-8B09-E578FA25026E}"/>
              </a:ext>
            </a:extLst>
          </p:cNvPr>
          <p:cNvSpPr/>
          <p:nvPr/>
        </p:nvSpPr>
        <p:spPr>
          <a:xfrm>
            <a:off x="4318000" y="5503333"/>
            <a:ext cx="846667" cy="584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97EB4-C004-4D7A-BEC0-6E0EA6DF9CA0}"/>
              </a:ext>
            </a:extLst>
          </p:cNvPr>
          <p:cNvSpPr txBox="1"/>
          <p:nvPr/>
        </p:nvSpPr>
        <p:spPr>
          <a:xfrm>
            <a:off x="3965578" y="6138571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These three are overwritten during iteration.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2" grpId="0"/>
      <p:bldP spid="24" grpId="0"/>
      <p:bldP spid="28" grpId="0"/>
      <p:bldP spid="30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7C44E2-5639-42CF-ADCA-B3E627592B4E}"/>
              </a:ext>
            </a:extLst>
          </p:cNvPr>
          <p:cNvSpPr txBox="1">
            <a:spLocks/>
          </p:cNvSpPr>
          <p:nvPr/>
        </p:nvSpPr>
        <p:spPr>
          <a:xfrm>
            <a:off x="223284" y="935665"/>
            <a:ext cx="10760149" cy="99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78D20-4B0C-4850-A51C-D6338256AC0F}"/>
              </a:ext>
            </a:extLst>
          </p:cNvPr>
          <p:cNvSpPr txBox="1"/>
          <p:nvPr/>
        </p:nvSpPr>
        <p:spPr>
          <a:xfrm>
            <a:off x="94826" y="470025"/>
            <a:ext cx="845776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Detailed algorithm for Identification (For t = 0 precipitation after thresholding)</a:t>
            </a:r>
            <a:endParaRPr lang="zh-CN" alt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DBFFEF-E8CD-4F32-AC79-CC776F42D6E2}"/>
              </a:ext>
            </a:extLst>
          </p:cNvPr>
          <p:cNvSpPr txBox="1">
            <a:spLocks/>
          </p:cNvSpPr>
          <p:nvPr/>
        </p:nvSpPr>
        <p:spPr>
          <a:xfrm>
            <a:off x="156077" y="153915"/>
            <a:ext cx="6655982" cy="4112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/>
              <a:t>STEP(</a:t>
            </a:r>
            <a:r>
              <a:rPr lang="en-US" altLang="zh-CN" sz="2400" b="1">
                <a:solidFill>
                  <a:srgbClr val="24292E"/>
                </a:solidFill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DF2DE-F156-4C69-888A-7F27D17876D2}"/>
              </a:ext>
            </a:extLst>
          </p:cNvPr>
          <p:cNvSpPr txBox="1"/>
          <p:nvPr/>
        </p:nvSpPr>
        <p:spPr>
          <a:xfrm>
            <a:off x="94826" y="935665"/>
            <a:ext cx="5854488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6. Almost-connect component labeling for </a:t>
            </a:r>
            <a:r>
              <a:rPr lang="en-US" altLang="zh-CN" b="1" dirty="0">
                <a:solidFill>
                  <a:schemeClr val="accent1"/>
                </a:solidFill>
              </a:rPr>
              <a:t>small storms 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017E5-1FFD-4E30-A10D-5203B9BC2E9B}"/>
              </a:ext>
            </a:extLst>
          </p:cNvPr>
          <p:cNvSpPr txBox="1"/>
          <p:nvPr/>
        </p:nvSpPr>
        <p:spPr>
          <a:xfrm>
            <a:off x="94826" y="1306210"/>
            <a:ext cx="3433953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6.1 Dilation and connect labeling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325140-9413-4B69-B769-925D436BC611}"/>
              </a:ext>
            </a:extLst>
          </p:cNvPr>
          <p:cNvSpPr txBox="1"/>
          <p:nvPr/>
        </p:nvSpPr>
        <p:spPr>
          <a:xfrm>
            <a:off x="94826" y="4082804"/>
            <a:ext cx="3605474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6.2 Extract connected small storms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9DCCFC-6A2E-415C-90AD-30DD392EBD48}"/>
              </a:ext>
            </a:extLst>
          </p:cNvPr>
          <p:cNvSpPr txBox="1"/>
          <p:nvPr/>
        </p:nvSpPr>
        <p:spPr>
          <a:xfrm>
            <a:off x="3925842" y="1426647"/>
            <a:ext cx="8042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6.3 Attach the small storm to closest overlapping large storm</a:t>
            </a:r>
          </a:p>
          <a:p>
            <a:r>
              <a:rPr lang="en-US" altLang="zh-CN" dirty="0"/>
              <a:t>For each small storm, calculate </a:t>
            </a:r>
            <a:r>
              <a:rPr lang="en-US" altLang="zh-CN" b="1" dirty="0">
                <a:solidFill>
                  <a:schemeClr val="accent1"/>
                </a:solidFill>
              </a:rPr>
              <a:t>its dilation’s overlapping pixels </a:t>
            </a:r>
            <a:r>
              <a:rPr lang="en-US" altLang="zh-CN" dirty="0"/>
              <a:t>with each large storms </a:t>
            </a:r>
          </a:p>
          <a:p>
            <a:pPr marL="342900" indent="-342900">
              <a:buAutoNum type="arabicParenR"/>
            </a:pPr>
            <a:r>
              <a:rPr lang="en-US" altLang="zh-CN" dirty="0"/>
              <a:t>If there is overlapping: </a:t>
            </a:r>
          </a:p>
          <a:p>
            <a:r>
              <a:rPr lang="en-US" altLang="zh-CN" dirty="0"/>
              <a:t>     Attach the small storm to the large storm with the </a:t>
            </a:r>
            <a:r>
              <a:rPr lang="en-US" altLang="zh-CN" b="1" dirty="0">
                <a:solidFill>
                  <a:schemeClr val="accent1"/>
                </a:solidFill>
              </a:rPr>
              <a:t>largest</a:t>
            </a:r>
            <a:r>
              <a:rPr lang="en-US" altLang="zh-CN" dirty="0"/>
              <a:t> overlapping pixels </a:t>
            </a:r>
          </a:p>
          <a:p>
            <a:r>
              <a:rPr lang="en-US" altLang="zh-CN" dirty="0"/>
              <a:t>2) If there is no overlapping: </a:t>
            </a:r>
          </a:p>
          <a:p>
            <a:r>
              <a:rPr lang="en-US" altLang="zh-CN" dirty="0"/>
              <a:t>     Consider the small storm as an individual storm, extract the </a:t>
            </a:r>
            <a:r>
              <a:rPr lang="en-US" altLang="zh-CN" b="1" dirty="0">
                <a:solidFill>
                  <a:schemeClr val="accent1"/>
                </a:solidFill>
              </a:rPr>
              <a:t>filtered small storms </a:t>
            </a:r>
            <a:r>
              <a:rPr lang="en-US" altLang="zh-CN" dirty="0"/>
              <a:t>again from </a:t>
            </a:r>
            <a:r>
              <a:rPr lang="en-US" altLang="zh-CN" b="1" dirty="0">
                <a:solidFill>
                  <a:schemeClr val="accent1"/>
                </a:solidFill>
              </a:rPr>
              <a:t>label array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ADFACE-2CD5-447D-8F2F-BB6150586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" y="1731480"/>
            <a:ext cx="3381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BFAA273-AD41-45EF-A2B8-E157FC39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3" y="4447540"/>
            <a:ext cx="3381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25C4E7F-1A84-45E5-A584-066915A00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95" y="4082804"/>
            <a:ext cx="3438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049041B-F0B7-44AE-A777-DB8259EE9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780" y="4082804"/>
            <a:ext cx="3381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7C44E2-5639-42CF-ADCA-B3E627592B4E}"/>
              </a:ext>
            </a:extLst>
          </p:cNvPr>
          <p:cNvSpPr txBox="1">
            <a:spLocks/>
          </p:cNvSpPr>
          <p:nvPr/>
        </p:nvSpPr>
        <p:spPr>
          <a:xfrm>
            <a:off x="223284" y="935665"/>
            <a:ext cx="10760149" cy="99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78D20-4B0C-4850-A51C-D6338256AC0F}"/>
              </a:ext>
            </a:extLst>
          </p:cNvPr>
          <p:cNvSpPr txBox="1"/>
          <p:nvPr/>
        </p:nvSpPr>
        <p:spPr>
          <a:xfrm>
            <a:off x="94826" y="470025"/>
            <a:ext cx="845776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Detailed algorithm for Identification (For t = 0 precipitation after thresholding)</a:t>
            </a:r>
            <a:endParaRPr lang="zh-CN" alt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DBFFEF-E8CD-4F32-AC79-CC776F42D6E2}"/>
              </a:ext>
            </a:extLst>
          </p:cNvPr>
          <p:cNvSpPr txBox="1">
            <a:spLocks/>
          </p:cNvSpPr>
          <p:nvPr/>
        </p:nvSpPr>
        <p:spPr>
          <a:xfrm>
            <a:off x="156077" y="153915"/>
            <a:ext cx="6655982" cy="4112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/>
              <a:t>STEP(</a:t>
            </a:r>
            <a:r>
              <a:rPr lang="en-US" altLang="zh-CN" sz="2400" b="1">
                <a:solidFill>
                  <a:srgbClr val="24292E"/>
                </a:solidFill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DF2DE-F156-4C69-888A-7F27D17876D2}"/>
              </a:ext>
            </a:extLst>
          </p:cNvPr>
          <p:cNvSpPr txBox="1"/>
          <p:nvPr/>
        </p:nvSpPr>
        <p:spPr>
          <a:xfrm>
            <a:off x="94826" y="935665"/>
            <a:ext cx="5854488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6. Almost-connect component labeling for </a:t>
            </a:r>
            <a:r>
              <a:rPr lang="en-US" altLang="zh-CN" b="1" dirty="0">
                <a:solidFill>
                  <a:schemeClr val="accent1"/>
                </a:solidFill>
              </a:rPr>
              <a:t>small storms 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017E5-1FFD-4E30-A10D-5203B9BC2E9B}"/>
              </a:ext>
            </a:extLst>
          </p:cNvPr>
          <p:cNvSpPr txBox="1"/>
          <p:nvPr/>
        </p:nvSpPr>
        <p:spPr>
          <a:xfrm>
            <a:off x="94826" y="1251775"/>
            <a:ext cx="504817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6.4 Dilate and connect the </a:t>
            </a:r>
            <a:r>
              <a:rPr lang="en-US" altLang="zh-CN" b="1" dirty="0">
                <a:solidFill>
                  <a:schemeClr val="accent1"/>
                </a:solidFill>
              </a:rPr>
              <a:t>filtered small storms 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08ED978-FFE4-4228-A304-BB481B55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0" y="1697230"/>
            <a:ext cx="34766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85947C-7704-44A9-8E53-40E1C2DF5203}"/>
              </a:ext>
            </a:extLst>
          </p:cNvPr>
          <p:cNvSpPr txBox="1"/>
          <p:nvPr/>
        </p:nvSpPr>
        <p:spPr>
          <a:xfrm>
            <a:off x="6427066" y="1112230"/>
            <a:ext cx="498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Combine large storm and filtered small storms together and relabel them</a:t>
            </a:r>
            <a:endParaRPr lang="zh-CN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2E87F84-527C-4BB5-9860-01903566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58" y="4343400"/>
            <a:ext cx="3381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52F54A-B0DB-4B86-B972-9F607C15A8BB}"/>
              </a:ext>
            </a:extLst>
          </p:cNvPr>
          <p:cNvSpPr txBox="1"/>
          <p:nvPr/>
        </p:nvSpPr>
        <p:spPr>
          <a:xfrm>
            <a:off x="156077" y="4033445"/>
            <a:ext cx="6564618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6.5 Extract </a:t>
            </a:r>
            <a:r>
              <a:rPr lang="en-US" altLang="zh-CN" b="1" dirty="0">
                <a:solidFill>
                  <a:schemeClr val="accent1"/>
                </a:solidFill>
              </a:rPr>
              <a:t>filtered small storms </a:t>
            </a:r>
            <a:r>
              <a:rPr lang="en-US" altLang="zh-CN" dirty="0"/>
              <a:t>inside the connected regions </a:t>
            </a:r>
            <a:endParaRPr lang="zh-CN" alt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98576D5-69DF-4D2B-9671-1FDB033E6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3" y="4394700"/>
            <a:ext cx="34766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2172C385-614C-41E8-BF5D-7CCD7CF38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951" y="1751665"/>
            <a:ext cx="34766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id="{8CA78B19-A11F-445E-BDA8-DEB59E77A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44" y="1758561"/>
            <a:ext cx="3438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DCA16D75-0019-49E6-8FD7-0B1634AAF8A0}"/>
              </a:ext>
            </a:extLst>
          </p:cNvPr>
          <p:cNvSpPr/>
          <p:nvPr/>
        </p:nvSpPr>
        <p:spPr>
          <a:xfrm>
            <a:off x="8876869" y="2744435"/>
            <a:ext cx="504198" cy="508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7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/>
      <p:bldP spid="17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9DBBDB2-F2DB-414D-8C7F-1B8983B2E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90" y="3036560"/>
            <a:ext cx="3047874" cy="325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E6B95BC-BA68-4132-BBF9-6D304E85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4" y="3009281"/>
            <a:ext cx="3021144" cy="306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3ADA5F-AB15-44A8-B9C3-696434E59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77" y="153915"/>
            <a:ext cx="6655982" cy="41120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b="1" dirty="0"/>
              <a:t>STEP(</a:t>
            </a:r>
            <a:r>
              <a:rPr lang="en-US" altLang="zh-CN" sz="2400" b="1" i="0" dirty="0">
                <a:solidFill>
                  <a:srgbClr val="24292E"/>
                </a:solidFill>
                <a:effectLst/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7C44E2-5639-42CF-ADCA-B3E627592B4E}"/>
              </a:ext>
            </a:extLst>
          </p:cNvPr>
          <p:cNvSpPr txBox="1">
            <a:spLocks/>
          </p:cNvSpPr>
          <p:nvPr/>
        </p:nvSpPr>
        <p:spPr>
          <a:xfrm>
            <a:off x="223284" y="935665"/>
            <a:ext cx="10760149" cy="999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78D20-4B0C-4850-A51C-D6338256AC0F}"/>
              </a:ext>
            </a:extLst>
          </p:cNvPr>
          <p:cNvSpPr txBox="1"/>
          <p:nvPr/>
        </p:nvSpPr>
        <p:spPr>
          <a:xfrm>
            <a:off x="156077" y="493428"/>
            <a:ext cx="8085868" cy="2543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0. Thresholding: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 precipitation &lt; threshold to zero (paper: 0.033 mm/h = 0.1 mm/3h)</a:t>
            </a:r>
          </a:p>
          <a:p>
            <a:pPr algn="l">
              <a:lnSpc>
                <a:spcPct val="150000"/>
              </a:lnSpc>
            </a:pPr>
            <a:r>
              <a:rPr lang="en-US" altLang="zh-CN" b="1" dirty="0"/>
              <a:t>1. Identification: 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Divide the precipitation field at time t into individual storms.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Result: labeled array = Identification(precipitation: array, </a:t>
            </a:r>
            <a:r>
              <a:rPr lang="en-US" altLang="zh-CN" dirty="0" err="1"/>
              <a:t>morph_structure</a:t>
            </a:r>
            <a:r>
              <a:rPr lang="en-US" altLang="zh-CN" dirty="0"/>
              <a:t>: array)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ABC39-C29A-44A7-9201-17B3700D95E7}"/>
              </a:ext>
            </a:extLst>
          </p:cNvPr>
          <p:cNvSpPr txBox="1"/>
          <p:nvPr/>
        </p:nvSpPr>
        <p:spPr>
          <a:xfrm>
            <a:off x="763789" y="6078763"/>
            <a:ext cx="275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Threshold = 0.1 mm/3h 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6D4F6-25DD-4789-A4A1-BD2034C844AE}"/>
              </a:ext>
            </a:extLst>
          </p:cNvPr>
          <p:cNvSpPr txBox="1"/>
          <p:nvPr/>
        </p:nvSpPr>
        <p:spPr>
          <a:xfrm>
            <a:off x="4497361" y="6078763"/>
            <a:ext cx="2211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Identified storms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2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53017F-3399-489F-914D-FC9093AE43C4}"/>
              </a:ext>
            </a:extLst>
          </p:cNvPr>
          <p:cNvSpPr txBox="1">
            <a:spLocks/>
          </p:cNvSpPr>
          <p:nvPr/>
        </p:nvSpPr>
        <p:spPr>
          <a:xfrm>
            <a:off x="156077" y="153915"/>
            <a:ext cx="6655982" cy="411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STEP(</a:t>
            </a:r>
            <a:r>
              <a:rPr lang="en-US" altLang="zh-CN" sz="2400" b="1" dirty="0">
                <a:solidFill>
                  <a:srgbClr val="24292E"/>
                </a:solidFill>
              </a:rPr>
              <a:t>Storm Tracking and Evaluation Protocol)</a:t>
            </a:r>
            <a:endParaRPr lang="zh-CN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9F554-0000-4D38-BFC2-5FC039DF4909}"/>
              </a:ext>
            </a:extLst>
          </p:cNvPr>
          <p:cNvSpPr txBox="1"/>
          <p:nvPr/>
        </p:nvSpPr>
        <p:spPr>
          <a:xfrm>
            <a:off x="114564" y="470025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Detailed algorithm for Tracking: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26D-8B97-443D-A414-0E6B4B9023A6}"/>
              </a:ext>
            </a:extLst>
          </p:cNvPr>
          <p:cNvSpPr txBox="1"/>
          <p:nvPr/>
        </p:nvSpPr>
        <p:spPr>
          <a:xfrm>
            <a:off x="94826" y="935665"/>
            <a:ext cx="92849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 For storm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(</a:t>
            </a:r>
            <a:r>
              <a:rPr lang="en-US" altLang="zh-CN" sz="1400" b="1" dirty="0" err="1">
                <a:solidFill>
                  <a:srgbClr val="0070C0"/>
                </a:solidFill>
              </a:rPr>
              <a:t>curr_strom</a:t>
            </a:r>
            <a:r>
              <a:rPr lang="en-US" altLang="zh-CN" sz="1400" dirty="0"/>
              <a:t>) in all storms at t[1], compute its </a:t>
            </a:r>
            <a:r>
              <a:rPr lang="en-US" altLang="zh-CN" sz="1400" b="1" dirty="0">
                <a:solidFill>
                  <a:srgbClr val="0070C0"/>
                </a:solidFill>
              </a:rPr>
              <a:t>similarity</a:t>
            </a:r>
            <a:r>
              <a:rPr lang="en-US" altLang="zh-CN" sz="1400" dirty="0"/>
              <a:t> metrics with storm j (</a:t>
            </a:r>
            <a:r>
              <a:rPr lang="en-US" altLang="zh-CN" sz="1400" b="1" dirty="0" err="1">
                <a:solidFill>
                  <a:srgbClr val="0070C0"/>
                </a:solidFill>
              </a:rPr>
              <a:t>prev_storm</a:t>
            </a:r>
            <a:r>
              <a:rPr lang="en-US" altLang="zh-CN" sz="1400" dirty="0"/>
              <a:t>) at t[0]</a:t>
            </a:r>
          </a:p>
          <a:p>
            <a:r>
              <a:rPr lang="en-US" altLang="zh-CN" sz="1400" dirty="0"/>
              <a:t>2. If </a:t>
            </a:r>
            <a:r>
              <a:rPr lang="en-US" altLang="zh-CN" sz="1400" b="1" dirty="0">
                <a:solidFill>
                  <a:srgbClr val="0070C0"/>
                </a:solidFill>
              </a:rPr>
              <a:t>similarity</a:t>
            </a:r>
            <a:r>
              <a:rPr lang="en-US" altLang="zh-CN" sz="1400" dirty="0"/>
              <a:t> &gt; </a:t>
            </a:r>
            <a:r>
              <a:rPr lang="en-US" altLang="zh-CN" sz="1400" b="1" dirty="0">
                <a:solidFill>
                  <a:srgbClr val="C00000"/>
                </a:solidFill>
              </a:rPr>
              <a:t>tau</a:t>
            </a:r>
            <a:r>
              <a:rPr lang="en-US" altLang="zh-CN" sz="1400" dirty="0"/>
              <a:t> (const, 0.7 in this case):</a:t>
            </a:r>
          </a:p>
          <a:p>
            <a:r>
              <a:rPr lang="en-US" altLang="zh-CN" sz="1400" dirty="0"/>
              <a:t>	Compute the distance between mass centroids of </a:t>
            </a:r>
            <a:r>
              <a:rPr lang="en-US" altLang="zh-CN" sz="1400" b="1" dirty="0" err="1">
                <a:solidFill>
                  <a:srgbClr val="0070C0"/>
                </a:solidFill>
              </a:rPr>
              <a:t>curr_storm</a:t>
            </a:r>
            <a:r>
              <a:rPr lang="en-US" altLang="zh-CN" sz="1400" b="1" dirty="0">
                <a:solidFill>
                  <a:srgbClr val="0070C0"/>
                </a:solidFill>
              </a:rPr>
              <a:t> </a:t>
            </a:r>
            <a:r>
              <a:rPr lang="en-US" altLang="zh-CN" sz="1400" dirty="0"/>
              <a:t>and </a:t>
            </a:r>
            <a:r>
              <a:rPr lang="en-US" altLang="zh-CN" sz="1400" b="1" dirty="0" err="1">
                <a:solidFill>
                  <a:srgbClr val="0070C0"/>
                </a:solidFill>
              </a:rPr>
              <a:t>prev_storm</a:t>
            </a:r>
            <a:endParaRPr lang="en-US" altLang="zh-CN" sz="1400" b="1" dirty="0">
              <a:solidFill>
                <a:srgbClr val="0070C0"/>
              </a:solidFill>
            </a:endParaRPr>
          </a:p>
          <a:p>
            <a:r>
              <a:rPr lang="en-US" altLang="zh-CN" sz="1400" dirty="0">
                <a:solidFill>
                  <a:schemeClr val="tx2"/>
                </a:solidFill>
              </a:rPr>
              <a:t>		If distance &lt; </a:t>
            </a:r>
            <a:r>
              <a:rPr lang="en-US" altLang="zh-CN" sz="1400" b="1" dirty="0">
                <a:solidFill>
                  <a:srgbClr val="C00000"/>
                </a:solidFill>
              </a:rPr>
              <a:t>d</a:t>
            </a:r>
            <a:r>
              <a:rPr lang="en-US" altLang="zh-CN" sz="1400" dirty="0">
                <a:solidFill>
                  <a:schemeClr val="tx2"/>
                </a:solidFill>
              </a:rPr>
              <a:t> (const, 18.6 pixels in this case):</a:t>
            </a:r>
          </a:p>
          <a:p>
            <a:r>
              <a:rPr lang="en-US" altLang="zh-CN" sz="1400" dirty="0">
                <a:solidFill>
                  <a:schemeClr val="tx2"/>
                </a:solidFill>
              </a:rPr>
              <a:t>			Keep the </a:t>
            </a:r>
            <a:r>
              <a:rPr lang="en-US" altLang="zh-CN" sz="1400" b="1" dirty="0">
                <a:solidFill>
                  <a:srgbClr val="0070C0"/>
                </a:solidFill>
              </a:rPr>
              <a:t>size and label </a:t>
            </a:r>
            <a:r>
              <a:rPr lang="en-US" altLang="zh-CN" sz="1400" dirty="0">
                <a:solidFill>
                  <a:schemeClr val="tx2"/>
                </a:solidFill>
              </a:rPr>
              <a:t>of the </a:t>
            </a:r>
            <a:r>
              <a:rPr lang="en-US" altLang="zh-CN" sz="1400" b="1" dirty="0" err="1">
                <a:solidFill>
                  <a:srgbClr val="0070C0"/>
                </a:solidFill>
              </a:rPr>
              <a:t>prev_storm</a:t>
            </a:r>
            <a:endParaRPr lang="en-US" altLang="zh-CN" sz="1400" b="1" dirty="0">
              <a:solidFill>
                <a:srgbClr val="0070C0"/>
              </a:solidFill>
            </a:endParaRPr>
          </a:p>
          <a:p>
            <a:r>
              <a:rPr lang="en-US" altLang="zh-CN" sz="1400" dirty="0">
                <a:solidFill>
                  <a:schemeClr val="tx2"/>
                </a:solidFill>
              </a:rPr>
              <a:t>		If distance &gt;= </a:t>
            </a:r>
            <a:r>
              <a:rPr lang="en-US" altLang="zh-CN" sz="1400" b="1" dirty="0">
                <a:solidFill>
                  <a:srgbClr val="C00000"/>
                </a:solidFill>
              </a:rPr>
              <a:t>d</a:t>
            </a:r>
            <a:r>
              <a:rPr lang="en-US" altLang="zh-CN" sz="1400" dirty="0">
                <a:solidFill>
                  <a:schemeClr val="tx2"/>
                </a:solidFill>
              </a:rPr>
              <a:t>:</a:t>
            </a:r>
          </a:p>
          <a:p>
            <a:r>
              <a:rPr lang="en-US" altLang="zh-CN" sz="1400" dirty="0">
                <a:solidFill>
                  <a:schemeClr val="tx2"/>
                </a:solidFill>
              </a:rPr>
              <a:t>			Compute the mass centroid of the </a:t>
            </a:r>
            <a:r>
              <a:rPr lang="en-US" altLang="zh-CN" sz="1400" dirty="0" err="1">
                <a:solidFill>
                  <a:schemeClr val="tx2"/>
                </a:solidFill>
              </a:rPr>
              <a:t>prev_storm’s</a:t>
            </a:r>
            <a:r>
              <a:rPr lang="en-US" altLang="zh-CN" sz="1400" dirty="0">
                <a:solidFill>
                  <a:schemeClr val="tx2"/>
                </a:solidFill>
              </a:rPr>
              <a:t> predecessor (</a:t>
            </a:r>
            <a:r>
              <a:rPr lang="en-US" altLang="zh-CN" sz="1400" b="1" dirty="0" err="1">
                <a:solidFill>
                  <a:srgbClr val="0070C0"/>
                </a:solidFill>
              </a:rPr>
              <a:t>pred_storm</a:t>
            </a:r>
            <a:r>
              <a:rPr lang="en-US" altLang="zh-CN" sz="1400" dirty="0">
                <a:solidFill>
                  <a:schemeClr val="tx2"/>
                </a:solidFill>
              </a:rPr>
              <a:t>) at t[-1]</a:t>
            </a:r>
          </a:p>
          <a:p>
            <a:r>
              <a:rPr lang="en-US" altLang="zh-CN" sz="1400" dirty="0">
                <a:solidFill>
                  <a:schemeClr val="tx2"/>
                </a:solidFill>
              </a:rPr>
              <a:t>			Compute the </a:t>
            </a:r>
            <a:r>
              <a:rPr lang="en-US" altLang="zh-CN" sz="1400" b="1" dirty="0">
                <a:solidFill>
                  <a:srgbClr val="0070C0"/>
                </a:solidFill>
              </a:rPr>
              <a:t>Angle</a:t>
            </a:r>
            <a:r>
              <a:rPr lang="en-US" altLang="zh-CN" sz="1400" dirty="0">
                <a:solidFill>
                  <a:schemeClr val="tx2"/>
                </a:solidFill>
              </a:rPr>
              <a:t> between vectors of  centroid displacements:</a:t>
            </a:r>
          </a:p>
          <a:p>
            <a:r>
              <a:rPr lang="en-US" altLang="zh-CN" sz="1400" dirty="0">
                <a:solidFill>
                  <a:schemeClr val="tx2"/>
                </a:solidFill>
              </a:rPr>
              <a:t>			v1 = (</a:t>
            </a:r>
            <a:r>
              <a:rPr lang="en-US" altLang="zh-CN" sz="1400" dirty="0" err="1">
                <a:solidFill>
                  <a:schemeClr val="tx2"/>
                </a:solidFill>
              </a:rPr>
              <a:t>x_curr</a:t>
            </a:r>
            <a:r>
              <a:rPr lang="en-US" altLang="zh-CN" sz="1400" dirty="0">
                <a:solidFill>
                  <a:schemeClr val="tx2"/>
                </a:solidFill>
              </a:rPr>
              <a:t> – </a:t>
            </a:r>
            <a:r>
              <a:rPr lang="en-US" altLang="zh-CN" sz="1400" dirty="0" err="1">
                <a:solidFill>
                  <a:schemeClr val="tx2"/>
                </a:solidFill>
              </a:rPr>
              <a:t>x_prev</a:t>
            </a:r>
            <a:r>
              <a:rPr lang="en-US" altLang="zh-CN" sz="1400" dirty="0">
                <a:solidFill>
                  <a:schemeClr val="tx2"/>
                </a:solidFill>
              </a:rPr>
              <a:t>, </a:t>
            </a:r>
            <a:r>
              <a:rPr lang="en-US" altLang="zh-CN" sz="1400" dirty="0" err="1">
                <a:solidFill>
                  <a:schemeClr val="tx2"/>
                </a:solidFill>
              </a:rPr>
              <a:t>y_curr</a:t>
            </a:r>
            <a:r>
              <a:rPr lang="en-US" altLang="zh-CN" sz="1400" dirty="0">
                <a:solidFill>
                  <a:schemeClr val="tx2"/>
                </a:solidFill>
              </a:rPr>
              <a:t> – </a:t>
            </a:r>
            <a:r>
              <a:rPr lang="en-US" altLang="zh-CN" sz="1400" dirty="0" err="1">
                <a:solidFill>
                  <a:schemeClr val="tx2"/>
                </a:solidFill>
              </a:rPr>
              <a:t>y_prev</a:t>
            </a:r>
            <a:r>
              <a:rPr lang="en-US" altLang="zh-CN" sz="1400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zh-CN" sz="1400" dirty="0">
                <a:solidFill>
                  <a:schemeClr val="tx2"/>
                </a:solidFill>
              </a:rPr>
              <a:t>			v2 = (</a:t>
            </a:r>
            <a:r>
              <a:rPr lang="en-US" altLang="zh-CN" sz="1400" dirty="0" err="1">
                <a:solidFill>
                  <a:schemeClr val="tx2"/>
                </a:solidFill>
              </a:rPr>
              <a:t>x_prev</a:t>
            </a:r>
            <a:r>
              <a:rPr lang="en-US" altLang="zh-CN" sz="1400" dirty="0">
                <a:solidFill>
                  <a:schemeClr val="tx2"/>
                </a:solidFill>
              </a:rPr>
              <a:t> – </a:t>
            </a:r>
            <a:r>
              <a:rPr lang="en-US" altLang="zh-CN" sz="1400" dirty="0" err="1">
                <a:solidFill>
                  <a:schemeClr val="tx2"/>
                </a:solidFill>
              </a:rPr>
              <a:t>x_pred</a:t>
            </a:r>
            <a:r>
              <a:rPr lang="en-US" altLang="zh-CN" sz="1400" dirty="0">
                <a:solidFill>
                  <a:schemeClr val="tx2"/>
                </a:solidFill>
              </a:rPr>
              <a:t>, </a:t>
            </a:r>
            <a:r>
              <a:rPr lang="en-US" altLang="zh-CN" sz="1400" dirty="0" err="1">
                <a:solidFill>
                  <a:schemeClr val="tx2"/>
                </a:solidFill>
              </a:rPr>
              <a:t>y_prev</a:t>
            </a:r>
            <a:r>
              <a:rPr lang="en-US" altLang="zh-CN" sz="1400" dirty="0">
                <a:solidFill>
                  <a:schemeClr val="tx2"/>
                </a:solidFill>
              </a:rPr>
              <a:t> – </a:t>
            </a:r>
            <a:r>
              <a:rPr lang="en-US" altLang="zh-CN" sz="1400" dirty="0" err="1">
                <a:solidFill>
                  <a:schemeClr val="tx2"/>
                </a:solidFill>
              </a:rPr>
              <a:t>y_pred</a:t>
            </a:r>
            <a:r>
              <a:rPr lang="en-US" altLang="zh-CN" sz="1400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zh-CN" sz="1400" dirty="0">
                <a:solidFill>
                  <a:schemeClr val="tx2"/>
                </a:solidFill>
              </a:rPr>
              <a:t>			</a:t>
            </a:r>
            <a:r>
              <a:rPr lang="en-US" altLang="zh-CN" sz="1400" b="1" dirty="0">
                <a:solidFill>
                  <a:srgbClr val="0070C0"/>
                </a:solidFill>
              </a:rPr>
              <a:t>Angle</a:t>
            </a:r>
            <a:r>
              <a:rPr lang="en-US" altLang="zh-CN" sz="1400" dirty="0">
                <a:solidFill>
                  <a:schemeClr val="tx2"/>
                </a:solidFill>
              </a:rPr>
              <a:t> = </a:t>
            </a:r>
            <a:r>
              <a:rPr lang="en-US" altLang="zh-CN" sz="1400" dirty="0" err="1">
                <a:solidFill>
                  <a:schemeClr val="tx2"/>
                </a:solidFill>
              </a:rPr>
              <a:t>arccos</a:t>
            </a:r>
            <a:r>
              <a:rPr lang="en-US" altLang="zh-CN" sz="1400" dirty="0">
                <a:solidFill>
                  <a:schemeClr val="tx2"/>
                </a:solidFill>
              </a:rPr>
              <a:t>(dot(v1,v2)/(||v1||*||v2||)) ∈[0, pi]</a:t>
            </a:r>
          </a:p>
          <a:p>
            <a:r>
              <a:rPr lang="en-US" altLang="zh-CN" sz="1400" dirty="0">
                <a:solidFill>
                  <a:schemeClr val="tx2"/>
                </a:solidFill>
              </a:rPr>
              <a:t>				If </a:t>
            </a:r>
            <a:r>
              <a:rPr lang="en-US" altLang="zh-CN" sz="1400" b="1" dirty="0">
                <a:solidFill>
                  <a:srgbClr val="0070C0"/>
                </a:solidFill>
              </a:rPr>
              <a:t>Angle</a:t>
            </a:r>
            <a:r>
              <a:rPr lang="en-US" altLang="zh-CN" sz="1400" dirty="0">
                <a:solidFill>
                  <a:schemeClr val="tx2"/>
                </a:solidFill>
              </a:rPr>
              <a:t> &lt; </a:t>
            </a:r>
            <a:r>
              <a:rPr lang="en-US" altLang="zh-CN" sz="1400" b="1" dirty="0">
                <a:solidFill>
                  <a:srgbClr val="C00000"/>
                </a:solidFill>
              </a:rPr>
              <a:t>2/3*pi </a:t>
            </a:r>
            <a:r>
              <a:rPr lang="en-US" altLang="zh-CN" sz="1400" dirty="0">
                <a:solidFill>
                  <a:schemeClr val="tx2"/>
                </a:solidFill>
              </a:rPr>
              <a:t>(120°)</a:t>
            </a:r>
          </a:p>
          <a:p>
            <a:r>
              <a:rPr lang="en-US" altLang="zh-CN" sz="1400" dirty="0">
                <a:solidFill>
                  <a:schemeClr val="tx2"/>
                </a:solidFill>
              </a:rPr>
              <a:t>					Keep the </a:t>
            </a:r>
            <a:r>
              <a:rPr lang="en-US" altLang="zh-CN" sz="1400" b="1" dirty="0">
                <a:solidFill>
                  <a:srgbClr val="0070C0"/>
                </a:solidFill>
              </a:rPr>
              <a:t>size and label</a:t>
            </a:r>
            <a:r>
              <a:rPr lang="en-US" altLang="zh-CN" sz="1400" dirty="0">
                <a:solidFill>
                  <a:schemeClr val="tx2"/>
                </a:solidFill>
              </a:rPr>
              <a:t> of the </a:t>
            </a:r>
            <a:r>
              <a:rPr lang="en-US" altLang="zh-CN" sz="1400" b="1" dirty="0" err="1">
                <a:solidFill>
                  <a:srgbClr val="0070C0"/>
                </a:solidFill>
              </a:rPr>
              <a:t>prev</a:t>
            </a:r>
            <a:r>
              <a:rPr lang="en-US" altLang="zh-CN" sz="1400" b="1" dirty="0">
                <a:solidFill>
                  <a:srgbClr val="0070C0"/>
                </a:solidFill>
              </a:rPr>
              <a:t> storm</a:t>
            </a:r>
          </a:p>
          <a:p>
            <a:r>
              <a:rPr lang="en-US" altLang="zh-CN" sz="1400" dirty="0">
                <a:solidFill>
                  <a:schemeClr val="tx2"/>
                </a:solidFill>
              </a:rPr>
              <a:t>3. Label the </a:t>
            </a:r>
            <a:r>
              <a:rPr lang="en-US" altLang="zh-CN" sz="1400" b="1" dirty="0" err="1">
                <a:solidFill>
                  <a:srgbClr val="0070C0"/>
                </a:solidFill>
              </a:rPr>
              <a:t>curr_storm</a:t>
            </a:r>
            <a:r>
              <a:rPr lang="en-US" altLang="zh-CN" sz="1400" b="1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with the label of the </a:t>
            </a:r>
            <a:r>
              <a:rPr lang="en-US" altLang="zh-CN" sz="1400" b="1" dirty="0">
                <a:solidFill>
                  <a:srgbClr val="0070C0"/>
                </a:solidFill>
              </a:rPr>
              <a:t>largest </a:t>
            </a:r>
            <a:r>
              <a:rPr lang="en-US" altLang="zh-CN" sz="1400" b="1" dirty="0" err="1">
                <a:solidFill>
                  <a:srgbClr val="0070C0"/>
                </a:solidFill>
              </a:rPr>
              <a:t>prev_storm</a:t>
            </a:r>
            <a:endParaRPr lang="en-US" altLang="zh-CN" sz="1400" b="1" dirty="0">
              <a:solidFill>
                <a:srgbClr val="0070C0"/>
              </a:solidFill>
            </a:endParaRPr>
          </a:p>
          <a:p>
            <a:r>
              <a:rPr lang="en-US" altLang="zh-CN" sz="1400" dirty="0">
                <a:solidFill>
                  <a:schemeClr val="tx2"/>
                </a:solidFill>
              </a:rPr>
              <a:t>4. If there is no matched </a:t>
            </a:r>
            <a:r>
              <a:rPr lang="en-US" altLang="zh-CN" sz="1400" dirty="0" err="1">
                <a:solidFill>
                  <a:schemeClr val="tx2"/>
                </a:solidFill>
              </a:rPr>
              <a:t>prev_storm</a:t>
            </a:r>
            <a:endParaRPr lang="en-US" altLang="zh-CN" sz="1400" dirty="0">
              <a:solidFill>
                <a:schemeClr val="tx2"/>
              </a:solidFill>
            </a:endParaRPr>
          </a:p>
          <a:p>
            <a:r>
              <a:rPr lang="en-US" altLang="zh-CN" sz="1400" dirty="0">
                <a:solidFill>
                  <a:schemeClr val="tx2"/>
                </a:solidFill>
              </a:rPr>
              <a:t>	Give the </a:t>
            </a:r>
            <a:r>
              <a:rPr lang="en-US" altLang="zh-CN" sz="1400" b="1" dirty="0" err="1">
                <a:solidFill>
                  <a:srgbClr val="0070C0"/>
                </a:solidFill>
              </a:rPr>
              <a:t>curr_storm</a:t>
            </a:r>
            <a:r>
              <a:rPr lang="en-US" altLang="zh-CN" sz="1400" b="1" dirty="0">
                <a:solidFill>
                  <a:srgbClr val="0070C0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a new label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96ADE5-F7BC-4776-A1D2-E948AA9C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" y="4343400"/>
            <a:ext cx="34099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CD8883-DE10-4195-BD11-D53AE400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76" y="4343400"/>
            <a:ext cx="34099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A8A6F-9F22-43CE-B2CD-6F60494E0151}"/>
              </a:ext>
            </a:extLst>
          </p:cNvPr>
          <p:cNvCxnSpPr>
            <a:cxnSpLocks/>
          </p:cNvCxnSpPr>
          <p:nvPr/>
        </p:nvCxnSpPr>
        <p:spPr>
          <a:xfrm flipV="1">
            <a:off x="7113206" y="5394863"/>
            <a:ext cx="398865" cy="954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450616-0155-4E2D-8BD4-3F64FC4B65C8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7598939" y="4723813"/>
            <a:ext cx="728472" cy="56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BB93F8E-FB41-4CDB-A6B6-DB112E5DD082}"/>
              </a:ext>
            </a:extLst>
          </p:cNvPr>
          <p:cNvSpPr/>
          <p:nvPr/>
        </p:nvSpPr>
        <p:spPr>
          <a:xfrm>
            <a:off x="7044626" y="6306406"/>
            <a:ext cx="137160" cy="137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BF21F0-6331-434E-9F1A-1042FDBF47A2}"/>
              </a:ext>
            </a:extLst>
          </p:cNvPr>
          <p:cNvSpPr/>
          <p:nvPr/>
        </p:nvSpPr>
        <p:spPr>
          <a:xfrm>
            <a:off x="7498355" y="5271300"/>
            <a:ext cx="137160" cy="1371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2446E7-5826-47D3-83D3-98AFA46C981B}"/>
              </a:ext>
            </a:extLst>
          </p:cNvPr>
          <p:cNvSpPr/>
          <p:nvPr/>
        </p:nvSpPr>
        <p:spPr>
          <a:xfrm>
            <a:off x="8307324" y="4606740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7816F4-C743-4177-A248-4B8A631B7E74}"/>
              </a:ext>
            </a:extLst>
          </p:cNvPr>
          <p:cNvCxnSpPr>
            <a:cxnSpLocks/>
          </p:cNvCxnSpPr>
          <p:nvPr/>
        </p:nvCxnSpPr>
        <p:spPr>
          <a:xfrm flipV="1">
            <a:off x="7598939" y="4490428"/>
            <a:ext cx="286302" cy="73947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019234-94EA-4AE6-99DE-8295151E2F75}"/>
              </a:ext>
            </a:extLst>
          </p:cNvPr>
          <p:cNvSpPr txBox="1"/>
          <p:nvPr/>
        </p:nvSpPr>
        <p:spPr>
          <a:xfrm>
            <a:off x="7642526" y="4183063"/>
            <a:ext cx="1470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Angle &lt; 120°</a:t>
            </a:r>
            <a:endParaRPr lang="zh-CN" altLang="en-US" sz="1400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486C2B5-C3E8-43DC-8D97-2DBB46053F2B}"/>
              </a:ext>
            </a:extLst>
          </p:cNvPr>
          <p:cNvCxnSpPr>
            <a:cxnSpLocks/>
          </p:cNvCxnSpPr>
          <p:nvPr/>
        </p:nvCxnSpPr>
        <p:spPr>
          <a:xfrm>
            <a:off x="7819538" y="4666910"/>
            <a:ext cx="287181" cy="193253"/>
          </a:xfrm>
          <a:prstGeom prst="curvedConnector3">
            <a:avLst>
              <a:gd name="adj1" fmla="val 9510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D0B3734-EAE3-4A71-AD97-AB86248B050D}"/>
              </a:ext>
            </a:extLst>
          </p:cNvPr>
          <p:cNvSpPr txBox="1"/>
          <p:nvPr/>
        </p:nvSpPr>
        <p:spPr>
          <a:xfrm>
            <a:off x="7128785" y="6304858"/>
            <a:ext cx="1653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</a:rPr>
              <a:t>Pred_storm</a:t>
            </a:r>
            <a:r>
              <a:rPr lang="en-US" altLang="zh-CN" sz="1400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t[-1]</a:t>
            </a:r>
            <a:endParaRPr lang="zh-CN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298430-14F5-4A9B-96BC-2A880A5B5E08}"/>
              </a:ext>
            </a:extLst>
          </p:cNvPr>
          <p:cNvSpPr txBox="1"/>
          <p:nvPr/>
        </p:nvSpPr>
        <p:spPr>
          <a:xfrm>
            <a:off x="7566935" y="5343244"/>
            <a:ext cx="1396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</a:rPr>
              <a:t>Prev_storm</a:t>
            </a:r>
            <a:endParaRPr lang="en-US" altLang="zh-CN" sz="1400" b="1" dirty="0">
              <a:solidFill>
                <a:srgbClr val="0070C0"/>
              </a:solidFill>
            </a:endParaRPr>
          </a:p>
          <a:p>
            <a:r>
              <a:rPr lang="en-US" altLang="zh-CN" sz="1400" b="1" dirty="0">
                <a:solidFill>
                  <a:srgbClr val="0070C0"/>
                </a:solidFill>
              </a:rPr>
              <a:t>t[0]</a:t>
            </a:r>
            <a:endParaRPr lang="zh-CN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EE3D7-2001-4918-A053-9EE520A9C4EB}"/>
              </a:ext>
            </a:extLst>
          </p:cNvPr>
          <p:cNvSpPr txBox="1"/>
          <p:nvPr/>
        </p:nvSpPr>
        <p:spPr>
          <a:xfrm>
            <a:off x="8427995" y="4543650"/>
            <a:ext cx="1396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</a:rPr>
              <a:t>Curr_storm</a:t>
            </a:r>
            <a:endParaRPr lang="en-US" altLang="zh-CN" sz="1400" b="1" dirty="0">
              <a:solidFill>
                <a:srgbClr val="0070C0"/>
              </a:solidFill>
            </a:endParaRPr>
          </a:p>
          <a:p>
            <a:r>
              <a:rPr lang="en-US" altLang="zh-CN" sz="1400" b="1" dirty="0">
                <a:solidFill>
                  <a:srgbClr val="0070C0"/>
                </a:solidFill>
              </a:rPr>
              <a:t>t[1]</a:t>
            </a:r>
            <a:endParaRPr lang="zh-CN" altLang="en-US" sz="1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4DD5A9-DCF1-47EC-860D-AB71FEEDDC9F}"/>
              </a:ext>
            </a:extLst>
          </p:cNvPr>
          <p:cNvSpPr/>
          <p:nvPr/>
        </p:nvSpPr>
        <p:spPr>
          <a:xfrm>
            <a:off x="11225446" y="5813419"/>
            <a:ext cx="137160" cy="137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68689F-4112-4254-BFCA-D563D1CBB111}"/>
              </a:ext>
            </a:extLst>
          </p:cNvPr>
          <p:cNvSpPr/>
          <p:nvPr/>
        </p:nvSpPr>
        <p:spPr>
          <a:xfrm>
            <a:off x="10322815" y="5199014"/>
            <a:ext cx="137160" cy="1371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271E5D-4CBD-442B-A65F-9480BE516825}"/>
              </a:ext>
            </a:extLst>
          </p:cNvPr>
          <p:cNvSpPr/>
          <p:nvPr/>
        </p:nvSpPr>
        <p:spPr>
          <a:xfrm>
            <a:off x="11294026" y="4666786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F2F7AE-6911-4574-8932-D295A6C80932}"/>
              </a:ext>
            </a:extLst>
          </p:cNvPr>
          <p:cNvCxnSpPr>
            <a:cxnSpLocks/>
            <a:stCxn id="35" idx="1"/>
            <a:endCxn id="36" idx="5"/>
          </p:cNvCxnSpPr>
          <p:nvPr/>
        </p:nvCxnSpPr>
        <p:spPr>
          <a:xfrm flipH="1" flipV="1">
            <a:off x="10439888" y="5316087"/>
            <a:ext cx="805645" cy="517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8B85FA-9F0D-4E90-9801-F8206451E15C}"/>
              </a:ext>
            </a:extLst>
          </p:cNvPr>
          <p:cNvCxnSpPr>
            <a:cxnSpLocks/>
            <a:stCxn id="36" idx="7"/>
            <a:endCxn id="37" idx="3"/>
          </p:cNvCxnSpPr>
          <p:nvPr/>
        </p:nvCxnSpPr>
        <p:spPr>
          <a:xfrm flipV="1">
            <a:off x="10439888" y="4783859"/>
            <a:ext cx="874225" cy="435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3A5A79-FBE1-4A88-A86D-2AE9A8D948FC}"/>
              </a:ext>
            </a:extLst>
          </p:cNvPr>
          <p:cNvCxnSpPr>
            <a:cxnSpLocks/>
          </p:cNvCxnSpPr>
          <p:nvPr/>
        </p:nvCxnSpPr>
        <p:spPr>
          <a:xfrm>
            <a:off x="9577538" y="4730402"/>
            <a:ext cx="785558" cy="49980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7616325-C018-4A9F-9334-59AB148FAA14}"/>
              </a:ext>
            </a:extLst>
          </p:cNvPr>
          <p:cNvSpPr txBox="1"/>
          <p:nvPr/>
        </p:nvSpPr>
        <p:spPr>
          <a:xfrm>
            <a:off x="10903738" y="4152100"/>
            <a:ext cx="1396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</a:rPr>
              <a:t>Curr_storm</a:t>
            </a:r>
            <a:endParaRPr lang="en-US" altLang="zh-CN" sz="1400" b="1" dirty="0">
              <a:solidFill>
                <a:srgbClr val="0070C0"/>
              </a:solidFill>
            </a:endParaRPr>
          </a:p>
          <a:p>
            <a:r>
              <a:rPr lang="en-US" altLang="zh-CN" sz="1400" b="1" dirty="0">
                <a:solidFill>
                  <a:srgbClr val="0070C0"/>
                </a:solidFill>
              </a:rPr>
              <a:t>t[1]</a:t>
            </a:r>
            <a:endParaRPr lang="zh-CN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27EBC2-182A-440C-A09B-10513AA2510D}"/>
              </a:ext>
            </a:extLst>
          </p:cNvPr>
          <p:cNvSpPr txBox="1"/>
          <p:nvPr/>
        </p:nvSpPr>
        <p:spPr>
          <a:xfrm>
            <a:off x="9280208" y="5343244"/>
            <a:ext cx="1396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</a:rPr>
              <a:t>Prev_storm</a:t>
            </a:r>
            <a:endParaRPr lang="en-US" altLang="zh-CN" sz="1400" b="1" dirty="0">
              <a:solidFill>
                <a:srgbClr val="0070C0"/>
              </a:solidFill>
            </a:endParaRPr>
          </a:p>
          <a:p>
            <a:r>
              <a:rPr lang="en-US" altLang="zh-CN" sz="1400" b="1" dirty="0">
                <a:solidFill>
                  <a:srgbClr val="0070C0"/>
                </a:solidFill>
              </a:rPr>
              <a:t>t[0]</a:t>
            </a:r>
            <a:endParaRPr lang="zh-CN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7F2ABE-2A60-4444-B934-FEFEC13DFBB1}"/>
              </a:ext>
            </a:extLst>
          </p:cNvPr>
          <p:cNvSpPr txBox="1"/>
          <p:nvPr/>
        </p:nvSpPr>
        <p:spPr>
          <a:xfrm>
            <a:off x="10842710" y="5914778"/>
            <a:ext cx="1396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0070C0"/>
                </a:solidFill>
              </a:rPr>
              <a:t>Pred_storm</a:t>
            </a:r>
            <a:endParaRPr lang="en-US" altLang="zh-CN" sz="1400" b="1" dirty="0">
              <a:solidFill>
                <a:srgbClr val="0070C0"/>
              </a:solidFill>
            </a:endParaRPr>
          </a:p>
          <a:p>
            <a:r>
              <a:rPr lang="en-US" altLang="zh-CN" sz="1400" b="1" dirty="0">
                <a:solidFill>
                  <a:srgbClr val="0070C0"/>
                </a:solidFill>
              </a:rPr>
              <a:t>t[-1]</a:t>
            </a:r>
            <a:endParaRPr lang="zh-CN" altLang="en-US" sz="1400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BECB7E42-2BBF-48EC-8524-7D53DD87A73C}"/>
              </a:ext>
            </a:extLst>
          </p:cNvPr>
          <p:cNvSpPr/>
          <p:nvPr/>
        </p:nvSpPr>
        <p:spPr>
          <a:xfrm>
            <a:off x="9983174" y="5016219"/>
            <a:ext cx="914400" cy="920519"/>
          </a:xfrm>
          <a:prstGeom prst="arc">
            <a:avLst>
              <a:gd name="adj1" fmla="val 13930303"/>
              <a:gd name="adj2" fmla="val 180409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052D89-F48B-4577-8566-F9E50C30921D}"/>
              </a:ext>
            </a:extLst>
          </p:cNvPr>
          <p:cNvSpPr txBox="1"/>
          <p:nvPr/>
        </p:nvSpPr>
        <p:spPr>
          <a:xfrm>
            <a:off x="9690825" y="4389761"/>
            <a:ext cx="1470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Angle &gt; 120°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563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4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48" grpId="0"/>
      <p:bldP spid="49" grpId="0"/>
      <p:bldP spid="50" grpId="0"/>
      <p:bldP spid="53" grpId="0" animBg="1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1917</Words>
  <Application>Microsoft Office PowerPoint</Application>
  <PresentationFormat>Widescreen</PresentationFormat>
  <Paragraphs>220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Lato</vt:lpstr>
      <vt:lpstr>Arial</vt:lpstr>
      <vt:lpstr>Office Theme</vt:lpstr>
      <vt:lpstr>Equation</vt:lpstr>
      <vt:lpstr>STEP(Storm Tracking and Evaluation Protocol)</vt:lpstr>
      <vt:lpstr>STEP(Storm Tracking and Evaluation Protocol)</vt:lpstr>
      <vt:lpstr>STEP(Storm Tracking and Evaluation Protocol)</vt:lpstr>
      <vt:lpstr>PowerPoint Presentation</vt:lpstr>
      <vt:lpstr>PowerPoint Presentation</vt:lpstr>
      <vt:lpstr>PowerPoint Presentation</vt:lpstr>
      <vt:lpstr>PowerPoint Presentation</vt:lpstr>
      <vt:lpstr>STEP(Storm Tracking and Evaluation Protocol)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STEP(Storm Tracking and Evaluation Protocol)</dc:title>
  <dc:creator>YUAN LIU</dc:creator>
  <cp:lastModifiedBy>YUAN LIU</cp:lastModifiedBy>
  <cp:revision>66</cp:revision>
  <dcterms:created xsi:type="dcterms:W3CDTF">2021-06-08T15:04:01Z</dcterms:created>
  <dcterms:modified xsi:type="dcterms:W3CDTF">2021-06-10T15:31:43Z</dcterms:modified>
</cp:coreProperties>
</file>