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79" r:id="rId6"/>
    <p:sldId id="281" r:id="rId7"/>
    <p:sldId id="267" r:id="rId8"/>
    <p:sldId id="282" r:id="rId9"/>
    <p:sldId id="278" r:id="rId10"/>
    <p:sldId id="284" r:id="rId11"/>
    <p:sldId id="285" r:id="rId12"/>
    <p:sldId id="283" r:id="rId13"/>
    <p:sldId id="262" r:id="rId14"/>
    <p:sldId id="272" r:id="rId15"/>
    <p:sldId id="274" r:id="rId16"/>
    <p:sldId id="266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jpeg" descr="封面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11" y="-636"/>
            <a:ext cx="24385521" cy="13717332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/>
        </p:nvSpPr>
        <p:spPr>
          <a:xfrm flipV="1">
            <a:off x="762000" y="7314832"/>
            <a:ext cx="22859999" cy="369"/>
          </a:xfrm>
          <a:prstGeom prst="line">
            <a:avLst/>
          </a:prstGeom>
          <a:ln w="50800">
            <a:solidFill>
              <a:schemeClr val="accent3">
                <a:hueOff val="-1187647"/>
                <a:satOff val="22407"/>
                <a:lumOff val="186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762000" y="73152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762000" y="46736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41B0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1.jpeg" descr="封面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11" y="-636"/>
            <a:ext cx="24385521" cy="13717332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2.jpeg" descr="底图"/>
          <p:cNvPicPr>
            <a:picLocks noChangeAspect="1"/>
          </p:cNvPicPr>
          <p:nvPr/>
        </p:nvPicPr>
        <p:blipFill>
          <a:blip r:embed="rId2">
            <a:extLst/>
          </a:blip>
          <a:srcRect r="87031" b="91852"/>
          <a:stretch>
            <a:fillRect/>
          </a:stretch>
        </p:blipFill>
        <p:spPr>
          <a:xfrm>
            <a:off x="10610452" y="12215494"/>
            <a:ext cx="3163084" cy="1117752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2.jpeg" descr="底图"/>
          <p:cNvPicPr>
            <a:picLocks noChangeAspect="1"/>
          </p:cNvPicPr>
          <p:nvPr/>
        </p:nvPicPr>
        <p:blipFill>
          <a:blip r:embed="rId2">
            <a:extLst/>
          </a:blip>
          <a:srcRect l="49601" b="51739"/>
          <a:stretch>
            <a:fillRect/>
          </a:stretch>
        </p:blipFill>
        <p:spPr>
          <a:xfrm>
            <a:off x="12093694" y="-1906"/>
            <a:ext cx="12292301" cy="6621118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/>
          <p:nvPr/>
        </p:nvSpPr>
        <p:spPr>
          <a:xfrm flipV="1">
            <a:off x="762000" y="72894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762000" y="72898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标题文本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762000" y="46482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2.jpeg" descr="底图"/>
          <p:cNvPicPr>
            <a:picLocks noChangeAspect="1"/>
          </p:cNvPicPr>
          <p:nvPr/>
        </p:nvPicPr>
        <p:blipFill>
          <a:blip r:embed="rId2">
            <a:extLst/>
          </a:blip>
          <a:srcRect l="49601" b="51739"/>
          <a:stretch>
            <a:fillRect/>
          </a:stretch>
        </p:blipFill>
        <p:spPr>
          <a:xfrm>
            <a:off x="12093694" y="-1906"/>
            <a:ext cx="12292301" cy="6621118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1049000" y="85852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2.jpeg" descr="底图"/>
          <p:cNvPicPr>
            <a:picLocks noChangeAspect="1"/>
          </p:cNvPicPr>
          <p:nvPr/>
        </p:nvPicPr>
        <p:blipFill>
          <a:blip r:embed="rId2">
            <a:extLst/>
          </a:blip>
          <a:srcRect l="49601" b="51739"/>
          <a:stretch>
            <a:fillRect/>
          </a:stretch>
        </p:blipFill>
        <p:spPr>
          <a:xfrm>
            <a:off x="12093694" y="-1906"/>
            <a:ext cx="12292301" cy="6621118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762000" y="1523633"/>
            <a:ext cx="22860000" cy="1016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pic>
        <p:nvPicPr>
          <p:cNvPr id="62" name="image2.jpeg" descr="底图"/>
          <p:cNvPicPr>
            <a:picLocks noChangeAspect="1"/>
          </p:cNvPicPr>
          <p:nvPr/>
        </p:nvPicPr>
        <p:blipFill>
          <a:blip r:embed="rId2">
            <a:extLst/>
          </a:blip>
          <a:srcRect r="87031" b="91852"/>
          <a:stretch>
            <a:fillRect/>
          </a:stretch>
        </p:blipFill>
        <p:spPr>
          <a:xfrm>
            <a:off x="20783152" y="12215494"/>
            <a:ext cx="3163084" cy="1117752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2.jpeg" descr="底图"/>
          <p:cNvPicPr>
            <a:picLocks noChangeAspect="1"/>
          </p:cNvPicPr>
          <p:nvPr/>
        </p:nvPicPr>
        <p:blipFill>
          <a:blip r:embed="rId2">
            <a:extLst/>
          </a:blip>
          <a:srcRect l="49601" b="51739"/>
          <a:stretch>
            <a:fillRect/>
          </a:stretch>
        </p:blipFill>
        <p:spPr>
          <a:xfrm>
            <a:off x="12093694" y="-1906"/>
            <a:ext cx="12292301" cy="6621118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762000" y="1523633"/>
            <a:ext cx="11811000" cy="1016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2.jpeg" descr="底图"/>
          <p:cNvPicPr>
            <a:picLocks noChangeAspect="1"/>
          </p:cNvPicPr>
          <p:nvPr/>
        </p:nvPicPr>
        <p:blipFill>
          <a:blip r:embed="rId2">
            <a:extLst/>
          </a:blip>
          <a:srcRect l="49601" b="51739"/>
          <a:stretch>
            <a:fillRect/>
          </a:stretch>
        </p:blipFill>
        <p:spPr>
          <a:xfrm>
            <a:off x="12093694" y="-1906"/>
            <a:ext cx="12292301" cy="6621118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76300" y="3314700"/>
            <a:ext cx="22631400" cy="7157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9"/>
                  <a:pt x="0" y="377"/>
                </a:cubicBezTo>
                <a:lnTo>
                  <a:pt x="0" y="19437"/>
                </a:lnTo>
                <a:cubicBezTo>
                  <a:pt x="0" y="19645"/>
                  <a:pt x="54" y="19814"/>
                  <a:pt x="119" y="19814"/>
                </a:cubicBezTo>
                <a:lnTo>
                  <a:pt x="2031" y="19814"/>
                </a:lnTo>
                <a:lnTo>
                  <a:pt x="2561" y="21600"/>
                </a:lnTo>
                <a:lnTo>
                  <a:pt x="3091" y="19814"/>
                </a:lnTo>
                <a:lnTo>
                  <a:pt x="21481" y="19814"/>
                </a:lnTo>
                <a:cubicBezTo>
                  <a:pt x="21546" y="19814"/>
                  <a:pt x="21600" y="19645"/>
                  <a:pt x="21600" y="19437"/>
                </a:cubicBezTo>
                <a:lnTo>
                  <a:pt x="21600" y="377"/>
                </a:lnTo>
                <a:cubicBezTo>
                  <a:pt x="21600" y="169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rgbClr val="41B0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3"/>
          </p:nvPr>
        </p:nvSpPr>
        <p:spPr>
          <a:xfrm>
            <a:off x="1676400" y="4089400"/>
            <a:ext cx="21056600" cy="1803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000" b="1" cap="all">
                <a:solidFill>
                  <a:srgbClr val="FFFFFF"/>
                </a:solidFill>
                <a:latin typeface="Weibei-SC-Bold"/>
                <a:ea typeface="Weibei-SC-Bold"/>
                <a:cs typeface="Weibei-SC-Bold"/>
                <a:sym typeface="Weibei-SC-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4"/>
          </p:nvPr>
        </p:nvSpPr>
        <p:spPr>
          <a:xfrm>
            <a:off x="1146968" y="11017250"/>
            <a:ext cx="22475032" cy="10795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pic>
        <p:nvPicPr>
          <p:cNvPr id="111" name="image2.jpeg" descr="底图"/>
          <p:cNvPicPr>
            <a:picLocks noChangeAspect="1"/>
          </p:cNvPicPr>
          <p:nvPr/>
        </p:nvPicPr>
        <p:blipFill>
          <a:blip r:embed="rId2">
            <a:extLst/>
          </a:blip>
          <a:srcRect r="87031" b="91852"/>
          <a:stretch>
            <a:fillRect/>
          </a:stretch>
        </p:blipFill>
        <p:spPr>
          <a:xfrm>
            <a:off x="20783152" y="12215494"/>
            <a:ext cx="3163084" cy="1117752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pic" idx="13"/>
          </p:nvPr>
        </p:nvSpPr>
        <p:spPr>
          <a:xfrm>
            <a:off x="10287000" y="0"/>
            <a:ext cx="14102656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4"/>
          </p:nvPr>
        </p:nvSpPr>
        <p:spPr>
          <a:xfrm>
            <a:off x="11049000" y="3721100"/>
            <a:ext cx="12573000" cy="1803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000" b="1" cap="all">
                <a:solidFill>
                  <a:srgbClr val="FFFFFF"/>
                </a:solidFill>
                <a:latin typeface="Weibei-SC-Bold"/>
                <a:ea typeface="Weibei-SC-Bold"/>
                <a:cs typeface="Weibei-SC-Bold"/>
                <a:sym typeface="Weibei-SC-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1" name="Shape 121"/>
          <p:cNvSpPr>
            <a:spLocks noGrp="1"/>
          </p:cNvSpPr>
          <p:nvPr>
            <p:ph type="pic" idx="15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6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6400" b="1">
                <a:solidFill>
                  <a:srgbClr val="F9F9F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 descr="底图"/>
          <p:cNvPicPr>
            <a:picLocks noChangeAspect="1"/>
          </p:cNvPicPr>
          <p:nvPr/>
        </p:nvPicPr>
        <p:blipFill>
          <a:blip r:embed="rId13">
            <a:extLst/>
          </a:blip>
          <a:srcRect l="49601" b="51739"/>
          <a:stretch>
            <a:fillRect/>
          </a:stretch>
        </p:blipFill>
        <p:spPr>
          <a:xfrm>
            <a:off x="12093694" y="-1906"/>
            <a:ext cx="12292301" cy="662111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751478" y="1538512"/>
            <a:ext cx="22860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pic>
        <p:nvPicPr>
          <p:cNvPr id="5" name="image2.jpeg" descr="底图"/>
          <p:cNvPicPr>
            <a:picLocks noChangeAspect="1"/>
          </p:cNvPicPr>
          <p:nvPr/>
        </p:nvPicPr>
        <p:blipFill>
          <a:blip r:embed="rId13">
            <a:extLst/>
          </a:blip>
          <a:srcRect r="87031" b="91852"/>
          <a:stretch>
            <a:fillRect/>
          </a:stretch>
        </p:blipFill>
        <p:spPr>
          <a:xfrm>
            <a:off x="20783152" y="12215494"/>
            <a:ext cx="3163084" cy="111775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l" defTabSz="82550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1" i="0" u="none" strike="noStrike" cap="all" spc="0" baseline="0">
          <a:ln>
            <a:noFill/>
          </a:ln>
          <a:solidFill>
            <a:srgbClr val="41B045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l" defTabSz="82550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1" i="0" u="none" strike="noStrike" cap="all" spc="0" baseline="0">
          <a:ln>
            <a:noFill/>
          </a:ln>
          <a:solidFill>
            <a:srgbClr val="41B045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l" defTabSz="82550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1" i="0" u="none" strike="noStrike" cap="all" spc="0" baseline="0">
          <a:ln>
            <a:noFill/>
          </a:ln>
          <a:solidFill>
            <a:srgbClr val="41B045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l" defTabSz="82550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1" i="0" u="none" strike="noStrike" cap="all" spc="0" baseline="0">
          <a:ln>
            <a:noFill/>
          </a:ln>
          <a:solidFill>
            <a:srgbClr val="41B045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l" defTabSz="82550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1" i="0" u="none" strike="noStrike" cap="all" spc="0" baseline="0">
          <a:ln>
            <a:noFill/>
          </a:ln>
          <a:solidFill>
            <a:srgbClr val="41B045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l" defTabSz="82550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1" i="0" u="none" strike="noStrike" cap="all" spc="0" baseline="0">
          <a:ln>
            <a:noFill/>
          </a:ln>
          <a:solidFill>
            <a:srgbClr val="41B045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l" defTabSz="82550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1" i="0" u="none" strike="noStrike" cap="all" spc="0" baseline="0">
          <a:ln>
            <a:noFill/>
          </a:ln>
          <a:solidFill>
            <a:srgbClr val="41B045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l" defTabSz="82550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1" i="0" u="none" strike="noStrike" cap="all" spc="0" baseline="0">
          <a:ln>
            <a:noFill/>
          </a:ln>
          <a:solidFill>
            <a:srgbClr val="41B045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l" defTabSz="82550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1" i="0" u="none" strike="noStrike" cap="all" spc="0" baseline="0">
          <a:ln>
            <a:noFill/>
          </a:ln>
          <a:solidFill>
            <a:srgbClr val="41B045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yhwu@fudan.edu.cn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ctrTitle"/>
          </p:nvPr>
        </p:nvSpPr>
        <p:spPr>
          <a:xfrm>
            <a:off x="762000" y="1391478"/>
            <a:ext cx="22860000" cy="105951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693419">
              <a:defRPr sz="25451"/>
            </a:pPr>
            <a:r>
              <a:rPr lang="zh-CN" altLang="en-US" sz="12000" dirty="0" smtClean="0">
                <a:solidFill>
                  <a:schemeClr val="bg2"/>
                </a:solidFill>
              </a:rPr>
              <a:t>数据结构编程实验</a:t>
            </a:r>
            <a:r>
              <a:rPr lang="en-US" altLang="zh-CN" sz="12000" dirty="0" smtClean="0">
                <a:solidFill>
                  <a:schemeClr val="bg2"/>
                </a:solidFill>
              </a:rPr>
              <a:t/>
            </a:r>
            <a:br>
              <a:rPr lang="en-US" altLang="zh-CN" sz="12000" dirty="0" smtClean="0">
                <a:solidFill>
                  <a:schemeClr val="bg2"/>
                </a:solidFill>
              </a:rPr>
            </a:br>
            <a:r>
              <a:rPr lang="zh-CN" altLang="en-US" sz="8000" dirty="0" smtClean="0">
                <a:solidFill>
                  <a:schemeClr val="bg2"/>
                </a:solidFill>
              </a:rPr>
              <a:t>大学程序设计课程与竞赛训练教材（第</a:t>
            </a:r>
            <a:r>
              <a:rPr lang="en-US" altLang="zh-CN" sz="8000" dirty="0" smtClean="0">
                <a:solidFill>
                  <a:schemeClr val="bg2"/>
                </a:solidFill>
              </a:rPr>
              <a:t>2</a:t>
            </a:r>
            <a:r>
              <a:rPr lang="zh-CN" altLang="en-US" sz="8000" dirty="0" smtClean="0">
                <a:solidFill>
                  <a:schemeClr val="bg2"/>
                </a:solidFill>
              </a:rPr>
              <a:t>版）</a:t>
            </a:r>
            <a:r>
              <a:rPr lang="en-US" altLang="zh-CN" sz="8000" dirty="0" smtClean="0">
                <a:solidFill>
                  <a:schemeClr val="bg2"/>
                </a:solidFill>
              </a:rPr>
              <a:t/>
            </a:r>
            <a:br>
              <a:rPr lang="en-US" altLang="zh-CN" sz="8000" dirty="0" smtClean="0">
                <a:solidFill>
                  <a:schemeClr val="bg2"/>
                </a:solidFill>
              </a:rPr>
            </a:br>
            <a:r>
              <a:rPr lang="en-US" altLang="zh-CN" sz="8000" dirty="0" smtClean="0">
                <a:solidFill>
                  <a:schemeClr val="bg2"/>
                </a:solidFill>
              </a:rPr>
              <a:t/>
            </a:r>
            <a:br>
              <a:rPr lang="en-US" altLang="zh-CN" sz="8000" dirty="0" smtClean="0">
                <a:solidFill>
                  <a:schemeClr val="bg2"/>
                </a:solidFill>
              </a:rPr>
            </a:br>
            <a:r>
              <a:rPr lang="en-US" altLang="zh-CN" sz="8000" dirty="0" smtClean="0">
                <a:solidFill>
                  <a:schemeClr val="bg2"/>
                </a:solidFill>
              </a:rPr>
              <a:t/>
            </a:r>
            <a:br>
              <a:rPr lang="en-US" altLang="zh-CN" sz="8000" dirty="0" smtClean="0">
                <a:solidFill>
                  <a:schemeClr val="bg2"/>
                </a:solidFill>
              </a:rPr>
            </a:br>
            <a:r>
              <a:rPr lang="zh-CN" altLang="en-US" sz="8800" dirty="0" smtClean="0">
                <a:solidFill>
                  <a:schemeClr val="bg2"/>
                </a:solidFill>
              </a:rPr>
              <a:t>引言</a:t>
            </a:r>
            <a:endParaRPr sz="8800" dirty="0">
              <a:solidFill>
                <a:schemeClr val="bg2"/>
              </a:solidFill>
            </a:endParaRPr>
          </a:p>
        </p:txBody>
      </p:sp>
      <p:sp>
        <p:nvSpPr>
          <p:cNvPr id="157" name="Shape 157"/>
          <p:cNvSpPr>
            <a:spLocks noGrp="1"/>
          </p:cNvSpPr>
          <p:nvPr>
            <p:ph type="subTitle" sz="quarter" idx="1"/>
          </p:nvPr>
        </p:nvSpPr>
        <p:spPr>
          <a:xfrm>
            <a:off x="762000" y="7315200"/>
            <a:ext cx="22860000" cy="409492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Yonghui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吴永辉）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ACM ICPC </a:t>
            </a:r>
            <a:r>
              <a:rPr lang="en-US" sz="4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Asia Programming Contest 1st Training Committee – Chair</a:t>
            </a:r>
          </a:p>
          <a:p>
            <a:pPr algn="ctr"/>
            <a:r>
              <a:rPr lang="en-US" sz="4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yhwu@fudan.edu.cn</a:t>
            </a:r>
            <a:endParaRPr sz="4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62000" y="724210"/>
            <a:ext cx="20955000" cy="545790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数据结构编程实验（第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zh-CN" altLang="en-US" b="1" dirty="0">
                <a:solidFill>
                  <a:srgbClr val="00B050"/>
                </a:solidFill>
              </a:rPr>
              <a:t>版</a:t>
            </a:r>
            <a:r>
              <a:rPr lang="zh-CN" altLang="en-US" b="1" dirty="0" smtClean="0">
                <a:solidFill>
                  <a:srgbClr val="00B050"/>
                </a:solidFill>
              </a:rPr>
              <a:t>）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sz="7200" b="1" dirty="0">
                <a:solidFill>
                  <a:srgbClr val="00B050"/>
                </a:solidFill>
              </a:rPr>
              <a:t>理念</a:t>
            </a:r>
            <a:endParaRPr lang="en-US" altLang="zh-CN" sz="7200" b="1" dirty="0">
              <a:solidFill>
                <a:srgbClr val="00B050"/>
              </a:solidFill>
            </a:endParaRPr>
          </a:p>
          <a:p>
            <a:pPr lvl="2"/>
            <a:r>
              <a:rPr lang="zh-CN" altLang="en-US" sz="6000" b="1" dirty="0">
                <a:solidFill>
                  <a:srgbClr val="00B050"/>
                </a:solidFill>
              </a:rPr>
              <a:t>知识体系 </a:t>
            </a:r>
            <a:r>
              <a:rPr lang="en-US" altLang="zh-CN" sz="6000" b="1" dirty="0">
                <a:solidFill>
                  <a:srgbClr val="00B050"/>
                </a:solidFill>
              </a:rPr>
              <a:t>+ </a:t>
            </a:r>
            <a:r>
              <a:rPr lang="zh-CN" altLang="en-US" sz="6000" b="1" dirty="0">
                <a:solidFill>
                  <a:srgbClr val="00B050"/>
                </a:solidFill>
              </a:rPr>
              <a:t>思维方式</a:t>
            </a:r>
            <a:endParaRPr lang="en-US" altLang="zh-CN" sz="6000" b="1" dirty="0">
              <a:solidFill>
                <a:srgbClr val="00B050"/>
              </a:solidFill>
            </a:endParaRPr>
          </a:p>
          <a:p>
            <a:pPr lvl="3"/>
            <a:r>
              <a:rPr lang="zh-CN" altLang="en-US" b="1" dirty="0">
                <a:solidFill>
                  <a:srgbClr val="00B050"/>
                </a:solidFill>
              </a:rPr>
              <a:t>程序设计的知识体系：算法 </a:t>
            </a:r>
            <a:r>
              <a:rPr lang="en-US" altLang="zh-CN" b="1" dirty="0">
                <a:solidFill>
                  <a:srgbClr val="00B050"/>
                </a:solidFill>
              </a:rPr>
              <a:t>+ </a:t>
            </a:r>
            <a:r>
              <a:rPr lang="zh-CN" altLang="en-US" b="1" dirty="0">
                <a:solidFill>
                  <a:srgbClr val="00B050"/>
                </a:solidFill>
              </a:rPr>
              <a:t>数据结构 </a:t>
            </a:r>
            <a:r>
              <a:rPr lang="en-US" altLang="zh-CN" b="1" dirty="0">
                <a:solidFill>
                  <a:srgbClr val="00B050"/>
                </a:solidFill>
              </a:rPr>
              <a:t>= </a:t>
            </a:r>
            <a:r>
              <a:rPr lang="zh-CN" altLang="en-US" b="1" dirty="0">
                <a:solidFill>
                  <a:srgbClr val="00B050"/>
                </a:solidFill>
              </a:rPr>
              <a:t>程序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3"/>
            <a:r>
              <a:rPr lang="zh-CN" altLang="en-US" b="1" dirty="0">
                <a:solidFill>
                  <a:srgbClr val="00B050"/>
                </a:solidFill>
              </a:rPr>
              <a:t>程序设计的思维方式：程序设计解题策略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2"/>
            <a:r>
              <a:rPr lang="zh-CN" altLang="en-US" sz="6000" b="1" dirty="0">
                <a:solidFill>
                  <a:srgbClr val="00B050"/>
                </a:solidFill>
              </a:rPr>
              <a:t>程序设计是技术</a:t>
            </a:r>
            <a:endParaRPr lang="en-US" altLang="zh-CN" sz="6000" b="1" dirty="0">
              <a:solidFill>
                <a:srgbClr val="00B050"/>
              </a:solidFill>
            </a:endParaRPr>
          </a:p>
          <a:p>
            <a:pPr lvl="3"/>
            <a:r>
              <a:rPr lang="zh-CN" altLang="en-US" b="1" dirty="0">
                <a:solidFill>
                  <a:srgbClr val="00B050"/>
                </a:solidFill>
              </a:rPr>
              <a:t>教学：</a:t>
            </a:r>
            <a:r>
              <a:rPr lang="zh-CN" altLang="zh-CN" b="1" dirty="0">
                <a:solidFill>
                  <a:srgbClr val="00B050"/>
                </a:solidFill>
              </a:rPr>
              <a:t>案例教学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4"/>
            <a:r>
              <a:rPr lang="en-US" altLang="zh-CN" b="1" dirty="0">
                <a:solidFill>
                  <a:srgbClr val="00B050"/>
                </a:solidFill>
              </a:rPr>
              <a:t>“</a:t>
            </a:r>
            <a:r>
              <a:rPr lang="zh-CN" altLang="zh-CN" b="1" dirty="0">
                <a:solidFill>
                  <a:srgbClr val="00B050"/>
                </a:solidFill>
              </a:rPr>
              <a:t>纸上得来终觉浅，绝知此事要躬行</a:t>
            </a:r>
            <a:r>
              <a:rPr lang="en-US" altLang="zh-CN" b="1" dirty="0" smtClean="0">
                <a:solidFill>
                  <a:srgbClr val="00B050"/>
                </a:solidFill>
              </a:rPr>
              <a:t>”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0" y="1848678"/>
            <a:ext cx="22860000" cy="1331844"/>
          </a:xfrm>
        </p:spPr>
        <p:txBody>
          <a:bodyPr>
            <a:normAutofit/>
          </a:bodyPr>
          <a:lstStyle/>
          <a:p>
            <a:r>
              <a:rPr lang="zh-CN" altLang="en-US" dirty="0"/>
              <a:t>“大学程序设计课程与竞赛训练教材” 系列</a:t>
            </a:r>
          </a:p>
        </p:txBody>
      </p:sp>
    </p:spTree>
    <p:extLst>
      <p:ext uri="{BB962C8B-B14F-4D97-AF65-F5344CB8AC3E}">
        <p14:creationId xmlns:p14="http://schemas.microsoft.com/office/powerpoint/2010/main" val="23663461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62000" y="724210"/>
            <a:ext cx="20955000" cy="545790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数据结构编程实验（第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zh-CN" altLang="en-US" b="1" dirty="0">
                <a:solidFill>
                  <a:srgbClr val="00B050"/>
                </a:solidFill>
              </a:rPr>
              <a:t>版</a:t>
            </a:r>
            <a:r>
              <a:rPr lang="zh-CN" altLang="en-US" b="1" dirty="0" smtClean="0">
                <a:solidFill>
                  <a:srgbClr val="00B050"/>
                </a:solidFill>
              </a:rPr>
              <a:t>）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7200" b="1" dirty="0" smtClean="0">
                <a:solidFill>
                  <a:srgbClr val="00B050"/>
                </a:solidFill>
              </a:rPr>
              <a:t>本教材的目的</a:t>
            </a:r>
            <a:endParaRPr lang="en-US" altLang="zh-CN" sz="7200" b="1" dirty="0">
              <a:solidFill>
                <a:srgbClr val="00B050"/>
              </a:solidFill>
            </a:endParaRPr>
          </a:p>
          <a:p>
            <a:pPr lvl="1"/>
            <a:r>
              <a:rPr lang="zh-CN" altLang="en-US" sz="7200" b="1" dirty="0">
                <a:solidFill>
                  <a:srgbClr val="00B050"/>
                </a:solidFill>
              </a:rPr>
              <a:t>教学与实验</a:t>
            </a:r>
            <a:endParaRPr lang="en-US" altLang="zh-CN" sz="7200" b="1" dirty="0">
              <a:solidFill>
                <a:srgbClr val="00B050"/>
              </a:solidFill>
            </a:endParaRPr>
          </a:p>
          <a:p>
            <a:pPr lvl="1"/>
            <a:r>
              <a:rPr lang="zh-CN" altLang="en-US" sz="7200" b="1" dirty="0">
                <a:solidFill>
                  <a:srgbClr val="00B050"/>
                </a:solidFill>
              </a:rPr>
              <a:t>程序设计竞赛的</a:t>
            </a:r>
            <a:r>
              <a:rPr lang="zh-CN" altLang="en-US" sz="7200" b="1" dirty="0" smtClean="0">
                <a:solidFill>
                  <a:srgbClr val="00B050"/>
                </a:solidFill>
              </a:rPr>
              <a:t>训练</a:t>
            </a:r>
            <a:endParaRPr lang="en-US" altLang="zh-CN" sz="7200" b="1" dirty="0" smtClean="0">
              <a:solidFill>
                <a:srgbClr val="00B050"/>
              </a:solidFill>
            </a:endParaRPr>
          </a:p>
          <a:p>
            <a:r>
              <a:rPr lang="zh-CN" altLang="en-US" sz="7200" b="1" dirty="0" smtClean="0">
                <a:solidFill>
                  <a:srgbClr val="00B050"/>
                </a:solidFill>
              </a:rPr>
              <a:t>使用建议</a:t>
            </a:r>
            <a:endParaRPr lang="en-US" altLang="zh-CN" sz="7200" b="1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sz="7200" b="1" dirty="0" smtClean="0">
                <a:solidFill>
                  <a:srgbClr val="00B050"/>
                </a:solidFill>
              </a:rPr>
              <a:t>课程学习</a:t>
            </a:r>
            <a:endParaRPr lang="en-US" altLang="zh-CN" sz="7200" b="1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sz="7200" b="1" dirty="0" smtClean="0">
                <a:solidFill>
                  <a:srgbClr val="00B050"/>
                </a:solidFill>
              </a:rPr>
              <a:t>实验（</a:t>
            </a:r>
            <a:r>
              <a:rPr lang="zh-CN" altLang="en-US" sz="7200" b="1" dirty="0">
                <a:solidFill>
                  <a:srgbClr val="00B050"/>
                </a:solidFill>
              </a:rPr>
              <a:t>模拟</a:t>
            </a:r>
            <a:r>
              <a:rPr lang="zh-CN" altLang="en-US" sz="7200" b="1" dirty="0" smtClean="0">
                <a:solidFill>
                  <a:srgbClr val="00B050"/>
                </a:solidFill>
              </a:rPr>
              <a:t>比赛），在测试数据、解析、解答程序支持下，在有一定压力的环境下解题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“大学程序设计课程与竞赛训练教材” 系列</a:t>
            </a:r>
          </a:p>
        </p:txBody>
      </p:sp>
    </p:spTree>
    <p:extLst>
      <p:ext uri="{BB962C8B-B14F-4D97-AF65-F5344CB8AC3E}">
        <p14:creationId xmlns:p14="http://schemas.microsoft.com/office/powerpoint/2010/main" val="21939506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62000" y="724210"/>
            <a:ext cx="20955000" cy="545790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数据结构编程实验（第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zh-CN" altLang="en-US" b="1" dirty="0">
                <a:solidFill>
                  <a:srgbClr val="00B050"/>
                </a:solidFill>
              </a:rPr>
              <a:t>版</a:t>
            </a:r>
            <a:r>
              <a:rPr lang="zh-CN" altLang="en-US" b="1" dirty="0" smtClean="0">
                <a:solidFill>
                  <a:srgbClr val="00B050"/>
                </a:solidFill>
              </a:rPr>
              <a:t>）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0" y="1523633"/>
            <a:ext cx="22860000" cy="201469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数据结构编程实验：大学程序设计课程与竞赛训练教材</a:t>
            </a:r>
            <a:r>
              <a:rPr lang="en-US" altLang="zh-CN" dirty="0"/>
              <a:t>》</a:t>
            </a:r>
            <a:r>
              <a:rPr lang="zh-CN" altLang="en-US" dirty="0"/>
              <a:t>（第</a:t>
            </a:r>
            <a:r>
              <a:rPr lang="en-US" altLang="zh-CN" dirty="0"/>
              <a:t>2</a:t>
            </a:r>
            <a:r>
              <a:rPr lang="zh-CN" altLang="en-US" dirty="0"/>
              <a:t>版）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3791963"/>
            <a:ext cx="20911930" cy="848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62000" y="724210"/>
            <a:ext cx="20955000" cy="545790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数据结构编程实验（第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zh-CN" altLang="en-US" b="1" dirty="0">
                <a:solidFill>
                  <a:srgbClr val="00B050"/>
                </a:solidFill>
              </a:rPr>
              <a:t>版</a:t>
            </a:r>
            <a:r>
              <a:rPr lang="zh-CN" altLang="en-US" b="1" dirty="0" smtClean="0">
                <a:solidFill>
                  <a:srgbClr val="00B050"/>
                </a:solidFill>
              </a:rPr>
              <a:t>）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体系结构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2"/>
            <a:r>
              <a:rPr lang="zh-CN" altLang="zh-CN" b="1" dirty="0" smtClean="0">
                <a:solidFill>
                  <a:srgbClr val="00B050"/>
                </a:solidFill>
              </a:rPr>
              <a:t>基本</a:t>
            </a:r>
            <a:r>
              <a:rPr lang="zh-CN" altLang="zh-CN" b="1" dirty="0">
                <a:solidFill>
                  <a:srgbClr val="00B050"/>
                </a:solidFill>
              </a:rPr>
              <a:t>编程能力的</a:t>
            </a:r>
            <a:r>
              <a:rPr lang="zh-CN" altLang="zh-CN" b="1" dirty="0" smtClean="0">
                <a:solidFill>
                  <a:srgbClr val="00B050"/>
                </a:solidFill>
              </a:rPr>
              <a:t>实验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2"/>
            <a:r>
              <a:rPr lang="zh-CN" altLang="zh-CN" b="1" dirty="0" smtClean="0">
                <a:solidFill>
                  <a:srgbClr val="00B050"/>
                </a:solidFill>
              </a:rPr>
              <a:t>线性</a:t>
            </a:r>
            <a:r>
              <a:rPr lang="zh-CN" altLang="zh-CN" b="1" dirty="0">
                <a:solidFill>
                  <a:srgbClr val="00B050"/>
                </a:solidFill>
              </a:rPr>
              <a:t>数据结构的编程</a:t>
            </a:r>
            <a:r>
              <a:rPr lang="zh-CN" altLang="zh-CN" b="1" dirty="0" smtClean="0">
                <a:solidFill>
                  <a:srgbClr val="00B050"/>
                </a:solidFill>
              </a:rPr>
              <a:t>实验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2"/>
            <a:r>
              <a:rPr lang="zh-CN" altLang="zh-CN" b="1" dirty="0" smtClean="0">
                <a:solidFill>
                  <a:srgbClr val="00B050"/>
                </a:solidFill>
              </a:rPr>
              <a:t>树</a:t>
            </a:r>
            <a:r>
              <a:rPr lang="zh-CN" altLang="zh-CN" b="1" dirty="0">
                <a:solidFill>
                  <a:srgbClr val="00B050"/>
                </a:solidFill>
              </a:rPr>
              <a:t>的编程</a:t>
            </a:r>
            <a:r>
              <a:rPr lang="zh-CN" altLang="zh-CN" b="1" dirty="0" smtClean="0">
                <a:solidFill>
                  <a:srgbClr val="00B050"/>
                </a:solidFill>
              </a:rPr>
              <a:t>实验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2"/>
            <a:r>
              <a:rPr lang="zh-CN" altLang="zh-CN" b="1" dirty="0" smtClean="0">
                <a:solidFill>
                  <a:srgbClr val="00B050"/>
                </a:solidFill>
              </a:rPr>
              <a:t>图</a:t>
            </a:r>
            <a:r>
              <a:rPr lang="zh-CN" altLang="zh-CN" b="1" dirty="0">
                <a:solidFill>
                  <a:srgbClr val="00B050"/>
                </a:solidFill>
              </a:rPr>
              <a:t>的编程</a:t>
            </a:r>
            <a:r>
              <a:rPr lang="zh-CN" altLang="zh-CN" b="1" dirty="0" smtClean="0">
                <a:solidFill>
                  <a:srgbClr val="00B050"/>
                </a:solidFill>
              </a:rPr>
              <a:t>实验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b="1" dirty="0" smtClean="0">
                <a:solidFill>
                  <a:srgbClr val="00B050"/>
                </a:solidFill>
              </a:rPr>
              <a:t>15</a:t>
            </a:r>
            <a:r>
              <a:rPr lang="zh-CN" altLang="en-US" b="1" dirty="0" smtClean="0">
                <a:solidFill>
                  <a:srgbClr val="00B050"/>
                </a:solidFill>
              </a:rPr>
              <a:t>章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2"/>
            <a:r>
              <a:rPr lang="en-US" altLang="zh-CN" b="1" dirty="0">
                <a:solidFill>
                  <a:srgbClr val="00B050"/>
                </a:solidFill>
              </a:rPr>
              <a:t>227</a:t>
            </a:r>
            <a:r>
              <a:rPr lang="zh-CN" altLang="zh-CN" b="1" dirty="0">
                <a:solidFill>
                  <a:srgbClr val="00B050"/>
                </a:solidFill>
              </a:rPr>
              <a:t>道</a:t>
            </a:r>
            <a:r>
              <a:rPr lang="zh-CN" altLang="en-US" b="1" dirty="0">
                <a:solidFill>
                  <a:srgbClr val="00B050"/>
                </a:solidFill>
              </a:rPr>
              <a:t>程序设计竞赛</a:t>
            </a:r>
            <a:r>
              <a:rPr lang="zh-CN" altLang="zh-CN" b="1" dirty="0" smtClean="0">
                <a:solidFill>
                  <a:srgbClr val="00B050"/>
                </a:solidFill>
              </a:rPr>
              <a:t>试题</a:t>
            </a:r>
            <a:r>
              <a:rPr lang="zh-CN" altLang="en-US" b="1" dirty="0" smtClean="0">
                <a:solidFill>
                  <a:srgbClr val="00B050"/>
                </a:solidFill>
              </a:rPr>
              <a:t>，其中</a:t>
            </a:r>
            <a:r>
              <a:rPr lang="en-US" altLang="zh-CN" b="1" dirty="0" smtClean="0">
                <a:solidFill>
                  <a:srgbClr val="00B050"/>
                </a:solidFill>
              </a:rPr>
              <a:t>88</a:t>
            </a:r>
            <a:r>
              <a:rPr lang="zh-CN" altLang="zh-CN" b="1" dirty="0" smtClean="0">
                <a:solidFill>
                  <a:srgbClr val="00B050"/>
                </a:solidFill>
              </a:rPr>
              <a:t>道试题作为实验范例试题</a:t>
            </a:r>
            <a:r>
              <a:rPr lang="zh-CN" altLang="en-US" b="1" dirty="0" smtClean="0">
                <a:solidFill>
                  <a:srgbClr val="00B050"/>
                </a:solidFill>
              </a:rPr>
              <a:t>，</a:t>
            </a:r>
            <a:r>
              <a:rPr lang="en-US" altLang="zh-CN" b="1" dirty="0" smtClean="0">
                <a:solidFill>
                  <a:srgbClr val="00B050"/>
                </a:solidFill>
              </a:rPr>
              <a:t>139</a:t>
            </a:r>
            <a:r>
              <a:rPr lang="zh-CN" altLang="zh-CN" b="1" dirty="0" smtClean="0">
                <a:solidFill>
                  <a:srgbClr val="00B050"/>
                </a:solidFill>
              </a:rPr>
              <a:t>道试题为题库试题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0" y="1523633"/>
            <a:ext cx="22860000" cy="215384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数据结构编程实验：大学程序设计课程与竞赛训练教材</a:t>
            </a:r>
            <a:r>
              <a:rPr lang="en-US" altLang="zh-CN" dirty="0"/>
              <a:t>》</a:t>
            </a:r>
            <a:r>
              <a:rPr lang="zh-CN" altLang="en-US" dirty="0"/>
              <a:t>（第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23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62000" y="724210"/>
            <a:ext cx="20955000" cy="545790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数据结构编程实验（第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zh-CN" altLang="en-US" b="1" dirty="0">
                <a:solidFill>
                  <a:srgbClr val="00B050"/>
                </a:solidFill>
              </a:rPr>
              <a:t>版</a:t>
            </a:r>
            <a:r>
              <a:rPr lang="zh-CN" altLang="en-US" b="1" dirty="0" smtClean="0">
                <a:solidFill>
                  <a:srgbClr val="00B050"/>
                </a:solidFill>
              </a:rPr>
              <a:t>）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建议的学习方式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课程学习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实验（模拟比赛）解题</a:t>
            </a:r>
            <a:endParaRPr lang="en-US" altLang="zh-CN" b="1" dirty="0" smtClean="0">
              <a:solidFill>
                <a:srgbClr val="00B05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0" y="1523633"/>
            <a:ext cx="22860000" cy="2337167"/>
          </a:xfrm>
        </p:spPr>
        <p:txBody>
          <a:bodyPr>
            <a:norm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数据结构编程实验：大学程序设计课程与竞赛训练教材</a:t>
            </a:r>
            <a:r>
              <a:rPr lang="en-US" altLang="zh-CN" dirty="0"/>
              <a:t>》</a:t>
            </a:r>
            <a:r>
              <a:rPr lang="zh-CN" altLang="en-US" dirty="0"/>
              <a:t>（第</a:t>
            </a:r>
            <a:r>
              <a:rPr lang="en-US" altLang="zh-CN" dirty="0"/>
              <a:t>2</a:t>
            </a:r>
            <a:r>
              <a:rPr lang="zh-CN" altLang="en-US" dirty="0"/>
              <a:t>版）</a:t>
            </a:r>
          </a:p>
        </p:txBody>
      </p:sp>
    </p:spTree>
    <p:extLst>
      <p:ext uri="{BB962C8B-B14F-4D97-AF65-F5344CB8AC3E}">
        <p14:creationId xmlns:p14="http://schemas.microsoft.com/office/powerpoint/2010/main" val="93098806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62000" y="724210"/>
            <a:ext cx="20955000" cy="545790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数据结构编程实验（第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zh-CN" altLang="en-US" b="1" dirty="0">
                <a:solidFill>
                  <a:srgbClr val="00B050"/>
                </a:solidFill>
              </a:rPr>
              <a:t>版</a:t>
            </a:r>
            <a:r>
              <a:rPr lang="zh-CN" altLang="en-US" b="1" dirty="0" smtClean="0">
                <a:solidFill>
                  <a:srgbClr val="00B050"/>
                </a:solidFill>
              </a:rPr>
              <a:t>）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rgbClr val="00B050"/>
                </a:solidFill>
              </a:rPr>
              <a:t>恳请大家对我们的教材和讲课提出意见和建议，以便于我们在以后的工作中改进。</a:t>
            </a:r>
            <a:endParaRPr lang="en-US" altLang="zh-CN" sz="6600" b="1" dirty="0" smtClean="0">
              <a:solidFill>
                <a:srgbClr val="00B050"/>
              </a:solidFill>
            </a:endParaRPr>
          </a:p>
          <a:p>
            <a:r>
              <a:rPr lang="zh-CN" altLang="zh-CN" sz="6600" b="1" dirty="0">
                <a:solidFill>
                  <a:srgbClr val="00B050"/>
                </a:solidFill>
              </a:rPr>
              <a:t>联系方式如下：</a:t>
            </a:r>
          </a:p>
          <a:p>
            <a:pPr lvl="1"/>
            <a:r>
              <a:rPr lang="zh-CN" altLang="zh-CN" sz="6600" b="1" dirty="0" smtClean="0">
                <a:solidFill>
                  <a:srgbClr val="00B050"/>
                </a:solidFill>
              </a:rPr>
              <a:t>上海市</a:t>
            </a:r>
            <a:r>
              <a:rPr lang="zh-CN" altLang="zh-CN" sz="6600" b="1" dirty="0">
                <a:solidFill>
                  <a:srgbClr val="00B050"/>
                </a:solidFill>
              </a:rPr>
              <a:t>邯郸路</a:t>
            </a:r>
            <a:r>
              <a:rPr lang="en-US" altLang="zh-CN" sz="6600" b="1" dirty="0">
                <a:solidFill>
                  <a:srgbClr val="00B050"/>
                </a:solidFill>
              </a:rPr>
              <a:t>220</a:t>
            </a:r>
            <a:r>
              <a:rPr lang="zh-CN" altLang="zh-CN" sz="6600" b="1" dirty="0">
                <a:solidFill>
                  <a:srgbClr val="00B050"/>
                </a:solidFill>
              </a:rPr>
              <a:t>号复旦大学计算机科学技术学院 吴永辉 （邮编：</a:t>
            </a:r>
            <a:r>
              <a:rPr lang="en-US" altLang="zh-CN" sz="6600" b="1" dirty="0">
                <a:solidFill>
                  <a:srgbClr val="00B050"/>
                </a:solidFill>
              </a:rPr>
              <a:t>200433</a:t>
            </a:r>
            <a:r>
              <a:rPr lang="zh-CN" altLang="zh-CN" sz="6600" b="1" dirty="0">
                <a:solidFill>
                  <a:srgbClr val="00B050"/>
                </a:solidFill>
              </a:rPr>
              <a:t>）</a:t>
            </a:r>
          </a:p>
          <a:p>
            <a:pPr lvl="1"/>
            <a:r>
              <a:rPr lang="en-US" altLang="zh-CN" sz="6600" b="1" dirty="0" smtClean="0">
                <a:solidFill>
                  <a:srgbClr val="00B050"/>
                </a:solidFill>
                <a:hlinkClick r:id="rId2"/>
              </a:rPr>
              <a:t>yhwu@fudan.edu.cn</a:t>
            </a:r>
            <a:r>
              <a:rPr lang="en-US" altLang="zh-CN" sz="6600" b="1" dirty="0" smtClean="0">
                <a:solidFill>
                  <a:srgbClr val="00B050"/>
                </a:solidFill>
              </a:rPr>
              <a:t> </a:t>
            </a:r>
            <a:endParaRPr lang="zh-CN" altLang="en-US" sz="6600" b="1" dirty="0">
              <a:solidFill>
                <a:srgbClr val="00B05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0" y="1523633"/>
            <a:ext cx="22860000" cy="18357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联系方式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5565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7052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62000" y="502610"/>
            <a:ext cx="20955000" cy="767390"/>
          </a:xfrm>
        </p:spPr>
        <p:txBody>
          <a:bodyPr/>
          <a:lstStyle/>
          <a:p>
            <a:r>
              <a:rPr lang="zh-CN" altLang="en-US" sz="5400" b="1" dirty="0">
                <a:solidFill>
                  <a:srgbClr val="00B050"/>
                </a:solidFill>
              </a:rPr>
              <a:t>数据结构编程</a:t>
            </a:r>
            <a:r>
              <a:rPr lang="zh-CN" altLang="en-US" sz="5400" b="1" dirty="0" smtClean="0">
                <a:solidFill>
                  <a:srgbClr val="00B050"/>
                </a:solidFill>
              </a:rPr>
              <a:t>实验（第</a:t>
            </a:r>
            <a:r>
              <a:rPr lang="en-US" altLang="zh-CN" sz="5400" b="1" dirty="0" smtClean="0">
                <a:solidFill>
                  <a:srgbClr val="00B050"/>
                </a:solidFill>
              </a:rPr>
              <a:t>2</a:t>
            </a:r>
            <a:r>
              <a:rPr lang="zh-CN" altLang="en-US" sz="5400" b="1" dirty="0" smtClean="0">
                <a:solidFill>
                  <a:srgbClr val="00B050"/>
                </a:solidFill>
              </a:rPr>
              <a:t>版）</a:t>
            </a:r>
            <a:endParaRPr lang="zh-CN" altLang="en-US" sz="5400" b="1" dirty="0">
              <a:solidFill>
                <a:srgbClr val="00B05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2000" y="2793267"/>
            <a:ext cx="22860000" cy="9652733"/>
          </a:xfrm>
        </p:spPr>
        <p:txBody>
          <a:bodyPr/>
          <a:lstStyle/>
          <a:p>
            <a:r>
              <a:rPr lang="zh-CN" altLang="en-US" sz="6600" b="1" dirty="0" smtClean="0">
                <a:solidFill>
                  <a:srgbClr val="00B050"/>
                </a:solidFill>
              </a:rPr>
              <a:t>背景</a:t>
            </a:r>
            <a:endParaRPr lang="en-US" altLang="zh-CN" sz="6600" b="1" dirty="0" smtClean="0">
              <a:solidFill>
                <a:srgbClr val="00B050"/>
              </a:solidFill>
            </a:endParaRPr>
          </a:p>
          <a:p>
            <a:r>
              <a:rPr lang="zh-CN" altLang="en-US" sz="6600" b="1" dirty="0">
                <a:solidFill>
                  <a:srgbClr val="00B050"/>
                </a:solidFill>
              </a:rPr>
              <a:t>“大学程序设计课程与竞赛训练教材” </a:t>
            </a:r>
            <a:r>
              <a:rPr lang="zh-CN" altLang="en-US" sz="6600" b="1" dirty="0" smtClean="0">
                <a:solidFill>
                  <a:srgbClr val="00B050"/>
                </a:solidFill>
              </a:rPr>
              <a:t>系列</a:t>
            </a:r>
            <a:endParaRPr lang="en-US" altLang="zh-CN" sz="6600" b="1" dirty="0" smtClean="0">
              <a:solidFill>
                <a:srgbClr val="00B050"/>
              </a:solidFill>
            </a:endParaRPr>
          </a:p>
          <a:p>
            <a:r>
              <a:rPr lang="en-US" altLang="zh-CN" sz="6600" b="1" dirty="0">
                <a:solidFill>
                  <a:srgbClr val="00B050"/>
                </a:solidFill>
              </a:rPr>
              <a:t>《</a:t>
            </a:r>
            <a:r>
              <a:rPr lang="zh-CN" altLang="en-US" sz="6600" b="1" dirty="0">
                <a:solidFill>
                  <a:srgbClr val="00B050"/>
                </a:solidFill>
              </a:rPr>
              <a:t>数据结构编程实验：大学程序设计课程与竞赛训练教材</a:t>
            </a:r>
            <a:r>
              <a:rPr lang="en-US" altLang="zh-CN" sz="6600" b="1" dirty="0">
                <a:solidFill>
                  <a:srgbClr val="00B050"/>
                </a:solidFill>
              </a:rPr>
              <a:t>》</a:t>
            </a:r>
            <a:r>
              <a:rPr lang="zh-CN" altLang="en-US" sz="6600" b="1" dirty="0">
                <a:solidFill>
                  <a:srgbClr val="00B050"/>
                </a:solidFill>
              </a:rPr>
              <a:t>（第</a:t>
            </a:r>
            <a:r>
              <a:rPr lang="en-US" altLang="zh-CN" sz="6600" b="1" dirty="0">
                <a:solidFill>
                  <a:srgbClr val="00B050"/>
                </a:solidFill>
              </a:rPr>
              <a:t>2</a:t>
            </a:r>
            <a:r>
              <a:rPr lang="zh-CN" altLang="en-US" sz="6600" b="1" dirty="0">
                <a:solidFill>
                  <a:srgbClr val="00B050"/>
                </a:solidFill>
              </a:rPr>
              <a:t>版</a:t>
            </a:r>
            <a:r>
              <a:rPr lang="zh-CN" altLang="en-US" sz="6600" b="1" dirty="0" smtClean="0">
                <a:solidFill>
                  <a:srgbClr val="00B050"/>
                </a:solidFill>
              </a:rPr>
              <a:t>）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引言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41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62000" y="724210"/>
            <a:ext cx="20955000" cy="545790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数据结构编程实验（第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zh-CN" altLang="en-US" b="1" dirty="0">
                <a:solidFill>
                  <a:srgbClr val="00B050"/>
                </a:solidFill>
              </a:rPr>
              <a:t>版</a:t>
            </a:r>
            <a:r>
              <a:rPr lang="zh-CN" altLang="en-US" b="1" dirty="0" smtClean="0">
                <a:solidFill>
                  <a:srgbClr val="00B050"/>
                </a:solidFill>
              </a:rPr>
              <a:t>）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2000" y="2922105"/>
            <a:ext cx="22860000" cy="952389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6500" b="1" dirty="0" smtClean="0">
                <a:solidFill>
                  <a:srgbClr val="00B050"/>
                </a:solidFill>
              </a:rPr>
              <a:t>程序设计竞赛的发展</a:t>
            </a:r>
            <a:endParaRPr lang="en-US" altLang="zh-CN" sz="6500" b="1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b="1" dirty="0" smtClean="0">
                <a:solidFill>
                  <a:srgbClr val="00B050"/>
                </a:solidFill>
              </a:rPr>
              <a:t>ACM</a:t>
            </a:r>
            <a:r>
              <a:rPr lang="zh-CN" altLang="en-US" b="1" dirty="0" smtClean="0">
                <a:solidFill>
                  <a:srgbClr val="00B050"/>
                </a:solidFill>
              </a:rPr>
              <a:t>国际大学生程序设计竞赛（</a:t>
            </a:r>
            <a:r>
              <a:rPr lang="en-US" altLang="zh-CN" b="1" dirty="0" smtClean="0">
                <a:solidFill>
                  <a:srgbClr val="00B050"/>
                </a:solidFill>
              </a:rPr>
              <a:t>ACM-ICPC</a:t>
            </a:r>
            <a:r>
              <a:rPr lang="zh-CN" altLang="en-US" b="1" dirty="0" smtClean="0">
                <a:solidFill>
                  <a:srgbClr val="00B050"/>
                </a:solidFill>
              </a:rPr>
              <a:t>）源于</a:t>
            </a:r>
            <a:r>
              <a:rPr lang="en-US" altLang="zh-CN" b="1" dirty="0" smtClean="0">
                <a:solidFill>
                  <a:srgbClr val="00B050"/>
                </a:solidFill>
              </a:rPr>
              <a:t>1970</a:t>
            </a:r>
            <a:r>
              <a:rPr lang="zh-CN" altLang="en-US" b="1" dirty="0" smtClean="0">
                <a:solidFill>
                  <a:srgbClr val="00B050"/>
                </a:solidFill>
              </a:rPr>
              <a:t>年代。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在</a:t>
            </a:r>
            <a:r>
              <a:rPr lang="en-US" altLang="zh-CN" b="1" dirty="0" smtClean="0">
                <a:solidFill>
                  <a:srgbClr val="00B050"/>
                </a:solidFill>
              </a:rPr>
              <a:t>1980</a:t>
            </a:r>
            <a:r>
              <a:rPr lang="zh-CN" altLang="en-US" b="1" dirty="0" smtClean="0">
                <a:solidFill>
                  <a:srgbClr val="00B050"/>
                </a:solidFill>
              </a:rPr>
              <a:t>年代后期，</a:t>
            </a:r>
            <a:r>
              <a:rPr lang="en-US" altLang="zh-CN" b="1" dirty="0">
                <a:solidFill>
                  <a:srgbClr val="00B050"/>
                </a:solidFill>
              </a:rPr>
              <a:t> </a:t>
            </a:r>
            <a:r>
              <a:rPr lang="en-US" altLang="zh-CN" b="1" dirty="0" smtClean="0">
                <a:solidFill>
                  <a:srgbClr val="00B050"/>
                </a:solidFill>
              </a:rPr>
              <a:t>ACM-ICPC</a:t>
            </a:r>
            <a:r>
              <a:rPr lang="zh-CN" altLang="en-US" b="1" dirty="0" smtClean="0">
                <a:solidFill>
                  <a:srgbClr val="00B050"/>
                </a:solidFill>
              </a:rPr>
              <a:t>和中学生信息学奥林匹克竞赛一起走向成熟，成为“通过编程解决问题”的竞赛；并走向世界。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1"/>
            <a:r>
              <a:rPr lang="zh-CN" altLang="zh-CN" b="1" dirty="0">
                <a:solidFill>
                  <a:srgbClr val="00B050"/>
                </a:solidFill>
              </a:rPr>
              <a:t>从</a:t>
            </a:r>
            <a:r>
              <a:rPr lang="en-US" altLang="zh-CN" b="1" dirty="0">
                <a:solidFill>
                  <a:srgbClr val="00B050"/>
                </a:solidFill>
              </a:rPr>
              <a:t>1980</a:t>
            </a:r>
            <a:r>
              <a:rPr lang="zh-CN" altLang="zh-CN" b="1" dirty="0">
                <a:solidFill>
                  <a:srgbClr val="00B050"/>
                </a:solidFill>
              </a:rPr>
              <a:t>年代末期到现在，各类大学生程序设计竞赛、各种在线比赛</a:t>
            </a:r>
            <a:r>
              <a:rPr lang="zh-CN" altLang="zh-CN" b="1" dirty="0" smtClean="0">
                <a:solidFill>
                  <a:srgbClr val="00B050"/>
                </a:solidFill>
              </a:rPr>
              <a:t>、中学生</a:t>
            </a:r>
            <a:r>
              <a:rPr lang="zh-CN" altLang="zh-CN" b="1" dirty="0">
                <a:solidFill>
                  <a:srgbClr val="00B050"/>
                </a:solidFill>
              </a:rPr>
              <a:t>信息学奥林匹克</a:t>
            </a:r>
            <a:r>
              <a:rPr lang="zh-CN" altLang="zh-CN" b="1" dirty="0" smtClean="0">
                <a:solidFill>
                  <a:srgbClr val="00B050"/>
                </a:solidFill>
              </a:rPr>
              <a:t>竞赛</a:t>
            </a:r>
            <a:r>
              <a:rPr lang="zh-CN" altLang="en-US" b="1" dirty="0" smtClean="0">
                <a:solidFill>
                  <a:srgbClr val="00B050"/>
                </a:solidFill>
              </a:rPr>
              <a:t>等比赛</a:t>
            </a:r>
            <a:r>
              <a:rPr lang="zh-CN" altLang="zh-CN" b="1" dirty="0" smtClean="0">
                <a:solidFill>
                  <a:srgbClr val="00B050"/>
                </a:solidFill>
              </a:rPr>
              <a:t>构成</a:t>
            </a:r>
            <a:r>
              <a:rPr lang="zh-CN" altLang="zh-CN" b="1" dirty="0">
                <a:solidFill>
                  <a:srgbClr val="00B050"/>
                </a:solidFill>
              </a:rPr>
              <a:t>了浩如烟海的试</a:t>
            </a:r>
            <a:r>
              <a:rPr lang="zh-CN" altLang="zh-CN" b="1" dirty="0" smtClean="0">
                <a:solidFill>
                  <a:srgbClr val="00B050"/>
                </a:solidFill>
              </a:rPr>
              <a:t>题库</a:t>
            </a:r>
            <a:r>
              <a:rPr lang="zh-CN" altLang="en-US" b="1" dirty="0" smtClean="0">
                <a:solidFill>
                  <a:srgbClr val="00B050"/>
                </a:solidFill>
              </a:rPr>
              <a:t>。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1"/>
            <a:r>
              <a:rPr lang="zh-CN" altLang="zh-CN" b="1" dirty="0">
                <a:solidFill>
                  <a:srgbClr val="00B050"/>
                </a:solidFill>
              </a:rPr>
              <a:t>这些来自全球各地，也凝聚了无数命题者的心血和智慧的试题</a:t>
            </a:r>
            <a:r>
              <a:rPr lang="zh-CN" altLang="zh-CN" b="1" dirty="0" smtClean="0">
                <a:solidFill>
                  <a:srgbClr val="00B050"/>
                </a:solidFill>
              </a:rPr>
              <a:t>，为相关</a:t>
            </a:r>
            <a:r>
              <a:rPr lang="zh-CN" altLang="en-US" b="1" dirty="0" smtClean="0">
                <a:solidFill>
                  <a:srgbClr val="00B050"/>
                </a:solidFill>
              </a:rPr>
              <a:t>的数据结构、算法、数学</a:t>
            </a:r>
            <a:r>
              <a:rPr lang="zh-CN" altLang="zh-CN" b="1" dirty="0" smtClean="0">
                <a:solidFill>
                  <a:srgbClr val="00B050"/>
                </a:solidFill>
              </a:rPr>
              <a:t>知识</a:t>
            </a:r>
            <a:r>
              <a:rPr lang="zh-CN" altLang="zh-CN" b="1" dirty="0">
                <a:solidFill>
                  <a:srgbClr val="00B050"/>
                </a:solidFill>
              </a:rPr>
              <a:t>创设了丰富有趣的问题</a:t>
            </a:r>
            <a:r>
              <a:rPr lang="zh-CN" altLang="zh-CN" b="1" dirty="0" smtClean="0">
                <a:solidFill>
                  <a:srgbClr val="00B050"/>
                </a:solidFill>
              </a:rPr>
              <a:t>背景。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程序设计竞赛</a:t>
            </a:r>
            <a:r>
              <a:rPr lang="zh-CN" altLang="zh-CN" b="1" dirty="0" smtClean="0">
                <a:solidFill>
                  <a:srgbClr val="00B050"/>
                </a:solidFill>
              </a:rPr>
              <a:t>试题</a:t>
            </a:r>
            <a:r>
              <a:rPr lang="zh-CN" altLang="zh-CN" b="1" dirty="0">
                <a:solidFill>
                  <a:srgbClr val="00B050"/>
                </a:solidFill>
              </a:rPr>
              <a:t>不仅可以用于程序设计竞赛选手的训练，而且可以用于程序设计语言、数据结构、算法的教学和实验，系统、全面地提高学生通过编程解决问题的能力。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背景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267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62000" y="724210"/>
            <a:ext cx="20955000" cy="545790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数据结构编程实验（第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zh-CN" altLang="en-US" b="1" dirty="0">
                <a:solidFill>
                  <a:srgbClr val="00B050"/>
                </a:solidFill>
              </a:rPr>
              <a:t>版</a:t>
            </a:r>
            <a:r>
              <a:rPr lang="zh-CN" altLang="en-US" b="1" dirty="0" smtClean="0">
                <a:solidFill>
                  <a:srgbClr val="00B050"/>
                </a:solidFill>
              </a:rPr>
              <a:t>）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2000" y="2793267"/>
            <a:ext cx="22860000" cy="10405898"/>
          </a:xfrm>
        </p:spPr>
        <p:txBody>
          <a:bodyPr/>
          <a:lstStyle/>
          <a:p>
            <a:r>
              <a:rPr lang="zh-CN" altLang="en-US" sz="6000" b="1" dirty="0">
                <a:solidFill>
                  <a:srgbClr val="00B050"/>
                </a:solidFill>
              </a:rPr>
              <a:t>前世</a:t>
            </a:r>
            <a:r>
              <a:rPr lang="zh-CN" altLang="en-US" sz="6000" b="1" dirty="0" smtClean="0">
                <a:solidFill>
                  <a:srgbClr val="00B050"/>
                </a:solidFill>
              </a:rPr>
              <a:t>今生</a:t>
            </a:r>
            <a:endParaRPr lang="en-US" altLang="zh-CN" sz="6000" b="1" dirty="0" smtClean="0">
              <a:solidFill>
                <a:srgbClr val="00B050"/>
              </a:solidFill>
            </a:endParaRPr>
          </a:p>
          <a:p>
            <a:r>
              <a:rPr lang="zh-CN" altLang="en-US" sz="6000" b="1" dirty="0" smtClean="0">
                <a:solidFill>
                  <a:srgbClr val="00B050"/>
                </a:solidFill>
              </a:rPr>
              <a:t>理念</a:t>
            </a:r>
            <a:endParaRPr lang="en-US" altLang="zh-CN" sz="6000" b="1" dirty="0" smtClean="0">
              <a:solidFill>
                <a:srgbClr val="00B050"/>
              </a:solidFill>
            </a:endParaRPr>
          </a:p>
          <a:p>
            <a:r>
              <a:rPr lang="zh-CN" altLang="en-US" sz="6000" b="1" dirty="0" smtClean="0">
                <a:solidFill>
                  <a:srgbClr val="00B050"/>
                </a:solidFill>
              </a:rPr>
              <a:t>目的</a:t>
            </a:r>
            <a:endParaRPr lang="en-US" altLang="zh-CN" sz="6000" b="1" dirty="0" smtClean="0">
              <a:solidFill>
                <a:srgbClr val="00B050"/>
              </a:solidFill>
            </a:endParaRPr>
          </a:p>
          <a:p>
            <a:r>
              <a:rPr lang="zh-CN" altLang="en-US" sz="6000" b="1" dirty="0" smtClean="0">
                <a:solidFill>
                  <a:srgbClr val="00B050"/>
                </a:solidFill>
              </a:rPr>
              <a:t>使用建议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“大学程序设计课程与竞赛训练教材” 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57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62000" y="724210"/>
            <a:ext cx="20955000" cy="545790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数据结构编程实验（第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zh-CN" altLang="en-US" b="1" dirty="0">
                <a:solidFill>
                  <a:srgbClr val="00B050"/>
                </a:solidFill>
              </a:rPr>
              <a:t>版</a:t>
            </a:r>
            <a:r>
              <a:rPr lang="zh-CN" altLang="en-US" b="1" dirty="0" smtClean="0">
                <a:solidFill>
                  <a:srgbClr val="00B050"/>
                </a:solidFill>
              </a:rPr>
              <a:t>）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2000" y="2793267"/>
            <a:ext cx="22860000" cy="965273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前世今生</a:t>
            </a:r>
            <a:r>
              <a:rPr lang="en-US" altLang="zh-CN" b="1" dirty="0" smtClean="0">
                <a:solidFill>
                  <a:srgbClr val="00B050"/>
                </a:solidFill>
              </a:rPr>
              <a:t>1</a:t>
            </a:r>
            <a:r>
              <a:rPr lang="zh-CN" altLang="en-US" b="1" dirty="0" smtClean="0">
                <a:solidFill>
                  <a:srgbClr val="00B050"/>
                </a:solidFill>
              </a:rPr>
              <a:t>：</a:t>
            </a:r>
            <a:r>
              <a:rPr lang="zh-CN" altLang="en-US" b="1" dirty="0">
                <a:solidFill>
                  <a:srgbClr val="00B050"/>
                </a:solidFill>
              </a:rPr>
              <a:t>吴文虎，王建德。实用算法的分析与程序设计。</a:t>
            </a:r>
            <a:r>
              <a:rPr lang="en-US" altLang="zh-CN" b="1" dirty="0">
                <a:solidFill>
                  <a:srgbClr val="00B050"/>
                </a:solidFill>
              </a:rPr>
              <a:t>1998.</a:t>
            </a:r>
            <a:r>
              <a:rPr lang="zh-CN" altLang="en-US" b="1" dirty="0">
                <a:solidFill>
                  <a:srgbClr val="00B050"/>
                </a:solidFill>
              </a:rPr>
              <a:t>电子工业出版社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endParaRPr lang="zh-CN" altLang="en-US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“大学程序设计课程与竞赛训练教材” 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26" y="4293704"/>
            <a:ext cx="6243431" cy="83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95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62000" y="724210"/>
            <a:ext cx="20955000" cy="545790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数据结构编程实验（第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zh-CN" altLang="en-US" b="1" dirty="0">
                <a:solidFill>
                  <a:srgbClr val="00B050"/>
                </a:solidFill>
              </a:rPr>
              <a:t>版</a:t>
            </a:r>
            <a:r>
              <a:rPr lang="zh-CN" altLang="en-US" b="1" dirty="0" smtClean="0">
                <a:solidFill>
                  <a:srgbClr val="00B050"/>
                </a:solidFill>
              </a:rPr>
              <a:t>）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2000" y="3081130"/>
            <a:ext cx="22860000" cy="936487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前世今生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：王建德，吴永辉。“计算机程序设计技术权威指导书”系列。人民邮电出版社。</a:t>
            </a:r>
            <a:r>
              <a:rPr lang="en-US" altLang="zh-CN" dirty="0" smtClean="0">
                <a:solidFill>
                  <a:srgbClr val="00B050"/>
                </a:solidFill>
              </a:rPr>
              <a:t>2008-2011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“大学程序设计课程与竞赛训练教材” 系列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776" y="4273825"/>
            <a:ext cx="6349448" cy="846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57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62000" y="724210"/>
            <a:ext cx="20955000" cy="545790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数据结构编程实验（第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zh-CN" altLang="en-US" b="1" dirty="0">
                <a:solidFill>
                  <a:srgbClr val="00B050"/>
                </a:solidFill>
              </a:rPr>
              <a:t>版</a:t>
            </a:r>
            <a:r>
              <a:rPr lang="zh-CN" altLang="en-US" b="1" dirty="0" smtClean="0">
                <a:solidFill>
                  <a:srgbClr val="00B050"/>
                </a:solidFill>
              </a:rPr>
              <a:t>）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2000" y="2793267"/>
            <a:ext cx="22860000" cy="1046553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00B050"/>
                </a:solidFill>
              </a:rPr>
              <a:t>[1] </a:t>
            </a:r>
            <a:r>
              <a:rPr lang="zh-CN" altLang="zh-CN" sz="3600" dirty="0">
                <a:solidFill>
                  <a:srgbClr val="00B050"/>
                </a:solidFill>
              </a:rPr>
              <a:t>吴永辉，王建德。提升程式設計的資料結構力 第二版：國際程式設計競賽之資料結構原理、題型、解題技巧與重點解析。碁峰。</a:t>
            </a:r>
            <a:r>
              <a:rPr lang="en-US" altLang="zh-CN" sz="3600" dirty="0">
                <a:solidFill>
                  <a:srgbClr val="00B050"/>
                </a:solidFill>
              </a:rPr>
              <a:t>2017</a:t>
            </a:r>
            <a:r>
              <a:rPr lang="zh-CN" altLang="zh-CN" sz="3600" dirty="0">
                <a:solidFill>
                  <a:srgbClr val="00B050"/>
                </a:solidFill>
              </a:rPr>
              <a:t>。</a:t>
            </a:r>
            <a:r>
              <a:rPr lang="en-US" altLang="zh-CN" sz="3600" dirty="0">
                <a:solidFill>
                  <a:srgbClr val="00B050"/>
                </a:solidFill>
              </a:rPr>
              <a:t>ISBN</a:t>
            </a:r>
            <a:r>
              <a:rPr lang="zh-CN" altLang="zh-CN" sz="3600" dirty="0">
                <a:solidFill>
                  <a:srgbClr val="00B050"/>
                </a:solidFill>
              </a:rPr>
              <a:t>：</a:t>
            </a:r>
            <a:r>
              <a:rPr lang="en-US" altLang="zh-CN" sz="3600" dirty="0">
                <a:solidFill>
                  <a:srgbClr val="00B050"/>
                </a:solidFill>
              </a:rPr>
              <a:t>9789864765249</a:t>
            </a:r>
            <a:r>
              <a:rPr lang="zh-CN" altLang="zh-CN" sz="3600" dirty="0">
                <a:solidFill>
                  <a:srgbClr val="00B050"/>
                </a:solidFill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00B050"/>
                </a:solidFill>
              </a:rPr>
              <a:t>[2] </a:t>
            </a:r>
            <a:r>
              <a:rPr lang="zh-CN" altLang="zh-CN" sz="3600" dirty="0">
                <a:solidFill>
                  <a:srgbClr val="00B050"/>
                </a:solidFill>
              </a:rPr>
              <a:t>吴永辉，王建德。数据结构编程实验：大学程序设计课程与竞赛训练教材（第</a:t>
            </a:r>
            <a:r>
              <a:rPr lang="en-US" altLang="zh-CN" sz="3600" dirty="0">
                <a:solidFill>
                  <a:srgbClr val="00B050"/>
                </a:solidFill>
              </a:rPr>
              <a:t>2</a:t>
            </a:r>
            <a:r>
              <a:rPr lang="zh-CN" altLang="zh-CN" sz="3600" dirty="0">
                <a:solidFill>
                  <a:srgbClr val="00B050"/>
                </a:solidFill>
              </a:rPr>
              <a:t>版）。机械工业出版社。</a:t>
            </a:r>
            <a:r>
              <a:rPr lang="en-US" altLang="zh-CN" sz="3600" dirty="0">
                <a:solidFill>
                  <a:srgbClr val="00B050"/>
                </a:solidFill>
              </a:rPr>
              <a:t>2016</a:t>
            </a:r>
            <a:r>
              <a:rPr lang="zh-CN" altLang="zh-CN" sz="3600" dirty="0">
                <a:solidFill>
                  <a:srgbClr val="00B050"/>
                </a:solidFill>
              </a:rPr>
              <a:t>。</a:t>
            </a:r>
            <a:r>
              <a:rPr lang="en-US" altLang="zh-CN" sz="3600" dirty="0">
                <a:solidFill>
                  <a:srgbClr val="00B050"/>
                </a:solidFill>
              </a:rPr>
              <a:t>ISBN  9787111550556</a:t>
            </a:r>
            <a:r>
              <a:rPr lang="zh-CN" altLang="zh-CN" sz="3600" dirty="0">
                <a:solidFill>
                  <a:srgbClr val="00B050"/>
                </a:solidFill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00B050"/>
                </a:solidFill>
              </a:rPr>
              <a:t>[3] Wu </a:t>
            </a:r>
            <a:r>
              <a:rPr lang="en-US" altLang="zh-CN" sz="3600" dirty="0" err="1">
                <a:solidFill>
                  <a:srgbClr val="00B050"/>
                </a:solidFill>
              </a:rPr>
              <a:t>Yonghui</a:t>
            </a:r>
            <a:r>
              <a:rPr lang="en-US" altLang="zh-CN" sz="3600" dirty="0">
                <a:solidFill>
                  <a:srgbClr val="00B050"/>
                </a:solidFill>
              </a:rPr>
              <a:t>, Wang </a:t>
            </a:r>
            <a:r>
              <a:rPr lang="en-US" altLang="zh-CN" sz="3600" dirty="0" err="1">
                <a:solidFill>
                  <a:srgbClr val="00B050"/>
                </a:solidFill>
              </a:rPr>
              <a:t>Jiande</a:t>
            </a:r>
            <a:r>
              <a:rPr lang="en-US" altLang="zh-CN" sz="3600" dirty="0">
                <a:solidFill>
                  <a:srgbClr val="00B050"/>
                </a:solidFill>
              </a:rPr>
              <a:t>. Data Structure Practice : for Collegiate Programming Contests and Education. CRC Press. 2016. ISBN 9781482215397.</a:t>
            </a:r>
            <a:endParaRPr lang="zh-CN" altLang="zh-CN" sz="3600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00B050"/>
                </a:solidFill>
              </a:rPr>
              <a:t>[4] </a:t>
            </a:r>
            <a:r>
              <a:rPr lang="zh-CN" altLang="zh-CN" sz="3600" dirty="0">
                <a:solidFill>
                  <a:srgbClr val="00B050"/>
                </a:solidFill>
              </a:rPr>
              <a:t>吴永辉，王建德。程序设计解题策略：大学程序设计课程与竞赛训练教材。机械工业出版社。</a:t>
            </a:r>
            <a:r>
              <a:rPr lang="en-US" altLang="zh-CN" sz="3600" dirty="0">
                <a:solidFill>
                  <a:srgbClr val="00B050"/>
                </a:solidFill>
              </a:rPr>
              <a:t>2015</a:t>
            </a:r>
            <a:r>
              <a:rPr lang="zh-CN" altLang="zh-CN" sz="3600" dirty="0">
                <a:solidFill>
                  <a:srgbClr val="00B050"/>
                </a:solidFill>
              </a:rPr>
              <a:t>。</a:t>
            </a:r>
            <a:r>
              <a:rPr lang="en-US" altLang="zh-CN" sz="3600" dirty="0">
                <a:solidFill>
                  <a:srgbClr val="00B050"/>
                </a:solidFill>
              </a:rPr>
              <a:t>ISBN 9787111488316</a:t>
            </a:r>
            <a:r>
              <a:rPr lang="zh-CN" altLang="zh-CN" sz="3600" dirty="0">
                <a:solidFill>
                  <a:srgbClr val="00B050"/>
                </a:solidFill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00B050"/>
                </a:solidFill>
              </a:rPr>
              <a:t>[5] </a:t>
            </a:r>
            <a:r>
              <a:rPr lang="zh-CN" altLang="zh-CN" sz="3600" dirty="0">
                <a:solidFill>
                  <a:srgbClr val="00B050"/>
                </a:solidFill>
              </a:rPr>
              <a:t>吴永辉，王建德。程式設計的解題策略：活用資料結構與演算法。碁峰。</a:t>
            </a:r>
            <a:r>
              <a:rPr lang="en-US" altLang="zh-CN" sz="3600" dirty="0">
                <a:solidFill>
                  <a:srgbClr val="00B050"/>
                </a:solidFill>
              </a:rPr>
              <a:t>2015</a:t>
            </a:r>
            <a:r>
              <a:rPr lang="zh-CN" altLang="zh-CN" sz="3600" dirty="0">
                <a:solidFill>
                  <a:srgbClr val="00B050"/>
                </a:solidFill>
              </a:rPr>
              <a:t>。</a:t>
            </a:r>
            <a:r>
              <a:rPr lang="en-US" altLang="zh-CN" sz="3600" dirty="0">
                <a:solidFill>
                  <a:srgbClr val="00B050"/>
                </a:solidFill>
              </a:rPr>
              <a:t>ISBN 9789863476818</a:t>
            </a:r>
            <a:r>
              <a:rPr lang="zh-CN" altLang="zh-CN" sz="3600" dirty="0">
                <a:solidFill>
                  <a:srgbClr val="00B050"/>
                </a:solidFill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00B050"/>
                </a:solidFill>
              </a:rPr>
              <a:t>[6] </a:t>
            </a:r>
            <a:r>
              <a:rPr lang="zh-CN" altLang="zh-CN" sz="3600" dirty="0">
                <a:solidFill>
                  <a:srgbClr val="00B050"/>
                </a:solidFill>
              </a:rPr>
              <a:t>吴永辉，王建德。算法设计编程实验：大学程序设计课程与竞赛训练教材。机械工业出版社。</a:t>
            </a:r>
            <a:r>
              <a:rPr lang="en-US" altLang="zh-CN" sz="3600" dirty="0">
                <a:solidFill>
                  <a:srgbClr val="00B050"/>
                </a:solidFill>
              </a:rPr>
              <a:t>2013</a:t>
            </a:r>
            <a:r>
              <a:rPr lang="zh-CN" altLang="zh-CN" sz="3600" dirty="0">
                <a:solidFill>
                  <a:srgbClr val="00B050"/>
                </a:solidFill>
              </a:rPr>
              <a:t>。</a:t>
            </a:r>
            <a:r>
              <a:rPr lang="en-US" altLang="zh-CN" sz="3600" dirty="0">
                <a:solidFill>
                  <a:srgbClr val="00B050"/>
                </a:solidFill>
              </a:rPr>
              <a:t> ISBN</a:t>
            </a:r>
            <a:r>
              <a:rPr lang="zh-CN" altLang="zh-CN" sz="3600" dirty="0">
                <a:solidFill>
                  <a:srgbClr val="00B050"/>
                </a:solidFill>
              </a:rPr>
              <a:t>：</a:t>
            </a:r>
            <a:r>
              <a:rPr lang="en-US" altLang="zh-CN" sz="3600" dirty="0">
                <a:solidFill>
                  <a:srgbClr val="00B050"/>
                </a:solidFill>
              </a:rPr>
              <a:t>9787111423836</a:t>
            </a:r>
            <a:r>
              <a:rPr lang="zh-CN" altLang="zh-CN" sz="3600" dirty="0">
                <a:solidFill>
                  <a:srgbClr val="00B050"/>
                </a:solidFill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00B050"/>
                </a:solidFill>
              </a:rPr>
              <a:t>[7] </a:t>
            </a:r>
            <a:r>
              <a:rPr lang="zh-CN" altLang="zh-CN" sz="3600" dirty="0">
                <a:solidFill>
                  <a:srgbClr val="00B050"/>
                </a:solidFill>
              </a:rPr>
              <a:t>吴永辉，王建德。</a:t>
            </a:r>
            <a:r>
              <a:rPr lang="en-US" altLang="zh-CN" sz="3600" dirty="0">
                <a:solidFill>
                  <a:srgbClr val="00B050"/>
                </a:solidFill>
              </a:rPr>
              <a:t>ACM-ICPC</a:t>
            </a:r>
            <a:r>
              <a:rPr lang="zh-CN" altLang="zh-CN" sz="3600" dirty="0">
                <a:solidFill>
                  <a:srgbClr val="00B050"/>
                </a:solidFill>
              </a:rPr>
              <a:t>世界总决赛试题解析（</a:t>
            </a:r>
            <a:r>
              <a:rPr lang="en-US" altLang="zh-CN" sz="3600" dirty="0">
                <a:solidFill>
                  <a:srgbClr val="00B050"/>
                </a:solidFill>
              </a:rPr>
              <a:t>2004-2011</a:t>
            </a:r>
            <a:r>
              <a:rPr lang="zh-CN" altLang="zh-CN" sz="3600" dirty="0">
                <a:solidFill>
                  <a:srgbClr val="00B050"/>
                </a:solidFill>
              </a:rPr>
              <a:t>）。机械工业出版社。</a:t>
            </a:r>
            <a:r>
              <a:rPr lang="en-US" altLang="zh-CN" sz="3600" dirty="0">
                <a:solidFill>
                  <a:srgbClr val="00B050"/>
                </a:solidFill>
              </a:rPr>
              <a:t>2012</a:t>
            </a:r>
            <a:r>
              <a:rPr lang="zh-CN" altLang="zh-CN" sz="3600" dirty="0">
                <a:solidFill>
                  <a:srgbClr val="00B050"/>
                </a:solidFill>
              </a:rPr>
              <a:t>。</a:t>
            </a:r>
            <a:r>
              <a:rPr lang="en-US" altLang="zh-CN" sz="3600" dirty="0">
                <a:solidFill>
                  <a:srgbClr val="00B050"/>
                </a:solidFill>
              </a:rPr>
              <a:t>ISBN</a:t>
            </a:r>
            <a:r>
              <a:rPr lang="zh-CN" altLang="zh-CN" sz="3600" dirty="0">
                <a:solidFill>
                  <a:srgbClr val="00B050"/>
                </a:solidFill>
              </a:rPr>
              <a:t>：</a:t>
            </a:r>
            <a:r>
              <a:rPr lang="en-US" altLang="zh-CN" sz="3600" dirty="0">
                <a:solidFill>
                  <a:srgbClr val="00B050"/>
                </a:solidFill>
              </a:rPr>
              <a:t>9787111390947</a:t>
            </a:r>
            <a:r>
              <a:rPr lang="zh-CN" altLang="zh-CN" sz="3600" dirty="0">
                <a:solidFill>
                  <a:srgbClr val="00B050"/>
                </a:solidFill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00B050"/>
                </a:solidFill>
              </a:rPr>
              <a:t>[8] </a:t>
            </a:r>
            <a:r>
              <a:rPr lang="zh-CN" altLang="zh-CN" sz="3600" dirty="0">
                <a:solidFill>
                  <a:srgbClr val="00B050"/>
                </a:solidFill>
              </a:rPr>
              <a:t>吴永辉，王建德。数据结构编程实验：大学程序设计课程与竞赛训练教材。机械工业出版社。</a:t>
            </a:r>
            <a:r>
              <a:rPr lang="en-US" altLang="zh-CN" sz="3600" dirty="0">
                <a:solidFill>
                  <a:srgbClr val="00B050"/>
                </a:solidFill>
              </a:rPr>
              <a:t>2012</a:t>
            </a:r>
            <a:r>
              <a:rPr lang="zh-CN" altLang="zh-CN" sz="3600" dirty="0">
                <a:solidFill>
                  <a:srgbClr val="00B050"/>
                </a:solidFill>
              </a:rPr>
              <a:t>。</a:t>
            </a:r>
            <a:r>
              <a:rPr lang="en-US" altLang="zh-CN" sz="3600" dirty="0">
                <a:solidFill>
                  <a:srgbClr val="00B050"/>
                </a:solidFill>
              </a:rPr>
              <a:t>ISBN</a:t>
            </a:r>
            <a:r>
              <a:rPr lang="zh-CN" altLang="zh-CN" sz="3600" dirty="0">
                <a:solidFill>
                  <a:srgbClr val="00B050"/>
                </a:solidFill>
              </a:rPr>
              <a:t>：</a:t>
            </a:r>
            <a:r>
              <a:rPr lang="en-US" altLang="zh-CN" sz="3600" dirty="0">
                <a:solidFill>
                  <a:srgbClr val="00B050"/>
                </a:solidFill>
              </a:rPr>
              <a:t>9787111373957</a:t>
            </a:r>
            <a:r>
              <a:rPr lang="zh-CN" altLang="zh-CN" sz="3600" dirty="0">
                <a:solidFill>
                  <a:srgbClr val="00B050"/>
                </a:solidFill>
              </a:rPr>
              <a:t>。 </a:t>
            </a:r>
          </a:p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00B050"/>
                </a:solidFill>
              </a:rPr>
              <a:t>[9] </a:t>
            </a:r>
            <a:r>
              <a:rPr lang="zh-CN" altLang="zh-CN" sz="3600" dirty="0">
                <a:solidFill>
                  <a:srgbClr val="00B050"/>
                </a:solidFill>
              </a:rPr>
              <a:t>吴永辉，王建德。提升程式設計的資料結構力：國際程式設計競賽之資料結構原理、題型、解題技巧與重點解析。碁峰。</a:t>
            </a:r>
            <a:r>
              <a:rPr lang="en-US" altLang="zh-CN" sz="3600" dirty="0">
                <a:solidFill>
                  <a:srgbClr val="00B050"/>
                </a:solidFill>
              </a:rPr>
              <a:t>2012</a:t>
            </a:r>
            <a:r>
              <a:rPr lang="zh-CN" altLang="zh-CN" sz="3600" dirty="0">
                <a:solidFill>
                  <a:srgbClr val="00B050"/>
                </a:solidFill>
              </a:rPr>
              <a:t>。</a:t>
            </a:r>
            <a:r>
              <a:rPr lang="en-US" altLang="zh-CN" sz="3600" dirty="0">
                <a:solidFill>
                  <a:srgbClr val="00B050"/>
                </a:solidFill>
              </a:rPr>
              <a:t>ISBN</a:t>
            </a:r>
            <a:r>
              <a:rPr lang="zh-CN" altLang="zh-CN" sz="3600" dirty="0">
                <a:solidFill>
                  <a:srgbClr val="00B050"/>
                </a:solidFill>
              </a:rPr>
              <a:t>：</a:t>
            </a:r>
            <a:r>
              <a:rPr lang="en-US" altLang="zh-CN" sz="3600" dirty="0">
                <a:solidFill>
                  <a:srgbClr val="00B050"/>
                </a:solidFill>
              </a:rPr>
              <a:t>9789862766798</a:t>
            </a:r>
            <a:r>
              <a:rPr lang="zh-CN" altLang="zh-CN" sz="3600" dirty="0">
                <a:solidFill>
                  <a:srgbClr val="00B050"/>
                </a:solidFill>
              </a:rPr>
              <a:t>。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“大学程序设计课程与竞赛训练教材” 系列</a:t>
            </a:r>
          </a:p>
        </p:txBody>
      </p:sp>
    </p:spTree>
    <p:extLst>
      <p:ext uri="{BB962C8B-B14F-4D97-AF65-F5344CB8AC3E}">
        <p14:creationId xmlns:p14="http://schemas.microsoft.com/office/powerpoint/2010/main" val="2863565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62000" y="724210"/>
            <a:ext cx="20955000" cy="545790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数据结构编程实验（第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zh-CN" altLang="en-US" b="1" dirty="0">
                <a:solidFill>
                  <a:srgbClr val="00B050"/>
                </a:solidFill>
              </a:rPr>
              <a:t>版）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“大学程序设计课程与竞赛训练教材” 系列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2" y="2819952"/>
            <a:ext cx="21746817" cy="908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27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62000" y="862867"/>
            <a:ext cx="20955000" cy="545790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数据结构编程实验（第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zh-CN" altLang="en-US" b="1" dirty="0">
                <a:solidFill>
                  <a:srgbClr val="00B050"/>
                </a:solidFill>
              </a:rPr>
              <a:t>版</a:t>
            </a:r>
            <a:r>
              <a:rPr lang="zh-CN" altLang="en-US" b="1" dirty="0" smtClean="0">
                <a:solidFill>
                  <a:srgbClr val="00B050"/>
                </a:solidFill>
              </a:rPr>
              <a:t>）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2000" y="2922104"/>
            <a:ext cx="22860000" cy="952389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系列教材的体系结构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基于传统的教学大纲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1"/>
            <a:r>
              <a:rPr lang="zh-CN" altLang="zh-CN" b="1" dirty="0">
                <a:solidFill>
                  <a:srgbClr val="00B050"/>
                </a:solidFill>
              </a:rPr>
              <a:t>全部采用程序设计竞赛的试题作为案例来进行</a:t>
            </a:r>
            <a:r>
              <a:rPr lang="zh-CN" altLang="zh-CN" b="1" dirty="0" smtClean="0">
                <a:solidFill>
                  <a:srgbClr val="00B050"/>
                </a:solidFill>
              </a:rPr>
              <a:t>教学</a:t>
            </a:r>
            <a:r>
              <a:rPr lang="zh-CN" altLang="en-US" b="1" dirty="0" smtClean="0">
                <a:solidFill>
                  <a:srgbClr val="00B050"/>
                </a:solidFill>
              </a:rPr>
              <a:t>和练习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实验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2"/>
            <a:r>
              <a:rPr lang="zh-CN" altLang="en-US" b="1" dirty="0">
                <a:solidFill>
                  <a:srgbClr val="00B050"/>
                </a:solidFill>
              </a:rPr>
              <a:t>理论</a:t>
            </a:r>
            <a:r>
              <a:rPr lang="zh-CN" altLang="en-US" b="1" dirty="0" smtClean="0">
                <a:solidFill>
                  <a:srgbClr val="00B050"/>
                </a:solidFill>
              </a:rPr>
              <a:t>背景、试题、解析、带</a:t>
            </a:r>
            <a:r>
              <a:rPr lang="zh-CN" altLang="en-US" b="1" dirty="0">
                <a:solidFill>
                  <a:srgbClr val="00B050"/>
                </a:solidFill>
              </a:rPr>
              <a:t>注解的解答程序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题库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lvl="2"/>
            <a:r>
              <a:rPr lang="zh-CN" altLang="en-US" b="1" dirty="0" smtClean="0">
                <a:solidFill>
                  <a:srgbClr val="00B050"/>
                </a:solidFill>
              </a:rPr>
              <a:t>试题、提示</a:t>
            </a:r>
            <a:endParaRPr lang="en-US" altLang="zh-CN" b="1" dirty="0" smtClean="0">
              <a:solidFill>
                <a:srgbClr val="00B05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“大学程序设计课程与竞赛训练教材” 系列</a:t>
            </a:r>
          </a:p>
        </p:txBody>
      </p:sp>
    </p:spTree>
    <p:extLst>
      <p:ext uri="{BB962C8B-B14F-4D97-AF65-F5344CB8AC3E}">
        <p14:creationId xmlns:p14="http://schemas.microsoft.com/office/powerpoint/2010/main" val="24434931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1582</TotalTime>
  <Words>1008</Words>
  <Application>Microsoft Office PowerPoint</Application>
  <PresentationFormat>自定义</PresentationFormat>
  <Paragraphs>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Avenir Next</vt:lpstr>
      <vt:lpstr>Avenir Next Medium</vt:lpstr>
      <vt:lpstr>DIN Alternate</vt:lpstr>
      <vt:lpstr>DIN Condensed</vt:lpstr>
      <vt:lpstr>Helvetica Neue</vt:lpstr>
      <vt:lpstr>Weibei-SC-Bold</vt:lpstr>
      <vt:lpstr>Helvetica</vt:lpstr>
      <vt:lpstr>Times New Roman</vt:lpstr>
      <vt:lpstr>New_Template7</vt:lpstr>
      <vt:lpstr>数据结构编程实验 大学程序设计课程与竞赛训练教材（第2版）   引言</vt:lpstr>
      <vt:lpstr>引言</vt:lpstr>
      <vt:lpstr>背景</vt:lpstr>
      <vt:lpstr>“大学程序设计课程与竞赛训练教材” 系列</vt:lpstr>
      <vt:lpstr>“大学程序设计课程与竞赛训练教材” 系列</vt:lpstr>
      <vt:lpstr>“大学程序设计课程与竞赛训练教材” 系列</vt:lpstr>
      <vt:lpstr>“大学程序设计课程与竞赛训练教材” 系列</vt:lpstr>
      <vt:lpstr>“大学程序设计课程与竞赛训练教材” 系列</vt:lpstr>
      <vt:lpstr>“大学程序设计课程与竞赛训练教材” 系列</vt:lpstr>
      <vt:lpstr>“大学程序设计课程与竞赛训练教材” 系列</vt:lpstr>
      <vt:lpstr>“大学程序设计课程与竞赛训练教材” 系列</vt:lpstr>
      <vt:lpstr>《数据结构编程实验：大学程序设计课程与竞赛训练教材》（第2版）</vt:lpstr>
      <vt:lpstr>《数据结构编程实验：大学程序设计课程与竞赛训练教材》（第2版）</vt:lpstr>
      <vt:lpstr>《数据结构编程实验：大学程序设计课程与竞赛训练教材》（第2版）</vt:lpstr>
      <vt:lpstr>联系方式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53</cp:revision>
  <dcterms:modified xsi:type="dcterms:W3CDTF">2017-12-20T01:14:43Z</dcterms:modified>
</cp:coreProperties>
</file>