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handoutMasterIdLst>
    <p:handoutMasterId r:id="rId107"/>
  </p:handoutMasterIdLst>
  <p:sldIdLst>
    <p:sldId id="256" r:id="rId2"/>
    <p:sldId id="271" r:id="rId3"/>
    <p:sldId id="306" r:id="rId4"/>
    <p:sldId id="363" r:id="rId5"/>
    <p:sldId id="364" r:id="rId6"/>
    <p:sldId id="365" r:id="rId7"/>
    <p:sldId id="366" r:id="rId8"/>
    <p:sldId id="367" r:id="rId9"/>
    <p:sldId id="307" r:id="rId10"/>
    <p:sldId id="353" r:id="rId11"/>
    <p:sldId id="354" r:id="rId12"/>
    <p:sldId id="355" r:id="rId13"/>
    <p:sldId id="356" r:id="rId14"/>
    <p:sldId id="357" r:id="rId15"/>
    <p:sldId id="358" r:id="rId16"/>
    <p:sldId id="359" r:id="rId17"/>
    <p:sldId id="360" r:id="rId18"/>
    <p:sldId id="361" r:id="rId19"/>
    <p:sldId id="362" r:id="rId20"/>
    <p:sldId id="368" r:id="rId21"/>
    <p:sldId id="369" r:id="rId22"/>
    <p:sldId id="370" r:id="rId23"/>
    <p:sldId id="371" r:id="rId24"/>
    <p:sldId id="372" r:id="rId25"/>
    <p:sldId id="373" r:id="rId26"/>
    <p:sldId id="305"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2" r:id="rId47"/>
    <p:sldId id="293" r:id="rId48"/>
    <p:sldId id="294" r:id="rId49"/>
    <p:sldId id="295" r:id="rId50"/>
    <p:sldId id="296" r:id="rId51"/>
    <p:sldId id="299" r:id="rId52"/>
    <p:sldId id="300" r:id="rId53"/>
    <p:sldId id="301" r:id="rId54"/>
    <p:sldId id="302" r:id="rId55"/>
    <p:sldId id="303" r:id="rId56"/>
    <p:sldId id="304" r:id="rId57"/>
    <p:sldId id="297" r:id="rId58"/>
    <p:sldId id="298" r:id="rId59"/>
    <p:sldId id="308" r:id="rId60"/>
    <p:sldId id="309" r:id="rId61"/>
    <p:sldId id="310" r:id="rId62"/>
    <p:sldId id="311" r:id="rId63"/>
    <p:sldId id="312" r:id="rId64"/>
    <p:sldId id="313" r:id="rId65"/>
    <p:sldId id="314" r:id="rId66"/>
    <p:sldId id="315" r:id="rId67"/>
    <p:sldId id="316" r:id="rId68"/>
    <p:sldId id="317" r:id="rId69"/>
    <p:sldId id="318" r:id="rId70"/>
    <p:sldId id="291"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45" r:id="rId89"/>
    <p:sldId id="346" r:id="rId90"/>
    <p:sldId id="347" r:id="rId91"/>
    <p:sldId id="348" r:id="rId92"/>
    <p:sldId id="349" r:id="rId93"/>
    <p:sldId id="350" r:id="rId94"/>
    <p:sldId id="351" r:id="rId95"/>
    <p:sldId id="352" r:id="rId96"/>
    <p:sldId id="336" r:id="rId97"/>
    <p:sldId id="337" r:id="rId98"/>
    <p:sldId id="338" r:id="rId99"/>
    <p:sldId id="339" r:id="rId100"/>
    <p:sldId id="340" r:id="rId101"/>
    <p:sldId id="341" r:id="rId102"/>
    <p:sldId id="342" r:id="rId103"/>
    <p:sldId id="343" r:id="rId104"/>
    <p:sldId id="344" r:id="rId10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0" d="100"/>
          <a:sy n="70" d="100"/>
        </p:scale>
        <p:origin x="536" y="56"/>
      </p:cViewPr>
      <p:guideLst>
        <p:guide pos="3839"/>
        <p:guide orient="horz" pos="2160"/>
      </p:guideLst>
    </p:cSldViewPr>
  </p:slideViewPr>
  <p:notesTextViewPr>
    <p:cViewPr>
      <p:scale>
        <a:sx n="1" d="1"/>
        <a:sy n="1" d="1"/>
      </p:scale>
      <p:origin x="0" y="0"/>
    </p:cViewPr>
  </p:notesTextViewPr>
  <p:notesViewPr>
    <p:cSldViewPr>
      <p:cViewPr varScale="1">
        <p:scale>
          <a:sx n="86" d="100"/>
          <a:sy n="86" d="100"/>
        </p:scale>
        <p:origin x="38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D755A34-61D1-498E-AFD5-06661822AB30}" type="datetime1">
              <a:rPr lang="zh-CN" altLang="en-US" smtClean="0">
                <a:latin typeface="Microsoft YaHei UI" panose="020B0503020204020204" pitchFamily="34" charset="-122"/>
                <a:ea typeface="Microsoft YaHei UI" panose="020B0503020204020204" pitchFamily="34" charset="-122"/>
              </a:rPr>
              <a:t>2020/1/15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C2775ED9-BF52-4F1D-B8B1-1214BBEF5EF9}" type="datetime1">
              <a:rPr lang="zh-CN" altLang="en-US" smtClean="0"/>
              <a:pPr/>
              <a:t>2020/1/15</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noProof="0" smtClean="0"/>
              <a:pPr/>
              <a:t>‹#›</a:t>
            </a:fld>
            <a:endParaRPr lang="zh-CN" altLang="en-US"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1</a:t>
            </a:fld>
            <a:endParaRPr lang="zh-CN" altLang="en-US" dirty="0"/>
          </a:p>
        </p:txBody>
      </p:sp>
    </p:spTree>
    <p:extLst>
      <p:ext uri="{BB962C8B-B14F-4D97-AF65-F5344CB8AC3E}">
        <p14:creationId xmlns:p14="http://schemas.microsoft.com/office/powerpoint/2010/main" val="227355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2</a:t>
            </a:fld>
            <a:endParaRPr lang="zh-CN" altLang="en-US" dirty="0"/>
          </a:p>
        </p:txBody>
      </p:sp>
    </p:spTree>
    <p:extLst>
      <p:ext uri="{BB962C8B-B14F-4D97-AF65-F5344CB8AC3E}">
        <p14:creationId xmlns:p14="http://schemas.microsoft.com/office/powerpoint/2010/main" val="153059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C971FF-EF28-4195-A575-329446EFAA55}" type="slidenum">
              <a:rPr lang="en-US" altLang="zh-CN" smtClean="0"/>
              <a:pPr/>
              <a:t>26</a:t>
            </a:fld>
            <a:endParaRPr lang="zh-CN" altLang="en-US" dirty="0"/>
          </a:p>
        </p:txBody>
      </p:sp>
    </p:spTree>
    <p:extLst>
      <p:ext uri="{BB962C8B-B14F-4D97-AF65-F5344CB8AC3E}">
        <p14:creationId xmlns:p14="http://schemas.microsoft.com/office/powerpoint/2010/main" val="161867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F) 4" descr="亚洲地图"/>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CN" altLang="en-US" dirty="0">
              <a:solidFill>
                <a:schemeClr val="lt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1217613" y="1828799"/>
            <a:ext cx="9753600" cy="3048001"/>
          </a:xfrm>
        </p:spPr>
        <p:txBody>
          <a:bodyPr rtlCol="0">
            <a:normAutofit/>
          </a:bodyPr>
          <a:lstStyle>
            <a:lvl1pPr>
              <a:defRPr sz="440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副标题 2"/>
          <p:cNvSpPr>
            <a:spLocks noGrp="1"/>
          </p:cNvSpPr>
          <p:nvPr>
            <p:ph type="subTitle" idx="1" hasCustomPrompt="1"/>
          </p:nvPr>
        </p:nvSpPr>
        <p:spPr>
          <a:xfrm>
            <a:off x="1217614" y="5029200"/>
            <a:ext cx="7848600" cy="1143000"/>
          </a:xfrm>
        </p:spPr>
        <p:txBody>
          <a:bodyPr rtlCol="0">
            <a:normAutofit/>
          </a:bodyPr>
          <a:lstStyle>
            <a:lvl1pPr marL="0" indent="0" algn="l">
              <a:spcBef>
                <a:spcPts val="0"/>
              </a:spcBef>
              <a:buNone/>
              <a:defRPr sz="20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dirty="0"/>
              <a:t>单击以编辑母版副标题样式</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baseline="0"/>
            </a:lvl7pPr>
            <a:lvl8pPr>
              <a:defRPr baseline="0"/>
            </a:lvl8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241001C-7ADF-441E-A460-B2F093E1A4C4}" type="datetime1">
              <a:rPr lang="zh-CN" altLang="en-US" smtClean="0"/>
              <a:t>2020/1/15</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hasCustomPrompt="1"/>
          </p:nvPr>
        </p:nvSpPr>
        <p:spPr>
          <a:xfrm>
            <a:off x="8836898" y="685800"/>
            <a:ext cx="2134315" cy="54864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zh-CN" altLang="en-US" dirty="0"/>
          </a:p>
        </p:txBody>
      </p:sp>
      <p:sp>
        <p:nvSpPr>
          <p:cNvPr id="3" name="垂直文本占位符 2"/>
          <p:cNvSpPr>
            <a:spLocks noGrp="1"/>
          </p:cNvSpPr>
          <p:nvPr>
            <p:ph type="body" orient="vert" idx="1" hasCustomPrompt="1"/>
          </p:nvPr>
        </p:nvSpPr>
        <p:spPr>
          <a:xfrm>
            <a:off x="1217613" y="685800"/>
            <a:ext cx="7416138" cy="54864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a:t>单击此处编辑母版文本样式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263ADB0-DDB2-4011-8C9B-A1C0C3267DBC}" type="datetime1">
              <a:rPr lang="zh-CN" altLang="en-US" smtClean="0"/>
              <a:t>2020/1/15</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baseline="0"/>
            </a:lvl7pPr>
            <a:lvl8pPr>
              <a:defRPr baseline="0"/>
            </a:lvl8pPr>
            <a:lvl9pPr>
              <a:defRPr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1ECE1B0-6C90-4985-95A6-04467B4AB5C0}" type="datetime1">
              <a:rPr lang="zh-CN" altLang="en-US" smtClean="0"/>
              <a:t>2020/1/15</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614" y="3429000"/>
            <a:ext cx="9753600" cy="2362199"/>
          </a:xfrm>
        </p:spPr>
        <p:txBody>
          <a:bodyPr rtlCol="0" anchor="b">
            <a:normAutofit/>
          </a:bodyPr>
          <a:lstStyle>
            <a:lvl1pPr algn="l">
              <a:defRPr sz="4400" b="0" cap="all">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dirty="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A514FF1-8BBE-4E54-BC84-2E003CE3D4EF}" type="datetime1">
              <a:rPr lang="zh-CN" altLang="en-US" smtClean="0"/>
              <a:t>2020/1/15</a:t>
            </a:fld>
            <a:endParaRPr lang="zh-CN" altLang="en-US"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D64E393-F928-43F2-A497-96D26D3AACAA}" type="datetime1">
              <a:rPr lang="zh-CN" altLang="en-US" smtClean="0"/>
              <a:t>2020/1/15</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dirty="0"/>
              <a:t>单击此处编辑母版文本样式</a:t>
            </a:r>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dirty="0"/>
              <a:t>单击此处编辑母版文本样式</a:t>
            </a:r>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baseline="0"/>
            </a:lvl8pPr>
            <a:lvl9pPr>
              <a:defRPr sz="1400" baseline="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81B29C6-0758-4080-8826-C331120B2A2E}" type="datetime1">
              <a:rPr lang="zh-CN" altLang="en-US" smtClean="0"/>
              <a:t>2020/1/15</a:t>
            </a:fld>
            <a:endParaRPr lang="zh-CN" altLang="en-US"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6F9E19B-DF62-4A20-B51D-356997540678}" type="datetime1">
              <a:rPr lang="zh-CN" altLang="en-US" smtClean="0"/>
              <a:t>2020/1/15</a:t>
            </a:fld>
            <a:endParaRPr lang="zh-CN" altLang="en-US"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125B2F6-DD6A-4A40-823F-EBDA595B3455}" type="datetime1">
              <a:rPr lang="zh-CN" altLang="en-US" smtClean="0"/>
              <a:t>2020/1/15</a:t>
            </a:fld>
            <a:endParaRPr lang="zh-CN" alt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文本占位符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dirty="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AB14FDF-56A7-4105-B26E-4E2CF0C0262F}" type="datetime1">
              <a:rPr lang="zh-CN" altLang="en-US" smtClean="0"/>
              <a:t>2020/1/15</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p>
        </p:txBody>
      </p:sp>
      <p:sp>
        <p:nvSpPr>
          <p:cNvPr id="3" name="图片占位符 2" descr="为添加图像预留的空占位符。单击占位符，选择要添加的图像。"/>
          <p:cNvSpPr>
            <a:spLocks noGrp="1"/>
          </p:cNvSpPr>
          <p:nvPr>
            <p:ph type="pic" idx="1" hasCustomPrompt="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dirty="0"/>
              <a:t>单击图标以添加图片</a:t>
            </a:r>
          </a:p>
        </p:txBody>
      </p:sp>
      <p:sp>
        <p:nvSpPr>
          <p:cNvPr id="4" name="文本占位符 3"/>
          <p:cNvSpPr>
            <a:spLocks noGrp="1"/>
          </p:cNvSpPr>
          <p:nvPr>
            <p:ph type="body" sz="half" idx="2" hasCustomPrompt="1"/>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dirty="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D2D2510-1EAF-490E-91CB-B2C0F6096B1E}" type="datetime1">
              <a:rPr lang="zh-CN" altLang="en-US" smtClean="0"/>
              <a:t>2020/1/15</a:t>
            </a:fld>
            <a:endParaRPr lang="zh-CN" altLang="en-US"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6E0E53A5-F0D0-48E7-8D76-E6E52826DD82}" type="datetime1">
              <a:rPr lang="zh-CN" altLang="en-US" smtClean="0"/>
              <a:t>2020/1/15</a:t>
            </a:fld>
            <a:endParaRPr lang="zh-CN" altLang="en-US" dirty="0"/>
          </a:p>
        </p:txBody>
      </p:sp>
      <p:sp>
        <p:nvSpPr>
          <p:cNvPr id="6" name="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yhwu@fudan.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r>
              <a:rPr lang="zh-CN" altLang="zh-CN" dirty="0"/>
              <a:t>动态规划方法的编程实验</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217614" y="5029200"/>
            <a:ext cx="8909246" cy="1143000"/>
          </a:xfrm>
        </p:spPr>
        <p:txBody>
          <a:bodyPr rtlCol="0">
            <a:normAutofit/>
          </a:bodyPr>
          <a:lstStyle/>
          <a:p>
            <a:r>
              <a:rPr lang="zh-CN" altLang="en-US" dirty="0"/>
              <a:t>吴永辉</a:t>
            </a:r>
            <a:endParaRPr lang="en-US" altLang="zh-CN" dirty="0"/>
          </a:p>
          <a:p>
            <a:r>
              <a:rPr lang="en-US" altLang="zh-CN" dirty="0"/>
              <a:t>ICPC Asia Programming Contest 1st Training Committee – Chair</a:t>
            </a:r>
          </a:p>
          <a:p>
            <a:r>
              <a:rPr lang="en-US" altLang="zh-CN" dirty="0" smtClean="0">
                <a:hlinkClick r:id="rId3"/>
              </a:rPr>
              <a:t>yhwu@fudan.edu.cn</a:t>
            </a:r>
            <a:endParaRPr lang="en-US" altLang="zh-CN" dirty="0"/>
          </a:p>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899" y="1758666"/>
            <a:ext cx="9502757" cy="4622661"/>
          </a:xfrm>
        </p:spPr>
      </p:pic>
    </p:spTree>
    <p:extLst>
      <p:ext uri="{BB962C8B-B14F-4D97-AF65-F5344CB8AC3E}">
        <p14:creationId xmlns:p14="http://schemas.microsoft.com/office/powerpoint/2010/main" val="260386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输入的第一行给出两个整数，</a:t>
            </a:r>
            <a:r>
              <a:rPr lang="en-US" altLang="zh-CN" i="1" dirty="0"/>
              <a:t>n</a:t>
            </a:r>
            <a:r>
              <a:rPr lang="zh-CN" altLang="zh-CN" dirty="0"/>
              <a:t>（箱子的数目，</a:t>
            </a:r>
            <a:r>
              <a:rPr lang="en-US" altLang="zh-CN" dirty="0"/>
              <a:t>1</a:t>
            </a:r>
            <a:r>
              <a:rPr lang="en-US" altLang="zh-CN" dirty="0">
                <a:sym typeface="Symbol" panose="05050102010706020507" pitchFamily="18" charset="2"/>
              </a:rPr>
              <a:t></a:t>
            </a:r>
            <a:r>
              <a:rPr lang="en-US" altLang="zh-CN" i="1" dirty="0"/>
              <a:t>n</a:t>
            </a:r>
            <a:r>
              <a:rPr lang="en-US" altLang="zh-CN" dirty="0">
                <a:sym typeface="Symbol" panose="05050102010706020507" pitchFamily="18" charset="2"/>
              </a:rPr>
              <a:t></a:t>
            </a:r>
            <a:r>
              <a:rPr lang="en-US" altLang="zh-CN" dirty="0"/>
              <a:t>50</a:t>
            </a:r>
            <a:r>
              <a:rPr lang="zh-CN" altLang="zh-CN" dirty="0"/>
              <a:t>）和</a:t>
            </a:r>
            <a:r>
              <a:rPr lang="en-US" altLang="zh-CN" i="1" dirty="0"/>
              <a:t>w</a:t>
            </a:r>
            <a:r>
              <a:rPr lang="zh-CN" altLang="zh-CN" dirty="0"/>
              <a:t>（</a:t>
            </a:r>
            <a:r>
              <a:rPr lang="en-US" altLang="zh-CN" dirty="0"/>
              <a:t>FJ</a:t>
            </a:r>
            <a:r>
              <a:rPr lang="zh-CN" altLang="zh-CN" dirty="0"/>
              <a:t>手里有的美元的数量，</a:t>
            </a:r>
            <a:r>
              <a:rPr lang="en-US" altLang="zh-CN" dirty="0"/>
              <a:t>1</a:t>
            </a:r>
            <a:r>
              <a:rPr lang="en-US" altLang="zh-CN" dirty="0">
                <a:sym typeface="Symbol" panose="05050102010706020507" pitchFamily="18" charset="2"/>
              </a:rPr>
              <a:t></a:t>
            </a:r>
            <a:r>
              <a:rPr lang="en-US" altLang="zh-CN" i="1" dirty="0"/>
              <a:t>w</a:t>
            </a:r>
            <a:r>
              <a:rPr lang="en-US" altLang="zh-CN" dirty="0">
                <a:sym typeface="Symbol" panose="05050102010706020507" pitchFamily="18" charset="2"/>
              </a:rPr>
              <a:t></a:t>
            </a:r>
            <a:r>
              <a:rPr lang="en-US" altLang="zh-CN" dirty="0"/>
              <a:t>100000</a:t>
            </a:r>
            <a:r>
              <a:rPr lang="zh-CN" altLang="zh-CN" dirty="0"/>
              <a:t>）；然后给出</a:t>
            </a:r>
            <a:r>
              <a:rPr lang="en-US" altLang="zh-CN" i="1" dirty="0"/>
              <a:t>n</a:t>
            </a:r>
            <a:r>
              <a:rPr lang="zh-CN" altLang="zh-CN" dirty="0"/>
              <a:t>行，每行给出数字</a:t>
            </a:r>
            <a:r>
              <a:rPr lang="en-US" altLang="zh-CN" i="1" dirty="0"/>
              <a:t>p</a:t>
            </a:r>
            <a:r>
              <a:rPr lang="en-US" altLang="zh-CN" i="1" baseline="-25000" dirty="0"/>
              <a:t>i</a:t>
            </a:r>
            <a:r>
              <a:rPr lang="zh-CN" altLang="zh-CN" dirty="0"/>
              <a:t>（第</a:t>
            </a:r>
            <a:r>
              <a:rPr lang="en-US" altLang="zh-CN" i="1" dirty="0" err="1"/>
              <a:t>i</a:t>
            </a:r>
            <a:r>
              <a:rPr lang="zh-CN" altLang="zh-CN" dirty="0"/>
              <a:t>个箱子的价格，</a:t>
            </a:r>
            <a:r>
              <a:rPr lang="en-US" altLang="zh-CN" dirty="0"/>
              <a:t>1</a:t>
            </a:r>
            <a:r>
              <a:rPr lang="en-US" altLang="zh-CN" dirty="0">
                <a:sym typeface="Symbol" panose="05050102010706020507" pitchFamily="18" charset="2"/>
              </a:rPr>
              <a:t></a:t>
            </a:r>
            <a:r>
              <a:rPr lang="en-US" altLang="zh-CN" i="1" dirty="0"/>
              <a:t>p</a:t>
            </a:r>
            <a:r>
              <a:rPr lang="en-US" altLang="zh-CN" i="1" baseline="-25000" dirty="0"/>
              <a:t>i</a:t>
            </a:r>
            <a:r>
              <a:rPr lang="en-US" altLang="zh-CN" dirty="0">
                <a:sym typeface="Symbol" panose="05050102010706020507" pitchFamily="18" charset="2"/>
              </a:rPr>
              <a:t></a:t>
            </a:r>
            <a:r>
              <a:rPr lang="en-US" altLang="zh-CN" dirty="0"/>
              <a:t>1000</a:t>
            </a:r>
            <a:r>
              <a:rPr lang="zh-CN" altLang="zh-CN" dirty="0"/>
              <a:t>），</a:t>
            </a:r>
            <a:r>
              <a:rPr lang="en-US" altLang="zh-CN" i="1" dirty="0"/>
              <a:t>m</a:t>
            </a:r>
            <a:r>
              <a:rPr lang="en-US" altLang="zh-CN" i="1" baseline="-25000" dirty="0"/>
              <a:t>i</a:t>
            </a:r>
            <a:r>
              <a:rPr lang="zh-CN" altLang="zh-CN" dirty="0"/>
              <a:t>（第</a:t>
            </a:r>
            <a:r>
              <a:rPr lang="en-US" altLang="zh-CN" i="1" dirty="0" err="1"/>
              <a:t>i</a:t>
            </a:r>
            <a:r>
              <a:rPr lang="zh-CN" altLang="zh-CN" dirty="0"/>
              <a:t>个箱子可以携带的商品数量，</a:t>
            </a:r>
            <a:r>
              <a:rPr lang="en-US" altLang="zh-CN" dirty="0"/>
              <a:t>1</a:t>
            </a:r>
            <a:r>
              <a:rPr lang="en-US" altLang="zh-CN" dirty="0">
                <a:sym typeface="Symbol" panose="05050102010706020507" pitchFamily="18" charset="2"/>
              </a:rPr>
              <a:t></a:t>
            </a:r>
            <a:r>
              <a:rPr lang="en-US" altLang="zh-CN" i="1" dirty="0"/>
              <a:t>m</a:t>
            </a:r>
            <a:r>
              <a:rPr lang="en-US" altLang="zh-CN" i="1" baseline="-25000" dirty="0"/>
              <a:t>i</a:t>
            </a:r>
            <a:r>
              <a:rPr lang="en-US" altLang="zh-CN" dirty="0">
                <a:sym typeface="Symbol" panose="05050102010706020507" pitchFamily="18" charset="2"/>
              </a:rPr>
              <a:t></a:t>
            </a:r>
            <a:r>
              <a:rPr lang="en-US" altLang="zh-CN" dirty="0"/>
              <a:t>10</a:t>
            </a:r>
            <a:r>
              <a:rPr lang="zh-CN" altLang="zh-CN" dirty="0"/>
              <a:t>），以及</a:t>
            </a:r>
            <a:r>
              <a:rPr lang="en-US" altLang="zh-CN" i="1" dirty="0"/>
              <a:t>m</a:t>
            </a:r>
            <a:r>
              <a:rPr lang="en-US" altLang="zh-CN" i="1" baseline="-25000" dirty="0"/>
              <a:t>i</a:t>
            </a:r>
            <a:r>
              <a:rPr lang="zh-CN" altLang="zh-CN" dirty="0"/>
              <a:t>对数字，价格</a:t>
            </a:r>
            <a:r>
              <a:rPr lang="en-US" altLang="zh-CN" i="1" dirty="0" err="1"/>
              <a:t>c</a:t>
            </a:r>
            <a:r>
              <a:rPr lang="en-US" altLang="zh-CN" i="1" baseline="-25000" dirty="0" err="1"/>
              <a:t>j</a:t>
            </a:r>
            <a:r>
              <a:rPr lang="zh-CN" altLang="zh-CN" dirty="0"/>
              <a:t>（</a:t>
            </a:r>
            <a:r>
              <a:rPr lang="en-US" altLang="zh-CN" dirty="0"/>
              <a:t>1</a:t>
            </a:r>
            <a:r>
              <a:rPr lang="en-US" altLang="zh-CN" dirty="0">
                <a:sym typeface="Symbol" panose="05050102010706020507" pitchFamily="18" charset="2"/>
              </a:rPr>
              <a:t></a:t>
            </a:r>
            <a:r>
              <a:rPr lang="en-US" altLang="zh-CN" i="1" dirty="0"/>
              <a:t>c</a:t>
            </a:r>
            <a:r>
              <a:rPr lang="en-US" altLang="zh-CN" i="1" baseline="-25000" dirty="0"/>
              <a:t>j</a:t>
            </a:r>
            <a:r>
              <a:rPr lang="en-US" altLang="zh-CN" dirty="0">
                <a:sym typeface="Symbol" panose="05050102010706020507" pitchFamily="18" charset="2"/>
              </a:rPr>
              <a:t></a:t>
            </a:r>
            <a:r>
              <a:rPr lang="en-US" altLang="zh-CN" dirty="0"/>
              <a:t>100</a:t>
            </a:r>
            <a:r>
              <a:rPr lang="zh-CN" altLang="zh-CN" dirty="0"/>
              <a:t>）以及价值</a:t>
            </a:r>
            <a:r>
              <a:rPr lang="en-US" altLang="zh-CN" i="1" dirty="0" err="1"/>
              <a:t>v</a:t>
            </a:r>
            <a:r>
              <a:rPr lang="en-US" altLang="zh-CN" i="1" baseline="-25000" dirty="0" err="1"/>
              <a:t>j</a:t>
            </a:r>
            <a:r>
              <a:rPr lang="zh-CN" altLang="zh-CN" dirty="0"/>
              <a:t>（</a:t>
            </a:r>
            <a:r>
              <a:rPr lang="en-US" altLang="zh-CN" dirty="0"/>
              <a:t>1</a:t>
            </a:r>
            <a:r>
              <a:rPr lang="en-US" altLang="zh-CN" dirty="0">
                <a:sym typeface="Symbol" panose="05050102010706020507" pitchFamily="18" charset="2"/>
              </a:rPr>
              <a:t></a:t>
            </a:r>
            <a:r>
              <a:rPr lang="en-US" altLang="zh-CN" i="1" dirty="0"/>
              <a:t>v</a:t>
            </a:r>
            <a:r>
              <a:rPr lang="en-US" altLang="zh-CN" i="1" baseline="-25000" dirty="0"/>
              <a:t>j</a:t>
            </a:r>
            <a:r>
              <a:rPr lang="en-US" altLang="zh-CN" dirty="0">
                <a:sym typeface="Symbol" panose="05050102010706020507" pitchFamily="18" charset="2"/>
              </a:rPr>
              <a:t></a:t>
            </a:r>
            <a:r>
              <a:rPr lang="en-US" altLang="zh-CN" dirty="0"/>
              <a:t>1000000</a:t>
            </a:r>
            <a:r>
              <a:rPr lang="zh-CN" altLang="zh-CN" dirty="0"/>
              <a:t>）。</a:t>
            </a:r>
            <a:endParaRPr lang="zh-CN" altLang="en-US" dirty="0"/>
          </a:p>
        </p:txBody>
      </p:sp>
    </p:spTree>
    <p:extLst>
      <p:ext uri="{BB962C8B-B14F-4D97-AF65-F5344CB8AC3E}">
        <p14:creationId xmlns:p14="http://schemas.microsoft.com/office/powerpoint/2010/main" val="240916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对于每个测试用例，输出</a:t>
            </a:r>
            <a:r>
              <a:rPr lang="en-US" altLang="zh-CN" dirty="0"/>
              <a:t>FJ</a:t>
            </a:r>
            <a:r>
              <a:rPr lang="zh-CN" altLang="zh-CN" dirty="0"/>
              <a:t>可以买到的东西的最大价值。</a:t>
            </a:r>
            <a:endParaRPr lang="zh-CN" altLang="en-US" dirty="0"/>
          </a:p>
        </p:txBody>
      </p:sp>
    </p:spTree>
    <p:extLst>
      <p:ext uri="{BB962C8B-B14F-4D97-AF65-F5344CB8AC3E}">
        <p14:creationId xmlns:p14="http://schemas.microsoft.com/office/powerpoint/2010/main" val="15851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t>本题是典型的有依赖的背包试题，每个箱子是“主件”，每个箱子所对应的物品是它的“附件”，有依赖的背包的过程就是把一组主件和附件的集合中附件进行</a:t>
            </a:r>
            <a:r>
              <a:rPr lang="en-US" altLang="zh-CN" sz="3600" dirty="0"/>
              <a:t>0-1</a:t>
            </a:r>
            <a:r>
              <a:rPr lang="zh-CN" altLang="zh-CN" sz="3600" dirty="0"/>
              <a:t>背包，然后把主件加到</a:t>
            </a:r>
            <a:r>
              <a:rPr lang="en-US" altLang="zh-CN" sz="3600" dirty="0"/>
              <a:t>0-1</a:t>
            </a:r>
            <a:r>
              <a:rPr lang="zh-CN" altLang="zh-CN" sz="3600" dirty="0"/>
              <a:t>后的组里，然后再在所有的集合中选择最优的</a:t>
            </a:r>
            <a:r>
              <a:rPr lang="en-US" altLang="zh-CN" sz="3600" i="1" dirty="0" err="1"/>
              <a:t>dp</a:t>
            </a:r>
            <a:r>
              <a:rPr lang="zh-CN" altLang="zh-CN" sz="3600" dirty="0"/>
              <a:t>的值。</a:t>
            </a:r>
            <a:endParaRPr lang="zh-CN" altLang="en-US" sz="3600" dirty="0"/>
          </a:p>
        </p:txBody>
      </p:sp>
    </p:spTree>
    <p:extLst>
      <p:ext uri="{BB962C8B-B14F-4D97-AF65-F5344CB8AC3E}">
        <p14:creationId xmlns:p14="http://schemas.microsoft.com/office/powerpoint/2010/main" val="22383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设</a:t>
            </a:r>
            <a:r>
              <a:rPr lang="en-US" altLang="zh-CN" dirty="0"/>
              <a:t>FJ</a:t>
            </a:r>
            <a:r>
              <a:rPr lang="zh-CN" altLang="zh-CN" dirty="0"/>
              <a:t>有钱</a:t>
            </a:r>
            <a:r>
              <a:rPr lang="en-US" altLang="zh-CN" i="1" dirty="0"/>
              <a:t>V</a:t>
            </a:r>
            <a:r>
              <a:rPr lang="zh-CN" altLang="zh-CN" dirty="0"/>
              <a:t>，给出</a:t>
            </a:r>
            <a:r>
              <a:rPr lang="en-US" altLang="zh-CN" i="1" dirty="0"/>
              <a:t>n</a:t>
            </a:r>
            <a:r>
              <a:rPr lang="zh-CN" altLang="zh-CN" dirty="0"/>
              <a:t>个箱子可选择，每个箱子可以选择</a:t>
            </a:r>
            <a:r>
              <a:rPr lang="en-US" altLang="zh-CN" i="1" dirty="0"/>
              <a:t>m</a:t>
            </a:r>
            <a:r>
              <a:rPr lang="zh-CN" altLang="zh-CN" dirty="0"/>
              <a:t>个物品，要买物品前先必须买箱子，箱子花费</a:t>
            </a:r>
            <a:r>
              <a:rPr lang="en-US" altLang="zh-CN" i="1" dirty="0"/>
              <a:t>q</a:t>
            </a:r>
            <a:r>
              <a:rPr lang="zh-CN" altLang="zh-CN" dirty="0"/>
              <a:t>；物品价格为</a:t>
            </a:r>
            <a:r>
              <a:rPr lang="en-US" altLang="zh-CN" i="1" dirty="0"/>
              <a:t>w</a:t>
            </a:r>
            <a:r>
              <a:rPr lang="en-US" altLang="zh-CN" dirty="0"/>
              <a:t>[</a:t>
            </a:r>
            <a:r>
              <a:rPr lang="en-US" altLang="zh-CN" i="1" dirty="0" err="1"/>
              <a:t>i</a:t>
            </a:r>
            <a:r>
              <a:rPr lang="en-US" altLang="zh-CN" dirty="0"/>
              <a:t>]</a:t>
            </a:r>
            <a:r>
              <a:rPr lang="zh-CN" altLang="zh-CN" dirty="0"/>
              <a:t>，价值</a:t>
            </a:r>
            <a:r>
              <a:rPr lang="en-US" altLang="zh-CN" i="1" dirty="0"/>
              <a:t>value</a:t>
            </a:r>
            <a:r>
              <a:rPr lang="en-US" altLang="zh-CN" dirty="0"/>
              <a:t>[</a:t>
            </a:r>
            <a:r>
              <a:rPr lang="en-US" altLang="zh-CN" i="1" dirty="0" err="1"/>
              <a:t>i</a:t>
            </a:r>
            <a:r>
              <a:rPr lang="en-US" altLang="zh-CN" dirty="0"/>
              <a:t>]</a:t>
            </a:r>
            <a:r>
              <a:rPr lang="zh-CN" altLang="zh-CN" dirty="0"/>
              <a:t>。</a:t>
            </a:r>
            <a:r>
              <a:rPr lang="en-US" altLang="zh-CN" i="1" dirty="0" err="1"/>
              <a:t>dp</a:t>
            </a:r>
            <a:r>
              <a:rPr lang="en-US" altLang="zh-CN" dirty="0"/>
              <a:t>[</a:t>
            </a:r>
            <a:r>
              <a:rPr lang="en-US" altLang="zh-CN" i="1" dirty="0" err="1"/>
              <a:t>i</a:t>
            </a:r>
            <a:r>
              <a:rPr lang="en-US" altLang="zh-CN" dirty="0"/>
              <a:t>][</a:t>
            </a:r>
            <a:r>
              <a:rPr lang="en-US" altLang="zh-CN" i="1" dirty="0"/>
              <a:t>j</a:t>
            </a:r>
            <a:r>
              <a:rPr lang="en-US" altLang="zh-CN" dirty="0"/>
              <a:t>]</a:t>
            </a:r>
            <a:r>
              <a:rPr lang="zh-CN" altLang="zh-CN" dirty="0"/>
              <a:t>表示前</a:t>
            </a:r>
            <a:r>
              <a:rPr lang="en-US" altLang="zh-CN" i="1" dirty="0" err="1"/>
              <a:t>i</a:t>
            </a:r>
            <a:r>
              <a:rPr lang="zh-CN" altLang="zh-CN" dirty="0"/>
              <a:t>个箱子花钱为</a:t>
            </a:r>
            <a:r>
              <a:rPr lang="en-US" altLang="zh-CN" i="1" dirty="0"/>
              <a:t>j</a:t>
            </a:r>
            <a:r>
              <a:rPr lang="zh-CN" altLang="zh-CN" dirty="0"/>
              <a:t>时的最大价值。</a:t>
            </a:r>
          </a:p>
          <a:p>
            <a:r>
              <a:rPr lang="zh-CN" altLang="zh-CN" dirty="0"/>
              <a:t>首先，当输入当前箱子的时候，要进行初始化工作，箱子的价格是</a:t>
            </a:r>
            <a:r>
              <a:rPr lang="en-US" altLang="zh-CN" i="1" dirty="0"/>
              <a:t>q</a:t>
            </a:r>
            <a:r>
              <a:rPr lang="zh-CN" altLang="zh-CN" dirty="0"/>
              <a:t>，如果花费不超过</a:t>
            </a:r>
            <a:r>
              <a:rPr lang="en-US" altLang="zh-CN" i="1" dirty="0"/>
              <a:t>q</a:t>
            </a:r>
            <a:r>
              <a:rPr lang="zh-CN" altLang="zh-CN" dirty="0"/>
              <a:t>，则价值</a:t>
            </a:r>
            <a:r>
              <a:rPr lang="en-US" altLang="zh-CN" i="1" dirty="0" err="1"/>
              <a:t>dp</a:t>
            </a:r>
            <a:r>
              <a:rPr lang="en-US" altLang="zh-CN" dirty="0"/>
              <a:t>[</a:t>
            </a:r>
            <a:r>
              <a:rPr lang="en-US" altLang="zh-CN" i="1" dirty="0" err="1"/>
              <a:t>i</a:t>
            </a:r>
            <a:r>
              <a:rPr lang="en-US" altLang="zh-CN" dirty="0"/>
              <a:t>][</a:t>
            </a:r>
            <a:r>
              <a:rPr lang="en-US" altLang="zh-CN" i="1" dirty="0"/>
              <a:t>j</a:t>
            </a:r>
            <a:r>
              <a:rPr lang="en-US" altLang="zh-CN" dirty="0"/>
              <a:t>]</a:t>
            </a:r>
            <a:r>
              <a:rPr lang="zh-CN" altLang="zh-CN" dirty="0"/>
              <a:t>赋值为</a:t>
            </a:r>
            <a:r>
              <a:rPr lang="en-US" altLang="zh-CN" dirty="0"/>
              <a:t>-INF</a:t>
            </a:r>
            <a:r>
              <a:rPr lang="zh-CN" altLang="zh-CN" dirty="0"/>
              <a:t>。如果花费超过</a:t>
            </a:r>
            <a:r>
              <a:rPr lang="en-US" altLang="zh-CN" i="1" dirty="0"/>
              <a:t>q</a:t>
            </a:r>
            <a:r>
              <a:rPr lang="zh-CN" altLang="zh-CN" dirty="0"/>
              <a:t>，则在上一组的的基础上进行转移，但是要注意，买箱子是不能获得相应的价值。</a:t>
            </a:r>
          </a:p>
          <a:p>
            <a:r>
              <a:rPr lang="zh-CN" altLang="zh-CN" dirty="0"/>
              <a:t>当选择这个箱子里面的物品时，对这些物品进行</a:t>
            </a:r>
            <a:r>
              <a:rPr lang="en-US" altLang="zh-CN" dirty="0"/>
              <a:t>0-1</a:t>
            </a:r>
            <a:r>
              <a:rPr lang="zh-CN" altLang="zh-CN" dirty="0"/>
              <a:t>背包。然后修正，这个箱子及其物品选或则不选，取较大值。</a:t>
            </a:r>
            <a:endParaRPr lang="zh-CN" altLang="en-US" dirty="0"/>
          </a:p>
        </p:txBody>
      </p:sp>
    </p:spTree>
    <p:extLst>
      <p:ext uri="{BB962C8B-B14F-4D97-AF65-F5344CB8AC3E}">
        <p14:creationId xmlns:p14="http://schemas.microsoft.com/office/powerpoint/2010/main" val="41924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5790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zh-CN" altLang="zh-CN" b="1" dirty="0"/>
              <a:t>输入</a:t>
            </a:r>
            <a:endParaRPr lang="zh-CN" altLang="zh-CN" dirty="0"/>
          </a:p>
          <a:p>
            <a:pPr latinLnBrk="1"/>
            <a:r>
              <a:rPr lang="zh-CN" altLang="zh-CN" dirty="0"/>
              <a:t>输入包含在一行中给出的至多</a:t>
            </a:r>
            <a:r>
              <a:rPr lang="en-US" altLang="zh-CN" dirty="0"/>
              <a:t>100</a:t>
            </a:r>
            <a:r>
              <a:rPr lang="zh-CN" altLang="zh-CN" dirty="0"/>
              <a:t>个括号（字符</a:t>
            </a:r>
            <a:r>
              <a:rPr lang="en-US" altLang="zh-CN" dirty="0"/>
              <a:t>'('</a:t>
            </a:r>
            <a:r>
              <a:rPr lang="zh-CN" altLang="zh-CN" dirty="0"/>
              <a:t>，</a:t>
            </a:r>
            <a:r>
              <a:rPr lang="en-US" altLang="zh-CN" dirty="0"/>
              <a:t>')'</a:t>
            </a:r>
            <a:r>
              <a:rPr lang="zh-CN" altLang="zh-CN" dirty="0"/>
              <a:t>，</a:t>
            </a:r>
            <a:r>
              <a:rPr lang="en-US" altLang="zh-CN" dirty="0"/>
              <a:t>'['</a:t>
            </a:r>
            <a:r>
              <a:rPr lang="zh-CN" altLang="zh-CN" dirty="0"/>
              <a:t>和</a:t>
            </a:r>
            <a:r>
              <a:rPr lang="en-US" altLang="zh-CN" dirty="0"/>
              <a:t>']'</a:t>
            </a:r>
            <a:r>
              <a:rPr lang="zh-CN" altLang="zh-CN" dirty="0"/>
              <a:t>），其中没有其他的字符。</a:t>
            </a:r>
          </a:p>
          <a:p>
            <a:pPr latinLnBrk="1"/>
            <a:r>
              <a:rPr lang="zh-CN" altLang="zh-CN" b="1" dirty="0"/>
              <a:t>输出</a:t>
            </a:r>
            <a:endParaRPr lang="zh-CN" altLang="zh-CN" dirty="0"/>
          </a:p>
          <a:p>
            <a:r>
              <a:rPr lang="zh-CN" altLang="zh-CN" dirty="0"/>
              <a:t>输出一行，给出包含了给出序列作为子序列的具有最小可能长度的合法括号序列。</a:t>
            </a:r>
            <a:endParaRPr lang="zh-CN" altLang="en-US" dirty="0"/>
          </a:p>
        </p:txBody>
      </p:sp>
    </p:spTree>
    <p:extLst>
      <p:ext uri="{BB962C8B-B14F-4D97-AF65-F5344CB8AC3E}">
        <p14:creationId xmlns:p14="http://schemas.microsoft.com/office/powerpoint/2010/main" val="196054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 设阶段</a:t>
            </a:r>
            <a:r>
              <a:rPr lang="en-US" altLang="zh-CN" i="1" dirty="0"/>
              <a:t>r</a:t>
            </a:r>
            <a:r>
              <a:rPr lang="zh-CN" altLang="zh-CN" dirty="0"/>
              <a:t>为子序列的长度（</a:t>
            </a:r>
            <a:r>
              <a:rPr lang="en-US" altLang="zh-CN" dirty="0"/>
              <a:t>1≤</a:t>
            </a:r>
            <a:r>
              <a:rPr lang="en-US" altLang="zh-CN" i="1" dirty="0"/>
              <a:t>r</a:t>
            </a:r>
            <a:r>
              <a:rPr lang="en-US" altLang="zh-CN" dirty="0"/>
              <a:t>≤</a:t>
            </a:r>
            <a:r>
              <a:rPr lang="en-US" altLang="zh-CN" i="1" dirty="0"/>
              <a:t>n</a:t>
            </a:r>
            <a:r>
              <a:rPr lang="en-US" altLang="zh-CN" dirty="0"/>
              <a:t>-1</a:t>
            </a:r>
            <a:r>
              <a:rPr lang="zh-CN" altLang="zh-CN" dirty="0"/>
              <a:t>），状态</a:t>
            </a:r>
            <a:r>
              <a:rPr lang="en-US" altLang="zh-CN" i="1" dirty="0" err="1"/>
              <a:t>i</a:t>
            </a:r>
            <a:r>
              <a:rPr lang="zh-CN" altLang="zh-CN" dirty="0"/>
              <a:t>为当前子序列的首指针</a:t>
            </a:r>
            <a:r>
              <a:rPr lang="en-US" altLang="zh-CN" dirty="0"/>
              <a:t>(0≤</a:t>
            </a:r>
            <a:r>
              <a:rPr lang="en-US" altLang="zh-CN" i="1" dirty="0"/>
              <a:t>i</a:t>
            </a:r>
            <a:r>
              <a:rPr lang="en-US" altLang="zh-CN" dirty="0"/>
              <a:t>≤</a:t>
            </a:r>
            <a:r>
              <a:rPr lang="en-US" altLang="zh-CN" i="1" dirty="0"/>
              <a:t>n-r</a:t>
            </a:r>
            <a:r>
              <a:rPr lang="en-US" altLang="zh-CN" dirty="0"/>
              <a:t>)</a:t>
            </a:r>
            <a:r>
              <a:rPr lang="zh-CN" altLang="zh-CN" dirty="0"/>
              <a:t>。由当前子序列的首指针</a:t>
            </a:r>
            <a:r>
              <a:rPr lang="en-US" altLang="zh-CN" i="1" dirty="0" err="1"/>
              <a:t>i</a:t>
            </a:r>
            <a:r>
              <a:rPr lang="zh-CN" altLang="zh-CN" dirty="0"/>
              <a:t>和长度可以得出尾指针</a:t>
            </a:r>
            <a:r>
              <a:rPr lang="en-US" altLang="zh-CN" i="1" dirty="0"/>
              <a:t>j=</a:t>
            </a:r>
            <a:r>
              <a:rPr lang="en-US" altLang="zh-CN" i="1" dirty="0" err="1"/>
              <a:t>i+r</a:t>
            </a:r>
            <a:r>
              <a:rPr lang="zh-CN" altLang="zh-CN" dirty="0"/>
              <a:t>。当前子序列</a:t>
            </a:r>
            <a:r>
              <a:rPr lang="en-US" altLang="zh-CN" i="1" dirty="0"/>
              <a:t>s</a:t>
            </a:r>
            <a:r>
              <a:rPr lang="en-US" altLang="zh-CN" i="1" baseline="-25000" dirty="0"/>
              <a:t>i</a:t>
            </a:r>
            <a:r>
              <a:rPr lang="en-US" altLang="zh-CN" dirty="0"/>
              <a:t>‥.</a:t>
            </a:r>
            <a:r>
              <a:rPr lang="en-US" altLang="zh-CN" i="1" dirty="0"/>
              <a:t>s</a:t>
            </a:r>
            <a:r>
              <a:rPr lang="en-US" altLang="zh-CN" i="1" baseline="-25000" dirty="0"/>
              <a:t>j</a:t>
            </a:r>
            <a:r>
              <a:rPr lang="zh-CN" altLang="zh-CN" dirty="0"/>
              <a:t>需要添加的最少字符数为</a:t>
            </a:r>
            <a:r>
              <a:rPr lang="en-US" altLang="zh-CN" i="1" dirty="0" err="1"/>
              <a:t>dp</a:t>
            </a:r>
            <a:r>
              <a:rPr lang="en-US" altLang="zh-CN" dirty="0"/>
              <a:t>[</a:t>
            </a:r>
            <a:r>
              <a:rPr lang="en-US" altLang="zh-CN" i="1" dirty="0" err="1"/>
              <a:t>i</a:t>
            </a:r>
            <a:r>
              <a:rPr lang="en-US" altLang="zh-CN" dirty="0"/>
              <a:t>, </a:t>
            </a:r>
            <a:r>
              <a:rPr lang="en-US" altLang="zh-CN" i="1" dirty="0"/>
              <a:t>j</a:t>
            </a:r>
            <a:r>
              <a:rPr lang="en-US" altLang="zh-CN" dirty="0"/>
              <a:t>]</a:t>
            </a:r>
            <a:r>
              <a:rPr lang="zh-CN" altLang="zh-CN" dirty="0"/>
              <a:t>。显然，当子序列长度为</a:t>
            </a:r>
            <a:r>
              <a:rPr lang="en-US" altLang="zh-CN" dirty="0"/>
              <a:t>1</a:t>
            </a:r>
            <a:r>
              <a:rPr lang="zh-CN" altLang="zh-CN" dirty="0"/>
              <a:t>时，</a:t>
            </a:r>
            <a:r>
              <a:rPr lang="en-US" altLang="zh-CN" i="1" dirty="0" err="1"/>
              <a:t>dp</a:t>
            </a:r>
            <a:r>
              <a:rPr lang="en-US" altLang="zh-CN" dirty="0"/>
              <a:t>[</a:t>
            </a:r>
            <a:r>
              <a:rPr lang="en-US" altLang="zh-CN" i="1" dirty="0" err="1"/>
              <a:t>i</a:t>
            </a:r>
            <a:r>
              <a:rPr lang="en-US" altLang="zh-CN" dirty="0"/>
              <a:t>, </a:t>
            </a:r>
            <a:r>
              <a:rPr lang="en-US" altLang="zh-CN" i="1" dirty="0" err="1"/>
              <a:t>i</a:t>
            </a:r>
            <a:r>
              <a:rPr lang="en-US" altLang="zh-CN" dirty="0"/>
              <a:t>]=1</a:t>
            </a:r>
            <a:r>
              <a:rPr lang="zh-CN" altLang="zh-CN" dirty="0"/>
              <a:t>（</a:t>
            </a:r>
            <a:r>
              <a:rPr lang="en-US" altLang="zh-CN" dirty="0"/>
              <a:t>0</a:t>
            </a:r>
            <a:r>
              <a:rPr lang="en-US" altLang="zh-CN" dirty="0">
                <a:sym typeface="Symbol" panose="05050102010706020507" pitchFamily="18" charset="2"/>
              </a:rPr>
              <a:t></a:t>
            </a:r>
            <a:r>
              <a:rPr lang="en-US" altLang="zh-CN" i="1" dirty="0"/>
              <a:t>i</a:t>
            </a:r>
            <a:r>
              <a:rPr lang="en-US" altLang="zh-CN" dirty="0"/>
              <a:t>&lt;</a:t>
            </a:r>
            <a:r>
              <a:rPr lang="en-US" altLang="zh-CN" i="1" dirty="0" err="1"/>
              <a:t>strlen</a:t>
            </a:r>
            <a:r>
              <a:rPr lang="en-US" altLang="zh-CN" dirty="0"/>
              <a:t>(</a:t>
            </a:r>
            <a:r>
              <a:rPr lang="en-US" altLang="zh-CN" i="1" dirty="0"/>
              <a:t>s</a:t>
            </a:r>
            <a:r>
              <a:rPr lang="en-US" altLang="zh-CN" dirty="0"/>
              <a:t>)</a:t>
            </a:r>
            <a:r>
              <a:rPr lang="zh-CN" altLang="zh-CN" dirty="0"/>
              <a:t>）；当子序列长度大于</a:t>
            </a:r>
            <a:r>
              <a:rPr lang="en-US" altLang="zh-CN" dirty="0"/>
              <a:t>1</a:t>
            </a:r>
            <a:r>
              <a:rPr lang="zh-CN" altLang="zh-CN" dirty="0"/>
              <a:t>时，分析如下</a:t>
            </a:r>
            <a:r>
              <a:rPr lang="zh-CN" altLang="zh-CN" dirty="0" smtClean="0"/>
              <a:t>：</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3573016"/>
            <a:ext cx="9145016" cy="3096344"/>
          </a:xfrm>
          <a:prstGeom prst="rect">
            <a:avLst/>
          </a:prstGeom>
        </p:spPr>
      </p:pic>
    </p:spTree>
    <p:extLst>
      <p:ext uri="{BB962C8B-B14F-4D97-AF65-F5344CB8AC3E}">
        <p14:creationId xmlns:p14="http://schemas.microsoft.com/office/powerpoint/2010/main" val="292646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子集和问题</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3" y="1700808"/>
            <a:ext cx="10116611" cy="4536504"/>
          </a:xfrm>
        </p:spPr>
      </p:pic>
    </p:spTree>
    <p:extLst>
      <p:ext uri="{BB962C8B-B14F-4D97-AF65-F5344CB8AC3E}">
        <p14:creationId xmlns:p14="http://schemas.microsoft.com/office/powerpoint/2010/main" val="160925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Dollars</a:t>
            </a:r>
            <a:endParaRPr lang="zh-CN" altLang="en-US" dirty="0"/>
          </a:p>
        </p:txBody>
      </p:sp>
      <p:sp>
        <p:nvSpPr>
          <p:cNvPr id="3" name="内容占位符 2"/>
          <p:cNvSpPr>
            <a:spLocks noGrp="1"/>
          </p:cNvSpPr>
          <p:nvPr>
            <p:ph idx="1"/>
          </p:nvPr>
        </p:nvSpPr>
        <p:spPr/>
        <p:txBody>
          <a:bodyPr/>
          <a:lstStyle/>
          <a:p>
            <a:pPr latinLnBrk="1"/>
            <a:r>
              <a:rPr lang="zh-CN" altLang="zh-CN" b="1" dirty="0"/>
              <a:t>试题来源：</a:t>
            </a:r>
            <a:r>
              <a:rPr lang="en-US" altLang="zh-CN" b="1" dirty="0"/>
              <a:t>New Zealand Contest 1991</a:t>
            </a:r>
            <a:endParaRPr lang="zh-CN" altLang="zh-CN" dirty="0"/>
          </a:p>
          <a:p>
            <a:r>
              <a:rPr lang="zh-CN" altLang="zh-CN" b="1" dirty="0"/>
              <a:t>在线测试：</a:t>
            </a:r>
            <a:r>
              <a:rPr lang="en-US" altLang="zh-CN" b="1" dirty="0"/>
              <a:t>UVA 147</a:t>
            </a:r>
            <a:endParaRPr lang="zh-CN" altLang="en-US" dirty="0"/>
          </a:p>
        </p:txBody>
      </p:sp>
    </p:spTree>
    <p:extLst>
      <p:ext uri="{BB962C8B-B14F-4D97-AF65-F5344CB8AC3E}">
        <p14:creationId xmlns:p14="http://schemas.microsoft.com/office/powerpoint/2010/main" val="260146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新西兰的货币由</a:t>
            </a:r>
            <a:r>
              <a:rPr lang="en-US" altLang="zh-CN" dirty="0"/>
              <a:t>100</a:t>
            </a:r>
            <a:r>
              <a:rPr lang="zh-CN" altLang="zh-CN" dirty="0"/>
              <a:t>元，</a:t>
            </a:r>
            <a:r>
              <a:rPr lang="en-US" altLang="zh-CN" dirty="0"/>
              <a:t>50</a:t>
            </a:r>
            <a:r>
              <a:rPr lang="zh-CN" altLang="zh-CN" dirty="0"/>
              <a:t>元，</a:t>
            </a:r>
            <a:r>
              <a:rPr lang="en-US" altLang="zh-CN" dirty="0"/>
              <a:t>20</a:t>
            </a:r>
            <a:r>
              <a:rPr lang="zh-CN" altLang="zh-CN" dirty="0"/>
              <a:t>元，</a:t>
            </a:r>
            <a:r>
              <a:rPr lang="en-US" altLang="zh-CN" dirty="0"/>
              <a:t>10</a:t>
            </a:r>
            <a:r>
              <a:rPr lang="zh-CN" altLang="zh-CN" dirty="0"/>
              <a:t>元和</a:t>
            </a:r>
            <a:r>
              <a:rPr lang="en-US" altLang="zh-CN" dirty="0"/>
              <a:t>5</a:t>
            </a:r>
            <a:r>
              <a:rPr lang="zh-CN" altLang="zh-CN" dirty="0"/>
              <a:t>元的纸币和</a:t>
            </a:r>
            <a:r>
              <a:rPr lang="en-US" altLang="zh-CN" dirty="0"/>
              <a:t>2</a:t>
            </a:r>
            <a:r>
              <a:rPr lang="zh-CN" altLang="zh-CN" dirty="0"/>
              <a:t>元，</a:t>
            </a:r>
            <a:r>
              <a:rPr lang="en-US" altLang="zh-CN" dirty="0"/>
              <a:t>1</a:t>
            </a:r>
            <a:r>
              <a:rPr lang="zh-CN" altLang="zh-CN" dirty="0"/>
              <a:t>元，</a:t>
            </a:r>
            <a:r>
              <a:rPr lang="en-US" altLang="zh-CN" dirty="0"/>
              <a:t>50</a:t>
            </a:r>
            <a:r>
              <a:rPr lang="zh-CN" altLang="zh-CN" dirty="0"/>
              <a:t>分，</a:t>
            </a:r>
            <a:r>
              <a:rPr lang="en-US" altLang="zh-CN" dirty="0"/>
              <a:t>20</a:t>
            </a:r>
            <a:r>
              <a:rPr lang="zh-CN" altLang="zh-CN" dirty="0"/>
              <a:t>分，</a:t>
            </a:r>
            <a:r>
              <a:rPr lang="en-US" altLang="zh-CN" dirty="0"/>
              <a:t>10</a:t>
            </a:r>
            <a:r>
              <a:rPr lang="zh-CN" altLang="zh-CN" dirty="0"/>
              <a:t>分和</a:t>
            </a:r>
            <a:r>
              <a:rPr lang="en-US" altLang="zh-CN" dirty="0"/>
              <a:t>5</a:t>
            </a:r>
            <a:r>
              <a:rPr lang="zh-CN" altLang="zh-CN" dirty="0"/>
              <a:t>分的硬币组成。请编写一个程序，对于任何给出的货币数量，确定可以由多少种方式构成这个数量。更改排列顺序，并不会增加计数。</a:t>
            </a:r>
            <a:r>
              <a:rPr lang="en-US" altLang="zh-CN" dirty="0"/>
              <a:t>20</a:t>
            </a:r>
            <a:r>
              <a:rPr lang="zh-CN" altLang="zh-CN" dirty="0"/>
              <a:t>分由</a:t>
            </a:r>
            <a:r>
              <a:rPr lang="en-US" altLang="zh-CN" dirty="0"/>
              <a:t>4</a:t>
            </a:r>
            <a:r>
              <a:rPr lang="zh-CN" altLang="zh-CN" dirty="0"/>
              <a:t>种方式构成：</a:t>
            </a:r>
            <a:r>
              <a:rPr lang="en-US" altLang="zh-CN" dirty="0"/>
              <a:t>1</a:t>
            </a:r>
            <a:r>
              <a:rPr lang="en-US" altLang="zh-CN" dirty="0">
                <a:sym typeface="Symbol" panose="05050102010706020507" pitchFamily="18" charset="2"/>
              </a:rPr>
              <a:t></a:t>
            </a:r>
            <a:r>
              <a:rPr lang="en-US" altLang="zh-CN" dirty="0"/>
              <a:t>20</a:t>
            </a:r>
            <a:r>
              <a:rPr lang="zh-CN" altLang="zh-CN" dirty="0"/>
              <a:t>分，</a:t>
            </a:r>
            <a:r>
              <a:rPr lang="en-US" altLang="zh-CN" dirty="0"/>
              <a:t>2</a:t>
            </a:r>
            <a:r>
              <a:rPr lang="en-US" altLang="zh-CN" dirty="0">
                <a:sym typeface="Symbol" panose="05050102010706020507" pitchFamily="18" charset="2"/>
              </a:rPr>
              <a:t></a:t>
            </a:r>
            <a:r>
              <a:rPr lang="en-US" altLang="zh-CN" dirty="0"/>
              <a:t>10</a:t>
            </a:r>
            <a:r>
              <a:rPr lang="zh-CN" altLang="zh-CN" dirty="0"/>
              <a:t>分，</a:t>
            </a:r>
            <a:r>
              <a:rPr lang="en-US" altLang="zh-CN" dirty="0"/>
              <a:t>10</a:t>
            </a:r>
            <a:r>
              <a:rPr lang="zh-CN" altLang="zh-CN" dirty="0"/>
              <a:t>分</a:t>
            </a:r>
            <a:r>
              <a:rPr lang="en-US" altLang="zh-CN" dirty="0"/>
              <a:t>+2</a:t>
            </a:r>
            <a:r>
              <a:rPr lang="en-US" altLang="zh-CN" dirty="0">
                <a:sym typeface="Symbol" panose="05050102010706020507" pitchFamily="18" charset="2"/>
              </a:rPr>
              <a:t></a:t>
            </a:r>
            <a:r>
              <a:rPr lang="en-US" altLang="zh-CN" dirty="0"/>
              <a:t>5</a:t>
            </a:r>
            <a:r>
              <a:rPr lang="zh-CN" altLang="zh-CN" dirty="0"/>
              <a:t>分以及</a:t>
            </a:r>
            <a:r>
              <a:rPr lang="en-US" altLang="zh-CN" dirty="0"/>
              <a:t>4</a:t>
            </a:r>
            <a:r>
              <a:rPr lang="en-US" altLang="zh-CN" dirty="0">
                <a:sym typeface="Symbol" panose="05050102010706020507" pitchFamily="18" charset="2"/>
              </a:rPr>
              <a:t></a:t>
            </a:r>
            <a:r>
              <a:rPr lang="en-US" altLang="zh-CN" dirty="0"/>
              <a:t>5</a:t>
            </a:r>
            <a:r>
              <a:rPr lang="zh-CN" altLang="zh-CN" dirty="0"/>
              <a:t>分。</a:t>
            </a:r>
            <a:endParaRPr lang="zh-CN" altLang="en-US" dirty="0"/>
          </a:p>
        </p:txBody>
      </p:sp>
    </p:spTree>
    <p:extLst>
      <p:ext uri="{BB962C8B-B14F-4D97-AF65-F5344CB8AC3E}">
        <p14:creationId xmlns:p14="http://schemas.microsoft.com/office/powerpoint/2010/main" val="214475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zh-CN" altLang="zh-CN" b="1" dirty="0"/>
              <a:t>输入</a:t>
            </a:r>
            <a:endParaRPr lang="zh-CN" altLang="zh-CN" dirty="0"/>
          </a:p>
          <a:p>
            <a:pPr latinLnBrk="1"/>
            <a:r>
              <a:rPr lang="zh-CN" altLang="zh-CN" dirty="0"/>
              <a:t>输入由一个实数序列组成，每个实数一行，不超过</a:t>
            </a:r>
            <a:r>
              <a:rPr lang="en-US" altLang="zh-CN" dirty="0"/>
              <a:t>300.00</a:t>
            </a:r>
            <a:r>
              <a:rPr lang="zh-CN" altLang="zh-CN" dirty="0"/>
              <a:t>元。每个数字都是有效的，也就是</a:t>
            </a:r>
            <a:r>
              <a:rPr lang="en-US" altLang="zh-CN" dirty="0"/>
              <a:t>5</a:t>
            </a:r>
            <a:r>
              <a:rPr lang="zh-CN" altLang="zh-CN" dirty="0"/>
              <a:t>分的倍数。最后一行给出零（</a:t>
            </a:r>
            <a:r>
              <a:rPr lang="en-US" altLang="zh-CN" dirty="0"/>
              <a:t>0.00</a:t>
            </a:r>
            <a:r>
              <a:rPr lang="zh-CN" altLang="zh-CN" dirty="0"/>
              <a:t>）为结束。</a:t>
            </a:r>
          </a:p>
          <a:p>
            <a:pPr latinLnBrk="1"/>
            <a:r>
              <a:rPr lang="zh-CN" altLang="zh-CN" b="1" dirty="0"/>
              <a:t>输出</a:t>
            </a:r>
            <a:endParaRPr lang="zh-CN" altLang="zh-CN" dirty="0"/>
          </a:p>
          <a:p>
            <a:r>
              <a:rPr lang="zh-CN" altLang="zh-CN" dirty="0"/>
              <a:t>对于输入中的每个数量，输出一行，每行由钱的数量（小数部分两位，向右对齐，宽度为</a:t>
            </a:r>
            <a:r>
              <a:rPr lang="en-US" altLang="zh-CN" dirty="0"/>
              <a:t>6</a:t>
            </a:r>
            <a:r>
              <a:rPr lang="zh-CN" altLang="zh-CN" dirty="0"/>
              <a:t>）和构成数量的方式的数目组成，方式数也向右对齐，宽度为</a:t>
            </a:r>
            <a:r>
              <a:rPr lang="en-US" altLang="zh-CN" dirty="0"/>
              <a:t>17</a:t>
            </a:r>
            <a:r>
              <a:rPr lang="zh-CN" altLang="zh-CN" dirty="0"/>
              <a:t>。</a:t>
            </a:r>
            <a:endParaRPr lang="zh-CN" altLang="en-US" dirty="0"/>
          </a:p>
        </p:txBody>
      </p:sp>
    </p:spTree>
    <p:extLst>
      <p:ext uri="{BB962C8B-B14F-4D97-AF65-F5344CB8AC3E}">
        <p14:creationId xmlns:p14="http://schemas.microsoft.com/office/powerpoint/2010/main" val="544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892" y="1676956"/>
            <a:ext cx="9476434" cy="4704372"/>
          </a:xfrm>
        </p:spPr>
      </p:pic>
    </p:spTree>
    <p:extLst>
      <p:ext uri="{BB962C8B-B14F-4D97-AF65-F5344CB8AC3E}">
        <p14:creationId xmlns:p14="http://schemas.microsoft.com/office/powerpoint/2010/main" val="380742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最长公共子序列问题</a:t>
            </a:r>
            <a:endParaRPr lang="zh-CN" altLang="en-US" dirty="0"/>
          </a:p>
        </p:txBody>
      </p:sp>
      <p:sp>
        <p:nvSpPr>
          <p:cNvPr id="3" name="内容占位符 2"/>
          <p:cNvSpPr>
            <a:spLocks noGrp="1"/>
          </p:cNvSpPr>
          <p:nvPr>
            <p:ph idx="1"/>
          </p:nvPr>
        </p:nvSpPr>
        <p:spPr/>
        <p:txBody>
          <a:bodyPr/>
          <a:lstStyle/>
          <a:p>
            <a:pPr latinLnBrk="1"/>
            <a:r>
              <a:rPr lang="zh-CN" altLang="zh-CN" dirty="0"/>
              <a:t>给出一个序列，将序列中的一些元素以在原来序列中的次序出现，但这些元素不一定要相邻，这样产生的序列称为原序列的子序列。例如，对于字符串</a:t>
            </a:r>
            <a:r>
              <a:rPr lang="en-US" altLang="zh-CN" dirty="0" err="1"/>
              <a:t>abcdefg</a:t>
            </a:r>
            <a:r>
              <a:rPr lang="zh-CN" altLang="zh-CN" dirty="0"/>
              <a:t>，</a:t>
            </a:r>
            <a:r>
              <a:rPr lang="en-US" altLang="zh-CN" dirty="0"/>
              <a:t>"</a:t>
            </a:r>
            <a:r>
              <a:rPr lang="en-US" altLang="zh-CN" dirty="0" err="1"/>
              <a:t>abc</a:t>
            </a:r>
            <a:r>
              <a:rPr lang="en-US" altLang="zh-CN" dirty="0"/>
              <a:t>"</a:t>
            </a:r>
            <a:r>
              <a:rPr lang="zh-CN" altLang="zh-CN" dirty="0"/>
              <a:t>、</a:t>
            </a:r>
            <a:r>
              <a:rPr lang="en-US" altLang="zh-CN" dirty="0"/>
              <a:t>"</a:t>
            </a:r>
            <a:r>
              <a:rPr lang="en-US" altLang="zh-CN" dirty="0" err="1"/>
              <a:t>abg</a:t>
            </a:r>
            <a:r>
              <a:rPr lang="en-US" altLang="zh-CN" dirty="0"/>
              <a:t>"</a:t>
            </a:r>
            <a:r>
              <a:rPr lang="zh-CN" altLang="zh-CN" dirty="0"/>
              <a:t>、</a:t>
            </a:r>
            <a:r>
              <a:rPr lang="en-US" altLang="zh-CN" dirty="0"/>
              <a:t>"</a:t>
            </a:r>
            <a:r>
              <a:rPr lang="en-US" altLang="zh-CN" dirty="0" err="1"/>
              <a:t>bdf</a:t>
            </a:r>
            <a:r>
              <a:rPr lang="en-US" altLang="zh-CN" dirty="0"/>
              <a:t>"</a:t>
            </a:r>
            <a:r>
              <a:rPr lang="zh-CN" altLang="zh-CN" dirty="0"/>
              <a:t>、</a:t>
            </a:r>
            <a:r>
              <a:rPr lang="en-US" altLang="zh-CN" dirty="0"/>
              <a:t>"</a:t>
            </a:r>
            <a:r>
              <a:rPr lang="en-US" altLang="zh-CN" dirty="0" err="1"/>
              <a:t>aeg</a:t>
            </a:r>
            <a:r>
              <a:rPr lang="en-US" altLang="zh-CN" dirty="0"/>
              <a:t>" </a:t>
            </a:r>
            <a:r>
              <a:rPr lang="zh-CN" altLang="zh-CN" dirty="0"/>
              <a:t>都是子序列。而对于字符串</a:t>
            </a:r>
            <a:r>
              <a:rPr lang="en-US" altLang="zh-CN" dirty="0"/>
              <a:t>“</a:t>
            </a:r>
            <a:r>
              <a:rPr lang="en-US" altLang="zh-CN" u="sng" dirty="0"/>
              <a:t>H</a:t>
            </a:r>
            <a:r>
              <a:rPr lang="en-US" altLang="zh-CN" dirty="0"/>
              <a:t>I</a:t>
            </a:r>
            <a:r>
              <a:rPr lang="en-US" altLang="zh-CN" u="sng" dirty="0"/>
              <a:t>E</a:t>
            </a:r>
            <a:r>
              <a:rPr lang="en-US" altLang="zh-CN" dirty="0"/>
              <a:t>ROG</a:t>
            </a:r>
            <a:r>
              <a:rPr lang="en-US" altLang="zh-CN" u="sng" dirty="0"/>
              <a:t>L</a:t>
            </a:r>
            <a:r>
              <a:rPr lang="en-US" altLang="zh-CN" dirty="0"/>
              <a:t>YPHO</a:t>
            </a:r>
            <a:r>
              <a:rPr lang="en-US" altLang="zh-CN" u="sng" dirty="0"/>
              <a:t>LO</a:t>
            </a:r>
            <a:r>
              <a:rPr lang="en-US" altLang="zh-CN" dirty="0"/>
              <a:t>GY”</a:t>
            </a:r>
            <a:r>
              <a:rPr lang="zh-CN" altLang="zh-CN" dirty="0"/>
              <a:t>和</a:t>
            </a:r>
            <a:r>
              <a:rPr lang="en-US" altLang="zh-CN" dirty="0"/>
              <a:t>“MIC</a:t>
            </a:r>
            <a:r>
              <a:rPr lang="en-US" altLang="zh-CN" u="sng" dirty="0"/>
              <a:t>H</a:t>
            </a:r>
            <a:r>
              <a:rPr lang="en-US" altLang="zh-CN" dirty="0"/>
              <a:t>A</a:t>
            </a:r>
            <a:r>
              <a:rPr lang="en-US" altLang="zh-CN" u="sng" dirty="0"/>
              <a:t>EL</a:t>
            </a:r>
            <a:r>
              <a:rPr lang="en-US" altLang="zh-CN" dirty="0"/>
              <a:t>ANGE</a:t>
            </a:r>
            <a:r>
              <a:rPr lang="en-US" altLang="zh-CN" u="sng" dirty="0"/>
              <a:t>LO</a:t>
            </a:r>
            <a:r>
              <a:rPr lang="en-US" altLang="zh-CN" dirty="0"/>
              <a:t>”</a:t>
            </a:r>
            <a:r>
              <a:rPr lang="zh-CN" altLang="zh-CN" dirty="0"/>
              <a:t>，字符串</a:t>
            </a:r>
            <a:r>
              <a:rPr lang="en-US" altLang="zh-CN" dirty="0"/>
              <a:t>“HELLO” </a:t>
            </a:r>
            <a:r>
              <a:rPr lang="zh-CN" altLang="zh-CN" dirty="0"/>
              <a:t>是公共子序列。</a:t>
            </a:r>
          </a:p>
          <a:p>
            <a:r>
              <a:rPr lang="zh-CN" altLang="zh-CN" dirty="0"/>
              <a:t>最长公共子序列（</a:t>
            </a:r>
            <a:r>
              <a:rPr lang="en-US" altLang="zh-CN" dirty="0"/>
              <a:t>Longest </a:t>
            </a:r>
            <a:r>
              <a:rPr lang="en-US" altLang="zh-CN" dirty="0" err="1"/>
              <a:t>Commom</a:t>
            </a:r>
            <a:r>
              <a:rPr lang="en-US" altLang="zh-CN" dirty="0"/>
              <a:t> Subsequence</a:t>
            </a:r>
            <a:r>
              <a:rPr lang="zh-CN" altLang="zh-CN" dirty="0"/>
              <a:t>，</a:t>
            </a:r>
            <a:r>
              <a:rPr lang="en-US" altLang="zh-CN" dirty="0"/>
              <a:t>LCS</a:t>
            </a:r>
            <a:r>
              <a:rPr lang="zh-CN" altLang="zh-CN" dirty="0"/>
              <a:t>）问题表述为：给出两个序列，找出两个序列的最长公共子序列。</a:t>
            </a:r>
            <a:endParaRPr lang="zh-CN" altLang="en-US" dirty="0"/>
          </a:p>
        </p:txBody>
      </p:sp>
    </p:spTree>
    <p:extLst>
      <p:ext uri="{BB962C8B-B14F-4D97-AF65-F5344CB8AC3E}">
        <p14:creationId xmlns:p14="http://schemas.microsoft.com/office/powerpoint/2010/main" val="407827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zh-CN" altLang="zh-CN" dirty="0"/>
              <a:t>采用</a:t>
            </a:r>
            <a:r>
              <a:rPr lang="en-US" altLang="zh-CN" dirty="0"/>
              <a:t>DP</a:t>
            </a:r>
            <a:r>
              <a:rPr lang="zh-CN" altLang="zh-CN" dirty="0"/>
              <a:t>方法求解最长公共子序列问题，关键是定义阶段、状态和决策。</a:t>
            </a:r>
          </a:p>
          <a:p>
            <a:pPr latinLnBrk="1"/>
            <a:r>
              <a:rPr lang="zh-CN" altLang="zh-CN" dirty="0"/>
              <a:t>给出两个序列</a:t>
            </a:r>
            <a:r>
              <a:rPr lang="en-US" altLang="zh-CN" i="1" dirty="0"/>
              <a:t>x</a:t>
            </a:r>
            <a:r>
              <a:rPr lang="zh-CN" altLang="zh-CN" dirty="0"/>
              <a:t>和</a:t>
            </a:r>
            <a:r>
              <a:rPr lang="en-US" altLang="zh-CN" i="1" dirty="0"/>
              <a:t>y</a:t>
            </a:r>
            <a:r>
              <a:rPr lang="zh-CN" altLang="zh-CN" dirty="0"/>
              <a:t>，其长度分别为</a:t>
            </a:r>
            <a:r>
              <a:rPr lang="en-US" altLang="zh-CN" i="1" dirty="0"/>
              <a:t>m</a:t>
            </a:r>
            <a:r>
              <a:rPr lang="zh-CN" altLang="zh-CN" dirty="0"/>
              <a:t>和</a:t>
            </a:r>
            <a:r>
              <a:rPr lang="en-US" altLang="zh-CN" i="1" dirty="0"/>
              <a:t>n</a:t>
            </a:r>
            <a:r>
              <a:rPr lang="zh-CN" altLang="zh-CN" dirty="0"/>
              <a:t>，</a:t>
            </a:r>
            <a:r>
              <a:rPr lang="en-US" altLang="zh-CN" i="1" dirty="0"/>
              <a:t>x</a:t>
            </a:r>
            <a:r>
              <a:rPr lang="zh-CN" altLang="zh-CN" dirty="0"/>
              <a:t>和</a:t>
            </a:r>
            <a:r>
              <a:rPr lang="en-US" altLang="zh-CN" i="1" dirty="0"/>
              <a:t>y</a:t>
            </a:r>
            <a:r>
              <a:rPr lang="zh-CN" altLang="zh-CN" dirty="0"/>
              <a:t>的最长公共子序列</a:t>
            </a:r>
            <a:r>
              <a:rPr lang="en-US" altLang="zh-CN" i="1" dirty="0"/>
              <a:t>z</a:t>
            </a:r>
            <a:r>
              <a:rPr lang="zh-CN" altLang="zh-CN" dirty="0"/>
              <a:t>计算如下：</a:t>
            </a:r>
          </a:p>
          <a:p>
            <a:r>
              <a:rPr lang="zh-CN" altLang="zh-CN" dirty="0"/>
              <a:t>设序列</a:t>
            </a:r>
            <a:r>
              <a:rPr lang="en-US" altLang="zh-CN" i="1" dirty="0"/>
              <a:t>x=</a:t>
            </a:r>
            <a:r>
              <a:rPr lang="en-US" altLang="zh-CN" dirty="0"/>
              <a:t>&lt;</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m</a:t>
            </a:r>
            <a:r>
              <a:rPr lang="en-US" altLang="zh-CN" dirty="0"/>
              <a:t>&gt;</a:t>
            </a:r>
            <a:r>
              <a:rPr lang="zh-CN" altLang="zh-CN" dirty="0"/>
              <a:t>，其第</a:t>
            </a:r>
            <a:r>
              <a:rPr lang="en-US" altLang="zh-CN" i="1" dirty="0" err="1"/>
              <a:t>i</a:t>
            </a:r>
            <a:r>
              <a:rPr lang="zh-CN" altLang="zh-CN" dirty="0"/>
              <a:t>个前缀为</a:t>
            </a:r>
            <a:r>
              <a:rPr lang="en-US" altLang="zh-CN" i="1" dirty="0"/>
              <a:t>x</a:t>
            </a:r>
            <a:r>
              <a:rPr lang="en-US" altLang="zh-CN" i="1" baseline="-25000" dirty="0"/>
              <a:t>i</a:t>
            </a:r>
            <a:r>
              <a:rPr lang="en-US" altLang="zh-CN" dirty="0"/>
              <a:t>’=</a:t>
            </a:r>
            <a:r>
              <a:rPr lang="en-US" altLang="zh-CN" i="1" dirty="0"/>
              <a:t>=</a:t>
            </a:r>
            <a:r>
              <a:rPr lang="en-US" altLang="zh-CN" dirty="0"/>
              <a:t>&lt;</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a:t>x</a:t>
            </a:r>
            <a:r>
              <a:rPr lang="en-US" altLang="zh-CN" i="1" baseline="-25000" dirty="0"/>
              <a:t>i</a:t>
            </a:r>
            <a:r>
              <a:rPr lang="en-US" altLang="zh-CN" dirty="0"/>
              <a:t>&gt;</a:t>
            </a:r>
            <a:r>
              <a:rPr lang="zh-CN" altLang="zh-CN" dirty="0"/>
              <a:t>，</a:t>
            </a:r>
            <a:r>
              <a:rPr lang="en-US" altLang="zh-CN" i="1" dirty="0" err="1"/>
              <a:t>i</a:t>
            </a:r>
            <a:r>
              <a:rPr lang="en-US" altLang="zh-CN" dirty="0"/>
              <a:t>=0,1,..,</a:t>
            </a:r>
            <a:r>
              <a:rPr lang="en-US" altLang="zh-CN" i="1" dirty="0"/>
              <a:t>m</a:t>
            </a:r>
            <a:r>
              <a:rPr lang="zh-CN" altLang="zh-CN" dirty="0"/>
              <a:t>；序列</a:t>
            </a:r>
            <a:r>
              <a:rPr lang="en-US" altLang="zh-CN" i="1" dirty="0"/>
              <a:t>y=</a:t>
            </a:r>
            <a:r>
              <a:rPr lang="en-US" altLang="zh-CN" dirty="0"/>
              <a:t>&lt;</a:t>
            </a:r>
            <a:r>
              <a:rPr lang="en-US" altLang="zh-CN" i="1" dirty="0"/>
              <a:t>y</a:t>
            </a:r>
            <a:r>
              <a:rPr lang="en-US" altLang="zh-CN" baseline="-25000" dirty="0"/>
              <a:t>1</a:t>
            </a:r>
            <a:r>
              <a:rPr lang="en-US" altLang="zh-CN" dirty="0"/>
              <a:t>, </a:t>
            </a:r>
            <a:r>
              <a:rPr lang="en-US" altLang="zh-CN" i="1" dirty="0"/>
              <a:t>y</a:t>
            </a:r>
            <a:r>
              <a:rPr lang="en-US" altLang="zh-CN" baseline="-25000" dirty="0"/>
              <a:t>2</a:t>
            </a:r>
            <a:r>
              <a:rPr lang="en-US" altLang="zh-CN" dirty="0"/>
              <a:t>, .., </a:t>
            </a:r>
            <a:r>
              <a:rPr lang="en-US" altLang="zh-CN" i="1" dirty="0" err="1"/>
              <a:t>y</a:t>
            </a:r>
            <a:r>
              <a:rPr lang="en-US" altLang="zh-CN" i="1" baseline="-25000" dirty="0" err="1"/>
              <a:t>n</a:t>
            </a:r>
            <a:r>
              <a:rPr lang="en-US" altLang="zh-CN" dirty="0"/>
              <a:t>&gt;</a:t>
            </a:r>
            <a:r>
              <a:rPr lang="zh-CN" altLang="zh-CN" dirty="0"/>
              <a:t>，其第</a:t>
            </a:r>
            <a:r>
              <a:rPr lang="en-US" altLang="zh-CN" i="1" dirty="0" err="1"/>
              <a:t>i</a:t>
            </a:r>
            <a:r>
              <a:rPr lang="zh-CN" altLang="zh-CN" dirty="0"/>
              <a:t>个前缀为</a:t>
            </a:r>
            <a:r>
              <a:rPr lang="en-US" altLang="zh-CN" i="1" dirty="0" err="1"/>
              <a:t>y</a:t>
            </a:r>
            <a:r>
              <a:rPr lang="en-US" altLang="zh-CN" i="1" baseline="-25000" dirty="0" err="1"/>
              <a:t>i</a:t>
            </a:r>
            <a:r>
              <a:rPr lang="en-US" altLang="zh-CN" dirty="0"/>
              <a:t>’=</a:t>
            </a:r>
            <a:r>
              <a:rPr lang="en-US" altLang="zh-CN" i="1" dirty="0"/>
              <a:t>=</a:t>
            </a:r>
            <a:r>
              <a:rPr lang="en-US" altLang="zh-CN" dirty="0"/>
              <a:t>&lt;</a:t>
            </a:r>
            <a:r>
              <a:rPr lang="en-US" altLang="zh-CN" i="1" dirty="0"/>
              <a:t>y</a:t>
            </a:r>
            <a:r>
              <a:rPr lang="en-US" altLang="zh-CN" baseline="-25000" dirty="0"/>
              <a:t>1</a:t>
            </a:r>
            <a:r>
              <a:rPr lang="en-US" altLang="zh-CN" dirty="0"/>
              <a:t>, </a:t>
            </a:r>
            <a:r>
              <a:rPr lang="en-US" altLang="zh-CN" i="1" dirty="0"/>
              <a:t>y</a:t>
            </a:r>
            <a:r>
              <a:rPr lang="en-US" altLang="zh-CN" baseline="-25000" dirty="0"/>
              <a:t>2</a:t>
            </a:r>
            <a:r>
              <a:rPr lang="en-US" altLang="zh-CN" dirty="0"/>
              <a:t>, .., </a:t>
            </a:r>
            <a:r>
              <a:rPr lang="en-US" altLang="zh-CN" i="1" dirty="0" err="1"/>
              <a:t>y</a:t>
            </a:r>
            <a:r>
              <a:rPr lang="en-US" altLang="zh-CN" i="1" baseline="-25000" dirty="0" err="1"/>
              <a:t>i</a:t>
            </a:r>
            <a:r>
              <a:rPr lang="en-US" altLang="zh-CN" dirty="0"/>
              <a:t>&gt;</a:t>
            </a:r>
            <a:r>
              <a:rPr lang="zh-CN" altLang="zh-CN" dirty="0"/>
              <a:t>，</a:t>
            </a:r>
            <a:r>
              <a:rPr lang="en-US" altLang="zh-CN" i="1" dirty="0" err="1"/>
              <a:t>i</a:t>
            </a:r>
            <a:r>
              <a:rPr lang="en-US" altLang="zh-CN" dirty="0"/>
              <a:t>=0,1,..,</a:t>
            </a:r>
            <a:r>
              <a:rPr lang="en-US" altLang="zh-CN" i="1" dirty="0"/>
              <a:t>n</a:t>
            </a:r>
            <a:r>
              <a:rPr lang="zh-CN" altLang="zh-CN" dirty="0"/>
              <a:t>；序列</a:t>
            </a:r>
            <a:r>
              <a:rPr lang="en-US" altLang="zh-CN" i="1" dirty="0"/>
              <a:t>z=</a:t>
            </a:r>
            <a:r>
              <a:rPr lang="en-US" altLang="zh-CN" dirty="0"/>
              <a:t>&lt;</a:t>
            </a:r>
            <a:r>
              <a:rPr lang="en-US" altLang="zh-CN" i="1" dirty="0"/>
              <a:t>z</a:t>
            </a:r>
            <a:r>
              <a:rPr lang="en-US" altLang="zh-CN" baseline="-25000" dirty="0"/>
              <a:t>1</a:t>
            </a:r>
            <a:r>
              <a:rPr lang="en-US" altLang="zh-CN" dirty="0"/>
              <a:t>, </a:t>
            </a:r>
            <a:r>
              <a:rPr lang="en-US" altLang="zh-CN" i="1" dirty="0"/>
              <a:t>z</a:t>
            </a:r>
            <a:r>
              <a:rPr lang="en-US" altLang="zh-CN" baseline="-25000" dirty="0"/>
              <a:t>2</a:t>
            </a:r>
            <a:r>
              <a:rPr lang="en-US" altLang="zh-CN" dirty="0"/>
              <a:t>, .., </a:t>
            </a:r>
            <a:r>
              <a:rPr lang="en-US" altLang="zh-CN" i="1" dirty="0" err="1"/>
              <a:t>z</a:t>
            </a:r>
            <a:r>
              <a:rPr lang="en-US" altLang="zh-CN" i="1" baseline="-25000" dirty="0" err="1"/>
              <a:t>k</a:t>
            </a:r>
            <a:r>
              <a:rPr lang="en-US" altLang="zh-CN" dirty="0"/>
              <a:t>&gt;</a:t>
            </a:r>
            <a:r>
              <a:rPr lang="zh-CN" altLang="zh-CN" dirty="0"/>
              <a:t>是</a:t>
            </a:r>
            <a:r>
              <a:rPr lang="en-US" altLang="zh-CN" i="1" dirty="0"/>
              <a:t>x</a:t>
            </a:r>
            <a:r>
              <a:rPr lang="zh-CN" altLang="zh-CN" dirty="0"/>
              <a:t>和</a:t>
            </a:r>
            <a:r>
              <a:rPr lang="en-US" altLang="zh-CN" i="1" dirty="0"/>
              <a:t>y</a:t>
            </a:r>
            <a:r>
              <a:rPr lang="zh-CN" altLang="zh-CN" dirty="0"/>
              <a:t>的</a:t>
            </a:r>
            <a:r>
              <a:rPr lang="en-US" altLang="zh-CN" dirty="0"/>
              <a:t>LCS</a:t>
            </a:r>
            <a:r>
              <a:rPr lang="zh-CN" altLang="zh-CN" dirty="0"/>
              <a:t>。例如，如果</a:t>
            </a:r>
            <a:r>
              <a:rPr lang="en-US" altLang="zh-CN" i="1" dirty="0"/>
              <a:t>x=</a:t>
            </a:r>
            <a:r>
              <a:rPr lang="en-US" altLang="zh-CN" dirty="0"/>
              <a:t>&lt;A,B,C,B,D,A,B&gt;</a:t>
            </a:r>
            <a:r>
              <a:rPr lang="zh-CN" altLang="zh-CN" dirty="0"/>
              <a:t>，则</a:t>
            </a:r>
            <a:r>
              <a:rPr lang="en-US" altLang="zh-CN" i="1" dirty="0"/>
              <a:t>x</a:t>
            </a:r>
            <a:r>
              <a:rPr lang="en-US" altLang="zh-CN" baseline="-25000" dirty="0"/>
              <a:t>4</a:t>
            </a:r>
            <a:r>
              <a:rPr lang="en-US" altLang="zh-CN" dirty="0"/>
              <a:t>’=&lt;A,B,C,B&gt;</a:t>
            </a:r>
            <a:r>
              <a:rPr lang="zh-CN" altLang="zh-CN" dirty="0"/>
              <a:t>，且</a:t>
            </a:r>
            <a:r>
              <a:rPr lang="en-US" altLang="zh-CN" i="1" dirty="0"/>
              <a:t>x</a:t>
            </a:r>
            <a:r>
              <a:rPr lang="en-US" altLang="zh-CN" baseline="-25000" dirty="0"/>
              <a:t>0</a:t>
            </a:r>
            <a:r>
              <a:rPr lang="en-US" altLang="zh-CN" dirty="0"/>
              <a:t>’</a:t>
            </a:r>
            <a:r>
              <a:rPr lang="zh-CN" altLang="zh-CN" dirty="0"/>
              <a:t>是空序列。</a:t>
            </a:r>
            <a:endParaRPr lang="zh-CN" altLang="en-US" dirty="0"/>
          </a:p>
        </p:txBody>
      </p:sp>
    </p:spTree>
    <p:extLst>
      <p:ext uri="{BB962C8B-B14F-4D97-AF65-F5344CB8AC3E}">
        <p14:creationId xmlns:p14="http://schemas.microsoft.com/office/powerpoint/2010/main" val="27293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动态规划方法的编程实验</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rtlCol="0"/>
          <a:lstStyle/>
          <a:p>
            <a:r>
              <a:rPr lang="zh-CN" altLang="zh-CN" dirty="0"/>
              <a:t>在现实中有一类活动，其过程可以分成若干个互相联系的阶段，在它的每一个阶段都需要作出决策，从而使整个过程达到最好的活动效果。在各个阶段决策依赖于当前状态，也引起状态的转移，而一个决策序列就是在变化的状态中产生出来的，故有</a:t>
            </a:r>
            <a:r>
              <a:rPr lang="en-US" altLang="zh-CN" dirty="0"/>
              <a:t>“</a:t>
            </a:r>
            <a:r>
              <a:rPr lang="zh-CN" altLang="zh-CN" dirty="0"/>
              <a:t>动态</a:t>
            </a:r>
            <a:r>
              <a:rPr lang="en-US" altLang="zh-CN" dirty="0"/>
              <a:t>”</a:t>
            </a:r>
            <a:r>
              <a:rPr lang="zh-CN" altLang="zh-CN" dirty="0"/>
              <a:t>的含义。我们称这种解决多阶段决策问题的方法为动态规划（</a:t>
            </a:r>
            <a:r>
              <a:rPr lang="en-US" altLang="zh-CN" dirty="0"/>
              <a:t>Dynamic Programming</a:t>
            </a:r>
            <a:r>
              <a:rPr lang="zh-CN" altLang="zh-CN" dirty="0"/>
              <a:t>，</a:t>
            </a:r>
            <a:r>
              <a:rPr lang="en-US" altLang="zh-CN" dirty="0"/>
              <a:t>DP</a:t>
            </a:r>
            <a:r>
              <a:rPr lang="zh-CN" altLang="zh-CN" dirty="0"/>
              <a:t>）方法，简称为</a:t>
            </a:r>
            <a:r>
              <a:rPr lang="en-US" altLang="zh-CN" dirty="0"/>
              <a:t>DP</a:t>
            </a:r>
            <a:r>
              <a:rPr lang="zh-CN" altLang="zh-CN" dirty="0"/>
              <a:t>方法，如</a:t>
            </a:r>
            <a:r>
              <a:rPr lang="zh-CN" altLang="zh-CN" dirty="0" smtClean="0"/>
              <a:t>图所</a:t>
            </a:r>
            <a:r>
              <a:rPr lang="zh-CN" altLang="zh-CN" dirty="0"/>
              <a:t>示</a:t>
            </a:r>
            <a:r>
              <a:rPr lang="zh-CN" altLang="zh-CN" dirty="0" smtClean="0"/>
              <a:t>。</a:t>
            </a:r>
            <a:endParaRPr lang="en-US" altLang="zh-CN" dirty="0" smtClean="0"/>
          </a:p>
          <a:p>
            <a:endParaRPr lang="zh-CN" altLang="en-US" dirty="0">
              <a:latin typeface="Microsoft YaHei UI" panose="020B0503020204020204" pitchFamily="34" charset="-122"/>
              <a:ea typeface="Microsoft YaHei UI"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757" y="4509120"/>
            <a:ext cx="8675072" cy="1512168"/>
          </a:xfrm>
          <a:prstGeom prst="rect">
            <a:avLst/>
          </a:prstGeom>
        </p:spPr>
      </p:pic>
    </p:spTree>
    <p:extLst>
      <p:ext uri="{BB962C8B-B14F-4D97-AF65-F5344CB8AC3E}">
        <p14:creationId xmlns:p14="http://schemas.microsoft.com/office/powerpoint/2010/main" val="141381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阶段和状态分别是</a:t>
            </a:r>
            <a:r>
              <a:rPr lang="en-US" altLang="zh-CN" i="1" dirty="0"/>
              <a:t>x</a:t>
            </a:r>
            <a:r>
              <a:rPr lang="zh-CN" altLang="zh-CN" dirty="0"/>
              <a:t>的前缀指针</a:t>
            </a:r>
            <a:r>
              <a:rPr lang="en-US" altLang="zh-CN" i="1" dirty="0" err="1"/>
              <a:t>i</a:t>
            </a:r>
            <a:r>
              <a:rPr lang="zh-CN" altLang="zh-CN" dirty="0"/>
              <a:t>和</a:t>
            </a:r>
            <a:r>
              <a:rPr lang="en-US" altLang="zh-CN" i="1" dirty="0"/>
              <a:t>y</a:t>
            </a:r>
            <a:r>
              <a:rPr lang="zh-CN" altLang="zh-CN" dirty="0"/>
              <a:t>的前缀指针</a:t>
            </a:r>
            <a:r>
              <a:rPr lang="en-US" altLang="zh-CN" i="1" dirty="0"/>
              <a:t>j</a:t>
            </a:r>
            <a:r>
              <a:rPr lang="zh-CN" altLang="zh-CN" dirty="0"/>
              <a:t>，这样可以保证</a:t>
            </a:r>
            <a:r>
              <a:rPr lang="en-US" altLang="zh-CN" i="1" dirty="0"/>
              <a:t>x</a:t>
            </a:r>
            <a:r>
              <a:rPr lang="en-US" altLang="zh-CN" i="1" baseline="-25000" dirty="0"/>
              <a:t>i</a:t>
            </a:r>
            <a:r>
              <a:rPr lang="en-US" altLang="zh-CN" baseline="-25000" dirty="0"/>
              <a:t>-1</a:t>
            </a:r>
            <a:r>
              <a:rPr lang="zh-CN" altLang="zh-CN" dirty="0"/>
              <a:t>和</a:t>
            </a:r>
            <a:r>
              <a:rPr lang="en-US" altLang="zh-CN" i="1" dirty="0"/>
              <a:t>y</a:t>
            </a:r>
            <a:r>
              <a:rPr lang="en-US" altLang="zh-CN" i="1" baseline="-25000" dirty="0"/>
              <a:t>j</a:t>
            </a:r>
            <a:r>
              <a:rPr lang="en-US" altLang="zh-CN" baseline="-25000" dirty="0"/>
              <a:t>-1</a:t>
            </a:r>
            <a:r>
              <a:rPr lang="zh-CN" altLang="zh-CN" dirty="0"/>
              <a:t>的</a:t>
            </a:r>
            <a:r>
              <a:rPr lang="en-US" altLang="zh-CN" dirty="0"/>
              <a:t>LCS</a:t>
            </a:r>
            <a:r>
              <a:rPr lang="zh-CN" altLang="zh-CN" dirty="0"/>
              <a:t>已经求出。决策是根据</a:t>
            </a:r>
            <a:r>
              <a:rPr lang="en-US" altLang="zh-CN" dirty="0"/>
              <a:t>LCS</a:t>
            </a:r>
            <a:r>
              <a:rPr lang="zh-CN" altLang="zh-CN" dirty="0"/>
              <a:t>的三个性质做最优选择。</a:t>
            </a:r>
          </a:p>
          <a:p>
            <a:pPr latinLnBrk="1"/>
            <a:r>
              <a:rPr lang="zh-CN" altLang="zh-CN" b="1" dirty="0"/>
              <a:t>性质</a:t>
            </a:r>
            <a:r>
              <a:rPr lang="en-US" altLang="zh-CN" b="1" dirty="0"/>
              <a:t>1.</a:t>
            </a:r>
            <a:r>
              <a:rPr lang="en-US" altLang="zh-CN" dirty="0"/>
              <a:t> </a:t>
            </a:r>
            <a:r>
              <a:rPr lang="zh-CN" altLang="zh-CN" dirty="0"/>
              <a:t>如果</a:t>
            </a:r>
            <a:r>
              <a:rPr lang="en-US" altLang="zh-CN" i="1" dirty="0" err="1"/>
              <a:t>x</a:t>
            </a:r>
            <a:r>
              <a:rPr lang="en-US" altLang="zh-CN" i="1" baseline="-25000" dirty="0" err="1"/>
              <a:t>m</a:t>
            </a:r>
            <a:r>
              <a:rPr lang="en-US" altLang="zh-CN" i="1" dirty="0"/>
              <a:t>=</a:t>
            </a:r>
            <a:r>
              <a:rPr lang="en-US" altLang="zh-CN" i="1" dirty="0" err="1"/>
              <a:t>y</a:t>
            </a:r>
            <a:r>
              <a:rPr lang="en-US" altLang="zh-CN" i="1" baseline="-25000" dirty="0" err="1"/>
              <a:t>n</a:t>
            </a:r>
            <a:r>
              <a:rPr lang="zh-CN" altLang="zh-CN" dirty="0"/>
              <a:t>，则</a:t>
            </a:r>
            <a:r>
              <a:rPr lang="en-US" altLang="zh-CN" i="1" dirty="0" err="1"/>
              <a:t>z</a:t>
            </a:r>
            <a:r>
              <a:rPr lang="en-US" altLang="zh-CN" i="1" baseline="-25000" dirty="0" err="1"/>
              <a:t>K</a:t>
            </a:r>
            <a:r>
              <a:rPr lang="en-US" altLang="zh-CN" i="1" dirty="0"/>
              <a:t>=</a:t>
            </a:r>
            <a:r>
              <a:rPr lang="en-US" altLang="zh-CN" i="1" dirty="0" err="1"/>
              <a:t>x</a:t>
            </a:r>
            <a:r>
              <a:rPr lang="en-US" altLang="zh-CN" i="1" baseline="-25000" dirty="0" err="1"/>
              <a:t>m</a:t>
            </a:r>
            <a:r>
              <a:rPr lang="en-US" altLang="zh-CN" i="1" dirty="0"/>
              <a:t>=</a:t>
            </a:r>
            <a:r>
              <a:rPr lang="en-US" altLang="zh-CN" i="1" dirty="0" err="1"/>
              <a:t>y</a:t>
            </a:r>
            <a:r>
              <a:rPr lang="en-US" altLang="zh-CN" i="1" baseline="-25000" dirty="0" err="1"/>
              <a:t>n</a:t>
            </a:r>
            <a:r>
              <a:rPr lang="zh-CN" altLang="zh-CN" dirty="0"/>
              <a:t>，且</a:t>
            </a:r>
            <a:r>
              <a:rPr lang="en-US" altLang="zh-CN" i="1" dirty="0"/>
              <a:t>z</a:t>
            </a:r>
            <a:r>
              <a:rPr lang="en-US" altLang="zh-CN" i="1" baseline="-25000" dirty="0"/>
              <a:t>k</a:t>
            </a:r>
            <a:r>
              <a:rPr lang="en-US" altLang="zh-CN" baseline="-25000" dirty="0"/>
              <a:t>-1</a:t>
            </a:r>
            <a:r>
              <a:rPr lang="en-US" altLang="zh-CN" dirty="0"/>
              <a:t>’</a:t>
            </a:r>
            <a:r>
              <a:rPr lang="zh-CN" altLang="zh-CN" dirty="0"/>
              <a:t>是</a:t>
            </a:r>
            <a:r>
              <a:rPr lang="en-US" altLang="zh-CN" i="1" dirty="0"/>
              <a:t>x</a:t>
            </a:r>
            <a:r>
              <a:rPr lang="en-US" altLang="zh-CN" i="1" baseline="-25000" dirty="0"/>
              <a:t>m</a:t>
            </a:r>
            <a:r>
              <a:rPr lang="en-US" altLang="zh-CN" baseline="-25000" dirty="0"/>
              <a:t>-1</a:t>
            </a:r>
            <a:r>
              <a:rPr lang="en-US" altLang="zh-CN" dirty="0"/>
              <a:t>’</a:t>
            </a:r>
            <a:r>
              <a:rPr lang="zh-CN" altLang="zh-CN" dirty="0"/>
              <a:t>和</a:t>
            </a:r>
            <a:r>
              <a:rPr lang="en-US" altLang="zh-CN" i="1" dirty="0"/>
              <a:t>y</a:t>
            </a:r>
            <a:r>
              <a:rPr lang="en-US" altLang="zh-CN" i="1" baseline="-25000" dirty="0"/>
              <a:t>n</a:t>
            </a:r>
            <a:r>
              <a:rPr lang="en-US" altLang="zh-CN" baseline="-25000" dirty="0"/>
              <a:t>-1</a:t>
            </a:r>
            <a:r>
              <a:rPr lang="en-US" altLang="zh-CN" dirty="0"/>
              <a:t>’</a:t>
            </a:r>
            <a:r>
              <a:rPr lang="zh-CN" altLang="zh-CN" dirty="0"/>
              <a:t>的</a:t>
            </a:r>
            <a:r>
              <a:rPr lang="en-US" altLang="zh-CN" dirty="0"/>
              <a:t>LCS</a:t>
            </a:r>
            <a:r>
              <a:rPr lang="zh-CN" altLang="zh-CN" dirty="0"/>
              <a:t>。</a:t>
            </a:r>
          </a:p>
          <a:p>
            <a:pPr latinLnBrk="1"/>
            <a:r>
              <a:rPr lang="zh-CN" altLang="zh-CN" b="1" dirty="0"/>
              <a:t>性质</a:t>
            </a:r>
            <a:r>
              <a:rPr lang="en-US" altLang="zh-CN" b="1" dirty="0"/>
              <a:t>2. </a:t>
            </a:r>
            <a:r>
              <a:rPr lang="zh-CN" altLang="zh-CN" dirty="0"/>
              <a:t>如果</a:t>
            </a:r>
            <a:r>
              <a:rPr lang="en-US" altLang="zh-CN" i="1" dirty="0" err="1"/>
              <a:t>x</a:t>
            </a:r>
            <a:r>
              <a:rPr lang="en-US" altLang="zh-CN" i="1" baseline="-25000" dirty="0" err="1"/>
              <a:t>m</a:t>
            </a:r>
            <a:r>
              <a:rPr lang="en-US" altLang="zh-CN" dirty="0" err="1">
                <a:sym typeface="Symbol" panose="05050102010706020507" pitchFamily="18" charset="2"/>
              </a:rPr>
              <a:t></a:t>
            </a:r>
            <a:r>
              <a:rPr lang="en-US" altLang="zh-CN" i="1" dirty="0" err="1"/>
              <a:t>y</a:t>
            </a:r>
            <a:r>
              <a:rPr lang="en-US" altLang="zh-CN" i="1" baseline="-25000" dirty="0" err="1"/>
              <a:t>n</a:t>
            </a:r>
            <a:r>
              <a:rPr lang="zh-CN" altLang="zh-CN" dirty="0"/>
              <a:t>，则</a:t>
            </a:r>
            <a:r>
              <a:rPr lang="en-US" altLang="zh-CN" i="1" dirty="0" err="1"/>
              <a:t>z</a:t>
            </a:r>
            <a:r>
              <a:rPr lang="en-US" altLang="zh-CN" i="1" baseline="-25000" dirty="0" err="1"/>
              <a:t>K</a:t>
            </a:r>
            <a:r>
              <a:rPr lang="en-US" altLang="zh-CN" dirty="0" err="1">
                <a:sym typeface="Symbol" panose="05050102010706020507" pitchFamily="18" charset="2"/>
              </a:rPr>
              <a:t></a:t>
            </a:r>
            <a:r>
              <a:rPr lang="en-US" altLang="zh-CN" i="1" dirty="0" err="1"/>
              <a:t>x</a:t>
            </a:r>
            <a:r>
              <a:rPr lang="en-US" altLang="zh-CN" i="1" baseline="-25000" dirty="0" err="1"/>
              <a:t>m</a:t>
            </a:r>
            <a:r>
              <a:rPr lang="zh-CN" altLang="zh-CN" dirty="0"/>
              <a:t>，并且</a:t>
            </a:r>
            <a:r>
              <a:rPr lang="en-US" altLang="zh-CN" i="1" dirty="0"/>
              <a:t>z</a:t>
            </a:r>
            <a:r>
              <a:rPr lang="zh-CN" altLang="zh-CN" dirty="0"/>
              <a:t>是</a:t>
            </a:r>
            <a:r>
              <a:rPr lang="en-US" altLang="zh-CN" i="1" dirty="0"/>
              <a:t>x</a:t>
            </a:r>
            <a:r>
              <a:rPr lang="en-US" altLang="zh-CN" i="1" baseline="-25000" dirty="0"/>
              <a:t>m</a:t>
            </a:r>
            <a:r>
              <a:rPr lang="en-US" altLang="zh-CN" baseline="-25000" dirty="0"/>
              <a:t>-1</a:t>
            </a:r>
            <a:r>
              <a:rPr lang="en-US" altLang="zh-CN" dirty="0"/>
              <a:t>’</a:t>
            </a:r>
            <a:r>
              <a:rPr lang="zh-CN" altLang="zh-CN" dirty="0"/>
              <a:t>和</a:t>
            </a:r>
            <a:r>
              <a:rPr lang="en-US" altLang="zh-CN" i="1" dirty="0"/>
              <a:t>y</a:t>
            </a:r>
            <a:r>
              <a:rPr lang="zh-CN" altLang="zh-CN" dirty="0"/>
              <a:t>是</a:t>
            </a:r>
            <a:r>
              <a:rPr lang="en-US" altLang="zh-CN" i="1" dirty="0"/>
              <a:t>x</a:t>
            </a:r>
            <a:r>
              <a:rPr lang="en-US" altLang="zh-CN" i="1" baseline="-25000" dirty="0"/>
              <a:t>m</a:t>
            </a:r>
            <a:r>
              <a:rPr lang="en-US" altLang="zh-CN" baseline="-25000" dirty="0"/>
              <a:t>-1</a:t>
            </a:r>
            <a:r>
              <a:rPr lang="en-US" altLang="zh-CN" dirty="0"/>
              <a:t>’</a:t>
            </a:r>
            <a:r>
              <a:rPr lang="zh-CN" altLang="zh-CN" dirty="0"/>
              <a:t>和</a:t>
            </a:r>
            <a:r>
              <a:rPr lang="en-US" altLang="zh-CN" i="1" dirty="0"/>
              <a:t>y</a:t>
            </a:r>
            <a:r>
              <a:rPr lang="zh-CN" altLang="zh-CN" dirty="0"/>
              <a:t>的</a:t>
            </a:r>
            <a:r>
              <a:rPr lang="en-US" altLang="zh-CN" dirty="0"/>
              <a:t>LCS</a:t>
            </a:r>
            <a:r>
              <a:rPr lang="zh-CN" altLang="zh-CN" dirty="0"/>
              <a:t>。</a:t>
            </a:r>
          </a:p>
          <a:p>
            <a:r>
              <a:rPr lang="zh-CN" altLang="zh-CN" b="1" dirty="0"/>
              <a:t>性质</a:t>
            </a:r>
            <a:r>
              <a:rPr lang="en-US" altLang="zh-CN" b="1" dirty="0"/>
              <a:t>3.</a:t>
            </a:r>
            <a:r>
              <a:rPr lang="en-US" altLang="zh-CN" dirty="0"/>
              <a:t> </a:t>
            </a:r>
            <a:r>
              <a:rPr lang="zh-CN" altLang="zh-CN" dirty="0"/>
              <a:t>如果</a:t>
            </a:r>
            <a:r>
              <a:rPr lang="en-US" altLang="zh-CN" i="1" dirty="0" err="1"/>
              <a:t>x</a:t>
            </a:r>
            <a:r>
              <a:rPr lang="en-US" altLang="zh-CN" i="1" baseline="-25000" dirty="0" err="1"/>
              <a:t>m</a:t>
            </a:r>
            <a:r>
              <a:rPr lang="en-US" altLang="zh-CN" dirty="0" err="1">
                <a:sym typeface="Symbol" panose="05050102010706020507" pitchFamily="18" charset="2"/>
              </a:rPr>
              <a:t></a:t>
            </a:r>
            <a:r>
              <a:rPr lang="en-US" altLang="zh-CN" i="1" dirty="0" err="1"/>
              <a:t>y</a:t>
            </a:r>
            <a:r>
              <a:rPr lang="en-US" altLang="zh-CN" i="1" baseline="-25000" dirty="0" err="1"/>
              <a:t>n</a:t>
            </a:r>
            <a:r>
              <a:rPr lang="zh-CN" altLang="zh-CN" dirty="0"/>
              <a:t>，则</a:t>
            </a:r>
            <a:r>
              <a:rPr lang="en-US" altLang="zh-CN" i="1" dirty="0" err="1"/>
              <a:t>z</a:t>
            </a:r>
            <a:r>
              <a:rPr lang="en-US" altLang="zh-CN" i="1" baseline="-25000" dirty="0" err="1"/>
              <a:t>K</a:t>
            </a:r>
            <a:r>
              <a:rPr lang="en-US" altLang="zh-CN" dirty="0" err="1">
                <a:sym typeface="Symbol" panose="05050102010706020507" pitchFamily="18" charset="2"/>
              </a:rPr>
              <a:t></a:t>
            </a:r>
            <a:r>
              <a:rPr lang="en-US" altLang="zh-CN" i="1" dirty="0" err="1"/>
              <a:t>y</a:t>
            </a:r>
            <a:r>
              <a:rPr lang="en-US" altLang="zh-CN" i="1" baseline="-25000" dirty="0" err="1"/>
              <a:t>n</a:t>
            </a:r>
            <a:r>
              <a:rPr lang="zh-CN" altLang="zh-CN" dirty="0"/>
              <a:t>，并且</a:t>
            </a:r>
            <a:r>
              <a:rPr lang="en-US" altLang="zh-CN" i="1" dirty="0"/>
              <a:t>z</a:t>
            </a:r>
            <a:r>
              <a:rPr lang="zh-CN" altLang="zh-CN" dirty="0"/>
              <a:t>是</a:t>
            </a:r>
            <a:r>
              <a:rPr lang="en-US" altLang="zh-CN" i="1" dirty="0"/>
              <a:t>x</a:t>
            </a:r>
            <a:r>
              <a:rPr lang="zh-CN" altLang="zh-CN" dirty="0"/>
              <a:t>和</a:t>
            </a:r>
            <a:r>
              <a:rPr lang="en-US" altLang="zh-CN" i="1" dirty="0"/>
              <a:t>y</a:t>
            </a:r>
            <a:r>
              <a:rPr lang="en-US" altLang="zh-CN" i="1" baseline="-25000" dirty="0"/>
              <a:t>n</a:t>
            </a:r>
            <a:r>
              <a:rPr lang="en-US" altLang="zh-CN" baseline="-25000" dirty="0"/>
              <a:t>-1</a:t>
            </a:r>
            <a:r>
              <a:rPr lang="en-US" altLang="zh-CN" dirty="0"/>
              <a:t>’</a:t>
            </a:r>
            <a:r>
              <a:rPr lang="zh-CN" altLang="zh-CN" dirty="0"/>
              <a:t>的</a:t>
            </a:r>
            <a:r>
              <a:rPr lang="en-US" altLang="zh-CN" dirty="0"/>
              <a:t>LCS</a:t>
            </a:r>
            <a:r>
              <a:rPr lang="zh-CN" altLang="zh-CN" dirty="0"/>
              <a:t>。</a:t>
            </a:r>
            <a:endParaRPr lang="zh-CN" altLang="en-US" dirty="0"/>
          </a:p>
        </p:txBody>
      </p:sp>
    </p:spTree>
    <p:extLst>
      <p:ext uri="{BB962C8B-B14F-4D97-AF65-F5344CB8AC3E}">
        <p14:creationId xmlns:p14="http://schemas.microsoft.com/office/powerpoint/2010/main" val="301677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485" y="2708920"/>
            <a:ext cx="8851237" cy="2736304"/>
          </a:xfrm>
        </p:spPr>
      </p:pic>
    </p:spTree>
    <p:extLst>
      <p:ext uri="{BB962C8B-B14F-4D97-AF65-F5344CB8AC3E}">
        <p14:creationId xmlns:p14="http://schemas.microsoft.com/office/powerpoint/2010/main" val="26722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Longest Match</a:t>
            </a:r>
            <a:endParaRPr lang="zh-CN" altLang="en-US" dirty="0"/>
          </a:p>
        </p:txBody>
      </p:sp>
      <p:sp>
        <p:nvSpPr>
          <p:cNvPr id="3" name="内容占位符 2"/>
          <p:cNvSpPr>
            <a:spLocks noGrp="1"/>
          </p:cNvSpPr>
          <p:nvPr>
            <p:ph idx="1"/>
          </p:nvPr>
        </p:nvSpPr>
        <p:spPr/>
        <p:txBody>
          <a:bodyPr/>
          <a:lstStyle/>
          <a:p>
            <a:pPr latinLnBrk="1"/>
            <a:r>
              <a:rPr lang="zh-CN" altLang="zh-CN" b="1" dirty="0"/>
              <a:t>试题来源：</a:t>
            </a:r>
            <a:r>
              <a:rPr lang="en-US" altLang="zh-CN" b="1" dirty="0"/>
              <a:t>TCL Programming Contest 2001</a:t>
            </a:r>
            <a:endParaRPr lang="zh-CN" altLang="zh-CN" dirty="0"/>
          </a:p>
          <a:p>
            <a:r>
              <a:rPr lang="zh-CN" altLang="zh-CN" b="1" dirty="0"/>
              <a:t>在线测试：</a:t>
            </a:r>
            <a:r>
              <a:rPr lang="en-US" altLang="zh-CN" b="1" dirty="0"/>
              <a:t>UVA 10100</a:t>
            </a:r>
            <a:endParaRPr lang="zh-CN" altLang="en-US" dirty="0"/>
          </a:p>
        </p:txBody>
      </p:sp>
    </p:spTree>
    <p:extLst>
      <p:ext uri="{BB962C8B-B14F-4D97-AF65-F5344CB8AC3E}">
        <p14:creationId xmlns:p14="http://schemas.microsoft.com/office/powerpoint/2010/main" val="281375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一家新开张的侦探社正在努力用他们有限的智慧来设计在他们的侦探之间进行秘密信息传递的技术。因为他们在这个专业领域是新手，所以他们很清楚他们的信息会被其他团队截获和修改。他们要通过检查被改变的信息部分来猜测其他部分的内涵。首先，他们要获取最长的匹配长度。请您来帮助他们。</a:t>
            </a:r>
            <a:endParaRPr lang="zh-CN" altLang="en-US" dirty="0"/>
          </a:p>
        </p:txBody>
      </p:sp>
    </p:spTree>
    <p:extLst>
      <p:ext uri="{BB962C8B-B14F-4D97-AF65-F5344CB8AC3E}">
        <p14:creationId xmlns:p14="http://schemas.microsoft.com/office/powerpoint/2010/main" val="324404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atinLnBrk="1"/>
            <a:r>
              <a:rPr lang="zh-CN" altLang="zh-CN" b="1" dirty="0"/>
              <a:t>输入</a:t>
            </a:r>
            <a:endParaRPr lang="zh-CN" altLang="zh-CN" dirty="0"/>
          </a:p>
          <a:p>
            <a:pPr latinLnBrk="1"/>
            <a:r>
              <a:rPr lang="zh-CN" altLang="zh-CN" dirty="0"/>
              <a:t>输入包含若干测试用例。每个测试用例包含两行连续的字符串。空行和可打印的非字母的标点符号字符也可以出现。一行字符串不超过</a:t>
            </a:r>
            <a:r>
              <a:rPr lang="en-US" altLang="zh-CN" dirty="0"/>
              <a:t>1000</a:t>
            </a:r>
            <a:r>
              <a:rPr lang="zh-CN" altLang="zh-CN" dirty="0"/>
              <a:t>个字符，每个单词的长度小于</a:t>
            </a:r>
            <a:r>
              <a:rPr lang="en-US" altLang="zh-CN" dirty="0"/>
              <a:t>20</a:t>
            </a:r>
            <a:r>
              <a:rPr lang="zh-CN" altLang="zh-CN" dirty="0"/>
              <a:t>个字符。</a:t>
            </a:r>
          </a:p>
          <a:p>
            <a:pPr latinLnBrk="1"/>
            <a:r>
              <a:rPr lang="zh-CN" altLang="zh-CN" b="1" dirty="0"/>
              <a:t>输出</a:t>
            </a:r>
            <a:endParaRPr lang="zh-CN" altLang="zh-CN" dirty="0"/>
          </a:p>
          <a:p>
            <a:r>
              <a:rPr lang="zh-CN" altLang="zh-CN" dirty="0"/>
              <a:t>对于输入的每个测试用例，输出一行，先向右对齐按两位宽度输出测试用例编号，然后如样例输出所示输出最长匹配。如果在输入中有空行，则输出</a:t>
            </a:r>
            <a:r>
              <a:rPr lang="en-US" altLang="zh-CN" dirty="0"/>
              <a:t>'Blank!'</a:t>
            </a:r>
            <a:r>
              <a:rPr lang="zh-CN" altLang="zh-CN" dirty="0"/>
              <a:t>。要把可打印的非字母的标点符号字符作为空格。</a:t>
            </a:r>
            <a:endParaRPr lang="zh-CN" altLang="en-US" dirty="0"/>
          </a:p>
        </p:txBody>
      </p:sp>
    </p:spTree>
    <p:extLst>
      <p:ext uri="{BB962C8B-B14F-4D97-AF65-F5344CB8AC3E}">
        <p14:creationId xmlns:p14="http://schemas.microsoft.com/office/powerpoint/2010/main" val="317049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fontAlgn="base" latinLnBrk="1"/>
            <a:r>
              <a:rPr lang="zh-CN" altLang="zh-CN" b="1" dirty="0"/>
              <a:t>试题解析</a:t>
            </a:r>
            <a:endParaRPr lang="zh-CN" altLang="zh-CN" dirty="0"/>
          </a:p>
          <a:p>
            <a:pPr fontAlgn="base"/>
            <a:r>
              <a:rPr lang="zh-CN" altLang="zh-CN" dirty="0"/>
              <a:t>我们将字串中连续的字母认作一个单词，依次计算出两个字符串中的单词，其中第</a:t>
            </a:r>
            <a:r>
              <a:rPr lang="en-US" altLang="zh-CN" dirty="0"/>
              <a:t>1</a:t>
            </a:r>
            <a:r>
              <a:rPr lang="zh-CN" altLang="zh-CN" dirty="0"/>
              <a:t>个字符串的单词序列为</a:t>
            </a:r>
            <a:r>
              <a:rPr lang="en-US" altLang="zh-CN" i="1" dirty="0"/>
              <a:t>T</a:t>
            </a:r>
            <a:r>
              <a:rPr lang="en-US" altLang="zh-CN" dirty="0"/>
              <a:t>1.</a:t>
            </a:r>
            <a:r>
              <a:rPr lang="en-US" altLang="zh-CN" i="1" dirty="0"/>
              <a:t>word</a:t>
            </a:r>
            <a:r>
              <a:rPr lang="en-US" altLang="zh-CN" dirty="0"/>
              <a:t>[1]‥</a:t>
            </a:r>
            <a:r>
              <a:rPr lang="en-US" altLang="zh-CN" i="1" dirty="0"/>
              <a:t>T</a:t>
            </a:r>
            <a:r>
              <a:rPr lang="en-US" altLang="zh-CN" dirty="0"/>
              <a:t>1.</a:t>
            </a:r>
            <a:r>
              <a:rPr lang="en-US" altLang="zh-CN" i="1" dirty="0"/>
              <a:t>word</a:t>
            </a:r>
            <a:r>
              <a:rPr lang="en-US" altLang="zh-CN" dirty="0"/>
              <a:t>[</a:t>
            </a:r>
            <a:r>
              <a:rPr lang="en-US" altLang="zh-CN" i="1" dirty="0"/>
              <a:t>n</a:t>
            </a:r>
            <a:r>
              <a:rPr lang="en-US" altLang="zh-CN" dirty="0"/>
              <a:t>]</a:t>
            </a:r>
            <a:r>
              <a:rPr lang="zh-CN" altLang="zh-CN" dirty="0"/>
              <a:t>，第</a:t>
            </a:r>
            <a:r>
              <a:rPr lang="en-US" altLang="zh-CN" dirty="0"/>
              <a:t>2</a:t>
            </a:r>
            <a:r>
              <a:rPr lang="zh-CN" altLang="zh-CN" dirty="0"/>
              <a:t>个字符串的单词序列为</a:t>
            </a:r>
            <a:r>
              <a:rPr lang="en-US" altLang="zh-CN" i="1" dirty="0"/>
              <a:t>T</a:t>
            </a:r>
            <a:r>
              <a:rPr lang="en-US" altLang="zh-CN" dirty="0"/>
              <a:t>2.</a:t>
            </a:r>
            <a:r>
              <a:rPr lang="en-US" altLang="zh-CN" i="1" dirty="0"/>
              <a:t>word</a:t>
            </a:r>
            <a:r>
              <a:rPr lang="en-US" altLang="zh-CN" dirty="0"/>
              <a:t>[1]‥</a:t>
            </a:r>
            <a:r>
              <a:rPr lang="en-US" altLang="zh-CN" i="1" dirty="0"/>
              <a:t>T</a:t>
            </a:r>
            <a:r>
              <a:rPr lang="en-US" altLang="zh-CN" dirty="0"/>
              <a:t>2.</a:t>
            </a:r>
            <a:r>
              <a:rPr lang="en-US" altLang="zh-CN" i="1" dirty="0"/>
              <a:t>word</a:t>
            </a:r>
            <a:r>
              <a:rPr lang="en-US" altLang="zh-CN" dirty="0"/>
              <a:t>[</a:t>
            </a:r>
            <a:r>
              <a:rPr lang="en-US" altLang="zh-CN" i="1" dirty="0"/>
              <a:t>m</a:t>
            </a:r>
            <a:r>
              <a:rPr lang="en-US" altLang="zh-CN" dirty="0"/>
              <a:t>]</a:t>
            </a:r>
            <a:r>
              <a:rPr lang="zh-CN" altLang="zh-CN" dirty="0"/>
              <a:t>。</a:t>
            </a:r>
          </a:p>
          <a:p>
            <a:r>
              <a:rPr lang="zh-CN" altLang="zh-CN" dirty="0"/>
              <a:t>接下来，将每个单词缩成一个</a:t>
            </a:r>
            <a:r>
              <a:rPr lang="en-US" altLang="zh-CN" dirty="0"/>
              <a:t>“</a:t>
            </a:r>
            <a:r>
              <a:rPr lang="zh-CN" altLang="zh-CN" dirty="0"/>
              <a:t>字符</a:t>
            </a:r>
            <a:r>
              <a:rPr lang="en-US" altLang="zh-CN" dirty="0"/>
              <a:t>”</a:t>
            </a:r>
            <a:r>
              <a:rPr lang="zh-CN" altLang="zh-CN" dirty="0"/>
              <a:t>，使用</a:t>
            </a:r>
            <a:r>
              <a:rPr lang="en-US" altLang="zh-CN" dirty="0"/>
              <a:t>LCS</a:t>
            </a:r>
            <a:r>
              <a:rPr lang="zh-CN" altLang="zh-CN" dirty="0"/>
              <a:t>算法计算出两串的最长公共子序列，该序列的长度即为最长匹配。</a:t>
            </a:r>
            <a:endParaRPr lang="zh-CN" altLang="en-US" dirty="0"/>
          </a:p>
        </p:txBody>
      </p:sp>
    </p:spTree>
    <p:extLst>
      <p:ext uri="{BB962C8B-B14F-4D97-AF65-F5344CB8AC3E}">
        <p14:creationId xmlns:p14="http://schemas.microsoft.com/office/powerpoint/2010/main" val="115117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0-1</a:t>
            </a:r>
            <a:r>
              <a:rPr lang="zh-CN" altLang="zh-CN" dirty="0"/>
              <a:t>背包问题</a:t>
            </a:r>
            <a:endParaRPr lang="zh-CN" altLang="en-US"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p:txBody>
          <a:bodyPr rtlCol="0"/>
          <a:lstStyle/>
          <a:p>
            <a:r>
              <a:rPr lang="zh-CN" altLang="en-US" dirty="0"/>
              <a:t>基本的</a:t>
            </a:r>
            <a:r>
              <a:rPr lang="en-US" altLang="zh-CN" dirty="0"/>
              <a:t>0-1</a:t>
            </a:r>
            <a:r>
              <a:rPr lang="zh-CN" altLang="en-US" dirty="0"/>
              <a:t>背包</a:t>
            </a:r>
          </a:p>
          <a:p>
            <a:r>
              <a:rPr lang="zh-CN" altLang="en-US" dirty="0"/>
              <a:t>完全背包</a:t>
            </a:r>
          </a:p>
          <a:p>
            <a:r>
              <a:rPr lang="zh-CN" altLang="en-US" dirty="0"/>
              <a:t>多重背包</a:t>
            </a:r>
          </a:p>
          <a:p>
            <a:r>
              <a:rPr lang="zh-CN" altLang="en-US" dirty="0"/>
              <a:t>混合背包</a:t>
            </a:r>
          </a:p>
          <a:p>
            <a:r>
              <a:rPr lang="zh-CN" altLang="en-US" dirty="0"/>
              <a:t>分组背包</a:t>
            </a:r>
          </a:p>
          <a:p>
            <a:r>
              <a:rPr lang="zh-CN" altLang="en-US" dirty="0"/>
              <a:t>有依赖的背包</a:t>
            </a:r>
          </a:p>
          <a:p>
            <a:r>
              <a:rPr lang="zh-CN" altLang="en-US" dirty="0"/>
              <a:t>二维背包</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0542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基本的</a:t>
            </a:r>
            <a:r>
              <a:rPr lang="en-US" altLang="zh-CN" b="1" dirty="0"/>
              <a:t>0-1</a:t>
            </a:r>
            <a:r>
              <a:rPr lang="zh-CN" altLang="zh-CN" b="1" dirty="0"/>
              <a:t>背包问题</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496" y="1844824"/>
            <a:ext cx="9951543" cy="4608512"/>
          </a:xfrm>
        </p:spPr>
      </p:pic>
    </p:spTree>
    <p:extLst>
      <p:ext uri="{BB962C8B-B14F-4D97-AF65-F5344CB8AC3E}">
        <p14:creationId xmlns:p14="http://schemas.microsoft.com/office/powerpoint/2010/main" val="23852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634082"/>
          </a:xfrm>
        </p:spPr>
        <p:txBody>
          <a:bodyPr>
            <a:normAutofit fontScale="90000"/>
          </a:bodyPr>
          <a:lstStyle/>
          <a:p>
            <a:endParaRPr lang="zh-CN" altLang="en-US" dirty="0"/>
          </a:p>
        </p:txBody>
      </p:sp>
      <p:sp>
        <p:nvSpPr>
          <p:cNvPr id="3" name="内容占位符 2"/>
          <p:cNvSpPr>
            <a:spLocks noGrp="1"/>
          </p:cNvSpPr>
          <p:nvPr>
            <p:ph idx="1"/>
          </p:nvPr>
        </p:nvSpPr>
        <p:spPr>
          <a:xfrm>
            <a:off x="1217614" y="1052736"/>
            <a:ext cx="9753600" cy="5119464"/>
          </a:xfrm>
        </p:spPr>
        <p:txBody>
          <a:bodyPr/>
          <a:lstStyle/>
          <a:p>
            <a:r>
              <a:rPr lang="zh-CN" altLang="zh-CN" sz="2800" dirty="0"/>
              <a:t>用动态规划算法对基本的</a:t>
            </a:r>
            <a:r>
              <a:rPr lang="en-US" altLang="zh-CN" sz="2800" dirty="0"/>
              <a:t>0-1</a:t>
            </a:r>
            <a:r>
              <a:rPr lang="zh-CN" altLang="zh-CN" sz="2800" dirty="0"/>
              <a:t>背包问题进行</a:t>
            </a:r>
            <a:r>
              <a:rPr lang="zh-CN" altLang="zh-CN" sz="2800" dirty="0" smtClean="0"/>
              <a:t>分析</a:t>
            </a:r>
            <a:r>
              <a:rPr lang="zh-CN" altLang="en-US" sz="2800" dirty="0" smtClean="0"/>
              <a:t>：</a:t>
            </a:r>
            <a:endParaRPr lang="en-US" altLang="zh-CN" sz="2800" dirty="0" smtClean="0"/>
          </a:p>
          <a:p>
            <a:r>
              <a:rPr lang="zh-CN" altLang="zh-CN" sz="2800" dirty="0" smtClean="0">
                <a:latin typeface="Times New Roman" panose="02020603050405020304" pitchFamily="18" charset="0"/>
                <a:cs typeface="Times New Roman" panose="02020603050405020304" pitchFamily="18" charset="0"/>
              </a:rPr>
              <a:t>设</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表示选择物品</a:t>
            </a:r>
            <a:r>
              <a:rPr lang="en-US" altLang="zh-CN" sz="2800" dirty="0">
                <a:latin typeface="Times New Roman" panose="02020603050405020304" pitchFamily="18" charset="0"/>
                <a:cs typeface="Times New Roman" panose="02020603050405020304" pitchFamily="18" charset="0"/>
              </a:rPr>
              <a:t>{1, 2, …, </a:t>
            </a:r>
            <a:r>
              <a:rPr lang="en-US" altLang="zh-CN" sz="2800" i="1" dirty="0" err="1" smtClean="0">
                <a:latin typeface="Times New Roman" panose="02020603050405020304" pitchFamily="18" charset="0"/>
                <a:cs typeface="Times New Roman" panose="02020603050405020304" pitchFamily="18" charset="0"/>
              </a:rPr>
              <a:t>i</a:t>
            </a:r>
            <a:r>
              <a:rPr lang="en-US" altLang="zh-CN" sz="2800" i="1"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的一个子集且重量限制为</a:t>
            </a:r>
            <a:r>
              <a:rPr lang="en-US" altLang="zh-CN" sz="2800" i="1" dirty="0">
                <a:latin typeface="Times New Roman" panose="02020603050405020304" pitchFamily="18" charset="0"/>
                <a:cs typeface="Times New Roman" panose="02020603050405020304" pitchFamily="18" charset="0"/>
              </a:rPr>
              <a:t>w</a:t>
            </a:r>
            <a:r>
              <a:rPr lang="zh-CN" altLang="zh-CN" sz="2800" dirty="0">
                <a:latin typeface="Times New Roman" panose="02020603050405020304" pitchFamily="18" charset="0"/>
                <a:cs typeface="Times New Roman" panose="02020603050405020304" pitchFamily="18" charset="0"/>
              </a:rPr>
              <a:t>的最优解的值。则对于每个</a:t>
            </a:r>
            <a:r>
              <a:rPr lang="en-US" altLang="zh-CN" sz="2800" i="1" dirty="0" err="1">
                <a:latin typeface="Times New Roman" panose="02020603050405020304" pitchFamily="18" charset="0"/>
                <a:cs typeface="Times New Roman" panose="02020603050405020304" pitchFamily="18" charset="0"/>
              </a:rPr>
              <a:t>w</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M</a:t>
            </a:r>
            <a:r>
              <a:rPr lang="zh-CN"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(0,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)=0</a:t>
            </a:r>
            <a:r>
              <a:rPr lang="zh-CN" altLang="zh-CN" sz="2800" dirty="0">
                <a:latin typeface="Times New Roman" panose="02020603050405020304" pitchFamily="18" charset="0"/>
                <a:cs typeface="Times New Roman" panose="02020603050405020304" pitchFamily="18" charset="0"/>
              </a:rPr>
              <a:t>；对于第</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件物品，有放入背包（</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 </a:t>
            </a:r>
            <a:r>
              <a:rPr lang="en-US" altLang="zh-CN" sz="2800" i="1" dirty="0">
                <a:latin typeface="Times New Roman" panose="02020603050405020304" pitchFamily="18" charset="0"/>
                <a:cs typeface="Times New Roman" panose="02020603050405020304" pitchFamily="18" charset="0"/>
              </a:rPr>
              <a:t>w-</a:t>
            </a:r>
            <a:r>
              <a:rPr lang="en-US" altLang="zh-CN" sz="2800" i="1" dirty="0" err="1">
                <a:latin typeface="Times New Roman" panose="02020603050405020304" pitchFamily="18" charset="0"/>
                <a:cs typeface="Times New Roman" panose="02020603050405020304" pitchFamily="18" charset="0"/>
              </a:rPr>
              <a:t>w</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i="1" baseline="-25000" dirty="0">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）和不放入背包（</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）两种选择。所以，</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计算公式如下</a:t>
            </a:r>
            <a:r>
              <a:rPr lang="zh-CN"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44" y="3501008"/>
            <a:ext cx="9717368" cy="2160240"/>
          </a:xfrm>
          <a:prstGeom prst="rect">
            <a:avLst/>
          </a:prstGeom>
        </p:spPr>
      </p:pic>
    </p:spTree>
    <p:extLst>
      <p:ext uri="{BB962C8B-B14F-4D97-AF65-F5344CB8AC3E}">
        <p14:creationId xmlns:p14="http://schemas.microsoft.com/office/powerpoint/2010/main" val="42468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922114"/>
          </a:xfrm>
        </p:spPr>
        <p:txBody>
          <a:bodyPr/>
          <a:lstStyle/>
          <a:p>
            <a:r>
              <a:rPr lang="zh-CN" altLang="zh-CN" dirty="0"/>
              <a:t>求解基本的</a:t>
            </a:r>
            <a:r>
              <a:rPr lang="en-US" altLang="zh-CN" dirty="0"/>
              <a:t>0-1</a:t>
            </a:r>
            <a:r>
              <a:rPr lang="zh-CN" altLang="zh-CN" dirty="0"/>
              <a:t>背包问题的算法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latin typeface="Times New Roman" panose="02020603050405020304" pitchFamily="18" charset="0"/>
                <a:cs typeface="Times New Roman" panose="02020603050405020304" pitchFamily="18" charset="0"/>
              </a:rPr>
              <a:t>输入</a:t>
            </a:r>
            <a:r>
              <a:rPr lang="zh-CN"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个物品组成的集合，物品</a:t>
            </a:r>
            <a:r>
              <a:rPr lang="en-US" altLang="zh-CN" i="1"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重量为</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，价值为</a:t>
            </a:r>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a:t>
            </a:r>
            <a:r>
              <a:rPr lang="zh-CN" altLang="zh-CN" dirty="0">
                <a:latin typeface="Times New Roman" panose="02020603050405020304" pitchFamily="18" charset="0"/>
                <a:cs typeface="Times New Roman" panose="02020603050405020304" pitchFamily="18" charset="0"/>
              </a:rPr>
              <a:t>；背包的载荷能力</a:t>
            </a:r>
            <a:r>
              <a:rPr lang="en-US" altLang="zh-CN" i="1" dirty="0">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a:t>
            </a:r>
          </a:p>
          <a:p>
            <a:r>
              <a:rPr lang="zh-CN" altLang="zh-CN" dirty="0">
                <a:latin typeface="Times New Roman" panose="02020603050405020304" pitchFamily="18" charset="0"/>
                <a:cs typeface="Times New Roman" panose="02020603050405020304" pitchFamily="18" charset="0"/>
              </a:rPr>
              <a:t>输出：对于</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=0, …, </a:t>
            </a:r>
            <a:r>
              <a:rPr lang="en-US" altLang="zh-CN" i="1" dirty="0">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，在总重量最多为</a:t>
            </a:r>
            <a:r>
              <a:rPr lang="en-US" altLang="zh-CN" i="1" dirty="0">
                <a:latin typeface="Times New Roman" panose="02020603050405020304" pitchFamily="18" charset="0"/>
                <a:cs typeface="Times New Roman" panose="02020603050405020304" pitchFamily="18" charset="0"/>
              </a:rPr>
              <a:t>w</a:t>
            </a:r>
            <a:r>
              <a:rPr lang="zh-CN" altLang="zh-CN" dirty="0">
                <a:latin typeface="Times New Roman" panose="02020603050405020304" pitchFamily="18" charset="0"/>
                <a:cs typeface="Times New Roman" panose="02020603050405020304" pitchFamily="18" charset="0"/>
              </a:rPr>
              <a:t>的条件下，使得</a:t>
            </a:r>
            <a:r>
              <a:rPr lang="en-US" altLang="zh-CN" i="1"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个物品集的子集的价值</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达到最大；</a:t>
            </a:r>
          </a:p>
          <a:p>
            <a:r>
              <a:rPr lang="en-US" altLang="zh-CN" dirty="0">
                <a:latin typeface="Times New Roman" panose="02020603050405020304" pitchFamily="18" charset="0"/>
                <a:cs typeface="Times New Roman" panose="02020603050405020304" pitchFamily="18" charset="0"/>
              </a:rPr>
              <a:t>for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=0; </a:t>
            </a:r>
            <a:r>
              <a:rPr lang="en-US" altLang="zh-CN" i="1" dirty="0" err="1">
                <a:latin typeface="Times New Roman" panose="02020603050405020304" pitchFamily="18" charset="0"/>
                <a:cs typeface="Times New Roman" panose="02020603050405020304" pitchFamily="18" charset="0"/>
              </a:rPr>
              <a:t>w</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初始化</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en-US" altLang="zh-CN" i="1"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阶段：递推</a:t>
            </a:r>
            <a:r>
              <a:rPr lang="en-US" altLang="zh-CN" i="1" dirty="0">
                <a:solidFill>
                  <a:srgbClr val="FF0000"/>
                </a:solidFill>
                <a:latin typeface="Times New Roman" panose="02020603050405020304" pitchFamily="18" charset="0"/>
                <a:cs typeface="Times New Roman" panose="02020603050405020304" pitchFamily="18" charset="0"/>
              </a:rPr>
              <a:t>n</a:t>
            </a:r>
            <a:r>
              <a:rPr lang="zh-CN" altLang="zh-CN" dirty="0">
                <a:solidFill>
                  <a:srgbClr val="FF0000"/>
                </a:solidFill>
                <a:latin typeface="Times New Roman" panose="02020603050405020304" pitchFamily="18" charset="0"/>
                <a:cs typeface="Times New Roman" panose="02020603050405020304" pitchFamily="18" charset="0"/>
              </a:rPr>
              <a:t>个物品</a:t>
            </a:r>
          </a:p>
          <a:p>
            <a:r>
              <a:rPr lang="en-US" altLang="zh-CN" dirty="0">
                <a:latin typeface="Times New Roman" panose="02020603050405020304" pitchFamily="18" charset="0"/>
                <a:cs typeface="Times New Roman" panose="02020603050405020304" pitchFamily="18" charset="0"/>
              </a:rPr>
              <a:t>  for (</a:t>
            </a:r>
            <a:r>
              <a:rPr lang="en-US" altLang="zh-CN" i="1" dirty="0">
                <a:latin typeface="Times New Roman" panose="02020603050405020304" pitchFamily="18" charset="0"/>
                <a:cs typeface="Times New Roman" panose="02020603050405020304" pitchFamily="18" charset="0"/>
              </a:rPr>
              <a:t>w=M</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w</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状态：枚举重量限制</a:t>
            </a:r>
          </a:p>
          <a:p>
            <a:r>
              <a:rPr lang="en-US" altLang="zh-CN" dirty="0">
                <a:latin typeface="Times New Roman" panose="02020603050405020304" pitchFamily="18" charset="0"/>
                <a:cs typeface="Times New Roman" panose="02020603050405020304" pitchFamily="18" charset="0"/>
              </a:rPr>
              <a:t>    if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p</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 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决策：若第</a:t>
            </a:r>
            <a:r>
              <a:rPr lang="en-US" altLang="zh-CN" i="1" dirty="0" err="1">
                <a:solidFill>
                  <a:srgbClr val="FF0000"/>
                </a:solidFill>
                <a:latin typeface="Times New Roman" panose="02020603050405020304" pitchFamily="18" charset="0"/>
                <a:cs typeface="Times New Roman" panose="02020603050405020304" pitchFamily="18" charset="0"/>
              </a:rPr>
              <a:t>i</a:t>
            </a:r>
            <a:r>
              <a:rPr lang="zh-CN" altLang="zh-CN" dirty="0">
                <a:solidFill>
                  <a:srgbClr val="FF0000"/>
                </a:solidFill>
                <a:latin typeface="Times New Roman" panose="02020603050405020304" pitchFamily="18" charset="0"/>
                <a:cs typeface="Times New Roman" panose="02020603050405020304" pitchFamily="18" charset="0"/>
              </a:rPr>
              <a:t>件物品放入背包较优，则调整</a:t>
            </a: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p</a:t>
            </a:r>
            <a:r>
              <a:rPr lang="en-US" altLang="zh-CN" i="1" baseline="-25000"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02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DP</a:t>
            </a:r>
            <a:r>
              <a:rPr lang="zh-CN" altLang="zh-CN" dirty="0"/>
              <a:t>方法的指导思想是，在每一决策步上，列出各种可能的局部解，然后按某些条件，舍弃那些肯定不能得到最优解的局部解。每一步都经过这样的筛选后，就能大大减少工作量。</a:t>
            </a:r>
            <a:r>
              <a:rPr lang="en-US" altLang="zh-CN" dirty="0"/>
              <a:t>DP</a:t>
            </a:r>
            <a:r>
              <a:rPr lang="zh-CN" altLang="zh-CN" dirty="0"/>
              <a:t>依据的是所谓“最优化原理”，它可以陈述为：“一个最优的决策（判定）序列具有以下性质：不论初始状态和第一步的决策是什么，余下的决策必须相对于前一次决策所产生的新状态构成一个最优决策序列。”换言之，如果有一个决策序列，它包含有非局部最优的决策子序列时，该决策序列一定不是最优的。</a:t>
            </a:r>
            <a:endParaRPr lang="zh-CN" altLang="en-US" dirty="0"/>
          </a:p>
        </p:txBody>
      </p:sp>
    </p:spTree>
    <p:extLst>
      <p:ext uri="{BB962C8B-B14F-4D97-AF65-F5344CB8AC3E}">
        <p14:creationId xmlns:p14="http://schemas.microsoft.com/office/powerpoint/2010/main" val="207438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Charm Bracelet</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USACO 2007 December Silver</a:t>
            </a:r>
            <a:endParaRPr lang="zh-CN" altLang="zh-CN" dirty="0"/>
          </a:p>
          <a:p>
            <a:r>
              <a:rPr lang="zh-CN" altLang="zh-CN" b="1" dirty="0"/>
              <a:t>在线测试：</a:t>
            </a:r>
            <a:r>
              <a:rPr lang="en-US" altLang="zh-CN" b="1" dirty="0"/>
              <a:t>POJ 3624</a:t>
            </a:r>
            <a:endParaRPr lang="zh-CN" altLang="en-US" dirty="0"/>
          </a:p>
        </p:txBody>
      </p:sp>
    </p:spTree>
    <p:extLst>
      <p:ext uri="{BB962C8B-B14F-4D97-AF65-F5344CB8AC3E}">
        <p14:creationId xmlns:p14="http://schemas.microsoft.com/office/powerpoint/2010/main" val="86975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418058"/>
          </a:xfrm>
        </p:spPr>
        <p:txBody>
          <a:bodyPr>
            <a:normAutofit fontScale="90000"/>
          </a:bodyPr>
          <a:lstStyle/>
          <a:p>
            <a:endParaRPr lang="zh-CN" altLang="en-US" dirty="0"/>
          </a:p>
        </p:txBody>
      </p:sp>
      <p:sp>
        <p:nvSpPr>
          <p:cNvPr id="3" name="内容占位符 2"/>
          <p:cNvSpPr>
            <a:spLocks noGrp="1"/>
          </p:cNvSpPr>
          <p:nvPr>
            <p:ph idx="1"/>
          </p:nvPr>
        </p:nvSpPr>
        <p:spPr>
          <a:xfrm>
            <a:off x="1217614" y="908720"/>
            <a:ext cx="9753600" cy="5616624"/>
          </a:xfrm>
        </p:spPr>
        <p:txBody>
          <a:bodyPr>
            <a:normAutofit/>
          </a:bodyPr>
          <a:lstStyle/>
          <a:p>
            <a:r>
              <a:rPr lang="en-US" altLang="zh-CN" sz="3600" dirty="0">
                <a:latin typeface="Times New Roman" panose="02020603050405020304" pitchFamily="18" charset="0"/>
                <a:cs typeface="Times New Roman" panose="02020603050405020304" pitchFamily="18" charset="0"/>
              </a:rPr>
              <a:t>Bessie</a:t>
            </a:r>
            <a:r>
              <a:rPr lang="zh-CN" altLang="zh-CN" sz="3600" dirty="0">
                <a:latin typeface="Times New Roman" panose="02020603050405020304" pitchFamily="18" charset="0"/>
                <a:cs typeface="Times New Roman" panose="02020603050405020304" pitchFamily="18" charset="0"/>
              </a:rPr>
              <a:t>去商场的珠宝店，看到一个迷人的手镯。她想用</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(1 ≤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 3,402)</a:t>
            </a:r>
            <a:r>
              <a:rPr lang="zh-CN" altLang="zh-CN" sz="3600" dirty="0">
                <a:latin typeface="Times New Roman" panose="02020603050405020304" pitchFamily="18" charset="0"/>
                <a:cs typeface="Times New Roman" panose="02020603050405020304" pitchFamily="18" charset="0"/>
              </a:rPr>
              <a:t>个小装饰品来装饰这个手镯。在</a:t>
            </a:r>
            <a:r>
              <a:rPr lang="en-US" altLang="zh-CN" sz="3600" dirty="0">
                <a:latin typeface="Times New Roman" panose="02020603050405020304" pitchFamily="18" charset="0"/>
                <a:cs typeface="Times New Roman" panose="02020603050405020304" pitchFamily="18" charset="0"/>
              </a:rPr>
              <a:t>Bessie</a:t>
            </a:r>
            <a:r>
              <a:rPr lang="zh-CN" altLang="zh-CN" sz="3600" dirty="0">
                <a:latin typeface="Times New Roman" panose="02020603050405020304" pitchFamily="18" charset="0"/>
                <a:cs typeface="Times New Roman" panose="02020603050405020304" pitchFamily="18" charset="0"/>
              </a:rPr>
              <a:t>给出的小装饰品列表中，每个小装饰品</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都有一个重量</a:t>
            </a:r>
            <a:r>
              <a:rPr lang="en-US" altLang="zh-CN" sz="3600" i="1" dirty="0">
                <a:latin typeface="Times New Roman" panose="02020603050405020304" pitchFamily="18" charset="0"/>
                <a:cs typeface="Times New Roman" panose="02020603050405020304" pitchFamily="18" charset="0"/>
              </a:rPr>
              <a:t>W</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(1 ≤ </a:t>
            </a:r>
            <a:r>
              <a:rPr lang="en-US" altLang="zh-CN" sz="3600" i="1" dirty="0">
                <a:latin typeface="Times New Roman" panose="02020603050405020304" pitchFamily="18" charset="0"/>
                <a:cs typeface="Times New Roman" panose="02020603050405020304" pitchFamily="18" charset="0"/>
              </a:rPr>
              <a:t>W</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 400)</a:t>
            </a:r>
            <a:r>
              <a:rPr lang="zh-CN" altLang="zh-CN" sz="3600" dirty="0">
                <a:latin typeface="Times New Roman" panose="02020603050405020304" pitchFamily="18" charset="0"/>
                <a:cs typeface="Times New Roman" panose="02020603050405020304" pitchFamily="18" charset="0"/>
              </a:rPr>
              <a:t>，和一个期望因子</a:t>
            </a:r>
            <a:r>
              <a:rPr lang="en-US" altLang="zh-CN" sz="3600" i="1" dirty="0">
                <a:latin typeface="Times New Roman" panose="02020603050405020304" pitchFamily="18" charset="0"/>
                <a:cs typeface="Times New Roman" panose="02020603050405020304" pitchFamily="18" charset="0"/>
              </a:rPr>
              <a:t>D</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(1 ≤ </a:t>
            </a:r>
            <a:r>
              <a:rPr lang="en-US" altLang="zh-CN" sz="3600" i="1" dirty="0">
                <a:latin typeface="Times New Roman" panose="02020603050405020304" pitchFamily="18" charset="0"/>
                <a:cs typeface="Times New Roman" panose="02020603050405020304" pitchFamily="18" charset="0"/>
              </a:rPr>
              <a:t>D</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 100)</a:t>
            </a:r>
            <a:r>
              <a:rPr lang="zh-CN" altLang="zh-CN" sz="3600" dirty="0">
                <a:latin typeface="Times New Roman" panose="02020603050405020304" pitchFamily="18" charset="0"/>
                <a:cs typeface="Times New Roman" panose="02020603050405020304" pitchFamily="18" charset="0"/>
              </a:rPr>
              <a:t>，每个小装饰品最多只能在手镯上装饰一次。</a:t>
            </a:r>
            <a:r>
              <a:rPr lang="en-US" altLang="zh-CN" sz="3600" dirty="0">
                <a:latin typeface="Times New Roman" panose="02020603050405020304" pitchFamily="18" charset="0"/>
                <a:cs typeface="Times New Roman" panose="02020603050405020304" pitchFamily="18" charset="0"/>
              </a:rPr>
              <a:t>Bessie</a:t>
            </a:r>
            <a:r>
              <a:rPr lang="zh-CN" altLang="zh-CN" sz="3600" dirty="0">
                <a:latin typeface="Times New Roman" panose="02020603050405020304" pitchFamily="18" charset="0"/>
                <a:cs typeface="Times New Roman" panose="02020603050405020304" pitchFamily="18" charset="0"/>
              </a:rPr>
              <a:t>只能买小装饰品的总重量不超过</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(1 ≤ </a:t>
            </a:r>
            <a:r>
              <a:rPr lang="en-US" altLang="zh-CN" sz="3600" i="1"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 ≤ 12,880)</a:t>
            </a:r>
            <a:r>
              <a:rPr lang="zh-CN" altLang="zh-CN" sz="3600" dirty="0">
                <a:latin typeface="Times New Roman" panose="02020603050405020304" pitchFamily="18" charset="0"/>
                <a:cs typeface="Times New Roman" panose="02020603050405020304" pitchFamily="18" charset="0"/>
              </a:rPr>
              <a:t>的手镯。</a:t>
            </a:r>
          </a:p>
          <a:p>
            <a:r>
              <a:rPr lang="zh-CN" altLang="zh-CN" sz="3600" dirty="0">
                <a:latin typeface="Times New Roman" panose="02020603050405020304" pitchFamily="18" charset="0"/>
                <a:cs typeface="Times New Roman" panose="02020603050405020304" pitchFamily="18" charset="0"/>
              </a:rPr>
              <a:t>本题给出小装饰品的总重量限制作为约束条件，并给出了小装饰品重量和期望因子的列表，请您计算小装饰品的期望因子可能的最大总和。</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93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b="1" dirty="0">
                <a:latin typeface="Times New Roman" panose="02020603050405020304" pitchFamily="18" charset="0"/>
                <a:cs typeface="Times New Roman" panose="02020603050405020304" pitchFamily="18" charset="0"/>
              </a:rPr>
              <a:t>输入</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第</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行：两个用空格分隔的整数：</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和</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a:t>
            </a:r>
          </a:p>
          <a:p>
            <a:r>
              <a:rPr lang="zh-CN" altLang="zh-CN" sz="3600" dirty="0">
                <a:latin typeface="Times New Roman" panose="02020603050405020304" pitchFamily="18" charset="0"/>
                <a:cs typeface="Times New Roman" panose="02020603050405020304" pitchFamily="18" charset="0"/>
              </a:rPr>
              <a:t>第</a:t>
            </a:r>
            <a:r>
              <a:rPr lang="en-US" altLang="zh-CN" sz="3600" dirty="0">
                <a:latin typeface="Times New Roman" panose="02020603050405020304" pitchFamily="18" charset="0"/>
                <a:cs typeface="Times New Roman" panose="02020603050405020304" pitchFamily="18" charset="0"/>
              </a:rPr>
              <a:t>2</a:t>
            </a:r>
            <a:r>
              <a:rPr lang="zh-CN" altLang="zh-CN" sz="3600" dirty="0">
                <a:latin typeface="Times New Roman" panose="02020603050405020304" pitchFamily="18" charset="0"/>
                <a:cs typeface="Times New Roman" panose="02020603050405020304" pitchFamily="18" charset="0"/>
              </a:rPr>
              <a:t>行到第</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行：第</a:t>
            </a:r>
            <a:r>
              <a:rPr lang="en-US" altLang="zh-CN" sz="3600" i="1"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+1</a:t>
            </a:r>
            <a:r>
              <a:rPr lang="zh-CN" altLang="zh-CN" sz="3600" dirty="0">
                <a:latin typeface="Times New Roman" panose="02020603050405020304" pitchFamily="18" charset="0"/>
                <a:cs typeface="Times New Roman" panose="02020603050405020304" pitchFamily="18" charset="0"/>
              </a:rPr>
              <a:t>行用两个空格分隔的整数</a:t>
            </a:r>
            <a:r>
              <a:rPr lang="en-US" altLang="zh-CN" sz="3600" i="1" dirty="0">
                <a:latin typeface="Times New Roman" panose="02020603050405020304" pitchFamily="18" charset="0"/>
                <a:cs typeface="Times New Roman" panose="02020603050405020304" pitchFamily="18" charset="0"/>
              </a:rPr>
              <a:t>W</a:t>
            </a:r>
            <a:r>
              <a:rPr lang="en-US" altLang="zh-CN" sz="3600" i="1" baseline="-25000" dirty="0">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和</a:t>
            </a:r>
            <a:r>
              <a:rPr lang="en-US" altLang="zh-CN" sz="3600" i="1" dirty="0">
                <a:latin typeface="Times New Roman" panose="02020603050405020304" pitchFamily="18" charset="0"/>
                <a:cs typeface="Times New Roman" panose="02020603050405020304" pitchFamily="18" charset="0"/>
              </a:rPr>
              <a:t>D</a:t>
            </a:r>
            <a:r>
              <a:rPr lang="en-US" altLang="zh-CN" sz="3600" i="1" baseline="-25000" dirty="0">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描述小装饰品</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9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b="1" dirty="0">
                <a:latin typeface="Times New Roman" panose="02020603050405020304" pitchFamily="18" charset="0"/>
                <a:cs typeface="Times New Roman" panose="02020603050405020304" pitchFamily="18" charset="0"/>
              </a:rPr>
              <a:t>输出</a:t>
            </a:r>
            <a:endParaRPr lang="zh-CN"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输出一行，给出一个整数，它是在总重量约束下所能达到的期望因子值的最大和。</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0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给出</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个小装饰品，每个小装饰品</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都有一个重量</a:t>
            </a:r>
            <a:r>
              <a:rPr lang="en-US" altLang="zh-CN" sz="3600" i="1" dirty="0">
                <a:latin typeface="Times New Roman" panose="02020603050405020304" pitchFamily="18" charset="0"/>
                <a:cs typeface="Times New Roman" panose="02020603050405020304" pitchFamily="18" charset="0"/>
              </a:rPr>
              <a:t>W</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 </a:t>
            </a:r>
            <a:r>
              <a:rPr lang="zh-CN" altLang="zh-CN" sz="3600" dirty="0">
                <a:latin typeface="Times New Roman" panose="02020603050405020304" pitchFamily="18" charset="0"/>
                <a:cs typeface="Times New Roman" panose="02020603050405020304" pitchFamily="18" charset="0"/>
              </a:rPr>
              <a:t>和一个期望因子</a:t>
            </a:r>
            <a:r>
              <a:rPr lang="en-US" altLang="zh-CN" sz="3600" i="1" dirty="0">
                <a:latin typeface="Times New Roman" panose="02020603050405020304" pitchFamily="18" charset="0"/>
                <a:cs typeface="Times New Roman" panose="02020603050405020304" pitchFamily="18" charset="0"/>
              </a:rPr>
              <a:t>D</a:t>
            </a:r>
            <a:r>
              <a:rPr lang="en-US" altLang="zh-CN" sz="3600" i="1" baseline="-25000" dirty="0">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，每个小装饰品只有加到手镯上和不加到手镯上两种选择，以及小装饰品的总重量限制</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，求手镯能够承载的小装饰品的期望因子值的最大和。所以本题是基本的</a:t>
            </a:r>
            <a:r>
              <a:rPr lang="en-US" altLang="zh-CN" sz="3600" dirty="0">
                <a:latin typeface="Times New Roman" panose="02020603050405020304" pitchFamily="18" charset="0"/>
                <a:cs typeface="Times New Roman" panose="02020603050405020304" pitchFamily="18" charset="0"/>
              </a:rPr>
              <a:t>0-1</a:t>
            </a:r>
            <a:r>
              <a:rPr lang="zh-CN" altLang="zh-CN" sz="3600" dirty="0">
                <a:latin typeface="Times New Roman" panose="02020603050405020304" pitchFamily="18" charset="0"/>
                <a:cs typeface="Times New Roman" panose="02020603050405020304" pitchFamily="18" charset="0"/>
              </a:rPr>
              <a:t>背包问题。</a:t>
            </a:r>
          </a:p>
          <a:p>
            <a:r>
              <a:rPr lang="zh-CN" altLang="zh-CN" sz="3600" dirty="0">
                <a:latin typeface="Times New Roman" panose="02020603050405020304" pitchFamily="18" charset="0"/>
                <a:cs typeface="Times New Roman" panose="02020603050405020304" pitchFamily="18" charset="0"/>
              </a:rPr>
              <a:t>本题采用基本的</a:t>
            </a:r>
            <a:r>
              <a:rPr lang="en-US" altLang="zh-CN" sz="3600" dirty="0">
                <a:latin typeface="Times New Roman" panose="02020603050405020304" pitchFamily="18" charset="0"/>
                <a:cs typeface="Times New Roman" panose="02020603050405020304" pitchFamily="18" charset="0"/>
              </a:rPr>
              <a:t>0-1</a:t>
            </a:r>
            <a:r>
              <a:rPr lang="zh-CN" altLang="zh-CN" sz="3600" dirty="0">
                <a:latin typeface="Times New Roman" panose="02020603050405020304" pitchFamily="18" charset="0"/>
                <a:cs typeface="Times New Roman" panose="02020603050405020304" pitchFamily="18" charset="0"/>
              </a:rPr>
              <a:t>背包问题的算法求解。</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22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完全背包</a:t>
            </a:r>
            <a:endParaRPr lang="zh-CN" altLang="en-US" dirty="0"/>
          </a:p>
        </p:txBody>
      </p:sp>
      <p:sp>
        <p:nvSpPr>
          <p:cNvPr id="3" name="内容占位符 2"/>
          <p:cNvSpPr>
            <a:spLocks noGrp="1"/>
          </p:cNvSpPr>
          <p:nvPr>
            <p:ph idx="1"/>
          </p:nvPr>
        </p:nvSpPr>
        <p:spPr/>
        <p:txBody>
          <a:bodyPr>
            <a:normAutofit/>
          </a:bodyPr>
          <a:lstStyle/>
          <a:p>
            <a:r>
              <a:rPr lang="zh-CN" altLang="zh-CN" sz="3600" dirty="0">
                <a:latin typeface="Times New Roman" panose="02020603050405020304" pitchFamily="18" charset="0"/>
                <a:cs typeface="Times New Roman" panose="02020603050405020304" pitchFamily="18" charset="0"/>
              </a:rPr>
              <a:t>完全背包问题描述如下</a:t>
            </a:r>
            <a:r>
              <a:rPr lang="zh-CN" altLang="zh-CN" sz="3600" dirty="0" smtClean="0">
                <a:latin typeface="Times New Roman" panose="02020603050405020304" pitchFamily="18" charset="0"/>
                <a:cs typeface="Times New Roman" panose="02020603050405020304" pitchFamily="18" charset="0"/>
              </a:rPr>
              <a:t>：</a:t>
            </a:r>
            <a:endParaRPr lang="en-US" altLang="zh-CN" sz="3600" dirty="0" smtClean="0">
              <a:latin typeface="Times New Roman" panose="02020603050405020304" pitchFamily="18" charset="0"/>
              <a:cs typeface="Times New Roman" panose="02020603050405020304" pitchFamily="18" charset="0"/>
            </a:endParaRPr>
          </a:p>
          <a:p>
            <a:r>
              <a:rPr lang="zh-CN" altLang="zh-CN" sz="3600" dirty="0" smtClean="0">
                <a:latin typeface="Times New Roman" panose="02020603050405020304" pitchFamily="18" charset="0"/>
                <a:cs typeface="Times New Roman" panose="02020603050405020304" pitchFamily="18" charset="0"/>
              </a:rPr>
              <a:t>给</a:t>
            </a:r>
            <a:r>
              <a:rPr lang="zh-CN" altLang="zh-CN" sz="3600" dirty="0">
                <a:latin typeface="Times New Roman" panose="02020603050405020304" pitchFamily="18" charset="0"/>
                <a:cs typeface="Times New Roman" panose="02020603050405020304" pitchFamily="18" charset="0"/>
              </a:rPr>
              <a:t>出</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种物品和一个载荷能力为</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的背包，每种物品都有无限件，物品</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重量为</a:t>
            </a:r>
            <a:r>
              <a:rPr lang="en-US" altLang="zh-CN" sz="3600" i="1" dirty="0" err="1">
                <a:latin typeface="Times New Roman" panose="02020603050405020304" pitchFamily="18" charset="0"/>
                <a:cs typeface="Times New Roman" panose="02020603050405020304" pitchFamily="18" charset="0"/>
              </a:rPr>
              <a:t>w</a:t>
            </a:r>
            <a:r>
              <a:rPr lang="en-US" altLang="zh-CN" sz="3600" i="1" baseline="-25000"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，价值为</a:t>
            </a:r>
            <a:r>
              <a:rPr lang="en-US" altLang="zh-CN" sz="3600" i="1" dirty="0">
                <a:latin typeface="Times New Roman" panose="02020603050405020304" pitchFamily="18" charset="0"/>
                <a:cs typeface="Times New Roman" panose="02020603050405020304" pitchFamily="18" charset="0"/>
              </a:rPr>
              <a:t>p</a:t>
            </a:r>
            <a:r>
              <a:rPr lang="en-US" altLang="zh-CN" sz="3600" i="1" baseline="-25000" dirty="0">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，其中</a:t>
            </a:r>
            <a:r>
              <a:rPr lang="en-US" altLang="zh-CN" sz="3600" i="1" dirty="0" err="1">
                <a:latin typeface="Times New Roman" panose="02020603050405020304" pitchFamily="18" charset="0"/>
                <a:cs typeface="Times New Roman" panose="02020603050405020304" pitchFamily="18" charset="0"/>
              </a:rPr>
              <a:t>w</a:t>
            </a:r>
            <a:r>
              <a:rPr lang="en-US" altLang="zh-CN" sz="3600" i="1" baseline="-250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&gt;0</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&gt;0</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；求将哪些物品装入背包，可使得使背包里所放物品的总重量不超过</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，且背包中物品的价值总和达到最大。</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2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3200" dirty="0">
                <a:latin typeface="Times New Roman" panose="02020603050405020304" pitchFamily="18" charset="0"/>
                <a:cs typeface="Times New Roman" panose="02020603050405020304" pitchFamily="18" charset="0"/>
              </a:rPr>
              <a:t>完全背包问题和基本的</a:t>
            </a:r>
            <a:r>
              <a:rPr lang="en-US" altLang="zh-CN" sz="3200" dirty="0">
                <a:latin typeface="Times New Roman" panose="02020603050405020304" pitchFamily="18" charset="0"/>
                <a:cs typeface="Times New Roman" panose="02020603050405020304" pitchFamily="18" charset="0"/>
              </a:rPr>
              <a:t>0-1</a:t>
            </a:r>
            <a:r>
              <a:rPr lang="zh-CN" altLang="zh-CN" sz="3200" dirty="0">
                <a:latin typeface="Times New Roman" panose="02020603050405020304" pitchFamily="18" charset="0"/>
                <a:cs typeface="Times New Roman" panose="02020603050405020304" pitchFamily="18" charset="0"/>
              </a:rPr>
              <a:t>背包问题非常类似，区别就是在完全背包问题中，每种物品有无限件</a:t>
            </a:r>
            <a:r>
              <a:rPr lang="zh-CN" altLang="zh-CN"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pPr algn="just"/>
            <a:r>
              <a:rPr lang="zh-CN" altLang="zh-CN" sz="3200" dirty="0" smtClean="0">
                <a:latin typeface="Times New Roman" panose="02020603050405020304" pitchFamily="18" charset="0"/>
                <a:cs typeface="Times New Roman" panose="02020603050405020304" pitchFamily="18" charset="0"/>
              </a:rPr>
              <a:t>从</a:t>
            </a:r>
            <a:r>
              <a:rPr lang="zh-CN" altLang="zh-CN" sz="3200" dirty="0">
                <a:latin typeface="Times New Roman" panose="02020603050405020304" pitchFamily="18" charset="0"/>
                <a:cs typeface="Times New Roman" panose="02020603050405020304" pitchFamily="18" charset="0"/>
              </a:rPr>
              <a:t>每种物品的角度考虑，求解完全背包问题的策略由对某种物品取或者不取变成了取</a:t>
            </a:r>
            <a:r>
              <a:rPr lang="en-US" altLang="zh-CN" sz="3200" dirty="0">
                <a:latin typeface="Times New Roman" panose="02020603050405020304" pitchFamily="18" charset="0"/>
                <a:cs typeface="Times New Roman" panose="02020603050405020304" pitchFamily="18" charset="0"/>
              </a:rPr>
              <a:t>0</a:t>
            </a:r>
            <a:r>
              <a:rPr lang="zh-CN" altLang="zh-CN" sz="3200" dirty="0">
                <a:latin typeface="Times New Roman" panose="02020603050405020304" pitchFamily="18" charset="0"/>
                <a:cs typeface="Times New Roman" panose="02020603050405020304" pitchFamily="18" charset="0"/>
              </a:rPr>
              <a:t>件、取</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件、取</a:t>
            </a:r>
            <a:r>
              <a:rPr lang="en-US" altLang="zh-CN" sz="3200" dirty="0">
                <a:latin typeface="Times New Roman" panose="02020603050405020304" pitchFamily="18" charset="0"/>
                <a:cs typeface="Times New Roman" panose="02020603050405020304" pitchFamily="18" charset="0"/>
              </a:rPr>
              <a:t>2</a:t>
            </a:r>
            <a:r>
              <a:rPr lang="zh-CN" altLang="zh-CN" sz="3200" dirty="0">
                <a:latin typeface="Times New Roman" panose="02020603050405020304" pitchFamily="18" charset="0"/>
                <a:cs typeface="Times New Roman" panose="02020603050405020304" pitchFamily="18" charset="0"/>
              </a:rPr>
              <a:t>件，</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等很多种。按基本的</a:t>
            </a:r>
            <a:r>
              <a:rPr lang="en-US" altLang="zh-CN" sz="3200" dirty="0">
                <a:latin typeface="Times New Roman" panose="02020603050405020304" pitchFamily="18" charset="0"/>
                <a:cs typeface="Times New Roman" panose="02020603050405020304" pitchFamily="18" charset="0"/>
              </a:rPr>
              <a:t>01</a:t>
            </a:r>
            <a:r>
              <a:rPr lang="zh-CN" altLang="zh-CN" sz="3200" dirty="0">
                <a:latin typeface="Times New Roman" panose="02020603050405020304" pitchFamily="18" charset="0"/>
                <a:cs typeface="Times New Roman" panose="02020603050405020304" pitchFamily="18" charset="0"/>
              </a:rPr>
              <a:t>背包问题求解算法的思路，设</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表示前</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种物品恰放入一个载荷能力为</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的背包的最大价值。则状态转移方程为</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]=max{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a:t>
            </a:r>
            <a:r>
              <a:rPr lang="en-US" altLang="zh-CN" sz="3200" dirty="0" err="1">
                <a:latin typeface="Times New Roman" panose="02020603050405020304" pitchFamily="18" charset="0"/>
                <a:cs typeface="Times New Roman" panose="02020603050405020304" pitchFamily="18" charset="0"/>
              </a:rPr>
              <a:t>0</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smtClean="0">
                <a:latin typeface="Times New Roman" panose="02020603050405020304" pitchFamily="18" charset="0"/>
                <a:cs typeface="Times New Roman" panose="02020603050405020304" pitchFamily="18" charset="0"/>
              </a:rPr>
              <a:t>k</a:t>
            </a:r>
            <a:r>
              <a:rPr lang="en-US" altLang="zh-CN" sz="3200" dirty="0" smtClean="0">
                <a:latin typeface="Times New Roman" panose="02020603050405020304" pitchFamily="18" charset="0"/>
                <a:cs typeface="Times New Roman" panose="02020603050405020304" pitchFamily="18" charset="0"/>
              </a:rPr>
              <a:t>*</a:t>
            </a:r>
            <a:r>
              <a:rPr lang="en-US" altLang="zh-CN" sz="3200" i="1" dirty="0" smtClean="0">
                <a:latin typeface="Times New Roman" panose="02020603050405020304" pitchFamily="18" charset="0"/>
                <a:cs typeface="Times New Roman" panose="02020603050405020304" pitchFamily="18" charset="0"/>
              </a:rPr>
              <a:t>w</a:t>
            </a:r>
            <a:r>
              <a:rPr lang="en-US" altLang="zh-CN" sz="3200" dirty="0" smtClean="0">
                <a:latin typeface="Times New Roman" panose="02020603050405020304" pitchFamily="18" charset="0"/>
                <a:cs typeface="Times New Roman" panose="02020603050405020304" pitchFamily="18" charset="0"/>
              </a:rPr>
              <a:t>[</a:t>
            </a:r>
            <a:r>
              <a:rPr lang="en-US" altLang="zh-CN" sz="3200" i="1" dirty="0" err="1" smtClean="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6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求解完全背包问题的算法</a:t>
            </a:r>
            <a:endParaRPr lang="zh-CN" altLang="en-US" dirty="0"/>
          </a:p>
        </p:txBody>
      </p:sp>
      <p:sp>
        <p:nvSpPr>
          <p:cNvPr id="3" name="内容占位符 2"/>
          <p:cNvSpPr>
            <a:spLocks noGrp="1"/>
          </p:cNvSpPr>
          <p:nvPr>
            <p:ph idx="1"/>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 </a:t>
            </a:r>
            <a:r>
              <a:rPr lang="en-US" altLang="zh-CN" sz="3200" i="1" dirty="0" err="1">
                <a:latin typeface="Times New Roman" panose="02020603050405020304" pitchFamily="18" charset="0"/>
                <a:cs typeface="Times New Roman" panose="02020603050405020304" pitchFamily="18" charset="0"/>
              </a:rPr>
              <a:t>i</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a:t>
            </a:r>
            <a:r>
              <a:rPr lang="zh-CN" altLang="zh-CN" sz="3200" dirty="0">
                <a:solidFill>
                  <a:srgbClr val="FF0000"/>
                </a:solidFill>
                <a:latin typeface="Times New Roman" panose="02020603050405020304" pitchFamily="18" charset="0"/>
                <a:cs typeface="Times New Roman" panose="02020603050405020304" pitchFamily="18" charset="0"/>
              </a:rPr>
              <a:t>阶段：枚举每个物品</a:t>
            </a:r>
          </a:p>
          <a:p>
            <a:r>
              <a:rPr lang="en-US" altLang="zh-CN" sz="3200" dirty="0">
                <a:latin typeface="Times New Roman" panose="02020603050405020304" pitchFamily="18" charset="0"/>
                <a:cs typeface="Times New Roman" panose="02020603050405020304" pitchFamily="18" charset="0"/>
              </a:rPr>
              <a:t> for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=0; </a:t>
            </a:r>
            <a:r>
              <a:rPr lang="en-US" altLang="zh-CN" sz="3200" dirty="0" err="1">
                <a:latin typeface="Times New Roman" panose="02020603050405020304" pitchFamily="18" charset="0"/>
                <a:cs typeface="Times New Roman" panose="02020603050405020304" pitchFamily="18" charset="0"/>
              </a:rPr>
              <a:t>v</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a:t>
            </a:r>
            <a:r>
              <a:rPr lang="zh-CN" altLang="zh-CN" sz="3200" dirty="0">
                <a:solidFill>
                  <a:srgbClr val="FF0000"/>
                </a:solidFill>
                <a:latin typeface="Times New Roman" panose="02020603050405020304" pitchFamily="18" charset="0"/>
                <a:cs typeface="Times New Roman" panose="02020603050405020304" pitchFamily="18" charset="0"/>
              </a:rPr>
              <a:t>状态：枚举背包载荷能力</a:t>
            </a:r>
          </a:p>
          <a:p>
            <a:r>
              <a:rPr lang="en-US" altLang="zh-CN" sz="3200" dirty="0">
                <a:latin typeface="Times New Roman" panose="02020603050405020304" pitchFamily="18" charset="0"/>
                <a:cs typeface="Times New Roman" panose="02020603050405020304" pitchFamily="18" charset="0"/>
              </a:rPr>
              <a:t>    for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=1; </a:t>
            </a:r>
            <a:r>
              <a:rPr lang="en-US" altLang="zh-CN" sz="3200" i="1"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div </a:t>
            </a:r>
            <a:r>
              <a:rPr lang="en-US" altLang="zh-CN" sz="3200" i="1"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a:t>
            </a:r>
            <a:r>
              <a:rPr lang="zh-CN" altLang="zh-CN" sz="3200" dirty="0">
                <a:solidFill>
                  <a:srgbClr val="FF0000"/>
                </a:solidFill>
                <a:latin typeface="Times New Roman" panose="02020603050405020304" pitchFamily="18" charset="0"/>
                <a:cs typeface="Times New Roman" panose="02020603050405020304" pitchFamily="18" charset="0"/>
              </a:rPr>
              <a:t>决策</a:t>
            </a: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]=max{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54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949" y="2060848"/>
            <a:ext cx="9662164" cy="3528392"/>
          </a:xfrm>
        </p:spPr>
      </p:pic>
    </p:spTree>
    <p:extLst>
      <p:ext uri="{BB962C8B-B14F-4D97-AF65-F5344CB8AC3E}">
        <p14:creationId xmlns:p14="http://schemas.microsoft.com/office/powerpoint/2010/main" val="73427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Dollar </a:t>
            </a:r>
            <a:r>
              <a:rPr lang="en-US" altLang="zh-CN" b="1" dirty="0" err="1"/>
              <a:t>Dayz</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USACO 2006 January Silver</a:t>
            </a:r>
            <a:endParaRPr lang="zh-CN" altLang="zh-CN" dirty="0"/>
          </a:p>
          <a:p>
            <a:r>
              <a:rPr lang="zh-CN" altLang="zh-CN" b="1" dirty="0"/>
              <a:t>在线测试：</a:t>
            </a:r>
            <a:r>
              <a:rPr lang="en-US" altLang="zh-CN" b="1" dirty="0"/>
              <a:t>POJ 3181</a:t>
            </a:r>
            <a:endParaRPr lang="zh-CN" altLang="en-US" dirty="0"/>
          </a:p>
        </p:txBody>
      </p:sp>
    </p:spTree>
    <p:extLst>
      <p:ext uri="{BB962C8B-B14F-4D97-AF65-F5344CB8AC3E}">
        <p14:creationId xmlns:p14="http://schemas.microsoft.com/office/powerpoint/2010/main" val="233767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线性</a:t>
            </a:r>
            <a:r>
              <a:rPr lang="en-US" altLang="zh-CN" dirty="0"/>
              <a:t>DP</a:t>
            </a:r>
            <a:r>
              <a:rPr lang="zh-CN" altLang="zh-CN" dirty="0"/>
              <a:t>的实验范例</a:t>
            </a:r>
            <a:endParaRPr lang="zh-CN" altLang="en-US" dirty="0"/>
          </a:p>
        </p:txBody>
      </p:sp>
      <p:sp>
        <p:nvSpPr>
          <p:cNvPr id="3" name="内容占位符 2"/>
          <p:cNvSpPr>
            <a:spLocks noGrp="1"/>
          </p:cNvSpPr>
          <p:nvPr>
            <p:ph idx="1"/>
          </p:nvPr>
        </p:nvSpPr>
        <p:spPr/>
        <p:txBody>
          <a:bodyPr/>
          <a:lstStyle/>
          <a:p>
            <a:r>
              <a:rPr lang="zh-CN" altLang="zh-CN" dirty="0"/>
              <a:t>初步体验线性</a:t>
            </a:r>
            <a:r>
              <a:rPr lang="en-US" altLang="zh-CN" dirty="0"/>
              <a:t>DP</a:t>
            </a:r>
            <a:r>
              <a:rPr lang="zh-CN" altLang="zh-CN" dirty="0" smtClean="0"/>
              <a:t>问题</a:t>
            </a:r>
            <a:endParaRPr lang="en-US" altLang="zh-CN" dirty="0" smtClean="0"/>
          </a:p>
          <a:p>
            <a:r>
              <a:rPr lang="zh-CN" altLang="zh-CN" dirty="0"/>
              <a:t>子集和</a:t>
            </a:r>
            <a:r>
              <a:rPr lang="zh-CN" altLang="zh-CN" dirty="0" smtClean="0"/>
              <a:t>问题</a:t>
            </a:r>
            <a:endParaRPr lang="en-US" altLang="zh-CN" dirty="0" smtClean="0"/>
          </a:p>
          <a:p>
            <a:r>
              <a:rPr lang="zh-CN" altLang="zh-CN" dirty="0"/>
              <a:t>最长公共子序列问题</a:t>
            </a:r>
            <a:endParaRPr lang="zh-CN" altLang="en-US" dirty="0"/>
          </a:p>
        </p:txBody>
      </p:sp>
    </p:spTree>
    <p:extLst>
      <p:ext uri="{BB962C8B-B14F-4D97-AF65-F5344CB8AC3E}">
        <p14:creationId xmlns:p14="http://schemas.microsoft.com/office/powerpoint/2010/main" val="33027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850106"/>
          </a:xfrm>
        </p:spPr>
        <p:txBody>
          <a:bodyPr/>
          <a:lstStyle/>
          <a:p>
            <a:endParaRPr lang="zh-CN" altLang="en-US" dirty="0"/>
          </a:p>
        </p:txBody>
      </p:sp>
      <p:sp>
        <p:nvSpPr>
          <p:cNvPr id="3" name="内容占位符 2"/>
          <p:cNvSpPr>
            <a:spLocks noGrp="1"/>
          </p:cNvSpPr>
          <p:nvPr>
            <p:ph idx="1"/>
          </p:nvPr>
        </p:nvSpPr>
        <p:spPr>
          <a:xfrm>
            <a:off x="1217614" y="1268760"/>
            <a:ext cx="9753600" cy="5112568"/>
          </a:xfrm>
        </p:spPr>
        <p:txBody>
          <a:bodyPr>
            <a:normAutofit/>
          </a:bodyPr>
          <a:lstStyle/>
          <a:p>
            <a:r>
              <a:rPr lang="zh-CN" altLang="zh-CN" dirty="0"/>
              <a:t>农夫</a:t>
            </a:r>
            <a:r>
              <a:rPr lang="en-US" altLang="zh-CN" dirty="0"/>
              <a:t>John</a:t>
            </a:r>
            <a:r>
              <a:rPr lang="zh-CN" altLang="zh-CN" dirty="0"/>
              <a:t>去了在</a:t>
            </a:r>
            <a:r>
              <a:rPr lang="en-US" altLang="zh-CN" dirty="0"/>
              <a:t>Cow Store</a:t>
            </a:r>
            <a:r>
              <a:rPr lang="zh-CN" altLang="zh-CN" dirty="0"/>
              <a:t>的</a:t>
            </a:r>
            <a:r>
              <a:rPr lang="en-US" altLang="zh-CN" dirty="0"/>
              <a:t>Dollar Days</a:t>
            </a:r>
            <a:r>
              <a:rPr lang="zh-CN" altLang="zh-CN" dirty="0"/>
              <a:t>，发现有无限数量的工具在出售。在他第一次去的时候，这些工具以</a:t>
            </a:r>
            <a:r>
              <a:rPr lang="en-US" altLang="zh-CN" dirty="0"/>
              <a:t>1</a:t>
            </a:r>
            <a:r>
              <a:rPr lang="zh-CN" altLang="zh-CN" dirty="0"/>
              <a:t>美元、</a:t>
            </a:r>
            <a:r>
              <a:rPr lang="en-US" altLang="zh-CN" dirty="0"/>
              <a:t>2</a:t>
            </a:r>
            <a:r>
              <a:rPr lang="zh-CN" altLang="zh-CN" dirty="0"/>
              <a:t>美元和</a:t>
            </a:r>
            <a:r>
              <a:rPr lang="en-US" altLang="zh-CN" dirty="0"/>
              <a:t>3</a:t>
            </a:r>
            <a:r>
              <a:rPr lang="zh-CN" altLang="zh-CN" dirty="0"/>
              <a:t>美元的价格出售。农夫</a:t>
            </a:r>
            <a:r>
              <a:rPr lang="en-US" altLang="zh-CN" dirty="0"/>
              <a:t>John</a:t>
            </a:r>
            <a:r>
              <a:rPr lang="zh-CN" altLang="zh-CN" dirty="0"/>
              <a:t>正好有</a:t>
            </a:r>
            <a:r>
              <a:rPr lang="en-US" altLang="zh-CN" dirty="0"/>
              <a:t>5</a:t>
            </a:r>
            <a:r>
              <a:rPr lang="zh-CN" altLang="zh-CN" dirty="0"/>
              <a:t>美元，他可以买每件</a:t>
            </a:r>
            <a:r>
              <a:rPr lang="en-US" altLang="zh-CN" dirty="0"/>
              <a:t>1</a:t>
            </a:r>
            <a:r>
              <a:rPr lang="zh-CN" altLang="zh-CN" dirty="0"/>
              <a:t>美元的工具</a:t>
            </a:r>
            <a:r>
              <a:rPr lang="en-US" altLang="zh-CN" dirty="0"/>
              <a:t>5</a:t>
            </a:r>
            <a:r>
              <a:rPr lang="zh-CN" altLang="zh-CN" dirty="0"/>
              <a:t>个；或者买每件</a:t>
            </a:r>
            <a:r>
              <a:rPr lang="en-US" altLang="zh-CN" dirty="0"/>
              <a:t>3</a:t>
            </a:r>
            <a:r>
              <a:rPr lang="zh-CN" altLang="zh-CN" dirty="0"/>
              <a:t>美元的工具</a:t>
            </a:r>
            <a:r>
              <a:rPr lang="en-US" altLang="zh-CN" dirty="0"/>
              <a:t>1</a:t>
            </a:r>
            <a:r>
              <a:rPr lang="zh-CN" altLang="zh-CN" dirty="0"/>
              <a:t>个，然后买每件</a:t>
            </a:r>
            <a:r>
              <a:rPr lang="en-US" altLang="zh-CN" dirty="0"/>
              <a:t>2</a:t>
            </a:r>
            <a:r>
              <a:rPr lang="zh-CN" altLang="zh-CN" dirty="0"/>
              <a:t>美元的工具</a:t>
            </a:r>
            <a:r>
              <a:rPr lang="en-US" altLang="zh-CN" dirty="0"/>
              <a:t>1</a:t>
            </a:r>
            <a:r>
              <a:rPr lang="zh-CN" altLang="zh-CN" dirty="0"/>
              <a:t>个；等等；如果农夫</a:t>
            </a:r>
            <a:r>
              <a:rPr lang="en-US" altLang="zh-CN" dirty="0"/>
              <a:t>John</a:t>
            </a:r>
            <a:r>
              <a:rPr lang="zh-CN" altLang="zh-CN" dirty="0"/>
              <a:t>把所有的钱花在买工具上，那么就一共有</a:t>
            </a:r>
            <a:r>
              <a:rPr lang="en-US" altLang="zh-CN" dirty="0"/>
              <a:t>5</a:t>
            </a:r>
            <a:r>
              <a:rPr lang="zh-CN" altLang="zh-CN" dirty="0"/>
              <a:t>种不同的组合方式，如下所示：</a:t>
            </a:r>
          </a:p>
          <a:p>
            <a:r>
              <a:rPr lang="en-US" altLang="zh-CN" dirty="0"/>
              <a:t>1 @ US$3 + 1 @ US$2</a:t>
            </a:r>
            <a:endParaRPr lang="zh-CN" altLang="zh-CN" dirty="0"/>
          </a:p>
          <a:p>
            <a:r>
              <a:rPr lang="en-US" altLang="zh-CN" dirty="0"/>
              <a:t>1 @ US$3 + 2 @ US$1</a:t>
            </a:r>
            <a:endParaRPr lang="zh-CN" altLang="zh-CN" dirty="0"/>
          </a:p>
          <a:p>
            <a:r>
              <a:rPr lang="en-US" altLang="zh-CN" dirty="0"/>
              <a:t>1 @ US$2 + 3 @ US$1</a:t>
            </a:r>
            <a:endParaRPr lang="zh-CN" altLang="zh-CN" dirty="0"/>
          </a:p>
          <a:p>
            <a:r>
              <a:rPr lang="en-US" altLang="zh-CN" dirty="0"/>
              <a:t>2 @ US$2 + 1 @ US$1</a:t>
            </a:r>
            <a:endParaRPr lang="zh-CN" altLang="zh-CN" dirty="0"/>
          </a:p>
          <a:p>
            <a:r>
              <a:rPr lang="en-US" altLang="zh-CN" dirty="0"/>
              <a:t>5 @ US$1</a:t>
            </a:r>
            <a:endParaRPr lang="zh-CN" altLang="en-US" dirty="0"/>
          </a:p>
        </p:txBody>
      </p:sp>
    </p:spTree>
    <p:extLst>
      <p:ext uri="{BB962C8B-B14F-4D97-AF65-F5344CB8AC3E}">
        <p14:creationId xmlns:p14="http://schemas.microsoft.com/office/powerpoint/2010/main" val="339029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3200" dirty="0">
                <a:latin typeface="Times New Roman" panose="02020603050405020304" pitchFamily="18" charset="0"/>
                <a:cs typeface="Times New Roman" panose="02020603050405020304" pitchFamily="18" charset="0"/>
              </a:rPr>
              <a:t>请您编写一个程序，计算农夫</a:t>
            </a:r>
            <a:r>
              <a:rPr lang="en-US" altLang="zh-CN" sz="3200" dirty="0">
                <a:latin typeface="Times New Roman" panose="02020603050405020304" pitchFamily="18" charset="0"/>
                <a:cs typeface="Times New Roman" panose="02020603050405020304" pitchFamily="18" charset="0"/>
              </a:rPr>
              <a:t>John</a:t>
            </a:r>
            <a:r>
              <a:rPr lang="zh-CN" altLang="zh-CN" sz="3200" dirty="0">
                <a:latin typeface="Times New Roman" panose="02020603050405020304" pitchFamily="18" charset="0"/>
                <a:cs typeface="Times New Roman" panose="02020603050405020304" pitchFamily="18" charset="0"/>
              </a:rPr>
              <a:t>在</a:t>
            </a:r>
            <a:r>
              <a:rPr lang="en-US" altLang="zh-CN" sz="3200" dirty="0">
                <a:latin typeface="Times New Roman" panose="02020603050405020304" pitchFamily="18" charset="0"/>
                <a:cs typeface="Times New Roman" panose="02020603050405020304" pitchFamily="18" charset="0"/>
              </a:rPr>
              <a:t>Cow Store</a:t>
            </a:r>
            <a:r>
              <a:rPr lang="zh-CN" altLang="zh-CN" sz="3200" dirty="0">
                <a:latin typeface="Times New Roman" panose="02020603050405020304" pitchFamily="18" charset="0"/>
                <a:cs typeface="Times New Roman" panose="02020603050405020304" pitchFamily="18" charset="0"/>
              </a:rPr>
              <a:t>花费</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美元（</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1000</a:t>
            </a:r>
            <a:r>
              <a:rPr lang="zh-CN" altLang="zh-CN" sz="3200" dirty="0">
                <a:latin typeface="Times New Roman" panose="02020603050405020304" pitchFamily="18" charset="0"/>
                <a:cs typeface="Times New Roman" panose="02020603050405020304" pitchFamily="18" charset="0"/>
              </a:rPr>
              <a:t>）可以购买工具的方式数，工具的价格成本从</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美元到</a:t>
            </a:r>
            <a:r>
              <a:rPr lang="en-US" altLang="zh-CN" sz="3200" i="1" dirty="0">
                <a:latin typeface="Times New Roman" panose="02020603050405020304" pitchFamily="18" charset="0"/>
                <a:cs typeface="Times New Roman" panose="02020603050405020304" pitchFamily="18" charset="0"/>
              </a:rPr>
              <a:t>K</a:t>
            </a:r>
            <a:r>
              <a:rPr lang="zh-CN" altLang="zh-CN" sz="3200" dirty="0">
                <a:latin typeface="Times New Roman" panose="02020603050405020304" pitchFamily="18" charset="0"/>
                <a:cs typeface="Times New Roman" panose="02020603050405020304" pitchFamily="18" charset="0"/>
              </a:rPr>
              <a:t>美元（</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100</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91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输入一行，给出两个用空格分隔的整数：</a:t>
            </a:r>
            <a:r>
              <a:rPr lang="en-US" altLang="zh-CN" i="1" dirty="0"/>
              <a:t>N</a:t>
            </a:r>
            <a:r>
              <a:rPr lang="zh-CN" altLang="zh-CN" dirty="0"/>
              <a:t>和</a:t>
            </a:r>
            <a:r>
              <a:rPr lang="en-US" altLang="zh-CN" i="1" dirty="0"/>
              <a:t>K</a:t>
            </a:r>
            <a:r>
              <a:rPr lang="zh-CN" altLang="zh-CN" dirty="0"/>
              <a:t>。</a:t>
            </a:r>
          </a:p>
          <a:p>
            <a:r>
              <a:rPr lang="zh-CN" altLang="zh-CN" b="1" dirty="0"/>
              <a:t>输出</a:t>
            </a:r>
            <a:endParaRPr lang="zh-CN" altLang="zh-CN" dirty="0"/>
          </a:p>
          <a:p>
            <a:r>
              <a:rPr lang="zh-CN" altLang="zh-CN" dirty="0"/>
              <a:t>输出一行，给出农夫</a:t>
            </a:r>
            <a:r>
              <a:rPr lang="en-US" altLang="zh-CN" dirty="0"/>
              <a:t>John</a:t>
            </a:r>
            <a:r>
              <a:rPr lang="zh-CN" altLang="zh-CN" dirty="0"/>
              <a:t>花费他的钱的方式数。</a:t>
            </a:r>
            <a:endParaRPr lang="zh-CN" altLang="en-US" dirty="0"/>
          </a:p>
        </p:txBody>
      </p:sp>
    </p:spTree>
    <p:extLst>
      <p:ext uri="{BB962C8B-B14F-4D97-AF65-F5344CB8AC3E}">
        <p14:creationId xmlns:p14="http://schemas.microsoft.com/office/powerpoint/2010/main" val="6063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normAutofit/>
          </a:bodyPr>
          <a:lstStyle/>
          <a:p>
            <a:pPr algn="just"/>
            <a:r>
              <a:rPr lang="zh-CN" altLang="zh-CN" sz="3200" dirty="0">
                <a:latin typeface="Times New Roman" panose="02020603050405020304" pitchFamily="18" charset="0"/>
                <a:cs typeface="Times New Roman" panose="02020603050405020304" pitchFamily="18" charset="0"/>
              </a:rPr>
              <a:t>给出两个整数</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和</a:t>
            </a:r>
            <a:r>
              <a:rPr lang="en-US" altLang="zh-CN" sz="3200" i="1" dirty="0">
                <a:latin typeface="Times New Roman" panose="02020603050405020304" pitchFamily="18" charset="0"/>
                <a:cs typeface="Times New Roman" panose="02020603050405020304" pitchFamily="18" charset="0"/>
              </a:rPr>
              <a:t>K</a:t>
            </a:r>
            <a:r>
              <a:rPr lang="zh-CN" altLang="zh-CN" sz="3200" dirty="0">
                <a:latin typeface="Times New Roman" panose="02020603050405020304" pitchFamily="18" charset="0"/>
                <a:cs typeface="Times New Roman" panose="02020603050405020304" pitchFamily="18" charset="0"/>
              </a:rPr>
              <a:t>。从多重集</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1,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2, ……,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中找出一个多重子集，元素的和为</a:t>
            </a:r>
            <a:r>
              <a:rPr lang="en-US" altLang="zh-CN" sz="3200" i="1" dirty="0">
                <a:latin typeface="Times New Roman" panose="02020603050405020304" pitchFamily="18" charset="0"/>
                <a:cs typeface="Times New Roman" panose="02020603050405020304" pitchFamily="18" charset="0"/>
              </a:rPr>
              <a:t>N</a:t>
            </a:r>
            <a:r>
              <a:rPr lang="zh-CN" altLang="zh-CN" sz="3200" dirty="0">
                <a:latin typeface="Times New Roman" panose="02020603050405020304" pitchFamily="18" charset="0"/>
                <a:cs typeface="Times New Roman" panose="02020603050405020304" pitchFamily="18" charset="0"/>
              </a:rPr>
              <a:t>，一共有多少组合方法？</a:t>
            </a:r>
          </a:p>
          <a:p>
            <a:pPr algn="just"/>
            <a:r>
              <a:rPr lang="zh-CN" altLang="zh-CN" sz="3200" dirty="0">
                <a:latin typeface="Times New Roman" panose="02020603050405020304" pitchFamily="18" charset="0"/>
                <a:cs typeface="Times New Roman" panose="02020603050405020304" pitchFamily="18" charset="0"/>
              </a:rPr>
              <a:t>设</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表示农夫</a:t>
            </a:r>
            <a:r>
              <a:rPr lang="en-US" altLang="zh-CN" sz="3200" dirty="0">
                <a:latin typeface="Times New Roman" panose="02020603050405020304" pitchFamily="18" charset="0"/>
                <a:cs typeface="Times New Roman" panose="02020603050405020304" pitchFamily="18" charset="0"/>
              </a:rPr>
              <a:t>John</a:t>
            </a:r>
            <a:r>
              <a:rPr lang="zh-CN" altLang="zh-CN" sz="3200" dirty="0">
                <a:latin typeface="Times New Roman" panose="02020603050405020304" pitchFamily="18" charset="0"/>
                <a:cs typeface="Times New Roman" panose="02020603050405020304" pitchFamily="18" charset="0"/>
              </a:rPr>
              <a:t>花费</a:t>
            </a:r>
            <a:r>
              <a:rPr lang="en-US" altLang="zh-CN" sz="3200" i="1" dirty="0">
                <a:latin typeface="Times New Roman" panose="02020603050405020304" pitchFamily="18" charset="0"/>
                <a:cs typeface="Times New Roman" panose="02020603050405020304" pitchFamily="18" charset="0"/>
              </a:rPr>
              <a:t>j</a:t>
            </a:r>
            <a:r>
              <a:rPr lang="zh-CN" altLang="zh-CN" sz="3200" dirty="0">
                <a:latin typeface="Times New Roman" panose="02020603050405020304" pitchFamily="18" charset="0"/>
                <a:cs typeface="Times New Roman" panose="02020603050405020304" pitchFamily="18" charset="0"/>
              </a:rPr>
              <a:t>美元购买前</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种工具（价格分别为</a:t>
            </a:r>
            <a:r>
              <a:rPr lang="en-US" altLang="zh-CN" sz="3200" dirty="0">
                <a:latin typeface="Times New Roman" panose="02020603050405020304" pitchFamily="18" charset="0"/>
                <a:cs typeface="Times New Roman" panose="02020603050405020304" pitchFamily="18" charset="0"/>
              </a:rPr>
              <a:t>1, 2, ……, </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美元）的方式数，对于第</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种工具，决策是不买或者至少买一个；不买的话，方式数是</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；至少买一个的话，方式数是</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；所以</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9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3600" dirty="0">
                <a:latin typeface="Times New Roman" panose="02020603050405020304" pitchFamily="18" charset="0"/>
                <a:cs typeface="Times New Roman" panose="02020603050405020304" pitchFamily="18" charset="0"/>
              </a:rPr>
              <a:t>由于本题的数据范围较大，而</a:t>
            </a:r>
            <a:r>
              <a:rPr lang="en-US" altLang="zh-CN" sz="3600" dirty="0">
                <a:latin typeface="Times New Roman" panose="02020603050405020304" pitchFamily="18" charset="0"/>
                <a:cs typeface="Times New Roman" panose="02020603050405020304" pitchFamily="18" charset="0"/>
              </a:rPr>
              <a:t>long </a:t>
            </a:r>
            <a:r>
              <a:rPr lang="en-US" altLang="zh-CN" sz="3600" dirty="0" err="1">
                <a:latin typeface="Times New Roman" panose="02020603050405020304" pitchFamily="18" charset="0"/>
                <a:cs typeface="Times New Roman" panose="02020603050405020304" pitchFamily="18" charset="0"/>
              </a:rPr>
              <a:t>long</a:t>
            </a:r>
            <a:r>
              <a:rPr lang="zh-CN" altLang="zh-CN" sz="3600" dirty="0">
                <a:latin typeface="Times New Roman" panose="02020603050405020304" pitchFamily="18" charset="0"/>
                <a:cs typeface="Times New Roman" panose="02020603050405020304" pitchFamily="18" charset="0"/>
              </a:rPr>
              <a:t>可以存储</a:t>
            </a:r>
            <a:r>
              <a:rPr lang="en-US" altLang="zh-CN" sz="3600" dirty="0">
                <a:latin typeface="Times New Roman" panose="02020603050405020304" pitchFamily="18" charset="0"/>
                <a:cs typeface="Times New Roman" panose="02020603050405020304" pitchFamily="18" charset="0"/>
              </a:rPr>
              <a:t>19</a:t>
            </a:r>
            <a:r>
              <a:rPr lang="zh-CN" altLang="zh-CN" sz="3600" dirty="0">
                <a:latin typeface="Times New Roman" panose="02020603050405020304" pitchFamily="18" charset="0"/>
                <a:cs typeface="Times New Roman" panose="02020603050405020304" pitchFamily="18" charset="0"/>
              </a:rPr>
              <a:t>位，因此，将超过</a:t>
            </a:r>
            <a:r>
              <a:rPr lang="en-US" altLang="zh-CN" sz="3600" dirty="0">
                <a:latin typeface="Times New Roman" panose="02020603050405020304" pitchFamily="18" charset="0"/>
                <a:cs typeface="Times New Roman" panose="02020603050405020304" pitchFamily="18" charset="0"/>
              </a:rPr>
              <a:t>19</a:t>
            </a:r>
            <a:r>
              <a:rPr lang="zh-CN" altLang="zh-CN" sz="3600" dirty="0">
                <a:latin typeface="Times New Roman" panose="02020603050405020304" pitchFamily="18" charset="0"/>
                <a:cs typeface="Times New Roman" panose="02020603050405020304" pitchFamily="18" charset="0"/>
              </a:rPr>
              <a:t>位的部分称为高位部分（如果存在），</a:t>
            </a:r>
            <a:r>
              <a:rPr lang="en-US" altLang="zh-CN" sz="3600" dirty="0">
                <a:latin typeface="Times New Roman" panose="02020603050405020304" pitchFamily="18" charset="0"/>
                <a:cs typeface="Times New Roman" panose="02020603050405020304" pitchFamily="18" charset="0"/>
              </a:rPr>
              <a:t>19</a:t>
            </a:r>
            <a:r>
              <a:rPr lang="zh-CN" altLang="zh-CN" sz="3600" dirty="0">
                <a:latin typeface="Times New Roman" panose="02020603050405020304" pitchFamily="18" charset="0"/>
                <a:cs typeface="Times New Roman" panose="02020603050405020304" pitchFamily="18" charset="0"/>
              </a:rPr>
              <a:t>位以内的部分称为低位部分。设两个</a:t>
            </a:r>
            <a:r>
              <a:rPr lang="en-US" altLang="zh-CN" sz="3600" dirty="0">
                <a:latin typeface="Times New Roman" panose="02020603050405020304" pitchFamily="18" charset="0"/>
                <a:cs typeface="Times New Roman" panose="02020603050405020304" pitchFamily="18" charset="0"/>
              </a:rPr>
              <a:t>long </a:t>
            </a:r>
            <a:r>
              <a:rPr lang="en-US" altLang="zh-CN" sz="3600" dirty="0" err="1">
                <a:latin typeface="Times New Roman" panose="02020603050405020304" pitchFamily="18" charset="0"/>
                <a:cs typeface="Times New Roman" panose="02020603050405020304" pitchFamily="18" charset="0"/>
              </a:rPr>
              <a:t>long</a:t>
            </a:r>
            <a:r>
              <a:rPr lang="zh-CN" altLang="zh-CN" sz="3600" dirty="0">
                <a:latin typeface="Times New Roman" panose="02020603050405020304" pitchFamily="18" charset="0"/>
                <a:cs typeface="Times New Roman" panose="02020603050405020304" pitchFamily="18" charset="0"/>
              </a:rPr>
              <a:t>类型的变量</a:t>
            </a:r>
            <a:r>
              <a:rPr lang="en-US" altLang="zh-CN" sz="3600" i="1" dirty="0">
                <a:latin typeface="Times New Roman" panose="02020603050405020304" pitchFamily="18" charset="0"/>
                <a:cs typeface="Times New Roman" panose="02020603050405020304" pitchFamily="18" charset="0"/>
              </a:rPr>
              <a:t>dp</a:t>
            </a:r>
            <a:r>
              <a:rPr lang="en-US" altLang="zh-CN" sz="3600" dirty="0">
                <a:latin typeface="Times New Roman" panose="02020603050405020304" pitchFamily="18" charset="0"/>
                <a:cs typeface="Times New Roman" panose="02020603050405020304" pitchFamily="18" charset="0"/>
              </a:rPr>
              <a:t>1[ ]</a:t>
            </a:r>
            <a:r>
              <a:rPr lang="zh-CN" altLang="zh-CN" sz="3600" dirty="0">
                <a:latin typeface="Times New Roman" panose="02020603050405020304" pitchFamily="18" charset="0"/>
                <a:cs typeface="Times New Roman" panose="02020603050405020304" pitchFamily="18" charset="0"/>
              </a:rPr>
              <a:t>和</a:t>
            </a:r>
            <a:r>
              <a:rPr lang="en-US" altLang="zh-CN" sz="3600" i="1" dirty="0">
                <a:latin typeface="Times New Roman" panose="02020603050405020304" pitchFamily="18" charset="0"/>
                <a:cs typeface="Times New Roman" panose="02020603050405020304" pitchFamily="18" charset="0"/>
              </a:rPr>
              <a:t>dp</a:t>
            </a:r>
            <a:r>
              <a:rPr lang="en-US" altLang="zh-CN" sz="3600" dirty="0">
                <a:latin typeface="Times New Roman" panose="02020603050405020304" pitchFamily="18" charset="0"/>
                <a:cs typeface="Times New Roman" panose="02020603050405020304" pitchFamily="18" charset="0"/>
              </a:rPr>
              <a:t>2[ ]</a:t>
            </a:r>
            <a:r>
              <a:rPr lang="zh-CN" altLang="zh-CN" sz="3600" dirty="0">
                <a:latin typeface="Times New Roman" panose="02020603050405020304" pitchFamily="18" charset="0"/>
                <a:cs typeface="Times New Roman" panose="02020603050405020304" pitchFamily="18" charset="0"/>
              </a:rPr>
              <a:t>，其中</a:t>
            </a:r>
            <a:r>
              <a:rPr lang="en-US" altLang="zh-CN" sz="3600" i="1" dirty="0">
                <a:latin typeface="Times New Roman" panose="02020603050405020304" pitchFamily="18" charset="0"/>
                <a:cs typeface="Times New Roman" panose="02020603050405020304" pitchFamily="18" charset="0"/>
              </a:rPr>
              <a:t>dp</a:t>
            </a:r>
            <a:r>
              <a:rPr lang="en-US" altLang="zh-CN" sz="3600" dirty="0">
                <a:latin typeface="Times New Roman" panose="02020603050405020304" pitchFamily="18" charset="0"/>
                <a:cs typeface="Times New Roman" panose="02020603050405020304" pitchFamily="18" charset="0"/>
              </a:rPr>
              <a:t>1[ ]</a:t>
            </a:r>
            <a:r>
              <a:rPr lang="zh-CN" altLang="zh-CN" sz="3600" dirty="0">
                <a:latin typeface="Times New Roman" panose="02020603050405020304" pitchFamily="18" charset="0"/>
                <a:cs typeface="Times New Roman" panose="02020603050405020304" pitchFamily="18" charset="0"/>
              </a:rPr>
              <a:t>存储高位部分，</a:t>
            </a:r>
            <a:r>
              <a:rPr lang="en-US" altLang="zh-CN" sz="3600" i="1" dirty="0">
                <a:latin typeface="Times New Roman" panose="02020603050405020304" pitchFamily="18" charset="0"/>
                <a:cs typeface="Times New Roman" panose="02020603050405020304" pitchFamily="18" charset="0"/>
              </a:rPr>
              <a:t>dp</a:t>
            </a:r>
            <a:r>
              <a:rPr lang="en-US" altLang="zh-CN" sz="3600" dirty="0">
                <a:latin typeface="Times New Roman" panose="02020603050405020304" pitchFamily="18" charset="0"/>
                <a:cs typeface="Times New Roman" panose="02020603050405020304" pitchFamily="18" charset="0"/>
              </a:rPr>
              <a:t>2[ ]</a:t>
            </a:r>
            <a:r>
              <a:rPr lang="zh-CN" altLang="zh-CN" sz="3600" dirty="0">
                <a:latin typeface="Times New Roman" panose="02020603050405020304" pitchFamily="18" charset="0"/>
                <a:cs typeface="Times New Roman" panose="02020603050405020304" pitchFamily="18" charset="0"/>
              </a:rPr>
              <a:t>存储低位部分。这样，就可以按照题目要求的数据规模存储和输出方式数了。</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8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Piggy-Bank</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Central Europe 1999</a:t>
            </a:r>
            <a:endParaRPr lang="zh-CN" altLang="zh-CN" dirty="0"/>
          </a:p>
          <a:p>
            <a:r>
              <a:rPr lang="zh-CN" altLang="zh-CN" b="1" dirty="0"/>
              <a:t>在线测试：</a:t>
            </a:r>
            <a:r>
              <a:rPr lang="en-US" altLang="zh-CN" b="1" dirty="0"/>
              <a:t>POJ 1384</a:t>
            </a:r>
            <a:r>
              <a:rPr lang="zh-CN" altLang="zh-CN" b="1" dirty="0"/>
              <a:t>，</a:t>
            </a:r>
            <a:r>
              <a:rPr lang="en-US" altLang="zh-CN" b="1" dirty="0"/>
              <a:t>ZOJ 2014</a:t>
            </a:r>
            <a:r>
              <a:rPr lang="zh-CN" altLang="zh-CN" b="1" dirty="0"/>
              <a:t>，</a:t>
            </a:r>
            <a:r>
              <a:rPr lang="en-US" altLang="zh-CN" b="1" dirty="0"/>
              <a:t>HDOJ 1114</a:t>
            </a:r>
            <a:endParaRPr lang="zh-CN" altLang="en-US" dirty="0"/>
          </a:p>
        </p:txBody>
      </p:sp>
    </p:spTree>
    <p:extLst>
      <p:ext uri="{BB962C8B-B14F-4D97-AF65-F5344CB8AC3E}">
        <p14:creationId xmlns:p14="http://schemas.microsoft.com/office/powerpoint/2010/main" val="8952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en-US" altLang="zh-CN" sz="3200" dirty="0">
                <a:latin typeface="Times New Roman" panose="02020603050405020304" pitchFamily="18" charset="0"/>
                <a:cs typeface="Times New Roman" panose="02020603050405020304" pitchFamily="18" charset="0"/>
              </a:rPr>
              <a:t>ACM</a:t>
            </a:r>
            <a:r>
              <a:rPr lang="zh-CN" altLang="zh-CN" sz="3200" dirty="0">
                <a:latin typeface="Times New Roman" panose="02020603050405020304" pitchFamily="18" charset="0"/>
                <a:cs typeface="Times New Roman" panose="02020603050405020304" pitchFamily="18" charset="0"/>
              </a:rPr>
              <a:t>在做任何事情之前，必须编制预算以获得必要的财政经费支持，而财政经费的来源则来自“不可逆转的束缚货币”（</a:t>
            </a:r>
            <a:r>
              <a:rPr lang="en-US" altLang="zh-CN" sz="3200" dirty="0">
                <a:latin typeface="Times New Roman" panose="02020603050405020304" pitchFamily="18" charset="0"/>
                <a:cs typeface="Times New Roman" panose="02020603050405020304" pitchFamily="18" charset="0"/>
              </a:rPr>
              <a:t>Irreversibly Bound Money</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IBM</a:t>
            </a:r>
            <a:r>
              <a:rPr lang="zh-CN" altLang="zh-CN" sz="3200" dirty="0">
                <a:latin typeface="Times New Roman" panose="02020603050405020304" pitchFamily="18" charset="0"/>
                <a:cs typeface="Times New Roman" panose="02020603050405020304" pitchFamily="18" charset="0"/>
              </a:rPr>
              <a:t>）。这一做法的思想很简单。某个</a:t>
            </a:r>
            <a:r>
              <a:rPr lang="en-US" altLang="zh-CN" sz="3200" dirty="0">
                <a:latin typeface="Times New Roman" panose="02020603050405020304" pitchFamily="18" charset="0"/>
                <a:cs typeface="Times New Roman" panose="02020603050405020304" pitchFamily="18" charset="0"/>
              </a:rPr>
              <a:t>ACM</a:t>
            </a:r>
            <a:r>
              <a:rPr lang="zh-CN" altLang="zh-CN" sz="3200" dirty="0">
                <a:latin typeface="Times New Roman" panose="02020603050405020304" pitchFamily="18" charset="0"/>
                <a:cs typeface="Times New Roman" panose="02020603050405020304" pitchFamily="18" charset="0"/>
              </a:rPr>
              <a:t>成员只要有一点零钱，他就要把所有的硬币都扔进一个储蓄罐。如您所知，这个过程是不可逆的，如果不打破储蓄罐的话，硬币就不能被取出。在足够长的时间之后，储蓄罐里就会有足够的钱来支持所有需要进行的工作。</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1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3200" dirty="0"/>
              <a:t>但是储蓄罐有一个大问题，就是不能确定里面有多少钱。这就有可能在我们把储蓄罐打碎之后，结果却发现钱不够。我们希望能够避免这种情况，唯一可能的方法就是称一下储蓄罐的重量，然后试着猜测里面有多少硬币。本题设定，我们能够精确地确定储蓄罐的重量，并且我们知道每一种硬币的重量。本题需要确定在储蓄罐里可以保证有的最低总金额。请您找出最坏的情况，确定储蓄罐内的最小的现金量。我们需要您的帮助，不要过早地打碎储蓄罐。</a:t>
            </a:r>
            <a:endParaRPr lang="zh-CN" altLang="en-US" sz="3200" dirty="0"/>
          </a:p>
        </p:txBody>
      </p:sp>
    </p:spTree>
    <p:extLst>
      <p:ext uri="{BB962C8B-B14F-4D97-AF65-F5344CB8AC3E}">
        <p14:creationId xmlns:p14="http://schemas.microsoft.com/office/powerpoint/2010/main" val="372427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2800" b="1" dirty="0">
                <a:latin typeface="Times New Roman" panose="02020603050405020304" pitchFamily="18" charset="0"/>
                <a:cs typeface="Times New Roman" panose="02020603050405020304" pitchFamily="18" charset="0"/>
              </a:rPr>
              <a:t>输入</a:t>
            </a:r>
            <a:endParaRPr lang="zh-CN" altLang="zh-CN" sz="2800" dirty="0">
              <a:latin typeface="Times New Roman" panose="02020603050405020304" pitchFamily="18" charset="0"/>
              <a:cs typeface="Times New Roman" panose="02020603050405020304" pitchFamily="18" charset="0"/>
            </a:endParaRPr>
          </a:p>
          <a:p>
            <a:pPr algn="just"/>
            <a:r>
              <a:rPr lang="zh-CN" altLang="zh-CN" sz="2800" dirty="0">
                <a:latin typeface="Times New Roman" panose="02020603050405020304" pitchFamily="18" charset="0"/>
                <a:cs typeface="Times New Roman" panose="02020603050405020304" pitchFamily="18" charset="0"/>
              </a:rPr>
              <a:t>输入给出</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个测试用例。在输入的第一行给出测试用例的数目</a:t>
            </a:r>
            <a:r>
              <a:rPr lang="en-US" altLang="zh-CN" sz="2800" i="1"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。每个测试用例的第一行给出两个整数</a:t>
            </a:r>
            <a:r>
              <a:rPr lang="en-US" altLang="zh-CN" sz="2800" i="1" dirty="0">
                <a:latin typeface="Times New Roman" panose="02020603050405020304" pitchFamily="18" charset="0"/>
                <a:cs typeface="Times New Roman" panose="02020603050405020304" pitchFamily="18" charset="0"/>
              </a:rPr>
              <a:t>E</a:t>
            </a:r>
            <a:r>
              <a:rPr lang="zh-CN" altLang="zh-CN" sz="2800" dirty="0">
                <a:latin typeface="Times New Roman" panose="02020603050405020304" pitchFamily="18" charset="0"/>
                <a:cs typeface="Times New Roman" panose="02020603050405020304" pitchFamily="18" charset="0"/>
              </a:rPr>
              <a:t>和</a:t>
            </a:r>
            <a:r>
              <a:rPr lang="en-US" altLang="zh-CN" sz="2800" i="1" dirty="0">
                <a:latin typeface="Times New Roman" panose="02020603050405020304" pitchFamily="18" charset="0"/>
                <a:cs typeface="Times New Roman" panose="02020603050405020304" pitchFamily="18" charset="0"/>
              </a:rPr>
              <a:t>F</a:t>
            </a:r>
            <a:r>
              <a:rPr lang="zh-CN" altLang="zh-CN" sz="2800" dirty="0">
                <a:latin typeface="Times New Roman" panose="02020603050405020304" pitchFamily="18" charset="0"/>
                <a:cs typeface="Times New Roman" panose="02020603050405020304" pitchFamily="18" charset="0"/>
              </a:rPr>
              <a:t>，表示空的储蓄罐和装满硬币的储蓄罐的重量，这两个重量均以克为单位。储蓄罐的重量不会超过</a:t>
            </a:r>
            <a:r>
              <a:rPr lang="en-US" altLang="zh-CN" sz="2800" dirty="0">
                <a:latin typeface="Times New Roman" panose="02020603050405020304" pitchFamily="18" charset="0"/>
                <a:cs typeface="Times New Roman" panose="02020603050405020304" pitchFamily="18" charset="0"/>
              </a:rPr>
              <a:t>10</a:t>
            </a:r>
            <a:r>
              <a:rPr lang="zh-CN" altLang="zh-CN" sz="2800" dirty="0">
                <a:latin typeface="Times New Roman" panose="02020603050405020304" pitchFamily="18" charset="0"/>
                <a:cs typeface="Times New Roman" panose="02020603050405020304" pitchFamily="18" charset="0"/>
              </a:rPr>
              <a:t>公斤，也就是说，</a:t>
            </a:r>
            <a:r>
              <a:rPr lang="en-US" altLang="zh-CN" sz="28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10000</a:t>
            </a:r>
            <a:r>
              <a:rPr lang="zh-CN" altLang="zh-CN" sz="2800" dirty="0">
                <a:latin typeface="Times New Roman" panose="02020603050405020304" pitchFamily="18" charset="0"/>
                <a:cs typeface="Times New Roman" panose="02020603050405020304" pitchFamily="18" charset="0"/>
              </a:rPr>
              <a:t>。在测试用例的第二行给出一个整数</a:t>
            </a:r>
            <a:r>
              <a:rPr lang="en-US" altLang="zh-CN" sz="2800" i="1" dirty="0">
                <a:latin typeface="Times New Roman" panose="02020603050405020304" pitchFamily="18" charset="0"/>
                <a:cs typeface="Times New Roman" panose="02020603050405020304" pitchFamily="18" charset="0"/>
              </a:rPr>
              <a:t>N</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500</a:t>
            </a:r>
            <a:r>
              <a:rPr lang="zh-CN" altLang="zh-CN" sz="2800" dirty="0">
                <a:latin typeface="Times New Roman" panose="02020603050405020304" pitchFamily="18" charset="0"/>
                <a:cs typeface="Times New Roman" panose="02020603050405020304" pitchFamily="18" charset="0"/>
              </a:rPr>
              <a:t>），给出在给定的货币体系中硬币的种类数量。接下来的</a:t>
            </a:r>
            <a:r>
              <a:rPr lang="en-US" altLang="zh-CN" sz="2800" i="1" dirty="0">
                <a:latin typeface="Times New Roman" panose="02020603050405020304" pitchFamily="18" charset="0"/>
                <a:cs typeface="Times New Roman" panose="02020603050405020304" pitchFamily="18" charset="0"/>
              </a:rPr>
              <a:t>N</a:t>
            </a:r>
            <a:r>
              <a:rPr lang="zh-CN" altLang="zh-CN" sz="2800" dirty="0">
                <a:latin typeface="Times New Roman" panose="02020603050405020304" pitchFamily="18" charset="0"/>
                <a:cs typeface="Times New Roman" panose="02020603050405020304" pitchFamily="18" charset="0"/>
              </a:rPr>
              <a:t>行，每行给出两个整数</a:t>
            </a:r>
            <a:r>
              <a:rPr lang="en-US" altLang="zh-CN" sz="2800" i="1" dirty="0">
                <a:latin typeface="Times New Roman" panose="02020603050405020304" pitchFamily="18" charset="0"/>
                <a:cs typeface="Times New Roman" panose="02020603050405020304" pitchFamily="18" charset="0"/>
              </a:rPr>
              <a:t>P</a:t>
            </a:r>
            <a:r>
              <a:rPr lang="zh-CN" altLang="zh-CN" sz="2800" dirty="0">
                <a:latin typeface="Times New Roman" panose="02020603050405020304" pitchFamily="18" charset="0"/>
                <a:cs typeface="Times New Roman" panose="02020603050405020304" pitchFamily="18" charset="0"/>
              </a:rPr>
              <a:t>和</a:t>
            </a:r>
            <a:r>
              <a:rPr lang="en-US" altLang="zh-CN" sz="2800" i="1" dirty="0">
                <a:latin typeface="Times New Roman" panose="02020603050405020304" pitchFamily="18" charset="0"/>
                <a:cs typeface="Times New Roman" panose="02020603050405020304" pitchFamily="18" charset="0"/>
              </a:rPr>
              <a:t>W</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50000, 1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W</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10000</a:t>
            </a:r>
            <a:r>
              <a:rPr lang="zh-CN" altLang="zh-CN" sz="2800" dirty="0">
                <a:latin typeface="Times New Roman" panose="02020603050405020304" pitchFamily="18" charset="0"/>
                <a:cs typeface="Times New Roman" panose="02020603050405020304" pitchFamily="18" charset="0"/>
              </a:rPr>
              <a:t>）表示一种硬币，</a:t>
            </a:r>
            <a:r>
              <a:rPr lang="en-US" altLang="zh-CN" sz="2800" i="1" dirty="0">
                <a:latin typeface="Times New Roman" panose="02020603050405020304" pitchFamily="18" charset="0"/>
                <a:cs typeface="Times New Roman" panose="02020603050405020304" pitchFamily="18" charset="0"/>
              </a:rPr>
              <a:t>P</a:t>
            </a:r>
            <a:r>
              <a:rPr lang="zh-CN" altLang="zh-CN" sz="2800" dirty="0">
                <a:latin typeface="Times New Roman" panose="02020603050405020304" pitchFamily="18" charset="0"/>
                <a:cs typeface="Times New Roman" panose="02020603050405020304" pitchFamily="18" charset="0"/>
              </a:rPr>
              <a:t>是该种硬币的面值，</a:t>
            </a:r>
            <a:r>
              <a:rPr lang="en-US" altLang="zh-CN" sz="2800" i="1" dirty="0">
                <a:latin typeface="Times New Roman" panose="02020603050405020304" pitchFamily="18" charset="0"/>
                <a:cs typeface="Times New Roman" panose="02020603050405020304" pitchFamily="18" charset="0"/>
              </a:rPr>
              <a:t>W</a:t>
            </a:r>
            <a:r>
              <a:rPr lang="zh-CN" altLang="zh-CN" sz="2800" dirty="0">
                <a:latin typeface="Times New Roman" panose="02020603050405020304" pitchFamily="18" charset="0"/>
                <a:cs typeface="Times New Roman" panose="02020603050405020304" pitchFamily="18" charset="0"/>
              </a:rPr>
              <a:t>是该种硬币的重量，单位是克。</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3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zh-CN" sz="3200" b="1" dirty="0">
                <a:latin typeface="Times New Roman" panose="02020603050405020304" pitchFamily="18" charset="0"/>
                <a:cs typeface="Times New Roman" panose="02020603050405020304" pitchFamily="18" charset="0"/>
              </a:rPr>
              <a:t>输出</a:t>
            </a:r>
            <a:endParaRPr lang="zh-CN" altLang="zh-CN" sz="3200" dirty="0">
              <a:latin typeface="Times New Roman" panose="02020603050405020304" pitchFamily="18" charset="0"/>
              <a:cs typeface="Times New Roman" panose="02020603050405020304" pitchFamily="18" charset="0"/>
            </a:endParaRPr>
          </a:p>
          <a:p>
            <a:pPr algn="just"/>
            <a:r>
              <a:rPr lang="zh-CN" altLang="zh-CN" sz="3200" dirty="0">
                <a:latin typeface="Times New Roman" panose="02020603050405020304" pitchFamily="18" charset="0"/>
                <a:cs typeface="Times New Roman" panose="02020603050405020304" pitchFamily="18" charset="0"/>
              </a:rPr>
              <a:t>对于每个测试用例，输出一行。该行输出“</a:t>
            </a:r>
            <a:r>
              <a:rPr lang="en-US" altLang="zh-CN" sz="3200" dirty="0">
                <a:latin typeface="Times New Roman" panose="02020603050405020304" pitchFamily="18" charset="0"/>
                <a:cs typeface="Times New Roman" panose="02020603050405020304" pitchFamily="18" charset="0"/>
              </a:rPr>
              <a:t>The minimum amount of money in the piggy-bank is </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”，其中</a:t>
            </a:r>
            <a:r>
              <a:rPr lang="en-US" altLang="zh-CN" sz="3200" i="1" dirty="0">
                <a:latin typeface="Times New Roman" panose="02020603050405020304" pitchFamily="18" charset="0"/>
                <a:cs typeface="Times New Roman" panose="02020603050405020304" pitchFamily="18" charset="0"/>
              </a:rPr>
              <a:t>X</a:t>
            </a:r>
            <a:r>
              <a:rPr lang="zh-CN" altLang="zh-CN" sz="3200" dirty="0">
                <a:latin typeface="Times New Roman" panose="02020603050405020304" pitchFamily="18" charset="0"/>
                <a:cs typeface="Times New Roman" panose="02020603050405020304" pitchFamily="18" charset="0"/>
              </a:rPr>
              <a:t>是给定硬币总重量，储蓄罐内可以达到的最小金额。如果对于给出的硬币重量，无法计算出储蓄罐内的最小金额，则输出一行“</a:t>
            </a:r>
            <a:r>
              <a:rPr lang="en-US" altLang="zh-CN" sz="3200" dirty="0">
                <a:latin typeface="Times New Roman" panose="02020603050405020304" pitchFamily="18" charset="0"/>
                <a:cs typeface="Times New Roman" panose="02020603050405020304" pitchFamily="18" charset="0"/>
              </a:rPr>
              <a:t>This is impossible.</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43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初步体验线性</a:t>
            </a:r>
            <a:r>
              <a:rPr lang="en-US" altLang="zh-CN" dirty="0"/>
              <a:t>DP</a:t>
            </a:r>
            <a:r>
              <a:rPr lang="zh-CN" altLang="zh-CN" dirty="0"/>
              <a:t>问题</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022" y="1916832"/>
            <a:ext cx="7185231" cy="3744416"/>
          </a:xfrm>
        </p:spPr>
      </p:pic>
    </p:spTree>
    <p:extLst>
      <p:ext uri="{BB962C8B-B14F-4D97-AF65-F5344CB8AC3E}">
        <p14:creationId xmlns:p14="http://schemas.microsoft.com/office/powerpoint/2010/main" val="387636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922114"/>
          </a:xfrm>
        </p:spPr>
        <p:txBody>
          <a:bodyPr/>
          <a:lstStyle/>
          <a:p>
            <a:r>
              <a:rPr lang="zh-CN" altLang="zh-CN" b="1" dirty="0"/>
              <a:t>试题解析</a:t>
            </a:r>
            <a:endParaRPr lang="zh-CN" altLang="en-US" dirty="0"/>
          </a:p>
        </p:txBody>
      </p:sp>
      <p:sp>
        <p:nvSpPr>
          <p:cNvPr id="3" name="内容占位符 2"/>
          <p:cNvSpPr>
            <a:spLocks noGrp="1"/>
          </p:cNvSpPr>
          <p:nvPr>
            <p:ph idx="1"/>
          </p:nvPr>
        </p:nvSpPr>
        <p:spPr>
          <a:xfrm>
            <a:off x="1217614" y="1412776"/>
            <a:ext cx="9753600" cy="5112568"/>
          </a:xfrm>
        </p:spPr>
        <p:txBody>
          <a:bodyPr>
            <a:normAutofit/>
          </a:bodyPr>
          <a:lstStyle/>
          <a:p>
            <a:pPr algn="just"/>
            <a:r>
              <a:rPr lang="zh-CN" altLang="zh-CN" sz="3600" dirty="0">
                <a:latin typeface="Times New Roman" panose="02020603050405020304" pitchFamily="18" charset="0"/>
                <a:cs typeface="Times New Roman" panose="02020603050405020304" pitchFamily="18" charset="0"/>
              </a:rPr>
              <a:t>本题给出硬币的种类数量</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，每种硬币的面值</a:t>
            </a:r>
            <a:r>
              <a:rPr lang="en-US" altLang="zh-CN" sz="3600" i="1" dirty="0" err="1">
                <a:latin typeface="Times New Roman" panose="02020603050405020304" pitchFamily="18" charset="0"/>
                <a:cs typeface="Times New Roman" panose="02020603050405020304" pitchFamily="18" charset="0"/>
              </a:rPr>
              <a:t>val</a:t>
            </a:r>
            <a:r>
              <a:rPr lang="en-US"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和重量</a:t>
            </a:r>
            <a:r>
              <a:rPr lang="en-US" altLang="zh-CN" sz="3600" i="1" dirty="0">
                <a:latin typeface="Times New Roman" panose="02020603050405020304" pitchFamily="18" charset="0"/>
                <a:cs typeface="Times New Roman" panose="02020603050405020304" pitchFamily="18" charset="0"/>
              </a:rPr>
              <a:t>cost</a:t>
            </a:r>
            <a:r>
              <a:rPr lang="en-US"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，以及硬币总重量</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（装满硬币的储蓄罐的重量</a:t>
            </a:r>
            <a:r>
              <a:rPr lang="en-US" altLang="zh-CN"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空的储蓄罐的重量），求解储蓄罐内可以达到的最小金额。由于每一种硬币可以有无限个，所以本题是完全背包问题。</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94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706090"/>
          </a:xfrm>
        </p:spPr>
        <p:txBody>
          <a:bodyPr/>
          <a:lstStyle/>
          <a:p>
            <a:endParaRPr lang="zh-CN" altLang="en-US" dirty="0"/>
          </a:p>
        </p:txBody>
      </p:sp>
      <p:sp>
        <p:nvSpPr>
          <p:cNvPr id="3" name="内容占位符 2"/>
          <p:cNvSpPr>
            <a:spLocks noGrp="1"/>
          </p:cNvSpPr>
          <p:nvPr>
            <p:ph idx="1"/>
          </p:nvPr>
        </p:nvSpPr>
        <p:spPr>
          <a:xfrm>
            <a:off x="1217614" y="1052736"/>
            <a:ext cx="9753600" cy="5400600"/>
          </a:xfrm>
        </p:spPr>
        <p:txBody>
          <a:bodyPr>
            <a:normAutofit/>
          </a:bodyPr>
          <a:lstStyle/>
          <a:p>
            <a:r>
              <a:rPr lang="zh-CN" altLang="zh-CN" sz="3200" dirty="0">
                <a:latin typeface="Times New Roman" panose="02020603050405020304" pitchFamily="18" charset="0"/>
                <a:cs typeface="Times New Roman" panose="02020603050405020304" pitchFamily="18" charset="0"/>
              </a:rPr>
              <a:t>设</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表示只用前</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种硬币</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且当总重量达到</a:t>
            </a:r>
            <a:r>
              <a:rPr lang="en-US" altLang="zh-CN" sz="3200" i="1" dirty="0">
                <a:latin typeface="Times New Roman" panose="02020603050405020304" pitchFamily="18" charset="0"/>
                <a:cs typeface="Times New Roman" panose="02020603050405020304" pitchFamily="18" charset="0"/>
              </a:rPr>
              <a:t>j</a:t>
            </a:r>
            <a:r>
              <a:rPr lang="zh-CN" altLang="zh-CN" sz="3200" dirty="0">
                <a:latin typeface="Times New Roman" panose="02020603050405020304" pitchFamily="18" charset="0"/>
                <a:cs typeface="Times New Roman" panose="02020603050405020304" pitchFamily="18" charset="0"/>
              </a:rPr>
              <a:t>克时的最小金额，则</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]=min{</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j-cost</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val</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，前者表示第</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种硬币一个都不选，后者表示至少选</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个第</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种硬币。</a:t>
            </a:r>
          </a:p>
          <a:p>
            <a:r>
              <a:rPr lang="zh-CN" altLang="zh-CN" sz="3200" dirty="0">
                <a:latin typeface="Times New Roman" panose="02020603050405020304" pitchFamily="18" charset="0"/>
                <a:cs typeface="Times New Roman" panose="02020603050405020304" pitchFamily="18" charset="0"/>
              </a:rPr>
              <a:t>因为本题的目标是求解储蓄罐内可以达到的最小金额，所以初始化时所有</a:t>
            </a:r>
            <a:r>
              <a:rPr lang="en-US" altLang="zh-CN" sz="3200" i="1" dirty="0" err="1">
                <a:latin typeface="Times New Roman" panose="02020603050405020304" pitchFamily="18" charset="0"/>
                <a:cs typeface="Times New Roman" panose="02020603050405020304" pitchFamily="18" charset="0"/>
              </a:rPr>
              <a:t>dp</a:t>
            </a:r>
            <a:r>
              <a:rPr lang="zh-CN" altLang="zh-CN" sz="3200" dirty="0">
                <a:latin typeface="Times New Roman" panose="02020603050405020304" pitchFamily="18" charset="0"/>
                <a:cs typeface="Times New Roman" panose="02020603050405020304" pitchFamily="18" charset="0"/>
              </a:rPr>
              <a:t>都为</a:t>
            </a:r>
            <a:r>
              <a:rPr lang="en-US" altLang="zh-CN" sz="3200" dirty="0">
                <a:latin typeface="Times New Roman" panose="02020603050405020304" pitchFamily="18" charset="0"/>
                <a:cs typeface="Times New Roman" panose="02020603050405020304" pitchFamily="18" charset="0"/>
              </a:rPr>
              <a:t>INF(</a:t>
            </a:r>
            <a:r>
              <a:rPr lang="zh-CN" altLang="zh-CN" sz="3200" dirty="0">
                <a:latin typeface="Times New Roman" panose="02020603050405020304" pitchFamily="18" charset="0"/>
                <a:cs typeface="Times New Roman" panose="02020603050405020304" pitchFamily="18" charset="0"/>
              </a:rPr>
              <a:t>无穷大</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，且</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[0]=0</a:t>
            </a:r>
            <a:r>
              <a:rPr lang="zh-CN" altLang="zh-CN" sz="3200" dirty="0">
                <a:latin typeface="Times New Roman" panose="02020603050405020304" pitchFamily="18" charset="0"/>
                <a:cs typeface="Times New Roman" panose="02020603050405020304" pitchFamily="18" charset="0"/>
              </a:rPr>
              <a:t>。（如果要求解储蓄罐内可以达到的最大金额，那么应该初始化为</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）。本题的解为</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，如果</a:t>
            </a:r>
            <a:r>
              <a:rPr lang="en-US" altLang="zh-CN" sz="3200" i="1" dirty="0" err="1">
                <a:latin typeface="Times New Roman" panose="02020603050405020304" pitchFamily="18" charset="0"/>
                <a:cs typeface="Times New Roman" panose="02020603050405020304" pitchFamily="18" charset="0"/>
              </a:rPr>
              <a:t>dp</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为</a:t>
            </a:r>
            <a:r>
              <a:rPr lang="en-US" altLang="zh-CN" sz="3200" dirty="0">
                <a:latin typeface="Times New Roman" panose="02020603050405020304" pitchFamily="18" charset="0"/>
                <a:cs typeface="Times New Roman" panose="02020603050405020304" pitchFamily="18" charset="0"/>
              </a:rPr>
              <a:t>INF</a:t>
            </a:r>
            <a:r>
              <a:rPr lang="zh-CN" altLang="zh-CN" sz="3200" dirty="0">
                <a:latin typeface="Times New Roman" panose="02020603050405020304" pitchFamily="18" charset="0"/>
                <a:cs typeface="Times New Roman" panose="02020603050405020304" pitchFamily="18" charset="0"/>
              </a:rPr>
              <a:t>，则说明</a:t>
            </a:r>
            <a:r>
              <a:rPr lang="en-US" altLang="zh-CN" sz="3200" i="1" dirty="0">
                <a:latin typeface="Times New Roman" panose="02020603050405020304" pitchFamily="18" charset="0"/>
                <a:cs typeface="Times New Roman" panose="02020603050405020304" pitchFamily="18" charset="0"/>
              </a:rPr>
              <a:t>m</a:t>
            </a:r>
            <a:r>
              <a:rPr lang="zh-CN" altLang="zh-CN" sz="3200" dirty="0">
                <a:latin typeface="Times New Roman" panose="02020603050405020304" pitchFamily="18" charset="0"/>
                <a:cs typeface="Times New Roman" panose="02020603050405020304" pitchFamily="18" charset="0"/>
              </a:rPr>
              <a:t>克是一个不可达的状态。</a:t>
            </a:r>
          </a:p>
          <a:p>
            <a:r>
              <a:rPr lang="zh-CN" altLang="zh-CN" sz="3200" dirty="0">
                <a:latin typeface="Times New Roman" panose="02020603050405020304" pitchFamily="18" charset="0"/>
                <a:cs typeface="Times New Roman" panose="02020603050405020304" pitchFamily="18" charset="0"/>
              </a:rPr>
              <a:t>本题</a:t>
            </a:r>
            <a:r>
              <a:rPr lang="en-US" altLang="zh-CN" sz="3200" i="1" dirty="0" err="1">
                <a:latin typeface="Times New Roman" panose="02020603050405020304" pitchFamily="18" charset="0"/>
                <a:cs typeface="Times New Roman" panose="02020603050405020304" pitchFamily="18" charset="0"/>
              </a:rPr>
              <a:t>dp</a:t>
            </a:r>
            <a:r>
              <a:rPr lang="zh-CN" altLang="zh-CN" sz="3200" dirty="0">
                <a:latin typeface="Times New Roman" panose="02020603050405020304" pitchFamily="18" charset="0"/>
                <a:cs typeface="Times New Roman" panose="02020603050405020304" pitchFamily="18" charset="0"/>
              </a:rPr>
              <a:t>数组一维，下标为硬币重量。</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17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多重背包</a:t>
            </a:r>
            <a:endParaRPr lang="zh-CN" altLang="en-US" dirty="0"/>
          </a:p>
        </p:txBody>
      </p:sp>
      <p:sp>
        <p:nvSpPr>
          <p:cNvPr id="3" name="内容占位符 2"/>
          <p:cNvSpPr>
            <a:spLocks noGrp="1"/>
          </p:cNvSpPr>
          <p:nvPr>
            <p:ph idx="1"/>
          </p:nvPr>
        </p:nvSpPr>
        <p:spPr/>
        <p:txBody>
          <a:bodyPr>
            <a:normAutofit/>
          </a:bodyPr>
          <a:lstStyle/>
          <a:p>
            <a:pPr algn="just"/>
            <a:r>
              <a:rPr lang="zh-CN" altLang="zh-CN" sz="3600" dirty="0">
                <a:latin typeface="Times New Roman" panose="02020603050405020304" pitchFamily="18" charset="0"/>
                <a:cs typeface="Times New Roman" panose="02020603050405020304" pitchFamily="18" charset="0"/>
              </a:rPr>
              <a:t>多重背包问题描述如下：给定</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种物品和一个载荷能力为</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的背包，物品</a:t>
            </a:r>
            <a:r>
              <a:rPr lang="en-US" altLang="zh-CN" sz="3600" i="1"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重量为</a:t>
            </a:r>
            <a:r>
              <a:rPr lang="en-US" altLang="zh-CN" sz="3600" i="1" dirty="0" err="1">
                <a:latin typeface="Times New Roman" panose="02020603050405020304" pitchFamily="18" charset="0"/>
                <a:cs typeface="Times New Roman" panose="02020603050405020304" pitchFamily="18" charset="0"/>
              </a:rPr>
              <a:t>w</a:t>
            </a:r>
            <a:r>
              <a:rPr lang="en-US" altLang="zh-CN" sz="3600" i="1" baseline="-25000"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，数量为</a:t>
            </a:r>
            <a:r>
              <a:rPr lang="en-US" altLang="zh-CN" sz="3600" i="1" dirty="0" err="1">
                <a:latin typeface="Times New Roman" panose="02020603050405020304" pitchFamily="18" charset="0"/>
                <a:cs typeface="Times New Roman" panose="02020603050405020304" pitchFamily="18" charset="0"/>
              </a:rPr>
              <a:t>num</a:t>
            </a:r>
            <a:r>
              <a:rPr lang="en-US" altLang="zh-CN" sz="3600" i="1" baseline="-25000" dirty="0" err="1">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，价值为</a:t>
            </a:r>
            <a:r>
              <a:rPr lang="en-US" altLang="zh-CN" sz="3600" i="1" dirty="0">
                <a:latin typeface="Times New Roman" panose="02020603050405020304" pitchFamily="18" charset="0"/>
                <a:cs typeface="Times New Roman" panose="02020603050405020304" pitchFamily="18" charset="0"/>
              </a:rPr>
              <a:t>p</a:t>
            </a:r>
            <a:r>
              <a:rPr lang="en-US" altLang="zh-CN" sz="3600" i="1" baseline="-25000" dirty="0">
                <a:latin typeface="Times New Roman" panose="02020603050405020304" pitchFamily="18" charset="0"/>
                <a:cs typeface="Times New Roman" panose="02020603050405020304" pitchFamily="18" charset="0"/>
              </a:rPr>
              <a:t>i</a:t>
            </a:r>
            <a:r>
              <a:rPr lang="zh-CN" altLang="zh-CN" sz="3600" dirty="0">
                <a:latin typeface="Times New Roman" panose="02020603050405020304" pitchFamily="18" charset="0"/>
                <a:cs typeface="Times New Roman" panose="02020603050405020304" pitchFamily="18" charset="0"/>
              </a:rPr>
              <a:t>，其中</a:t>
            </a:r>
            <a:r>
              <a:rPr lang="en-US" altLang="zh-CN" sz="3600" i="1" dirty="0" err="1">
                <a:latin typeface="Times New Roman" panose="02020603050405020304" pitchFamily="18" charset="0"/>
                <a:cs typeface="Times New Roman" panose="02020603050405020304" pitchFamily="18" charset="0"/>
              </a:rPr>
              <a:t>w</a:t>
            </a:r>
            <a:r>
              <a:rPr lang="en-US" altLang="zh-CN" sz="3600" i="1" baseline="-250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&gt;0</a:t>
            </a:r>
            <a:r>
              <a:rPr lang="zh-CN"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p</a:t>
            </a:r>
            <a:r>
              <a:rPr lang="en-US" altLang="zh-CN" sz="3600" i="1" baseline="-25000"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&gt;0</a:t>
            </a:r>
            <a:r>
              <a:rPr lang="zh-CN" altLang="zh-CN" sz="3600" dirty="0">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num</a:t>
            </a:r>
            <a:r>
              <a:rPr lang="en-US" altLang="zh-CN" sz="3600" i="1" baseline="-25000" dirty="0" err="1">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rPr>
              <a:t>&gt;0</a:t>
            </a:r>
            <a:r>
              <a:rPr lang="zh-CN" altLang="zh-CN"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i</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cs typeface="Times New Roman" panose="02020603050405020304" pitchFamily="18" charset="0"/>
              </a:rPr>
              <a:t>n</a:t>
            </a:r>
            <a:r>
              <a:rPr lang="zh-CN" altLang="zh-CN" sz="3600" dirty="0">
                <a:latin typeface="Times New Roman" panose="02020603050405020304" pitchFamily="18" charset="0"/>
                <a:cs typeface="Times New Roman" panose="02020603050405020304" pitchFamily="18" charset="0"/>
              </a:rPr>
              <a:t>；求解将哪些物品装入背包，可使得使背包里所放物品的总重量不超过</a:t>
            </a:r>
            <a:r>
              <a:rPr lang="en-US" altLang="zh-CN" sz="3600" i="1" dirty="0">
                <a:latin typeface="Times New Roman" panose="02020603050405020304" pitchFamily="18" charset="0"/>
                <a:cs typeface="Times New Roman" panose="02020603050405020304" pitchFamily="18" charset="0"/>
              </a:rPr>
              <a:t>M</a:t>
            </a:r>
            <a:r>
              <a:rPr lang="zh-CN" altLang="zh-CN" sz="3600" dirty="0">
                <a:latin typeface="Times New Roman" panose="02020603050405020304" pitchFamily="18" charset="0"/>
                <a:cs typeface="Times New Roman" panose="02020603050405020304" pitchFamily="18" charset="0"/>
              </a:rPr>
              <a:t>，且背包中物品的价值总和达到最大。</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53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706090"/>
          </a:xfrm>
        </p:spPr>
        <p:txBody>
          <a:bodyPr/>
          <a:lstStyle/>
          <a:p>
            <a:endParaRPr lang="zh-CN" altLang="en-US" dirty="0"/>
          </a:p>
        </p:txBody>
      </p:sp>
      <p:sp>
        <p:nvSpPr>
          <p:cNvPr id="3" name="内容占位符 2"/>
          <p:cNvSpPr>
            <a:spLocks noGrp="1"/>
          </p:cNvSpPr>
          <p:nvPr>
            <p:ph idx="1"/>
          </p:nvPr>
        </p:nvSpPr>
        <p:spPr>
          <a:xfrm>
            <a:off x="1217614" y="1052736"/>
            <a:ext cx="9753600" cy="5119464"/>
          </a:xfrm>
        </p:spPr>
        <p:txBody>
          <a:bodyPr>
            <a:normAutofit/>
          </a:bodyPr>
          <a:lstStyle/>
          <a:p>
            <a:pPr algn="just"/>
            <a:r>
              <a:rPr lang="zh-CN" altLang="zh-CN" sz="3200" dirty="0">
                <a:latin typeface="Times New Roman" panose="02020603050405020304" pitchFamily="18" charset="0"/>
                <a:cs typeface="Times New Roman" panose="02020603050405020304" pitchFamily="18" charset="0"/>
              </a:rPr>
              <a:t>相应于完全背包问题，多重背包问题的每个物品多了数目限制，因此初始化和递推公式都需要更改一下。设</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表示前</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种物品放入一个载荷能力为</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的背包的最大价值。初始化时，只考虑第一件物品，</a:t>
            </a:r>
            <a:r>
              <a:rPr lang="en-US" altLang="zh-CN" sz="3200" dirty="0">
                <a:latin typeface="Times New Roman" panose="02020603050405020304" pitchFamily="18" charset="0"/>
                <a:cs typeface="Times New Roman" panose="02020603050405020304" pitchFamily="18" charset="0"/>
              </a:rPr>
              <a:t>f[1][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 min{</a:t>
            </a:r>
            <a:r>
              <a:rPr lang="en-US" altLang="zh-CN" sz="3200" i="1" dirty="0">
                <a:latin typeface="Times New Roman" panose="02020603050405020304" pitchFamily="18" charset="0"/>
                <a:cs typeface="Times New Roman" panose="02020603050405020304" pitchFamily="18" charset="0"/>
              </a:rPr>
              <a:t>p</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num</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p</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w</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。计算考虑前</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件物品放入一个载荷能力为</a:t>
            </a:r>
            <a:r>
              <a:rPr lang="en-US" altLang="zh-CN" sz="3200" i="1" dirty="0">
                <a:latin typeface="Times New Roman" panose="02020603050405020304" pitchFamily="18" charset="0"/>
                <a:cs typeface="Times New Roman" panose="02020603050405020304" pitchFamily="18" charset="0"/>
              </a:rPr>
              <a:t>v</a:t>
            </a:r>
            <a:r>
              <a:rPr lang="zh-CN" altLang="zh-CN" sz="3200" dirty="0">
                <a:latin typeface="Times New Roman" panose="02020603050405020304" pitchFamily="18" charset="0"/>
                <a:cs typeface="Times New Roman" panose="02020603050405020304" pitchFamily="18" charset="0"/>
              </a:rPr>
              <a:t>的背包的最大价值</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时，递推公式考虑两种情况：要么第</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i="1"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件物品一件也不放，就是</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要么第 </a:t>
            </a:r>
            <a:r>
              <a:rPr lang="en-US" altLang="zh-CN" sz="3200" i="1" dirty="0" err="1">
                <a:latin typeface="Times New Roman" panose="02020603050405020304" pitchFamily="18" charset="0"/>
                <a:cs typeface="Times New Roman" panose="02020603050405020304" pitchFamily="18" charset="0"/>
              </a:rPr>
              <a:t>i</a:t>
            </a:r>
            <a:r>
              <a:rPr lang="en-US" altLang="zh-CN" sz="3200" i="1"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件物品放</a:t>
            </a:r>
            <a:r>
              <a:rPr lang="en-US" altLang="zh-CN" sz="3200" i="1" dirty="0">
                <a:latin typeface="Times New Roman" panose="02020603050405020304" pitchFamily="18" charset="0"/>
                <a:cs typeface="Times New Roman" panose="02020603050405020304" pitchFamily="18" charset="0"/>
              </a:rPr>
              <a:t>k</a:t>
            </a:r>
            <a:r>
              <a:rPr lang="zh-CN" altLang="zh-CN" sz="3200" dirty="0">
                <a:latin typeface="Times New Roman" panose="02020603050405020304" pitchFamily="18" charset="0"/>
                <a:cs typeface="Times New Roman" panose="02020603050405020304" pitchFamily="18" charset="0"/>
              </a:rPr>
              <a:t>件，其中</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w</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；对于这一共</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+1</a:t>
            </a:r>
            <a:r>
              <a:rPr lang="zh-CN" altLang="zh-CN" sz="3200" dirty="0">
                <a:latin typeface="Times New Roman" panose="02020603050405020304" pitchFamily="18" charset="0"/>
                <a:cs typeface="Times New Roman" panose="02020603050405020304" pitchFamily="18" charset="0"/>
              </a:rPr>
              <a:t>种情况取其中的最大价值即为</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的值，即</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max{</a:t>
            </a:r>
            <a:r>
              <a:rPr lang="en-US" altLang="zh-CN" sz="3200" i="1" dirty="0">
                <a:latin typeface="Times New Roman" panose="02020603050405020304" pitchFamily="18" charset="0"/>
                <a:cs typeface="Times New Roman" panose="02020603050405020304" pitchFamily="18" charset="0"/>
              </a:rPr>
              <a:t> 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w</a:t>
            </a:r>
            <a:r>
              <a:rPr lang="en-US" altLang="zh-CN" sz="3200" i="1" baseline="-250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p</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r>
              <a:rPr lang="zh-CN"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04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Space Elevator</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USACO 2005 March Gold</a:t>
            </a:r>
            <a:endParaRPr lang="zh-CN" altLang="zh-CN" dirty="0"/>
          </a:p>
          <a:p>
            <a:r>
              <a:rPr lang="zh-CN" altLang="zh-CN" b="1" dirty="0"/>
              <a:t>在线测试：</a:t>
            </a:r>
            <a:r>
              <a:rPr lang="en-US" altLang="zh-CN" b="1" dirty="0"/>
              <a:t>POJ 2392</a:t>
            </a:r>
            <a:endParaRPr lang="zh-CN" altLang="en-US" dirty="0"/>
          </a:p>
        </p:txBody>
      </p:sp>
    </p:spTree>
    <p:extLst>
      <p:ext uri="{BB962C8B-B14F-4D97-AF65-F5344CB8AC3E}">
        <p14:creationId xmlns:p14="http://schemas.microsoft.com/office/powerpoint/2010/main" val="286276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latin typeface="Times New Roman" panose="02020603050405020304" pitchFamily="18" charset="0"/>
                <a:cs typeface="Times New Roman" panose="02020603050405020304" pitchFamily="18" charset="0"/>
              </a:rPr>
              <a:t>奶牛们要上太空了！它们计划建造一座太空电梯作为它们登上太空的轨道：电梯是一个巨大的、由块组成的塔，有</a:t>
            </a:r>
            <a:r>
              <a:rPr lang="en-US" altLang="zh-CN" sz="3200" i="1" dirty="0">
                <a:latin typeface="Times New Roman" panose="02020603050405020304" pitchFamily="18" charset="0"/>
                <a:cs typeface="Times New Roman" panose="02020603050405020304" pitchFamily="18" charset="0"/>
              </a:rPr>
              <a:t>K</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400</a:t>
            </a:r>
            <a:r>
              <a:rPr lang="zh-CN" altLang="zh-CN" sz="3200" dirty="0">
                <a:latin typeface="Times New Roman" panose="02020603050405020304" pitchFamily="18" charset="0"/>
                <a:cs typeface="Times New Roman" panose="02020603050405020304" pitchFamily="18" charset="0"/>
              </a:rPr>
              <a:t>）种不同类型的块用于建造塔。类型</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的块的高度为</a:t>
            </a:r>
            <a:r>
              <a:rPr lang="en-US" altLang="zh-CN" sz="3200" i="1" dirty="0">
                <a:latin typeface="Times New Roman" panose="02020603050405020304" pitchFamily="18" charset="0"/>
                <a:cs typeface="Times New Roman" panose="02020603050405020304" pitchFamily="18" charset="0"/>
              </a:rPr>
              <a:t>h</a:t>
            </a:r>
            <a:r>
              <a:rPr lang="en-US" altLang="zh-CN" sz="3200" i="1" baseline="-25000"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h</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100</a:t>
            </a:r>
            <a:r>
              <a:rPr lang="zh-CN" altLang="zh-CN" sz="3200" dirty="0">
                <a:latin typeface="Times New Roman" panose="02020603050405020304" pitchFamily="18" charset="0"/>
                <a:cs typeface="Times New Roman" panose="02020603050405020304" pitchFamily="18" charset="0"/>
              </a:rPr>
              <a:t>），块的数量为</a:t>
            </a:r>
            <a:r>
              <a:rPr lang="en-US" altLang="zh-CN" sz="3200" i="1" dirty="0">
                <a:latin typeface="Times New Roman" panose="02020603050405020304" pitchFamily="18" charset="0"/>
                <a:cs typeface="Times New Roman" panose="02020603050405020304" pitchFamily="18" charset="0"/>
              </a:rPr>
              <a:t>c</a:t>
            </a:r>
            <a:r>
              <a:rPr lang="en-US" altLang="zh-CN" sz="3200" i="1" baseline="-25000" dirty="0">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c</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10</a:t>
            </a:r>
            <a:r>
              <a:rPr lang="zh-CN" altLang="zh-CN" sz="3200" dirty="0">
                <a:latin typeface="Times New Roman" panose="02020603050405020304" pitchFamily="18" charset="0"/>
                <a:cs typeface="Times New Roman" panose="02020603050405020304" pitchFamily="18" charset="0"/>
              </a:rPr>
              <a:t>）。由于宇宙射线可能造成的损害，在塔中，由类型</a:t>
            </a:r>
            <a:r>
              <a:rPr lang="en-US" altLang="zh-CN" sz="3200" i="1"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的块组成的部分不能超过最大高度</a:t>
            </a:r>
            <a:r>
              <a:rPr lang="en-US" altLang="zh-CN" sz="3200" i="1" dirty="0" err="1">
                <a:latin typeface="Times New Roman" panose="02020603050405020304" pitchFamily="18" charset="0"/>
                <a:cs typeface="Times New Roman" panose="02020603050405020304" pitchFamily="18" charset="0"/>
              </a:rPr>
              <a:t>a</a:t>
            </a:r>
            <a:r>
              <a:rPr lang="en-US" altLang="zh-CN" sz="3200" i="1" baseline="-25000" dirty="0" err="1">
                <a:latin typeface="Times New Roman" panose="02020603050405020304" pitchFamily="18" charset="0"/>
                <a:cs typeface="Times New Roman" panose="02020603050405020304" pitchFamily="18" charset="0"/>
              </a:rPr>
              <a:t>i</a:t>
            </a:r>
            <a:r>
              <a:rPr lang="zh-CN"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a</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40000</a:t>
            </a:r>
            <a:r>
              <a:rPr lang="zh-CN" altLang="zh-CN" sz="3200" dirty="0">
                <a:latin typeface="Times New Roman" panose="02020603050405020304" pitchFamily="18" charset="0"/>
                <a:cs typeface="Times New Roman" panose="02020603050405020304" pitchFamily="18" charset="0"/>
              </a:rPr>
              <a:t>）。</a:t>
            </a:r>
          </a:p>
          <a:p>
            <a:r>
              <a:rPr lang="zh-CN" altLang="zh-CN" sz="3200" dirty="0">
                <a:latin typeface="Times New Roman" panose="02020603050405020304" pitchFamily="18" charset="0"/>
                <a:cs typeface="Times New Roman" panose="02020603050405020304" pitchFamily="18" charset="0"/>
              </a:rPr>
              <a:t>请您帮助奶牛们建造最高的太空电梯，根据规则，太空电梯是块堆叠起来的。</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9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第</a:t>
            </a:r>
            <a:r>
              <a:rPr lang="en-US" altLang="zh-CN" dirty="0"/>
              <a:t>1</a:t>
            </a:r>
            <a:r>
              <a:rPr lang="zh-CN" altLang="zh-CN" dirty="0"/>
              <a:t>行：给出整数</a:t>
            </a:r>
            <a:r>
              <a:rPr lang="en-US" altLang="zh-CN" i="1" dirty="0"/>
              <a:t>K</a:t>
            </a:r>
            <a:r>
              <a:rPr lang="zh-CN" altLang="zh-CN" dirty="0"/>
              <a:t>；</a:t>
            </a:r>
          </a:p>
          <a:p>
            <a:r>
              <a:rPr lang="zh-CN" altLang="zh-CN" dirty="0"/>
              <a:t>第</a:t>
            </a:r>
            <a:r>
              <a:rPr lang="en-US" altLang="zh-CN" dirty="0"/>
              <a:t>2</a:t>
            </a:r>
            <a:r>
              <a:rPr lang="zh-CN" altLang="zh-CN" dirty="0"/>
              <a:t>行到第</a:t>
            </a:r>
            <a:r>
              <a:rPr lang="en-US" altLang="zh-CN" i="1" dirty="0"/>
              <a:t>K</a:t>
            </a:r>
            <a:r>
              <a:rPr lang="en-US" altLang="zh-CN" dirty="0"/>
              <a:t>+1</a:t>
            </a:r>
            <a:r>
              <a:rPr lang="zh-CN" altLang="zh-CN" dirty="0"/>
              <a:t>行：每行给出</a:t>
            </a:r>
            <a:r>
              <a:rPr lang="en-US" altLang="zh-CN" dirty="0"/>
              <a:t>3</a:t>
            </a:r>
            <a:r>
              <a:rPr lang="zh-CN" altLang="zh-CN" dirty="0"/>
              <a:t>个用空格分隔的整数：</a:t>
            </a:r>
            <a:r>
              <a:rPr lang="en-US" altLang="zh-CN" i="1" dirty="0"/>
              <a:t>h</a:t>
            </a:r>
            <a:r>
              <a:rPr lang="en-US" altLang="zh-CN" i="1" baseline="-25000" dirty="0"/>
              <a:t>i</a:t>
            </a:r>
            <a:r>
              <a:rPr lang="zh-CN" altLang="zh-CN" dirty="0"/>
              <a:t>，</a:t>
            </a:r>
            <a:r>
              <a:rPr lang="en-US" altLang="zh-CN" i="1" dirty="0" err="1"/>
              <a:t>a</a:t>
            </a:r>
            <a:r>
              <a:rPr lang="en-US" altLang="zh-CN" i="1" baseline="-25000" dirty="0" err="1"/>
              <a:t>i</a:t>
            </a:r>
            <a:r>
              <a:rPr lang="zh-CN" altLang="zh-CN" dirty="0"/>
              <a:t>和</a:t>
            </a:r>
            <a:r>
              <a:rPr lang="en-US" altLang="zh-CN" i="1" dirty="0"/>
              <a:t>c</a:t>
            </a:r>
            <a:r>
              <a:rPr lang="en-US" altLang="zh-CN" i="1" baseline="-25000" dirty="0"/>
              <a:t>i</a:t>
            </a:r>
            <a:r>
              <a:rPr lang="zh-CN" altLang="zh-CN" dirty="0"/>
              <a:t>，其中第</a:t>
            </a:r>
            <a:r>
              <a:rPr lang="en-US" altLang="zh-CN" i="1" dirty="0"/>
              <a:t>i</a:t>
            </a:r>
            <a:r>
              <a:rPr lang="en-US" altLang="zh-CN" dirty="0"/>
              <a:t>+1</a:t>
            </a:r>
            <a:r>
              <a:rPr lang="zh-CN" altLang="zh-CN" dirty="0"/>
              <a:t>行描述类型</a:t>
            </a:r>
            <a:r>
              <a:rPr lang="en-US" altLang="zh-CN" i="1" dirty="0" err="1"/>
              <a:t>i</a:t>
            </a:r>
            <a:r>
              <a:rPr lang="zh-CN" altLang="zh-CN" dirty="0"/>
              <a:t>的块。</a:t>
            </a:r>
          </a:p>
          <a:p>
            <a:r>
              <a:rPr lang="zh-CN" altLang="zh-CN" b="1" dirty="0"/>
              <a:t>输出</a:t>
            </a:r>
            <a:endParaRPr lang="zh-CN" altLang="zh-CN" dirty="0"/>
          </a:p>
          <a:p>
            <a:r>
              <a:rPr lang="zh-CN" altLang="zh-CN" dirty="0"/>
              <a:t>输出</a:t>
            </a:r>
            <a:r>
              <a:rPr lang="en-US" altLang="zh-CN" dirty="0"/>
              <a:t>1</a:t>
            </a:r>
            <a:r>
              <a:rPr lang="zh-CN" altLang="zh-CN" dirty="0"/>
              <a:t>行，给出整数</a:t>
            </a:r>
            <a:r>
              <a:rPr lang="en-US" altLang="zh-CN" i="1" dirty="0"/>
              <a:t>H</a:t>
            </a:r>
            <a:r>
              <a:rPr lang="zh-CN" altLang="zh-CN" dirty="0"/>
              <a:t>，表示可以建造的塔的最大高度。</a:t>
            </a:r>
            <a:endParaRPr lang="zh-CN" altLang="en-US" dirty="0"/>
          </a:p>
        </p:txBody>
      </p:sp>
    </p:spTree>
    <p:extLst>
      <p:ext uri="{BB962C8B-B14F-4D97-AF65-F5344CB8AC3E}">
        <p14:creationId xmlns:p14="http://schemas.microsoft.com/office/powerpoint/2010/main" val="294515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normAutofit/>
          </a:bodyPr>
          <a:lstStyle/>
          <a:p>
            <a:pPr algn="just"/>
            <a:r>
              <a:rPr lang="zh-CN" altLang="zh-CN" sz="2800" dirty="0">
                <a:latin typeface="Times New Roman" panose="02020603050405020304" pitchFamily="18" charset="0"/>
                <a:cs typeface="Times New Roman" panose="02020603050405020304" pitchFamily="18" charset="0"/>
              </a:rPr>
              <a:t>有</a:t>
            </a:r>
            <a:r>
              <a:rPr lang="en-US" altLang="zh-CN" sz="2800" i="1" dirty="0">
                <a:latin typeface="Times New Roman" panose="02020603050405020304" pitchFamily="18" charset="0"/>
                <a:cs typeface="Times New Roman" panose="02020603050405020304" pitchFamily="18" charset="0"/>
              </a:rPr>
              <a:t>n</a:t>
            </a:r>
            <a:r>
              <a:rPr lang="zh-CN" altLang="zh-CN" sz="2800" dirty="0">
                <a:latin typeface="Times New Roman" panose="02020603050405020304" pitchFamily="18" charset="0"/>
                <a:cs typeface="Times New Roman" panose="02020603050405020304" pitchFamily="18" charset="0"/>
              </a:rPr>
              <a:t>种不同类型的块，第</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类块的数量为</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，每个块的高度</a:t>
            </a:r>
            <a:r>
              <a:rPr lang="en-US" altLang="zh-CN" sz="2800" i="1" dirty="0">
                <a:latin typeface="Times New Roman" panose="02020603050405020304" pitchFamily="18" charset="0"/>
                <a:cs typeface="Times New Roman" panose="02020603050405020304" pitchFamily="18" charset="0"/>
              </a:rPr>
              <a:t>h</a:t>
            </a:r>
            <a:r>
              <a:rPr lang="en-US" altLang="zh-CN" sz="2800" i="1" baseline="-25000" dirty="0">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，允许这种类型的块达到的最高高度为</a:t>
            </a:r>
            <a:r>
              <a:rPr lang="en-US" altLang="zh-CN" sz="2800" i="1" dirty="0" err="1">
                <a:latin typeface="Times New Roman" panose="02020603050405020304" pitchFamily="18" charset="0"/>
                <a:cs typeface="Times New Roman" panose="02020603050405020304" pitchFamily="18" charset="0"/>
              </a:rPr>
              <a:t>a</a:t>
            </a:r>
            <a:r>
              <a:rPr lang="en-US" altLang="zh-CN" sz="2800" i="1" baseline="-25000"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，求将这些块组合能达到的最高高度。</a:t>
            </a:r>
          </a:p>
          <a:p>
            <a:pPr algn="just"/>
            <a:r>
              <a:rPr lang="zh-CN" altLang="zh-CN" sz="2800" dirty="0">
                <a:latin typeface="Times New Roman" panose="02020603050405020304" pitchFamily="18" charset="0"/>
                <a:cs typeface="Times New Roman" panose="02020603050405020304" pitchFamily="18" charset="0"/>
              </a:rPr>
              <a:t>首先，给这些块按能达到的最高高度递增排序，这样就能使得塔的高度最大；排序后按多重背包算法计算每一个塔高的可行性。设</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为建造高度</a:t>
            </a:r>
            <a:r>
              <a:rPr lang="en-US" altLang="zh-CN" sz="2800" i="1" dirty="0">
                <a:latin typeface="Times New Roman" panose="02020603050405020304" pitchFamily="18" charset="0"/>
                <a:cs typeface="Times New Roman" panose="02020603050405020304" pitchFamily="18" charset="0"/>
              </a:rPr>
              <a:t>k</a:t>
            </a:r>
            <a:r>
              <a:rPr lang="zh-CN" altLang="zh-CN" sz="2800" dirty="0">
                <a:latin typeface="Times New Roman" panose="02020603050405020304" pitchFamily="18" charset="0"/>
                <a:cs typeface="Times New Roman" panose="02020603050405020304" pitchFamily="18" charset="0"/>
              </a:rPr>
              <a:t>的塔的可行性，则</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i="1" dirty="0" err="1">
                <a:latin typeface="Times New Roman" panose="02020603050405020304" pitchFamily="18" charset="0"/>
                <a:cs typeface="Times New Roman" panose="02020603050405020304" pitchFamily="18" charset="0"/>
              </a:rPr>
              <a:t>num</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hi</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，其中</a:t>
            </a:r>
            <a:r>
              <a:rPr lang="en-US" altLang="zh-CN" sz="2800" dirty="0">
                <a:latin typeface="Times New Roman" panose="02020603050405020304" pitchFamily="18" charset="0"/>
                <a:cs typeface="Times New Roman" panose="02020603050405020304" pitchFamily="18" charset="0"/>
              </a:rPr>
              <a:t>0≤</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j</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num</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ci</a:t>
            </a:r>
            <a:r>
              <a:rPr lang="zh-CN"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num</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ai</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num</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.hi</a:t>
            </a:r>
            <a:r>
              <a:rPr lang="zh-CN" altLang="zh-CN" sz="2800" dirty="0">
                <a:latin typeface="Times New Roman" panose="02020603050405020304" pitchFamily="18" charset="0"/>
                <a:cs typeface="Times New Roman" panose="02020603050405020304" pitchFamily="18" charset="0"/>
              </a:rPr>
              <a:t>。最后，按照可能塔高的递减顺序搜索</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，第一个</a:t>
            </a:r>
            <a:r>
              <a:rPr lang="en-US" altLang="zh-CN" sz="2800" i="1" dirty="0" err="1">
                <a:latin typeface="Times New Roman" panose="02020603050405020304" pitchFamily="18" charset="0"/>
                <a:cs typeface="Times New Roman" panose="02020603050405020304" pitchFamily="18" charset="0"/>
              </a:rPr>
              <a:t>dp</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的塔高</a:t>
            </a:r>
            <a:r>
              <a:rPr lang="en-US" altLang="zh-CN" sz="2800" i="1" dirty="0" err="1">
                <a:latin typeface="Times New Roman" panose="02020603050405020304" pitchFamily="18" charset="0"/>
                <a:cs typeface="Times New Roman" panose="02020603050405020304" pitchFamily="18" charset="0"/>
              </a:rPr>
              <a:t>i</a:t>
            </a:r>
            <a:r>
              <a:rPr lang="zh-CN" altLang="zh-CN" sz="2800" dirty="0">
                <a:latin typeface="Times New Roman" panose="02020603050405020304" pitchFamily="18" charset="0"/>
                <a:cs typeface="Times New Roman" panose="02020603050405020304" pitchFamily="18" charset="0"/>
              </a:rPr>
              <a:t>即为塔的最大高度。</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混合背包</a:t>
            </a:r>
            <a:endParaRPr lang="zh-CN" altLang="en-US" dirty="0"/>
          </a:p>
        </p:txBody>
      </p:sp>
      <p:sp>
        <p:nvSpPr>
          <p:cNvPr id="3" name="内容占位符 2"/>
          <p:cNvSpPr>
            <a:spLocks noGrp="1"/>
          </p:cNvSpPr>
          <p:nvPr>
            <p:ph idx="1"/>
          </p:nvPr>
        </p:nvSpPr>
        <p:spPr/>
        <p:txBody>
          <a:bodyPr>
            <a:normAutofit/>
          </a:bodyPr>
          <a:lstStyle/>
          <a:p>
            <a:r>
              <a:rPr lang="zh-CN" altLang="zh-CN" sz="3600" dirty="0"/>
              <a:t>有的物品只可以取一次或不取（基本的</a:t>
            </a:r>
            <a:r>
              <a:rPr lang="en-US" altLang="zh-CN" sz="3600" dirty="0"/>
              <a:t>0-1</a:t>
            </a:r>
            <a:r>
              <a:rPr lang="zh-CN" altLang="zh-CN" sz="3600" dirty="0"/>
              <a:t>背包），有的物品可以取无限次（完全背包），有的物品可以取的次数有一个上限（多重背包），就是混合背包问题。</a:t>
            </a:r>
            <a:endParaRPr lang="zh-CN" altLang="en-US" sz="3600" dirty="0"/>
          </a:p>
        </p:txBody>
      </p:sp>
    </p:spTree>
    <p:extLst>
      <p:ext uri="{BB962C8B-B14F-4D97-AF65-F5344CB8AC3E}">
        <p14:creationId xmlns:p14="http://schemas.microsoft.com/office/powerpoint/2010/main" val="308349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t>一般情况下，先考虑</a:t>
            </a:r>
            <a:r>
              <a:rPr lang="en-US" altLang="zh-CN" sz="3600" dirty="0"/>
              <a:t>0-1</a:t>
            </a:r>
            <a:r>
              <a:rPr lang="zh-CN" altLang="zh-CN" sz="3600" dirty="0"/>
              <a:t>背包与完全背包的混合，因为</a:t>
            </a:r>
            <a:r>
              <a:rPr lang="en-US" altLang="zh-CN" sz="3600" dirty="0"/>
              <a:t>0-1</a:t>
            </a:r>
            <a:r>
              <a:rPr lang="zh-CN" altLang="zh-CN" sz="3600" dirty="0"/>
              <a:t>背包与完全背包的第一重循环都是递增枚举物品数</a:t>
            </a:r>
            <a:r>
              <a:rPr lang="en-US" altLang="zh-CN" sz="3600" dirty="0"/>
              <a:t>1</a:t>
            </a:r>
            <a:r>
              <a:rPr lang="en-US" altLang="zh-CN" sz="3600" dirty="0">
                <a:sym typeface="Symbol" panose="05050102010706020507" pitchFamily="18" charset="2"/>
              </a:rPr>
              <a:t></a:t>
            </a:r>
            <a:r>
              <a:rPr lang="en-US" altLang="zh-CN" sz="3600" i="1" dirty="0"/>
              <a:t>i</a:t>
            </a:r>
            <a:r>
              <a:rPr lang="en-US" altLang="zh-CN" sz="3600" dirty="0">
                <a:sym typeface="Symbol" panose="05050102010706020507" pitchFamily="18" charset="2"/>
              </a:rPr>
              <a:t></a:t>
            </a:r>
            <a:r>
              <a:rPr lang="en-US" altLang="zh-CN" sz="3600" i="1" dirty="0"/>
              <a:t>n</a:t>
            </a:r>
            <a:r>
              <a:rPr lang="zh-CN" altLang="zh-CN" sz="3600" dirty="0"/>
              <a:t>；而第二重循环枚举重量限制</a:t>
            </a:r>
            <a:r>
              <a:rPr lang="en-US" altLang="zh-CN" sz="3600" i="1" dirty="0"/>
              <a:t>w</a:t>
            </a:r>
            <a:r>
              <a:rPr lang="zh-CN" altLang="zh-CN" sz="3600" dirty="0"/>
              <a:t>时逆序：</a:t>
            </a:r>
            <a:r>
              <a:rPr lang="en-US" altLang="zh-CN" sz="3600" dirty="0"/>
              <a:t>0-1</a:t>
            </a:r>
            <a:r>
              <a:rPr lang="zh-CN" altLang="zh-CN" sz="3600" dirty="0"/>
              <a:t>背包是递减的，完全背包递增。</a:t>
            </a:r>
            <a:endParaRPr lang="zh-CN" altLang="en-US" sz="3600" dirty="0"/>
          </a:p>
        </p:txBody>
      </p:sp>
    </p:spTree>
    <p:extLst>
      <p:ext uri="{BB962C8B-B14F-4D97-AF65-F5344CB8AC3E}">
        <p14:creationId xmlns:p14="http://schemas.microsoft.com/office/powerpoint/2010/main" val="34373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706090"/>
          </a:xfrm>
        </p:spPr>
        <p:txBody>
          <a:bodyPr/>
          <a:lstStyle/>
          <a:p>
            <a:endParaRPr lang="zh-CN" altLang="en-US" dirty="0"/>
          </a:p>
        </p:txBody>
      </p:sp>
      <p:sp>
        <p:nvSpPr>
          <p:cNvPr id="3" name="内容占位符 2"/>
          <p:cNvSpPr>
            <a:spLocks noGrp="1"/>
          </p:cNvSpPr>
          <p:nvPr>
            <p:ph idx="1"/>
          </p:nvPr>
        </p:nvSpPr>
        <p:spPr>
          <a:xfrm>
            <a:off x="765820" y="1196752"/>
            <a:ext cx="10513168" cy="5472608"/>
          </a:xfrm>
        </p:spPr>
        <p:txBody>
          <a:bodyPr>
            <a:normAutofit/>
          </a:bodyPr>
          <a:lstStyle/>
          <a:p>
            <a:r>
              <a:rPr lang="zh-CN" altLang="zh-CN" b="1" dirty="0"/>
              <a:t>阶段</a:t>
            </a:r>
            <a:r>
              <a:rPr lang="en-US" altLang="zh-CN" b="1" i="1" dirty="0"/>
              <a:t>k</a:t>
            </a:r>
            <a:r>
              <a:rPr lang="zh-CN" altLang="zh-CN" b="1" dirty="0"/>
              <a:t>和状态</a:t>
            </a:r>
            <a:r>
              <a:rPr lang="en-US" altLang="zh-CN" b="1" i="1" dirty="0" err="1"/>
              <a:t>s</a:t>
            </a:r>
            <a:r>
              <a:rPr lang="en-US" altLang="zh-CN" b="1" i="1" baseline="-25000" dirty="0" err="1"/>
              <a:t>k</a:t>
            </a:r>
            <a:r>
              <a:rPr lang="zh-CN" altLang="zh-CN" b="1" dirty="0"/>
              <a:t>：</a:t>
            </a:r>
            <a:r>
              <a:rPr lang="zh-CN" altLang="zh-CN" dirty="0"/>
              <a:t>把问题分成</a:t>
            </a:r>
            <a:r>
              <a:rPr lang="en-US" altLang="zh-CN" i="1" dirty="0"/>
              <a:t>n</a:t>
            </a:r>
            <a:r>
              <a:rPr lang="zh-CN" altLang="zh-CN" dirty="0"/>
              <a:t>个有顺序且相互联系的阶段，</a:t>
            </a:r>
            <a:r>
              <a:rPr lang="en-US" altLang="zh-CN" dirty="0"/>
              <a:t>1</a:t>
            </a:r>
            <a:r>
              <a:rPr lang="en-US" altLang="zh-CN" dirty="0">
                <a:sym typeface="Symbol" panose="05050102010706020507" pitchFamily="18" charset="2"/>
              </a:rPr>
              <a:t></a:t>
            </a:r>
            <a:r>
              <a:rPr lang="en-US" altLang="zh-CN" i="1" dirty="0"/>
              <a:t>k</a:t>
            </a:r>
            <a:r>
              <a:rPr lang="en-US" altLang="zh-CN" dirty="0">
                <a:sym typeface="Symbol" panose="05050102010706020507" pitchFamily="18" charset="2"/>
              </a:rPr>
              <a:t></a:t>
            </a:r>
            <a:r>
              <a:rPr lang="en-US" altLang="zh-CN" i="1" dirty="0"/>
              <a:t>n</a:t>
            </a:r>
            <a:r>
              <a:rPr lang="zh-CN" altLang="zh-CN" dirty="0"/>
              <a:t>。</a:t>
            </a:r>
            <a:r>
              <a:rPr lang="zh-CN" altLang="zh-CN" dirty="0" smtClean="0"/>
              <a:t>例如</a:t>
            </a:r>
            <a:r>
              <a:rPr lang="zh-CN" altLang="en-US" dirty="0" smtClean="0"/>
              <a:t>，上</a:t>
            </a:r>
            <a:r>
              <a:rPr lang="zh-CN" altLang="zh-CN" dirty="0" smtClean="0"/>
              <a:t>图表示</a:t>
            </a:r>
            <a:r>
              <a:rPr lang="zh-CN" altLang="zh-CN" dirty="0"/>
              <a:t>问题被划分成</a:t>
            </a:r>
            <a:r>
              <a:rPr lang="en-US" altLang="zh-CN" dirty="0"/>
              <a:t>5</a:t>
            </a:r>
            <a:r>
              <a:rPr lang="zh-CN" altLang="zh-CN" dirty="0"/>
              <a:t>个阶段。状态</a:t>
            </a:r>
            <a:r>
              <a:rPr lang="en-US" altLang="zh-CN" i="1" dirty="0" err="1"/>
              <a:t>s</a:t>
            </a:r>
            <a:r>
              <a:rPr lang="en-US" altLang="zh-CN" i="1" baseline="-25000" dirty="0" err="1"/>
              <a:t>k</a:t>
            </a:r>
            <a:r>
              <a:rPr lang="zh-CN" altLang="zh-CN" dirty="0"/>
              <a:t>为第</a:t>
            </a:r>
            <a:r>
              <a:rPr lang="en-US" altLang="zh-CN" i="1" dirty="0"/>
              <a:t>k</a:t>
            </a:r>
            <a:r>
              <a:rPr lang="zh-CN" altLang="zh-CN" dirty="0"/>
              <a:t>阶段的某个出发位置。通常一个阶段包含若干状态，状态相对阶段而言</a:t>
            </a:r>
            <a:r>
              <a:rPr lang="zh-CN" altLang="zh-CN" dirty="0" smtClean="0"/>
              <a:t>。</a:t>
            </a:r>
            <a:endParaRPr lang="en-US" altLang="zh-CN" dirty="0" smtClean="0"/>
          </a:p>
          <a:p>
            <a:r>
              <a:rPr lang="zh-CN" altLang="zh-CN" b="1" dirty="0"/>
              <a:t>决策</a:t>
            </a:r>
            <a:r>
              <a:rPr lang="en-US" altLang="zh-CN" b="1" i="1" dirty="0" err="1"/>
              <a:t>u</a:t>
            </a:r>
            <a:r>
              <a:rPr lang="en-US" altLang="zh-CN" b="1" i="1" baseline="-25000" dirty="0" err="1"/>
              <a:t>k</a:t>
            </a:r>
            <a:r>
              <a:rPr lang="zh-CN" altLang="zh-CN" b="1" dirty="0"/>
              <a:t>和允许决策的集合</a:t>
            </a:r>
            <a:r>
              <a:rPr lang="en-US" altLang="zh-CN" b="1" i="1" dirty="0" err="1"/>
              <a:t>D</a:t>
            </a:r>
            <a:r>
              <a:rPr lang="en-US" altLang="zh-CN" b="1" i="1" baseline="-25000" dirty="0" err="1"/>
              <a:t>k</a:t>
            </a:r>
            <a:r>
              <a:rPr lang="en-US" altLang="zh-CN" b="1" dirty="0"/>
              <a:t>(</a:t>
            </a:r>
            <a:r>
              <a:rPr lang="en-US" altLang="zh-CN" b="1" i="1" dirty="0" err="1"/>
              <a:t>s</a:t>
            </a:r>
            <a:r>
              <a:rPr lang="en-US" altLang="zh-CN" b="1" i="1" baseline="-25000" dirty="0" err="1"/>
              <a:t>k</a:t>
            </a:r>
            <a:r>
              <a:rPr lang="en-US" altLang="zh-CN" b="1" dirty="0"/>
              <a:t>)</a:t>
            </a:r>
            <a:r>
              <a:rPr lang="zh-CN" altLang="zh-CN" dirty="0"/>
              <a:t>：从第</a:t>
            </a:r>
            <a:r>
              <a:rPr lang="en-US" altLang="zh-CN" i="1" dirty="0"/>
              <a:t>k</a:t>
            </a:r>
            <a:r>
              <a:rPr lang="en-US" altLang="zh-CN" dirty="0"/>
              <a:t>-1</a:t>
            </a:r>
            <a:r>
              <a:rPr lang="zh-CN" altLang="zh-CN" dirty="0"/>
              <a:t>阶段的一个状态演变到第</a:t>
            </a:r>
            <a:r>
              <a:rPr lang="en-US" altLang="zh-CN" i="1" dirty="0"/>
              <a:t>k</a:t>
            </a:r>
            <a:r>
              <a:rPr lang="zh-CN" altLang="zh-CN" dirty="0"/>
              <a:t>阶段某状态的选择为决策</a:t>
            </a:r>
            <a:r>
              <a:rPr lang="en-US" altLang="zh-CN" i="1" dirty="0" err="1"/>
              <a:t>u</a:t>
            </a:r>
            <a:r>
              <a:rPr lang="en-US" altLang="zh-CN" i="1" baseline="-25000" dirty="0" err="1"/>
              <a:t>k</a:t>
            </a:r>
            <a:r>
              <a:rPr lang="zh-CN" altLang="zh-CN" dirty="0"/>
              <a:t>。通常可达至该状态的决策不止一个，这些状态组成了集合</a:t>
            </a:r>
            <a:r>
              <a:rPr lang="en-US" altLang="zh-CN" i="1" dirty="0" err="1"/>
              <a:t>D</a:t>
            </a:r>
            <a:r>
              <a:rPr lang="en-US" altLang="zh-CN" i="1" baseline="-25000" dirty="0" err="1"/>
              <a:t>k</a:t>
            </a:r>
            <a:r>
              <a:rPr lang="en-US" altLang="zh-CN" dirty="0"/>
              <a:t>(</a:t>
            </a:r>
            <a:r>
              <a:rPr lang="en-US" altLang="zh-CN" i="1" dirty="0" err="1"/>
              <a:t>s</a:t>
            </a:r>
            <a:r>
              <a:rPr lang="en-US" altLang="zh-CN" i="1" baseline="-25000" dirty="0" err="1"/>
              <a:t>k</a:t>
            </a:r>
            <a:r>
              <a:rPr lang="en-US" altLang="zh-CN" dirty="0"/>
              <a:t>)</a:t>
            </a:r>
            <a:r>
              <a:rPr lang="zh-CN" altLang="zh-CN" dirty="0"/>
              <a:t>。例如，在图</a:t>
            </a:r>
            <a:r>
              <a:rPr lang="en-US" altLang="zh-CN" dirty="0"/>
              <a:t>6.1-1</a:t>
            </a:r>
            <a:r>
              <a:rPr lang="zh-CN" altLang="zh-CN" dirty="0"/>
              <a:t>中到节点</a:t>
            </a:r>
            <a:r>
              <a:rPr lang="en-US" altLang="zh-CN" dirty="0"/>
              <a:t>5</a:t>
            </a:r>
            <a:r>
              <a:rPr lang="zh-CN" altLang="zh-CN" dirty="0"/>
              <a:t>有两个决策可选择：</a:t>
            </a:r>
            <a:r>
              <a:rPr lang="en-US" altLang="zh-CN" dirty="0"/>
              <a:t>2→5</a:t>
            </a:r>
            <a:r>
              <a:rPr lang="zh-CN" altLang="zh-CN" dirty="0"/>
              <a:t>和</a:t>
            </a:r>
            <a:r>
              <a:rPr lang="en-US" altLang="zh-CN" dirty="0"/>
              <a:t>3→5</a:t>
            </a:r>
            <a:r>
              <a:rPr lang="zh-CN" altLang="zh-CN" dirty="0"/>
              <a:t>，所以</a:t>
            </a:r>
            <a:r>
              <a:rPr lang="en-US" altLang="zh-CN" i="1" dirty="0"/>
              <a:t>D</a:t>
            </a:r>
            <a:r>
              <a:rPr lang="en-US" altLang="zh-CN" baseline="-25000" dirty="0"/>
              <a:t>3</a:t>
            </a:r>
            <a:r>
              <a:rPr lang="en-US" altLang="zh-CN" dirty="0"/>
              <a:t>(5)={2</a:t>
            </a:r>
            <a:r>
              <a:rPr lang="zh-CN" altLang="zh-CN" dirty="0"/>
              <a:t>，</a:t>
            </a:r>
            <a:r>
              <a:rPr lang="en-US" altLang="zh-CN" dirty="0"/>
              <a:t>3}</a:t>
            </a:r>
            <a:r>
              <a:rPr lang="zh-CN" altLang="zh-CN" dirty="0"/>
              <a:t>。由始点至终点的一个决策序列简称策略，例如，在图</a:t>
            </a:r>
            <a:r>
              <a:rPr lang="en-US" altLang="zh-CN" dirty="0"/>
              <a:t>6.1-1</a:t>
            </a:r>
            <a:r>
              <a:rPr lang="zh-CN" altLang="zh-CN" dirty="0"/>
              <a:t>中，</a:t>
            </a:r>
            <a:r>
              <a:rPr lang="en-US" altLang="zh-CN" dirty="0"/>
              <a:t>1→3→5→8→10</a:t>
            </a:r>
            <a:r>
              <a:rPr lang="zh-CN" altLang="zh-CN" dirty="0"/>
              <a:t>即为一个策略</a:t>
            </a:r>
            <a:r>
              <a:rPr lang="zh-CN" altLang="zh-CN" dirty="0" smtClean="0"/>
              <a:t>。</a:t>
            </a:r>
            <a:endParaRPr lang="en-US" altLang="zh-CN" dirty="0" smtClean="0"/>
          </a:p>
          <a:p>
            <a:r>
              <a:rPr lang="zh-CN" altLang="zh-CN" b="1" dirty="0"/>
              <a:t>状态转移方程和最优化概念：</a:t>
            </a:r>
            <a:r>
              <a:rPr lang="zh-CN" altLang="zh-CN" dirty="0"/>
              <a:t>前一阶段的终点就是后一阶段的起点，前一阶段的决策选择导出了后一阶段的状态，这种关系描述了由第</a:t>
            </a:r>
            <a:r>
              <a:rPr lang="en-US" altLang="zh-CN" i="1" dirty="0"/>
              <a:t>k</a:t>
            </a:r>
            <a:r>
              <a:rPr lang="zh-CN" altLang="zh-CN" dirty="0"/>
              <a:t>阶段到第</a:t>
            </a:r>
            <a:r>
              <a:rPr lang="en-US" altLang="zh-CN" i="1" dirty="0"/>
              <a:t>k</a:t>
            </a:r>
            <a:r>
              <a:rPr lang="en-US" altLang="zh-CN" dirty="0"/>
              <a:t>+1</a:t>
            </a:r>
            <a:r>
              <a:rPr lang="zh-CN" altLang="zh-CN" dirty="0"/>
              <a:t>阶段状态的演变规律，称为状态转移方程。最优化概念是指经过状态转移方程所确定的运算以后，使全过程的总效益达到最优。</a:t>
            </a:r>
            <a:endParaRPr lang="zh-CN" altLang="en-US" dirty="0"/>
          </a:p>
        </p:txBody>
      </p:sp>
    </p:spTree>
    <p:extLst>
      <p:ext uri="{BB962C8B-B14F-4D97-AF65-F5344CB8AC3E}">
        <p14:creationId xmlns:p14="http://schemas.microsoft.com/office/powerpoint/2010/main" val="42901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490066"/>
          </a:xfrm>
        </p:spPr>
        <p:txBody>
          <a:bodyPr>
            <a:normAutofit fontScale="90000"/>
          </a:bodyPr>
          <a:lstStyle/>
          <a:p>
            <a:endParaRPr lang="zh-CN" altLang="en-US" dirty="0"/>
          </a:p>
        </p:txBody>
      </p:sp>
      <p:sp>
        <p:nvSpPr>
          <p:cNvPr id="3" name="内容占位符 2"/>
          <p:cNvSpPr>
            <a:spLocks noGrp="1"/>
          </p:cNvSpPr>
          <p:nvPr>
            <p:ph idx="1"/>
          </p:nvPr>
        </p:nvSpPr>
        <p:spPr>
          <a:xfrm>
            <a:off x="1217614" y="908720"/>
            <a:ext cx="9753600" cy="5760640"/>
          </a:xfrm>
        </p:spPr>
        <p:txBody>
          <a:bodyPr>
            <a:normAutofit fontScale="85000" lnSpcReduction="20000"/>
          </a:bodyPr>
          <a:lstStyle/>
          <a:p>
            <a:r>
              <a:rPr lang="en-US" altLang="zh-CN" dirty="0"/>
              <a:t>for (</a:t>
            </a:r>
            <a:r>
              <a:rPr lang="en-US" altLang="zh-CN" i="1" dirty="0" err="1"/>
              <a:t>i</a:t>
            </a:r>
            <a:r>
              <a:rPr lang="en-US" altLang="zh-CN" dirty="0"/>
              <a:t>=1; </a:t>
            </a:r>
            <a:r>
              <a:rPr lang="en-US" altLang="zh-CN" i="1" dirty="0" err="1"/>
              <a:t>i</a:t>
            </a:r>
            <a:r>
              <a:rPr lang="en-US" altLang="zh-CN" dirty="0" err="1">
                <a:sym typeface="Symbol" panose="05050102010706020507" pitchFamily="18" charset="2"/>
              </a:rPr>
              <a:t></a:t>
            </a:r>
            <a:r>
              <a:rPr lang="en-US" altLang="zh-CN" i="1" dirty="0" err="1"/>
              <a:t>n</a:t>
            </a:r>
            <a:r>
              <a:rPr lang="en-US" altLang="zh-CN" dirty="0"/>
              <a:t>; </a:t>
            </a:r>
            <a:r>
              <a:rPr lang="en-US" altLang="zh-CN" i="1" dirty="0" err="1"/>
              <a:t>i</a:t>
            </a:r>
            <a:r>
              <a:rPr lang="en-US" altLang="zh-CN" dirty="0"/>
              <a:t>++)               //</a:t>
            </a:r>
            <a:r>
              <a:rPr lang="zh-CN" altLang="zh-CN" dirty="0"/>
              <a:t>按照递增顺序递推物品数</a:t>
            </a:r>
          </a:p>
          <a:p>
            <a:r>
              <a:rPr lang="en-US" altLang="zh-CN" dirty="0"/>
              <a:t>  if </a:t>
            </a:r>
            <a:r>
              <a:rPr lang="zh-CN" altLang="zh-CN" dirty="0"/>
              <a:t>物品</a:t>
            </a:r>
            <a:r>
              <a:rPr lang="en-US" altLang="zh-CN" i="1" dirty="0" err="1"/>
              <a:t>i</a:t>
            </a:r>
            <a:r>
              <a:rPr lang="zh-CN" altLang="zh-CN" dirty="0"/>
              <a:t>属于基本的</a:t>
            </a:r>
            <a:r>
              <a:rPr lang="en-US" altLang="zh-CN" dirty="0"/>
              <a:t>0-1</a:t>
            </a:r>
            <a:r>
              <a:rPr lang="zh-CN" altLang="zh-CN" dirty="0"/>
              <a:t>背包</a:t>
            </a:r>
          </a:p>
          <a:p>
            <a:r>
              <a:rPr lang="en-US" altLang="zh-CN" dirty="0"/>
              <a:t>    {  for (</a:t>
            </a:r>
            <a:r>
              <a:rPr lang="en-US" altLang="zh-CN" i="1" dirty="0"/>
              <a:t>w=M</a:t>
            </a:r>
            <a:r>
              <a:rPr lang="en-US" altLang="zh-CN" dirty="0"/>
              <a:t>; </a:t>
            </a:r>
            <a:r>
              <a:rPr lang="en-US" altLang="zh-CN" i="1" dirty="0" err="1"/>
              <a:t>w</a:t>
            </a:r>
            <a:r>
              <a:rPr lang="en-US" altLang="zh-CN" dirty="0" err="1">
                <a:sym typeface="Symbol" panose="05050102010706020507" pitchFamily="18" charset="2"/>
              </a:rPr>
              <a:t></a:t>
            </a:r>
            <a:r>
              <a:rPr lang="en-US" altLang="zh-CN" i="1" dirty="0" err="1"/>
              <a:t>w</a:t>
            </a:r>
            <a:r>
              <a:rPr lang="en-US" altLang="zh-CN" i="1" baseline="-25000" dirty="0" err="1"/>
              <a:t>i</a:t>
            </a:r>
            <a:r>
              <a:rPr lang="en-US" altLang="zh-CN" dirty="0"/>
              <a:t>; </a:t>
            </a:r>
            <a:r>
              <a:rPr lang="en-US" altLang="zh-CN" i="1" dirty="0"/>
              <a:t>w</a:t>
            </a:r>
            <a:r>
              <a:rPr lang="en-US" altLang="zh-CN" dirty="0"/>
              <a:t>--)     //</a:t>
            </a:r>
            <a:r>
              <a:rPr lang="zh-CN" altLang="zh-CN" dirty="0"/>
              <a:t>按照递减顺序枚举重量限制</a:t>
            </a:r>
          </a:p>
          <a:p>
            <a:r>
              <a:rPr lang="en-US" altLang="zh-CN" dirty="0"/>
              <a:t>        </a:t>
            </a:r>
            <a:r>
              <a:rPr lang="en-US" altLang="zh-CN" i="1" dirty="0"/>
              <a:t>B</a:t>
            </a:r>
            <a:r>
              <a:rPr lang="en-US" altLang="zh-CN" dirty="0"/>
              <a:t>(</a:t>
            </a:r>
            <a:r>
              <a:rPr lang="en-US" altLang="zh-CN" i="1" dirty="0" err="1"/>
              <a:t>i</a:t>
            </a:r>
            <a:r>
              <a:rPr lang="en-US" altLang="zh-CN" dirty="0"/>
              <a:t>, </a:t>
            </a:r>
            <a:r>
              <a:rPr lang="en-US" altLang="zh-CN" i="1" dirty="0"/>
              <a:t>w</a:t>
            </a:r>
            <a:r>
              <a:rPr lang="en-US" altLang="zh-CN" dirty="0"/>
              <a:t>)=max{</a:t>
            </a:r>
            <a:r>
              <a:rPr lang="en-US" altLang="zh-CN" i="1" dirty="0"/>
              <a:t>B</a:t>
            </a:r>
            <a:r>
              <a:rPr lang="en-US" altLang="zh-CN" dirty="0"/>
              <a:t>(</a:t>
            </a:r>
            <a:r>
              <a:rPr lang="en-US" altLang="zh-CN" i="1" dirty="0"/>
              <a:t>i</a:t>
            </a:r>
            <a:r>
              <a:rPr lang="en-US" altLang="zh-CN" dirty="0"/>
              <a:t>-1, </a:t>
            </a:r>
            <a:r>
              <a:rPr lang="en-US" altLang="zh-CN" i="1" dirty="0"/>
              <a:t>w-</a:t>
            </a:r>
            <a:r>
              <a:rPr lang="en-US" altLang="zh-CN" i="1" dirty="0" err="1"/>
              <a:t>w</a:t>
            </a:r>
            <a:r>
              <a:rPr lang="en-US" altLang="zh-CN" i="1" baseline="-25000" dirty="0" err="1"/>
              <a:t>i</a:t>
            </a:r>
            <a:r>
              <a:rPr lang="en-US" altLang="zh-CN" dirty="0"/>
              <a:t>)+</a:t>
            </a:r>
            <a:r>
              <a:rPr lang="en-US" altLang="zh-CN" i="1" dirty="0"/>
              <a:t>p</a:t>
            </a:r>
            <a:r>
              <a:rPr lang="en-US" altLang="zh-CN" i="1" baseline="-25000" dirty="0"/>
              <a:t>i</a:t>
            </a:r>
            <a:r>
              <a:rPr lang="zh-CN" altLang="zh-CN" dirty="0"/>
              <a:t>，</a:t>
            </a:r>
            <a:r>
              <a:rPr lang="en-US" altLang="zh-CN" i="1" dirty="0"/>
              <a:t>B</a:t>
            </a:r>
            <a:r>
              <a:rPr lang="en-US" altLang="zh-CN" dirty="0"/>
              <a:t>(</a:t>
            </a:r>
            <a:r>
              <a:rPr lang="en-US" altLang="zh-CN" i="1" dirty="0"/>
              <a:t>i</a:t>
            </a:r>
            <a:r>
              <a:rPr lang="en-US" altLang="zh-CN" dirty="0"/>
              <a:t>-1, </a:t>
            </a:r>
            <a:r>
              <a:rPr lang="en-US" altLang="zh-CN" i="1" dirty="0"/>
              <a:t>w</a:t>
            </a:r>
            <a:r>
              <a:rPr lang="en-US" altLang="zh-CN" dirty="0"/>
              <a:t>)}</a:t>
            </a:r>
            <a:endParaRPr lang="zh-CN" altLang="zh-CN" dirty="0"/>
          </a:p>
          <a:p>
            <a:r>
              <a:rPr lang="en-US" altLang="zh-CN" dirty="0"/>
              <a:t>} </a:t>
            </a:r>
            <a:endParaRPr lang="zh-CN" altLang="zh-CN" dirty="0"/>
          </a:p>
          <a:p>
            <a:r>
              <a:rPr lang="en-US" altLang="zh-CN" dirty="0"/>
              <a:t>      else if </a:t>
            </a:r>
            <a:r>
              <a:rPr lang="zh-CN" altLang="zh-CN" dirty="0"/>
              <a:t>物品</a:t>
            </a:r>
            <a:r>
              <a:rPr lang="en-US" altLang="zh-CN" i="1" dirty="0" err="1"/>
              <a:t>i</a:t>
            </a:r>
            <a:r>
              <a:rPr lang="zh-CN" altLang="zh-CN" dirty="0"/>
              <a:t>属于完全背包</a:t>
            </a:r>
          </a:p>
          <a:p>
            <a:r>
              <a:rPr lang="en-US" altLang="zh-CN" dirty="0"/>
              <a:t>           { for (</a:t>
            </a:r>
            <a:r>
              <a:rPr lang="en-US" altLang="zh-CN" i="1" dirty="0"/>
              <a:t>w</a:t>
            </a:r>
            <a:r>
              <a:rPr lang="en-US" altLang="zh-CN" dirty="0"/>
              <a:t>=0; </a:t>
            </a:r>
            <a:r>
              <a:rPr lang="en-US" altLang="zh-CN" i="1" dirty="0" err="1"/>
              <a:t>w</a:t>
            </a:r>
            <a:r>
              <a:rPr lang="en-US" altLang="zh-CN" dirty="0" err="1">
                <a:sym typeface="Symbol" panose="05050102010706020507" pitchFamily="18" charset="2"/>
              </a:rPr>
              <a:t></a:t>
            </a:r>
            <a:r>
              <a:rPr lang="en-US" altLang="zh-CN" i="1" dirty="0" err="1"/>
              <a:t>M</a:t>
            </a:r>
            <a:r>
              <a:rPr lang="en-US" altLang="zh-CN" dirty="0"/>
              <a:t>; </a:t>
            </a:r>
            <a:r>
              <a:rPr lang="en-US" altLang="zh-CN" i="1" dirty="0"/>
              <a:t>w</a:t>
            </a:r>
            <a:r>
              <a:rPr lang="en-US" altLang="zh-CN" dirty="0"/>
              <a:t>++)               //</a:t>
            </a:r>
            <a:r>
              <a:rPr lang="zh-CN" altLang="zh-CN" dirty="0"/>
              <a:t>按照递增顺序枚举背包载荷能力</a:t>
            </a:r>
          </a:p>
          <a:p>
            <a:r>
              <a:rPr lang="en-US" altLang="zh-CN" dirty="0"/>
              <a:t>for (</a:t>
            </a:r>
            <a:r>
              <a:rPr lang="en-US" altLang="zh-CN" i="1" dirty="0"/>
              <a:t>k</a:t>
            </a:r>
            <a:r>
              <a:rPr lang="en-US" altLang="zh-CN" dirty="0"/>
              <a:t>=1; </a:t>
            </a:r>
            <a:r>
              <a:rPr lang="en-US" altLang="zh-CN" i="1" dirty="0" err="1"/>
              <a:t>k</a:t>
            </a:r>
            <a:r>
              <a:rPr lang="en-US" altLang="zh-CN" dirty="0" err="1">
                <a:sym typeface="Symbol" panose="05050102010706020507" pitchFamily="18" charset="2"/>
              </a:rPr>
              <a:t></a:t>
            </a:r>
            <a:r>
              <a:rPr lang="en-US" altLang="zh-CN" i="1" dirty="0" err="1"/>
              <a:t>w</a:t>
            </a:r>
            <a:r>
              <a:rPr lang="en-US" altLang="zh-CN" dirty="0"/>
              <a:t> div </a:t>
            </a:r>
            <a:r>
              <a:rPr lang="en-US" altLang="zh-CN" i="1" dirty="0" err="1"/>
              <a:t>w</a:t>
            </a:r>
            <a:r>
              <a:rPr lang="en-US" altLang="zh-CN" i="1" baseline="-25000" dirty="0" err="1"/>
              <a:t>i</a:t>
            </a:r>
            <a:r>
              <a:rPr lang="en-US" altLang="zh-CN" dirty="0"/>
              <a:t>; </a:t>
            </a:r>
            <a:r>
              <a:rPr lang="en-US" altLang="zh-CN" i="1" dirty="0"/>
              <a:t>k</a:t>
            </a:r>
            <a:r>
              <a:rPr lang="en-US" altLang="zh-CN" dirty="0"/>
              <a:t>++)          //</a:t>
            </a:r>
            <a:r>
              <a:rPr lang="zh-CN" altLang="zh-CN" dirty="0"/>
              <a:t>按照递增顺序枚举物品</a:t>
            </a:r>
            <a:r>
              <a:rPr lang="en-US" altLang="zh-CN" i="1" dirty="0" err="1"/>
              <a:t>i</a:t>
            </a:r>
            <a:r>
              <a:rPr lang="zh-CN" altLang="zh-CN" dirty="0"/>
              <a:t>的数量</a:t>
            </a:r>
          </a:p>
          <a:p>
            <a:r>
              <a:rPr lang="en-US" altLang="zh-CN" dirty="0"/>
              <a:t>           </a:t>
            </a:r>
            <a:r>
              <a:rPr lang="en-US" altLang="zh-CN" i="1" dirty="0"/>
              <a:t>B</a:t>
            </a:r>
            <a:r>
              <a:rPr lang="en-US" altLang="zh-CN" dirty="0"/>
              <a:t>(</a:t>
            </a:r>
            <a:r>
              <a:rPr lang="en-US" altLang="zh-CN" i="1" dirty="0" err="1"/>
              <a:t>i</a:t>
            </a:r>
            <a:r>
              <a:rPr lang="en-US" altLang="zh-CN" dirty="0"/>
              <a:t>, </a:t>
            </a:r>
            <a:r>
              <a:rPr lang="en-US" altLang="zh-CN" i="1" dirty="0"/>
              <a:t>w</a:t>
            </a:r>
            <a:r>
              <a:rPr lang="en-US" altLang="zh-CN" dirty="0"/>
              <a:t>)=max{</a:t>
            </a:r>
            <a:r>
              <a:rPr lang="en-US" altLang="zh-CN" i="1" dirty="0"/>
              <a:t> B</a:t>
            </a:r>
            <a:r>
              <a:rPr lang="en-US" altLang="zh-CN" dirty="0"/>
              <a:t>(</a:t>
            </a:r>
            <a:r>
              <a:rPr lang="en-US" altLang="zh-CN" i="1" dirty="0"/>
              <a:t>i</a:t>
            </a:r>
            <a:r>
              <a:rPr lang="en-US" altLang="zh-CN" dirty="0"/>
              <a:t>-1, </a:t>
            </a:r>
            <a:r>
              <a:rPr lang="en-US" altLang="zh-CN" i="1" dirty="0"/>
              <a:t>w</a:t>
            </a:r>
            <a:r>
              <a:rPr lang="en-US" altLang="zh-CN" dirty="0"/>
              <a:t>),</a:t>
            </a:r>
            <a:r>
              <a:rPr lang="en-US" altLang="zh-CN" i="1" dirty="0"/>
              <a:t> B</a:t>
            </a:r>
            <a:r>
              <a:rPr lang="en-US" altLang="zh-CN" dirty="0"/>
              <a:t>(</a:t>
            </a:r>
            <a:r>
              <a:rPr lang="en-US" altLang="zh-CN" i="1" dirty="0"/>
              <a:t>i</a:t>
            </a:r>
            <a:r>
              <a:rPr lang="en-US" altLang="zh-CN" dirty="0"/>
              <a:t>-1,w-</a:t>
            </a:r>
            <a:r>
              <a:rPr lang="en-US" altLang="zh-CN" i="1" dirty="0"/>
              <a:t>k</a:t>
            </a:r>
            <a:r>
              <a:rPr lang="en-US" altLang="zh-CN" dirty="0"/>
              <a:t>*</a:t>
            </a:r>
            <a:r>
              <a:rPr lang="en-US" altLang="zh-CN" i="1" dirty="0" err="1"/>
              <a:t>w</a:t>
            </a:r>
            <a:r>
              <a:rPr lang="en-US" altLang="zh-CN" i="1" baseline="-25000" dirty="0" err="1"/>
              <a:t>i</a:t>
            </a:r>
            <a:r>
              <a:rPr lang="en-US" altLang="zh-CN" dirty="0"/>
              <a:t>)+</a:t>
            </a:r>
            <a:r>
              <a:rPr lang="en-US" altLang="zh-CN" i="1" dirty="0"/>
              <a:t>k</a:t>
            </a:r>
            <a:r>
              <a:rPr lang="en-US" altLang="zh-CN" dirty="0"/>
              <a:t>*</a:t>
            </a:r>
            <a:r>
              <a:rPr lang="en-US" altLang="zh-CN" i="1" dirty="0"/>
              <a:t>p</a:t>
            </a:r>
            <a:r>
              <a:rPr lang="en-US" altLang="zh-CN" i="1" baseline="-25000" dirty="0"/>
              <a:t>i </a:t>
            </a:r>
            <a:r>
              <a:rPr lang="en-US" altLang="zh-CN" dirty="0"/>
              <a:t>}</a:t>
            </a:r>
            <a:endParaRPr lang="zh-CN" altLang="zh-CN" dirty="0"/>
          </a:p>
          <a:p>
            <a:r>
              <a:rPr lang="en-US" altLang="zh-CN" dirty="0"/>
              <a:t> </a:t>
            </a:r>
            <a:endParaRPr lang="zh-CN" altLang="zh-CN" dirty="0"/>
          </a:p>
          <a:p>
            <a:r>
              <a:rPr lang="en-US" altLang="zh-CN" dirty="0"/>
              <a:t>}</a:t>
            </a:r>
            <a:endParaRPr lang="zh-CN" altLang="zh-CN" dirty="0"/>
          </a:p>
          <a:p>
            <a:r>
              <a:rPr lang="en-US" altLang="zh-CN" dirty="0"/>
              <a:t>          else     //</a:t>
            </a:r>
            <a:r>
              <a:rPr lang="zh-CN" altLang="zh-CN" dirty="0"/>
              <a:t>物品</a:t>
            </a:r>
            <a:r>
              <a:rPr lang="en-US" altLang="zh-CN" i="1" dirty="0" err="1"/>
              <a:t>i</a:t>
            </a:r>
            <a:r>
              <a:rPr lang="zh-CN" altLang="zh-CN" dirty="0"/>
              <a:t>属于多重背包</a:t>
            </a:r>
          </a:p>
          <a:p>
            <a:r>
              <a:rPr lang="zh-CN" altLang="zh-CN" dirty="0"/>
              <a:t>计算多重背包的状态转移方程</a:t>
            </a:r>
            <a:r>
              <a:rPr lang="en-US" altLang="zh-CN" i="1" dirty="0"/>
              <a:t>B</a:t>
            </a:r>
            <a:r>
              <a:rPr lang="en-US" altLang="zh-CN" dirty="0"/>
              <a:t>(</a:t>
            </a:r>
            <a:r>
              <a:rPr lang="en-US" altLang="zh-CN" i="1" dirty="0" err="1"/>
              <a:t>i</a:t>
            </a:r>
            <a:r>
              <a:rPr lang="en-US" altLang="zh-CN" dirty="0"/>
              <a:t>, </a:t>
            </a:r>
            <a:r>
              <a:rPr lang="en-US" altLang="zh-CN" i="1" dirty="0"/>
              <a:t>w</a:t>
            </a:r>
            <a:r>
              <a:rPr lang="en-US" altLang="zh-CN" dirty="0"/>
              <a:t>)</a:t>
            </a:r>
            <a:r>
              <a:rPr lang="zh-CN" altLang="zh-CN" dirty="0"/>
              <a:t>；</a:t>
            </a:r>
            <a:endParaRPr lang="zh-CN" altLang="en-US" dirty="0"/>
          </a:p>
        </p:txBody>
      </p:sp>
    </p:spTree>
    <p:extLst>
      <p:ext uri="{BB962C8B-B14F-4D97-AF65-F5344CB8AC3E}">
        <p14:creationId xmlns:p14="http://schemas.microsoft.com/office/powerpoint/2010/main" val="409939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t>在混合背包问题中，只要能够判别出当前物品属于这三类基本背包问题中的哪类，并使用该类背包算法按最优性要求决策当前物品放还是不放入背包，便可以迎刃而解。由此可见，只要基础扎实，领会</a:t>
            </a:r>
            <a:r>
              <a:rPr lang="en-US" altLang="zh-CN" sz="3600" dirty="0"/>
              <a:t>01 </a:t>
            </a:r>
            <a:r>
              <a:rPr lang="zh-CN" altLang="zh-CN" sz="3600" dirty="0"/>
              <a:t>背包、完全背包、多重背包这三种基本背包问题的思想，就可以化繁为简，分而治之，将综合性的背包问题拆分成若干基本的背包问题来解决。</a:t>
            </a:r>
            <a:endParaRPr lang="zh-CN" altLang="en-US" sz="3600" dirty="0"/>
          </a:p>
        </p:txBody>
      </p:sp>
    </p:spTree>
    <p:extLst>
      <p:ext uri="{BB962C8B-B14F-4D97-AF65-F5344CB8AC3E}">
        <p14:creationId xmlns:p14="http://schemas.microsoft.com/office/powerpoint/2010/main" val="342346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Coins</a:t>
            </a:r>
            <a:endParaRPr lang="zh-CN" altLang="en-US" dirty="0"/>
          </a:p>
        </p:txBody>
      </p:sp>
      <p:sp>
        <p:nvSpPr>
          <p:cNvPr id="3" name="内容占位符 2"/>
          <p:cNvSpPr>
            <a:spLocks noGrp="1"/>
          </p:cNvSpPr>
          <p:nvPr>
            <p:ph idx="1"/>
          </p:nvPr>
        </p:nvSpPr>
        <p:spPr/>
        <p:txBody>
          <a:bodyPr/>
          <a:lstStyle/>
          <a:p>
            <a:r>
              <a:rPr lang="zh-CN" altLang="zh-CN" b="1" dirty="0"/>
              <a:t>试题来源：做男人不容易系列：是男人就过</a:t>
            </a:r>
            <a:r>
              <a:rPr lang="en-US" altLang="zh-CN" b="1" dirty="0"/>
              <a:t>8</a:t>
            </a:r>
            <a:r>
              <a:rPr lang="zh-CN" altLang="zh-CN" b="1" dirty="0"/>
              <a:t>题</a:t>
            </a:r>
            <a:r>
              <a:rPr lang="en-US" altLang="zh-CN" b="1" dirty="0"/>
              <a:t>--</a:t>
            </a:r>
            <a:r>
              <a:rPr lang="en-US" altLang="zh-CN" b="1" dirty="0" err="1"/>
              <a:t>LouTiancheng</a:t>
            </a:r>
            <a:r>
              <a:rPr lang="zh-CN" altLang="zh-CN" b="1" dirty="0"/>
              <a:t>题</a:t>
            </a:r>
            <a:endParaRPr lang="zh-CN" altLang="zh-CN" dirty="0"/>
          </a:p>
          <a:p>
            <a:r>
              <a:rPr lang="zh-CN" altLang="zh-CN" b="1" dirty="0"/>
              <a:t>在线测试：</a:t>
            </a:r>
            <a:r>
              <a:rPr lang="en-US" altLang="zh-CN" b="1" dirty="0"/>
              <a:t>POJ 1742</a:t>
            </a:r>
            <a:endParaRPr lang="zh-CN" altLang="en-US" dirty="0"/>
          </a:p>
        </p:txBody>
      </p:sp>
    </p:spTree>
    <p:extLst>
      <p:ext uri="{BB962C8B-B14F-4D97-AF65-F5344CB8AC3E}">
        <p14:creationId xmlns:p14="http://schemas.microsoft.com/office/powerpoint/2010/main" val="41233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Silverland</a:t>
            </a:r>
            <a:r>
              <a:rPr lang="zh-CN" altLang="zh-CN" dirty="0"/>
              <a:t>的人们使用硬币，硬币的面值为</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a:t>
            </a:r>
            <a:r>
              <a:rPr lang="en-US" altLang="zh-CN" i="1" dirty="0"/>
              <a:t> A</a:t>
            </a:r>
            <a:r>
              <a:rPr lang="en-US" altLang="zh-CN" baseline="-25000" dirty="0"/>
              <a:t>3</a:t>
            </a:r>
            <a:r>
              <a:rPr lang="en-US" altLang="zh-CN" dirty="0"/>
              <a:t>, ……, </a:t>
            </a:r>
            <a:r>
              <a:rPr lang="en-US" altLang="zh-CN" i="1" dirty="0"/>
              <a:t>A</a:t>
            </a:r>
            <a:r>
              <a:rPr lang="en-US" altLang="zh-CN" i="1" baseline="-25000" dirty="0"/>
              <a:t>n</a:t>
            </a:r>
            <a:r>
              <a:rPr lang="zh-CN" altLang="zh-CN" dirty="0"/>
              <a:t>“</a:t>
            </a:r>
            <a:r>
              <a:rPr lang="en-US" altLang="zh-CN" dirty="0" err="1"/>
              <a:t>Silverland</a:t>
            </a:r>
            <a:r>
              <a:rPr lang="zh-CN" altLang="zh-CN" dirty="0"/>
              <a:t>元”。有一天，</a:t>
            </a:r>
            <a:r>
              <a:rPr lang="en-US" altLang="zh-CN" dirty="0"/>
              <a:t>Tony</a:t>
            </a:r>
            <a:r>
              <a:rPr lang="zh-CN" altLang="zh-CN" dirty="0"/>
              <a:t>打开他的钱箱，发现里面有一些硬币。他决定在附近的一家商店买一只非常漂亮的手表。他想要按照价格准确地支付（没有找零），他知道价格不会超过</a:t>
            </a:r>
            <a:r>
              <a:rPr lang="en-US" altLang="zh-CN" i="1" dirty="0"/>
              <a:t>m</a:t>
            </a:r>
            <a:r>
              <a:rPr lang="zh-CN" altLang="zh-CN" dirty="0"/>
              <a:t>，但他不知道手表的准确价格。</a:t>
            </a:r>
          </a:p>
          <a:p>
            <a:r>
              <a:rPr lang="zh-CN" altLang="zh-CN" dirty="0"/>
              <a:t>请您编写一个程序，输入</a:t>
            </a:r>
            <a:r>
              <a:rPr lang="en-US" altLang="zh-CN" i="1" dirty="0"/>
              <a:t>n</a:t>
            </a:r>
            <a:r>
              <a:rPr lang="en-US" altLang="zh-CN" dirty="0"/>
              <a:t>, </a:t>
            </a:r>
            <a:r>
              <a:rPr lang="en-US" altLang="zh-CN" i="1" dirty="0"/>
              <a:t>m</a:t>
            </a:r>
            <a:r>
              <a:rPr lang="en-US" altLang="zh-CN" dirty="0"/>
              <a:t>,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a:t>
            </a:r>
            <a:r>
              <a:rPr lang="en-US" altLang="zh-CN" i="1" dirty="0"/>
              <a:t> A</a:t>
            </a:r>
            <a:r>
              <a:rPr lang="en-US" altLang="zh-CN" baseline="-25000" dirty="0"/>
              <a:t>3</a:t>
            </a:r>
            <a:r>
              <a:rPr lang="en-US" altLang="zh-CN" dirty="0"/>
              <a:t>, ……, </a:t>
            </a:r>
            <a:r>
              <a:rPr lang="en-US" altLang="zh-CN" i="1" dirty="0"/>
              <a:t>A</a:t>
            </a:r>
            <a:r>
              <a:rPr lang="en-US" altLang="zh-CN" i="1" baseline="-25000" dirty="0"/>
              <a:t>n</a:t>
            </a:r>
            <a:r>
              <a:rPr lang="zh-CN" altLang="zh-CN" dirty="0"/>
              <a:t>以及</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a:t>
            </a:r>
            <a:r>
              <a:rPr lang="en-US" altLang="zh-CN" i="1" dirty="0"/>
              <a:t> C</a:t>
            </a:r>
            <a:r>
              <a:rPr lang="en-US" altLang="zh-CN" baseline="-25000" dirty="0"/>
              <a:t>3</a:t>
            </a:r>
            <a:r>
              <a:rPr lang="en-US" altLang="zh-CN" dirty="0"/>
              <a:t>, ……, </a:t>
            </a:r>
            <a:r>
              <a:rPr lang="en-US" altLang="zh-CN" i="1" dirty="0"/>
              <a:t>C</a:t>
            </a:r>
            <a:r>
              <a:rPr lang="en-US" altLang="zh-CN" i="1" baseline="-25000" dirty="0"/>
              <a:t>n</a:t>
            </a:r>
            <a:r>
              <a:rPr lang="zh-CN" altLang="zh-CN" dirty="0"/>
              <a:t>，其中</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a:t>
            </a:r>
            <a:r>
              <a:rPr lang="en-US" altLang="zh-CN" i="1" dirty="0"/>
              <a:t> C</a:t>
            </a:r>
            <a:r>
              <a:rPr lang="en-US" altLang="zh-CN" baseline="-25000" dirty="0"/>
              <a:t>3</a:t>
            </a:r>
            <a:r>
              <a:rPr lang="en-US" altLang="zh-CN" dirty="0"/>
              <a:t>, ……, </a:t>
            </a:r>
            <a:r>
              <a:rPr lang="en-US" altLang="zh-CN" i="1" dirty="0"/>
              <a:t>C</a:t>
            </a:r>
            <a:r>
              <a:rPr lang="en-US" altLang="zh-CN" i="1" baseline="-25000" dirty="0"/>
              <a:t>n</a:t>
            </a:r>
            <a:r>
              <a:rPr lang="zh-CN" altLang="zh-CN" dirty="0"/>
              <a:t>对应于</a:t>
            </a:r>
            <a:r>
              <a:rPr lang="en-US" altLang="zh-CN" dirty="0"/>
              <a:t>Tony</a:t>
            </a:r>
            <a:r>
              <a:rPr lang="zh-CN" altLang="zh-CN" dirty="0"/>
              <a:t>发现的面值为</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a:t>
            </a:r>
            <a:r>
              <a:rPr lang="en-US" altLang="zh-CN" i="1" dirty="0"/>
              <a:t> A</a:t>
            </a:r>
            <a:r>
              <a:rPr lang="en-US" altLang="zh-CN" baseline="-25000" dirty="0"/>
              <a:t>3</a:t>
            </a:r>
            <a:r>
              <a:rPr lang="en-US" altLang="zh-CN" dirty="0"/>
              <a:t>, ……, </a:t>
            </a:r>
            <a:r>
              <a:rPr lang="en-US" altLang="zh-CN" i="1" dirty="0"/>
              <a:t>A</a:t>
            </a:r>
            <a:r>
              <a:rPr lang="en-US" altLang="zh-CN" i="1" baseline="-25000" dirty="0"/>
              <a:t>n</a:t>
            </a:r>
            <a:r>
              <a:rPr lang="zh-CN" altLang="zh-CN" dirty="0"/>
              <a:t>的硬币的数量；然后，计算</a:t>
            </a:r>
            <a:r>
              <a:rPr lang="en-US" altLang="zh-CN" dirty="0"/>
              <a:t>Tony</a:t>
            </a:r>
            <a:r>
              <a:rPr lang="zh-CN" altLang="zh-CN" dirty="0"/>
              <a:t>可以用这些硬币支付多少的价格（价格从</a:t>
            </a:r>
            <a:r>
              <a:rPr lang="en-US" altLang="zh-CN" dirty="0"/>
              <a:t>1</a:t>
            </a:r>
            <a:r>
              <a:rPr lang="zh-CN" altLang="zh-CN" dirty="0"/>
              <a:t>到</a:t>
            </a:r>
            <a:r>
              <a:rPr lang="en-US" altLang="zh-CN" i="1" dirty="0"/>
              <a:t>m</a:t>
            </a:r>
            <a:r>
              <a:rPr lang="zh-CN" altLang="zh-CN" dirty="0"/>
              <a:t>）。</a:t>
            </a:r>
            <a:endParaRPr lang="zh-CN" altLang="en-US" dirty="0"/>
          </a:p>
        </p:txBody>
      </p:sp>
    </p:spTree>
    <p:extLst>
      <p:ext uri="{BB962C8B-B14F-4D97-AF65-F5344CB8AC3E}">
        <p14:creationId xmlns:p14="http://schemas.microsoft.com/office/powerpoint/2010/main" val="425466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输入给出若干测试用例。每个测试用例的第一行给出两个整数</a:t>
            </a:r>
            <a:r>
              <a:rPr lang="en-US" altLang="zh-CN" i="1" dirty="0"/>
              <a:t>n</a:t>
            </a:r>
            <a:r>
              <a:rPr lang="en-US" altLang="zh-CN" dirty="0"/>
              <a:t>(1</a:t>
            </a:r>
            <a:r>
              <a:rPr lang="en-US" altLang="zh-CN" dirty="0">
                <a:sym typeface="Symbol" panose="05050102010706020507" pitchFamily="18" charset="2"/>
              </a:rPr>
              <a:t></a:t>
            </a:r>
            <a:r>
              <a:rPr lang="en-US" altLang="zh-CN" i="1" dirty="0"/>
              <a:t>n</a:t>
            </a:r>
            <a:r>
              <a:rPr lang="en-US" altLang="zh-CN" dirty="0">
                <a:sym typeface="Symbol" panose="05050102010706020507" pitchFamily="18" charset="2"/>
              </a:rPr>
              <a:t></a:t>
            </a:r>
            <a:r>
              <a:rPr lang="en-US" altLang="zh-CN" dirty="0"/>
              <a:t>100)</a:t>
            </a:r>
            <a:r>
              <a:rPr lang="zh-CN" altLang="zh-CN" dirty="0"/>
              <a:t>和</a:t>
            </a:r>
            <a:r>
              <a:rPr lang="en-US" altLang="zh-CN" i="1" dirty="0"/>
              <a:t>m</a:t>
            </a:r>
            <a:r>
              <a:rPr lang="en-US" altLang="zh-CN" dirty="0"/>
              <a:t>(</a:t>
            </a:r>
            <a:r>
              <a:rPr lang="en-US" altLang="zh-CN" i="1" dirty="0"/>
              <a:t>m</a:t>
            </a:r>
            <a:r>
              <a:rPr lang="en-US" altLang="zh-CN" dirty="0">
                <a:sym typeface="Symbol" panose="05050102010706020507" pitchFamily="18" charset="2"/>
              </a:rPr>
              <a:t></a:t>
            </a:r>
            <a:r>
              <a:rPr lang="en-US" altLang="zh-CN" dirty="0"/>
              <a:t>100000)</a:t>
            </a:r>
            <a:r>
              <a:rPr lang="zh-CN" altLang="zh-CN" dirty="0"/>
              <a:t>。第二行给出</a:t>
            </a:r>
            <a:r>
              <a:rPr lang="en-US" altLang="zh-CN" dirty="0"/>
              <a:t>2</a:t>
            </a:r>
            <a:r>
              <a:rPr lang="en-US" altLang="zh-CN" i="1" dirty="0"/>
              <a:t>n</a:t>
            </a:r>
            <a:r>
              <a:rPr lang="zh-CN" altLang="zh-CN" dirty="0"/>
              <a:t>个整数，对应于</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a:t>
            </a:r>
            <a:r>
              <a:rPr lang="en-US" altLang="zh-CN" i="1" dirty="0"/>
              <a:t> A</a:t>
            </a:r>
            <a:r>
              <a:rPr lang="en-US" altLang="zh-CN" baseline="-25000" dirty="0"/>
              <a:t>3</a:t>
            </a:r>
            <a:r>
              <a:rPr lang="en-US" altLang="zh-CN" dirty="0"/>
              <a:t>, ……, </a:t>
            </a:r>
            <a:r>
              <a:rPr lang="en-US" altLang="zh-CN" i="1" dirty="0"/>
              <a:t>A</a:t>
            </a:r>
            <a:r>
              <a:rPr lang="en-US" altLang="zh-CN" i="1" baseline="-25000" dirty="0"/>
              <a:t>n</a:t>
            </a:r>
            <a:r>
              <a:rPr lang="zh-CN" altLang="zh-CN" dirty="0"/>
              <a:t>和</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a:t>
            </a:r>
            <a:r>
              <a:rPr lang="en-US" altLang="zh-CN" i="1" dirty="0"/>
              <a:t> C</a:t>
            </a:r>
            <a:r>
              <a:rPr lang="en-US" altLang="zh-CN" baseline="-25000" dirty="0"/>
              <a:t>3</a:t>
            </a:r>
            <a:r>
              <a:rPr lang="en-US" altLang="zh-CN" dirty="0"/>
              <a:t>, ……, </a:t>
            </a:r>
            <a:r>
              <a:rPr lang="en-US" altLang="zh-CN" i="1" dirty="0"/>
              <a:t>C</a:t>
            </a:r>
            <a:r>
              <a:rPr lang="en-US" altLang="zh-CN" i="1" baseline="-25000" dirty="0"/>
              <a:t>n</a:t>
            </a:r>
            <a:r>
              <a:rPr lang="en-US" altLang="zh-CN" dirty="0"/>
              <a:t> (1</a:t>
            </a:r>
            <a:r>
              <a:rPr lang="en-US" altLang="zh-CN" dirty="0">
                <a:sym typeface="Symbol" panose="05050102010706020507" pitchFamily="18" charset="2"/>
              </a:rPr>
              <a:t></a:t>
            </a:r>
            <a:r>
              <a:rPr lang="en-US" altLang="zh-CN" i="1" dirty="0"/>
              <a:t>A</a:t>
            </a:r>
            <a:r>
              <a:rPr lang="en-US" altLang="zh-CN" i="1" baseline="-25000" dirty="0"/>
              <a:t>i</a:t>
            </a:r>
            <a:r>
              <a:rPr lang="en-US" altLang="zh-CN" dirty="0">
                <a:sym typeface="Symbol" panose="05050102010706020507" pitchFamily="18" charset="2"/>
              </a:rPr>
              <a:t></a:t>
            </a:r>
            <a:r>
              <a:rPr lang="en-US" altLang="zh-CN" dirty="0"/>
              <a:t>100000, 1</a:t>
            </a:r>
            <a:r>
              <a:rPr lang="en-US" altLang="zh-CN" dirty="0">
                <a:sym typeface="Symbol" panose="05050102010706020507" pitchFamily="18" charset="2"/>
              </a:rPr>
              <a:t></a:t>
            </a:r>
            <a:r>
              <a:rPr lang="en-US" altLang="zh-CN" i="1" dirty="0"/>
              <a:t>C</a:t>
            </a:r>
            <a:r>
              <a:rPr lang="en-US" altLang="zh-CN" i="1" baseline="-25000" dirty="0"/>
              <a:t>i</a:t>
            </a:r>
            <a:r>
              <a:rPr lang="en-US" altLang="zh-CN" dirty="0">
                <a:sym typeface="Symbol" panose="05050102010706020507" pitchFamily="18" charset="2"/>
              </a:rPr>
              <a:t></a:t>
            </a:r>
            <a:r>
              <a:rPr lang="en-US" altLang="zh-CN" dirty="0"/>
              <a:t>1000)</a:t>
            </a:r>
            <a:r>
              <a:rPr lang="zh-CN" altLang="zh-CN" dirty="0"/>
              <a:t>。最后一个测试用例后给出两个</a:t>
            </a:r>
            <a:r>
              <a:rPr lang="en-US" altLang="zh-CN" dirty="0"/>
              <a:t>0</a:t>
            </a:r>
            <a:r>
              <a:rPr lang="zh-CN" altLang="zh-CN" dirty="0"/>
              <a:t>，表示输入结束。</a:t>
            </a:r>
            <a:endParaRPr lang="zh-CN" altLang="en-US" dirty="0"/>
          </a:p>
        </p:txBody>
      </p:sp>
    </p:spTree>
    <p:extLst>
      <p:ext uri="{BB962C8B-B14F-4D97-AF65-F5344CB8AC3E}">
        <p14:creationId xmlns:p14="http://schemas.microsoft.com/office/powerpoint/2010/main" val="73278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对于每个测试用例，输出一行，给出答案。</a:t>
            </a:r>
            <a:endParaRPr lang="zh-CN" altLang="en-US" dirty="0"/>
          </a:p>
        </p:txBody>
      </p:sp>
    </p:spTree>
    <p:extLst>
      <p:ext uri="{BB962C8B-B14F-4D97-AF65-F5344CB8AC3E}">
        <p14:creationId xmlns:p14="http://schemas.microsoft.com/office/powerpoint/2010/main" val="113512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试题解析</a:t>
            </a:r>
            <a:endParaRPr lang="zh-CN" altLang="zh-CN" dirty="0"/>
          </a:p>
          <a:p>
            <a:r>
              <a:rPr lang="zh-CN" altLang="zh-CN" dirty="0"/>
              <a:t>本题给出</a:t>
            </a:r>
            <a:r>
              <a:rPr lang="en-US" altLang="zh-CN" i="1" dirty="0"/>
              <a:t>n</a:t>
            </a:r>
            <a:r>
              <a:rPr lang="zh-CN" altLang="zh-CN" dirty="0"/>
              <a:t>种硬币，设第</a:t>
            </a:r>
            <a:r>
              <a:rPr lang="en-US" altLang="zh-CN" i="1" dirty="0" err="1"/>
              <a:t>i</a:t>
            </a:r>
            <a:r>
              <a:rPr lang="zh-CN" altLang="zh-CN" dirty="0"/>
              <a:t>种硬币的面值为</a:t>
            </a:r>
            <a:r>
              <a:rPr lang="en-US" altLang="zh-CN" i="1" dirty="0"/>
              <a:t>A</a:t>
            </a:r>
            <a:r>
              <a:rPr lang="en-US" altLang="zh-CN" dirty="0"/>
              <a:t>[</a:t>
            </a:r>
            <a:r>
              <a:rPr lang="en-US" altLang="zh-CN" i="1" dirty="0" err="1"/>
              <a:t>i</a:t>
            </a:r>
            <a:r>
              <a:rPr lang="en-US" altLang="zh-CN" dirty="0"/>
              <a:t>]</a:t>
            </a:r>
            <a:r>
              <a:rPr lang="zh-CN" altLang="zh-CN" dirty="0"/>
              <a:t>，数量为</a:t>
            </a:r>
            <a:r>
              <a:rPr lang="en-US" altLang="zh-CN" i="1" dirty="0"/>
              <a:t>C</a:t>
            </a:r>
            <a:r>
              <a:rPr lang="en-US" altLang="zh-CN" dirty="0"/>
              <a:t>[</a:t>
            </a:r>
            <a:r>
              <a:rPr lang="en-US" altLang="zh-CN" i="1" dirty="0" err="1"/>
              <a:t>i</a:t>
            </a:r>
            <a:r>
              <a:rPr lang="en-US" altLang="zh-CN" dirty="0"/>
              <a:t>]</a:t>
            </a:r>
            <a:r>
              <a:rPr lang="zh-CN" altLang="zh-CN" dirty="0"/>
              <a:t>，求这些硬币能够组成从</a:t>
            </a:r>
            <a:r>
              <a:rPr lang="en-US" altLang="zh-CN" dirty="0"/>
              <a:t>1</a:t>
            </a:r>
            <a:r>
              <a:rPr lang="zh-CN" altLang="zh-CN" dirty="0"/>
              <a:t>到</a:t>
            </a:r>
            <a:r>
              <a:rPr lang="en-US" altLang="zh-CN" i="1" dirty="0"/>
              <a:t>m</a:t>
            </a:r>
            <a:r>
              <a:rPr lang="zh-CN" altLang="zh-CN" dirty="0"/>
              <a:t>中的哪些数字？</a:t>
            </a:r>
          </a:p>
          <a:p>
            <a:r>
              <a:rPr lang="zh-CN" altLang="zh-CN" dirty="0"/>
              <a:t>对于第</a:t>
            </a:r>
            <a:r>
              <a:rPr lang="en-US" altLang="zh-CN" i="1" dirty="0" err="1"/>
              <a:t>i</a:t>
            </a:r>
            <a:r>
              <a:rPr lang="zh-CN" altLang="zh-CN" dirty="0"/>
              <a:t>种硬币，如果</a:t>
            </a:r>
            <a:r>
              <a:rPr lang="en-US" altLang="zh-CN" i="1" dirty="0"/>
              <a:t>A</a:t>
            </a:r>
            <a:r>
              <a:rPr lang="en-US" altLang="zh-CN" dirty="0"/>
              <a:t>[</a:t>
            </a:r>
            <a:r>
              <a:rPr lang="en-US" altLang="zh-CN" i="1" dirty="0" err="1"/>
              <a:t>i</a:t>
            </a:r>
            <a:r>
              <a:rPr lang="en-US" altLang="zh-CN" dirty="0"/>
              <a:t>]*</a:t>
            </a:r>
            <a:r>
              <a:rPr lang="en-US" altLang="zh-CN" i="1" dirty="0"/>
              <a:t>C</a:t>
            </a:r>
            <a:r>
              <a:rPr lang="en-US" altLang="zh-CN" dirty="0"/>
              <a:t>[</a:t>
            </a:r>
            <a:r>
              <a:rPr lang="en-US" altLang="zh-CN" i="1" dirty="0" err="1"/>
              <a:t>i</a:t>
            </a:r>
            <a:r>
              <a:rPr lang="en-US" altLang="zh-CN" dirty="0"/>
              <a:t>]</a:t>
            </a:r>
            <a:r>
              <a:rPr lang="en-US" altLang="zh-CN" dirty="0">
                <a:sym typeface="Symbol" panose="05050102010706020507" pitchFamily="18" charset="2"/>
              </a:rPr>
              <a:t></a:t>
            </a:r>
            <a:r>
              <a:rPr lang="en-US" altLang="zh-CN" i="1" dirty="0"/>
              <a:t>m</a:t>
            </a:r>
            <a:r>
              <a:rPr lang="zh-CN" altLang="zh-CN" dirty="0"/>
              <a:t>，则可以把第</a:t>
            </a:r>
            <a:r>
              <a:rPr lang="en-US" altLang="zh-CN" i="1" dirty="0" err="1"/>
              <a:t>i</a:t>
            </a:r>
            <a:r>
              <a:rPr lang="zh-CN" altLang="zh-CN" dirty="0"/>
              <a:t>种硬币的数量视为无穷，也就是说，作为一个完全背包来求解；否则，就作为一个多重背包来求解。</a:t>
            </a:r>
            <a:endParaRPr lang="zh-CN" altLang="en-US" dirty="0"/>
          </a:p>
        </p:txBody>
      </p:sp>
    </p:spTree>
    <p:extLst>
      <p:ext uri="{BB962C8B-B14F-4D97-AF65-F5344CB8AC3E}">
        <p14:creationId xmlns:p14="http://schemas.microsoft.com/office/powerpoint/2010/main" val="22453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The Fewest Coins</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USACO 2006 December Gold</a:t>
            </a:r>
            <a:endParaRPr lang="zh-CN" altLang="zh-CN" dirty="0"/>
          </a:p>
          <a:p>
            <a:r>
              <a:rPr lang="zh-CN" altLang="zh-CN" b="1" dirty="0"/>
              <a:t>在线测试：</a:t>
            </a:r>
            <a:r>
              <a:rPr lang="en-US" altLang="zh-CN" b="1" dirty="0"/>
              <a:t>POJ 3260</a:t>
            </a:r>
            <a:endParaRPr lang="zh-CN" altLang="en-US" dirty="0"/>
          </a:p>
        </p:txBody>
      </p:sp>
    </p:spTree>
    <p:extLst>
      <p:ext uri="{BB962C8B-B14F-4D97-AF65-F5344CB8AC3E}">
        <p14:creationId xmlns:p14="http://schemas.microsoft.com/office/powerpoint/2010/main" val="330195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农夫</a:t>
            </a:r>
            <a:r>
              <a:rPr lang="en-US" altLang="zh-CN" dirty="0"/>
              <a:t>John</a:t>
            </a:r>
            <a:r>
              <a:rPr lang="zh-CN" altLang="zh-CN" dirty="0"/>
              <a:t>到城里去买一些农具。</a:t>
            </a:r>
            <a:r>
              <a:rPr lang="en-US" altLang="zh-CN" dirty="0"/>
              <a:t>John</a:t>
            </a:r>
            <a:r>
              <a:rPr lang="zh-CN" altLang="zh-CN" dirty="0"/>
              <a:t>是一个非常有效率的人，他总是以这样一种方式来买他的货物：最少数量的硬币易手，也就是他用来支付的硬币的数量加上他收到的找零的硬币数量要最小化。请您帮助他确定这个最小值是多少。</a:t>
            </a:r>
          </a:p>
          <a:p>
            <a:r>
              <a:rPr lang="zh-CN" altLang="zh-CN" dirty="0"/>
              <a:t>农夫</a:t>
            </a:r>
            <a:r>
              <a:rPr lang="en-US" altLang="zh-CN" dirty="0"/>
              <a:t>John</a:t>
            </a:r>
            <a:r>
              <a:rPr lang="zh-CN" altLang="zh-CN" dirty="0"/>
              <a:t>想购买</a:t>
            </a:r>
            <a:r>
              <a:rPr lang="en-US" altLang="zh-CN" i="1" dirty="0"/>
              <a:t>T</a:t>
            </a:r>
            <a:r>
              <a:rPr lang="en-US" altLang="zh-CN" dirty="0"/>
              <a:t> (1≤</a:t>
            </a:r>
            <a:r>
              <a:rPr lang="en-US" altLang="zh-CN" i="1" dirty="0"/>
              <a:t>T</a:t>
            </a:r>
            <a:r>
              <a:rPr lang="en-US" altLang="zh-CN" dirty="0"/>
              <a:t>≤10,000)</a:t>
            </a:r>
            <a:r>
              <a:rPr lang="zh-CN" altLang="zh-CN" dirty="0"/>
              <a:t>美分的商品。货币体系有</a:t>
            </a:r>
            <a:r>
              <a:rPr lang="en-US" altLang="zh-CN" i="1" dirty="0"/>
              <a:t>N</a:t>
            </a:r>
            <a:r>
              <a:rPr lang="en-US" altLang="zh-CN" dirty="0"/>
              <a:t> (1 ≤ </a:t>
            </a:r>
            <a:r>
              <a:rPr lang="en-US" altLang="zh-CN" i="1" dirty="0"/>
              <a:t>N</a:t>
            </a:r>
            <a:r>
              <a:rPr lang="en-US" altLang="zh-CN" dirty="0"/>
              <a:t> ≤ 100)</a:t>
            </a:r>
            <a:r>
              <a:rPr lang="zh-CN" altLang="zh-CN" dirty="0"/>
              <a:t>种不同的硬币，其面值为</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 </a:t>
            </a:r>
            <a:r>
              <a:rPr lang="en-US" altLang="zh-CN" i="1" dirty="0"/>
              <a:t>V</a:t>
            </a:r>
            <a:r>
              <a:rPr lang="en-US" altLang="zh-CN" i="1" baseline="-25000" dirty="0"/>
              <a:t>N</a:t>
            </a:r>
            <a:r>
              <a:rPr lang="en-US" altLang="zh-CN" dirty="0"/>
              <a:t> (1≤</a:t>
            </a:r>
            <a:r>
              <a:rPr lang="en-US" altLang="zh-CN" i="1" dirty="0"/>
              <a:t>V</a:t>
            </a:r>
            <a:r>
              <a:rPr lang="en-US" altLang="zh-CN" i="1" baseline="-25000" dirty="0"/>
              <a:t>i</a:t>
            </a:r>
            <a:r>
              <a:rPr lang="en-US" altLang="zh-CN" dirty="0"/>
              <a:t>≤120)</a:t>
            </a:r>
            <a:r>
              <a:rPr lang="zh-CN" altLang="zh-CN" dirty="0"/>
              <a:t>。农夫</a:t>
            </a:r>
            <a:r>
              <a:rPr lang="en-US" altLang="zh-CN" dirty="0"/>
              <a:t>John</a:t>
            </a:r>
            <a:r>
              <a:rPr lang="zh-CN" altLang="zh-CN" dirty="0"/>
              <a:t>有面值为</a:t>
            </a:r>
            <a:r>
              <a:rPr lang="en-US" altLang="zh-CN" i="1" dirty="0"/>
              <a:t>V</a:t>
            </a:r>
            <a:r>
              <a:rPr lang="en-US" altLang="zh-CN" baseline="-25000" dirty="0"/>
              <a:t>1</a:t>
            </a:r>
            <a:r>
              <a:rPr lang="zh-CN" altLang="zh-CN" dirty="0"/>
              <a:t>的硬币</a:t>
            </a:r>
            <a:r>
              <a:rPr lang="en-US" altLang="zh-CN" dirty="0"/>
              <a:t> </a:t>
            </a:r>
            <a:r>
              <a:rPr lang="en-US" altLang="zh-CN" i="1" dirty="0"/>
              <a:t>C</a:t>
            </a:r>
            <a:r>
              <a:rPr lang="en-US" altLang="zh-CN" baseline="-25000" dirty="0"/>
              <a:t>1</a:t>
            </a:r>
            <a:r>
              <a:rPr lang="zh-CN" altLang="zh-CN" dirty="0"/>
              <a:t>枚，面值为</a:t>
            </a:r>
            <a:r>
              <a:rPr lang="en-US" altLang="zh-CN" dirty="0"/>
              <a:t> </a:t>
            </a:r>
            <a:r>
              <a:rPr lang="en-US" altLang="zh-CN" i="1" dirty="0"/>
              <a:t>V</a:t>
            </a:r>
            <a:r>
              <a:rPr lang="en-US" altLang="zh-CN" baseline="-25000" dirty="0"/>
              <a:t>2</a:t>
            </a:r>
            <a:r>
              <a:rPr lang="zh-CN" altLang="zh-CN" dirty="0"/>
              <a:t>的硬币</a:t>
            </a:r>
            <a:r>
              <a:rPr lang="en-US" altLang="zh-CN" i="1" dirty="0"/>
              <a:t>C</a:t>
            </a:r>
            <a:r>
              <a:rPr lang="en-US" altLang="zh-CN" baseline="-25000" dirty="0"/>
              <a:t>2</a:t>
            </a:r>
            <a:r>
              <a:rPr lang="zh-CN" altLang="zh-CN" dirty="0"/>
              <a:t>枚，</a:t>
            </a:r>
            <a:r>
              <a:rPr lang="en-US" altLang="zh-CN" dirty="0"/>
              <a:t>…</a:t>
            </a:r>
            <a:r>
              <a:rPr lang="zh-CN" altLang="zh-CN" dirty="0"/>
              <a:t>，面价为</a:t>
            </a:r>
            <a:r>
              <a:rPr lang="en-US" altLang="zh-CN" i="1" dirty="0"/>
              <a:t>V</a:t>
            </a:r>
            <a:r>
              <a:rPr lang="en-US" altLang="zh-CN" i="1" baseline="-25000" dirty="0"/>
              <a:t>N</a:t>
            </a:r>
            <a:r>
              <a:rPr lang="zh-CN" altLang="zh-CN" dirty="0"/>
              <a:t>的硬币</a:t>
            </a:r>
            <a:r>
              <a:rPr lang="en-US" altLang="zh-CN" i="1" dirty="0"/>
              <a:t>C</a:t>
            </a:r>
            <a:r>
              <a:rPr lang="en-US" altLang="zh-CN" i="1" baseline="-25000" dirty="0"/>
              <a:t>N</a:t>
            </a:r>
            <a:r>
              <a:rPr lang="en-US" altLang="zh-CN" dirty="0"/>
              <a:t> </a:t>
            </a:r>
            <a:r>
              <a:rPr lang="zh-CN" altLang="zh-CN" dirty="0"/>
              <a:t>枚</a:t>
            </a:r>
            <a:r>
              <a:rPr lang="en-US" altLang="zh-CN" dirty="0"/>
              <a:t>(0≤</a:t>
            </a:r>
            <a:r>
              <a:rPr lang="en-US" altLang="zh-CN" i="1" dirty="0"/>
              <a:t>C</a:t>
            </a:r>
            <a:r>
              <a:rPr lang="en-US" altLang="zh-CN" i="1" baseline="-25000" dirty="0"/>
              <a:t>i</a:t>
            </a:r>
            <a:r>
              <a:rPr lang="en-US" altLang="zh-CN" dirty="0"/>
              <a:t>≤10,000)</a:t>
            </a:r>
            <a:r>
              <a:rPr lang="zh-CN" altLang="zh-CN" dirty="0"/>
              <a:t>。店主则拥有所有的硬币无限枚，并且总是以最有效的方式进行找零（尽管农夫</a:t>
            </a:r>
            <a:r>
              <a:rPr lang="en-US" altLang="zh-CN" dirty="0"/>
              <a:t>John</a:t>
            </a:r>
            <a:r>
              <a:rPr lang="zh-CN" altLang="zh-CN" dirty="0"/>
              <a:t>必须确保以能够进行正确的找零方式付款）。</a:t>
            </a:r>
            <a:endParaRPr lang="zh-CN" altLang="en-US" dirty="0"/>
          </a:p>
        </p:txBody>
      </p:sp>
    </p:spTree>
    <p:extLst>
      <p:ext uri="{BB962C8B-B14F-4D97-AF65-F5344CB8AC3E}">
        <p14:creationId xmlns:p14="http://schemas.microsoft.com/office/powerpoint/2010/main" val="14953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第一行：两个用空格分隔的整数</a:t>
            </a:r>
            <a:r>
              <a:rPr lang="en-US" altLang="zh-CN" i="1" dirty="0"/>
              <a:t>N</a:t>
            </a:r>
            <a:r>
              <a:rPr lang="zh-CN" altLang="zh-CN" dirty="0"/>
              <a:t>和</a:t>
            </a:r>
            <a:r>
              <a:rPr lang="en-US" altLang="zh-CN" i="1" dirty="0"/>
              <a:t>T</a:t>
            </a:r>
            <a:r>
              <a:rPr lang="zh-CN" altLang="zh-CN" dirty="0"/>
              <a:t>；</a:t>
            </a:r>
          </a:p>
          <a:p>
            <a:r>
              <a:rPr lang="zh-CN" altLang="zh-CN" dirty="0"/>
              <a:t>第二行：</a:t>
            </a:r>
            <a:r>
              <a:rPr lang="en-US" altLang="zh-CN" i="1" dirty="0"/>
              <a:t>N</a:t>
            </a:r>
            <a:r>
              <a:rPr lang="zh-CN" altLang="zh-CN" dirty="0"/>
              <a:t>个用空格分隔的整数，分别为</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 </a:t>
            </a:r>
            <a:r>
              <a:rPr lang="en-US" altLang="zh-CN" i="1" dirty="0"/>
              <a:t>V</a:t>
            </a:r>
            <a:r>
              <a:rPr lang="en-US" altLang="zh-CN" i="1" baseline="-25000" dirty="0"/>
              <a:t>N</a:t>
            </a:r>
            <a:r>
              <a:rPr lang="zh-CN" altLang="zh-CN" dirty="0"/>
              <a:t>；</a:t>
            </a:r>
          </a:p>
          <a:p>
            <a:r>
              <a:rPr lang="zh-CN" altLang="zh-CN" dirty="0"/>
              <a:t>第三行：</a:t>
            </a:r>
            <a:r>
              <a:rPr lang="en-US" altLang="zh-CN" i="1" dirty="0"/>
              <a:t>N</a:t>
            </a:r>
            <a:r>
              <a:rPr lang="zh-CN" altLang="zh-CN" dirty="0"/>
              <a:t>个用空格分隔的整数，分别为</a:t>
            </a:r>
            <a:r>
              <a:rPr lang="en-US" altLang="zh-CN" dirty="0"/>
              <a:t> </a:t>
            </a:r>
            <a:r>
              <a:rPr lang="en-US" altLang="zh-CN" i="1" dirty="0"/>
              <a:t>C</a:t>
            </a:r>
            <a:r>
              <a:rPr lang="en-US" altLang="zh-CN" baseline="-25000" dirty="0"/>
              <a:t>1</a:t>
            </a:r>
            <a:r>
              <a:rPr lang="en-US" altLang="zh-CN" dirty="0"/>
              <a:t>, </a:t>
            </a:r>
            <a:r>
              <a:rPr lang="en-US" altLang="zh-CN" i="1" dirty="0"/>
              <a:t>C</a:t>
            </a:r>
            <a:r>
              <a:rPr lang="en-US" altLang="zh-CN" baseline="-25000" dirty="0"/>
              <a:t>2</a:t>
            </a:r>
            <a:r>
              <a:rPr lang="en-US" altLang="zh-CN" dirty="0"/>
              <a:t>, ..., </a:t>
            </a:r>
            <a:r>
              <a:rPr lang="en-US" altLang="zh-CN" i="1" dirty="0"/>
              <a:t>C</a:t>
            </a:r>
            <a:r>
              <a:rPr lang="en-US" altLang="zh-CN" i="1" baseline="-25000" dirty="0"/>
              <a:t>N</a:t>
            </a:r>
            <a:r>
              <a:rPr lang="zh-CN" altLang="zh-CN" dirty="0"/>
              <a:t>。</a:t>
            </a:r>
            <a:endParaRPr lang="zh-CN" altLang="en-US" dirty="0"/>
          </a:p>
        </p:txBody>
      </p:sp>
    </p:spTree>
    <p:extLst>
      <p:ext uri="{BB962C8B-B14F-4D97-AF65-F5344CB8AC3E}">
        <p14:creationId xmlns:p14="http://schemas.microsoft.com/office/powerpoint/2010/main" val="9467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039" y="2420888"/>
            <a:ext cx="9494482" cy="3816424"/>
          </a:xfrm>
        </p:spPr>
      </p:pic>
    </p:spTree>
    <p:extLst>
      <p:ext uri="{BB962C8B-B14F-4D97-AF65-F5344CB8AC3E}">
        <p14:creationId xmlns:p14="http://schemas.microsoft.com/office/powerpoint/2010/main" val="81917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输出</a:t>
            </a:r>
            <a:r>
              <a:rPr lang="en-US" altLang="zh-CN" dirty="0"/>
              <a:t>1</a:t>
            </a:r>
            <a:r>
              <a:rPr lang="zh-CN" altLang="zh-CN" dirty="0"/>
              <a:t>行，给出一个整数，在支付和找零中使用硬币的最小数。如果农夫</a:t>
            </a:r>
            <a:r>
              <a:rPr lang="en-US" altLang="zh-CN" dirty="0"/>
              <a:t>John</a:t>
            </a:r>
            <a:r>
              <a:rPr lang="zh-CN" altLang="zh-CN" dirty="0"/>
              <a:t>支付和接收准确的找零是不可能的，输出</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11738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试题解析</a:t>
            </a:r>
            <a:endParaRPr lang="zh-CN" altLang="zh-CN" dirty="0"/>
          </a:p>
          <a:p>
            <a:r>
              <a:rPr lang="zh-CN" altLang="zh-CN" dirty="0"/>
              <a:t>农夫</a:t>
            </a:r>
            <a:r>
              <a:rPr lang="en-US" altLang="zh-CN" dirty="0"/>
              <a:t>John</a:t>
            </a:r>
            <a:r>
              <a:rPr lang="zh-CN" altLang="zh-CN" dirty="0"/>
              <a:t>有不同面值的硬币，每种面值的硬币若干枚。他用这些硬币买农具，而店主则有所有的硬币无限枚，可以找零。</a:t>
            </a:r>
          </a:p>
          <a:p>
            <a:r>
              <a:rPr lang="zh-CN" altLang="zh-CN" dirty="0"/>
              <a:t>所以，首先用完全背包预处理找零</a:t>
            </a:r>
            <a:r>
              <a:rPr lang="en-US" altLang="zh-CN" i="1" dirty="0"/>
              <a:t>j</a:t>
            </a:r>
            <a:r>
              <a:rPr lang="zh-CN" altLang="zh-CN" dirty="0"/>
              <a:t>的时候最少需要多少硬币，然后用多重背包处理付款</a:t>
            </a:r>
            <a:r>
              <a:rPr lang="en-US" altLang="zh-CN" i="1" dirty="0"/>
              <a:t>j</a:t>
            </a:r>
            <a:r>
              <a:rPr lang="zh-CN" altLang="zh-CN" dirty="0"/>
              <a:t>的时候最少需要多少银币，最后将两个加起来就行，求最小值。</a:t>
            </a:r>
            <a:endParaRPr lang="zh-CN" altLang="en-US" dirty="0"/>
          </a:p>
        </p:txBody>
      </p:sp>
    </p:spTree>
    <p:extLst>
      <p:ext uri="{BB962C8B-B14F-4D97-AF65-F5344CB8AC3E}">
        <p14:creationId xmlns:p14="http://schemas.microsoft.com/office/powerpoint/2010/main" val="119011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二维背包</a:t>
            </a:r>
            <a:endParaRPr lang="zh-CN" altLang="en-US" dirty="0"/>
          </a:p>
        </p:txBody>
      </p:sp>
      <p:sp>
        <p:nvSpPr>
          <p:cNvPr id="3" name="内容占位符 2"/>
          <p:cNvSpPr>
            <a:spLocks noGrp="1"/>
          </p:cNvSpPr>
          <p:nvPr>
            <p:ph idx="1"/>
          </p:nvPr>
        </p:nvSpPr>
        <p:spPr/>
        <p:txBody>
          <a:bodyPr>
            <a:normAutofit/>
          </a:bodyPr>
          <a:lstStyle/>
          <a:p>
            <a:r>
              <a:rPr lang="zh-CN" altLang="zh-CN" sz="3600" dirty="0"/>
              <a:t>二维费用的背包问题是指：对于每件物品，具有两种不同的费用；即，选择一件物品必须同时付出这两种代价。问怎样选择物品可以得到最大的价值。</a:t>
            </a:r>
            <a:endParaRPr lang="zh-CN" altLang="en-US" sz="3600" dirty="0"/>
          </a:p>
        </p:txBody>
      </p:sp>
    </p:spTree>
    <p:extLst>
      <p:ext uri="{BB962C8B-B14F-4D97-AF65-F5344CB8AC3E}">
        <p14:creationId xmlns:p14="http://schemas.microsoft.com/office/powerpoint/2010/main" val="357939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t>设这两种代价分别为代价</a:t>
            </a:r>
            <a:r>
              <a:rPr lang="en-US" altLang="zh-CN" sz="3200" dirty="0"/>
              <a:t>1</a:t>
            </a:r>
            <a:r>
              <a:rPr lang="zh-CN" altLang="zh-CN" sz="3200" dirty="0"/>
              <a:t>和代价</a:t>
            </a:r>
            <a:r>
              <a:rPr lang="en-US" altLang="zh-CN" sz="3200" dirty="0"/>
              <a:t>2</a:t>
            </a:r>
            <a:r>
              <a:rPr lang="zh-CN" altLang="zh-CN" sz="3200" dirty="0"/>
              <a:t>，两种代价可付出的最大值，即两种背包容量分别为</a:t>
            </a:r>
            <a:r>
              <a:rPr lang="en-US" altLang="zh-CN" sz="3200" i="1" dirty="0"/>
              <a:t>V</a:t>
            </a:r>
            <a:r>
              <a:rPr lang="zh-CN" altLang="zh-CN" sz="3200" dirty="0"/>
              <a:t>和</a:t>
            </a:r>
            <a:r>
              <a:rPr lang="en-US" altLang="zh-CN" sz="3200" i="1" dirty="0"/>
              <a:t>U</a:t>
            </a:r>
            <a:r>
              <a:rPr lang="zh-CN" altLang="zh-CN" sz="3200" dirty="0"/>
              <a:t>；第</a:t>
            </a:r>
            <a:r>
              <a:rPr lang="en-US" altLang="zh-CN" sz="3200" i="1" dirty="0" err="1"/>
              <a:t>i</a:t>
            </a:r>
            <a:r>
              <a:rPr lang="zh-CN" altLang="zh-CN" sz="3200" dirty="0"/>
              <a:t>件物品所需的两种代价分别为</a:t>
            </a:r>
            <a:r>
              <a:rPr lang="en-US" altLang="zh-CN" sz="3200" i="1" dirty="0"/>
              <a:t>a</a:t>
            </a:r>
            <a:r>
              <a:rPr lang="en-US" altLang="zh-CN" sz="3200" dirty="0"/>
              <a:t>[</a:t>
            </a:r>
            <a:r>
              <a:rPr lang="en-US" altLang="zh-CN" sz="3200" i="1" dirty="0" err="1"/>
              <a:t>i</a:t>
            </a:r>
            <a:r>
              <a:rPr lang="en-US" altLang="zh-CN" sz="3200" dirty="0"/>
              <a:t>]</a:t>
            </a:r>
            <a:r>
              <a:rPr lang="zh-CN" altLang="zh-CN" sz="3200" dirty="0"/>
              <a:t>和</a:t>
            </a:r>
            <a:r>
              <a:rPr lang="en-US" altLang="zh-CN" sz="3200" i="1" dirty="0"/>
              <a:t>b</a:t>
            </a:r>
            <a:r>
              <a:rPr lang="en-US" altLang="zh-CN" sz="3200" dirty="0"/>
              <a:t>[</a:t>
            </a:r>
            <a:r>
              <a:rPr lang="en-US" altLang="zh-CN" sz="3200" i="1" dirty="0" err="1"/>
              <a:t>i</a:t>
            </a:r>
            <a:r>
              <a:rPr lang="en-US" altLang="zh-CN" sz="3200" dirty="0"/>
              <a:t>]</a:t>
            </a:r>
            <a:r>
              <a:rPr lang="zh-CN" altLang="zh-CN" sz="3200" dirty="0"/>
              <a:t>，价值为</a:t>
            </a:r>
            <a:r>
              <a:rPr lang="en-US" altLang="zh-CN" sz="3200" i="1" dirty="0"/>
              <a:t>w</a:t>
            </a:r>
            <a:r>
              <a:rPr lang="en-US" altLang="zh-CN" sz="3200" dirty="0"/>
              <a:t>[</a:t>
            </a:r>
            <a:r>
              <a:rPr lang="en-US" altLang="zh-CN" sz="3200" i="1" dirty="0" err="1"/>
              <a:t>i</a:t>
            </a:r>
            <a:r>
              <a:rPr lang="en-US" altLang="zh-CN" sz="3200" dirty="0"/>
              <a:t>]</a:t>
            </a:r>
            <a:r>
              <a:rPr lang="zh-CN" altLang="zh-CN" sz="3200" dirty="0"/>
              <a:t>。费用加了一维，所以状态也增加一维即可。设</a:t>
            </a:r>
            <a:r>
              <a:rPr lang="en-US" altLang="zh-CN" sz="3200" i="1" dirty="0"/>
              <a:t>f</a:t>
            </a:r>
            <a:r>
              <a:rPr lang="en-US" altLang="zh-CN" sz="3200" dirty="0"/>
              <a:t>[</a:t>
            </a:r>
            <a:r>
              <a:rPr lang="en-US" altLang="zh-CN" sz="3200" i="1" dirty="0" err="1"/>
              <a:t>i</a:t>
            </a:r>
            <a:r>
              <a:rPr lang="en-US" altLang="zh-CN" sz="3200" dirty="0"/>
              <a:t>][</a:t>
            </a:r>
            <a:r>
              <a:rPr lang="en-US" altLang="zh-CN" sz="3200" i="1" dirty="0"/>
              <a:t>v</a:t>
            </a:r>
            <a:r>
              <a:rPr lang="en-US" altLang="zh-CN" sz="3200" dirty="0"/>
              <a:t>][</a:t>
            </a:r>
            <a:r>
              <a:rPr lang="en-US" altLang="zh-CN" sz="3200" i="1" dirty="0"/>
              <a:t>u</a:t>
            </a:r>
            <a:r>
              <a:rPr lang="en-US" altLang="zh-CN" sz="3200" dirty="0"/>
              <a:t>]</a:t>
            </a:r>
            <a:r>
              <a:rPr lang="zh-CN" altLang="zh-CN" sz="3200" dirty="0"/>
              <a:t>表示前</a:t>
            </a:r>
            <a:r>
              <a:rPr lang="en-US" altLang="zh-CN" sz="3200" i="1" dirty="0" err="1"/>
              <a:t>i</a:t>
            </a:r>
            <a:r>
              <a:rPr lang="zh-CN" altLang="zh-CN" sz="3200" dirty="0"/>
              <a:t>件物品付出两种代价分别为</a:t>
            </a:r>
            <a:r>
              <a:rPr lang="en-US" altLang="zh-CN" sz="3200" i="1" dirty="0"/>
              <a:t>v</a:t>
            </a:r>
            <a:r>
              <a:rPr lang="zh-CN" altLang="zh-CN" sz="3200" dirty="0"/>
              <a:t>和</a:t>
            </a:r>
            <a:r>
              <a:rPr lang="en-US" altLang="zh-CN" sz="3200" i="1" dirty="0"/>
              <a:t>u</a:t>
            </a:r>
            <a:r>
              <a:rPr lang="zh-CN" altLang="zh-CN" sz="3200" dirty="0"/>
              <a:t>时可获得的最大价值。状态转移方程为</a:t>
            </a:r>
            <a:r>
              <a:rPr lang="en-US" altLang="zh-CN" sz="3200" i="1" dirty="0"/>
              <a:t>f</a:t>
            </a:r>
            <a:r>
              <a:rPr lang="en-US" altLang="zh-CN" sz="3200" dirty="0"/>
              <a:t> [</a:t>
            </a:r>
            <a:r>
              <a:rPr lang="en-US" altLang="zh-CN" sz="3200" i="1" dirty="0" err="1"/>
              <a:t>i</a:t>
            </a:r>
            <a:r>
              <a:rPr lang="en-US" altLang="zh-CN" sz="3200" dirty="0"/>
              <a:t>][</a:t>
            </a:r>
            <a:r>
              <a:rPr lang="en-US" altLang="zh-CN" sz="3200" i="1" dirty="0"/>
              <a:t>v</a:t>
            </a:r>
            <a:r>
              <a:rPr lang="en-US" altLang="zh-CN" sz="3200" dirty="0"/>
              <a:t>][</a:t>
            </a:r>
            <a:r>
              <a:rPr lang="en-US" altLang="zh-CN" sz="3200" i="1" dirty="0"/>
              <a:t>u</a:t>
            </a:r>
            <a:r>
              <a:rPr lang="en-US" altLang="zh-CN" sz="3200" dirty="0"/>
              <a:t>]=</a:t>
            </a:r>
            <a:r>
              <a:rPr lang="en-US" altLang="zh-CN" sz="3200" i="1" dirty="0"/>
              <a:t>max</a:t>
            </a:r>
            <a:r>
              <a:rPr lang="en-US" altLang="zh-CN" sz="3200" dirty="0"/>
              <a:t>{</a:t>
            </a:r>
            <a:r>
              <a:rPr lang="en-US" altLang="zh-CN" sz="3200" i="1" dirty="0"/>
              <a:t>f</a:t>
            </a:r>
            <a:r>
              <a:rPr lang="en-US" altLang="zh-CN" sz="3200" dirty="0"/>
              <a:t>[</a:t>
            </a:r>
            <a:r>
              <a:rPr lang="en-US" altLang="zh-CN" sz="3200" i="1" dirty="0"/>
              <a:t>i</a:t>
            </a:r>
            <a:r>
              <a:rPr lang="en-US" altLang="zh-CN" sz="3200" dirty="0"/>
              <a:t>-1][</a:t>
            </a:r>
            <a:r>
              <a:rPr lang="en-US" altLang="zh-CN" sz="3200" i="1" dirty="0"/>
              <a:t>v</a:t>
            </a:r>
            <a:r>
              <a:rPr lang="en-US" altLang="zh-CN" sz="3200" dirty="0"/>
              <a:t>][</a:t>
            </a:r>
            <a:r>
              <a:rPr lang="en-US" altLang="zh-CN" sz="3200" i="1" dirty="0"/>
              <a:t>u</a:t>
            </a:r>
            <a:r>
              <a:rPr lang="en-US" altLang="zh-CN" sz="3200" dirty="0"/>
              <a:t>], </a:t>
            </a:r>
            <a:r>
              <a:rPr lang="en-US" altLang="zh-CN" sz="3200" i="1" dirty="0"/>
              <a:t>f</a:t>
            </a:r>
            <a:r>
              <a:rPr lang="en-US" altLang="zh-CN" sz="3200" dirty="0"/>
              <a:t>[</a:t>
            </a:r>
            <a:r>
              <a:rPr lang="en-US" altLang="zh-CN" sz="3200" i="1" dirty="0"/>
              <a:t>i</a:t>
            </a:r>
            <a:r>
              <a:rPr lang="en-US" altLang="zh-CN" sz="3200" dirty="0"/>
              <a:t>-1][</a:t>
            </a:r>
            <a:r>
              <a:rPr lang="en-US" altLang="zh-CN" sz="3200" i="1" dirty="0"/>
              <a:t>v-a</a:t>
            </a:r>
            <a:r>
              <a:rPr lang="en-US" altLang="zh-CN" sz="3200" dirty="0"/>
              <a:t>[</a:t>
            </a:r>
            <a:r>
              <a:rPr lang="en-US" altLang="zh-CN" sz="3200" i="1" dirty="0" err="1"/>
              <a:t>i</a:t>
            </a:r>
            <a:r>
              <a:rPr lang="en-US" altLang="zh-CN" sz="3200" dirty="0"/>
              <a:t>]][</a:t>
            </a:r>
            <a:r>
              <a:rPr lang="en-US" altLang="zh-CN" sz="3200" i="1" dirty="0"/>
              <a:t>u-b</a:t>
            </a:r>
            <a:r>
              <a:rPr lang="en-US" altLang="zh-CN" sz="3200" dirty="0"/>
              <a:t>[</a:t>
            </a:r>
            <a:r>
              <a:rPr lang="en-US" altLang="zh-CN" sz="3200" i="1" dirty="0" err="1"/>
              <a:t>i</a:t>
            </a:r>
            <a:r>
              <a:rPr lang="en-US" altLang="zh-CN" sz="3200" dirty="0"/>
              <a:t>]]+</a:t>
            </a:r>
            <a:r>
              <a:rPr lang="en-US" altLang="zh-CN" sz="3200" i="1" dirty="0"/>
              <a:t>w</a:t>
            </a:r>
            <a:r>
              <a:rPr lang="en-US" altLang="zh-CN" sz="3200" dirty="0"/>
              <a:t>[</a:t>
            </a:r>
            <a:r>
              <a:rPr lang="en-US" altLang="zh-CN" sz="3200" i="1" dirty="0" err="1"/>
              <a:t>i</a:t>
            </a:r>
            <a:r>
              <a:rPr lang="en-US" altLang="zh-CN" sz="3200" dirty="0"/>
              <a:t>]}</a:t>
            </a:r>
            <a:r>
              <a:rPr lang="zh-CN" altLang="zh-CN" sz="3200" dirty="0"/>
              <a:t>。</a:t>
            </a:r>
            <a:endParaRPr lang="zh-CN" altLang="en-US" sz="3200" dirty="0"/>
          </a:p>
        </p:txBody>
      </p:sp>
    </p:spTree>
    <p:extLst>
      <p:ext uri="{BB962C8B-B14F-4D97-AF65-F5344CB8AC3E}">
        <p14:creationId xmlns:p14="http://schemas.microsoft.com/office/powerpoint/2010/main" val="35984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t>如前述方法，也可以将三维数组精简为二维数组：当每件物品只可以取一次时变量</a:t>
            </a:r>
            <a:r>
              <a:rPr lang="en-US" altLang="zh-CN" sz="3600" i="1" dirty="0"/>
              <a:t>v</a:t>
            </a:r>
            <a:r>
              <a:rPr lang="zh-CN" altLang="zh-CN" sz="3600" dirty="0"/>
              <a:t>和</a:t>
            </a:r>
            <a:r>
              <a:rPr lang="en-US" altLang="zh-CN" sz="3600" i="1" dirty="0"/>
              <a:t>u</a:t>
            </a:r>
            <a:r>
              <a:rPr lang="zh-CN" altLang="zh-CN" sz="3600" dirty="0"/>
              <a:t>采用逆序的循环；当物品有如完全背包问题时采用顺序的循环。当物品有如多重背包问题时拆分物品。</a:t>
            </a:r>
            <a:endParaRPr lang="zh-CN" altLang="en-US" sz="3600" dirty="0"/>
          </a:p>
        </p:txBody>
      </p:sp>
    </p:spTree>
    <p:extLst>
      <p:ext uri="{BB962C8B-B14F-4D97-AF65-F5344CB8AC3E}">
        <p14:creationId xmlns:p14="http://schemas.microsoft.com/office/powerpoint/2010/main" val="30162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Tug of War</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Waterloo local 2000.09.30</a:t>
            </a:r>
            <a:endParaRPr lang="zh-CN" altLang="zh-CN" dirty="0"/>
          </a:p>
          <a:p>
            <a:r>
              <a:rPr lang="zh-CN" altLang="zh-CN" b="1" dirty="0"/>
              <a:t>在线测试：</a:t>
            </a:r>
            <a:r>
              <a:rPr lang="en-US" altLang="zh-CN" b="1" dirty="0"/>
              <a:t>POJ 2576</a:t>
            </a:r>
            <a:endParaRPr lang="zh-CN" altLang="zh-CN" dirty="0"/>
          </a:p>
          <a:p>
            <a:endParaRPr lang="zh-CN" altLang="en-US" dirty="0"/>
          </a:p>
        </p:txBody>
      </p:sp>
    </p:spTree>
    <p:extLst>
      <p:ext uri="{BB962C8B-B14F-4D97-AF65-F5344CB8AC3E}">
        <p14:creationId xmlns:p14="http://schemas.microsoft.com/office/powerpoint/2010/main" val="270311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600" dirty="0"/>
              <a:t>在当地办公室组织的野餐会上要进行一场拔河比赛。在拔河比赛中，野餐者被分为两个队，每个人必须在其中的一个队或另一个队；两个队的人数相差不得超过</a:t>
            </a:r>
            <a:r>
              <a:rPr lang="en-US" altLang="zh-CN" sz="3600" dirty="0"/>
              <a:t>1</a:t>
            </a:r>
            <a:r>
              <a:rPr lang="zh-CN" altLang="zh-CN" sz="3600" dirty="0"/>
              <a:t>人；每个队的成员的总的体重应尽可能地接近相等。</a:t>
            </a:r>
            <a:endParaRPr lang="zh-CN" altLang="en-US" sz="3600" dirty="0"/>
          </a:p>
        </p:txBody>
      </p:sp>
    </p:spTree>
    <p:extLst>
      <p:ext uri="{BB962C8B-B14F-4D97-AF65-F5344CB8AC3E}">
        <p14:creationId xmlns:p14="http://schemas.microsoft.com/office/powerpoint/2010/main" val="417601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输入的第一行给出参加野餐会的人数</a:t>
            </a:r>
            <a:r>
              <a:rPr lang="en-US" altLang="zh-CN" i="1" dirty="0"/>
              <a:t>n</a:t>
            </a:r>
            <a:r>
              <a:rPr lang="zh-CN" altLang="zh-CN" dirty="0"/>
              <a:t>。接下来给出</a:t>
            </a:r>
            <a:r>
              <a:rPr lang="en-US" altLang="zh-CN" i="1" dirty="0"/>
              <a:t>n</a:t>
            </a:r>
            <a:r>
              <a:rPr lang="zh-CN" altLang="zh-CN" dirty="0"/>
              <a:t>行。第一行给出第</a:t>
            </a:r>
            <a:r>
              <a:rPr lang="en-US" altLang="zh-CN" dirty="0"/>
              <a:t>1</a:t>
            </a:r>
            <a:r>
              <a:rPr lang="zh-CN" altLang="zh-CN" dirty="0"/>
              <a:t>人的体重；第二行给出第</a:t>
            </a:r>
            <a:r>
              <a:rPr lang="en-US" altLang="zh-CN" dirty="0"/>
              <a:t>2</a:t>
            </a:r>
            <a:r>
              <a:rPr lang="zh-CN" altLang="zh-CN" dirty="0"/>
              <a:t>人的体重；依此类推。每个体重都是</a:t>
            </a:r>
            <a:r>
              <a:rPr lang="en-US" altLang="zh-CN" dirty="0"/>
              <a:t>1</a:t>
            </a:r>
            <a:r>
              <a:rPr lang="zh-CN" altLang="zh-CN" dirty="0"/>
              <a:t>到</a:t>
            </a:r>
            <a:r>
              <a:rPr lang="en-US" altLang="zh-CN" dirty="0"/>
              <a:t>450</a:t>
            </a:r>
            <a:r>
              <a:rPr lang="zh-CN" altLang="zh-CN" dirty="0"/>
              <a:t>之间的整数。最多有</a:t>
            </a:r>
            <a:r>
              <a:rPr lang="en-US" altLang="zh-CN" dirty="0"/>
              <a:t>100</a:t>
            </a:r>
            <a:r>
              <a:rPr lang="zh-CN" altLang="zh-CN" dirty="0"/>
              <a:t>人参加野餐。</a:t>
            </a:r>
            <a:endParaRPr lang="zh-CN" altLang="en-US" dirty="0"/>
          </a:p>
        </p:txBody>
      </p:sp>
    </p:spTree>
    <p:extLst>
      <p:ext uri="{BB962C8B-B14F-4D97-AF65-F5344CB8AC3E}">
        <p14:creationId xmlns:p14="http://schemas.microsoft.com/office/powerpoint/2010/main" val="342196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输出一行，给出两个数字：一个队的成员的总的体重，另一个队的成员的总的体重。如果这两个数字不同，先给出比较小的数字。</a:t>
            </a:r>
            <a:endParaRPr lang="zh-CN" altLang="en-US" dirty="0"/>
          </a:p>
        </p:txBody>
      </p:sp>
    </p:spTree>
    <p:extLst>
      <p:ext uri="{BB962C8B-B14F-4D97-AF65-F5344CB8AC3E}">
        <p14:creationId xmlns:p14="http://schemas.microsoft.com/office/powerpoint/2010/main" val="238456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zh-CN" sz="3200" b="1" dirty="0"/>
              <a:t>试题解析</a:t>
            </a:r>
            <a:endParaRPr lang="zh-CN" altLang="zh-CN" sz="3200" dirty="0"/>
          </a:p>
          <a:p>
            <a:r>
              <a:rPr lang="zh-CN" altLang="zh-CN" sz="3200" dirty="0"/>
              <a:t>本题给出</a:t>
            </a:r>
            <a:r>
              <a:rPr lang="en-US" altLang="zh-CN" sz="3200" i="1" dirty="0"/>
              <a:t>n</a:t>
            </a:r>
            <a:r>
              <a:rPr lang="zh-CN" altLang="zh-CN" sz="3200" dirty="0"/>
              <a:t>个人体重分别为</a:t>
            </a:r>
            <a:r>
              <a:rPr lang="en-US" altLang="zh-CN" sz="3200" i="1" dirty="0"/>
              <a:t>w</a:t>
            </a:r>
            <a:r>
              <a:rPr lang="en-US" altLang="zh-CN" sz="3200" dirty="0"/>
              <a:t>[1], </a:t>
            </a:r>
            <a:r>
              <a:rPr lang="en-US" altLang="zh-CN" sz="3200" i="1" dirty="0"/>
              <a:t>w</a:t>
            </a:r>
            <a:r>
              <a:rPr lang="en-US" altLang="zh-CN" sz="3200" dirty="0"/>
              <a:t>[2], ..., </a:t>
            </a:r>
            <a:r>
              <a:rPr lang="en-US" altLang="zh-CN" sz="3200" i="1" dirty="0"/>
              <a:t>w</a:t>
            </a:r>
            <a:r>
              <a:rPr lang="en-US" altLang="zh-CN" sz="3200" dirty="0"/>
              <a:t>[</a:t>
            </a:r>
            <a:r>
              <a:rPr lang="en-US" altLang="zh-CN" sz="3200" i="1" dirty="0"/>
              <a:t>n</a:t>
            </a:r>
            <a:r>
              <a:rPr lang="en-US" altLang="zh-CN" sz="3200" dirty="0"/>
              <a:t>]</a:t>
            </a:r>
            <a:r>
              <a:rPr lang="zh-CN" altLang="zh-CN" sz="3200" dirty="0"/>
              <a:t>，要求将这</a:t>
            </a:r>
            <a:r>
              <a:rPr lang="en-US" altLang="zh-CN" sz="3200" i="1" dirty="0"/>
              <a:t>n</a:t>
            </a:r>
            <a:r>
              <a:rPr lang="zh-CN" altLang="zh-CN" sz="3200" dirty="0"/>
              <a:t>个人分为两队，人数相差不得大于</a:t>
            </a:r>
            <a:r>
              <a:rPr lang="en-US" altLang="zh-CN" sz="3200" dirty="0"/>
              <a:t>1</a:t>
            </a:r>
            <a:r>
              <a:rPr lang="zh-CN" altLang="zh-CN" sz="3200" dirty="0"/>
              <a:t>，两队成员的体重总和最接近。</a:t>
            </a:r>
          </a:p>
          <a:p>
            <a:r>
              <a:rPr lang="zh-CN" altLang="zh-CN" sz="3200" dirty="0"/>
              <a:t>设</a:t>
            </a:r>
            <a:r>
              <a:rPr lang="en-US" altLang="zh-CN" sz="3200" i="1" dirty="0"/>
              <a:t>f</a:t>
            </a:r>
            <a:r>
              <a:rPr lang="en-US" altLang="zh-CN" sz="3200" dirty="0"/>
              <a:t>[</a:t>
            </a:r>
            <a:r>
              <a:rPr lang="en-US" altLang="zh-CN" sz="3200" i="1" dirty="0"/>
              <a:t>n</a:t>
            </a:r>
            <a:r>
              <a:rPr lang="en-US" altLang="zh-CN" sz="3200" dirty="0"/>
              <a:t>][</a:t>
            </a:r>
            <a:r>
              <a:rPr lang="en-US" altLang="zh-CN" sz="3200" i="1" dirty="0" err="1"/>
              <a:t>i</a:t>
            </a:r>
            <a:r>
              <a:rPr lang="en-US" altLang="zh-CN" sz="3200" dirty="0"/>
              <a:t>][</a:t>
            </a:r>
            <a:r>
              <a:rPr lang="en-US" altLang="zh-CN" sz="3200" i="1" dirty="0"/>
              <a:t>j</a:t>
            </a:r>
            <a:r>
              <a:rPr lang="en-US" altLang="zh-CN" sz="3200" dirty="0"/>
              <a:t>]</a:t>
            </a:r>
            <a:r>
              <a:rPr lang="zh-CN" altLang="zh-CN" sz="3200" dirty="0"/>
              <a:t>表示考虑</a:t>
            </a:r>
            <a:r>
              <a:rPr lang="en-US" altLang="zh-CN" sz="3200" i="1" dirty="0"/>
              <a:t>n</a:t>
            </a:r>
            <a:r>
              <a:rPr lang="zh-CN" altLang="zh-CN" sz="3200" dirty="0"/>
              <a:t>个人时，第一队成员能否达到体重和为</a:t>
            </a:r>
            <a:r>
              <a:rPr lang="en-US" altLang="zh-CN" sz="3200" i="1" dirty="0" err="1"/>
              <a:t>i</a:t>
            </a:r>
            <a:r>
              <a:rPr lang="zh-CN" altLang="zh-CN" sz="3200" dirty="0"/>
              <a:t>，且人数为</a:t>
            </a:r>
            <a:r>
              <a:rPr lang="en-US" altLang="zh-CN" sz="3200" i="1" dirty="0"/>
              <a:t>j</a:t>
            </a:r>
            <a:r>
              <a:rPr lang="zh-CN" altLang="zh-CN" sz="3200" dirty="0"/>
              <a:t>的状态。则初始值</a:t>
            </a:r>
            <a:r>
              <a:rPr lang="en-US" altLang="zh-CN" sz="3200" i="1" dirty="0"/>
              <a:t>f</a:t>
            </a:r>
            <a:r>
              <a:rPr lang="en-US" altLang="zh-CN" sz="3200" dirty="0"/>
              <a:t>[0][0][0]=1</a:t>
            </a:r>
            <a:r>
              <a:rPr lang="zh-CN" altLang="zh-CN" sz="3200" dirty="0"/>
              <a:t>，状态转移方程</a:t>
            </a:r>
            <a:r>
              <a:rPr lang="en-US" altLang="zh-CN" sz="3200" i="1" dirty="0"/>
              <a:t>f</a:t>
            </a:r>
            <a:r>
              <a:rPr lang="en-US" altLang="zh-CN" sz="3200" dirty="0"/>
              <a:t>[</a:t>
            </a:r>
            <a:r>
              <a:rPr lang="en-US" altLang="zh-CN" sz="3200" i="1" dirty="0"/>
              <a:t>k</a:t>
            </a:r>
            <a:r>
              <a:rPr lang="en-US" altLang="zh-CN" sz="3200" dirty="0"/>
              <a:t>][</a:t>
            </a:r>
            <a:r>
              <a:rPr lang="en-US" altLang="zh-CN" sz="3200" i="1" dirty="0" err="1"/>
              <a:t>i</a:t>
            </a:r>
            <a:r>
              <a:rPr lang="en-US" altLang="zh-CN" sz="3200" dirty="0"/>
              <a:t>][</a:t>
            </a:r>
            <a:r>
              <a:rPr lang="en-US" altLang="zh-CN" sz="3200" i="1" dirty="0"/>
              <a:t>j</a:t>
            </a:r>
            <a:r>
              <a:rPr lang="en-US" altLang="zh-CN" sz="3200" dirty="0"/>
              <a:t>]=</a:t>
            </a:r>
            <a:r>
              <a:rPr lang="en-US" altLang="zh-CN" sz="3200" i="1" dirty="0"/>
              <a:t>f</a:t>
            </a:r>
            <a:r>
              <a:rPr lang="en-US" altLang="zh-CN" sz="3200" dirty="0"/>
              <a:t>[</a:t>
            </a:r>
            <a:r>
              <a:rPr lang="en-US" altLang="zh-CN" sz="3200" i="1" dirty="0"/>
              <a:t>k</a:t>
            </a:r>
            <a:r>
              <a:rPr lang="en-US" altLang="zh-CN" sz="3200" dirty="0"/>
              <a:t>-1][</a:t>
            </a:r>
            <a:r>
              <a:rPr lang="en-US" altLang="zh-CN" sz="3200" i="1" dirty="0" err="1"/>
              <a:t>i</a:t>
            </a:r>
            <a:r>
              <a:rPr lang="en-US" altLang="zh-CN" sz="3200" dirty="0"/>
              <a:t>][</a:t>
            </a:r>
            <a:r>
              <a:rPr lang="en-US" altLang="zh-CN" sz="3200" i="1" dirty="0"/>
              <a:t>j</a:t>
            </a:r>
            <a:r>
              <a:rPr lang="en-US" altLang="zh-CN" sz="3200" dirty="0"/>
              <a:t>]</a:t>
            </a:r>
            <a:r>
              <a:rPr lang="zh-CN" altLang="zh-CN" sz="3200" dirty="0"/>
              <a:t>，或者</a:t>
            </a:r>
            <a:r>
              <a:rPr lang="en-US" altLang="zh-CN" sz="3200" i="1" dirty="0"/>
              <a:t>f</a:t>
            </a:r>
            <a:r>
              <a:rPr lang="en-US" altLang="zh-CN" sz="3200" dirty="0"/>
              <a:t>[</a:t>
            </a:r>
            <a:r>
              <a:rPr lang="en-US" altLang="zh-CN" sz="3200" i="1" dirty="0"/>
              <a:t>k</a:t>
            </a:r>
            <a:r>
              <a:rPr lang="en-US" altLang="zh-CN" sz="3200" dirty="0"/>
              <a:t>-1][</a:t>
            </a:r>
            <a:r>
              <a:rPr lang="en-US" altLang="zh-CN" sz="3200" i="1" dirty="0" err="1"/>
              <a:t>i</a:t>
            </a:r>
            <a:r>
              <a:rPr lang="en-US" altLang="zh-CN" sz="3200" i="1" dirty="0"/>
              <a:t>-w</a:t>
            </a:r>
            <a:r>
              <a:rPr lang="en-US" altLang="zh-CN" sz="3200" dirty="0"/>
              <a:t>[</a:t>
            </a:r>
            <a:r>
              <a:rPr lang="en-US" altLang="zh-CN" sz="3200" i="1" dirty="0"/>
              <a:t>k</a:t>
            </a:r>
            <a:r>
              <a:rPr lang="en-US" altLang="zh-CN" sz="3200" dirty="0"/>
              <a:t>]][</a:t>
            </a:r>
            <a:r>
              <a:rPr lang="en-US" altLang="zh-CN" sz="3200" i="1" dirty="0"/>
              <a:t>j</a:t>
            </a:r>
            <a:r>
              <a:rPr lang="en-US" altLang="zh-CN" sz="3200" dirty="0"/>
              <a:t>-1]</a:t>
            </a:r>
            <a:r>
              <a:rPr lang="zh-CN" altLang="zh-CN" sz="3200" dirty="0"/>
              <a:t>，</a:t>
            </a:r>
            <a:r>
              <a:rPr lang="en-US" altLang="zh-CN" sz="3200" i="1" dirty="0" err="1"/>
              <a:t>i≥w</a:t>
            </a:r>
            <a:r>
              <a:rPr lang="en-US" altLang="zh-CN" sz="3200" dirty="0"/>
              <a:t>[</a:t>
            </a:r>
            <a:r>
              <a:rPr lang="en-US" altLang="zh-CN" sz="3200" i="1" dirty="0"/>
              <a:t>k</a:t>
            </a:r>
            <a:r>
              <a:rPr lang="en-US" altLang="zh-CN" sz="3200" dirty="0"/>
              <a:t>] &amp;&amp; </a:t>
            </a:r>
            <a:r>
              <a:rPr lang="en-US" altLang="zh-CN" sz="3200" i="1" dirty="0"/>
              <a:t>j</a:t>
            </a:r>
            <a:r>
              <a:rPr lang="en-US" altLang="zh-CN" sz="3200" dirty="0"/>
              <a:t>≥1</a:t>
            </a:r>
            <a:r>
              <a:rPr lang="zh-CN" altLang="zh-CN" sz="3200" dirty="0"/>
              <a:t>；其中</a:t>
            </a:r>
            <a:r>
              <a:rPr lang="en-US" altLang="zh-CN" sz="3200" dirty="0"/>
              <a:t>1≤</a:t>
            </a:r>
            <a:r>
              <a:rPr lang="en-US" altLang="zh-CN" sz="3200" i="1" dirty="0"/>
              <a:t>k</a:t>
            </a:r>
            <a:r>
              <a:rPr lang="en-US" altLang="zh-CN" sz="3200" dirty="0"/>
              <a:t>≤</a:t>
            </a:r>
            <a:r>
              <a:rPr lang="en-US" altLang="zh-CN" sz="3200" i="1" dirty="0"/>
              <a:t>n</a:t>
            </a:r>
            <a:r>
              <a:rPr lang="zh-CN" altLang="zh-CN" sz="3200" dirty="0"/>
              <a:t>，</a:t>
            </a:r>
            <a:r>
              <a:rPr lang="en-US" altLang="zh-CN" sz="3200" dirty="0"/>
              <a:t>0</a:t>
            </a:r>
            <a:r>
              <a:rPr lang="en-US" altLang="zh-CN" sz="3200" dirty="0">
                <a:sym typeface="Symbol" panose="05050102010706020507" pitchFamily="18" charset="2"/>
              </a:rPr>
              <a:t></a:t>
            </a:r>
            <a:r>
              <a:rPr lang="en-US" altLang="zh-CN" sz="3200" i="1" dirty="0"/>
              <a:t>i</a:t>
            </a:r>
            <a:r>
              <a:rPr lang="en-US" altLang="zh-CN" sz="3200" dirty="0">
                <a:sym typeface="Symbol" panose="05050102010706020507" pitchFamily="18" charset="2"/>
              </a:rPr>
              <a:t></a:t>
            </a:r>
            <a:r>
              <a:rPr lang="en-US" altLang="zh-CN" sz="3200" i="1" dirty="0"/>
              <a:t>k</a:t>
            </a:r>
            <a:r>
              <a:rPr lang="en-US" altLang="zh-CN" sz="3200" dirty="0"/>
              <a:t>*450</a:t>
            </a:r>
            <a:r>
              <a:rPr lang="zh-CN" altLang="zh-CN" sz="3200" dirty="0"/>
              <a:t>，</a:t>
            </a:r>
            <a:r>
              <a:rPr lang="en-US" altLang="zh-CN" sz="3200" dirty="0"/>
              <a:t>0</a:t>
            </a:r>
            <a:r>
              <a:rPr lang="en-US" altLang="zh-CN" sz="3200" dirty="0">
                <a:sym typeface="Symbol" panose="05050102010706020507" pitchFamily="18" charset="2"/>
              </a:rPr>
              <a:t></a:t>
            </a:r>
            <a:r>
              <a:rPr lang="en-US" altLang="zh-CN" sz="3200" i="1" dirty="0"/>
              <a:t>j</a:t>
            </a:r>
            <a:r>
              <a:rPr lang="en-US" altLang="zh-CN" sz="3200" dirty="0">
                <a:sym typeface="Symbol" panose="05050102010706020507" pitchFamily="18" charset="2"/>
              </a:rPr>
              <a:t></a:t>
            </a:r>
            <a:r>
              <a:rPr lang="en-US" altLang="zh-CN" sz="3200" i="1" dirty="0"/>
              <a:t>k</a:t>
            </a:r>
            <a:r>
              <a:rPr lang="zh-CN" altLang="zh-CN" sz="3200" dirty="0"/>
              <a:t>。</a:t>
            </a:r>
            <a:endParaRPr lang="zh-CN" altLang="en-US" sz="3200" dirty="0"/>
          </a:p>
        </p:txBody>
      </p:sp>
    </p:spTree>
    <p:extLst>
      <p:ext uri="{BB962C8B-B14F-4D97-AF65-F5344CB8AC3E}">
        <p14:creationId xmlns:p14="http://schemas.microsoft.com/office/powerpoint/2010/main" val="40907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3905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分组背包</a:t>
            </a:r>
            <a:endParaRPr lang="zh-CN" altLang="en-US" dirty="0"/>
          </a:p>
        </p:txBody>
      </p:sp>
      <p:sp>
        <p:nvSpPr>
          <p:cNvPr id="3" name="内容占位符 2"/>
          <p:cNvSpPr>
            <a:spLocks noGrp="1"/>
          </p:cNvSpPr>
          <p:nvPr>
            <p:ph idx="1"/>
          </p:nvPr>
        </p:nvSpPr>
        <p:spPr/>
        <p:txBody>
          <a:bodyPr>
            <a:normAutofit/>
          </a:bodyPr>
          <a:lstStyle/>
          <a:p>
            <a:r>
              <a:rPr lang="zh-CN" altLang="zh-CN" sz="3200" dirty="0"/>
              <a:t>分组背包问题描述如下：给定</a:t>
            </a:r>
            <a:r>
              <a:rPr lang="en-US" altLang="zh-CN" sz="3200" i="1" dirty="0"/>
              <a:t>n</a:t>
            </a:r>
            <a:r>
              <a:rPr lang="zh-CN" altLang="zh-CN" sz="3200" dirty="0"/>
              <a:t>个物品和一个载荷能力为</a:t>
            </a:r>
            <a:r>
              <a:rPr lang="en-US" altLang="zh-CN" sz="3200" i="1" dirty="0"/>
              <a:t>M</a:t>
            </a:r>
            <a:r>
              <a:rPr lang="zh-CN" altLang="zh-CN" sz="3200" dirty="0"/>
              <a:t>的背包，物品</a:t>
            </a:r>
            <a:r>
              <a:rPr lang="en-US" altLang="zh-CN" sz="3200" i="1" dirty="0" err="1"/>
              <a:t>i</a:t>
            </a:r>
            <a:r>
              <a:rPr lang="zh-CN" altLang="zh-CN" sz="3200" dirty="0"/>
              <a:t>重量为</a:t>
            </a:r>
            <a:r>
              <a:rPr lang="en-US" altLang="zh-CN" sz="3200" i="1" dirty="0" err="1"/>
              <a:t>w</a:t>
            </a:r>
            <a:r>
              <a:rPr lang="en-US" altLang="zh-CN" sz="3200" i="1" baseline="-25000" dirty="0" err="1"/>
              <a:t>i</a:t>
            </a:r>
            <a:r>
              <a:rPr lang="zh-CN" altLang="zh-CN" sz="3200" dirty="0"/>
              <a:t>，价值为</a:t>
            </a:r>
            <a:r>
              <a:rPr lang="en-US" altLang="zh-CN" sz="3200" i="1" dirty="0"/>
              <a:t>p</a:t>
            </a:r>
            <a:r>
              <a:rPr lang="en-US" altLang="zh-CN" sz="3200" i="1" baseline="-25000" dirty="0"/>
              <a:t>i</a:t>
            </a:r>
            <a:r>
              <a:rPr lang="zh-CN" altLang="zh-CN" sz="3200" dirty="0"/>
              <a:t>，其中</a:t>
            </a:r>
            <a:r>
              <a:rPr lang="en-US" altLang="zh-CN" sz="3200" i="1" dirty="0" err="1"/>
              <a:t>w</a:t>
            </a:r>
            <a:r>
              <a:rPr lang="en-US" altLang="zh-CN" sz="3200" i="1" baseline="-25000" dirty="0" err="1"/>
              <a:t>i</a:t>
            </a:r>
            <a:r>
              <a:rPr lang="en-US" altLang="zh-CN" sz="3200" dirty="0"/>
              <a:t>&gt;0</a:t>
            </a:r>
            <a:r>
              <a:rPr lang="zh-CN" altLang="zh-CN" sz="3200" dirty="0"/>
              <a:t>，</a:t>
            </a:r>
            <a:r>
              <a:rPr lang="en-US" altLang="zh-CN" sz="3200" i="1" dirty="0"/>
              <a:t>p</a:t>
            </a:r>
            <a:r>
              <a:rPr lang="en-US" altLang="zh-CN" sz="3200" i="1" baseline="-25000" dirty="0"/>
              <a:t>i</a:t>
            </a:r>
            <a:r>
              <a:rPr lang="en-US" altLang="zh-CN" sz="3200" dirty="0"/>
              <a:t>&gt;0</a:t>
            </a:r>
            <a:r>
              <a:rPr lang="zh-CN" altLang="zh-CN" sz="3200" dirty="0"/>
              <a:t>，</a:t>
            </a:r>
            <a:r>
              <a:rPr lang="en-US" altLang="zh-CN" sz="3200" dirty="0"/>
              <a:t>1</a:t>
            </a:r>
            <a:r>
              <a:rPr lang="en-US" altLang="zh-CN" sz="3200" dirty="0">
                <a:sym typeface="Symbol" panose="05050102010706020507" pitchFamily="18" charset="2"/>
              </a:rPr>
              <a:t></a:t>
            </a:r>
            <a:r>
              <a:rPr lang="en-US" altLang="zh-CN" sz="3200" i="1" dirty="0"/>
              <a:t>i</a:t>
            </a:r>
            <a:r>
              <a:rPr lang="en-US" altLang="zh-CN" sz="3200" dirty="0">
                <a:sym typeface="Symbol" panose="05050102010706020507" pitchFamily="18" charset="2"/>
              </a:rPr>
              <a:t></a:t>
            </a:r>
            <a:r>
              <a:rPr lang="en-US" altLang="zh-CN" sz="3200" i="1" dirty="0"/>
              <a:t>n</a:t>
            </a:r>
            <a:r>
              <a:rPr lang="zh-CN" altLang="zh-CN" sz="3200" dirty="0"/>
              <a:t>；这</a:t>
            </a:r>
            <a:r>
              <a:rPr lang="en-US" altLang="zh-CN" sz="3200" i="1" dirty="0"/>
              <a:t>n</a:t>
            </a:r>
            <a:r>
              <a:rPr lang="zh-CN" altLang="zh-CN" sz="3200" dirty="0"/>
              <a:t>个物品被划分为若干组，每组中的物品互相冲突，最多选一件放入背包。求将哪些物品装入背包，可以使这些物品的重量总和不超过</a:t>
            </a:r>
            <a:r>
              <a:rPr lang="en-US" altLang="zh-CN" sz="3200" i="1" dirty="0"/>
              <a:t>M</a:t>
            </a:r>
            <a:r>
              <a:rPr lang="zh-CN" altLang="zh-CN" sz="3200" dirty="0"/>
              <a:t>，且价值总和最大。</a:t>
            </a:r>
            <a:endParaRPr lang="zh-CN" altLang="en-US" sz="3200" dirty="0"/>
          </a:p>
        </p:txBody>
      </p:sp>
    </p:spTree>
    <p:extLst>
      <p:ext uri="{BB962C8B-B14F-4D97-AF65-F5344CB8AC3E}">
        <p14:creationId xmlns:p14="http://schemas.microsoft.com/office/powerpoint/2010/main" val="23298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3200" dirty="0"/>
              <a:t>这个问题变成了每组物品有若干种策略：是选择本组的某一件，还是一件都不选。也就是说设</a:t>
            </a:r>
            <a:r>
              <a:rPr lang="en-US" altLang="zh-CN" sz="3200" i="1" dirty="0"/>
              <a:t>f</a:t>
            </a:r>
            <a:r>
              <a:rPr lang="en-US" altLang="zh-CN" sz="3200" dirty="0"/>
              <a:t>[</a:t>
            </a:r>
            <a:r>
              <a:rPr lang="en-US" altLang="zh-CN" sz="3200" i="1" dirty="0"/>
              <a:t>k</a:t>
            </a:r>
            <a:r>
              <a:rPr lang="en-US" altLang="zh-CN" sz="3200" dirty="0"/>
              <a:t>][</a:t>
            </a:r>
            <a:r>
              <a:rPr lang="en-US" altLang="zh-CN" sz="3200" i="1" dirty="0"/>
              <a:t>v</a:t>
            </a:r>
            <a:r>
              <a:rPr lang="en-US" altLang="zh-CN" sz="3200" dirty="0"/>
              <a:t>]</a:t>
            </a:r>
            <a:r>
              <a:rPr lang="zh-CN" altLang="zh-CN" sz="3200" dirty="0"/>
              <a:t>表示前</a:t>
            </a:r>
            <a:r>
              <a:rPr lang="en-US" altLang="zh-CN" sz="3200" i="1" dirty="0"/>
              <a:t>k</a:t>
            </a:r>
            <a:r>
              <a:rPr lang="zh-CN" altLang="zh-CN" sz="3200" dirty="0"/>
              <a:t>组物品重量为</a:t>
            </a:r>
            <a:r>
              <a:rPr lang="en-US" altLang="zh-CN" sz="3200" i="1" dirty="0"/>
              <a:t>v</a:t>
            </a:r>
            <a:r>
              <a:rPr lang="zh-CN" altLang="zh-CN" sz="3200" dirty="0"/>
              <a:t>时的最大价值，则有</a:t>
            </a:r>
            <a:r>
              <a:rPr lang="en-US" altLang="zh-CN" sz="3200" i="1" dirty="0"/>
              <a:t>f</a:t>
            </a:r>
            <a:r>
              <a:rPr lang="en-US" altLang="zh-CN" sz="3200" dirty="0"/>
              <a:t>[</a:t>
            </a:r>
            <a:r>
              <a:rPr lang="en-US" altLang="zh-CN" sz="3200" i="1" dirty="0"/>
              <a:t>k</a:t>
            </a:r>
            <a:r>
              <a:rPr lang="en-US" altLang="zh-CN" sz="3200" dirty="0"/>
              <a:t>][</a:t>
            </a:r>
            <a:r>
              <a:rPr lang="en-US" altLang="zh-CN" sz="3200" i="1" dirty="0"/>
              <a:t>v</a:t>
            </a:r>
            <a:r>
              <a:rPr lang="en-US" altLang="zh-CN" sz="3200" dirty="0"/>
              <a:t>]=max{</a:t>
            </a:r>
            <a:r>
              <a:rPr lang="en-US" altLang="zh-CN" sz="3200" i="1" dirty="0"/>
              <a:t>f</a:t>
            </a:r>
            <a:r>
              <a:rPr lang="en-US" altLang="zh-CN" sz="3200" dirty="0"/>
              <a:t>[</a:t>
            </a:r>
            <a:r>
              <a:rPr lang="en-US" altLang="zh-CN" sz="3200" i="1" dirty="0"/>
              <a:t>k</a:t>
            </a:r>
            <a:r>
              <a:rPr lang="en-US" altLang="zh-CN" sz="3200" dirty="0"/>
              <a:t>-1][</a:t>
            </a:r>
            <a:r>
              <a:rPr lang="en-US" altLang="zh-CN" sz="3200" i="1" dirty="0"/>
              <a:t>v</a:t>
            </a:r>
            <a:r>
              <a:rPr lang="en-US" altLang="zh-CN" sz="3200" dirty="0"/>
              <a:t>], </a:t>
            </a:r>
            <a:r>
              <a:rPr lang="en-US" altLang="zh-CN" sz="3200" i="1" dirty="0"/>
              <a:t>f</a:t>
            </a:r>
            <a:r>
              <a:rPr lang="en-US" altLang="zh-CN" sz="3200" dirty="0"/>
              <a:t>[</a:t>
            </a:r>
            <a:r>
              <a:rPr lang="en-US" altLang="zh-CN" sz="3200" i="1" dirty="0"/>
              <a:t>k</a:t>
            </a:r>
            <a:r>
              <a:rPr lang="en-US" altLang="zh-CN" sz="3200" dirty="0"/>
              <a:t>-1][</a:t>
            </a:r>
            <a:r>
              <a:rPr lang="en-US" altLang="zh-CN" sz="3200" i="1" dirty="0"/>
              <a:t>v-w</a:t>
            </a:r>
            <a:r>
              <a:rPr lang="en-US" altLang="zh-CN" sz="3200" dirty="0"/>
              <a:t>[</a:t>
            </a:r>
            <a:r>
              <a:rPr lang="en-US" altLang="zh-CN" sz="3200" i="1" dirty="0" err="1"/>
              <a:t>i</a:t>
            </a:r>
            <a:r>
              <a:rPr lang="en-US" altLang="zh-CN" sz="3200" dirty="0"/>
              <a:t>]]+</a:t>
            </a:r>
            <a:r>
              <a:rPr lang="en-US" altLang="zh-CN" sz="3200" i="1" dirty="0"/>
              <a:t>p</a:t>
            </a:r>
            <a:r>
              <a:rPr lang="en-US" altLang="zh-CN" sz="3200" dirty="0"/>
              <a:t>[</a:t>
            </a:r>
            <a:r>
              <a:rPr lang="en-US" altLang="zh-CN" sz="3200" i="1" dirty="0" err="1"/>
              <a:t>i</a:t>
            </a:r>
            <a:r>
              <a:rPr lang="en-US" altLang="zh-CN" sz="3200" dirty="0"/>
              <a:t>]</a:t>
            </a:r>
            <a:r>
              <a:rPr lang="zh-CN" altLang="zh-CN" sz="3200" dirty="0"/>
              <a:t>且物品</a:t>
            </a:r>
            <a:r>
              <a:rPr lang="en-US" altLang="zh-CN" sz="3200" i="1" dirty="0" err="1"/>
              <a:t>i</a:t>
            </a:r>
            <a:r>
              <a:rPr lang="zh-CN" altLang="zh-CN" sz="3200" dirty="0"/>
              <a:t>属于第</a:t>
            </a:r>
            <a:r>
              <a:rPr lang="en-US" altLang="zh-CN" sz="3200" i="1" dirty="0"/>
              <a:t>k</a:t>
            </a:r>
            <a:r>
              <a:rPr lang="zh-CN" altLang="zh-CN" sz="3200" dirty="0"/>
              <a:t>组</a:t>
            </a:r>
            <a:r>
              <a:rPr lang="en-US" altLang="zh-CN" sz="3200" dirty="0"/>
              <a:t>}</a:t>
            </a:r>
            <a:r>
              <a:rPr lang="zh-CN" altLang="zh-CN" sz="3200" dirty="0"/>
              <a:t>。</a:t>
            </a:r>
            <a:endParaRPr lang="zh-CN" altLang="en-US" sz="3200" dirty="0"/>
          </a:p>
        </p:txBody>
      </p:sp>
    </p:spTree>
    <p:extLst>
      <p:ext uri="{BB962C8B-B14F-4D97-AF65-F5344CB8AC3E}">
        <p14:creationId xmlns:p14="http://schemas.microsoft.com/office/powerpoint/2010/main" val="38653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将代表组数的第一维省略，使之变成一维。分组背包的算法如下：</a:t>
            </a:r>
            <a:r>
              <a:rPr lang="en-US" altLang="zh-CN" dirty="0"/>
              <a:t> </a:t>
            </a:r>
            <a:endParaRPr lang="zh-CN" altLang="zh-CN" dirty="0"/>
          </a:p>
          <a:p>
            <a:r>
              <a:rPr lang="en-US" altLang="zh-CN" dirty="0"/>
              <a:t>for </a:t>
            </a:r>
            <a:r>
              <a:rPr lang="zh-CN" altLang="zh-CN" dirty="0"/>
              <a:t>所有的组</a:t>
            </a:r>
            <a:r>
              <a:rPr lang="en-US" altLang="zh-CN" i="1" dirty="0"/>
              <a:t>k</a:t>
            </a:r>
            <a:r>
              <a:rPr lang="en-US" altLang="zh-CN" dirty="0"/>
              <a:t> </a:t>
            </a:r>
            <a:endParaRPr lang="zh-CN" altLang="zh-CN" dirty="0"/>
          </a:p>
          <a:p>
            <a:r>
              <a:rPr lang="en-US" altLang="zh-CN" dirty="0" smtClean="0"/>
              <a:t>   for </a:t>
            </a:r>
            <a:r>
              <a:rPr lang="en-US" altLang="zh-CN" dirty="0"/>
              <a:t>(</a:t>
            </a:r>
            <a:r>
              <a:rPr lang="en-US" altLang="zh-CN" i="1" dirty="0"/>
              <a:t>v</a:t>
            </a:r>
            <a:r>
              <a:rPr lang="en-US" altLang="zh-CN" dirty="0"/>
              <a:t>=0; </a:t>
            </a:r>
            <a:r>
              <a:rPr lang="en-US" altLang="zh-CN" i="1" dirty="0"/>
              <a:t>v</a:t>
            </a:r>
            <a:r>
              <a:rPr lang="en-US" altLang="zh-CN" dirty="0"/>
              <a:t>&lt;=</a:t>
            </a:r>
            <a:r>
              <a:rPr lang="en-US" altLang="zh-CN" i="1" dirty="0"/>
              <a:t>M</a:t>
            </a:r>
            <a:r>
              <a:rPr lang="en-US" altLang="zh-CN" dirty="0"/>
              <a:t>; </a:t>
            </a:r>
            <a:r>
              <a:rPr lang="en-US" altLang="zh-CN" i="1" dirty="0"/>
              <a:t>v</a:t>
            </a:r>
            <a:r>
              <a:rPr lang="en-US" altLang="zh-CN" dirty="0"/>
              <a:t>++ )</a:t>
            </a:r>
            <a:endParaRPr lang="zh-CN" altLang="zh-CN" dirty="0"/>
          </a:p>
          <a:p>
            <a:r>
              <a:rPr lang="en-US" altLang="zh-CN" dirty="0" smtClean="0"/>
              <a:t>                for </a:t>
            </a:r>
            <a:r>
              <a:rPr lang="zh-CN" altLang="zh-CN" dirty="0"/>
              <a:t>所有属于组</a:t>
            </a:r>
            <a:r>
              <a:rPr lang="en-US" altLang="zh-CN" i="1" dirty="0"/>
              <a:t>k</a:t>
            </a:r>
            <a:r>
              <a:rPr lang="zh-CN" altLang="zh-CN" dirty="0"/>
              <a:t>的物品</a:t>
            </a:r>
            <a:r>
              <a:rPr lang="en-US" altLang="zh-CN" i="1" dirty="0" err="1"/>
              <a:t>i</a:t>
            </a:r>
            <a:r>
              <a:rPr lang="en-US" altLang="zh-CN" dirty="0"/>
              <a:t> </a:t>
            </a:r>
            <a:endParaRPr lang="zh-CN" altLang="zh-CN" dirty="0"/>
          </a:p>
          <a:p>
            <a:r>
              <a:rPr lang="en-US" altLang="zh-CN" i="1" dirty="0" smtClean="0"/>
              <a:t>                          f</a:t>
            </a:r>
            <a:r>
              <a:rPr lang="en-US" altLang="zh-CN" dirty="0" smtClean="0"/>
              <a:t>[</a:t>
            </a:r>
            <a:r>
              <a:rPr lang="en-US" altLang="zh-CN" i="1" dirty="0" smtClean="0"/>
              <a:t>v</a:t>
            </a:r>
            <a:r>
              <a:rPr lang="en-US" altLang="zh-CN" dirty="0"/>
              <a:t>]=max{</a:t>
            </a:r>
            <a:r>
              <a:rPr lang="en-US" altLang="zh-CN" i="1" dirty="0"/>
              <a:t>f</a:t>
            </a:r>
            <a:r>
              <a:rPr lang="en-US" altLang="zh-CN" dirty="0"/>
              <a:t>[</a:t>
            </a:r>
            <a:r>
              <a:rPr lang="en-US" altLang="zh-CN" i="1" dirty="0"/>
              <a:t>v</a:t>
            </a:r>
            <a:r>
              <a:rPr lang="en-US" altLang="zh-CN" dirty="0"/>
              <a:t>], </a:t>
            </a:r>
            <a:r>
              <a:rPr lang="en-US" altLang="zh-CN" i="1" dirty="0"/>
              <a:t>f</a:t>
            </a:r>
            <a:r>
              <a:rPr lang="en-US" altLang="zh-CN" dirty="0"/>
              <a:t>[</a:t>
            </a:r>
            <a:r>
              <a:rPr lang="en-US" altLang="zh-CN" i="1" dirty="0"/>
              <a:t>v</a:t>
            </a:r>
            <a:r>
              <a:rPr lang="en-US" altLang="zh-CN" dirty="0"/>
              <a:t>-</a:t>
            </a:r>
            <a:r>
              <a:rPr lang="en-US" altLang="zh-CN" i="1" dirty="0"/>
              <a:t> w</a:t>
            </a:r>
            <a:r>
              <a:rPr lang="en-US" altLang="zh-CN" dirty="0"/>
              <a:t>[</a:t>
            </a:r>
            <a:r>
              <a:rPr lang="en-US" altLang="zh-CN" i="1" dirty="0" err="1"/>
              <a:t>i</a:t>
            </a:r>
            <a:r>
              <a:rPr lang="en-US" altLang="zh-CN" dirty="0"/>
              <a:t>]]+</a:t>
            </a:r>
            <a:r>
              <a:rPr lang="en-US" altLang="zh-CN" i="1" dirty="0"/>
              <a:t> p</a:t>
            </a:r>
            <a:r>
              <a:rPr lang="en-US" altLang="zh-CN" dirty="0"/>
              <a:t>[</a:t>
            </a:r>
            <a:r>
              <a:rPr lang="en-US" altLang="zh-CN" i="1" dirty="0" err="1"/>
              <a:t>i</a:t>
            </a:r>
            <a:r>
              <a:rPr lang="en-US" altLang="zh-CN" dirty="0"/>
              <a:t>]};</a:t>
            </a:r>
            <a:endParaRPr lang="zh-CN" altLang="zh-CN" dirty="0"/>
          </a:p>
          <a:p>
            <a:r>
              <a:rPr lang="zh-CN" altLang="zh-CN" dirty="0"/>
              <a:t>上述算法的三层循环顺序保证了每一组内的物品最多只有一个会被添加到背包中。</a:t>
            </a:r>
            <a:endParaRPr lang="zh-CN" altLang="en-US" dirty="0"/>
          </a:p>
        </p:txBody>
      </p:sp>
    </p:spTree>
    <p:extLst>
      <p:ext uri="{BB962C8B-B14F-4D97-AF65-F5344CB8AC3E}">
        <p14:creationId xmlns:p14="http://schemas.microsoft.com/office/powerpoint/2010/main" val="51853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Balance</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Romania OI 2002</a:t>
            </a:r>
            <a:endParaRPr lang="zh-CN" altLang="zh-CN" dirty="0"/>
          </a:p>
          <a:p>
            <a:r>
              <a:rPr lang="zh-CN" altLang="zh-CN" b="1" dirty="0"/>
              <a:t>在线测试：</a:t>
            </a:r>
            <a:r>
              <a:rPr lang="en-US" altLang="zh-CN" b="1" dirty="0"/>
              <a:t>POJ 1837</a:t>
            </a:r>
            <a:endParaRPr lang="zh-CN" altLang="en-US" dirty="0"/>
          </a:p>
        </p:txBody>
      </p:sp>
    </p:spTree>
    <p:extLst>
      <p:ext uri="{BB962C8B-B14F-4D97-AF65-F5344CB8AC3E}">
        <p14:creationId xmlns:p14="http://schemas.microsoft.com/office/powerpoint/2010/main" val="175917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err="1"/>
              <a:t>Gigel</a:t>
            </a:r>
            <a:r>
              <a:rPr lang="zh-CN" altLang="zh-CN" dirty="0"/>
              <a:t>有一种奇特的“天平”，他想保持其平衡。这一装置实际上不同于任何其他普通的天平。</a:t>
            </a:r>
          </a:p>
          <a:p>
            <a:r>
              <a:rPr lang="zh-CN" altLang="zh-CN" dirty="0"/>
              <a:t>这一“天平”的两个臂的重量可以忽略不计，每个臂的长度为</a:t>
            </a:r>
            <a:r>
              <a:rPr lang="en-US" altLang="zh-CN" dirty="0"/>
              <a:t>15</a:t>
            </a:r>
            <a:r>
              <a:rPr lang="zh-CN" altLang="zh-CN" dirty="0"/>
              <a:t>。一些钩子被挂在臂上，</a:t>
            </a:r>
            <a:r>
              <a:rPr lang="en-US" altLang="zh-CN" dirty="0" err="1"/>
              <a:t>Gigel</a:t>
            </a:r>
            <a:r>
              <a:rPr lang="zh-CN" altLang="zh-CN" dirty="0"/>
              <a:t>要从他收集的</a:t>
            </a:r>
            <a:r>
              <a:rPr lang="en-US" altLang="zh-CN" i="1" dirty="0"/>
              <a:t>G</a:t>
            </a:r>
            <a:r>
              <a:rPr lang="zh-CN" altLang="zh-CN" dirty="0"/>
              <a:t>个砝码（</a:t>
            </a:r>
            <a:r>
              <a:rPr lang="en-US" altLang="zh-CN" dirty="0"/>
              <a:t>1</a:t>
            </a:r>
            <a:r>
              <a:rPr lang="en-US" altLang="zh-CN" dirty="0">
                <a:sym typeface="Symbol" panose="05050102010706020507" pitchFamily="18" charset="2"/>
              </a:rPr>
              <a:t></a:t>
            </a:r>
            <a:r>
              <a:rPr lang="en-US" altLang="zh-CN" i="1" dirty="0"/>
              <a:t>G</a:t>
            </a:r>
            <a:r>
              <a:rPr lang="en-US" altLang="zh-CN" dirty="0">
                <a:sym typeface="Symbol" panose="05050102010706020507" pitchFamily="18" charset="2"/>
              </a:rPr>
              <a:t></a:t>
            </a:r>
            <a:r>
              <a:rPr lang="en-US" altLang="zh-CN" dirty="0"/>
              <a:t>20</a:t>
            </a:r>
            <a:r>
              <a:rPr lang="zh-CN" altLang="zh-CN" dirty="0"/>
              <a:t>）中挂一些砝码在钩子上，已知这些砝码的重量不同，在</a:t>
            </a:r>
            <a:r>
              <a:rPr lang="en-US" altLang="zh-CN" dirty="0"/>
              <a:t>1</a:t>
            </a:r>
            <a:r>
              <a:rPr lang="zh-CN" altLang="zh-CN" dirty="0"/>
              <a:t>到</a:t>
            </a:r>
            <a:r>
              <a:rPr lang="en-US" altLang="zh-CN" dirty="0"/>
              <a:t>25</a:t>
            </a:r>
            <a:r>
              <a:rPr lang="zh-CN" altLang="zh-CN" dirty="0"/>
              <a:t>之间。</a:t>
            </a:r>
            <a:r>
              <a:rPr lang="en-US" altLang="zh-CN" dirty="0" err="1"/>
              <a:t>Gigel</a:t>
            </a:r>
            <a:r>
              <a:rPr lang="zh-CN" altLang="zh-CN" dirty="0"/>
              <a:t>可以调整钩子上挂的砝码，但他要用上所有的砝码。</a:t>
            </a:r>
          </a:p>
          <a:p>
            <a:r>
              <a:rPr lang="zh-CN" altLang="zh-CN" dirty="0"/>
              <a:t>最后，</a:t>
            </a:r>
            <a:r>
              <a:rPr lang="en-US" altLang="zh-CN" dirty="0" err="1"/>
              <a:t>Gigel</a:t>
            </a:r>
            <a:r>
              <a:rPr lang="zh-CN" altLang="zh-CN" dirty="0"/>
              <a:t>利用他在全国信息学奥林匹克竞赛上获得的经验，设法平衡了这个“天平”。现在，他想知道有多少种方法可以使“天平”达到平衡。</a:t>
            </a:r>
          </a:p>
          <a:p>
            <a:r>
              <a:rPr lang="zh-CN" altLang="zh-CN" dirty="0"/>
              <a:t>给出钩子的位置和砝码的集合，请您编写一个程序来计算平衡“天平”的可能性的数目。</a:t>
            </a:r>
          </a:p>
          <a:p>
            <a:r>
              <a:rPr lang="zh-CN" altLang="zh-CN" dirty="0"/>
              <a:t>本题设定，对于每个测试用例，保证至少存在一个平衡方案。</a:t>
            </a:r>
            <a:endParaRPr lang="zh-CN" altLang="en-US" dirty="0"/>
          </a:p>
        </p:txBody>
      </p:sp>
    </p:spTree>
    <p:extLst>
      <p:ext uri="{BB962C8B-B14F-4D97-AF65-F5344CB8AC3E}">
        <p14:creationId xmlns:p14="http://schemas.microsoft.com/office/powerpoint/2010/main" val="93452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输入结构如下：</a:t>
            </a:r>
          </a:p>
          <a:p>
            <a:r>
              <a:rPr lang="zh-CN" altLang="zh-CN" dirty="0"/>
              <a:t>第一行给出数字</a:t>
            </a:r>
            <a:r>
              <a:rPr lang="en-US" altLang="zh-CN" i="1" dirty="0"/>
              <a:t>C</a:t>
            </a:r>
            <a:r>
              <a:rPr lang="en-US" altLang="zh-CN" dirty="0"/>
              <a:t> (2</a:t>
            </a:r>
            <a:r>
              <a:rPr lang="en-US" altLang="zh-CN" dirty="0">
                <a:sym typeface="Symbol" panose="05050102010706020507" pitchFamily="18" charset="2"/>
              </a:rPr>
              <a:t></a:t>
            </a:r>
            <a:r>
              <a:rPr lang="en-US" altLang="zh-CN" i="1" dirty="0"/>
              <a:t>C</a:t>
            </a:r>
            <a:r>
              <a:rPr lang="en-US" altLang="zh-CN" dirty="0">
                <a:sym typeface="Symbol" panose="05050102010706020507" pitchFamily="18" charset="2"/>
              </a:rPr>
              <a:t></a:t>
            </a:r>
            <a:r>
              <a:rPr lang="en-US" altLang="zh-CN" dirty="0"/>
              <a:t>20)</a:t>
            </a:r>
            <a:r>
              <a:rPr lang="zh-CN" altLang="zh-CN" dirty="0"/>
              <a:t>和</a:t>
            </a:r>
            <a:r>
              <a:rPr lang="en-US" altLang="zh-CN" i="1" dirty="0"/>
              <a:t>G </a:t>
            </a:r>
            <a:r>
              <a:rPr lang="en-US" altLang="zh-CN" dirty="0"/>
              <a:t>(2</a:t>
            </a:r>
            <a:r>
              <a:rPr lang="en-US" altLang="zh-CN" dirty="0">
                <a:sym typeface="Symbol" panose="05050102010706020507" pitchFamily="18" charset="2"/>
              </a:rPr>
              <a:t></a:t>
            </a:r>
            <a:r>
              <a:rPr lang="en-US" altLang="zh-CN" i="1" dirty="0"/>
              <a:t>G</a:t>
            </a:r>
            <a:r>
              <a:rPr lang="en-US" altLang="zh-CN" dirty="0">
                <a:sym typeface="Symbol" panose="05050102010706020507" pitchFamily="18" charset="2"/>
              </a:rPr>
              <a:t></a:t>
            </a:r>
            <a:r>
              <a:rPr lang="en-US" altLang="zh-CN" dirty="0"/>
              <a:t>20)</a:t>
            </a:r>
            <a:r>
              <a:rPr lang="zh-CN" altLang="zh-CN" dirty="0"/>
              <a:t>；</a:t>
            </a:r>
          </a:p>
          <a:p>
            <a:r>
              <a:rPr lang="zh-CN" altLang="zh-CN" dirty="0"/>
              <a:t>接下来的一行给出</a:t>
            </a:r>
            <a:r>
              <a:rPr lang="en-US" altLang="zh-CN" i="1" dirty="0"/>
              <a:t>C</a:t>
            </a:r>
            <a:r>
              <a:rPr lang="zh-CN" altLang="zh-CN" dirty="0"/>
              <a:t>个整数（这些数字是不同的，按升序排序），范围为</a:t>
            </a:r>
            <a:r>
              <a:rPr lang="en-US" altLang="zh-CN" dirty="0"/>
              <a:t>-15..15</a:t>
            </a:r>
            <a:r>
              <a:rPr lang="zh-CN" altLang="zh-CN" dirty="0"/>
              <a:t>，表示钩子所在的位置；每个数字表示相对于</a:t>
            </a:r>
            <a:r>
              <a:rPr lang="en-US" altLang="zh-CN" dirty="0"/>
              <a:t>X</a:t>
            </a:r>
            <a:r>
              <a:rPr lang="zh-CN" altLang="zh-CN" dirty="0"/>
              <a:t>轴上天平中心的位置（当没有挂砝码时，这一“天平”是平衡的，并且与</a:t>
            </a:r>
            <a:r>
              <a:rPr lang="en-US" altLang="zh-CN" dirty="0"/>
              <a:t>X</a:t>
            </a:r>
            <a:r>
              <a:rPr lang="zh-CN" altLang="zh-CN" dirty="0"/>
              <a:t>轴对齐；数字的绝对值表示钩子与“天平”中心之间的距离，数字正负号表示钩子所在的平衡臂：“</a:t>
            </a:r>
            <a:r>
              <a:rPr lang="en-US" altLang="zh-CN" dirty="0"/>
              <a:t>-</a:t>
            </a:r>
            <a:r>
              <a:rPr lang="zh-CN" altLang="zh-CN" dirty="0"/>
              <a:t>”表示左臂，“</a:t>
            </a:r>
            <a:r>
              <a:rPr lang="en-US" altLang="zh-CN" dirty="0"/>
              <a:t>+</a:t>
            </a:r>
            <a:r>
              <a:rPr lang="zh-CN" altLang="zh-CN" dirty="0"/>
              <a:t>”表示右臂）；</a:t>
            </a:r>
          </a:p>
          <a:p>
            <a:r>
              <a:rPr lang="zh-CN" altLang="zh-CN" dirty="0"/>
              <a:t>再接下来的一行给出</a:t>
            </a:r>
            <a:r>
              <a:rPr lang="en-US" altLang="zh-CN" i="1" dirty="0"/>
              <a:t>G</a:t>
            </a:r>
            <a:r>
              <a:rPr lang="zh-CN" altLang="zh-CN" dirty="0"/>
              <a:t>个不同的、按升序排列的自然数，范围为</a:t>
            </a:r>
            <a:r>
              <a:rPr lang="en-US" altLang="zh-CN" dirty="0"/>
              <a:t>1..25</a:t>
            </a:r>
            <a:r>
              <a:rPr lang="zh-CN" altLang="zh-CN" dirty="0"/>
              <a:t>，表示砝码的重量值。</a:t>
            </a:r>
            <a:endParaRPr lang="zh-CN" altLang="en-US" dirty="0"/>
          </a:p>
        </p:txBody>
      </p:sp>
    </p:spTree>
    <p:extLst>
      <p:ext uri="{BB962C8B-B14F-4D97-AF65-F5344CB8AC3E}">
        <p14:creationId xmlns:p14="http://schemas.microsoft.com/office/powerpoint/2010/main" val="40156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输出给出数字</a:t>
            </a:r>
            <a:r>
              <a:rPr lang="en-US" altLang="zh-CN" i="1" dirty="0"/>
              <a:t>M</a:t>
            </a:r>
            <a:r>
              <a:rPr lang="zh-CN" altLang="zh-CN" dirty="0"/>
              <a:t>，表示保持平衡的可能性数量。</a:t>
            </a:r>
            <a:endParaRPr lang="zh-CN" altLang="en-US" dirty="0"/>
          </a:p>
        </p:txBody>
      </p:sp>
    </p:spTree>
    <p:extLst>
      <p:ext uri="{BB962C8B-B14F-4D97-AF65-F5344CB8AC3E}">
        <p14:creationId xmlns:p14="http://schemas.microsoft.com/office/powerpoint/2010/main" val="24576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试题解析</a:t>
            </a:r>
            <a:endParaRPr lang="zh-CN" altLang="zh-CN" dirty="0"/>
          </a:p>
          <a:p>
            <a:r>
              <a:rPr lang="zh-CN" altLang="zh-CN" dirty="0"/>
              <a:t>本题给出有一个“天平”，两个臂上有</a:t>
            </a:r>
            <a:r>
              <a:rPr lang="en-US" altLang="zh-CN" i="1" dirty="0"/>
              <a:t>C</a:t>
            </a:r>
            <a:r>
              <a:rPr lang="zh-CN" altLang="zh-CN" dirty="0"/>
              <a:t>个沟子在不同的位置，可以挂法码，有</a:t>
            </a:r>
            <a:r>
              <a:rPr lang="en-US" altLang="zh-CN" i="1" dirty="0"/>
              <a:t>G</a:t>
            </a:r>
            <a:r>
              <a:rPr lang="zh-CN" altLang="zh-CN" dirty="0"/>
              <a:t>个砝码要全部挂上去，问把全部砝码挂在钩子上并保持平衡，有多少种方法？</a:t>
            </a:r>
          </a:p>
          <a:p>
            <a:r>
              <a:rPr lang="zh-CN" altLang="zh-CN" dirty="0"/>
              <a:t>设</a:t>
            </a:r>
            <a:r>
              <a:rPr lang="en-US" altLang="zh-CN" i="1" dirty="0" err="1"/>
              <a:t>dp</a:t>
            </a:r>
            <a:r>
              <a:rPr lang="en-US" altLang="zh-CN" dirty="0"/>
              <a:t>[</a:t>
            </a:r>
            <a:r>
              <a:rPr lang="en-US" altLang="zh-CN" i="1" dirty="0" err="1"/>
              <a:t>i</a:t>
            </a:r>
            <a:r>
              <a:rPr lang="en-US" altLang="zh-CN" dirty="0"/>
              <a:t>][</a:t>
            </a:r>
            <a:r>
              <a:rPr lang="en-US" altLang="zh-CN" i="1" dirty="0"/>
              <a:t>v</a:t>
            </a:r>
            <a:r>
              <a:rPr lang="en-US" altLang="zh-CN" dirty="0"/>
              <a:t>]</a:t>
            </a:r>
            <a:r>
              <a:rPr lang="zh-CN" altLang="zh-CN" dirty="0"/>
              <a:t>为前</a:t>
            </a:r>
            <a:r>
              <a:rPr lang="en-US" altLang="zh-CN" i="1" dirty="0" err="1"/>
              <a:t>i</a:t>
            </a:r>
            <a:r>
              <a:rPr lang="zh-CN" altLang="zh-CN" dirty="0"/>
              <a:t>个砝码挂到天平上的力矩和为</a:t>
            </a:r>
            <a:r>
              <a:rPr lang="en-US" altLang="zh-CN" i="1" dirty="0"/>
              <a:t>v</a:t>
            </a:r>
            <a:r>
              <a:rPr lang="zh-CN" altLang="zh-CN" dirty="0"/>
              <a:t>的方案数。所有的砝码都要挂在钩子上，一个砝码的所有位置为一组，所以用分组背包解题。由于力矩</a:t>
            </a:r>
            <a:r>
              <a:rPr lang="en-US" altLang="zh-CN" dirty="0"/>
              <a:t>=</a:t>
            </a:r>
            <a:r>
              <a:rPr lang="zh-CN" altLang="zh-CN" dirty="0"/>
              <a:t>力</a:t>
            </a:r>
            <a:r>
              <a:rPr lang="en-US" altLang="zh-CN" dirty="0">
                <a:sym typeface="Symbol" panose="05050102010706020507" pitchFamily="18" charset="2"/>
              </a:rPr>
              <a:t></a:t>
            </a:r>
            <a:r>
              <a:rPr lang="zh-CN" altLang="zh-CN" dirty="0"/>
              <a:t>力臂，所以</a:t>
            </a:r>
            <a:r>
              <a:rPr lang="en-US" altLang="zh-CN" i="1" dirty="0" err="1"/>
              <a:t>dp</a:t>
            </a:r>
            <a:r>
              <a:rPr lang="en-US" altLang="zh-CN" dirty="0"/>
              <a:t>[</a:t>
            </a:r>
            <a:r>
              <a:rPr lang="en-US" altLang="zh-CN" i="1" dirty="0" err="1"/>
              <a:t>i</a:t>
            </a:r>
            <a:r>
              <a:rPr lang="en-US" altLang="zh-CN" dirty="0"/>
              <a:t>][</a:t>
            </a:r>
            <a:r>
              <a:rPr lang="en-US" altLang="zh-CN" i="1" dirty="0" err="1"/>
              <a:t>v+H</a:t>
            </a:r>
            <a:r>
              <a:rPr lang="en-US" altLang="zh-CN" dirty="0"/>
              <a:t>[</a:t>
            </a:r>
            <a:r>
              <a:rPr lang="en-US" altLang="zh-CN" i="1" dirty="0"/>
              <a:t>j</a:t>
            </a:r>
            <a:r>
              <a:rPr lang="en-US" altLang="zh-CN" dirty="0"/>
              <a:t>]*</a:t>
            </a:r>
            <a:r>
              <a:rPr lang="en-US" altLang="zh-CN" i="1" dirty="0"/>
              <a:t>G</a:t>
            </a:r>
            <a:r>
              <a:rPr lang="en-US" altLang="zh-CN" dirty="0"/>
              <a:t>[</a:t>
            </a:r>
            <a:r>
              <a:rPr lang="en-US" altLang="zh-CN" i="1" dirty="0" err="1"/>
              <a:t>i</a:t>
            </a:r>
            <a:r>
              <a:rPr lang="en-US" altLang="zh-CN" dirty="0"/>
              <a:t>]]</a:t>
            </a:r>
            <a:r>
              <a:rPr lang="zh-CN" altLang="zh-CN" dirty="0"/>
              <a:t>的组成是用第</a:t>
            </a:r>
            <a:r>
              <a:rPr lang="en-US" altLang="zh-CN" i="1" dirty="0" err="1"/>
              <a:t>i</a:t>
            </a:r>
            <a:r>
              <a:rPr lang="zh-CN" altLang="zh-CN" dirty="0"/>
              <a:t>个法码，第</a:t>
            </a:r>
            <a:r>
              <a:rPr lang="en-US" altLang="zh-CN" i="1" dirty="0"/>
              <a:t>j</a:t>
            </a:r>
            <a:r>
              <a:rPr lang="zh-CN" altLang="zh-CN" dirty="0"/>
              <a:t>个沟子去跟</a:t>
            </a:r>
            <a:r>
              <a:rPr lang="en-US" altLang="zh-CN" i="1" dirty="0" err="1"/>
              <a:t>dp</a:t>
            </a:r>
            <a:r>
              <a:rPr lang="en-US" altLang="zh-CN" dirty="0"/>
              <a:t>[</a:t>
            </a:r>
            <a:r>
              <a:rPr lang="en-US" altLang="zh-CN" i="1" dirty="0"/>
              <a:t>i</a:t>
            </a:r>
            <a:r>
              <a:rPr lang="en-US" altLang="zh-CN" dirty="0"/>
              <a:t>-1][</a:t>
            </a:r>
            <a:r>
              <a:rPr lang="en-US" altLang="zh-CN" i="1" dirty="0"/>
              <a:t>v</a:t>
            </a:r>
            <a:r>
              <a:rPr lang="en-US" altLang="zh-CN" dirty="0"/>
              <a:t>]</a:t>
            </a:r>
            <a:r>
              <a:rPr lang="zh-CN" altLang="zh-CN" dirty="0"/>
              <a:t>组合，也就是说</a:t>
            </a:r>
            <a:r>
              <a:rPr lang="en-US" altLang="zh-CN" i="1" dirty="0" err="1"/>
              <a:t>dp</a:t>
            </a:r>
            <a:r>
              <a:rPr lang="en-US" altLang="zh-CN" dirty="0"/>
              <a:t>[</a:t>
            </a:r>
            <a:r>
              <a:rPr lang="en-US" altLang="zh-CN" i="1" dirty="0" err="1"/>
              <a:t>i</a:t>
            </a:r>
            <a:r>
              <a:rPr lang="en-US" altLang="zh-CN" dirty="0"/>
              <a:t>][</a:t>
            </a:r>
            <a:r>
              <a:rPr lang="en-US" altLang="zh-CN" i="1" dirty="0" err="1"/>
              <a:t>v+H</a:t>
            </a:r>
            <a:r>
              <a:rPr lang="en-US" altLang="zh-CN" dirty="0"/>
              <a:t>[</a:t>
            </a:r>
            <a:r>
              <a:rPr lang="en-US" altLang="zh-CN" i="1" dirty="0"/>
              <a:t>j</a:t>
            </a:r>
            <a:r>
              <a:rPr lang="en-US" altLang="zh-CN" dirty="0"/>
              <a:t>]*</a:t>
            </a:r>
            <a:r>
              <a:rPr lang="en-US" altLang="zh-CN" i="1" dirty="0"/>
              <a:t>G</a:t>
            </a:r>
            <a:r>
              <a:rPr lang="en-US" altLang="zh-CN" dirty="0"/>
              <a:t>[</a:t>
            </a:r>
            <a:r>
              <a:rPr lang="en-US" altLang="zh-CN" i="1" dirty="0" err="1"/>
              <a:t>i</a:t>
            </a:r>
            <a:r>
              <a:rPr lang="en-US" altLang="zh-CN" dirty="0"/>
              <a:t>]]</a:t>
            </a:r>
            <a:r>
              <a:rPr lang="en-US" altLang="zh-CN" i="1" dirty="0"/>
              <a:t>=</a:t>
            </a:r>
            <a:r>
              <a:rPr lang="en-US" altLang="zh-CN" i="1" dirty="0" err="1"/>
              <a:t>dp</a:t>
            </a:r>
            <a:r>
              <a:rPr lang="en-US" altLang="zh-CN" dirty="0"/>
              <a:t>[</a:t>
            </a:r>
            <a:r>
              <a:rPr lang="en-US" altLang="zh-CN" i="1" dirty="0" err="1"/>
              <a:t>i</a:t>
            </a:r>
            <a:r>
              <a:rPr lang="en-US" altLang="zh-CN" dirty="0"/>
              <a:t>][</a:t>
            </a:r>
            <a:r>
              <a:rPr lang="en-US" altLang="zh-CN" i="1" dirty="0" err="1"/>
              <a:t>v+H</a:t>
            </a:r>
            <a:r>
              <a:rPr lang="en-US" altLang="zh-CN" dirty="0"/>
              <a:t>[</a:t>
            </a:r>
            <a:r>
              <a:rPr lang="en-US" altLang="zh-CN" i="1" dirty="0"/>
              <a:t>j</a:t>
            </a:r>
            <a:r>
              <a:rPr lang="en-US" altLang="zh-CN" dirty="0"/>
              <a:t>]*</a:t>
            </a:r>
            <a:r>
              <a:rPr lang="en-US" altLang="zh-CN" i="1" dirty="0"/>
              <a:t>G</a:t>
            </a:r>
            <a:r>
              <a:rPr lang="en-US" altLang="zh-CN" dirty="0"/>
              <a:t>[</a:t>
            </a:r>
            <a:r>
              <a:rPr lang="en-US" altLang="zh-CN" i="1" dirty="0" err="1"/>
              <a:t>i</a:t>
            </a:r>
            <a:r>
              <a:rPr lang="en-US" altLang="zh-CN" dirty="0"/>
              <a:t>]]</a:t>
            </a:r>
            <a:r>
              <a:rPr lang="en-US" altLang="zh-CN" i="1" dirty="0"/>
              <a:t>+</a:t>
            </a:r>
            <a:r>
              <a:rPr lang="en-US" altLang="zh-CN" i="1" dirty="0" err="1"/>
              <a:t>dp</a:t>
            </a:r>
            <a:r>
              <a:rPr lang="en-US" altLang="zh-CN" dirty="0"/>
              <a:t>[</a:t>
            </a:r>
            <a:r>
              <a:rPr lang="en-US" altLang="zh-CN" i="1" dirty="0"/>
              <a:t>i</a:t>
            </a:r>
            <a:r>
              <a:rPr lang="en-US" altLang="zh-CN" dirty="0"/>
              <a:t>-1][</a:t>
            </a:r>
            <a:r>
              <a:rPr lang="en-US" altLang="zh-CN" i="1" dirty="0"/>
              <a:t>v</a:t>
            </a:r>
            <a:r>
              <a:rPr lang="en-US" altLang="zh-CN" dirty="0"/>
              <a:t>]</a:t>
            </a:r>
            <a:r>
              <a:rPr lang="zh-CN" altLang="zh-CN" dirty="0"/>
              <a:t>。</a:t>
            </a:r>
            <a:endParaRPr lang="zh-CN" altLang="en-US" dirty="0"/>
          </a:p>
        </p:txBody>
      </p:sp>
    </p:spTree>
    <p:extLst>
      <p:ext uri="{BB962C8B-B14F-4D97-AF65-F5344CB8AC3E}">
        <p14:creationId xmlns:p14="http://schemas.microsoft.com/office/powerpoint/2010/main" val="129306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Diablo III</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The 14th Zhejiang University Programming Contest</a:t>
            </a:r>
            <a:endParaRPr lang="zh-CN" altLang="zh-CN" dirty="0"/>
          </a:p>
          <a:p>
            <a:r>
              <a:rPr lang="zh-CN" altLang="zh-CN" b="1" dirty="0"/>
              <a:t>在线测试：</a:t>
            </a:r>
            <a:r>
              <a:rPr lang="en-US" altLang="zh-CN" b="1" dirty="0"/>
              <a:t>ZOJ 3769</a:t>
            </a:r>
            <a:endParaRPr lang="zh-CN" altLang="en-US" dirty="0"/>
          </a:p>
        </p:txBody>
      </p:sp>
    </p:spTree>
    <p:extLst>
      <p:ext uri="{BB962C8B-B14F-4D97-AF65-F5344CB8AC3E}">
        <p14:creationId xmlns:p14="http://schemas.microsoft.com/office/powerpoint/2010/main" val="305116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《暗黑破坏神</a:t>
            </a:r>
            <a:r>
              <a:rPr lang="en-US" altLang="zh-CN" dirty="0"/>
              <a:t>3</a:t>
            </a:r>
            <a:r>
              <a:rPr lang="zh-CN" altLang="zh-CN" dirty="0"/>
              <a:t>》（</a:t>
            </a:r>
            <a:r>
              <a:rPr lang="en-US" altLang="zh-CN" dirty="0"/>
              <a:t>Diablo III</a:t>
            </a:r>
            <a:r>
              <a:rPr lang="zh-CN" altLang="zh-CN" dirty="0"/>
              <a:t>）是一款动作角色扮演游戏。在几天前，《暗黑破坏神</a:t>
            </a:r>
            <a:r>
              <a:rPr lang="en-US" altLang="zh-CN" dirty="0"/>
              <a:t>3</a:t>
            </a:r>
            <a:r>
              <a:rPr lang="zh-CN" altLang="zh-CN" dirty="0"/>
              <a:t>》发布了《夺魂之镰》（</a:t>
            </a:r>
            <a:r>
              <a:rPr lang="en-US" altLang="zh-CN" dirty="0"/>
              <a:t>Reaper of Souls (ROS)</a:t>
            </a:r>
            <a:r>
              <a:rPr lang="zh-CN" altLang="zh-CN" dirty="0"/>
              <a:t>），疯狂的电子游戏迷</a:t>
            </a:r>
            <a:r>
              <a:rPr lang="en-US" altLang="zh-CN" dirty="0" err="1"/>
              <a:t>Yuzhi</a:t>
            </a:r>
            <a:r>
              <a:rPr lang="zh-CN" altLang="zh-CN" dirty="0"/>
              <a:t>得知这个消息时，欣喜若狂：</a:t>
            </a:r>
            <a:r>
              <a:rPr lang="en-US" altLang="zh-CN" dirty="0"/>
              <a:t>“</a:t>
            </a:r>
            <a:r>
              <a:rPr lang="zh-CN" altLang="zh-CN" dirty="0"/>
              <a:t>我太兴奋了！我太兴奋了！我想再杀一次暗黑破坏神！</a:t>
            </a:r>
            <a:r>
              <a:rPr lang="en-US" altLang="zh-CN" dirty="0"/>
              <a:t>” </a:t>
            </a:r>
            <a:endParaRPr lang="zh-CN" altLang="zh-CN" dirty="0"/>
          </a:p>
          <a:p>
            <a:r>
              <a:rPr lang="en-US" altLang="zh-CN" dirty="0"/>
              <a:t>ROS</a:t>
            </a:r>
            <a:r>
              <a:rPr lang="zh-CN" altLang="zh-CN" dirty="0"/>
              <a:t>引入了许多新的特性和变化。例如，游戏中的玩家有两个新属性：伤害和韧性。伤害属性表示玩家每秒可以造成暗黑破坏神的伤害量，而韧性属性则是玩家可以承受的遭到伤害总量。</a:t>
            </a:r>
            <a:endParaRPr lang="zh-CN" altLang="en-US" dirty="0"/>
          </a:p>
        </p:txBody>
      </p:sp>
    </p:spTree>
    <p:extLst>
      <p:ext uri="{BB962C8B-B14F-4D97-AF65-F5344CB8AC3E}">
        <p14:creationId xmlns:p14="http://schemas.microsoft.com/office/powerpoint/2010/main" val="115859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Brackets Sequence</a:t>
            </a:r>
            <a:endParaRPr lang="zh-CN" altLang="en-US" dirty="0"/>
          </a:p>
        </p:txBody>
      </p:sp>
      <p:sp>
        <p:nvSpPr>
          <p:cNvPr id="3" name="内容占位符 2"/>
          <p:cNvSpPr>
            <a:spLocks noGrp="1"/>
          </p:cNvSpPr>
          <p:nvPr>
            <p:ph idx="1"/>
          </p:nvPr>
        </p:nvSpPr>
        <p:spPr/>
        <p:txBody>
          <a:bodyPr/>
          <a:lstStyle/>
          <a:p>
            <a:pPr latinLnBrk="1"/>
            <a:r>
              <a:rPr lang="zh-CN" altLang="zh-CN" b="1" dirty="0"/>
              <a:t>试题来源：</a:t>
            </a:r>
            <a:r>
              <a:rPr lang="en-US" altLang="zh-CN" b="1" dirty="0"/>
              <a:t>ACM Northeastern Europe 2001</a:t>
            </a:r>
            <a:endParaRPr lang="zh-CN" altLang="zh-CN" dirty="0"/>
          </a:p>
          <a:p>
            <a:r>
              <a:rPr lang="zh-CN" altLang="zh-CN" b="1" dirty="0"/>
              <a:t>在线测试：</a:t>
            </a:r>
            <a:r>
              <a:rPr lang="en-US" altLang="zh-CN" b="1" dirty="0"/>
              <a:t>POJ 1141</a:t>
            </a:r>
            <a:r>
              <a:rPr lang="zh-CN" altLang="zh-CN" b="1" dirty="0"/>
              <a:t>，</a:t>
            </a:r>
            <a:r>
              <a:rPr lang="en-US" altLang="zh-CN" b="1" dirty="0"/>
              <a:t>ZOJ 1463</a:t>
            </a:r>
            <a:r>
              <a:rPr lang="zh-CN" altLang="zh-CN" b="1" dirty="0"/>
              <a:t>，</a:t>
            </a:r>
            <a:r>
              <a:rPr lang="en-US" altLang="zh-CN" b="1" dirty="0"/>
              <a:t>Ural 1183</a:t>
            </a:r>
            <a:r>
              <a:rPr lang="zh-CN" altLang="zh-CN" b="1" dirty="0"/>
              <a:t>，</a:t>
            </a:r>
            <a:r>
              <a:rPr lang="en-US" altLang="zh-CN" b="1" dirty="0"/>
              <a:t>UVA 2451</a:t>
            </a:r>
            <a:endParaRPr lang="zh-CN" altLang="en-US" dirty="0"/>
          </a:p>
        </p:txBody>
      </p:sp>
    </p:spTree>
    <p:extLst>
      <p:ext uri="{BB962C8B-B14F-4D97-AF65-F5344CB8AC3E}">
        <p14:creationId xmlns:p14="http://schemas.microsoft.com/office/powerpoint/2010/main" val="179828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为了打败暗黑破坏神，</a:t>
            </a:r>
            <a:r>
              <a:rPr lang="en-US" altLang="zh-CN" dirty="0" err="1"/>
              <a:t>Yuzhi</a:t>
            </a:r>
            <a:r>
              <a:rPr lang="zh-CN" altLang="zh-CN" dirty="0"/>
              <a:t>需要为自己选择最合适的装备。一个玩家可以从</a:t>
            </a:r>
            <a:r>
              <a:rPr lang="en-US" altLang="zh-CN" dirty="0"/>
              <a:t>13</a:t>
            </a:r>
            <a:r>
              <a:rPr lang="zh-CN" altLang="zh-CN" dirty="0"/>
              <a:t>个设备槽中最多带走</a:t>
            </a:r>
            <a:r>
              <a:rPr lang="en-US" altLang="zh-CN" dirty="0"/>
              <a:t>13</a:t>
            </a:r>
            <a:r>
              <a:rPr lang="zh-CN" altLang="zh-CN" dirty="0"/>
              <a:t>件装备：</a:t>
            </a:r>
            <a:r>
              <a:rPr lang="en-US" altLang="zh-CN" dirty="0"/>
              <a:t>Head</a:t>
            </a:r>
            <a:r>
              <a:rPr lang="zh-CN" altLang="zh-CN" dirty="0"/>
              <a:t>（头），</a:t>
            </a:r>
            <a:r>
              <a:rPr lang="en-US" altLang="zh-CN" dirty="0"/>
              <a:t>Shoulder</a:t>
            </a:r>
            <a:r>
              <a:rPr lang="zh-CN" altLang="zh-CN" dirty="0"/>
              <a:t>（肩），</a:t>
            </a:r>
            <a:r>
              <a:rPr lang="en-US" altLang="zh-CN" dirty="0"/>
              <a:t>Neck</a:t>
            </a:r>
            <a:r>
              <a:rPr lang="zh-CN" altLang="zh-CN" dirty="0"/>
              <a:t>（颈），</a:t>
            </a:r>
            <a:r>
              <a:rPr lang="en-US" altLang="zh-CN" dirty="0"/>
              <a:t>Torso</a:t>
            </a:r>
            <a:r>
              <a:rPr lang="zh-CN" altLang="zh-CN" dirty="0"/>
              <a:t>（躯干），</a:t>
            </a:r>
            <a:r>
              <a:rPr lang="en-US" altLang="zh-CN" dirty="0"/>
              <a:t>Hand</a:t>
            </a:r>
            <a:r>
              <a:rPr lang="zh-CN" altLang="zh-CN" dirty="0"/>
              <a:t>（手），</a:t>
            </a:r>
            <a:r>
              <a:rPr lang="en-US" altLang="zh-CN" dirty="0"/>
              <a:t>Wrist</a:t>
            </a:r>
            <a:r>
              <a:rPr lang="zh-CN" altLang="zh-CN" dirty="0"/>
              <a:t>（手腕），</a:t>
            </a:r>
            <a:r>
              <a:rPr lang="en-US" altLang="zh-CN" dirty="0"/>
              <a:t>Waist</a:t>
            </a:r>
            <a:r>
              <a:rPr lang="zh-CN" altLang="zh-CN" dirty="0"/>
              <a:t>（腰），</a:t>
            </a:r>
            <a:r>
              <a:rPr lang="en-US" altLang="zh-CN" dirty="0"/>
              <a:t>Legs</a:t>
            </a:r>
            <a:r>
              <a:rPr lang="zh-CN" altLang="zh-CN" dirty="0"/>
              <a:t>（腿），</a:t>
            </a:r>
            <a:r>
              <a:rPr lang="en-US" altLang="zh-CN" dirty="0"/>
              <a:t>Feet</a:t>
            </a:r>
            <a:r>
              <a:rPr lang="zh-CN" altLang="zh-CN" dirty="0"/>
              <a:t>（脚），</a:t>
            </a:r>
            <a:r>
              <a:rPr lang="en-US" altLang="zh-CN" dirty="0"/>
              <a:t>Shield</a:t>
            </a:r>
            <a:r>
              <a:rPr lang="zh-CN" altLang="zh-CN" dirty="0"/>
              <a:t>（盾牌），</a:t>
            </a:r>
            <a:r>
              <a:rPr lang="en-US" altLang="zh-CN" dirty="0"/>
              <a:t>Weapon</a:t>
            </a:r>
            <a:r>
              <a:rPr lang="zh-CN" altLang="zh-CN" dirty="0"/>
              <a:t>（武器）以及</a:t>
            </a:r>
            <a:r>
              <a:rPr lang="en-US" altLang="zh-CN" dirty="0"/>
              <a:t>2 Fingers</a:t>
            </a:r>
            <a:r>
              <a:rPr lang="zh-CN" altLang="zh-CN" dirty="0"/>
              <a:t>（</a:t>
            </a:r>
            <a:r>
              <a:rPr lang="en-US" altLang="zh-CN" dirty="0"/>
              <a:t>2</a:t>
            </a:r>
            <a:r>
              <a:rPr lang="zh-CN" altLang="zh-CN" dirty="0"/>
              <a:t>根手指），还有一种特殊的设备：</a:t>
            </a:r>
            <a:r>
              <a:rPr lang="en-US" altLang="zh-CN" dirty="0"/>
              <a:t>Two-Handed</a:t>
            </a:r>
            <a:r>
              <a:rPr lang="zh-CN" altLang="zh-CN" dirty="0"/>
              <a:t>（双手）。</a:t>
            </a:r>
            <a:r>
              <a:rPr lang="en-US" altLang="zh-CN" dirty="0"/>
              <a:t>Two-Handed</a:t>
            </a:r>
            <a:r>
              <a:rPr lang="zh-CN" altLang="zh-CN" dirty="0"/>
              <a:t>在设备槽中占据了</a:t>
            </a:r>
            <a:r>
              <a:rPr lang="en-US" altLang="zh-CN" dirty="0"/>
              <a:t>Weapon</a:t>
            </a:r>
            <a:r>
              <a:rPr lang="zh-CN" altLang="zh-CN" dirty="0"/>
              <a:t>槽和</a:t>
            </a:r>
            <a:r>
              <a:rPr lang="en-US" altLang="zh-CN" dirty="0"/>
              <a:t>Shield</a:t>
            </a:r>
            <a:r>
              <a:rPr lang="zh-CN" altLang="zh-CN" dirty="0"/>
              <a:t>槽。</a:t>
            </a:r>
          </a:p>
          <a:p>
            <a:r>
              <a:rPr lang="zh-CN" altLang="zh-CN" dirty="0"/>
              <a:t>每种装备在伤害属性和韧性属性上有着不同的值，比如一只手套，标志着</a:t>
            </a:r>
            <a:r>
              <a:rPr lang="en-US" altLang="zh-CN" dirty="0"/>
              <a:t>“30-20”</a:t>
            </a:r>
            <a:r>
              <a:rPr lang="zh-CN" altLang="zh-CN" dirty="0"/>
              <a:t>，就意味着如果一个玩家从设备槽的</a:t>
            </a:r>
            <a:r>
              <a:rPr lang="en-US" altLang="zh-CN" dirty="0"/>
              <a:t>Hand</a:t>
            </a:r>
            <a:r>
              <a:rPr lang="zh-CN" altLang="zh-CN" dirty="0"/>
              <a:t>槽中选择了它来装备，那么这个玩家在伤害属性值上增加</a:t>
            </a:r>
            <a:r>
              <a:rPr lang="en-US" altLang="zh-CN" dirty="0"/>
              <a:t>30</a:t>
            </a:r>
            <a:r>
              <a:rPr lang="zh-CN" altLang="zh-CN" dirty="0"/>
              <a:t>，在韧性属性值上增加</a:t>
            </a:r>
            <a:r>
              <a:rPr lang="en-US" altLang="zh-CN" dirty="0"/>
              <a:t>20</a:t>
            </a:r>
            <a:r>
              <a:rPr lang="zh-CN" altLang="zh-CN" dirty="0"/>
              <a:t>。而一个玩家的总的伤害量和韧性量是这个玩家的身体上所有装备的伤害量和韧性量之和。一个没有任何装备的玩家的伤害量和韧性量都为</a:t>
            </a:r>
            <a:r>
              <a:rPr lang="en-US" altLang="zh-CN" dirty="0"/>
              <a:t>0</a:t>
            </a:r>
            <a:r>
              <a:rPr lang="zh-CN" altLang="zh-CN" dirty="0"/>
              <a:t>。</a:t>
            </a:r>
            <a:endParaRPr lang="zh-CN" altLang="en-US" dirty="0"/>
          </a:p>
        </p:txBody>
      </p:sp>
    </p:spTree>
    <p:extLst>
      <p:ext uri="{BB962C8B-B14F-4D97-AF65-F5344CB8AC3E}">
        <p14:creationId xmlns:p14="http://schemas.microsoft.com/office/powerpoint/2010/main" val="162860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Yuzhi</a:t>
            </a:r>
            <a:r>
              <a:rPr lang="zh-CN" altLang="zh-CN" dirty="0"/>
              <a:t>收藏了</a:t>
            </a:r>
            <a:r>
              <a:rPr lang="en-US" altLang="zh-CN" i="1" dirty="0"/>
              <a:t>N</a:t>
            </a:r>
            <a:r>
              <a:rPr lang="zh-CN" altLang="zh-CN" dirty="0"/>
              <a:t>件装备。为了不输掉和暗黑破坏神的战斗，他的韧性量必须至少为</a:t>
            </a:r>
            <a:r>
              <a:rPr lang="en-US" altLang="zh-CN" i="1" dirty="0"/>
              <a:t>M</a:t>
            </a:r>
            <a:r>
              <a:rPr lang="zh-CN" altLang="zh-CN" dirty="0"/>
              <a:t>。此外，他还想要尽快地解决战斗，这也就意味着他获得装备的伤害量要尽可能地大。请您帮助于</a:t>
            </a:r>
            <a:r>
              <a:rPr lang="en-US" altLang="zh-CN" dirty="0" err="1"/>
              <a:t>Yuzhi</a:t>
            </a:r>
            <a:r>
              <a:rPr lang="zh-CN" altLang="zh-CN" dirty="0"/>
              <a:t>，确定他应该使用哪些装备。</a:t>
            </a:r>
            <a:endParaRPr lang="zh-CN" altLang="en-US" dirty="0"/>
          </a:p>
        </p:txBody>
      </p:sp>
    </p:spTree>
    <p:extLst>
      <p:ext uri="{BB962C8B-B14F-4D97-AF65-F5344CB8AC3E}">
        <p14:creationId xmlns:p14="http://schemas.microsoft.com/office/powerpoint/2010/main" val="421691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输入有若干测试用例。输入的第一行给出整数</a:t>
            </a:r>
            <a:r>
              <a:rPr lang="en-US" altLang="zh-CN" i="1" dirty="0"/>
              <a:t>T</a:t>
            </a:r>
            <a:r>
              <a:rPr lang="zh-CN" altLang="zh-CN" dirty="0"/>
              <a:t>，表示测试用例的数目。对于每个测试用例：</a:t>
            </a:r>
          </a:p>
          <a:p>
            <a:r>
              <a:rPr lang="zh-CN" altLang="zh-CN" dirty="0"/>
              <a:t>第一行给出</a:t>
            </a:r>
            <a:r>
              <a:rPr lang="en-US" altLang="zh-CN" dirty="0"/>
              <a:t>2</a:t>
            </a:r>
            <a:r>
              <a:rPr lang="zh-CN" altLang="zh-CN" dirty="0"/>
              <a:t>个整数</a:t>
            </a:r>
            <a:r>
              <a:rPr lang="en-US" altLang="zh-CN" i="1" dirty="0"/>
              <a:t>N</a:t>
            </a:r>
            <a:r>
              <a:rPr lang="en-US" altLang="zh-CN" dirty="0"/>
              <a:t>(1</a:t>
            </a:r>
            <a:r>
              <a:rPr lang="en-US" altLang="zh-CN" dirty="0">
                <a:sym typeface="Symbol" panose="05050102010706020507" pitchFamily="18" charset="2"/>
              </a:rPr>
              <a:t></a:t>
            </a:r>
            <a:r>
              <a:rPr lang="en-US" altLang="zh-CN" i="1" dirty="0"/>
              <a:t>N</a:t>
            </a:r>
            <a:r>
              <a:rPr lang="en-US" altLang="zh-CN" dirty="0">
                <a:sym typeface="Symbol" panose="05050102010706020507" pitchFamily="18" charset="2"/>
              </a:rPr>
              <a:t></a:t>
            </a:r>
            <a:r>
              <a:rPr lang="en-US" altLang="zh-CN" dirty="0"/>
              <a:t>300)</a:t>
            </a:r>
            <a:r>
              <a:rPr lang="zh-CN" altLang="zh-CN" dirty="0"/>
              <a:t>和</a:t>
            </a:r>
            <a:r>
              <a:rPr lang="en-US" altLang="zh-CN" i="1" dirty="0"/>
              <a:t>M</a:t>
            </a:r>
            <a:r>
              <a:rPr lang="en-US" altLang="zh-CN" dirty="0"/>
              <a:t>(0</a:t>
            </a:r>
            <a:r>
              <a:rPr lang="en-US" altLang="zh-CN" dirty="0">
                <a:sym typeface="Symbol" panose="05050102010706020507" pitchFamily="18" charset="2"/>
              </a:rPr>
              <a:t></a:t>
            </a:r>
            <a:r>
              <a:rPr lang="en-US" altLang="zh-CN" i="1" dirty="0"/>
              <a:t>M</a:t>
            </a:r>
            <a:r>
              <a:rPr lang="en-US" altLang="zh-CN" dirty="0">
                <a:sym typeface="Symbol" panose="05050102010706020507" pitchFamily="18" charset="2"/>
              </a:rPr>
              <a:t></a:t>
            </a:r>
            <a:r>
              <a:rPr lang="en-US" altLang="zh-CN" dirty="0"/>
              <a:t>50000)</a:t>
            </a:r>
            <a:r>
              <a:rPr lang="zh-CN" altLang="zh-CN" dirty="0"/>
              <a:t>。接下来的</a:t>
            </a:r>
            <a:r>
              <a:rPr lang="en-US" altLang="zh-CN" i="1" dirty="0"/>
              <a:t>N</a:t>
            </a:r>
            <a:r>
              <a:rPr lang="zh-CN" altLang="zh-CN" dirty="0"/>
              <a:t>行描述装备。第</a:t>
            </a:r>
            <a:r>
              <a:rPr lang="en-US" altLang="zh-CN" i="1" dirty="0" err="1"/>
              <a:t>i</a:t>
            </a:r>
            <a:r>
              <a:rPr lang="zh-CN" altLang="zh-CN" dirty="0"/>
              <a:t>行给出一个字符串</a:t>
            </a:r>
            <a:r>
              <a:rPr lang="en-US" altLang="zh-CN" i="1" dirty="0"/>
              <a:t>S</a:t>
            </a:r>
            <a:r>
              <a:rPr lang="en-US" altLang="zh-CN" i="1" baseline="-25000" dirty="0"/>
              <a:t>i</a:t>
            </a:r>
            <a:r>
              <a:rPr lang="zh-CN" altLang="zh-CN" dirty="0"/>
              <a:t>和两个整数</a:t>
            </a:r>
            <a:r>
              <a:rPr lang="en-US" altLang="zh-CN" i="1" dirty="0"/>
              <a:t>D</a:t>
            </a:r>
            <a:r>
              <a:rPr lang="en-US" altLang="zh-CN" i="1" baseline="-25000" dirty="0"/>
              <a:t>i</a:t>
            </a:r>
            <a:r>
              <a:rPr lang="zh-CN" altLang="zh-CN" dirty="0"/>
              <a:t>和</a:t>
            </a:r>
            <a:r>
              <a:rPr lang="en-US" altLang="zh-CN" i="1" dirty="0"/>
              <a:t>T</a:t>
            </a:r>
            <a:r>
              <a:rPr lang="en-US" altLang="zh-CN" i="1" baseline="-25000" dirty="0"/>
              <a:t>i</a:t>
            </a:r>
            <a:r>
              <a:rPr lang="en-US" altLang="zh-CN" dirty="0"/>
              <a:t> (1</a:t>
            </a:r>
            <a:r>
              <a:rPr lang="en-US" altLang="zh-CN" dirty="0">
                <a:sym typeface="Symbol" panose="05050102010706020507" pitchFamily="18" charset="2"/>
              </a:rPr>
              <a:t></a:t>
            </a:r>
            <a:r>
              <a:rPr lang="en-US" altLang="zh-CN" i="1" dirty="0"/>
              <a:t>D</a:t>
            </a:r>
            <a:r>
              <a:rPr lang="en-US" altLang="zh-CN" i="1" baseline="-25000" dirty="0"/>
              <a:t>i</a:t>
            </a:r>
            <a:r>
              <a:rPr lang="en-US" altLang="zh-CN" dirty="0"/>
              <a:t>, </a:t>
            </a:r>
            <a:r>
              <a:rPr lang="en-US" altLang="zh-CN" i="1" dirty="0"/>
              <a:t>T</a:t>
            </a:r>
            <a:r>
              <a:rPr lang="en-US" altLang="zh-CN" i="1" baseline="-25000" dirty="0"/>
              <a:t>i</a:t>
            </a:r>
            <a:r>
              <a:rPr lang="en-US" altLang="zh-CN" dirty="0">
                <a:sym typeface="Symbol" panose="05050102010706020507" pitchFamily="18" charset="2"/>
              </a:rPr>
              <a:t></a:t>
            </a:r>
            <a:r>
              <a:rPr lang="en-US" altLang="zh-CN" dirty="0"/>
              <a:t>50000)</a:t>
            </a:r>
            <a:r>
              <a:rPr lang="zh-CN" altLang="zh-CN" dirty="0"/>
              <a:t>，其中</a:t>
            </a:r>
            <a:r>
              <a:rPr lang="en-US" altLang="zh-CN" i="1" dirty="0"/>
              <a:t>S</a:t>
            </a:r>
            <a:r>
              <a:rPr lang="en-US" altLang="zh-CN" i="1" baseline="-25000" dirty="0"/>
              <a:t>i</a:t>
            </a:r>
            <a:r>
              <a:rPr lang="zh-CN" altLang="zh-CN" dirty="0"/>
              <a:t>是在集合</a:t>
            </a:r>
            <a:r>
              <a:rPr lang="en-US" altLang="zh-CN" dirty="0"/>
              <a:t>{"Head", "Shoulder", "Neck", "Torso", "Hand", "Wrist", "Waist", "Legs", "Feet", "Finger", "Shield", "Weapon", "Two-Handed"}</a:t>
            </a:r>
            <a:r>
              <a:rPr lang="zh-CN" altLang="zh-CN" dirty="0"/>
              <a:t>中给出的装备类型，而</a:t>
            </a:r>
            <a:r>
              <a:rPr lang="en-US" altLang="zh-CN" i="1" dirty="0"/>
              <a:t>D</a:t>
            </a:r>
            <a:r>
              <a:rPr lang="en-US" altLang="zh-CN" i="1" baseline="-25000" dirty="0"/>
              <a:t>i</a:t>
            </a:r>
            <a:r>
              <a:rPr lang="zh-CN" altLang="zh-CN" dirty="0"/>
              <a:t>和</a:t>
            </a:r>
            <a:r>
              <a:rPr lang="en-US" altLang="zh-CN" i="1" dirty="0"/>
              <a:t>T</a:t>
            </a:r>
            <a:r>
              <a:rPr lang="en-US" altLang="zh-CN" i="1" baseline="-25000" dirty="0"/>
              <a:t>i</a:t>
            </a:r>
            <a:r>
              <a:rPr lang="zh-CN" altLang="zh-CN" dirty="0"/>
              <a:t>则是装备的伤害量和韧性量。</a:t>
            </a:r>
            <a:endParaRPr lang="zh-CN" altLang="en-US" dirty="0"/>
          </a:p>
        </p:txBody>
      </p:sp>
    </p:spTree>
    <p:extLst>
      <p:ext uri="{BB962C8B-B14F-4D97-AF65-F5344CB8AC3E}">
        <p14:creationId xmlns:p14="http://schemas.microsoft.com/office/powerpoint/2010/main" val="2860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对每个测试用例，输出</a:t>
            </a:r>
            <a:r>
              <a:rPr lang="en-US" altLang="zh-CN" dirty="0" err="1"/>
              <a:t>Yuzhi</a:t>
            </a:r>
            <a:r>
              <a:rPr lang="zh-CN" altLang="zh-CN" dirty="0"/>
              <a:t>能够获得的最大伤害量；如果他不能达到所要求的韧性量，则输出</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4634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试题解析</a:t>
            </a:r>
            <a:endParaRPr lang="zh-CN" altLang="zh-CN" dirty="0"/>
          </a:p>
          <a:p>
            <a:r>
              <a:rPr lang="zh-CN" altLang="zh-CN" dirty="0"/>
              <a:t>本题给出</a:t>
            </a:r>
            <a:r>
              <a:rPr lang="en-US" altLang="zh-CN" dirty="0"/>
              <a:t>13</a:t>
            </a:r>
            <a:r>
              <a:rPr lang="zh-CN" altLang="zh-CN" dirty="0"/>
              <a:t>种装备，每种装备可能会有多件，而每件装备有两个属性：伤害属性和韧性属性。</a:t>
            </a:r>
            <a:r>
              <a:rPr lang="en-US" altLang="zh-CN" dirty="0" err="1"/>
              <a:t>Yuzhi</a:t>
            </a:r>
            <a:r>
              <a:rPr lang="zh-CN" altLang="zh-CN" dirty="0"/>
              <a:t>要从他收藏的</a:t>
            </a:r>
            <a:r>
              <a:rPr lang="en-US" altLang="zh-CN" i="1" dirty="0"/>
              <a:t>N</a:t>
            </a:r>
            <a:r>
              <a:rPr lang="zh-CN" altLang="zh-CN" dirty="0"/>
              <a:t>件装备中选取装备，要求是：</a:t>
            </a:r>
          </a:p>
          <a:p>
            <a:r>
              <a:rPr lang="zh-CN" altLang="zh-CN" dirty="0"/>
              <a:t>（</a:t>
            </a:r>
            <a:r>
              <a:rPr lang="en-US" altLang="zh-CN" dirty="0"/>
              <a:t>1</a:t>
            </a:r>
            <a:r>
              <a:rPr lang="zh-CN" altLang="zh-CN" dirty="0"/>
              <a:t>）在</a:t>
            </a:r>
            <a:r>
              <a:rPr lang="en-US" altLang="zh-CN" dirty="0"/>
              <a:t>13</a:t>
            </a:r>
            <a:r>
              <a:rPr lang="zh-CN" altLang="zh-CN" dirty="0"/>
              <a:t>种装备中，一般每种装备只取一件；但“</a:t>
            </a:r>
            <a:r>
              <a:rPr lang="en-US" altLang="zh-CN" dirty="0"/>
              <a:t>Finger</a:t>
            </a:r>
            <a:r>
              <a:rPr lang="zh-CN" altLang="zh-CN" dirty="0"/>
              <a:t>”可以取两件；如果</a:t>
            </a:r>
            <a:r>
              <a:rPr lang="en-US" altLang="zh-CN" dirty="0" err="1"/>
              <a:t>Yuzhi</a:t>
            </a:r>
            <a:r>
              <a:rPr lang="zh-CN" altLang="zh-CN" dirty="0"/>
              <a:t>装备了</a:t>
            </a:r>
            <a:r>
              <a:rPr lang="en-US" altLang="zh-CN" dirty="0"/>
              <a:t>“Two-Handed”</a:t>
            </a:r>
            <a:r>
              <a:rPr lang="zh-CN" altLang="zh-CN" dirty="0"/>
              <a:t>，那么他就不可以装备</a:t>
            </a:r>
            <a:r>
              <a:rPr lang="en-US" altLang="zh-CN" dirty="0"/>
              <a:t>“Shield”</a:t>
            </a:r>
            <a:r>
              <a:rPr lang="zh-CN" altLang="zh-CN" dirty="0"/>
              <a:t>和</a:t>
            </a:r>
            <a:r>
              <a:rPr lang="en-US" altLang="zh-CN" dirty="0"/>
              <a:t>“Weapon”</a:t>
            </a:r>
            <a:r>
              <a:rPr lang="zh-CN" altLang="zh-CN" dirty="0"/>
              <a:t>中的任意一种；反之，如果</a:t>
            </a:r>
            <a:r>
              <a:rPr lang="en-US" altLang="zh-CN" dirty="0" err="1"/>
              <a:t>Yuzhi</a:t>
            </a:r>
            <a:r>
              <a:rPr lang="zh-CN" altLang="zh-CN" dirty="0"/>
              <a:t>装备了</a:t>
            </a:r>
            <a:r>
              <a:rPr lang="en-US" altLang="zh-CN" dirty="0"/>
              <a:t>“Shield”</a:t>
            </a:r>
            <a:r>
              <a:rPr lang="zh-CN" altLang="zh-CN" dirty="0"/>
              <a:t>和</a:t>
            </a:r>
            <a:r>
              <a:rPr lang="en-US" altLang="zh-CN" dirty="0"/>
              <a:t>“Weapon”</a:t>
            </a:r>
            <a:r>
              <a:rPr lang="zh-CN" altLang="zh-CN" dirty="0"/>
              <a:t>中的任意一种，那么他也就不可以再装备</a:t>
            </a:r>
            <a:r>
              <a:rPr lang="en-US" altLang="zh-CN" dirty="0"/>
              <a:t>“Two-Handed”</a:t>
            </a:r>
            <a:r>
              <a:rPr lang="zh-CN" altLang="zh-CN" dirty="0"/>
              <a:t>；</a:t>
            </a:r>
          </a:p>
          <a:p>
            <a:r>
              <a:rPr lang="zh-CN" altLang="zh-CN" dirty="0"/>
              <a:t>（</a:t>
            </a:r>
            <a:r>
              <a:rPr lang="en-US" altLang="zh-CN" dirty="0"/>
              <a:t>2</a:t>
            </a:r>
            <a:r>
              <a:rPr lang="zh-CN" altLang="zh-CN" dirty="0"/>
              <a:t>）装备的目标是韧性值要大于等于</a:t>
            </a:r>
            <a:r>
              <a:rPr lang="en-US" altLang="zh-CN" i="1" dirty="0"/>
              <a:t>M</a:t>
            </a:r>
            <a:r>
              <a:rPr lang="zh-CN" altLang="zh-CN" dirty="0"/>
              <a:t>，而伤害值最高，并输出最高伤害值。如果韧性值达不到</a:t>
            </a:r>
            <a:r>
              <a:rPr lang="en-US" altLang="zh-CN" i="1" dirty="0"/>
              <a:t>M</a:t>
            </a:r>
            <a:r>
              <a:rPr lang="zh-CN" altLang="zh-CN" dirty="0"/>
              <a:t>，则输出</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37839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本题采用分组背包算法求解。对于</a:t>
            </a:r>
            <a:r>
              <a:rPr lang="en-US" altLang="zh-CN" dirty="0"/>
              <a:t>“Two-Handed” </a:t>
            </a:r>
            <a:r>
              <a:rPr lang="zh-CN" altLang="zh-CN" dirty="0"/>
              <a:t>，把它和</a:t>
            </a:r>
            <a:r>
              <a:rPr lang="en-US" altLang="zh-CN" dirty="0"/>
              <a:t>“Weapon”</a:t>
            </a:r>
            <a:r>
              <a:rPr lang="zh-CN" altLang="zh-CN" dirty="0"/>
              <a:t>与</a:t>
            </a:r>
            <a:r>
              <a:rPr lang="en-US" altLang="zh-CN" dirty="0"/>
              <a:t>“Shield”</a:t>
            </a:r>
            <a:r>
              <a:rPr lang="zh-CN" altLang="zh-CN" dirty="0"/>
              <a:t>当做一种商品，并且</a:t>
            </a:r>
            <a:r>
              <a:rPr lang="en-US" altLang="zh-CN" dirty="0"/>
              <a:t>“Weapon”</a:t>
            </a:r>
            <a:r>
              <a:rPr lang="zh-CN" altLang="zh-CN" dirty="0"/>
              <a:t>与</a:t>
            </a:r>
            <a:r>
              <a:rPr lang="en-US" altLang="zh-CN" dirty="0"/>
              <a:t>“Shield” </a:t>
            </a:r>
            <a:r>
              <a:rPr lang="zh-CN" altLang="zh-CN" dirty="0"/>
              <a:t>的组合也放在一起。这样在挑选时就不会起冲突了。类似的，</a:t>
            </a:r>
            <a:r>
              <a:rPr lang="en-US" altLang="zh-CN" dirty="0"/>
              <a:t>“Finger” </a:t>
            </a:r>
            <a:r>
              <a:rPr lang="zh-CN" altLang="zh-CN" dirty="0"/>
              <a:t>及其组合放在一起，当做一种商品，这样也不会有冲突。</a:t>
            </a:r>
          </a:p>
          <a:p>
            <a:r>
              <a:rPr lang="zh-CN" altLang="zh-CN" dirty="0"/>
              <a:t>设</a:t>
            </a:r>
            <a:r>
              <a:rPr lang="en-US" altLang="zh-CN" i="1" dirty="0" err="1"/>
              <a:t>dp</a:t>
            </a:r>
            <a:r>
              <a:rPr lang="en-US" altLang="zh-CN" dirty="0"/>
              <a:t>[</a:t>
            </a:r>
            <a:r>
              <a:rPr lang="en-US" altLang="zh-CN" i="1" dirty="0" err="1"/>
              <a:t>i</a:t>
            </a:r>
            <a:r>
              <a:rPr lang="en-US" altLang="zh-CN" dirty="0"/>
              <a:t>][</a:t>
            </a:r>
            <a:r>
              <a:rPr lang="en-US" altLang="zh-CN" i="1" dirty="0"/>
              <a:t>j</a:t>
            </a:r>
            <a:r>
              <a:rPr lang="en-US" altLang="zh-CN" dirty="0"/>
              <a:t>]</a:t>
            </a:r>
            <a:r>
              <a:rPr lang="zh-CN" altLang="zh-CN" dirty="0"/>
              <a:t>是前</a:t>
            </a:r>
            <a:r>
              <a:rPr lang="en-US" altLang="zh-CN" i="1" dirty="0" err="1"/>
              <a:t>i</a:t>
            </a:r>
            <a:r>
              <a:rPr lang="zh-CN" altLang="zh-CN" dirty="0"/>
              <a:t>种装备韧性值为</a:t>
            </a:r>
            <a:r>
              <a:rPr lang="en-US" altLang="zh-CN" i="1" dirty="0"/>
              <a:t>j</a:t>
            </a:r>
            <a:r>
              <a:rPr lang="zh-CN" altLang="zh-CN" dirty="0"/>
              <a:t>时的最大伤害值，则是否可以选取第</a:t>
            </a:r>
            <a:r>
              <a:rPr lang="en-US" altLang="zh-CN" i="1" dirty="0" err="1"/>
              <a:t>i</a:t>
            </a:r>
            <a:r>
              <a:rPr lang="zh-CN" altLang="zh-CN" dirty="0"/>
              <a:t>种装备是建立在前</a:t>
            </a:r>
            <a:r>
              <a:rPr lang="en-US" altLang="zh-CN" i="1" dirty="0"/>
              <a:t>i-</a:t>
            </a:r>
            <a:r>
              <a:rPr lang="en-US" altLang="zh-CN" dirty="0"/>
              <a:t>1</a:t>
            </a:r>
            <a:r>
              <a:rPr lang="zh-CN" altLang="zh-CN" dirty="0"/>
              <a:t>种装备选取的基础上的，也就是</a:t>
            </a:r>
            <a:r>
              <a:rPr lang="en-US" altLang="zh-CN" i="1" dirty="0" err="1"/>
              <a:t>dp</a:t>
            </a:r>
            <a:r>
              <a:rPr lang="en-US" altLang="zh-CN" dirty="0"/>
              <a:t>[</a:t>
            </a:r>
            <a:r>
              <a:rPr lang="en-US" altLang="zh-CN" i="1" dirty="0" err="1"/>
              <a:t>i</a:t>
            </a:r>
            <a:r>
              <a:rPr lang="en-US" altLang="zh-CN" dirty="0"/>
              <a:t>][</a:t>
            </a:r>
            <a:r>
              <a:rPr lang="en-US" altLang="zh-CN" i="1" dirty="0"/>
              <a:t>j</a:t>
            </a:r>
            <a:r>
              <a:rPr lang="en-US" altLang="zh-CN" dirty="0"/>
              <a:t>]=max(</a:t>
            </a:r>
            <a:r>
              <a:rPr lang="en-US" altLang="zh-CN" i="1" dirty="0" err="1"/>
              <a:t>dp</a:t>
            </a:r>
            <a:r>
              <a:rPr lang="en-US" altLang="zh-CN" dirty="0"/>
              <a:t>[</a:t>
            </a:r>
            <a:r>
              <a:rPr lang="en-US" altLang="zh-CN" i="1" dirty="0" err="1"/>
              <a:t>i</a:t>
            </a:r>
            <a:r>
              <a:rPr lang="en-US" altLang="zh-CN" dirty="0"/>
              <a:t>][</a:t>
            </a:r>
            <a:r>
              <a:rPr lang="en-US" altLang="zh-CN" i="1" dirty="0"/>
              <a:t>j</a:t>
            </a:r>
            <a:r>
              <a:rPr lang="en-US" altLang="zh-CN" dirty="0"/>
              <a:t>], </a:t>
            </a:r>
            <a:r>
              <a:rPr lang="en-US" altLang="zh-CN" i="1" dirty="0" err="1"/>
              <a:t>dp</a:t>
            </a:r>
            <a:r>
              <a:rPr lang="en-US" altLang="zh-CN" dirty="0"/>
              <a:t>[</a:t>
            </a:r>
            <a:r>
              <a:rPr lang="en-US" altLang="zh-CN" i="1" dirty="0"/>
              <a:t>i</a:t>
            </a:r>
            <a:r>
              <a:rPr lang="en-US" altLang="zh-CN" dirty="0"/>
              <a:t>−1][</a:t>
            </a:r>
            <a:r>
              <a:rPr lang="en-US" altLang="zh-CN" i="1" dirty="0"/>
              <a:t>j</a:t>
            </a:r>
            <a:r>
              <a:rPr lang="en-US" altLang="zh-CN" dirty="0"/>
              <a:t>])</a:t>
            </a:r>
            <a:r>
              <a:rPr lang="zh-CN" altLang="zh-CN" dirty="0"/>
              <a:t>，这样只需要遍历第</a:t>
            </a:r>
            <a:r>
              <a:rPr lang="en-US" altLang="zh-CN" i="1" dirty="0" err="1"/>
              <a:t>i</a:t>
            </a:r>
            <a:r>
              <a:rPr lang="zh-CN" altLang="zh-CN" dirty="0"/>
              <a:t>种装备的每一件即可，过程类似</a:t>
            </a:r>
            <a:r>
              <a:rPr lang="en-US" altLang="zh-CN" dirty="0"/>
              <a:t>BFS</a:t>
            </a:r>
            <a:r>
              <a:rPr lang="zh-CN" altLang="zh-CN"/>
              <a:t>。</a:t>
            </a:r>
            <a:endParaRPr lang="zh-CN" altLang="en-US"/>
          </a:p>
        </p:txBody>
      </p:sp>
    </p:spTree>
    <p:extLst>
      <p:ext uri="{BB962C8B-B14F-4D97-AF65-F5344CB8AC3E}">
        <p14:creationId xmlns:p14="http://schemas.microsoft.com/office/powerpoint/2010/main" val="378711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有依赖的背包</a:t>
            </a:r>
            <a:endParaRPr lang="zh-CN" altLang="en-US" dirty="0"/>
          </a:p>
        </p:txBody>
      </p:sp>
      <p:sp>
        <p:nvSpPr>
          <p:cNvPr id="3" name="内容占位符 2"/>
          <p:cNvSpPr>
            <a:spLocks noGrp="1"/>
          </p:cNvSpPr>
          <p:nvPr>
            <p:ph idx="1"/>
          </p:nvPr>
        </p:nvSpPr>
        <p:spPr/>
        <p:txBody>
          <a:bodyPr>
            <a:normAutofit/>
          </a:bodyPr>
          <a:lstStyle/>
          <a:p>
            <a:r>
              <a:rPr lang="zh-CN" altLang="zh-CN" sz="3600" dirty="0"/>
              <a:t>有依赖的背包问题是基本的</a:t>
            </a:r>
            <a:r>
              <a:rPr lang="en-US" altLang="zh-CN" sz="3600" dirty="0"/>
              <a:t>0-1</a:t>
            </a:r>
            <a:r>
              <a:rPr lang="zh-CN" altLang="zh-CN" sz="3600" dirty="0"/>
              <a:t>背包的变形。与基本的</a:t>
            </a:r>
            <a:r>
              <a:rPr lang="en-US" altLang="zh-CN" sz="3600" dirty="0"/>
              <a:t>0-1</a:t>
            </a:r>
            <a:r>
              <a:rPr lang="zh-CN" altLang="zh-CN" sz="3600" dirty="0"/>
              <a:t>背包不同的是，物品之间存在某种“依赖”的关系。也就是说，如果物品</a:t>
            </a:r>
            <a:r>
              <a:rPr lang="en-US" altLang="zh-CN" sz="3600" i="1" dirty="0" err="1"/>
              <a:t>i</a:t>
            </a:r>
            <a:r>
              <a:rPr lang="zh-CN" altLang="zh-CN" sz="3600" dirty="0"/>
              <a:t>依赖于物品</a:t>
            </a:r>
            <a:r>
              <a:rPr lang="en-US" altLang="zh-CN" sz="3600" i="1" dirty="0"/>
              <a:t>j</a:t>
            </a:r>
            <a:r>
              <a:rPr lang="zh-CN" altLang="zh-CN" sz="3600" dirty="0"/>
              <a:t>，则表示如果要选物品</a:t>
            </a:r>
            <a:r>
              <a:rPr lang="en-US" altLang="zh-CN" sz="3600" i="1" dirty="0" err="1"/>
              <a:t>i</a:t>
            </a:r>
            <a:r>
              <a:rPr lang="zh-CN" altLang="zh-CN" sz="3600" dirty="0"/>
              <a:t>，则必须先选物品</a:t>
            </a:r>
            <a:r>
              <a:rPr lang="en-US" altLang="zh-CN" sz="3600" i="1" dirty="0"/>
              <a:t>j</a:t>
            </a:r>
            <a:r>
              <a:rPr lang="zh-CN" altLang="zh-CN" sz="3600" dirty="0"/>
              <a:t>。</a:t>
            </a:r>
            <a:endParaRPr lang="zh-CN" altLang="en-US" sz="3600" dirty="0"/>
          </a:p>
        </p:txBody>
      </p:sp>
    </p:spTree>
    <p:extLst>
      <p:ext uri="{BB962C8B-B14F-4D97-AF65-F5344CB8AC3E}">
        <p14:creationId xmlns:p14="http://schemas.microsoft.com/office/powerpoint/2010/main" val="125323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我们将不依赖于别的物品的物品称为“主件”，依赖于某主件的物品称为“附件”，则所有的物品由若干主件和依赖于每个主件的一个附件集合组成。</a:t>
            </a:r>
          </a:p>
          <a:p>
            <a:r>
              <a:rPr lang="zh-CN" altLang="zh-CN" dirty="0"/>
              <a:t>首先对主件</a:t>
            </a:r>
            <a:r>
              <a:rPr lang="en-US" altLang="zh-CN" i="1" dirty="0" err="1"/>
              <a:t>i</a:t>
            </a:r>
            <a:r>
              <a:rPr lang="zh-CN" altLang="zh-CN" dirty="0"/>
              <a:t>的</a:t>
            </a:r>
            <a:r>
              <a:rPr lang="en-US" altLang="zh-CN" dirty="0"/>
              <a:t>“</a:t>
            </a:r>
            <a:r>
              <a:rPr lang="zh-CN" altLang="zh-CN" dirty="0"/>
              <a:t>附件集合</a:t>
            </a:r>
            <a:r>
              <a:rPr lang="en-US" altLang="zh-CN" dirty="0"/>
              <a:t>”</a:t>
            </a:r>
            <a:r>
              <a:rPr lang="zh-CN" altLang="zh-CN" dirty="0"/>
              <a:t>先进行一次</a:t>
            </a:r>
            <a:r>
              <a:rPr lang="en-US" altLang="zh-CN" dirty="0"/>
              <a:t>0-1</a:t>
            </a:r>
            <a:r>
              <a:rPr lang="zh-CN" altLang="zh-CN" dirty="0"/>
              <a:t>背包，得到费用依次为</a:t>
            </a:r>
            <a:r>
              <a:rPr lang="en-US" altLang="zh-CN" dirty="0"/>
              <a:t>0..</a:t>
            </a:r>
            <a:r>
              <a:rPr lang="en-US" altLang="zh-CN" i="1" dirty="0"/>
              <a:t>V-c</a:t>
            </a:r>
            <a:r>
              <a:rPr lang="en-US" altLang="zh-CN" dirty="0"/>
              <a:t>[</a:t>
            </a:r>
            <a:r>
              <a:rPr lang="en-US" altLang="zh-CN" i="1" dirty="0" err="1"/>
              <a:t>i</a:t>
            </a:r>
            <a:r>
              <a:rPr lang="en-US" altLang="zh-CN" dirty="0"/>
              <a:t>]</a:t>
            </a:r>
            <a:r>
              <a:rPr lang="zh-CN" altLang="zh-CN" dirty="0"/>
              <a:t>所有这些值时相应的最大价值</a:t>
            </a:r>
            <a:r>
              <a:rPr lang="en-US" altLang="zh-CN" i="1" dirty="0"/>
              <a:t>f'</a:t>
            </a:r>
            <a:r>
              <a:rPr lang="en-US" altLang="zh-CN" dirty="0"/>
              <a:t>[0..</a:t>
            </a:r>
            <a:r>
              <a:rPr lang="en-US" altLang="zh-CN" i="1" dirty="0"/>
              <a:t> V-c</a:t>
            </a:r>
            <a:r>
              <a:rPr lang="en-US" altLang="zh-CN" dirty="0"/>
              <a:t>[</a:t>
            </a:r>
            <a:r>
              <a:rPr lang="en-US" altLang="zh-CN" i="1" dirty="0" err="1"/>
              <a:t>i</a:t>
            </a:r>
            <a:r>
              <a:rPr lang="en-US" altLang="zh-CN" dirty="0"/>
              <a:t>]]</a:t>
            </a:r>
            <a:r>
              <a:rPr lang="zh-CN" altLang="zh-CN" dirty="0"/>
              <a:t>。那么这个主件及它的附件集合相当于</a:t>
            </a:r>
            <a:r>
              <a:rPr lang="en-US" altLang="zh-CN" i="1" dirty="0"/>
              <a:t>V-c</a:t>
            </a:r>
            <a:r>
              <a:rPr lang="en-US" altLang="zh-CN" dirty="0"/>
              <a:t>[</a:t>
            </a:r>
            <a:r>
              <a:rPr lang="en-US" altLang="zh-CN" i="1" dirty="0" err="1"/>
              <a:t>i</a:t>
            </a:r>
            <a:r>
              <a:rPr lang="en-US" altLang="zh-CN" dirty="0"/>
              <a:t>]+1</a:t>
            </a:r>
            <a:r>
              <a:rPr lang="zh-CN" altLang="zh-CN" dirty="0"/>
              <a:t>个物品的物品组，其中费用为</a:t>
            </a:r>
            <a:r>
              <a:rPr lang="en-US" altLang="zh-CN" i="1" dirty="0"/>
              <a:t>c</a:t>
            </a:r>
            <a:r>
              <a:rPr lang="en-US" altLang="zh-CN" dirty="0"/>
              <a:t>[</a:t>
            </a:r>
            <a:r>
              <a:rPr lang="en-US" altLang="zh-CN" i="1" dirty="0" err="1"/>
              <a:t>i</a:t>
            </a:r>
            <a:r>
              <a:rPr lang="en-US" altLang="zh-CN" dirty="0"/>
              <a:t>]+</a:t>
            </a:r>
            <a:r>
              <a:rPr lang="en-US" altLang="zh-CN" i="1" dirty="0"/>
              <a:t>k</a:t>
            </a:r>
            <a:r>
              <a:rPr lang="zh-CN" altLang="zh-CN" dirty="0"/>
              <a:t>的物品的价值为</a:t>
            </a:r>
            <a:r>
              <a:rPr lang="en-US" altLang="zh-CN" i="1" dirty="0"/>
              <a:t>f'</a:t>
            </a:r>
            <a:r>
              <a:rPr lang="en-US" altLang="zh-CN" dirty="0"/>
              <a:t>[</a:t>
            </a:r>
            <a:r>
              <a:rPr lang="en-US" altLang="zh-CN" i="1" dirty="0"/>
              <a:t>k</a:t>
            </a:r>
            <a:r>
              <a:rPr lang="en-US" altLang="zh-CN" dirty="0"/>
              <a:t>]+</a:t>
            </a:r>
            <a:r>
              <a:rPr lang="en-US" altLang="zh-CN" i="1" dirty="0"/>
              <a:t>w</a:t>
            </a:r>
            <a:r>
              <a:rPr lang="en-US" altLang="zh-CN" dirty="0"/>
              <a:t>[</a:t>
            </a:r>
            <a:r>
              <a:rPr lang="en-US" altLang="zh-CN" i="1" dirty="0" err="1"/>
              <a:t>i</a:t>
            </a:r>
            <a:r>
              <a:rPr lang="en-US" altLang="zh-CN" dirty="0"/>
              <a:t>]</a:t>
            </a:r>
            <a:r>
              <a:rPr lang="zh-CN" altLang="zh-CN" dirty="0"/>
              <a:t>。也就是说，原来指数级的策略中有很多策略都是冗余的，通过一次</a:t>
            </a:r>
            <a:r>
              <a:rPr lang="en-US" altLang="zh-CN" dirty="0"/>
              <a:t>0-1</a:t>
            </a:r>
            <a:r>
              <a:rPr lang="zh-CN" altLang="zh-CN" dirty="0"/>
              <a:t>背包后，将主件</a:t>
            </a:r>
            <a:r>
              <a:rPr lang="en-US" altLang="zh-CN" i="1" dirty="0" err="1"/>
              <a:t>i</a:t>
            </a:r>
            <a:r>
              <a:rPr lang="zh-CN" altLang="zh-CN" dirty="0"/>
              <a:t>转化为</a:t>
            </a:r>
            <a:r>
              <a:rPr lang="en-US" altLang="zh-CN" dirty="0"/>
              <a:t> </a:t>
            </a:r>
            <a:r>
              <a:rPr lang="en-US" altLang="zh-CN" i="1" dirty="0"/>
              <a:t>V-c</a:t>
            </a:r>
            <a:r>
              <a:rPr lang="en-US" altLang="zh-CN" dirty="0"/>
              <a:t>[</a:t>
            </a:r>
            <a:r>
              <a:rPr lang="en-US" altLang="zh-CN" i="1" dirty="0" err="1"/>
              <a:t>i</a:t>
            </a:r>
            <a:r>
              <a:rPr lang="en-US" altLang="zh-CN" dirty="0"/>
              <a:t>]+1</a:t>
            </a:r>
            <a:r>
              <a:rPr lang="zh-CN" altLang="zh-CN" dirty="0"/>
              <a:t>个物品的物品组，然后再在所有的物品组中计算最优解。</a:t>
            </a:r>
            <a:endParaRPr lang="zh-CN" altLang="en-US" dirty="0"/>
          </a:p>
        </p:txBody>
      </p:sp>
    </p:spTree>
    <p:extLst>
      <p:ext uri="{BB962C8B-B14F-4D97-AF65-F5344CB8AC3E}">
        <p14:creationId xmlns:p14="http://schemas.microsoft.com/office/powerpoint/2010/main" val="13652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Consumer</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2010 ACM-ICPC Multi-University Training Contest</a:t>
            </a:r>
            <a:r>
              <a:rPr lang="zh-CN" altLang="zh-CN" b="1" dirty="0"/>
              <a:t>（</a:t>
            </a:r>
            <a:r>
              <a:rPr lang="en-US" altLang="zh-CN" b="1" dirty="0"/>
              <a:t>2</a:t>
            </a:r>
            <a:r>
              <a:rPr lang="zh-CN" altLang="zh-CN" b="1" dirty="0"/>
              <a:t>）——</a:t>
            </a:r>
            <a:r>
              <a:rPr lang="en-US" altLang="zh-CN" b="1" dirty="0"/>
              <a:t>Host by BUPT</a:t>
            </a:r>
            <a:endParaRPr lang="zh-CN" altLang="zh-CN" dirty="0"/>
          </a:p>
          <a:p>
            <a:r>
              <a:rPr lang="zh-CN" altLang="zh-CN" b="1" dirty="0"/>
              <a:t>在线测试：</a:t>
            </a:r>
            <a:r>
              <a:rPr lang="en-US" altLang="zh-CN" b="1" dirty="0"/>
              <a:t>HDOJ 3449</a:t>
            </a:r>
            <a:endParaRPr lang="zh-CN" altLang="en-US" dirty="0"/>
          </a:p>
        </p:txBody>
      </p:sp>
    </p:spTree>
    <p:extLst>
      <p:ext uri="{BB962C8B-B14F-4D97-AF65-F5344CB8AC3E}">
        <p14:creationId xmlns:p14="http://schemas.microsoft.com/office/powerpoint/2010/main" val="37902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FJ</a:t>
            </a:r>
            <a:r>
              <a:rPr lang="zh-CN" altLang="zh-CN" dirty="0"/>
              <a:t>要去买东西，而在买东西之前，他需要一些箱子来装他要买的不同种类的东西。每个箱子都被指定装一些特定种类的东西（也就是说，如果他要买这些东西中的一种，他就必须事先购买箱子）。每种东西都有价值。现在</a:t>
            </a:r>
            <a:r>
              <a:rPr lang="en-US" altLang="zh-CN" dirty="0"/>
              <a:t>FJ</a:t>
            </a:r>
            <a:r>
              <a:rPr lang="zh-CN" altLang="zh-CN" dirty="0"/>
              <a:t>有</a:t>
            </a:r>
            <a:r>
              <a:rPr lang="en-US" altLang="zh-CN" i="1" dirty="0"/>
              <a:t>w</a:t>
            </a:r>
            <a:r>
              <a:rPr lang="zh-CN" altLang="zh-CN" dirty="0"/>
              <a:t>美元用于购物，他打算用这些钱买到具有最高价值的东西。</a:t>
            </a:r>
            <a:endParaRPr lang="zh-CN" altLang="en-US" dirty="0"/>
          </a:p>
        </p:txBody>
      </p:sp>
    </p:spTree>
    <p:extLst>
      <p:ext uri="{BB962C8B-B14F-4D97-AF65-F5344CB8AC3E}">
        <p14:creationId xmlns:p14="http://schemas.microsoft.com/office/powerpoint/2010/main" val="411938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亚洲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26000972_TF02804867" id="{7735BB88-DA76-4449-AA08-91F8B0A219C8}" vid="{48762027-0321-4FD4-BC6B-856C9B6F3060}"/>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世界地图系列，亚洲大陆演示文稿（宽屏）</Template>
  <TotalTime>540</TotalTime>
  <Words>7879</Words>
  <Application>Microsoft Office PowerPoint</Application>
  <PresentationFormat>自定义</PresentationFormat>
  <Paragraphs>267</Paragraphs>
  <Slides>104</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104</vt:i4>
      </vt:variant>
    </vt:vector>
  </HeadingPairs>
  <TitlesOfParts>
    <vt:vector size="109" baseType="lpstr">
      <vt:lpstr>Microsoft YaHei UI</vt:lpstr>
      <vt:lpstr>Arial</vt:lpstr>
      <vt:lpstr>Symbol</vt:lpstr>
      <vt:lpstr>Times New Roman</vt:lpstr>
      <vt:lpstr>亚洲大陆 16x9</vt:lpstr>
      <vt:lpstr>动态规划方法的编程实验</vt:lpstr>
      <vt:lpstr>动态规划方法的编程实验</vt:lpstr>
      <vt:lpstr>PowerPoint 演示文稿</vt:lpstr>
      <vt:lpstr>线性DP的实验范例</vt:lpstr>
      <vt:lpstr>初步体验线性DP问题</vt:lpstr>
      <vt:lpstr>PowerPoint 演示文稿</vt:lpstr>
      <vt:lpstr>PowerPoint 演示文稿</vt:lpstr>
      <vt:lpstr>PowerPoint 演示文稿</vt:lpstr>
      <vt:lpstr>Brackets Sequence</vt:lpstr>
      <vt:lpstr>PowerPoint 演示文稿</vt:lpstr>
      <vt:lpstr>PowerPoint 演示文稿</vt:lpstr>
      <vt:lpstr>PowerPoint 演示文稿</vt:lpstr>
      <vt:lpstr>子集和问题</vt:lpstr>
      <vt:lpstr>Dollars</vt:lpstr>
      <vt:lpstr>PowerPoint 演示文稿</vt:lpstr>
      <vt:lpstr>PowerPoint 演示文稿</vt:lpstr>
      <vt:lpstr>PowerPoint 演示文稿</vt:lpstr>
      <vt:lpstr>最长公共子序列问题</vt:lpstr>
      <vt:lpstr>PowerPoint 演示文稿</vt:lpstr>
      <vt:lpstr>PowerPoint 演示文稿</vt:lpstr>
      <vt:lpstr>PowerPoint 演示文稿</vt:lpstr>
      <vt:lpstr>Longest Match</vt:lpstr>
      <vt:lpstr>PowerPoint 演示文稿</vt:lpstr>
      <vt:lpstr>PowerPoint 演示文稿</vt:lpstr>
      <vt:lpstr>PowerPoint 演示文稿</vt:lpstr>
      <vt:lpstr>0-1背包问题</vt:lpstr>
      <vt:lpstr>基本的0-1背包问题</vt:lpstr>
      <vt:lpstr>PowerPoint 演示文稿</vt:lpstr>
      <vt:lpstr>求解基本的0-1背包问题的算法</vt:lpstr>
      <vt:lpstr>Charm Bracelet</vt:lpstr>
      <vt:lpstr>PowerPoint 演示文稿</vt:lpstr>
      <vt:lpstr>PowerPoint 演示文稿</vt:lpstr>
      <vt:lpstr>PowerPoint 演示文稿</vt:lpstr>
      <vt:lpstr>试题解析</vt:lpstr>
      <vt:lpstr>完全背包</vt:lpstr>
      <vt:lpstr>PowerPoint 演示文稿</vt:lpstr>
      <vt:lpstr>求解完全背包问题的算法</vt:lpstr>
      <vt:lpstr>PowerPoint 演示文稿</vt:lpstr>
      <vt:lpstr>Dollar Dayz</vt:lpstr>
      <vt:lpstr>PowerPoint 演示文稿</vt:lpstr>
      <vt:lpstr>PowerPoint 演示文稿</vt:lpstr>
      <vt:lpstr>PowerPoint 演示文稿</vt:lpstr>
      <vt:lpstr>试题解析</vt:lpstr>
      <vt:lpstr>PowerPoint 演示文稿</vt:lpstr>
      <vt:lpstr>Piggy-Bank</vt:lpstr>
      <vt:lpstr>PowerPoint 演示文稿</vt:lpstr>
      <vt:lpstr>PowerPoint 演示文稿</vt:lpstr>
      <vt:lpstr>PowerPoint 演示文稿</vt:lpstr>
      <vt:lpstr>PowerPoint 演示文稿</vt:lpstr>
      <vt:lpstr>试题解析</vt:lpstr>
      <vt:lpstr>PowerPoint 演示文稿</vt:lpstr>
      <vt:lpstr>多重背包</vt:lpstr>
      <vt:lpstr>PowerPoint 演示文稿</vt:lpstr>
      <vt:lpstr>Space Elevator</vt:lpstr>
      <vt:lpstr>PowerPoint 演示文稿</vt:lpstr>
      <vt:lpstr>PowerPoint 演示文稿</vt:lpstr>
      <vt:lpstr>试题解析</vt:lpstr>
      <vt:lpstr>混合背包</vt:lpstr>
      <vt:lpstr>PowerPoint 演示文稿</vt:lpstr>
      <vt:lpstr>PowerPoint 演示文稿</vt:lpstr>
      <vt:lpstr>PowerPoint 演示文稿</vt:lpstr>
      <vt:lpstr>Coins</vt:lpstr>
      <vt:lpstr>PowerPoint 演示文稿</vt:lpstr>
      <vt:lpstr>PowerPoint 演示文稿</vt:lpstr>
      <vt:lpstr>PowerPoint 演示文稿</vt:lpstr>
      <vt:lpstr>PowerPoint 演示文稿</vt:lpstr>
      <vt:lpstr>The Fewest Coins</vt:lpstr>
      <vt:lpstr>PowerPoint 演示文稿</vt:lpstr>
      <vt:lpstr>PowerPoint 演示文稿</vt:lpstr>
      <vt:lpstr>PowerPoint 演示文稿</vt:lpstr>
      <vt:lpstr>PowerPoint 演示文稿</vt:lpstr>
      <vt:lpstr>二维背包</vt:lpstr>
      <vt:lpstr>PowerPoint 演示文稿</vt:lpstr>
      <vt:lpstr>PowerPoint 演示文稿</vt:lpstr>
      <vt:lpstr>Tug of War</vt:lpstr>
      <vt:lpstr>PowerPoint 演示文稿</vt:lpstr>
      <vt:lpstr>PowerPoint 演示文稿</vt:lpstr>
      <vt:lpstr>PowerPoint 演示文稿</vt:lpstr>
      <vt:lpstr>PowerPoint 演示文稿</vt:lpstr>
      <vt:lpstr>分组背包</vt:lpstr>
      <vt:lpstr>PowerPoint 演示文稿</vt:lpstr>
      <vt:lpstr>PowerPoint 演示文稿</vt:lpstr>
      <vt:lpstr>Balance</vt:lpstr>
      <vt:lpstr>PowerPoint 演示文稿</vt:lpstr>
      <vt:lpstr>PowerPoint 演示文稿</vt:lpstr>
      <vt:lpstr>PowerPoint 演示文稿</vt:lpstr>
      <vt:lpstr>PowerPoint 演示文稿</vt:lpstr>
      <vt:lpstr>Diablo III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有依赖的背包</vt:lpstr>
      <vt:lpstr>PowerPoint 演示文稿</vt:lpstr>
      <vt:lpstr>Consumer</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0-1背包问题</dc:title>
  <dc:creator>admin</dc:creator>
  <cp:lastModifiedBy>admin</cp:lastModifiedBy>
  <cp:revision>33</cp:revision>
  <dcterms:created xsi:type="dcterms:W3CDTF">2019-04-25T13:15:06Z</dcterms:created>
  <dcterms:modified xsi:type="dcterms:W3CDTF">2020-01-15T03:19:40Z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