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320" r:id="rId4"/>
    <p:sldId id="317" r:id="rId5"/>
    <p:sldId id="318" r:id="rId6"/>
    <p:sldId id="264" r:id="rId7"/>
    <p:sldId id="319" r:id="rId8"/>
    <p:sldId id="316" r:id="rId9"/>
    <p:sldId id="314" r:id="rId10"/>
    <p:sldId id="26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D3205E9-C0E4-4858-AECA-87AFC7E4FA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a7274a1822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6" name="Google Shape;2176;ga7274a1822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ga7274a1822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4" name="Google Shape;2244;ga7274a1822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852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a7274a1822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6" name="Google Shape;2176;ga7274a1822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38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ga7274a1822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4" name="Google Shape;2244;ga7274a1822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a7274a1822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6" name="Google Shape;2176;ga7274a1822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958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a7274a1822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6" name="Google Shape;2176;ga7274a1822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ga7274a1822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4" name="Google Shape;2244;ga7274a1822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ga7274a1822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2" name="Google Shape;2332;ga7274a1822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26500" y="1130675"/>
            <a:ext cx="6291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220225"/>
            <a:ext cx="770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1326165" flipH="1">
            <a:off x="-1328945" y="-932567"/>
            <a:ext cx="3297389" cy="22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 rot="2440329">
            <a:off x="6865875" y="-711275"/>
            <a:ext cx="3592175" cy="302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 amt="67000"/>
          </a:blip>
          <a:stretch>
            <a:fillRect/>
          </a:stretch>
        </p:blipFill>
        <p:spPr>
          <a:xfrm rot="5400000" flipH="1">
            <a:off x="-1871711" y="-356575"/>
            <a:ext cx="2894875" cy="259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1326165" flipH="1">
            <a:off x="-889245" y="3430558"/>
            <a:ext cx="3297389" cy="22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5">
            <a:alphaModFix amt="82000"/>
          </a:blip>
          <a:stretch>
            <a:fillRect/>
          </a:stretch>
        </p:blipFill>
        <p:spPr>
          <a:xfrm rot="10670981">
            <a:off x="6959826" y="3022524"/>
            <a:ext cx="3632875" cy="2999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2"/>
          <p:cNvGrpSpPr/>
          <p:nvPr/>
        </p:nvGrpSpPr>
        <p:grpSpPr>
          <a:xfrm rot="-2700000">
            <a:off x="381980" y="2801012"/>
            <a:ext cx="1344349" cy="2469678"/>
            <a:chOff x="272875" y="1419395"/>
            <a:chExt cx="255950" cy="563168"/>
          </a:xfrm>
        </p:grpSpPr>
        <p:sp>
          <p:nvSpPr>
            <p:cNvPr id="17" name="Google Shape;17;p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 rot="-2700000">
            <a:off x="7112113" y="-364316"/>
            <a:ext cx="1344349" cy="1995327"/>
            <a:chOff x="272875" y="1527563"/>
            <a:chExt cx="255950" cy="455000"/>
          </a:xfrm>
        </p:grpSpPr>
        <p:sp>
          <p:nvSpPr>
            <p:cNvPr id="53" name="Google Shape;53;p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2"/>
          <p:cNvSpPr/>
          <p:nvPr/>
        </p:nvSpPr>
        <p:spPr>
          <a:xfrm rot="10800000">
            <a:off x="4793599" y="4568874"/>
            <a:ext cx="2265082" cy="2165834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9" name="Google Shape;1959;p33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-2343514" flipH="1">
            <a:off x="-1166545" y="-1270720"/>
            <a:ext cx="3297389" cy="2276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0" name="Google Shape;1960;p33"/>
          <p:cNvGrpSpPr/>
          <p:nvPr/>
        </p:nvGrpSpPr>
        <p:grpSpPr>
          <a:xfrm rot="-8099954">
            <a:off x="15431" y="-572435"/>
            <a:ext cx="1344367" cy="1995327"/>
            <a:chOff x="272875" y="1527563"/>
            <a:chExt cx="255950" cy="455000"/>
          </a:xfrm>
        </p:grpSpPr>
        <p:sp>
          <p:nvSpPr>
            <p:cNvPr id="1961" name="Google Shape;1961;p3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3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3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3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3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3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3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96" name="Google Shape;1996;p33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5809801" flipH="1">
            <a:off x="7609918" y="-1097658"/>
            <a:ext cx="2894870" cy="259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7" name="Google Shape;1997;p33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10754694">
            <a:off x="2497948" y="4487275"/>
            <a:ext cx="7605809" cy="28323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8" name="Google Shape;1998;p33"/>
          <p:cNvGrpSpPr/>
          <p:nvPr/>
        </p:nvGrpSpPr>
        <p:grpSpPr>
          <a:xfrm flipH="1">
            <a:off x="-624375" y="3487614"/>
            <a:ext cx="1344377" cy="2469659"/>
            <a:chOff x="272875" y="1419395"/>
            <a:chExt cx="255950" cy="563168"/>
          </a:xfrm>
        </p:grpSpPr>
        <p:sp>
          <p:nvSpPr>
            <p:cNvPr id="1999" name="Google Shape;1999;p3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3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3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3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3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5" name="Google Shape;2035;p34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 rot="5400000">
            <a:off x="6963311" y="-630813"/>
            <a:ext cx="3592176" cy="30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6" name="Google Shape;2036;p34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 rot="1326165" flipH="1">
            <a:off x="-191445" y="4128883"/>
            <a:ext cx="3297389" cy="22766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7" name="Google Shape;2037;p34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2038" name="Google Shape;2038;p34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3" name="Google Shape;2073;p34"/>
          <p:cNvSpPr/>
          <p:nvPr/>
        </p:nvSpPr>
        <p:spPr>
          <a:xfrm>
            <a:off x="4566955" y="-2521549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4" name="Google Shape;2074;p34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7675040">
            <a:off x="2669916" y="-1516164"/>
            <a:ext cx="2894877" cy="2593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5" name="Google Shape;2075;p34"/>
          <p:cNvPicPr preferRelativeResize="0"/>
          <p:nvPr/>
        </p:nvPicPr>
        <p:blipFill>
          <a:blip r:embed="rId5">
            <a:alphaModFix amt="74000"/>
          </a:blip>
          <a:stretch>
            <a:fillRect/>
          </a:stretch>
        </p:blipFill>
        <p:spPr>
          <a:xfrm rot="-9631575" flipH="1">
            <a:off x="-1503235" y="-1230424"/>
            <a:ext cx="2894874" cy="259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4_1_1_2"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7" name="Google Shape;2077;p35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8" name="Google Shape;2078;p35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2079" name="Google Shape;2079;p35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5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5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5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5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5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5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5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5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5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5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5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5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5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5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14" name="Google Shape;2114;p35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5" name="Google Shape;2115;p35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2116" name="Google Shape;2116;p35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"/>
          <p:cNvSpPr txBox="1">
            <a:spLocks noGrp="1"/>
          </p:cNvSpPr>
          <p:nvPr>
            <p:ph type="subTitle" idx="1"/>
          </p:nvPr>
        </p:nvSpPr>
        <p:spPr>
          <a:xfrm flipH="1">
            <a:off x="5047900" y="2607067"/>
            <a:ext cx="3367800" cy="10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9"/>
          <p:cNvSpPr txBox="1">
            <a:spLocks noGrp="1"/>
          </p:cNvSpPr>
          <p:nvPr>
            <p:ph type="ctrTitle"/>
          </p:nvPr>
        </p:nvSpPr>
        <p:spPr>
          <a:xfrm flipH="1">
            <a:off x="4571900" y="1697799"/>
            <a:ext cx="3860400" cy="9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43" name="Google Shape;543;p9"/>
          <p:cNvPicPr preferRelativeResize="0"/>
          <p:nvPr/>
        </p:nvPicPr>
        <p:blipFill>
          <a:blip r:embed="rId2">
            <a:alphaModFix amt="82000"/>
          </a:blip>
          <a:stretch>
            <a:fillRect/>
          </a:stretch>
        </p:blipFill>
        <p:spPr>
          <a:xfrm>
            <a:off x="6498000" y="3581373"/>
            <a:ext cx="3440400" cy="2840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9"/>
          <p:cNvSpPr/>
          <p:nvPr/>
        </p:nvSpPr>
        <p:spPr>
          <a:xfrm rot="-2569776">
            <a:off x="7774946" y="-1017900"/>
            <a:ext cx="2265043" cy="2165797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9"/>
          <p:cNvGrpSpPr/>
          <p:nvPr/>
        </p:nvGrpSpPr>
        <p:grpSpPr>
          <a:xfrm rot="-6629356">
            <a:off x="7495291" y="3526103"/>
            <a:ext cx="1344346" cy="2469672"/>
            <a:chOff x="272875" y="1419395"/>
            <a:chExt cx="255950" cy="563168"/>
          </a:xfrm>
        </p:grpSpPr>
        <p:sp>
          <p:nvSpPr>
            <p:cNvPr id="546" name="Google Shape;546;p9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1" name="Google Shape;581;p9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 rot="-5400005">
            <a:off x="-1096437" y="-959501"/>
            <a:ext cx="3632875" cy="299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14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0" name="Google Shape;730;p14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731" name="Google Shape;731;p14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4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4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4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66" name="Google Shape;766;p14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14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14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14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" name="Google Shape;967;p18"/>
          <p:cNvGrpSpPr/>
          <p:nvPr/>
        </p:nvGrpSpPr>
        <p:grpSpPr>
          <a:xfrm>
            <a:off x="-1680776" y="-4224695"/>
            <a:ext cx="16179801" cy="13950337"/>
            <a:chOff x="-1680776" y="-4224695"/>
            <a:chExt cx="16179801" cy="13950337"/>
          </a:xfrm>
        </p:grpSpPr>
        <p:pic>
          <p:nvPicPr>
            <p:cNvPr id="968" name="Google Shape;968;p18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-3224823">
              <a:off x="-140037" y="3490385"/>
              <a:ext cx="5882028" cy="4855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9" name="Google Shape;969;p18"/>
            <p:cNvPicPr preferRelativeResize="0"/>
            <p:nvPr/>
          </p:nvPicPr>
          <p:blipFill>
            <a:blip r:embed="rId3">
              <a:alphaModFix amt="56000"/>
            </a:blip>
            <a:stretch>
              <a:fillRect/>
            </a:stretch>
          </p:blipFill>
          <p:spPr>
            <a:xfrm rot="10800000" flipH="1">
              <a:off x="7048980" y="-1210521"/>
              <a:ext cx="6114874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0" name="Google Shape;970;p18"/>
            <p:cNvPicPr preferRelativeResize="0"/>
            <p:nvPr/>
          </p:nvPicPr>
          <p:blipFill>
            <a:blip r:embed="rId4">
              <a:alphaModFix amt="52000"/>
            </a:blip>
            <a:stretch>
              <a:fillRect/>
            </a:stretch>
          </p:blipFill>
          <p:spPr>
            <a:xfrm rot="5400000">
              <a:off x="5834261" y="-3262046"/>
              <a:ext cx="4474637" cy="5143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1" name="Google Shape;971;p18"/>
            <p:cNvPicPr preferRelativeResize="0"/>
            <p:nvPr/>
          </p:nvPicPr>
          <p:blipFill>
            <a:blip r:embed="rId5">
              <a:alphaModFix amt="47000"/>
            </a:blip>
            <a:stretch>
              <a:fillRect/>
            </a:stretch>
          </p:blipFill>
          <p:spPr>
            <a:xfrm rot="-1342742">
              <a:off x="-977911" y="-3287812"/>
              <a:ext cx="5882021" cy="4855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2" name="Google Shape;972;p18"/>
            <p:cNvPicPr preferRelativeResize="0"/>
            <p:nvPr/>
          </p:nvPicPr>
          <p:blipFill>
            <a:blip r:embed="rId6">
              <a:alphaModFix amt="58000"/>
            </a:blip>
            <a:stretch>
              <a:fillRect/>
            </a:stretch>
          </p:blipFill>
          <p:spPr>
            <a:xfrm rot="10599510">
              <a:off x="-546556" y="1325195"/>
              <a:ext cx="1787179" cy="42873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3" name="Google Shape;973;p18"/>
            <p:cNvPicPr preferRelativeResize="0"/>
            <p:nvPr/>
          </p:nvPicPr>
          <p:blipFill>
            <a:blip r:embed="rId7">
              <a:alphaModFix amt="45000"/>
            </a:blip>
            <a:stretch>
              <a:fillRect/>
            </a:stretch>
          </p:blipFill>
          <p:spPr>
            <a:xfrm rot="380280">
              <a:off x="6197600" y="3797979"/>
              <a:ext cx="8158655" cy="30382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4" name="Google Shape;974;p18"/>
          <p:cNvSpPr txBox="1">
            <a:spLocks noGrp="1"/>
          </p:cNvSpPr>
          <p:nvPr>
            <p:ph type="title"/>
          </p:nvPr>
        </p:nvSpPr>
        <p:spPr>
          <a:xfrm>
            <a:off x="2290050" y="3076083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75" name="Google Shape;975;p18"/>
          <p:cNvSpPr txBox="1">
            <a:spLocks noGrp="1"/>
          </p:cNvSpPr>
          <p:nvPr>
            <p:ph type="subTitle" idx="1"/>
          </p:nvPr>
        </p:nvSpPr>
        <p:spPr>
          <a:xfrm>
            <a:off x="1605150" y="1547033"/>
            <a:ext cx="5933700" cy="18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76" name="Google Shape;976;p18"/>
          <p:cNvGrpSpPr/>
          <p:nvPr/>
        </p:nvGrpSpPr>
        <p:grpSpPr>
          <a:xfrm rot="5400065">
            <a:off x="8667137" y="-1129839"/>
            <a:ext cx="1344377" cy="1995312"/>
            <a:chOff x="272875" y="1527563"/>
            <a:chExt cx="255950" cy="455000"/>
          </a:xfrm>
        </p:grpSpPr>
        <p:sp>
          <p:nvSpPr>
            <p:cNvPr id="977" name="Google Shape;977;p18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8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8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8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8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8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8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8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8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8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8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8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8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8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8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8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8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8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8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8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8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8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8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8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8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8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8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8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8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8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8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8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2" name="Google Shape;1012;p18"/>
          <p:cNvSpPr/>
          <p:nvPr/>
        </p:nvSpPr>
        <p:spPr>
          <a:xfrm rot="-7373435">
            <a:off x="-1518218" y="3027895"/>
            <a:ext cx="2265005" cy="216576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4" name="Google Shape;1014;p19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-2343514" flipH="1">
            <a:off x="-1156226" y="-1467160"/>
            <a:ext cx="3297389" cy="2276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19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6" name="Google Shape;1016;p19"/>
          <p:cNvGrpSpPr/>
          <p:nvPr/>
        </p:nvGrpSpPr>
        <p:grpSpPr>
          <a:xfrm rot="-8099954">
            <a:off x="25750" y="-768875"/>
            <a:ext cx="1344367" cy="1995327"/>
            <a:chOff x="272875" y="1527563"/>
            <a:chExt cx="255950" cy="455000"/>
          </a:xfrm>
        </p:grpSpPr>
        <p:sp>
          <p:nvSpPr>
            <p:cNvPr id="1017" name="Google Shape;1017;p19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9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9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9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9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9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9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9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9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9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9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9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9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9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9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9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9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9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9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9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9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9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9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9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9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9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9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9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9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9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9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52" name="Google Shape;1052;p19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6814727" flipH="1">
            <a:off x="7454267" y="-1182806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19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-1136126">
            <a:off x="4365128" y="4231553"/>
            <a:ext cx="7605805" cy="28323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4" name="Google Shape;1054;p19"/>
          <p:cNvGrpSpPr/>
          <p:nvPr/>
        </p:nvGrpSpPr>
        <p:grpSpPr>
          <a:xfrm rot="3618644">
            <a:off x="7686877" y="3841497"/>
            <a:ext cx="1344356" cy="2469645"/>
            <a:chOff x="272875" y="1419395"/>
            <a:chExt cx="255950" cy="563168"/>
          </a:xfrm>
        </p:grpSpPr>
        <p:sp>
          <p:nvSpPr>
            <p:cNvPr id="1055" name="Google Shape;1055;p19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9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9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9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9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9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9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9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9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9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9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9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9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9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9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9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9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9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9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9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9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9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9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9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9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9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9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9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9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9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9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9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9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9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9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19"/>
          <p:cNvSpPr txBox="1">
            <a:spLocks noGrp="1"/>
          </p:cNvSpPr>
          <p:nvPr>
            <p:ph type="title"/>
          </p:nvPr>
        </p:nvSpPr>
        <p:spPr>
          <a:xfrm>
            <a:off x="720000" y="2586216"/>
            <a:ext cx="23364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1" name="Google Shape;1091;p19"/>
          <p:cNvSpPr txBox="1">
            <a:spLocks noGrp="1"/>
          </p:cNvSpPr>
          <p:nvPr>
            <p:ph type="subTitle" idx="1"/>
          </p:nvPr>
        </p:nvSpPr>
        <p:spPr>
          <a:xfrm>
            <a:off x="720000" y="3321129"/>
            <a:ext cx="23364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2" name="Google Shape;1092;p19"/>
          <p:cNvSpPr txBox="1">
            <a:spLocks noGrp="1"/>
          </p:cNvSpPr>
          <p:nvPr>
            <p:ph type="title" idx="2"/>
          </p:nvPr>
        </p:nvSpPr>
        <p:spPr>
          <a:xfrm>
            <a:off x="3403800" y="2586216"/>
            <a:ext cx="23364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3" name="Google Shape;1093;p19"/>
          <p:cNvSpPr txBox="1">
            <a:spLocks noGrp="1"/>
          </p:cNvSpPr>
          <p:nvPr>
            <p:ph type="subTitle" idx="3"/>
          </p:nvPr>
        </p:nvSpPr>
        <p:spPr>
          <a:xfrm>
            <a:off x="3403800" y="3321129"/>
            <a:ext cx="23364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4" name="Google Shape;1094;p19"/>
          <p:cNvSpPr txBox="1">
            <a:spLocks noGrp="1"/>
          </p:cNvSpPr>
          <p:nvPr>
            <p:ph type="title" idx="4"/>
          </p:nvPr>
        </p:nvSpPr>
        <p:spPr>
          <a:xfrm>
            <a:off x="6100400" y="2586209"/>
            <a:ext cx="23364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5" name="Google Shape;1095;p19"/>
          <p:cNvSpPr txBox="1">
            <a:spLocks noGrp="1"/>
          </p:cNvSpPr>
          <p:nvPr>
            <p:ph type="subTitle" idx="5"/>
          </p:nvPr>
        </p:nvSpPr>
        <p:spPr>
          <a:xfrm>
            <a:off x="6100400" y="3321129"/>
            <a:ext cx="23364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6" name="Google Shape;1096;p19"/>
          <p:cNvSpPr txBox="1">
            <a:spLocks noGrp="1"/>
          </p:cNvSpPr>
          <p:nvPr>
            <p:ph type="ctrTitle" idx="6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1"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25"/>
          <p:cNvSpPr txBox="1">
            <a:spLocks noGrp="1"/>
          </p:cNvSpPr>
          <p:nvPr>
            <p:ph type="subTitle" idx="1"/>
          </p:nvPr>
        </p:nvSpPr>
        <p:spPr>
          <a:xfrm>
            <a:off x="671450" y="2555700"/>
            <a:ext cx="3566700" cy="11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5" name="Google Shape;1495;p25"/>
          <p:cNvSpPr txBox="1">
            <a:spLocks noGrp="1"/>
          </p:cNvSpPr>
          <p:nvPr>
            <p:ph type="ctrTitle"/>
          </p:nvPr>
        </p:nvSpPr>
        <p:spPr>
          <a:xfrm>
            <a:off x="671450" y="1875052"/>
            <a:ext cx="2604300" cy="5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496" name="Google Shape;1496;p25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 rot="5400000">
            <a:off x="6963311" y="-630813"/>
            <a:ext cx="3592176" cy="30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7" name="Google Shape;1497;p25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 rot="1326165" flipH="1">
            <a:off x="-191445" y="4128883"/>
            <a:ext cx="3297389" cy="22766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8" name="Google Shape;1498;p25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1499" name="Google Shape;1499;p25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5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5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5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5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5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5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5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5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4" name="Google Shape;1534;p25"/>
          <p:cNvSpPr/>
          <p:nvPr/>
        </p:nvSpPr>
        <p:spPr>
          <a:xfrm>
            <a:off x="4566955" y="-2521549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5" name="Google Shape;1535;p25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7675040">
            <a:off x="2669916" y="-1516164"/>
            <a:ext cx="2894877" cy="2593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" name="Google Shape;1536;p25"/>
          <p:cNvPicPr preferRelativeResize="0"/>
          <p:nvPr/>
        </p:nvPicPr>
        <p:blipFill>
          <a:blip r:embed="rId5">
            <a:alphaModFix amt="74000"/>
          </a:blip>
          <a:stretch>
            <a:fillRect/>
          </a:stretch>
        </p:blipFill>
        <p:spPr>
          <a:xfrm rot="-9631575" flipH="1">
            <a:off x="-1503235" y="-1230424"/>
            <a:ext cx="2894874" cy="259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0" name="Google Shape;1840;p31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 rot="2453973">
            <a:off x="1248590" y="2532214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1" name="Google Shape;1841;p31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 rot="2453973">
            <a:off x="-1738310" y="4081814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2" name="Google Shape;1842;p31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 rot="2453973">
            <a:off x="6716115" y="-248136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" name="Google Shape;1843;p31"/>
          <p:cNvPicPr preferRelativeResize="0"/>
          <p:nvPr/>
        </p:nvPicPr>
        <p:blipFill>
          <a:blip r:embed="rId4">
            <a:alphaModFix amt="47000"/>
          </a:blip>
          <a:stretch>
            <a:fillRect/>
          </a:stretch>
        </p:blipFill>
        <p:spPr>
          <a:xfrm rot="10800000">
            <a:off x="1630988" y="143888"/>
            <a:ext cx="5882026" cy="48557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4" name="Google Shape;1844;p31"/>
          <p:cNvGrpSpPr/>
          <p:nvPr/>
        </p:nvGrpSpPr>
        <p:grpSpPr>
          <a:xfrm rot="-2700000">
            <a:off x="167955" y="3080962"/>
            <a:ext cx="1344349" cy="2469678"/>
            <a:chOff x="272875" y="1419395"/>
            <a:chExt cx="255950" cy="563168"/>
          </a:xfrm>
        </p:grpSpPr>
        <p:sp>
          <p:nvSpPr>
            <p:cNvPr id="1845" name="Google Shape;1845;p31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1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1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1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0" name="Google Shape;1880;p31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1881" name="Google Shape;1881;p31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1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1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1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1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1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1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1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1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1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1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1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1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6" name="Google Shape;1916;p31"/>
          <p:cNvSpPr/>
          <p:nvPr/>
        </p:nvSpPr>
        <p:spPr>
          <a:xfrm>
            <a:off x="5570568" y="-2413037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8" name="Google Shape;1918;p3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9" name="Google Shape;1919;p32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1920" name="Google Shape;1920;p3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2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2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2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2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2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55" name="Google Shape;1955;p32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6" name="Google Shape;1956;p32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1957" name="Google Shape;1957;p32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9" r:id="rId3"/>
    <p:sldLayoutId id="2147483661" r:id="rId4"/>
    <p:sldLayoutId id="2147483665" r:id="rId5"/>
    <p:sldLayoutId id="2147483666" r:id="rId6"/>
    <p:sldLayoutId id="2147483672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5" name="Google Shape;2125;p38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9461196">
            <a:off x="1917996" y="2388117"/>
            <a:ext cx="2894873" cy="2593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6" name="Google Shape;2126;p38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1377427">
            <a:off x="4764679" y="752254"/>
            <a:ext cx="2894876" cy="2593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7" name="Google Shape;2127;p38"/>
          <p:cNvPicPr preferRelativeResize="0"/>
          <p:nvPr/>
        </p:nvPicPr>
        <p:blipFill>
          <a:blip r:embed="rId5">
            <a:alphaModFix amt="47000"/>
          </a:blip>
          <a:stretch>
            <a:fillRect/>
          </a:stretch>
        </p:blipFill>
        <p:spPr>
          <a:xfrm>
            <a:off x="1808452" y="227299"/>
            <a:ext cx="5527099" cy="4562724"/>
          </a:xfrm>
          <a:prstGeom prst="rect">
            <a:avLst/>
          </a:prstGeom>
          <a:noFill/>
          <a:ln>
            <a:noFill/>
          </a:ln>
        </p:spPr>
      </p:pic>
      <p:sp>
        <p:nvSpPr>
          <p:cNvPr id="2130" name="Google Shape;2130;p38"/>
          <p:cNvSpPr/>
          <p:nvPr/>
        </p:nvSpPr>
        <p:spPr>
          <a:xfrm>
            <a:off x="-3657600" y="7305175"/>
            <a:ext cx="792600" cy="792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AB9E3D3-800E-0ACB-1E41-8BD7E2313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333" y="631626"/>
            <a:ext cx="6291000" cy="2052600"/>
          </a:xfrm>
        </p:spPr>
        <p:txBody>
          <a:bodyPr/>
          <a:lstStyle/>
          <a:p>
            <a:r>
              <a:rPr lang="en-US" altLang="zh-CN" sz="4800" dirty="0"/>
              <a:t>Cache Coherence Optimization</a:t>
            </a:r>
            <a:endParaRPr lang="zh-CN" altLang="en-US" sz="4800" dirty="0"/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388EDA07-DAE1-44F1-7BB9-1598F1A30E85}"/>
              </a:ext>
            </a:extLst>
          </p:cNvPr>
          <p:cNvSpPr txBox="1">
            <a:spLocks/>
          </p:cNvSpPr>
          <p:nvPr/>
        </p:nvSpPr>
        <p:spPr>
          <a:xfrm>
            <a:off x="1228067" y="3451542"/>
            <a:ext cx="6291000" cy="57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Overpass Black"/>
              <a:buNone/>
              <a:defRPr sz="66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Overpass Black"/>
              <a:buNone/>
              <a:defRPr sz="5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Overpass Black"/>
              <a:buNone/>
              <a:defRPr sz="5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Overpass Black"/>
              <a:buNone/>
              <a:defRPr sz="5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Overpass Black"/>
              <a:buNone/>
              <a:defRPr sz="5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Overpass Black"/>
              <a:buNone/>
              <a:defRPr sz="5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Overpass Black"/>
              <a:buNone/>
              <a:defRPr sz="5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Overpass Black"/>
              <a:buNone/>
              <a:defRPr sz="5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Overpass Black"/>
              <a:buNone/>
              <a:defRPr sz="5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r>
              <a:rPr lang="en-US" altLang="zh-CN" sz="3600" dirty="0">
                <a:solidFill>
                  <a:srgbClr val="FFC000"/>
                </a:solidFill>
              </a:rPr>
              <a:t>Using Prediction to accelerate coherence protocols </a:t>
            </a:r>
            <a:endParaRPr lang="zh-CN" altLang="en-US" sz="36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49"/>
          <p:cNvSpPr/>
          <p:nvPr/>
        </p:nvSpPr>
        <p:spPr>
          <a:xfrm>
            <a:off x="2190324" y="2616096"/>
            <a:ext cx="403854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i="0" u="none" strike="noStrike" cap="none" dirty="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目录的预测准确率相较低于缓存块的预测准确率</a:t>
            </a:r>
            <a:endParaRPr i="0" u="none" strike="noStrike" cap="none" dirty="0">
              <a:solidFill>
                <a:schemeClr val="dk2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2335" name="Google Shape;2335;p49"/>
          <p:cNvSpPr/>
          <p:nvPr/>
        </p:nvSpPr>
        <p:spPr>
          <a:xfrm>
            <a:off x="2190324" y="2959165"/>
            <a:ext cx="4279541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400" b="0" i="0" u="none" strike="noStrike" cap="none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原因在于二者所预测的一致性消息来源的复杂性</a:t>
            </a:r>
            <a:endParaRPr sz="1400" b="0" i="0" u="none" strike="noStrike" cap="none" dirty="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37" name="Google Shape;2337;p49"/>
          <p:cNvSpPr/>
          <p:nvPr/>
        </p:nvSpPr>
        <p:spPr>
          <a:xfrm>
            <a:off x="2225884" y="3663889"/>
            <a:ext cx="433833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通常情况下，</a:t>
            </a:r>
            <a:r>
              <a:rPr lang="en-GB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Cosmos</a:t>
            </a:r>
            <a:r>
              <a:rPr lang="zh-CN" alt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的预测准确率会随着 </a:t>
            </a:r>
            <a:r>
              <a:rPr lang="en-GB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depth of MHR </a:t>
            </a:r>
            <a:r>
              <a:rPr lang="zh-CN" alt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的提高而提高</a:t>
            </a:r>
            <a:endParaRPr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6" name="Google Shape;2346;p49"/>
          <p:cNvSpPr txBox="1"/>
          <p:nvPr/>
        </p:nvSpPr>
        <p:spPr>
          <a:xfrm>
            <a:off x="1000659" y="2526606"/>
            <a:ext cx="1551450" cy="990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accent5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01</a:t>
            </a:r>
            <a:endParaRPr sz="4000" b="0" i="0" u="none" strike="noStrike" cap="none" dirty="0">
              <a:solidFill>
                <a:schemeClr val="accent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47" name="Google Shape;2347;p49"/>
          <p:cNvSpPr txBox="1"/>
          <p:nvPr/>
        </p:nvSpPr>
        <p:spPr>
          <a:xfrm>
            <a:off x="1235674" y="3694583"/>
            <a:ext cx="10611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accent6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02</a:t>
            </a:r>
            <a:endParaRPr sz="4000" b="0" i="0" u="none" strike="noStrike" cap="none" dirty="0">
              <a:solidFill>
                <a:schemeClr val="accent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54" name="Google Shape;2354;p49"/>
          <p:cNvSpPr txBox="1">
            <a:spLocks noGrp="1"/>
          </p:cNvSpPr>
          <p:nvPr>
            <p:ph type="ctrTitle"/>
          </p:nvPr>
        </p:nvSpPr>
        <p:spPr>
          <a:xfrm>
            <a:off x="411526" y="164711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Basic Results</a:t>
            </a:r>
            <a:endParaRPr lang="en-GB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CA5346-BEC6-5E17-75BC-2289B774B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59" y="749038"/>
            <a:ext cx="6992326" cy="1733792"/>
          </a:xfrm>
          <a:prstGeom prst="rect">
            <a:avLst/>
          </a:prstGeom>
        </p:spPr>
      </p:pic>
      <p:sp>
        <p:nvSpPr>
          <p:cNvPr id="6" name="Google Shape;2335;p49">
            <a:extLst>
              <a:ext uri="{FF2B5EF4-FFF2-40B4-BE49-F238E27FC236}">
                <a16:creationId xmlns:a16="http://schemas.microsoft.com/office/drawing/2014/main" id="{02C9FB9D-C057-71E1-D356-72C9F3F9BDD9}"/>
              </a:ext>
            </a:extLst>
          </p:cNvPr>
          <p:cNvSpPr/>
          <p:nvPr/>
        </p:nvSpPr>
        <p:spPr>
          <a:xfrm>
            <a:off x="2180164" y="4164216"/>
            <a:ext cx="524657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400" b="0" i="0" u="none" strike="noStrike" cap="none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原因在于更高的 </a:t>
            </a:r>
            <a:r>
              <a:rPr lang="en-US" altLang="zh-CN" sz="1400" b="0" i="0" u="none" strike="noStrike" cap="none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depth </a:t>
            </a:r>
            <a:r>
              <a:rPr lang="zh-CN" altLang="en-US" sz="1400" b="0" i="0" u="none" strike="noStrike" cap="none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将会帮助</a:t>
            </a:r>
            <a:r>
              <a:rPr lang="en-US" altLang="zh-CN" sz="1400" b="0" i="0" u="none" strike="noStrike" cap="none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Cosmos</a:t>
            </a:r>
            <a:r>
              <a:rPr lang="zh-CN" altLang="en-US" sz="1400" b="0" i="0" u="none" strike="noStrike" cap="none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更好地识别当前共享模式下一致性消息的规律</a:t>
            </a:r>
            <a:endParaRPr sz="1400" b="0" i="0" u="none" strike="noStrike" cap="none" dirty="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44"/>
          <p:cNvSpPr txBox="1">
            <a:spLocks noGrp="1"/>
          </p:cNvSpPr>
          <p:nvPr>
            <p:ph type="ctrTitle"/>
          </p:nvPr>
        </p:nvSpPr>
        <p:spPr>
          <a:xfrm>
            <a:off x="597906" y="287832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bg2"/>
                </a:solidFill>
                <a:latin typeface="Open Sans" charset="0"/>
                <a:sym typeface="+mn-ea"/>
              </a:rPr>
              <a:t>共享模式下</a:t>
            </a:r>
            <a:r>
              <a:rPr lang="en-US" altLang="zh-CN" dirty="0">
                <a:solidFill>
                  <a:schemeClr val="bg2"/>
                </a:solidFill>
                <a:latin typeface="Open Sans" charset="0"/>
                <a:sym typeface="+mn-ea"/>
              </a:rPr>
              <a:t>coherence message</a:t>
            </a:r>
            <a:r>
              <a:rPr lang="zh-CN" altLang="en-US" dirty="0">
                <a:solidFill>
                  <a:schemeClr val="bg2"/>
                </a:solidFill>
                <a:latin typeface="Open Sans" charset="0"/>
                <a:sym typeface="+mn-ea"/>
              </a:rPr>
              <a:t>的规律性</a:t>
            </a:r>
            <a:endParaRPr lang="en-GB" dirty="0">
              <a:solidFill>
                <a:schemeClr val="dk2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4F7EF1-1F58-575C-C201-5E88AC904229}"/>
              </a:ext>
            </a:extLst>
          </p:cNvPr>
          <p:cNvSpPr/>
          <p:nvPr/>
        </p:nvSpPr>
        <p:spPr>
          <a:xfrm>
            <a:off x="597906" y="1127952"/>
            <a:ext cx="30572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生产者</a:t>
            </a:r>
            <a:r>
              <a:rPr lang="en-US" altLang="zh-CN" sz="2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zh-CN" altLang="en-US" sz="2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消费者模式下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D7B482-CABD-E19F-4E0C-1D4DA7429AB3}"/>
              </a:ext>
            </a:extLst>
          </p:cNvPr>
          <p:cNvSpPr txBox="1"/>
          <p:nvPr/>
        </p:nvSpPr>
        <p:spPr>
          <a:xfrm>
            <a:off x="505772" y="3694876"/>
            <a:ext cx="3484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      </a:t>
            </a:r>
            <a:r>
              <a:rPr lang="zh-CN" altLang="en-US" sz="1200" dirty="0"/>
              <a:t>对于目录而言</a:t>
            </a:r>
            <a:r>
              <a:rPr lang="en-US" altLang="zh-CN" sz="1200" dirty="0"/>
              <a:t>, </a:t>
            </a:r>
            <a:r>
              <a:rPr lang="zh-CN" altLang="en-US" sz="1200" dirty="0"/>
              <a:t>会首先接收来自生产者</a:t>
            </a:r>
            <a:r>
              <a:rPr lang="en-US" altLang="zh-CN" sz="1200" dirty="0"/>
              <a:t>Cache</a:t>
            </a:r>
            <a:r>
              <a:rPr lang="zh-CN" altLang="en-US" sz="1200" dirty="0"/>
              <a:t>发送的读写数据块的请求</a:t>
            </a:r>
            <a:r>
              <a:rPr lang="en-US" altLang="zh-CN" sz="1200" dirty="0"/>
              <a:t>, </a:t>
            </a:r>
            <a:r>
              <a:rPr lang="zh-CN" altLang="en-US" sz="1200" dirty="0"/>
              <a:t>对该请求作出响应</a:t>
            </a:r>
            <a:r>
              <a:rPr lang="en-US" altLang="zh-CN" sz="1200" dirty="0"/>
              <a:t>; </a:t>
            </a:r>
            <a:r>
              <a:rPr lang="zh-CN" altLang="en-US" sz="1200" dirty="0"/>
              <a:t>随后又会接收来自不同消费者</a:t>
            </a:r>
            <a:r>
              <a:rPr lang="en-US" altLang="zh-CN" sz="1200" dirty="0"/>
              <a:t>Cache</a:t>
            </a:r>
            <a:r>
              <a:rPr lang="zh-CN" altLang="en-US" sz="1200" dirty="0"/>
              <a:t>读数据块的请求</a:t>
            </a:r>
            <a:r>
              <a:rPr lang="en-US" altLang="zh-CN" sz="1200" dirty="0"/>
              <a:t>. </a:t>
            </a:r>
            <a:r>
              <a:rPr lang="zh-CN" altLang="en-US" sz="1200" dirty="0"/>
              <a:t>如此循环往复</a:t>
            </a:r>
            <a:r>
              <a:rPr lang="en-US" altLang="zh-CN" sz="1200" dirty="0"/>
              <a:t>. 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791E01-5243-5578-DBDC-5C935DEAAE11}"/>
              </a:ext>
            </a:extLst>
          </p:cNvPr>
          <p:cNvSpPr/>
          <p:nvPr/>
        </p:nvSpPr>
        <p:spPr>
          <a:xfrm>
            <a:off x="4496427" y="1401680"/>
            <a:ext cx="38609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能否利用这种</a:t>
            </a:r>
            <a:r>
              <a:rPr lang="en-US" altLang="zh-CN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Coherence Message</a:t>
            </a:r>
            <a:r>
              <a:rPr lang="zh-CN" alt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的规律性来进行预测 </a:t>
            </a:r>
            <a:r>
              <a:rPr lang="en-US" altLang="zh-CN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zh-CN" alt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8185C2-F7C4-C832-977C-AD07521F0E7D}"/>
              </a:ext>
            </a:extLst>
          </p:cNvPr>
          <p:cNvSpPr/>
          <p:nvPr/>
        </p:nvSpPr>
        <p:spPr>
          <a:xfrm>
            <a:off x="4364429" y="2885608"/>
            <a:ext cx="448427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如何设计出高适应性的预测器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即能够适用于不同共享模式下一致性消息的预测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而不仅仅局限于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Producer-Consumer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模式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zh-CN" alt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0BE6D1F4-BA59-924F-FB97-6E77FDD4EF77}"/>
              </a:ext>
            </a:extLst>
          </p:cNvPr>
          <p:cNvSpPr/>
          <p:nvPr/>
        </p:nvSpPr>
        <p:spPr>
          <a:xfrm>
            <a:off x="6190008" y="2205579"/>
            <a:ext cx="416560" cy="544173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FB49C9E-2926-4C3D-C679-6F60E635F428}"/>
              </a:ext>
            </a:extLst>
          </p:cNvPr>
          <p:cNvSpPr/>
          <p:nvPr/>
        </p:nvSpPr>
        <p:spPr>
          <a:xfrm>
            <a:off x="5106339" y="4002653"/>
            <a:ext cx="2583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Cosmos</a:t>
            </a:r>
            <a:r>
              <a:rPr lang="zh-CN" altLang="en-US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！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6D3B2A6-958F-1862-A124-F780CA5FD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5579"/>
            <a:ext cx="4496427" cy="10955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p46"/>
          <p:cNvSpPr txBox="1">
            <a:spLocks noGrp="1"/>
          </p:cNvSpPr>
          <p:nvPr>
            <p:ph type="subTitle" idx="1"/>
          </p:nvPr>
        </p:nvSpPr>
        <p:spPr>
          <a:xfrm>
            <a:off x="701726" y="1522177"/>
            <a:ext cx="8086674" cy="18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 dirty="0">
                <a:solidFill>
                  <a:schemeClr val="bg2"/>
                </a:solidFill>
                <a:uFillTx/>
                <a:latin typeface="Open Sans" charset="0"/>
                <a:sym typeface="+mn-ea"/>
              </a:rPr>
              <a:t>			Cosmos </a:t>
            </a:r>
            <a:r>
              <a:rPr lang="en-US" altLang="zh-CN" sz="4000" dirty="0">
                <a:solidFill>
                  <a:schemeClr val="bg2"/>
                </a:solidFill>
                <a:uFillTx/>
                <a:latin typeface="Open Sans" charset="0"/>
                <a:sym typeface="+mn-ea"/>
              </a:rPr>
              <a:t>--</a:t>
            </a:r>
            <a:endParaRPr lang="en-US" altLang="en-GB" sz="4000" dirty="0">
              <a:solidFill>
                <a:schemeClr val="bg2"/>
              </a:solidFill>
              <a:uFillTx/>
              <a:latin typeface="Open Sans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 dirty="0">
                <a:solidFill>
                  <a:schemeClr val="bg2"/>
                </a:solidFill>
                <a:uFillTx/>
                <a:latin typeface="Open Sans" charset="0"/>
                <a:sym typeface="+mn-ea"/>
              </a:rPr>
              <a:t> </a:t>
            </a:r>
            <a:r>
              <a:rPr lang="en-US" altLang="zh-CN" sz="4000" dirty="0">
                <a:solidFill>
                  <a:schemeClr val="bg2"/>
                </a:solidFill>
                <a:uFillTx/>
                <a:latin typeface="Open Sans" charset="0"/>
                <a:sym typeface="+mn-ea"/>
              </a:rPr>
              <a:t>coherence message predictor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627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44"/>
          <p:cNvSpPr txBox="1">
            <a:spLocks noGrp="1"/>
          </p:cNvSpPr>
          <p:nvPr>
            <p:ph type="ctrTitle"/>
          </p:nvPr>
        </p:nvSpPr>
        <p:spPr>
          <a:xfrm>
            <a:off x="608067" y="98308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bg2"/>
                </a:solidFill>
                <a:uFillTx/>
                <a:latin typeface="Open Sans" charset="0"/>
                <a:sym typeface="+mn-ea"/>
              </a:rPr>
              <a:t>Basic Structure of Cosmos</a:t>
            </a:r>
            <a:endParaRPr lang="en-GB" dirty="0">
              <a:solidFill>
                <a:schemeClr val="dk2"/>
              </a:solidFill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33E4EA61-63F9-C8E3-7774-FC907BEC9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85" y="2135971"/>
            <a:ext cx="4781550" cy="19907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EE27974-09F9-A85C-7B44-910A0EE2E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617" y="824013"/>
            <a:ext cx="6441295" cy="98242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D485B37-D53D-770E-4D07-2BA9F9475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317" y="2391295"/>
            <a:ext cx="4565698" cy="95257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A1D87A5-E5BD-8A62-CF58-9158B26E6E7F}"/>
              </a:ext>
            </a:extLst>
          </p:cNvPr>
          <p:cNvSpPr/>
          <p:nvPr/>
        </p:nvSpPr>
        <p:spPr>
          <a:xfrm>
            <a:off x="4916469" y="1806437"/>
            <a:ext cx="26645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Cosmos</a:t>
            </a:r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中获取预测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0610118-427B-34C0-3A61-D7936EB8F5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6058" y="3434212"/>
            <a:ext cx="3618902" cy="168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32A80D1-DBE9-52E9-905C-7C1104DDE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379480" y="-19329"/>
            <a:ext cx="3860400" cy="934200"/>
          </a:xfrm>
        </p:spPr>
        <p:txBody>
          <a:bodyPr/>
          <a:lstStyle/>
          <a:p>
            <a:r>
              <a:rPr lang="en-US" altLang="zh-CN" dirty="0"/>
              <a:t>Reliability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5ABF4F-99F2-B7D3-C48F-44523F8D24C0}"/>
              </a:ext>
            </a:extLst>
          </p:cNvPr>
          <p:cNvSpPr txBox="1"/>
          <p:nvPr/>
        </p:nvSpPr>
        <p:spPr>
          <a:xfrm>
            <a:off x="318443" y="1393745"/>
            <a:ext cx="423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通常情况下</a:t>
            </a:r>
            <a:r>
              <a:rPr lang="en-US" altLang="zh-CN" sz="1200" dirty="0">
                <a:solidFill>
                  <a:schemeClr val="tx1"/>
                </a:solidFill>
              </a:rPr>
              <a:t>, </a:t>
            </a:r>
            <a:r>
              <a:rPr lang="zh-CN" altLang="en-US" sz="1200" dirty="0">
                <a:solidFill>
                  <a:schemeClr val="tx1"/>
                </a:solidFill>
              </a:rPr>
              <a:t>提高 </a:t>
            </a:r>
            <a:r>
              <a:rPr lang="en-US" altLang="zh-CN" sz="1200" dirty="0">
                <a:solidFill>
                  <a:schemeClr val="tx1"/>
                </a:solidFill>
              </a:rPr>
              <a:t>depth of MHR </a:t>
            </a:r>
            <a:r>
              <a:rPr lang="zh-CN" altLang="en-US" sz="1200" dirty="0">
                <a:solidFill>
                  <a:schemeClr val="tx1"/>
                </a:solidFill>
              </a:rPr>
              <a:t>会进一步提高预测准确率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BA95B6-31FA-D5A8-7A8D-4518E6E46EDC}"/>
              </a:ext>
            </a:extLst>
          </p:cNvPr>
          <p:cNvSpPr txBox="1"/>
          <p:nvPr/>
        </p:nvSpPr>
        <p:spPr>
          <a:xfrm>
            <a:off x="372581" y="4214925"/>
            <a:ext cx="364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研究表明</a:t>
            </a:r>
            <a:r>
              <a:rPr lang="en-US" altLang="zh-CN" sz="1200" dirty="0"/>
              <a:t>, </a:t>
            </a:r>
            <a:r>
              <a:rPr lang="zh-CN" altLang="en-US" sz="1200" dirty="0"/>
              <a:t>一个经过细致调优的程序中</a:t>
            </a:r>
            <a:r>
              <a:rPr lang="en-US" altLang="zh-CN" sz="1200" dirty="0"/>
              <a:t>, </a:t>
            </a:r>
            <a:r>
              <a:rPr lang="zh-CN" altLang="en-US" sz="1200" dirty="0"/>
              <a:t>同一个数据块的平均被共享核数量不超过两个</a:t>
            </a:r>
            <a:r>
              <a:rPr lang="en-US" altLang="zh-CN" sz="1200" dirty="0"/>
              <a:t>. </a:t>
            </a:r>
            <a:endParaRPr lang="zh-CN" altLang="en-US" sz="1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F69A8F3-EB45-704A-CC7C-4422DEAF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81" y="1813049"/>
            <a:ext cx="3755717" cy="116030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640DC79-2D77-B4E7-B741-A11B0D59AA3B}"/>
              </a:ext>
            </a:extLst>
          </p:cNvPr>
          <p:cNvSpPr/>
          <p:nvPr/>
        </p:nvSpPr>
        <p:spPr>
          <a:xfrm>
            <a:off x="372581" y="3138265"/>
            <a:ext cx="15424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提高</a:t>
            </a:r>
            <a:r>
              <a:rPr lang="en-US" altLang="zh-CN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MHR</a:t>
            </a:r>
            <a:r>
              <a:rPr lang="zh-CN" altLang="en-US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的深度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AABC0C-E7A6-CEE1-B413-9B6C084F9DBC}"/>
              </a:ext>
            </a:extLst>
          </p:cNvPr>
          <p:cNvSpPr/>
          <p:nvPr/>
        </p:nvSpPr>
        <p:spPr>
          <a:xfrm>
            <a:off x="116011" y="3775868"/>
            <a:ext cx="513003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Cosmos</a:t>
            </a:r>
            <a:r>
              <a:rPr lang="zh-CN" altLang="en-US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更好地识别当前共享模式下一致性消息的规律</a:t>
            </a:r>
          </a:p>
        </p:txBody>
      </p:sp>
      <p:sp>
        <p:nvSpPr>
          <p:cNvPr id="15" name="箭头: 圆角右 14">
            <a:extLst>
              <a:ext uri="{FF2B5EF4-FFF2-40B4-BE49-F238E27FC236}">
                <a16:creationId xmlns:a16="http://schemas.microsoft.com/office/drawing/2014/main" id="{1F1DA84D-2AE4-5937-BD31-0C7D68AE72BF}"/>
              </a:ext>
            </a:extLst>
          </p:cNvPr>
          <p:cNvSpPr/>
          <p:nvPr/>
        </p:nvSpPr>
        <p:spPr>
          <a:xfrm rot="5400000">
            <a:off x="2175183" y="3020799"/>
            <a:ext cx="523240" cy="939800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0C8416D-E1CA-04E7-2E66-C78AE08BA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243" y="1459353"/>
            <a:ext cx="1400370" cy="6851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9D9FE42-1F63-0E8D-D629-8A3A59BCF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923" y="1470496"/>
            <a:ext cx="1552792" cy="685106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754AFA2B-E7AE-38D4-BE2B-DCCE379315CE}"/>
              </a:ext>
            </a:extLst>
          </p:cNvPr>
          <p:cNvSpPr/>
          <p:nvPr/>
        </p:nvSpPr>
        <p:spPr>
          <a:xfrm>
            <a:off x="5388501" y="2355810"/>
            <a:ext cx="317817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Cosmos Filters</a:t>
            </a:r>
            <a:r>
              <a:rPr lang="zh-CN" alt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机制</a:t>
            </a:r>
            <a:r>
              <a:rPr lang="en-US" altLang="zh-CN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若同一缓存块连续遇到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次该预测错误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zh-CN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才置换成不同预测结果</a:t>
            </a:r>
            <a:endParaRPr lang="zh-CN" alt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40DD77F-BBB0-AA1C-2284-F4816B796EFB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6673613" y="1801906"/>
            <a:ext cx="822310" cy="1114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1325838-6A5E-063B-0C72-66DA2F1A2D01}"/>
              </a:ext>
            </a:extLst>
          </p:cNvPr>
          <p:cNvSpPr txBox="1"/>
          <p:nvPr/>
        </p:nvSpPr>
        <p:spPr>
          <a:xfrm>
            <a:off x="6708705" y="1499700"/>
            <a:ext cx="816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Noise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316AC7D-A4FC-6647-69E1-AB14A721B074}"/>
              </a:ext>
            </a:extLst>
          </p:cNvPr>
          <p:cNvSpPr txBox="1"/>
          <p:nvPr/>
        </p:nvSpPr>
        <p:spPr>
          <a:xfrm>
            <a:off x="5483411" y="3490699"/>
            <a:ext cx="3382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设置</a:t>
            </a:r>
            <a:r>
              <a:rPr lang="en-US" altLang="zh-CN" sz="1200" dirty="0"/>
              <a:t>Counter</a:t>
            </a:r>
            <a:r>
              <a:rPr lang="zh-CN" altLang="en-US" sz="1200" dirty="0"/>
              <a:t>位</a:t>
            </a:r>
            <a:r>
              <a:rPr lang="en-US" altLang="zh-CN" sz="1200" dirty="0"/>
              <a:t>, </a:t>
            </a:r>
            <a:r>
              <a:rPr lang="zh-CN" altLang="en-US" sz="1200" dirty="0"/>
              <a:t>若</a:t>
            </a:r>
            <a:r>
              <a:rPr lang="en-US" altLang="zh-CN" sz="1200" dirty="0"/>
              <a:t>N</a:t>
            </a:r>
            <a:r>
              <a:rPr lang="zh-CN" altLang="en-US" sz="1200" dirty="0"/>
              <a:t>取</a:t>
            </a:r>
            <a:r>
              <a:rPr lang="en-US" altLang="zh-CN" sz="1200" dirty="0"/>
              <a:t>2</a:t>
            </a:r>
            <a:r>
              <a:rPr lang="zh-CN" altLang="en-US" sz="1200" dirty="0"/>
              <a:t>时</a:t>
            </a:r>
            <a:r>
              <a:rPr lang="en-US" altLang="zh-CN" sz="1200" dirty="0"/>
              <a:t>, Counter=0</a:t>
            </a:r>
            <a:r>
              <a:rPr lang="zh-CN" altLang="en-US" sz="1200" dirty="0"/>
              <a:t>时遇到错误预测就将其更改为</a:t>
            </a:r>
            <a:r>
              <a:rPr lang="en-US" altLang="zh-CN" sz="1200" dirty="0"/>
              <a:t>1, </a:t>
            </a:r>
            <a:r>
              <a:rPr lang="zh-CN" altLang="en-US" sz="1200" dirty="0"/>
              <a:t>在遇到错误预测就更换表项并将</a:t>
            </a:r>
            <a:r>
              <a:rPr lang="en-US" altLang="zh-CN" sz="1200" dirty="0"/>
              <a:t>Counter</a:t>
            </a:r>
            <a:r>
              <a:rPr lang="zh-CN" altLang="en-US" sz="1200" dirty="0"/>
              <a:t>置</a:t>
            </a:r>
            <a:r>
              <a:rPr lang="en-US" altLang="zh-CN" sz="1200" dirty="0"/>
              <a:t>0. </a:t>
            </a:r>
            <a:endParaRPr lang="zh-CN" altLang="en-US" sz="1200" dirty="0"/>
          </a:p>
        </p:txBody>
      </p:sp>
      <p:sp>
        <p:nvSpPr>
          <p:cNvPr id="27" name="Google Shape;2346;p49">
            <a:extLst>
              <a:ext uri="{FF2B5EF4-FFF2-40B4-BE49-F238E27FC236}">
                <a16:creationId xmlns:a16="http://schemas.microsoft.com/office/drawing/2014/main" id="{A7CEED83-9373-69FC-DEF4-BD56A1C89596}"/>
              </a:ext>
            </a:extLst>
          </p:cNvPr>
          <p:cNvSpPr txBox="1"/>
          <p:nvPr/>
        </p:nvSpPr>
        <p:spPr>
          <a:xfrm>
            <a:off x="208864" y="654985"/>
            <a:ext cx="10611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accent5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01</a:t>
            </a:r>
            <a:endParaRPr sz="3000" b="0" i="0" u="none" strike="noStrike" cap="none" dirty="0">
              <a:solidFill>
                <a:schemeClr val="accent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" name="Google Shape;2347;p49">
            <a:extLst>
              <a:ext uri="{FF2B5EF4-FFF2-40B4-BE49-F238E27FC236}">
                <a16:creationId xmlns:a16="http://schemas.microsoft.com/office/drawing/2014/main" id="{7E45E567-B09D-D429-5FDF-BE8AC72A6194}"/>
              </a:ext>
            </a:extLst>
          </p:cNvPr>
          <p:cNvSpPr txBox="1"/>
          <p:nvPr/>
        </p:nvSpPr>
        <p:spPr>
          <a:xfrm>
            <a:off x="5158056" y="667022"/>
            <a:ext cx="10611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accent6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02</a:t>
            </a:r>
            <a:endParaRPr sz="3000" b="0" i="0" u="none" strike="noStrike" cap="none" dirty="0">
              <a:solidFill>
                <a:schemeClr val="accent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9" name="Google Shape;2363;p50">
            <a:extLst>
              <a:ext uri="{FF2B5EF4-FFF2-40B4-BE49-F238E27FC236}">
                <a16:creationId xmlns:a16="http://schemas.microsoft.com/office/drawing/2014/main" id="{E79AE36B-F313-64D1-B1EF-1D8F306219CD}"/>
              </a:ext>
            </a:extLst>
          </p:cNvPr>
          <p:cNvPicPr preferRelativeResize="0"/>
          <p:nvPr/>
        </p:nvPicPr>
        <p:blipFill>
          <a:blip r:embed="rId5">
            <a:alphaModFix amt="52000"/>
          </a:blip>
          <a:stretch>
            <a:fillRect/>
          </a:stretch>
        </p:blipFill>
        <p:spPr>
          <a:xfrm rot="-1128984" flipH="1">
            <a:off x="1200538" y="369813"/>
            <a:ext cx="2158143" cy="1155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824A4037-02CC-084A-BB95-879462DAED16}"/>
              </a:ext>
            </a:extLst>
          </p:cNvPr>
          <p:cNvSpPr/>
          <p:nvPr/>
        </p:nvSpPr>
        <p:spPr>
          <a:xfrm>
            <a:off x="1345775" y="786787"/>
            <a:ext cx="18806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Depth of MHR</a:t>
            </a:r>
            <a:endParaRPr lang="zh-CN" alt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FE991E9-6BB6-7751-EA64-E077CD6C223C}"/>
              </a:ext>
            </a:extLst>
          </p:cNvPr>
          <p:cNvSpPr/>
          <p:nvPr/>
        </p:nvSpPr>
        <p:spPr>
          <a:xfrm>
            <a:off x="6205510" y="831061"/>
            <a:ext cx="17219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Filter Noises</a:t>
            </a:r>
            <a:endParaRPr lang="zh-CN" alt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2" name="Google Shape;2365;p50">
            <a:extLst>
              <a:ext uri="{FF2B5EF4-FFF2-40B4-BE49-F238E27FC236}">
                <a16:creationId xmlns:a16="http://schemas.microsoft.com/office/drawing/2014/main" id="{E1AED37F-86A3-D54E-CED9-0419C2CEA8BA}"/>
              </a:ext>
            </a:extLst>
          </p:cNvPr>
          <p:cNvPicPr preferRelativeResize="0"/>
          <p:nvPr/>
        </p:nvPicPr>
        <p:blipFill>
          <a:blip r:embed="rId6">
            <a:alphaModFix amt="52000"/>
          </a:blip>
          <a:stretch>
            <a:fillRect/>
          </a:stretch>
        </p:blipFill>
        <p:spPr>
          <a:xfrm rot="-1128984" flipH="1">
            <a:off x="6090287" y="363941"/>
            <a:ext cx="2053458" cy="1245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929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p46"/>
          <p:cNvSpPr txBox="1">
            <a:spLocks noGrp="1"/>
          </p:cNvSpPr>
          <p:nvPr>
            <p:ph type="subTitle" idx="1"/>
          </p:nvPr>
        </p:nvSpPr>
        <p:spPr>
          <a:xfrm>
            <a:off x="1177794" y="1517823"/>
            <a:ext cx="6970525" cy="18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How Cosmos is integrated with a coherence protocol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44"/>
          <p:cNvSpPr txBox="1">
            <a:spLocks noGrp="1"/>
          </p:cNvSpPr>
          <p:nvPr>
            <p:ph type="ctrTitle"/>
          </p:nvPr>
        </p:nvSpPr>
        <p:spPr>
          <a:xfrm>
            <a:off x="619171" y="294920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bg2"/>
                </a:solidFill>
                <a:uFillTx/>
                <a:latin typeface="Open Sans" charset="0"/>
                <a:sym typeface="+mn-ea"/>
              </a:rPr>
              <a:t>Actions, Execute &amp; Detecting </a:t>
            </a:r>
            <a:endParaRPr lang="en-GB" dirty="0">
              <a:solidFill>
                <a:schemeClr val="dk2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EF1DDA-D5FE-FC73-A42E-115D9727C72A}"/>
              </a:ext>
            </a:extLst>
          </p:cNvPr>
          <p:cNvSpPr/>
          <p:nvPr/>
        </p:nvSpPr>
        <p:spPr>
          <a:xfrm>
            <a:off x="165715" y="872720"/>
            <a:ext cx="4051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altLang="zh-CN" sz="2000" dirty="0"/>
              <a:t>Mapping Predictions to Actions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6C98D6-3574-8C6F-E6C0-9E564D9487BA}"/>
              </a:ext>
            </a:extLst>
          </p:cNvPr>
          <p:cNvSpPr/>
          <p:nvPr/>
        </p:nvSpPr>
        <p:spPr>
          <a:xfrm>
            <a:off x="4312228" y="869753"/>
            <a:ext cx="48317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altLang="zh-CN" sz="2000" dirty="0"/>
              <a:t>Determining When to Perform Actions</a:t>
            </a:r>
            <a:endParaRPr lang="zh-CN" alt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555CAB-F741-55E9-CD8C-BC08F7F527B3}"/>
              </a:ext>
            </a:extLst>
          </p:cNvPr>
          <p:cNvSpPr/>
          <p:nvPr/>
        </p:nvSpPr>
        <p:spPr>
          <a:xfrm>
            <a:off x="165715" y="3089330"/>
            <a:ext cx="53928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Detecting and Handling with mis-prediction</a:t>
            </a:r>
            <a:endParaRPr lang="zh-CN" altLang="en-US" sz="20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3AFDB2E-04A6-95F3-B576-981A84649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" y="1675332"/>
            <a:ext cx="5178021" cy="137065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4BD28C5-1BD3-E091-F034-19B34814630D}"/>
              </a:ext>
            </a:extLst>
          </p:cNvPr>
          <p:cNvSpPr/>
          <p:nvPr/>
        </p:nvSpPr>
        <p:spPr>
          <a:xfrm>
            <a:off x="416560" y="1324617"/>
            <a:ext cx="35052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/>
              </a:rPr>
              <a:t>正常该怎么</a:t>
            </a:r>
            <a:r>
              <a:rPr lang="zh-CN" altLang="en-US" sz="1600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</a:rPr>
              <a:t>响应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/>
              </a:rPr>
              <a:t>, </a:t>
            </a:r>
            <a:r>
              <a:rPr lang="zh-CN" altLang="en-US" sz="1600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</a:rPr>
              <a:t>现在就怎么响应</a:t>
            </a:r>
            <a:endParaRPr lang="zh-CN" altLang="en-US" sz="16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942EC-66D3-8F36-33A9-4EB7AE59804E}"/>
              </a:ext>
            </a:extLst>
          </p:cNvPr>
          <p:cNvSpPr/>
          <p:nvPr/>
        </p:nvSpPr>
        <p:spPr>
          <a:xfrm>
            <a:off x="4966046" y="1333811"/>
            <a:ext cx="310896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/>
              </a:rPr>
              <a:t>作出预测后就响应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811CCF7-2DEA-0A12-F315-77C116BAE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60" y="3564810"/>
            <a:ext cx="5125165" cy="114316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5471EB8-5DAE-67C4-2FA1-F24FE921CD5B}"/>
              </a:ext>
            </a:extLst>
          </p:cNvPr>
          <p:cNvSpPr/>
          <p:nvPr/>
        </p:nvSpPr>
        <p:spPr>
          <a:xfrm>
            <a:off x="5991215" y="2258333"/>
            <a:ext cx="272606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错误的预测可能会导致缓存块</a:t>
            </a:r>
            <a:r>
              <a:rPr lang="zh-CN" altLang="en-US" sz="1600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</a:rPr>
              <a:t>的状态错误</a:t>
            </a:r>
            <a:r>
              <a:rPr lang="en-US" altLang="zh-CN" sz="1600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</a:rPr>
              <a:t>, </a:t>
            </a:r>
            <a:r>
              <a:rPr lang="zh-CN" altLang="en-US" sz="1600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</a:rPr>
              <a:t>甚至导致处理器状态发生错误</a:t>
            </a:r>
            <a:endParaRPr lang="zh-CN" altLang="en-US" sz="16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DF5BF9C-3232-DDF8-428A-51F461B7D47A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 flipV="1">
            <a:off x="5558538" y="2673832"/>
            <a:ext cx="432677" cy="615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6F0C600-ADB6-8DB8-61F7-A8C83D31B271}"/>
              </a:ext>
            </a:extLst>
          </p:cNvPr>
          <p:cNvSpPr/>
          <p:nvPr/>
        </p:nvSpPr>
        <p:spPr>
          <a:xfrm>
            <a:off x="5991215" y="3564810"/>
            <a:ext cx="27260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/>
              </a:rPr>
              <a:t>根据所作出的预测动作的影响程度分类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/>
              </a:rPr>
              <a:t>, 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/>
              </a:rPr>
              <a:t>分别处理</a:t>
            </a: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6888941C-8D74-0C32-7A70-54F2C4E68931}"/>
              </a:ext>
            </a:extLst>
          </p:cNvPr>
          <p:cNvSpPr/>
          <p:nvPr/>
        </p:nvSpPr>
        <p:spPr>
          <a:xfrm>
            <a:off x="7091680" y="3089330"/>
            <a:ext cx="335280" cy="41669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03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459105" y="1134745"/>
            <a:ext cx="6951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SimSun" charset="0"/>
              </a:rPr>
              <a:t>本文章通过一个简略的模型具体地计算并展现</a:t>
            </a:r>
            <a:r>
              <a:rPr lang="en-US" altLang="zh-CN" dirty="0">
                <a:ea typeface="SimSun" charset="0"/>
              </a:rPr>
              <a:t>Cosmos</a:t>
            </a:r>
            <a:r>
              <a:rPr lang="zh-CN" altLang="en-US" dirty="0">
                <a:ea typeface="SimSun" charset="0"/>
              </a:rPr>
              <a:t>预测器对程序运行时间的影响</a:t>
            </a:r>
            <a:r>
              <a:rPr lang="en-US" altLang="zh-CN" dirty="0">
                <a:ea typeface="SimSun" charset="0"/>
              </a:rPr>
              <a:t>. </a:t>
            </a:r>
          </a:p>
        </p:txBody>
      </p:sp>
      <p:sp>
        <p:nvSpPr>
          <p:cNvPr id="2211" name="Google Shape;2211;p44"/>
          <p:cNvSpPr txBox="1">
            <a:spLocks noGrp="1"/>
          </p:cNvSpPr>
          <p:nvPr>
            <p:ph type="ctrTitle"/>
          </p:nvPr>
        </p:nvSpPr>
        <p:spPr>
          <a:xfrm>
            <a:off x="619171" y="294920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bg2"/>
                </a:solidFill>
                <a:uFillTx/>
                <a:latin typeface="Open Sans" charset="0"/>
                <a:sym typeface="+mn-ea"/>
              </a:rPr>
              <a:t>How Coherence Pre</a:t>
            </a:r>
            <a:r>
              <a:rPr lang="en-US" altLang="zh-CN" dirty="0">
                <a:solidFill>
                  <a:schemeClr val="bg2"/>
                </a:solidFill>
                <a:uFillTx/>
                <a:latin typeface="Open Sans" charset="0"/>
                <a:sym typeface="+mn-ea"/>
              </a:rPr>
              <a:t>d</a:t>
            </a:r>
            <a:r>
              <a:rPr lang="en-US" altLang="en-GB" dirty="0">
                <a:solidFill>
                  <a:schemeClr val="bg2"/>
                </a:solidFill>
                <a:uFillTx/>
                <a:latin typeface="Open Sans" charset="0"/>
                <a:sym typeface="+mn-ea"/>
              </a:rPr>
              <a:t>iction Affects Performance</a:t>
            </a:r>
            <a:endParaRPr lang="en-GB" dirty="0">
              <a:solidFill>
                <a:schemeClr val="dk2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9105" y="4008755"/>
            <a:ext cx="695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uFillTx/>
                <a:ea typeface="SimSun" charset="0"/>
              </a:rPr>
              <a:t>一个更加形象的例子是</a:t>
            </a:r>
            <a:r>
              <a:rPr lang="en-US" altLang="zh-CN" sz="1200" dirty="0">
                <a:solidFill>
                  <a:srgbClr val="000000"/>
                </a:solidFill>
                <a:uFillTx/>
                <a:ea typeface="SimSun" charset="0"/>
              </a:rPr>
              <a:t>, </a:t>
            </a:r>
            <a:r>
              <a:rPr lang="zh-CN" altLang="en-US" sz="1200" dirty="0">
                <a:solidFill>
                  <a:srgbClr val="000000"/>
                </a:solidFill>
                <a:uFillTx/>
                <a:ea typeface="SimSun" charset="0"/>
              </a:rPr>
              <a:t>对于那些</a:t>
            </a:r>
            <a:r>
              <a:rPr lang="en-US" altLang="zh-CN" sz="1200" dirty="0">
                <a:solidFill>
                  <a:srgbClr val="000000"/>
                </a:solidFill>
                <a:uFillTx/>
                <a:ea typeface="SimSun" charset="0"/>
              </a:rPr>
              <a:t>Cosmos</a:t>
            </a:r>
            <a:r>
              <a:rPr lang="zh-CN" altLang="en-US" sz="1200" dirty="0">
                <a:solidFill>
                  <a:srgbClr val="000000"/>
                </a:solidFill>
                <a:uFillTx/>
                <a:ea typeface="SimSun" charset="0"/>
              </a:rPr>
              <a:t>预测器预测正确率达到</a:t>
            </a:r>
            <a:r>
              <a:rPr lang="en-US" altLang="zh-CN" sz="1200" dirty="0">
                <a:solidFill>
                  <a:srgbClr val="000000"/>
                </a:solidFill>
                <a:uFillTx/>
                <a:ea typeface="SimSun" charset="0"/>
              </a:rPr>
              <a:t>80%</a:t>
            </a:r>
            <a:r>
              <a:rPr lang="zh-CN" altLang="en-US" sz="1200" dirty="0">
                <a:solidFill>
                  <a:srgbClr val="000000"/>
                </a:solidFill>
                <a:uFillTx/>
                <a:ea typeface="SimSun" charset="0"/>
              </a:rPr>
              <a:t>的程序而言</a:t>
            </a:r>
            <a:r>
              <a:rPr lang="en-US" altLang="zh-CN" sz="1200" dirty="0">
                <a:solidFill>
                  <a:srgbClr val="000000"/>
                </a:solidFill>
                <a:uFillTx/>
                <a:ea typeface="SimSun" charset="0"/>
              </a:rPr>
              <a:t>, </a:t>
            </a:r>
            <a:r>
              <a:rPr lang="zh-CN" altLang="en-US" sz="1200" dirty="0">
                <a:solidFill>
                  <a:srgbClr val="000000"/>
                </a:solidFill>
                <a:uFillTx/>
                <a:ea typeface="SimSun" charset="0"/>
              </a:rPr>
              <a:t>若其预测失败的惩罚为</a:t>
            </a:r>
            <a:r>
              <a:rPr lang="en-US" altLang="zh-CN" sz="1200" dirty="0">
                <a:solidFill>
                  <a:srgbClr val="000000"/>
                </a:solidFill>
                <a:uFillTx/>
                <a:ea typeface="SimSun" charset="0"/>
              </a:rPr>
              <a:t>100%(r=1), </a:t>
            </a:r>
            <a:r>
              <a:rPr lang="zh-CN" altLang="en-US" sz="1200" dirty="0">
                <a:solidFill>
                  <a:srgbClr val="000000"/>
                </a:solidFill>
                <a:uFillTx/>
                <a:ea typeface="SimSun" charset="0"/>
              </a:rPr>
              <a:t>预测成功的收益时间为</a:t>
            </a:r>
            <a:r>
              <a:rPr lang="en-US" altLang="zh-CN" sz="1200" dirty="0">
                <a:solidFill>
                  <a:srgbClr val="000000"/>
                </a:solidFill>
                <a:uFillTx/>
                <a:ea typeface="SimSun" charset="0"/>
              </a:rPr>
              <a:t>30%(f=0.3), </a:t>
            </a:r>
            <a:r>
              <a:rPr lang="zh-CN" altLang="en-US" sz="1200" dirty="0">
                <a:solidFill>
                  <a:srgbClr val="000000"/>
                </a:solidFill>
                <a:uFillTx/>
                <a:ea typeface="SimSun" charset="0"/>
              </a:rPr>
              <a:t>则整个程序的加速比将达到</a:t>
            </a:r>
            <a:r>
              <a:rPr lang="en-US" altLang="zh-CN" sz="1200" dirty="0">
                <a:solidFill>
                  <a:srgbClr val="000000"/>
                </a:solidFill>
                <a:uFillTx/>
                <a:ea typeface="SimSun" charset="0"/>
              </a:rPr>
              <a:t>1.56, </a:t>
            </a:r>
            <a:r>
              <a:rPr lang="zh-CN" altLang="en-US" sz="1200" dirty="0">
                <a:solidFill>
                  <a:srgbClr val="000000"/>
                </a:solidFill>
                <a:uFillTx/>
                <a:ea typeface="SimSun" charset="0"/>
              </a:rPr>
              <a:t>也就是说</a:t>
            </a:r>
            <a:r>
              <a:rPr lang="en-US" altLang="zh-CN" sz="1200" dirty="0">
                <a:solidFill>
                  <a:srgbClr val="000000"/>
                </a:solidFill>
                <a:uFillTx/>
                <a:ea typeface="SimSun" charset="0"/>
              </a:rPr>
              <a:t>, </a:t>
            </a:r>
            <a:r>
              <a:rPr lang="zh-CN" altLang="en-US" sz="1200" dirty="0">
                <a:solidFill>
                  <a:srgbClr val="000000"/>
                </a:solidFill>
                <a:uFillTx/>
                <a:ea typeface="SimSun" charset="0"/>
              </a:rPr>
              <a:t>程序相较于使用</a:t>
            </a:r>
            <a:r>
              <a:rPr lang="en-US" altLang="zh-CN" sz="1200" dirty="0">
                <a:solidFill>
                  <a:srgbClr val="000000"/>
                </a:solidFill>
                <a:uFillTx/>
                <a:ea typeface="SimSun" charset="0"/>
              </a:rPr>
              <a:t>Cosmos</a:t>
            </a:r>
            <a:r>
              <a:rPr lang="zh-CN" altLang="en-US" sz="1200" dirty="0">
                <a:solidFill>
                  <a:srgbClr val="000000"/>
                </a:solidFill>
                <a:uFillTx/>
                <a:ea typeface="SimSun" charset="0"/>
              </a:rPr>
              <a:t>预测前速度将变快</a:t>
            </a:r>
            <a:r>
              <a:rPr lang="en-US" altLang="zh-CN" sz="1200" dirty="0">
                <a:solidFill>
                  <a:srgbClr val="000000"/>
                </a:solidFill>
                <a:uFillTx/>
                <a:ea typeface="SimSun" charset="0"/>
              </a:rPr>
              <a:t>56%.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9D3532-735A-8130-6589-4948915EB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" y="1578480"/>
            <a:ext cx="6690881" cy="22018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p46"/>
          <p:cNvSpPr txBox="1">
            <a:spLocks noGrp="1"/>
          </p:cNvSpPr>
          <p:nvPr>
            <p:ph type="subTitle" idx="1"/>
          </p:nvPr>
        </p:nvSpPr>
        <p:spPr>
          <a:xfrm>
            <a:off x="1380995" y="1517823"/>
            <a:ext cx="5933700" cy="18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/>
              <a:t>Results</a:t>
            </a:r>
            <a:endParaRPr lang="en-US" altLang="en-GB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qua Marketing Plan by Slidesgo">
  <a:themeElements>
    <a:clrScheme name="Simple Light">
      <a:dk1>
        <a:srgbClr val="434343"/>
      </a:dk1>
      <a:lt1>
        <a:srgbClr val="FFFFFF"/>
      </a:lt1>
      <a:dk2>
        <a:srgbClr val="073763"/>
      </a:dk2>
      <a:lt2>
        <a:srgbClr val="3D85C6"/>
      </a:lt2>
      <a:accent1>
        <a:srgbClr val="3D85C6"/>
      </a:accent1>
      <a:accent2>
        <a:srgbClr val="B6D7A8"/>
      </a:accent2>
      <a:accent3>
        <a:srgbClr val="9FC5E8"/>
      </a:accent3>
      <a:accent4>
        <a:srgbClr val="9EDCD9"/>
      </a:accent4>
      <a:accent5>
        <a:srgbClr val="93C47D"/>
      </a:accent5>
      <a:accent6>
        <a:srgbClr val="6FA8DC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486</Words>
  <Application>Microsoft Office PowerPoint</Application>
  <PresentationFormat>全屏显示(16:9)</PresentationFormat>
  <Paragraphs>44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Overpass Black</vt:lpstr>
      <vt:lpstr>Arial</vt:lpstr>
      <vt:lpstr>Open Sans</vt:lpstr>
      <vt:lpstr>Wingdings</vt:lpstr>
      <vt:lpstr>Aqua Marketing Plan by Slidesgo</vt:lpstr>
      <vt:lpstr>Cache Coherence Optimization</vt:lpstr>
      <vt:lpstr>共享模式下coherence message的规律性</vt:lpstr>
      <vt:lpstr>PowerPoint 演示文稿</vt:lpstr>
      <vt:lpstr>Basic Structure of Cosmos</vt:lpstr>
      <vt:lpstr>Reliability</vt:lpstr>
      <vt:lpstr>PowerPoint 演示文稿</vt:lpstr>
      <vt:lpstr>Actions, Execute &amp; Detecting </vt:lpstr>
      <vt:lpstr>How Coherence Prediction Affects Performance</vt:lpstr>
      <vt:lpstr>PowerPoint 演示文稿</vt:lpstr>
      <vt:lpstr>Basic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Coherence </dc:title>
  <dc:creator/>
  <cp:lastModifiedBy>2574411340@qq.com</cp:lastModifiedBy>
  <cp:revision>35</cp:revision>
  <dcterms:created xsi:type="dcterms:W3CDTF">2022-11-08T07:47:47Z</dcterms:created>
  <dcterms:modified xsi:type="dcterms:W3CDTF">2022-11-13T03:16:46Z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