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  <p:sldId id="276" r:id="rId12"/>
    <p:sldId id="277" r:id="rId13"/>
    <p:sldId id="265" r:id="rId14"/>
    <p:sldId id="263" r:id="rId15"/>
    <p:sldId id="269" r:id="rId16"/>
    <p:sldId id="270" r:id="rId17"/>
    <p:sldId id="271" r:id="rId18"/>
    <p:sldId id="272" r:id="rId19"/>
    <p:sldId id="279" r:id="rId20"/>
    <p:sldId id="280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3" autoAdjust="0"/>
    <p:restoredTop sz="94660"/>
  </p:normalViewPr>
  <p:slideViewPr>
    <p:cSldViewPr showGuides="1">
      <p:cViewPr varScale="1">
        <p:scale>
          <a:sx n="66" d="100"/>
          <a:sy n="66" d="100"/>
        </p:scale>
        <p:origin x="-120" y="-120"/>
      </p:cViewPr>
      <p:guideLst>
        <p:guide orient="horz" pos="2142"/>
        <p:guide orient="horz" pos="347"/>
        <p:guide orient="horz" pos="4074"/>
        <p:guide orient="horz" pos="3384"/>
        <p:guide orient="horz"/>
        <p:guide orient="horz" pos="2364"/>
        <p:guide pos="3207"/>
        <p:guide pos="7022"/>
        <p:guide pos="1329"/>
        <p:guide pos="2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0404568" y="308006"/>
            <a:ext cx="1485714" cy="4857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708843" y="628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4009" y="117157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微软雅黑 Light" pitchFamily="34" charset="-122"/>
                <a:ea typeface="微软雅黑 Light" pitchFamily="34" charset="-122"/>
              </a:rPr>
              <a:t>玩转</a:t>
            </a:r>
            <a:endParaRPr lang="zh-CN" altLang="en-US" sz="7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3588" y="117157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pic>
        <p:nvPicPr>
          <p:cNvPr id="4" name="图片 3" descr="图片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53143" y="3429000"/>
            <a:ext cx="1485714" cy="4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225" y="451485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7840" y="52578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南京新街口中心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68208E-6 L -0.41406 0.24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12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1214E-6 L 0.41432 -0.4545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22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32948E-6 L 0.4207 0.23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" y="1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4" presetClass="exit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2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571625"/>
            <a:ext cx="6647815" cy="3714115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-3243580"/>
            <a:ext cx="5266690" cy="32473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354705" y="4111625"/>
            <a:ext cx="6995795" cy="1633220"/>
            <a:chOff x="5283" y="7205"/>
            <a:chExt cx="11017" cy="2572"/>
          </a:xfrm>
        </p:grpSpPr>
        <p:sp>
          <p:nvSpPr>
            <p:cNvPr id="4" name="文本框 3"/>
            <p:cNvSpPr txBox="1"/>
            <p:nvPr/>
          </p:nvSpPr>
          <p:spPr>
            <a:xfrm>
              <a:off x="5283" y="7205"/>
              <a:ext cx="4128" cy="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800">
                  <a:latin typeface="微软雅黑 Light" charset="0"/>
                  <a:ea typeface="微软雅黑 Light" charset="0"/>
                </a:rPr>
                <a:t>落实以后</a:t>
              </a:r>
              <a:endParaRPr lang="zh-CN" altLang="en-US" sz="4800">
                <a:latin typeface="微软雅黑 Light" charset="0"/>
                <a:ea typeface="微软雅黑 Light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72" y="8421"/>
              <a:ext cx="8928" cy="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800">
                  <a:latin typeface="微软雅黑 Light" charset="0"/>
                  <a:ea typeface="微软雅黑 Light" charset="0"/>
                </a:rPr>
                <a:t>一切的准备才有意义</a:t>
              </a:r>
              <a:endParaRPr lang="zh-CN" altLang="en-US" sz="4800">
                <a:latin typeface="微软雅黑 Light" charset="0"/>
                <a:ea typeface="微软雅黑 Light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6615 0.0000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736204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656 0.000000 L -0.200729 -0.178333 " pathEditMode="relative" rAng="0" ptsTypes="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7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731019 L -0.001719 0.568241 " pathEditMode="relative" rAng="0" ptsTypes="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432435"/>
            <a:ext cx="12248515" cy="7353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86495" y="13144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95500" y="18240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选择设计架构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000" y="11557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画界面布局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9097" y="43950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依赖各种框架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6245" y="55011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封装数个工具类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6073" y="236009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联网向服务端发请求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6155" y="39525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解析数据</a:t>
            </a:r>
            <a:endParaRPr lang="zh-CN" altLang="en-US" sz="2800" dirty="0"/>
          </a:p>
        </p:txBody>
      </p:sp>
      <p:sp>
        <p:nvSpPr>
          <p:cNvPr id="19" name="燕尾形箭头 18"/>
          <p:cNvSpPr/>
          <p:nvPr/>
        </p:nvSpPr>
        <p:spPr>
          <a:xfrm>
            <a:off x="5067202" y="3277829"/>
            <a:ext cx="2237707" cy="30234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01040" y="260464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微软雅黑 Light" pitchFamily="34" charset="-122"/>
                <a:ea typeface="微软雅黑 Light" pitchFamily="34" charset="-122"/>
              </a:rPr>
              <a:t>展示</a:t>
            </a:r>
            <a:endParaRPr lang="en-US" altLang="zh-CN" sz="48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4800" dirty="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en-US" sz="4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711E-6 L -0.05899 0.0039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98844E-6 L -0.28907 -3.988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0405E-6 L -0.58972 0.2300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1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89017E-7 L -0.56459 -0.17873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-8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64162E-6 L -0.2806 -0.4430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22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6185E-6 L -0.11654 0.0952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5080337" y="148473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solidFill>
                <a:schemeClr val="bg2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solidFill>
                <a:schemeClr val="bg2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337" y="36450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何时使用</a:t>
            </a:r>
            <a:endParaRPr lang="zh-CN" altLang="en-US" sz="3600" dirty="0" smtClean="0">
              <a:solidFill>
                <a:schemeClr val="bg2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337" y="4654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69315" y="3788410"/>
            <a:ext cx="24904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50867E-6 L -0.32695 -0.2254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-1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4125" y="30779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80000" y="1560830"/>
            <a:ext cx="4523740" cy="3780155"/>
            <a:chOff x="8000" y="2458"/>
            <a:chExt cx="7124" cy="5953"/>
          </a:xfrm>
        </p:grpSpPr>
        <p:sp>
          <p:nvSpPr>
            <p:cNvPr id="3" name="TextBox 3"/>
            <p:cNvSpPr txBox="1"/>
            <p:nvPr/>
          </p:nvSpPr>
          <p:spPr>
            <a:xfrm>
              <a:off x="8000" y="2476"/>
              <a:ext cx="2528" cy="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截取一段</a:t>
              </a:r>
              <a:endParaRPr lang="zh-CN" altLang="en-US" sz="28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11"/>
            <p:cNvGrpSpPr/>
            <p:nvPr/>
          </p:nvGrpSpPr>
          <p:grpSpPr>
            <a:xfrm>
              <a:off x="8001" y="4057"/>
              <a:ext cx="2528" cy="4316"/>
              <a:chOff x="5080337" y="2576229"/>
              <a:chExt cx="1605280" cy="274073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080337" y="2576229"/>
                <a:ext cx="1605280" cy="54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800" dirty="0" smtClean="0">
                    <a:latin typeface="微软雅黑 Light" pitchFamily="34" charset="-122"/>
                    <a:ea typeface="微软雅黑 Light" pitchFamily="34" charset="-122"/>
                  </a:rPr>
                  <a:t>判断首尾</a:t>
                </a:r>
                <a:endParaRPr lang="zh-CN" altLang="en-US" sz="2800" dirty="0" smtClean="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80337" y="3752165"/>
                <a:ext cx="1598012" cy="54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800" dirty="0" smtClean="0">
                    <a:latin typeface="微软雅黑 Light" pitchFamily="34" charset="-122"/>
                    <a:ea typeface="微软雅黑 Light" pitchFamily="34" charset="-122"/>
                  </a:rPr>
                  <a:t>得到长度</a:t>
                </a:r>
                <a:endParaRPr lang="zh-CN" altLang="en-US" sz="2800" dirty="0" smtClean="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5090738" y="4800535"/>
                <a:ext cx="1271068" cy="516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800" dirty="0" smtClean="0">
                    <a:latin typeface="微软雅黑 Light" pitchFamily="34" charset="-122"/>
                    <a:ea typeface="微软雅黑 Light" pitchFamily="34" charset="-122"/>
                  </a:rPr>
                  <a:t>是否包含</a:t>
                </a:r>
                <a:endParaRPr lang="zh-CN" altLang="en-US" sz="2800" dirty="0" smtClean="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sp>
          <p:nvSpPr>
            <p:cNvPr id="13" name="TextBox 10"/>
            <p:cNvSpPr txBox="1"/>
            <p:nvPr/>
          </p:nvSpPr>
          <p:spPr>
            <a:xfrm>
              <a:off x="12596" y="2458"/>
              <a:ext cx="2528" cy="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dirty="0">
                  <a:latin typeface="微软雅黑 Light" pitchFamily="34" charset="-122"/>
                  <a:ea typeface="微软雅黑 Light" pitchFamily="34" charset="-122"/>
                </a:rPr>
                <a:t>创建对象</a:t>
              </a:r>
              <a:endParaRPr lang="zh-CN" altLang="en-US" sz="28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12596" y="4057"/>
              <a:ext cx="2528" cy="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替换内容</a:t>
              </a:r>
              <a:endParaRPr lang="zh-CN" altLang="en-US" sz="28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12596" y="5892"/>
              <a:ext cx="2528" cy="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去除空格</a:t>
              </a:r>
              <a:endParaRPr lang="zh-CN" altLang="en-US" sz="28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12596" y="7560"/>
              <a:ext cx="2528" cy="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拆分数据</a:t>
              </a:r>
              <a:endParaRPr lang="zh-CN" altLang="en-US" sz="2800" dirty="0" smtClean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69315" y="3788410"/>
            <a:ext cx="24904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10" y="1571997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截取一段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635" y="2576195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判断首尾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635" y="3752215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得到长度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0795" y="4800600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是否包含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4125" y="30779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7998450" y="1560765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创建对象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7998162" y="2576229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替换内容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7998162" y="3741454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去除空格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998162" y="4800634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拆分数据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64870" y="3752215"/>
            <a:ext cx="24904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18E-6 2.96296E-6 L 4.61118E-6 0.225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" grpId="0"/>
      <p:bldP spid="3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 Light" pitchFamily="34" charset="-122"/>
                <a:ea typeface="微软雅黑 Light" pitchFamily="34" charset="-122"/>
              </a:rPr>
              <a:t>截取一部分</a:t>
            </a:r>
            <a:endParaRPr lang="zh-CN" altLang="en-US" sz="5400" dirty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5029554" y="1714932"/>
            <a:ext cx="6243955" cy="3312219"/>
            <a:chOff x="3974105" y="1714932"/>
            <a:chExt cx="6243955" cy="3312219"/>
          </a:xfrm>
        </p:grpSpPr>
        <p:sp>
          <p:nvSpPr>
            <p:cNvPr id="7" name="TextBox 6"/>
            <p:cNvSpPr txBox="1"/>
            <p:nvPr/>
          </p:nvSpPr>
          <p:spPr>
            <a:xfrm>
              <a:off x="3974105" y="1714932"/>
              <a:ext cx="4579620" cy="732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>
                  <a:latin typeface="微软雅黑 Light" charset="0"/>
                  <a:ea typeface="微软雅黑 Light" charset="0"/>
                </a:rPr>
                <a:t>subString</a:t>
              </a:r>
              <a:r>
                <a:rPr lang="en-US" altLang="zh-CN" sz="4000" dirty="0" smtClean="0">
                  <a:latin typeface="微软雅黑 Light" charset="0"/>
                  <a:ea typeface="微软雅黑 Light" charset="0"/>
                </a:rPr>
                <a:t>(</a:t>
              </a:r>
              <a:r>
                <a:rPr lang="en-US" altLang="zh-CN" sz="4000" dirty="0" err="1" smtClean="0">
                  <a:latin typeface="微软雅黑 Light" charset="0"/>
                  <a:ea typeface="微软雅黑 Light" charset="0"/>
                </a:rPr>
                <a:t>int</a:t>
              </a:r>
              <a:r>
                <a:rPr lang="en-US" altLang="zh-CN" sz="4000" dirty="0" smtClean="0">
                  <a:latin typeface="微软雅黑 Light" charset="0"/>
                  <a:ea typeface="微软雅黑 Light" charset="0"/>
                </a:rPr>
                <a:t> index)</a:t>
              </a:r>
              <a:endParaRPr lang="zh-CN" altLang="en-US" sz="4000" dirty="0">
                <a:latin typeface="微软雅黑 Light" charset="0"/>
                <a:ea typeface="微软雅黑 Light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4105" y="4294361"/>
              <a:ext cx="6243955" cy="732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>
                  <a:latin typeface="微软雅黑 Light" charset="0"/>
                  <a:ea typeface="微软雅黑 Light" charset="0"/>
                </a:rPr>
                <a:t>subString</a:t>
              </a:r>
              <a:r>
                <a:rPr lang="en-US" altLang="zh-CN" sz="4000" dirty="0" smtClean="0">
                  <a:latin typeface="微软雅黑 Light" charset="0"/>
                  <a:ea typeface="微软雅黑 Light" charset="0"/>
                </a:rPr>
                <a:t>(</a:t>
              </a:r>
              <a:r>
                <a:rPr lang="en-US" altLang="zh-CN" sz="4000" dirty="0" err="1" smtClean="0">
                  <a:latin typeface="微软雅黑 Light" charset="0"/>
                  <a:ea typeface="微软雅黑 Light" charset="0"/>
                </a:rPr>
                <a:t>int</a:t>
              </a:r>
              <a:r>
                <a:rPr lang="en-US" altLang="zh-CN" sz="4000" dirty="0" smtClean="0">
                  <a:latin typeface="微软雅黑 Light" charset="0"/>
                  <a:ea typeface="微软雅黑 Light" charset="0"/>
                </a:rPr>
                <a:t> start, </a:t>
              </a:r>
              <a:r>
                <a:rPr lang="en-US" altLang="zh-CN" sz="4000" dirty="0" err="1" smtClean="0">
                  <a:latin typeface="微软雅黑 Light" charset="0"/>
                  <a:ea typeface="微软雅黑 Light" charset="0"/>
                </a:rPr>
                <a:t>int</a:t>
              </a:r>
              <a:r>
                <a:rPr lang="en-US" altLang="zh-CN" sz="4000" dirty="0" smtClean="0">
                  <a:latin typeface="微软雅黑 Light" charset="0"/>
                  <a:ea typeface="微软雅黑 Light" charset="0"/>
                </a:rPr>
                <a:t> end)</a:t>
              </a:r>
              <a:endParaRPr lang="zh-CN" altLang="en-US" sz="4000" dirty="0" smtClean="0">
                <a:latin typeface="微软雅黑 Light" charset="0"/>
                <a:ea typeface="微软雅黑 Light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5 0 L -0.30729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12" y="2967335"/>
            <a:ext cx="3611880" cy="957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 Light" charset="0"/>
                <a:ea typeface="微软雅黑 Light" charset="0"/>
              </a:rPr>
              <a:t>截取一部分</a:t>
            </a:r>
            <a:endParaRPr lang="zh-CN" altLang="en-US" sz="5400" dirty="0" smtClean="0">
              <a:latin typeface="微软雅黑 Light" charset="0"/>
              <a:ea typeface="微软雅黑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554" y="1356157"/>
            <a:ext cx="4579620" cy="73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subString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index)</a:t>
            </a:r>
            <a:endParaRPr lang="zh-CN" altLang="en-US" sz="4000" dirty="0">
              <a:latin typeface="微软雅黑 Light" charset="0"/>
              <a:ea typeface="微软雅黑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554" y="4653136"/>
            <a:ext cx="6243955" cy="73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subString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start, 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end)</a:t>
            </a:r>
            <a:endParaRPr lang="zh-CN" altLang="en-US" sz="4000" dirty="0" smtClean="0">
              <a:latin typeface="微软雅黑 Light" charset="0"/>
              <a:ea typeface="微软雅黑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7940" y="3924935"/>
            <a:ext cx="5059680" cy="604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微软雅黑 Light" charset="0"/>
                <a:ea typeface="微软雅黑 Light" charset="0"/>
              </a:rPr>
              <a:t>截取指定索引后面的字符串</a:t>
            </a:r>
            <a:endParaRPr lang="zh-CN" altLang="en-US" sz="3200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186E-6 4.44444E-6 L -0.28735 0.25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/>
      <p:bldP spid="9" grpId="0"/>
      <p:bldP spid="5" grpId="0"/>
      <p:bldP spid="5" grpId="1"/>
      <p:bldP spid="5" grpId="2"/>
      <p:bldP spid="5" grpId="3"/>
      <p:bldP spid="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1378939" y="3062402"/>
            <a:ext cx="4579620" cy="7327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subString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index)</a:t>
            </a:r>
            <a:endParaRPr lang="zh-CN" altLang="en-US" sz="4000" dirty="0">
              <a:latin typeface="微软雅黑 Light" charset="0"/>
              <a:ea typeface="微软雅黑 Ligh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4185" y="2126615"/>
            <a:ext cx="5999480" cy="604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 Light" charset="0"/>
                <a:ea typeface="微软雅黑 Light" charset="0"/>
              </a:rPr>
              <a:t>String s = “12356895456</a:t>
            </a:r>
            <a:r>
              <a:rPr lang="zh-CN" altLang="en-US" sz="3200">
                <a:latin typeface="微软雅黑 Light" charset="0"/>
                <a:ea typeface="微软雅黑 Light" charset="0"/>
              </a:rPr>
              <a:t>周伯通</a:t>
            </a:r>
            <a:r>
              <a:rPr lang="en-US" altLang="zh-CN" sz="3200">
                <a:latin typeface="微软雅黑 Light" charset="0"/>
                <a:ea typeface="微软雅黑 Light" charset="0"/>
              </a:rPr>
              <a:t>”</a:t>
            </a:r>
            <a:endParaRPr lang="zh-CN" altLang="en-US" sz="3200">
              <a:latin typeface="微软雅黑 Light" charset="0"/>
              <a:ea typeface="微软雅黑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9820" y="3795395"/>
            <a:ext cx="5059680" cy="604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微软雅黑 Light" charset="0"/>
                <a:ea typeface="微软雅黑 Light" charset="0"/>
              </a:rPr>
              <a:t>截取</a:t>
            </a:r>
            <a:r>
              <a:rPr lang="zh-CN" altLang="en-US" sz="3200">
                <a:latin typeface="微软雅黑 Light" charset="0"/>
                <a:ea typeface="微软雅黑 Light" charset="0"/>
              </a:rPr>
              <a:t>指定索引后面的字符串</a:t>
            </a:r>
            <a:endParaRPr lang="zh-CN" altLang="en-US" sz="3200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5080337" y="148473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337" y="36450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何时使用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337" y="4654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xit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38728E-6 L -0.36432 0.236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1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1"/>
      <p:bldP spid="4" grpId="2"/>
      <p:bldP spid="5" grpId="1"/>
      <p:bldP spid="5" grpId="2"/>
      <p:bldP spid="6" grpId="1"/>
      <p:bldP spid="6" grpId="2"/>
      <p:bldP spid="7" grpId="1"/>
      <p:bldP spid="7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404568" y="308006"/>
            <a:ext cx="1485714" cy="485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08843" y="628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21387E-6 L -0.41784 0.313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68208E-6 L -0.41666 -0.399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408" y="3105834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1170" y="31058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字符串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81500" y="223837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7781" y="252865"/>
            <a:ext cx="3429000" cy="6410325"/>
          </a:xfrm>
          <a:prstGeom prst="rect">
            <a:avLst/>
          </a:prstGeom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38351"/>
            <a:ext cx="3429000" cy="641032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246E-6 4.81481E-6 L 0.32799 0.0356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0 L -4.76376E-6 -0.8937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751E-6 3.33333E-6 L 0.26565 -0.004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81500" y="517525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-5859462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4290" y="223837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-4.07407E-6 L -0.57529 -0.042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" y="-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6376E-6 0.04282 L -4.76376E-6 0.9298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2623979" y="226455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491919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4290" y="223837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-3.7037E-7 L -4.76376E-6 -0.90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23572E-6 -0.00185 L -0.59378 0.0391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81500" y="491919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-6006942"/>
            <a:ext cx="3429000" cy="6410325"/>
          </a:xfrm>
          <a:prstGeom prst="rect">
            <a:avLst/>
          </a:prstGeom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23979" y="226455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42093E-7 -2.96296E-6 L 0.24639 0.040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6376E-6 0.00833 L 0.34076 0.0083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6376E-6 0.00649 L -4.76376E-6 0.9560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80337" y="1484730"/>
            <a:ext cx="2916183" cy="3816530"/>
            <a:chOff x="5080337" y="1484730"/>
            <a:chExt cx="2916183" cy="3816530"/>
          </a:xfrm>
        </p:grpSpPr>
        <p:sp>
          <p:nvSpPr>
            <p:cNvPr id="4" name="TextBox 3"/>
            <p:cNvSpPr txBox="1"/>
            <p:nvPr/>
          </p:nvSpPr>
          <p:spPr>
            <a:xfrm>
              <a:off x="5080337" y="1484730"/>
              <a:ext cx="2916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String </a:t>
              </a:r>
              <a:r>
                <a:rPr lang="zh-CN" altLang="en-US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是什么</a:t>
              </a:r>
              <a:endParaRPr lang="zh-CN" altLang="en-US" sz="3600" dirty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80337" y="3645030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何时使用</a:t>
              </a:r>
              <a:endParaRPr lang="zh-CN" altLang="en-US" sz="3600" dirty="0" smtClean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0337" y="465492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2">
                      <a:lumMod val="90000"/>
                    </a:schemeClr>
                  </a:solidFill>
                  <a:latin typeface="微软雅黑 Light" pitchFamily="34" charset="-122"/>
                  <a:ea typeface="微软雅黑 Light" pitchFamily="34" charset="-122"/>
                </a:rPr>
                <a:t>如何使用</a:t>
              </a:r>
              <a:endParaRPr lang="zh-CN" altLang="en-US" sz="3600" dirty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62428E-6 L -0.35872 0.0890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536" y="3105834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000" y="2583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太重要了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0000" y="37099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太有趣了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000" y="16256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太基础了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0000" y="4695369"/>
            <a:ext cx="2011680" cy="668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太广泛了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自定义</PresentationFormat>
  <Paragraphs>129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郭兴楠</dc:creator>
  <cp:lastModifiedBy>mixinan</cp:lastModifiedBy>
  <cp:revision>69</cp:revision>
  <dcterms:created xsi:type="dcterms:W3CDTF">2015-05-05T08:02:00Z</dcterms:created>
  <dcterms:modified xsi:type="dcterms:W3CDTF">2016-07-03T15:39:12Z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