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6" r:id="rId7"/>
    <p:sldId id="267" r:id="rId8"/>
    <p:sldId id="300" r:id="rId9"/>
    <p:sldId id="276" r:id="rId10"/>
    <p:sldId id="277" r:id="rId11"/>
    <p:sldId id="265" r:id="rId12"/>
    <p:sldId id="263" r:id="rId13"/>
    <p:sldId id="298" r:id="rId14"/>
    <p:sldId id="289" r:id="rId15"/>
    <p:sldId id="269" r:id="rId16"/>
    <p:sldId id="270" r:id="rId17"/>
    <p:sldId id="271" r:id="rId18"/>
    <p:sldId id="279" r:id="rId19"/>
    <p:sldId id="299" r:id="rId20"/>
    <p:sldId id="280" r:id="rId21"/>
    <p:sldId id="287" r:id="rId22"/>
    <p:sldId id="290" r:id="rId23"/>
    <p:sldId id="291" r:id="rId24"/>
    <p:sldId id="297" r:id="rId25"/>
    <p:sldId id="294" r:id="rId26"/>
    <p:sldId id="26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3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-84" y="-324"/>
      </p:cViewPr>
      <p:guideLst>
        <p:guide orient="horz" pos="2142"/>
        <p:guide orient="horz" pos="346"/>
        <p:guide orient="horz" pos="4074"/>
        <p:guide orient="horz" pos="3384"/>
        <p:guide orient="horz"/>
        <p:guide orient="horz" pos="2364"/>
        <p:guide orient="horz" pos="1198"/>
        <p:guide pos="3207"/>
        <p:guide pos="7022"/>
        <p:guide pos="1329"/>
        <p:guide pos="2298"/>
        <p:guide pos="3840"/>
        <p:guide pos="3737"/>
        <p:guide pos="5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404568" y="308006"/>
            <a:ext cx="1485714" cy="48571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708843" y="628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4009" y="1171575"/>
            <a:ext cx="4448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微软雅黑 Light" pitchFamily="34" charset="-122"/>
                <a:ea typeface="微软雅黑 Light" pitchFamily="34" charset="-122"/>
              </a:rPr>
              <a:t>玩转</a:t>
            </a:r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 smtClean="0"/>
          </a:p>
        </p:txBody>
      </p:sp>
      <p:pic>
        <p:nvPicPr>
          <p:cNvPr id="4" name="图片 3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3143" y="3429000"/>
            <a:ext cx="1485714" cy="4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4225" y="451485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7840" y="52578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南京新街口中心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7908" y="1401782"/>
            <a:ext cx="3621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en-US" altLang="zh-CN" sz="36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36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</a:p>
          <a:p>
            <a:endParaRPr lang="en-US" altLang="zh-CN" sz="36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何时使用</a:t>
            </a:r>
          </a:p>
          <a:p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1214E-6 L 0.41432 -0.4545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-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32948E-6 L 0.4207 0.2374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" y="11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4" presetClass="exit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2"/>
      <p:bldP spid="6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9690" y="-432435"/>
            <a:ext cx="12248515" cy="7353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86495" y="13144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95500" y="18240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选择设计架构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0000" y="11557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画界面布局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59097" y="43950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依赖各种框架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6245" y="55011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封装数个工具类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6073" y="236009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联网向服务端发请求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6155" y="39525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解析数据</a:t>
            </a:r>
            <a:endParaRPr lang="zh-CN" altLang="en-US" sz="2800" dirty="0"/>
          </a:p>
        </p:txBody>
      </p:sp>
      <p:sp>
        <p:nvSpPr>
          <p:cNvPr id="19" name="燕尾形箭头 18"/>
          <p:cNvSpPr/>
          <p:nvPr/>
        </p:nvSpPr>
        <p:spPr>
          <a:xfrm>
            <a:off x="5067202" y="3277829"/>
            <a:ext cx="2237707" cy="302342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90576" y="2866311"/>
            <a:ext cx="100540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展示</a:t>
            </a:r>
            <a:endParaRPr lang="en-US" altLang="zh-CN" sz="32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4852" y="2984926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4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711E-6 L -0.05899 0.0039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98844E-6 L -0.28907 -3.988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0405E-6 L -0.58972 0.2300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1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89017E-7 L -0.56459 -0.17873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" y="-8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64162E-6 L -0.2806 -0.44301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-22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6185E-6 L -0.11654 0.0952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9" grpId="0" animBg="1"/>
      <p:bldP spid="20" grpId="1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503" y="282883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5080337" y="148473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sz="3600" dirty="0">
              <a:solidFill>
                <a:schemeClr val="bg2">
                  <a:lumMod val="7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337" y="2494629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solidFill>
                <a:schemeClr val="bg2">
                  <a:lumMod val="7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337" y="36450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何时使用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337" y="46549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725139">
            <a:off x="5038875" y="3079338"/>
            <a:ext cx="2733675" cy="238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90706" y="119393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创建</a:t>
            </a:r>
          </a:p>
        </p:txBody>
      </p:sp>
      <p:sp>
        <p:nvSpPr>
          <p:cNvPr id="4" name="矩形 3"/>
          <p:cNvSpPr/>
          <p:nvPr/>
        </p:nvSpPr>
        <p:spPr>
          <a:xfrm>
            <a:off x="2221958" y="2197510"/>
            <a:ext cx="7748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name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 = "</a:t>
            </a:r>
            <a:r>
              <a:rPr lang="en-US" altLang="zh-CN" sz="2800" dirty="0" err="1" smtClean="0">
                <a:latin typeface="微软雅黑 Light" pitchFamily="34" charset="-122"/>
                <a:ea typeface="微软雅黑 Light" pitchFamily="34" charset="-122"/>
              </a:rPr>
              <a:t>Tarena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 is a good IT company!"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303" y="426228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微软雅黑 Light" pitchFamily="34" charset="-122"/>
                <a:ea typeface="微软雅黑 Light" pitchFamily="34" charset="-122"/>
              </a:rPr>
              <a:t>学生</a:t>
            </a:r>
            <a:endParaRPr lang="zh-CN" altLang="en-US" sz="4800" dirty="0">
              <a:solidFill>
                <a:srgbClr val="0070C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3007" y="426995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小明</a:t>
            </a:r>
            <a:endParaRPr lang="zh-CN" altLang="en-US" sz="4800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2748" y="3016969"/>
            <a:ext cx="2442714" cy="3067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88063" y="4269961"/>
            <a:ext cx="615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latin typeface="微软雅黑 Light" pitchFamily="34" charset="-122"/>
                <a:ea typeface="微软雅黑 Light" pitchFamily="34" charset="-122"/>
              </a:rPr>
              <a:t>=</a:t>
            </a:r>
            <a:endParaRPr lang="zh-CN" altLang="en-US" sz="48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87445" y="2816942"/>
            <a:ext cx="191729" cy="125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085303" y="2846439"/>
            <a:ext cx="191729" cy="1209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4631" y="3752850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get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8" grpId="0"/>
      <p:bldP spid="8" grpId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8075" y="2927620"/>
            <a:ext cx="51078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String  s1 = "You are so cool!"</a:t>
            </a:r>
          </a:p>
          <a:p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String  s2 = "</a:t>
            </a:r>
            <a:r>
              <a:rPr lang="en-US" altLang="zh-CN" sz="2800" dirty="0" err="1" smtClean="0">
                <a:latin typeface="微软雅黑 Light" pitchFamily="34" charset="-122"/>
                <a:ea typeface="微软雅黑 Light" pitchFamily="34" charset="-122"/>
              </a:rPr>
              <a:t>Yes,I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 know!"</a:t>
            </a:r>
          </a:p>
        </p:txBody>
      </p:sp>
      <p:sp>
        <p:nvSpPr>
          <p:cNvPr id="3" name="矩形 2"/>
          <p:cNvSpPr/>
          <p:nvPr/>
        </p:nvSpPr>
        <p:spPr>
          <a:xfrm>
            <a:off x="5861078" y="1208227"/>
            <a:ext cx="322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6449" y="191611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与字符串拼接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8075" y="4509673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String  s = s1 + s2;</a:t>
            </a:r>
          </a:p>
        </p:txBody>
      </p:sp>
      <p:sp>
        <p:nvSpPr>
          <p:cNvPr id="6" name="矩形 5"/>
          <p:cNvSpPr/>
          <p:nvPr/>
        </p:nvSpPr>
        <p:spPr>
          <a:xfrm>
            <a:off x="3168371" y="5475336"/>
            <a:ext cx="5855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结果：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"You are so </a:t>
            </a:r>
            <a:r>
              <a:rPr lang="en-US" altLang="zh-CN" sz="2800" dirty="0" err="1" smtClean="0">
                <a:latin typeface="微软雅黑 Light" pitchFamily="34" charset="-122"/>
                <a:ea typeface="微软雅黑 Light" pitchFamily="34" charset="-122"/>
              </a:rPr>
              <a:t>cool!Yes,I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 know!"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4125" y="30779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48075" y="1655762"/>
            <a:ext cx="1860823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截取一段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8811" y="26314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判断开头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8811" y="3807346"/>
            <a:ext cx="1852398" cy="540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得到长度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3660868" y="4855688"/>
            <a:ext cx="1473408" cy="516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是否包含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7454713" y="16066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变为大写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7454713" y="2622058"/>
            <a:ext cx="1860823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替换内容</a:t>
            </a:r>
          </a:p>
        </p:txBody>
      </p:sp>
      <p:sp>
        <p:nvSpPr>
          <p:cNvPr id="15" name="TextBox 7"/>
          <p:cNvSpPr txBox="1"/>
          <p:nvPr/>
        </p:nvSpPr>
        <p:spPr>
          <a:xfrm>
            <a:off x="7454713" y="3787283"/>
            <a:ext cx="1860823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去除空格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7454713" y="4846463"/>
            <a:ext cx="1860823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拆分数据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64553" y="3752850"/>
            <a:ext cx="24904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419862" y="1642778"/>
            <a:ext cx="5672660" cy="3679712"/>
            <a:chOff x="5419862" y="1642778"/>
            <a:chExt cx="5672660" cy="3679712"/>
          </a:xfrm>
        </p:grpSpPr>
        <p:sp>
          <p:nvSpPr>
            <p:cNvPr id="18" name="TextBox 17"/>
            <p:cNvSpPr txBox="1"/>
            <p:nvPr/>
          </p:nvSpPr>
          <p:spPr>
            <a:xfrm>
              <a:off x="5419862" y="1725900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>
                  <a:latin typeface="微软雅黑 Light" pitchFamily="34" charset="-122"/>
                  <a:ea typeface="微软雅黑 Light" pitchFamily="34" charset="-122"/>
                </a:rPr>
                <a:t>subString</a:t>
              </a:r>
              <a:r>
                <a:rPr lang="en-US" altLang="zh-CN" sz="2000" dirty="0" smtClean="0">
                  <a:latin typeface="微软雅黑 Light" pitchFamily="34" charset="-122"/>
                  <a:ea typeface="微软雅黑 Light" pitchFamily="34" charset="-122"/>
                </a:rPr>
                <a:t>()</a:t>
              </a:r>
              <a:endParaRPr lang="zh-CN" altLang="en-US" sz="20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62" y="2674712"/>
              <a:ext cx="1495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>
                  <a:latin typeface="微软雅黑 Light" pitchFamily="34" charset="-122"/>
                  <a:ea typeface="微软雅黑 Light" pitchFamily="34" charset="-122"/>
                </a:rPr>
                <a:t>startsWith</a:t>
              </a:r>
              <a:r>
                <a:rPr lang="en-US" altLang="zh-CN" sz="2000" dirty="0" smtClean="0">
                  <a:latin typeface="微软雅黑 Light" pitchFamily="34" charset="-122"/>
                  <a:ea typeface="微软雅黑 Light" pitchFamily="34" charset="-122"/>
                </a:rPr>
                <a:t>()</a:t>
              </a:r>
              <a:endParaRPr lang="zh-CN" altLang="en-US" sz="20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9862" y="3850720"/>
              <a:ext cx="1072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 Light" pitchFamily="34" charset="-122"/>
                  <a:ea typeface="微软雅黑 Light" pitchFamily="34" charset="-122"/>
                </a:rPr>
                <a:t>length()</a:t>
              </a:r>
              <a:endParaRPr lang="zh-CN" altLang="en-US" sz="20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9862" y="4922380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 Light" pitchFamily="34" charset="-122"/>
                  <a:ea typeface="微软雅黑 Light" pitchFamily="34" charset="-122"/>
                </a:rPr>
                <a:t>contains()</a:t>
              </a:r>
              <a:endParaRPr lang="zh-CN" altLang="en-US" sz="20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37527" y="1642778"/>
              <a:ext cx="1854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>
                  <a:latin typeface="微软雅黑 Light" pitchFamily="34" charset="-122"/>
                  <a:ea typeface="微软雅黑 Light" pitchFamily="34" charset="-122"/>
                </a:rPr>
                <a:t>toUpperCase</a:t>
              </a:r>
              <a:r>
                <a:rPr lang="en-US" altLang="zh-CN" sz="2000" dirty="0" smtClean="0">
                  <a:latin typeface="微软雅黑 Light" pitchFamily="34" charset="-122"/>
                  <a:ea typeface="微软雅黑 Light" pitchFamily="34" charset="-122"/>
                </a:rPr>
                <a:t>()</a:t>
              </a:r>
              <a:endParaRPr lang="zh-CN" altLang="en-US" sz="20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37527" y="2675881"/>
              <a:ext cx="1177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 Light" pitchFamily="34" charset="-122"/>
                  <a:ea typeface="微软雅黑 Light" pitchFamily="34" charset="-122"/>
                </a:rPr>
                <a:t>replace()</a:t>
              </a:r>
              <a:endParaRPr lang="zh-CN" altLang="en-US" sz="20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37527" y="3811842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 Light" pitchFamily="34" charset="-122"/>
                  <a:ea typeface="微软雅黑 Light" pitchFamily="34" charset="-122"/>
                </a:rPr>
                <a:t>trim()</a:t>
              </a:r>
              <a:endParaRPr lang="zh-CN" altLang="en-US" sz="20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37527" y="4912998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 Light" pitchFamily="34" charset="-122"/>
                  <a:ea typeface="微软雅黑 Light" pitchFamily="34" charset="-122"/>
                </a:rPr>
                <a:t>split()</a:t>
              </a:r>
              <a:endParaRPr lang="zh-CN" altLang="en-US" sz="20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48075" y="1908720"/>
            <a:ext cx="68689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String  text = </a:t>
            </a:r>
          </a:p>
          <a:p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	“</a:t>
            </a:r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感谢达内，带我进入</a:t>
            </a:r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IT</a:t>
            </a:r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行业</a:t>
            </a:r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……”;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8075" y="4294882"/>
            <a:ext cx="709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篇幅所限</a:t>
            </a:r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,  “……” </a:t>
            </a:r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代表“此处省略</a:t>
            </a:r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1000</a:t>
            </a:r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字”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28" grpId="0"/>
      <p:bldP spid="28" grpId="1"/>
      <p:bldP spid="29" grpId="0"/>
      <p:bldP spid="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10" y="1571997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截取一段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0635" y="2576195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判断首尾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635" y="3752215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得到长度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0795" y="4800600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是否包含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4125" y="30779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7998450" y="1560765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创建对象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7998162" y="2576229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替换内容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7998162" y="3741454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去除空格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98162" y="4800634"/>
            <a:ext cx="1605280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拆分数据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64870" y="3752215"/>
            <a:ext cx="24904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118E-6 2.96296E-6 L 4.61118E-6 0.225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10" grpId="0"/>
      <p:bldP spid="11" grpId="0"/>
      <p:bldP spid="12" grpId="0"/>
      <p:bldP spid="3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74022" y="3752850"/>
            <a:ext cx="6243955" cy="73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subString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(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start, 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end)</a:t>
            </a:r>
            <a:endParaRPr lang="zh-CN" altLang="en-US" sz="4000" dirty="0" smtClean="0">
              <a:latin typeface="微软雅黑 Light" charset="0"/>
              <a:ea typeface="微软雅黑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5762" y="1179191"/>
            <a:ext cx="4780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subString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(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 index)</a:t>
            </a:r>
            <a:endParaRPr lang="zh-CN" altLang="en-US" sz="4000" dirty="0">
              <a:latin typeface="微软雅黑 Light" charset="0"/>
              <a:ea typeface="微软雅黑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9231" y="190136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截取指定索引后面的字符串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9231" y="44615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截取指定索引范围的字符串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182465" y="3649614"/>
            <a:ext cx="165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7214" y="3168442"/>
            <a:ext cx="825910" cy="39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5762" y="1178731"/>
            <a:ext cx="4780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subString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(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 index)</a:t>
            </a:r>
            <a:endParaRPr lang="zh-CN" altLang="en-US" sz="4000" dirty="0">
              <a:latin typeface="微软雅黑 Light" charset="0"/>
              <a:ea typeface="微软雅黑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9231" y="190136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截取指定索引后面的字符串</a:t>
            </a:r>
          </a:p>
        </p:txBody>
      </p:sp>
      <p:sp>
        <p:nvSpPr>
          <p:cNvPr id="10" name="矩形 9"/>
          <p:cNvSpPr/>
          <p:nvPr/>
        </p:nvSpPr>
        <p:spPr>
          <a:xfrm>
            <a:off x="4462379" y="5152170"/>
            <a:ext cx="3678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 smtClean="0">
                <a:latin typeface="微软雅黑 Light" pitchFamily="34" charset="-122"/>
                <a:ea typeface="微软雅黑 Light" pitchFamily="34" charset="-122"/>
              </a:rPr>
              <a:t>s.subString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(11);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7717" y="4100051"/>
            <a:ext cx="2905432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3486" y="3075969"/>
            <a:ext cx="93247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String  s = “13866234545</a:t>
            </a:r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思聪</a:t>
            </a:r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"</a:t>
            </a:r>
          </a:p>
          <a:p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String  s = “12345678899</a:t>
            </a:r>
            <a:r>
              <a:rPr lang="zh-CN" altLang="en-US" sz="3200" dirty="0" smtClean="0">
                <a:latin typeface="微软雅黑 Light" pitchFamily="34" charset="-122"/>
                <a:ea typeface="微软雅黑 Light" pitchFamily="34" charset="-122"/>
              </a:rPr>
              <a:t>马云爸爸</a:t>
            </a:r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"</a:t>
            </a:r>
          </a:p>
          <a:p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String  s = "12345678899Michael Jackson”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0" grpId="0"/>
      <p:bldP spid="16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51523" y="3067665"/>
            <a:ext cx="678425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00684" y="3641826"/>
            <a:ext cx="6912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9106" y="3063776"/>
            <a:ext cx="6269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 s = "jh158rt“;</a:t>
            </a:r>
          </a:p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 s = "ut236jh“;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4022" y="1153827"/>
            <a:ext cx="6243955" cy="73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subString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(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start, 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end)</a:t>
            </a:r>
            <a:endParaRPr lang="zh-CN" altLang="en-US" sz="4000" dirty="0" smtClean="0">
              <a:latin typeface="微软雅黑 Light" charset="0"/>
              <a:ea typeface="微软雅黑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9231" y="189203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截取指定索引范围的字符串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67802" y="5048934"/>
            <a:ext cx="3456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 smtClean="0">
                <a:latin typeface="微软雅黑 Light" pitchFamily="34" charset="-122"/>
                <a:ea typeface="微软雅黑 Light" pitchFamily="34" charset="-122"/>
              </a:rPr>
              <a:t>s.subString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(2,5);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/>
      <p:bldP spid="5" grpId="0"/>
      <p:bldP spid="6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170" y="31058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字符串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7908" y="1401782"/>
            <a:ext cx="362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en-US" altLang="zh-CN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7470" y="1178731"/>
            <a:ext cx="541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 Light" charset="0"/>
                <a:ea typeface="微软雅黑 Light" charset="0"/>
              </a:rPr>
              <a:t>char 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charAt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(</a:t>
            </a:r>
            <a:r>
              <a:rPr lang="en-US" altLang="zh-CN" sz="4000" dirty="0" err="1" smtClean="0">
                <a:latin typeface="微软雅黑 Light" charset="0"/>
                <a:ea typeface="微软雅黑 Light" charset="0"/>
              </a:rPr>
              <a:t>int</a:t>
            </a:r>
            <a:r>
              <a:rPr lang="en-US" altLang="zh-CN" sz="4000" dirty="0" smtClean="0">
                <a:latin typeface="微软雅黑 Light" charset="0"/>
                <a:ea typeface="微软雅黑 Light" charset="0"/>
              </a:rPr>
              <a:t>  index)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08303" y="190182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返回指定索引处的字符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9686" y="3356181"/>
            <a:ext cx="819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 s = “One  </a:t>
            </a:r>
            <a:r>
              <a:rPr lang="en-US" altLang="zh-CN" sz="3600" dirty="0" err="1" smtClean="0">
                <a:latin typeface="微软雅黑 Light" pitchFamily="34" charset="-122"/>
                <a:ea typeface="微软雅黑 Light" pitchFamily="34" charset="-122"/>
              </a:rPr>
              <a:t>tarena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, one  dream!“;</a:t>
            </a:r>
          </a:p>
        </p:txBody>
      </p:sp>
      <p:sp>
        <p:nvSpPr>
          <p:cNvPr id="6" name="矩形 5"/>
          <p:cNvSpPr/>
          <p:nvPr/>
        </p:nvSpPr>
        <p:spPr>
          <a:xfrm>
            <a:off x="3317354" y="4689672"/>
            <a:ext cx="555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char  result = </a:t>
            </a:r>
            <a:r>
              <a:rPr lang="en-US" altLang="zh-CN" sz="3600" dirty="0" err="1" smtClean="0">
                <a:latin typeface="微软雅黑 Light" pitchFamily="34" charset="-122"/>
                <a:ea typeface="微软雅黑 Light" pitchFamily="34" charset="-122"/>
              </a:rPr>
              <a:t>s.charAt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(10);</a:t>
            </a:r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30675" y="3368129"/>
            <a:ext cx="8930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itchFamily="2" charset="-122"/>
                <a:ea typeface="宋体" pitchFamily="2" charset="-122"/>
              </a:rPr>
              <a:t>String  s = "IIIIIIIIIIIILIIII"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5574" y="3368129"/>
            <a:ext cx="4980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itchFamily="2" charset="-122"/>
                <a:ea typeface="宋体" pitchFamily="2" charset="-122"/>
              </a:rPr>
              <a:t>String  s = "ILI"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9189" y="3368129"/>
            <a:ext cx="6673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itchFamily="2" charset="-122"/>
                <a:ea typeface="宋体" pitchFamily="2" charset="-122"/>
              </a:rPr>
              <a:t>String  s = "IIIIIIIIL"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0907" y="5372100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4800" dirty="0" smtClean="0">
                <a:latin typeface="宋体" pitchFamily="2" charset="-122"/>
                <a:ea typeface="宋体" pitchFamily="2" charset="-122"/>
              </a:rPr>
              <a:t>  result = </a:t>
            </a:r>
            <a:r>
              <a:rPr lang="en-US" altLang="zh-CN" sz="4800" dirty="0" err="1" smtClean="0">
                <a:latin typeface="宋体" pitchFamily="2" charset="-122"/>
                <a:ea typeface="宋体" pitchFamily="2" charset="-122"/>
              </a:rPr>
              <a:t>s.indexOf</a:t>
            </a:r>
            <a:r>
              <a:rPr lang="en-US" altLang="zh-CN" sz="4800" dirty="0" smtClean="0">
                <a:latin typeface="宋体" pitchFamily="2" charset="-122"/>
                <a:ea typeface="宋体" pitchFamily="2" charset="-122"/>
              </a:rPr>
              <a:t>("L");</a:t>
            </a:r>
            <a:endParaRPr lang="zh-CN" altLang="en-US" sz="4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3957" y="1208227"/>
            <a:ext cx="5324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微软雅黑 Light" pitchFamily="34" charset="-122"/>
                <a:ea typeface="微软雅黑 Light" pitchFamily="34" charset="-122"/>
              </a:rPr>
              <a:t>indexOf</a:t>
            </a:r>
            <a:r>
              <a:rPr lang="en-US" altLang="zh-CN" sz="4000" dirty="0" smtClean="0">
                <a:latin typeface="微软雅黑 Light" pitchFamily="34" charset="-122"/>
                <a:ea typeface="微软雅黑 Light" pitchFamily="34" charset="-122"/>
              </a:rPr>
              <a:t>(String  target)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940" y="1916113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获取指定内容在此字符串中第一次出来的索引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4624E-7 L 0 0.1442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2428E-6 L 0 -0.11861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16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16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85" accel="100000" fill="hold">
                                          <p:stCondLst>
                                            <p:cond delay="1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11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85" accel="100000" fill="hold">
                                          <p:stCondLst>
                                            <p:cond delay="1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11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85" accel="100000" fill="hold">
                                          <p:stCondLst>
                                            <p:cond delay="1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5" grpId="0"/>
      <p:bldP spid="5" grpId="1"/>
      <p:bldP spid="5" grpId="2"/>
      <p:bldP spid="5" grpId="3"/>
      <p:bldP spid="5" grpId="4"/>
      <p:bldP spid="6" grpId="0"/>
      <p:bldP spid="6" grpId="1"/>
      <p:bldP spid="6" grpId="3"/>
      <p:bldP spid="6" grpId="4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6335" y="3060352"/>
            <a:ext cx="76593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微软雅黑 Light" pitchFamily="34" charset="-122"/>
                <a:ea typeface="微软雅黑 Light" pitchFamily="34" charset="-122"/>
              </a:rPr>
              <a:t>replaceAll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(String </a:t>
            </a:r>
            <a:r>
              <a:rPr lang="en-US" altLang="zh-CN" sz="2800" dirty="0" err="1" smtClean="0">
                <a:latin typeface="微软雅黑 Light" pitchFamily="34" charset="-122"/>
                <a:ea typeface="微软雅黑 Light" pitchFamily="34" charset="-122"/>
              </a:rPr>
              <a:t>oldString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, String </a:t>
            </a:r>
            <a:r>
              <a:rPr lang="en-US" altLang="zh-CN" sz="2800" dirty="0" err="1" smtClean="0">
                <a:latin typeface="微软雅黑 Light" pitchFamily="34" charset="-122"/>
                <a:ea typeface="微软雅黑 Light" pitchFamily="34" charset="-122"/>
              </a:rPr>
              <a:t>newString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)</a:t>
            </a:r>
          </a:p>
          <a:p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String  result = </a:t>
            </a:r>
            <a:r>
              <a:rPr lang="en-US" altLang="zh-CN" sz="2800" dirty="0" err="1" smtClean="0">
                <a:latin typeface="微软雅黑 Light" pitchFamily="34" charset="-122"/>
                <a:ea typeface="微软雅黑 Light" pitchFamily="34" charset="-122"/>
              </a:rPr>
              <a:t>s.replaceAll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("hate", "like");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5310" y="1208227"/>
            <a:ext cx="64413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微软雅黑 Light" pitchFamily="34" charset="-122"/>
                <a:ea typeface="微软雅黑 Light" pitchFamily="34" charset="-122"/>
              </a:rPr>
              <a:t>replace(char old, char new)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6449" y="191611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替换指定字符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29673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String s = "I hate James!";</a:t>
            </a:r>
          </a:p>
          <a:p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String result = </a:t>
            </a:r>
            <a:r>
              <a:rPr lang="en-US" altLang="zh-CN" sz="2800" dirty="0" err="1" smtClean="0">
                <a:latin typeface="微软雅黑 Light" pitchFamily="34" charset="-122"/>
                <a:ea typeface="微软雅黑 Light" pitchFamily="34" charset="-122"/>
              </a:rPr>
              <a:t>s.replace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('!', '?');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15232" y="4833491"/>
            <a:ext cx="33927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latin typeface="微软雅黑 Light" pitchFamily="34" charset="-122"/>
                <a:ea typeface="微软雅黑 Light" pitchFamily="34" charset="-122"/>
              </a:rPr>
              <a:t>name.trim</a:t>
            </a:r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();</a:t>
            </a:r>
          </a:p>
          <a:p>
            <a:r>
              <a:rPr lang="en-US" altLang="zh-CN" sz="3200" dirty="0" err="1" smtClean="0">
                <a:latin typeface="微软雅黑 Light" pitchFamily="34" charset="-122"/>
                <a:ea typeface="微软雅黑 Light" pitchFamily="34" charset="-122"/>
              </a:rPr>
              <a:t>password.trim</a:t>
            </a:r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();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88114" y="1208227"/>
            <a:ext cx="1415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微软雅黑 Light" pitchFamily="34" charset="-122"/>
                <a:ea typeface="微软雅黑 Light" pitchFamily="34" charset="-122"/>
              </a:rPr>
              <a:t>trim()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6449" y="191611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去除首尾空格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7618" y="4792915"/>
            <a:ext cx="25567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"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账号或密码错误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"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134698" y="2818213"/>
            <a:ext cx="6923702" cy="1710741"/>
            <a:chOff x="3134698" y="2818213"/>
            <a:chExt cx="6923702" cy="1710741"/>
          </a:xfrm>
        </p:grpSpPr>
        <p:sp>
          <p:nvSpPr>
            <p:cNvPr id="5" name="矩形 4"/>
            <p:cNvSpPr/>
            <p:nvPr/>
          </p:nvSpPr>
          <p:spPr>
            <a:xfrm>
              <a:off x="3134698" y="3451736"/>
              <a:ext cx="692370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latin typeface="微软雅黑 Light" pitchFamily="34" charset="-122"/>
                  <a:ea typeface="微软雅黑 Light" pitchFamily="34" charset="-122"/>
                </a:rPr>
                <a:t>String  name = " 2070906030“;</a:t>
              </a:r>
            </a:p>
            <a:p>
              <a:r>
                <a:rPr lang="en-US" altLang="zh-CN" sz="3200" dirty="0" smtClean="0">
                  <a:latin typeface="微软雅黑 Light" pitchFamily="34" charset="-122"/>
                  <a:ea typeface="微软雅黑 Light" pitchFamily="34" charset="-122"/>
                </a:rPr>
                <a:t>String  password = " </a:t>
              </a:r>
              <a:r>
                <a:rPr lang="en-US" altLang="zh-CN" sz="3200" dirty="0" err="1" smtClean="0">
                  <a:latin typeface="微软雅黑 Light" pitchFamily="34" charset="-122"/>
                  <a:ea typeface="微软雅黑 Light" pitchFamily="34" charset="-122"/>
                </a:rPr>
                <a:t>tarena</a:t>
              </a:r>
              <a:r>
                <a:rPr lang="en-US" altLang="zh-CN" sz="3200" dirty="0" smtClean="0">
                  <a:latin typeface="微软雅黑 Light" pitchFamily="34" charset="-122"/>
                  <a:ea typeface="微软雅黑 Light" pitchFamily="34" charset="-122"/>
                </a:rPr>
                <a:t>“;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567376" y="2818213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 Light" pitchFamily="34" charset="-122"/>
                  <a:ea typeface="微软雅黑 Light" pitchFamily="34" charset="-122"/>
                </a:rPr>
                <a:t>请输入账号、密码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4070306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 smtClean="0">
                <a:latin typeface="微软雅黑 Light" pitchFamily="34" charset="-122"/>
                <a:ea typeface="微软雅黑 Light" pitchFamily="34" charset="-122"/>
              </a:rPr>
              <a:t>text.length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();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4801" y="1193939"/>
            <a:ext cx="19623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微软雅黑 Light" pitchFamily="34" charset="-122"/>
                <a:ea typeface="微软雅黑 Light" pitchFamily="34" charset="-122"/>
              </a:rPr>
              <a:t>length()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4151" y="2754094"/>
            <a:ext cx="624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  text = “Hello, </a:t>
            </a:r>
            <a:r>
              <a:rPr lang="en-US" altLang="zh-CN" sz="3600" dirty="0" err="1" smtClean="0">
                <a:latin typeface="微软雅黑 Light" pitchFamily="34" charset="-122"/>
                <a:ea typeface="微软雅黑 Light" pitchFamily="34" charset="-122"/>
              </a:rPr>
              <a:t>tarena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!”;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2133" y="1317050"/>
            <a:ext cx="3427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latin typeface="微软雅黑 Light" pitchFamily="34" charset="-122"/>
                <a:ea typeface="微软雅黑 Light" pitchFamily="34" charset="-122"/>
              </a:rPr>
              <a:t>startsWith</a:t>
            </a:r>
            <a:r>
              <a:rPr lang="en-US" altLang="zh-CN" sz="3200" dirty="0" smtClean="0">
                <a:latin typeface="微软雅黑 Light" pitchFamily="34" charset="-122"/>
                <a:ea typeface="微软雅黑 Light" pitchFamily="34" charset="-122"/>
              </a:rPr>
              <a:t>("http");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7526" y="1901825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是否以“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http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”开头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98447" y="2808505"/>
            <a:ext cx="3195105" cy="1183839"/>
            <a:chOff x="4498447" y="1255494"/>
            <a:chExt cx="3195105" cy="1183839"/>
          </a:xfrm>
        </p:grpSpPr>
        <p:sp>
          <p:nvSpPr>
            <p:cNvPr id="6" name="矩形 5"/>
            <p:cNvSpPr/>
            <p:nvPr/>
          </p:nvSpPr>
          <p:spPr>
            <a:xfrm>
              <a:off x="4498447" y="1255494"/>
              <a:ext cx="31951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 smtClean="0">
                  <a:latin typeface="微软雅黑 Light" pitchFamily="34" charset="-122"/>
                  <a:ea typeface="微软雅黑 Light" pitchFamily="34" charset="-122"/>
                </a:rPr>
                <a:t>toUpperCase</a:t>
              </a:r>
              <a:r>
                <a:rPr lang="en-US" altLang="zh-CN" sz="3600" dirty="0" smtClean="0">
                  <a:latin typeface="微软雅黑 Light" pitchFamily="34" charset="-122"/>
                  <a:ea typeface="微软雅黑 Light" pitchFamily="34" charset="-122"/>
                </a:rPr>
                <a:t>()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6449" y="1916113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latin typeface="微软雅黑 Light" pitchFamily="34" charset="-122"/>
                  <a:ea typeface="微软雅黑 Light" pitchFamily="34" charset="-122"/>
                </a:rPr>
                <a:t>转为大写字母</a:t>
              </a:r>
              <a:endParaRPr lang="zh-CN" altLang="en-US" sz="28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90858" y="4555906"/>
            <a:ext cx="3610284" cy="1169551"/>
            <a:chOff x="4290858" y="1255494"/>
            <a:chExt cx="3610284" cy="1169551"/>
          </a:xfrm>
        </p:grpSpPr>
        <p:sp>
          <p:nvSpPr>
            <p:cNvPr id="9" name="矩形 8"/>
            <p:cNvSpPr/>
            <p:nvPr/>
          </p:nvSpPr>
          <p:spPr>
            <a:xfrm>
              <a:off x="4290858" y="1255494"/>
              <a:ext cx="36102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latin typeface="微软雅黑 Light" pitchFamily="34" charset="-122"/>
                  <a:ea typeface="微软雅黑 Light" pitchFamily="34" charset="-122"/>
                </a:rPr>
                <a:t>equals(“123456”)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03870" y="1901825"/>
              <a:ext cx="3384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latin typeface="微软雅黑 Light" pitchFamily="34" charset="-122"/>
                  <a:ea typeface="微软雅黑 Light" pitchFamily="34" charset="-122"/>
                </a:rPr>
                <a:t>是否与</a:t>
              </a:r>
              <a:r>
                <a:rPr lang="en-US" altLang="zh-CN" sz="2800" dirty="0" smtClean="0">
                  <a:latin typeface="微软雅黑 Light" pitchFamily="34" charset="-122"/>
                  <a:ea typeface="微软雅黑 Light" pitchFamily="34" charset="-122"/>
                </a:rPr>
                <a:t>”123456”</a:t>
              </a:r>
              <a:r>
                <a:rPr lang="zh-CN" altLang="en-US" sz="2800" dirty="0" smtClean="0">
                  <a:latin typeface="微软雅黑 Light" pitchFamily="34" charset="-122"/>
                  <a:ea typeface="微软雅黑 Light" pitchFamily="34" charset="-122"/>
                </a:rPr>
                <a:t>相等</a:t>
              </a:r>
              <a:endParaRPr lang="zh-CN" altLang="en-US" sz="2800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4568" y="308006"/>
            <a:ext cx="1485714" cy="4857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08843" y="628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郭兴楠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7745" y="19018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不</a:t>
            </a:r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过瘾？</a:t>
            </a:r>
            <a:endParaRPr lang="zh-CN" altLang="en-US" sz="40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1264" y="269253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再来一</a:t>
            </a:r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遍</a:t>
            </a:r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？</a:t>
            </a:r>
            <a:endParaRPr lang="zh-CN" altLang="en-US" sz="40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938" y="4307753"/>
            <a:ext cx="6728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腾讯视频：</a:t>
            </a:r>
            <a:r>
              <a:rPr lang="en-US" altLang="zh-CN" sz="4000" dirty="0" smtClean="0">
                <a:latin typeface="微软雅黑 Light" pitchFamily="34" charset="-122"/>
                <a:ea typeface="微软雅黑 Light" pitchFamily="34" charset="-122"/>
              </a:rPr>
              <a:t>String – </a:t>
            </a:r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万码千钧</a:t>
            </a:r>
            <a:endParaRPr lang="zh-CN" altLang="en-US" sz="40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21387E-6 L -0.41784 0.3130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" y="15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68208E-6 L -0.41666 -0.3995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5" grpId="0"/>
      <p:bldP spid="5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223837"/>
            <a:ext cx="3429000" cy="6410325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7781" y="252865"/>
            <a:ext cx="3429000" cy="6410325"/>
          </a:xfrm>
          <a:prstGeom prst="rect">
            <a:avLst/>
          </a:prstGeom>
        </p:spPr>
      </p:pic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38351"/>
            <a:ext cx="3429000" cy="6410325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246E-6 4.81481E-6 L 0.32799 0.0356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376E-6 0 L -4.76376E-6 -0.8937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751E-6 3.33333E-6 L 0.26565 -0.004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517525"/>
            <a:ext cx="3429000" cy="641032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500" y="-5859462"/>
            <a:ext cx="3429000" cy="6410325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24290" y="223837"/>
            <a:ext cx="3429000" cy="64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376E-6 -4.07407E-6 L -0.57529 -0.042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" y="-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6376E-6 0.04282 L -4.76376E-6 0.9298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23979" y="226455"/>
            <a:ext cx="3429000" cy="641032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500" y="491919"/>
            <a:ext cx="3429000" cy="6410325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24290" y="223837"/>
            <a:ext cx="3429000" cy="64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376E-6 -3.7037E-7 L -4.76376E-6 -0.90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23572E-6 -0.00185 L -0.59378 0.0391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0" y="491919"/>
            <a:ext cx="3429000" cy="6410325"/>
          </a:xfrm>
          <a:prstGeom prst="rect">
            <a:avLst/>
          </a:prstGeom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500" y="-6006942"/>
            <a:ext cx="3429000" cy="6410325"/>
          </a:xfrm>
          <a:prstGeom prst="rect">
            <a:avLst/>
          </a:prstGeom>
        </p:spPr>
      </p:pic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23979" y="226455"/>
            <a:ext cx="3429000" cy="6410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42093E-7 -2.96296E-6 L 0.24639 0.0405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6376E-6 0.00833 L 0.34076 0.0083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6376E-6 0.00649 L -4.76376E-6 0.9560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503" y="2828835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5080337" y="2494629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为何讲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String</a:t>
            </a:r>
            <a:endParaRPr lang="zh-CN" altLang="en-US" sz="3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337" y="148473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9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 </a:t>
            </a:r>
            <a:r>
              <a:rPr lang="zh-CN" altLang="en-US" sz="3600" dirty="0" smtClean="0">
                <a:solidFill>
                  <a:schemeClr val="bg2">
                    <a:lumMod val="9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sz="3600" dirty="0">
              <a:solidFill>
                <a:schemeClr val="bg2">
                  <a:lumMod val="90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337" y="36450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何时使用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0337" y="46549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9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如何使用</a:t>
            </a:r>
            <a:endParaRPr lang="zh-CN" altLang="en-US" sz="3600" dirty="0">
              <a:solidFill>
                <a:schemeClr val="bg2">
                  <a:lumMod val="90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2940" y="301546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开发一个客户端的目的是什么？</a:t>
            </a:r>
            <a:endParaRPr lang="zh-CN" altLang="en-US" sz="4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775" y="1571625"/>
            <a:ext cx="6647815" cy="3714115"/>
          </a:xfrm>
          <a:prstGeom prst="rect">
            <a:avLst/>
          </a:prstGeom>
        </p:spPr>
      </p:pic>
      <p:pic>
        <p:nvPicPr>
          <p:cNvPr id="3" name="图片 2" descr="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9780" y="-3243580"/>
            <a:ext cx="5266690" cy="324739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354705" y="4111625"/>
            <a:ext cx="6995795" cy="1633220"/>
            <a:chOff x="5283" y="7205"/>
            <a:chExt cx="11017" cy="2572"/>
          </a:xfrm>
        </p:grpSpPr>
        <p:sp>
          <p:nvSpPr>
            <p:cNvPr id="4" name="文本框 3"/>
            <p:cNvSpPr txBox="1"/>
            <p:nvPr/>
          </p:nvSpPr>
          <p:spPr>
            <a:xfrm>
              <a:off x="5283" y="7205"/>
              <a:ext cx="4128" cy="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>
                  <a:latin typeface="微软雅黑 Light" charset="0"/>
                  <a:ea typeface="微软雅黑 Light" charset="0"/>
                </a:rPr>
                <a:t>落实以后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72" y="8421"/>
              <a:ext cx="8928" cy="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>
                  <a:latin typeface="微软雅黑 Light" charset="0"/>
                  <a:ea typeface="微软雅黑 Light" charset="0"/>
                </a:rPr>
                <a:t>一切的准备才有意义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6615 0.0000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736204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656 0.000000 L -0.200729 -0.178333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7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731019 L -0.001719 0.568241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472</Words>
  <Application>Microsoft Office PowerPoint</Application>
  <PresentationFormat>自定义</PresentationFormat>
  <Paragraphs>130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郭兴楠</dc:creator>
  <cp:lastModifiedBy>郭兴楠</cp:lastModifiedBy>
  <cp:revision>255</cp:revision>
  <dcterms:created xsi:type="dcterms:W3CDTF">2015-05-05T08:02:00Z</dcterms:created>
  <dcterms:modified xsi:type="dcterms:W3CDTF">2016-07-08T23:16:34Z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