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94" autoAdjust="0"/>
    <p:restoredTop sz="94714" autoAdjust="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>
        <c:manualLayout>
          <c:layoutTarget val="inner"/>
          <c:xMode val="edge"/>
          <c:yMode val="edge"/>
          <c:x val="7.7539862204724405E-2"/>
          <c:y val="4.8601624015748038E-2"/>
          <c:w val="0.84345078740157475"/>
          <c:h val="0.78432283464566932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毕业第一个月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ESD1403</c:v>
                </c:pt>
                <c:pt idx="1">
                  <c:v>ESD1405</c:v>
                </c:pt>
                <c:pt idx="2">
                  <c:v>ESD1411</c:v>
                </c:pt>
                <c:pt idx="3">
                  <c:v>ESD1503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0.92</c:v>
                </c:pt>
                <c:pt idx="1">
                  <c:v>0.95000000000000007</c:v>
                </c:pt>
                <c:pt idx="2">
                  <c:v>0.97000000000000008</c:v>
                </c:pt>
                <c:pt idx="3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毕业第二个月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ESD1403</c:v>
                </c:pt>
                <c:pt idx="1">
                  <c:v>ESD1405</c:v>
                </c:pt>
                <c:pt idx="2">
                  <c:v>ESD1411</c:v>
                </c:pt>
                <c:pt idx="3">
                  <c:v>ESD1503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0.95000000000000007</c:v>
                </c:pt>
                <c:pt idx="1">
                  <c:v>0.98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毕业第三个月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ESD1403</c:v>
                </c:pt>
                <c:pt idx="1">
                  <c:v>ESD1405</c:v>
                </c:pt>
                <c:pt idx="2">
                  <c:v>ESD1411</c:v>
                </c:pt>
                <c:pt idx="3">
                  <c:v>ESD1503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毕业第四个月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ESD1403</c:v>
                </c:pt>
                <c:pt idx="1">
                  <c:v>ESD1405</c:v>
                </c:pt>
                <c:pt idx="2">
                  <c:v>ESD1411</c:v>
                </c:pt>
                <c:pt idx="3">
                  <c:v>ESD1503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axId val="77410688"/>
        <c:axId val="77412224"/>
      </c:barChart>
      <c:catAx>
        <c:axId val="77410688"/>
        <c:scaling>
          <c:orientation val="minMax"/>
        </c:scaling>
        <c:axPos val="b"/>
        <c:tickLblPos val="nextTo"/>
        <c:crossAx val="77412224"/>
        <c:crosses val="autoZero"/>
        <c:auto val="1"/>
        <c:lblAlgn val="ctr"/>
        <c:lblOffset val="100"/>
      </c:catAx>
      <c:valAx>
        <c:axId val="77412224"/>
        <c:scaling>
          <c:orientation val="minMax"/>
        </c:scaling>
        <c:axPos val="l"/>
        <c:majorGridlines/>
        <c:numFmt formatCode="0%" sourceLinked="1"/>
        <c:tickLblPos val="nextTo"/>
        <c:crossAx val="774106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49602167077052639"/>
          <c:y val="1.5304377062420169E-2"/>
          <c:w val="0.48326650008412481"/>
          <c:h val="0.11091896797583933"/>
        </c:manualLayout>
      </c:layout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B96D-16B1-49E7-B1BA-76B0B611DD00}" type="datetimeFigureOut">
              <a:rPr lang="zh-CN" altLang="en-US" smtClean="0"/>
              <a:pPr/>
              <a:t>2016-1-5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F2E3-2788-4E19-AC47-BCF5D338EB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B96D-16B1-49E7-B1BA-76B0B611DD00}" type="datetimeFigureOut">
              <a:rPr lang="zh-CN" altLang="en-US" smtClean="0"/>
              <a:pPr/>
              <a:t>2016-1-5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F2E3-2788-4E19-AC47-BCF5D338EB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B96D-16B1-49E7-B1BA-76B0B611DD00}" type="datetimeFigureOut">
              <a:rPr lang="zh-CN" altLang="en-US" smtClean="0"/>
              <a:pPr/>
              <a:t>2016-1-5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F2E3-2788-4E19-AC47-BCF5D338EB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B96D-16B1-49E7-B1BA-76B0B611DD00}" type="datetimeFigureOut">
              <a:rPr lang="zh-CN" altLang="en-US" smtClean="0"/>
              <a:pPr/>
              <a:t>2016-1-5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F2E3-2788-4E19-AC47-BCF5D338EB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B96D-16B1-49E7-B1BA-76B0B611DD00}" type="datetimeFigureOut">
              <a:rPr lang="zh-CN" altLang="en-US" smtClean="0"/>
              <a:pPr/>
              <a:t>2016-1-5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F2E3-2788-4E19-AC47-BCF5D338EB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B96D-16B1-49E7-B1BA-76B0B611DD00}" type="datetimeFigureOut">
              <a:rPr lang="zh-CN" altLang="en-US" smtClean="0"/>
              <a:pPr/>
              <a:t>2016-1-5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F2E3-2788-4E19-AC47-BCF5D338EB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B96D-16B1-49E7-B1BA-76B0B611DD00}" type="datetimeFigureOut">
              <a:rPr lang="zh-CN" altLang="en-US" smtClean="0"/>
              <a:pPr/>
              <a:t>2016-1-5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F2E3-2788-4E19-AC47-BCF5D338EB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B96D-16B1-49E7-B1BA-76B0B611DD00}" type="datetimeFigureOut">
              <a:rPr lang="zh-CN" altLang="en-US" smtClean="0"/>
              <a:pPr/>
              <a:t>2016-1-5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F2E3-2788-4E19-AC47-BCF5D338EB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B96D-16B1-49E7-B1BA-76B0B611DD00}" type="datetimeFigureOut">
              <a:rPr lang="zh-CN" altLang="en-US" smtClean="0"/>
              <a:pPr/>
              <a:t>2016-1-5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F2E3-2788-4E19-AC47-BCF5D338EB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B96D-16B1-49E7-B1BA-76B0B611DD00}" type="datetimeFigureOut">
              <a:rPr lang="zh-CN" altLang="en-US" smtClean="0"/>
              <a:pPr/>
              <a:t>2016-1-5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F2E3-2788-4E19-AC47-BCF5D338EB0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B96D-16B1-49E7-B1BA-76B0B611DD00}" type="datetimeFigureOut">
              <a:rPr lang="zh-CN" altLang="en-US" smtClean="0"/>
              <a:pPr/>
              <a:t>2016-1-5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F2E3-2788-4E19-AC47-BCF5D338EB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BB96D-16B1-49E7-B1BA-76B0B611DD00}" type="datetimeFigureOut">
              <a:rPr lang="zh-CN" altLang="en-US" smtClean="0"/>
              <a:pPr/>
              <a:t>2016-1-5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2F2E3-2788-4E19-AC47-BCF5D338EB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2015</a:t>
            </a:r>
            <a:r>
              <a:rPr lang="zh-CN" altLang="en-US" dirty="0" smtClean="0"/>
              <a:t>年新街口中心教学部员工张争志个人工作总结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3571876"/>
            <a:ext cx="6670366" cy="823906"/>
          </a:xfrm>
        </p:spPr>
        <p:txBody>
          <a:bodyPr/>
          <a:lstStyle/>
          <a:p>
            <a:pPr algn="r"/>
            <a:r>
              <a:rPr lang="en-US" altLang="zh-CN" dirty="0" smtClean="0">
                <a:solidFill>
                  <a:schemeClr val="tx1"/>
                </a:solidFill>
              </a:rPr>
              <a:t>2016-1-04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28670"/>
            <a:ext cx="9144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6" y="142852"/>
            <a:ext cx="2786081" cy="71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429388" y="6357958"/>
            <a:ext cx="191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www.jstarena.net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857232"/>
            <a:ext cx="9144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六边形 3"/>
          <p:cNvSpPr/>
          <p:nvPr/>
        </p:nvSpPr>
        <p:spPr>
          <a:xfrm>
            <a:off x="428596" y="214290"/>
            <a:ext cx="571504" cy="50006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四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000100" y="142852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/>
              <a:t>工作中的不足及改进</a:t>
            </a:r>
            <a:endParaRPr lang="zh-CN" altLang="en-US" sz="4400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500034" y="1142984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工作不够细化，把握不好工作重点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学员工作安排不够细致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与学员沟通不足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口碑任务完成率低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142852"/>
            <a:ext cx="315119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429388" y="6357958"/>
            <a:ext cx="191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www.jstarena.net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857232"/>
            <a:ext cx="9144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十字星 5"/>
          <p:cNvSpPr/>
          <p:nvPr/>
        </p:nvSpPr>
        <p:spPr>
          <a:xfrm>
            <a:off x="357158" y="214290"/>
            <a:ext cx="500066" cy="5000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28662" y="214290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工作中的不足及改进</a:t>
            </a:r>
            <a:endParaRPr lang="zh-CN" altLang="en-US" sz="3600" dirty="0"/>
          </a:p>
        </p:txBody>
      </p:sp>
      <p:sp>
        <p:nvSpPr>
          <p:cNvPr id="10" name="五边形 9"/>
          <p:cNvSpPr/>
          <p:nvPr/>
        </p:nvSpPr>
        <p:spPr>
          <a:xfrm>
            <a:off x="428596" y="1428736"/>
            <a:ext cx="1357322" cy="928694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工作分组细化</a:t>
            </a:r>
            <a:endParaRPr lang="zh-CN" altLang="en-US" dirty="0"/>
          </a:p>
        </p:txBody>
      </p:sp>
      <p:sp>
        <p:nvSpPr>
          <p:cNvPr id="11" name="五边形 10"/>
          <p:cNvSpPr/>
          <p:nvPr/>
        </p:nvSpPr>
        <p:spPr>
          <a:xfrm>
            <a:off x="428596" y="2714620"/>
            <a:ext cx="1357322" cy="928694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学员工作安排</a:t>
            </a:r>
            <a:endParaRPr lang="zh-CN" altLang="en-US" dirty="0"/>
          </a:p>
        </p:txBody>
      </p:sp>
      <p:sp>
        <p:nvSpPr>
          <p:cNvPr id="12" name="五边形 11"/>
          <p:cNvSpPr/>
          <p:nvPr/>
        </p:nvSpPr>
        <p:spPr>
          <a:xfrm>
            <a:off x="428596" y="4000504"/>
            <a:ext cx="1357322" cy="928694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促进沟通交流</a:t>
            </a:r>
            <a:endParaRPr lang="zh-CN" altLang="en-US" dirty="0"/>
          </a:p>
        </p:txBody>
      </p:sp>
      <p:sp>
        <p:nvSpPr>
          <p:cNvPr id="13" name="五边形 12"/>
          <p:cNvSpPr/>
          <p:nvPr/>
        </p:nvSpPr>
        <p:spPr>
          <a:xfrm>
            <a:off x="428596" y="5214950"/>
            <a:ext cx="1357322" cy="928694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提升</a:t>
            </a:r>
            <a:r>
              <a:rPr lang="zh-CN" altLang="en-US" dirty="0" smtClean="0"/>
              <a:t>做事艺术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143108" y="1357298"/>
            <a:ext cx="5715040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根据项目经理工作职责将工作分门别类，减少不必要的工作失误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2071670" y="2714620"/>
            <a:ext cx="5857916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离开教室前，安排好所有的学员学习事宜，避免不必要的投诉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2071670" y="3929066"/>
            <a:ext cx="5929354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改善自我言穷词癖的状态，提高讲话艺术，增强自我的人格魅力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2071670" y="5214950"/>
            <a:ext cx="5929354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提高对事、人的识别能力，遇事要善于变通，提高与外界的沟通能力</a:t>
            </a:r>
            <a:endParaRPr lang="zh-CN" alt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142852"/>
            <a:ext cx="315119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6429388" y="6357958"/>
            <a:ext cx="191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www.jstarena.net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857232"/>
            <a:ext cx="9144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六边形 3"/>
          <p:cNvSpPr/>
          <p:nvPr/>
        </p:nvSpPr>
        <p:spPr>
          <a:xfrm>
            <a:off x="428596" y="285728"/>
            <a:ext cx="571504" cy="500066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1538" y="142852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/>
              <a:t>工作目标和计划</a:t>
            </a:r>
            <a:endParaRPr lang="zh-CN" altLang="en-US" sz="4400" dirty="0"/>
          </a:p>
        </p:txBody>
      </p:sp>
      <p:sp>
        <p:nvSpPr>
          <p:cNvPr id="6" name="右箭头 5"/>
          <p:cNvSpPr/>
          <p:nvPr/>
        </p:nvSpPr>
        <p:spPr>
          <a:xfrm>
            <a:off x="214282" y="1142984"/>
            <a:ext cx="8072494" cy="21431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785786" y="1285860"/>
            <a:ext cx="285752" cy="5214974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五边形 8"/>
          <p:cNvSpPr/>
          <p:nvPr/>
        </p:nvSpPr>
        <p:spPr>
          <a:xfrm>
            <a:off x="214282" y="1285860"/>
            <a:ext cx="1714512" cy="714380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日常工作</a:t>
            </a:r>
            <a:endParaRPr lang="zh-CN" altLang="en-US" sz="2400" dirty="0"/>
          </a:p>
        </p:txBody>
      </p:sp>
      <p:sp>
        <p:nvSpPr>
          <p:cNvPr id="10" name="横卷形 9"/>
          <p:cNvSpPr/>
          <p:nvPr/>
        </p:nvSpPr>
        <p:spPr>
          <a:xfrm>
            <a:off x="2428860" y="1357298"/>
            <a:ext cx="5143536" cy="857256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坚持每天拟定工作详情</a:t>
            </a:r>
            <a:endParaRPr lang="zh-CN" altLang="en-US" sz="3200" dirty="0"/>
          </a:p>
        </p:txBody>
      </p:sp>
      <p:sp>
        <p:nvSpPr>
          <p:cNvPr id="11" name="五边形 10"/>
          <p:cNvSpPr/>
          <p:nvPr/>
        </p:nvSpPr>
        <p:spPr>
          <a:xfrm>
            <a:off x="214282" y="2428868"/>
            <a:ext cx="1714512" cy="71438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学员回访</a:t>
            </a:r>
            <a:endParaRPr lang="zh-CN" altLang="en-US" sz="2400" dirty="0"/>
          </a:p>
        </p:txBody>
      </p:sp>
      <p:sp>
        <p:nvSpPr>
          <p:cNvPr id="12" name="五边形 11"/>
          <p:cNvSpPr/>
          <p:nvPr/>
        </p:nvSpPr>
        <p:spPr>
          <a:xfrm>
            <a:off x="214282" y="3643314"/>
            <a:ext cx="1714512" cy="714380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口碑宣传</a:t>
            </a:r>
            <a:endParaRPr lang="zh-CN" altLang="en-US" sz="2400" dirty="0"/>
          </a:p>
        </p:txBody>
      </p:sp>
      <p:sp>
        <p:nvSpPr>
          <p:cNvPr id="13" name="五边形 12"/>
          <p:cNvSpPr/>
          <p:nvPr/>
        </p:nvSpPr>
        <p:spPr>
          <a:xfrm>
            <a:off x="214282" y="4929198"/>
            <a:ext cx="1714512" cy="71438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专业体系</a:t>
            </a:r>
            <a:endParaRPr lang="zh-CN" altLang="en-US" sz="2400" dirty="0"/>
          </a:p>
        </p:txBody>
      </p:sp>
      <p:sp>
        <p:nvSpPr>
          <p:cNvPr id="14" name="横卷形 13"/>
          <p:cNvSpPr/>
          <p:nvPr/>
        </p:nvSpPr>
        <p:spPr>
          <a:xfrm>
            <a:off x="2428860" y="2428868"/>
            <a:ext cx="5500726" cy="928694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每日定量回访在读学员，并发回访日报</a:t>
            </a:r>
            <a:endParaRPr lang="zh-CN" altLang="en-US" sz="2400" dirty="0"/>
          </a:p>
        </p:txBody>
      </p:sp>
      <p:sp>
        <p:nvSpPr>
          <p:cNvPr id="15" name="横卷形 14"/>
          <p:cNvSpPr/>
          <p:nvPr/>
        </p:nvSpPr>
        <p:spPr>
          <a:xfrm>
            <a:off x="2428860" y="3571876"/>
            <a:ext cx="5715040" cy="100013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关注公司招生制度更新状态，做好口碑推广宣传</a:t>
            </a:r>
            <a:endParaRPr lang="zh-CN" altLang="en-US" sz="2400" dirty="0"/>
          </a:p>
        </p:txBody>
      </p:sp>
      <p:sp>
        <p:nvSpPr>
          <p:cNvPr id="16" name="横卷形 15"/>
          <p:cNvSpPr/>
          <p:nvPr/>
        </p:nvSpPr>
        <p:spPr>
          <a:xfrm>
            <a:off x="2428860" y="4857760"/>
            <a:ext cx="6000792" cy="928694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有效利用空余时间，加强专业技能并拓展相关专业技能</a:t>
            </a:r>
            <a:endParaRPr lang="zh-CN" altLang="en-US" sz="2400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142852"/>
            <a:ext cx="315119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6429388" y="6357958"/>
            <a:ext cx="191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www.jstarena.net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857232"/>
            <a:ext cx="9144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142976" y="142852"/>
            <a:ext cx="44291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 smtClean="0"/>
              <a:t>工作目标和计划</a:t>
            </a:r>
            <a:endParaRPr lang="zh-CN" altLang="en-US" sz="4400" dirty="0"/>
          </a:p>
        </p:txBody>
      </p:sp>
      <p:sp>
        <p:nvSpPr>
          <p:cNvPr id="6" name="六边形 5"/>
          <p:cNvSpPr/>
          <p:nvPr/>
        </p:nvSpPr>
        <p:spPr>
          <a:xfrm>
            <a:off x="500034" y="214290"/>
            <a:ext cx="571504" cy="500066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五</a:t>
            </a:r>
          </a:p>
        </p:txBody>
      </p:sp>
      <p:sp>
        <p:nvSpPr>
          <p:cNvPr id="7" name="上箭头 6"/>
          <p:cNvSpPr/>
          <p:nvPr/>
        </p:nvSpPr>
        <p:spPr>
          <a:xfrm>
            <a:off x="928662" y="1214422"/>
            <a:ext cx="1214446" cy="49292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3200" dirty="0" smtClean="0"/>
              <a:t>职业发展五步走</a:t>
            </a:r>
            <a:endParaRPr lang="zh-CN" altLang="en-US" sz="3200" dirty="0"/>
          </a:p>
        </p:txBody>
      </p:sp>
      <p:sp>
        <p:nvSpPr>
          <p:cNvPr id="9" name="上箭头标注 8"/>
          <p:cNvSpPr/>
          <p:nvPr/>
        </p:nvSpPr>
        <p:spPr>
          <a:xfrm>
            <a:off x="2714612" y="5286388"/>
            <a:ext cx="4500594" cy="785818"/>
          </a:xfrm>
          <a:prstGeom prst="upArrowCallou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第一步：积累经验</a:t>
            </a:r>
            <a:endParaRPr lang="zh-CN" altLang="en-US" dirty="0"/>
          </a:p>
        </p:txBody>
      </p:sp>
      <p:sp>
        <p:nvSpPr>
          <p:cNvPr id="13" name="上箭头标注 12"/>
          <p:cNvSpPr/>
          <p:nvPr/>
        </p:nvSpPr>
        <p:spPr>
          <a:xfrm>
            <a:off x="2714612" y="4429132"/>
            <a:ext cx="4500594" cy="785818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第二步：管理自我</a:t>
            </a:r>
            <a:endParaRPr lang="zh-CN" altLang="en-US" dirty="0"/>
          </a:p>
        </p:txBody>
      </p:sp>
      <p:sp>
        <p:nvSpPr>
          <p:cNvPr id="14" name="上箭头标注 13"/>
          <p:cNvSpPr/>
          <p:nvPr/>
        </p:nvSpPr>
        <p:spPr>
          <a:xfrm>
            <a:off x="2714612" y="3571876"/>
            <a:ext cx="4500594" cy="785818"/>
          </a:xfrm>
          <a:prstGeom prst="upArrow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第三步：管理工作</a:t>
            </a:r>
            <a:endParaRPr lang="zh-CN" altLang="en-US" dirty="0"/>
          </a:p>
        </p:txBody>
      </p:sp>
      <p:sp>
        <p:nvSpPr>
          <p:cNvPr id="15" name="上箭头标注 14"/>
          <p:cNvSpPr/>
          <p:nvPr/>
        </p:nvSpPr>
        <p:spPr>
          <a:xfrm>
            <a:off x="2714612" y="2714620"/>
            <a:ext cx="4500594" cy="785818"/>
          </a:xfrm>
          <a:prstGeom prst="up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第四步：管理流程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714612" y="2071678"/>
            <a:ext cx="4500594" cy="5715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第五步：管理战略</a:t>
            </a:r>
            <a:endParaRPr lang="zh-CN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142852"/>
            <a:ext cx="315119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6429388" y="6357958"/>
            <a:ext cx="191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www.jstarena.net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85723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二十四角星 3"/>
          <p:cNvSpPr/>
          <p:nvPr/>
        </p:nvSpPr>
        <p:spPr>
          <a:xfrm>
            <a:off x="500034" y="142852"/>
            <a:ext cx="785818" cy="714380"/>
          </a:xfrm>
          <a:prstGeom prst="star2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28728" y="142852"/>
            <a:ext cx="48205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2016</a:t>
            </a:r>
            <a:r>
              <a:rPr lang="zh-CN" altLang="en-US" sz="4400" dirty="0" smtClean="0"/>
              <a:t>对自己的期望</a:t>
            </a:r>
            <a:endParaRPr lang="zh-CN" altLang="en-US" sz="4400" dirty="0"/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 flipH="1">
            <a:off x="877895" y="5473692"/>
            <a:ext cx="16573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H="1">
            <a:off x="877895" y="4635492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H="1">
            <a:off x="877895" y="3805229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>
            <a:off x="877895" y="2976554"/>
            <a:ext cx="416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 flipV="1">
            <a:off x="877895" y="2135179"/>
            <a:ext cx="503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1030295" y="2128829"/>
            <a:ext cx="0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1030295" y="3000367"/>
            <a:ext cx="0" cy="817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1030295" y="3817929"/>
            <a:ext cx="0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1030295" y="4635492"/>
            <a:ext cx="0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未知"/>
          <p:cNvSpPr>
            <a:spLocks/>
          </p:cNvSpPr>
          <p:nvPr/>
        </p:nvSpPr>
        <p:spPr bwMode="auto">
          <a:xfrm>
            <a:off x="7839083" y="2138354"/>
            <a:ext cx="576262" cy="846138"/>
          </a:xfrm>
          <a:custGeom>
            <a:avLst/>
            <a:gdLst/>
            <a:ahLst/>
            <a:cxnLst>
              <a:cxn ang="0">
                <a:pos x="308" y="120"/>
              </a:cxn>
              <a:cxn ang="0">
                <a:pos x="0" y="444"/>
              </a:cxn>
              <a:cxn ang="0">
                <a:pos x="0" y="286"/>
              </a:cxn>
              <a:cxn ang="0">
                <a:pos x="308" y="0"/>
              </a:cxn>
              <a:cxn ang="0">
                <a:pos x="308" y="120"/>
              </a:cxn>
            </a:cxnLst>
            <a:rect l="0" t="0" r="r" b="b"/>
            <a:pathLst>
              <a:path w="308" h="444">
                <a:moveTo>
                  <a:pt x="308" y="120"/>
                </a:moveTo>
                <a:lnTo>
                  <a:pt x="0" y="444"/>
                </a:lnTo>
                <a:lnTo>
                  <a:pt x="0" y="286"/>
                </a:lnTo>
                <a:lnTo>
                  <a:pt x="308" y="0"/>
                </a:lnTo>
                <a:lnTo>
                  <a:pt x="308" y="12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6" name="未知"/>
          <p:cNvSpPr>
            <a:spLocks/>
          </p:cNvSpPr>
          <p:nvPr/>
        </p:nvSpPr>
        <p:spPr bwMode="auto">
          <a:xfrm>
            <a:off x="5078420" y="2138354"/>
            <a:ext cx="3343275" cy="541338"/>
          </a:xfrm>
          <a:custGeom>
            <a:avLst/>
            <a:gdLst>
              <a:gd name="T0" fmla="*/ 2147483647 w 1786"/>
              <a:gd name="T1" fmla="*/ 2147483647 h 284"/>
              <a:gd name="T2" fmla="*/ 0 w 1786"/>
              <a:gd name="T3" fmla="*/ 2147483647 h 284"/>
              <a:gd name="T4" fmla="*/ 2147483647 w 1786"/>
              <a:gd name="T5" fmla="*/ 0 h 284"/>
              <a:gd name="T6" fmla="*/ 2147483647 w 1786"/>
              <a:gd name="T7" fmla="*/ 0 h 284"/>
              <a:gd name="T8" fmla="*/ 2147483647 w 1786"/>
              <a:gd name="T9" fmla="*/ 2147483647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86"/>
              <a:gd name="T16" fmla="*/ 0 h 284"/>
              <a:gd name="T17" fmla="*/ 1786 w 1786"/>
              <a:gd name="T18" fmla="*/ 284 h 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86" h="284">
                <a:moveTo>
                  <a:pt x="1478" y="284"/>
                </a:moveTo>
                <a:lnTo>
                  <a:pt x="0" y="284"/>
                </a:lnTo>
                <a:lnTo>
                  <a:pt x="446" y="0"/>
                </a:lnTo>
                <a:lnTo>
                  <a:pt x="1786" y="0"/>
                </a:lnTo>
                <a:lnTo>
                  <a:pt x="1478" y="284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未知"/>
          <p:cNvSpPr>
            <a:spLocks/>
          </p:cNvSpPr>
          <p:nvPr/>
        </p:nvSpPr>
        <p:spPr bwMode="auto">
          <a:xfrm>
            <a:off x="7259645" y="2970204"/>
            <a:ext cx="576263" cy="841375"/>
          </a:xfrm>
          <a:custGeom>
            <a:avLst/>
            <a:gdLst/>
            <a:ahLst/>
            <a:cxnLst>
              <a:cxn ang="0">
                <a:pos x="308" y="120"/>
              </a:cxn>
              <a:cxn ang="0">
                <a:pos x="0" y="442"/>
              </a:cxn>
              <a:cxn ang="0">
                <a:pos x="0" y="286"/>
              </a:cxn>
              <a:cxn ang="0">
                <a:pos x="308" y="0"/>
              </a:cxn>
              <a:cxn ang="0">
                <a:pos x="308" y="120"/>
              </a:cxn>
            </a:cxnLst>
            <a:rect l="0" t="0" r="r" b="b"/>
            <a:pathLst>
              <a:path w="308" h="442">
                <a:moveTo>
                  <a:pt x="308" y="120"/>
                </a:moveTo>
                <a:lnTo>
                  <a:pt x="0" y="442"/>
                </a:lnTo>
                <a:lnTo>
                  <a:pt x="0" y="286"/>
                </a:lnTo>
                <a:lnTo>
                  <a:pt x="308" y="0"/>
                </a:lnTo>
                <a:lnTo>
                  <a:pt x="308" y="12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8" name="未知"/>
          <p:cNvSpPr>
            <a:spLocks/>
          </p:cNvSpPr>
          <p:nvPr/>
        </p:nvSpPr>
        <p:spPr bwMode="auto">
          <a:xfrm>
            <a:off x="4248158" y="2970204"/>
            <a:ext cx="3594100" cy="539750"/>
          </a:xfrm>
          <a:custGeom>
            <a:avLst/>
            <a:gdLst>
              <a:gd name="T0" fmla="*/ 2147483647 w 1920"/>
              <a:gd name="T1" fmla="*/ 2147483647 h 284"/>
              <a:gd name="T2" fmla="*/ 0 w 1920"/>
              <a:gd name="T3" fmla="*/ 2147483647 h 284"/>
              <a:gd name="T4" fmla="*/ 2147483647 w 1920"/>
              <a:gd name="T5" fmla="*/ 0 h 284"/>
              <a:gd name="T6" fmla="*/ 2147483647 w 1920"/>
              <a:gd name="T7" fmla="*/ 0 h 284"/>
              <a:gd name="T8" fmla="*/ 2147483647 w 1920"/>
              <a:gd name="T9" fmla="*/ 2147483647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0"/>
              <a:gd name="T16" fmla="*/ 0 h 284"/>
              <a:gd name="T17" fmla="*/ 1920 w 1920"/>
              <a:gd name="T18" fmla="*/ 284 h 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0" h="284">
                <a:moveTo>
                  <a:pt x="1612" y="284"/>
                </a:moveTo>
                <a:lnTo>
                  <a:pt x="0" y="284"/>
                </a:lnTo>
                <a:lnTo>
                  <a:pt x="446" y="0"/>
                </a:lnTo>
                <a:lnTo>
                  <a:pt x="1920" y="0"/>
                </a:lnTo>
                <a:lnTo>
                  <a:pt x="1612" y="284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未知"/>
          <p:cNvSpPr>
            <a:spLocks/>
          </p:cNvSpPr>
          <p:nvPr/>
        </p:nvSpPr>
        <p:spPr bwMode="auto">
          <a:xfrm>
            <a:off x="6678620" y="3802054"/>
            <a:ext cx="573088" cy="844550"/>
          </a:xfrm>
          <a:custGeom>
            <a:avLst/>
            <a:gdLst/>
            <a:ahLst/>
            <a:cxnLst>
              <a:cxn ang="0">
                <a:pos x="306" y="122"/>
              </a:cxn>
              <a:cxn ang="0">
                <a:pos x="0" y="444"/>
              </a:cxn>
              <a:cxn ang="0">
                <a:pos x="0" y="286"/>
              </a:cxn>
              <a:cxn ang="0">
                <a:pos x="306" y="0"/>
              </a:cxn>
              <a:cxn ang="0">
                <a:pos x="306" y="122"/>
              </a:cxn>
            </a:cxnLst>
            <a:rect l="0" t="0" r="r" b="b"/>
            <a:pathLst>
              <a:path w="306" h="444">
                <a:moveTo>
                  <a:pt x="306" y="122"/>
                </a:moveTo>
                <a:lnTo>
                  <a:pt x="0" y="444"/>
                </a:lnTo>
                <a:lnTo>
                  <a:pt x="0" y="286"/>
                </a:lnTo>
                <a:lnTo>
                  <a:pt x="306" y="0"/>
                </a:lnTo>
                <a:lnTo>
                  <a:pt x="306" y="122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0" name="未知"/>
          <p:cNvSpPr>
            <a:spLocks/>
          </p:cNvSpPr>
          <p:nvPr/>
        </p:nvSpPr>
        <p:spPr bwMode="auto">
          <a:xfrm>
            <a:off x="6100770" y="4635492"/>
            <a:ext cx="577850" cy="846137"/>
          </a:xfrm>
          <a:custGeom>
            <a:avLst/>
            <a:gdLst/>
            <a:ahLst/>
            <a:cxnLst>
              <a:cxn ang="0">
                <a:pos x="308" y="122"/>
              </a:cxn>
              <a:cxn ang="0">
                <a:pos x="0" y="444"/>
              </a:cxn>
              <a:cxn ang="0">
                <a:pos x="0" y="286"/>
              </a:cxn>
              <a:cxn ang="0">
                <a:pos x="308" y="0"/>
              </a:cxn>
              <a:cxn ang="0">
                <a:pos x="308" y="122"/>
              </a:cxn>
            </a:cxnLst>
            <a:rect l="0" t="0" r="r" b="b"/>
            <a:pathLst>
              <a:path w="308" h="444">
                <a:moveTo>
                  <a:pt x="308" y="122"/>
                </a:moveTo>
                <a:lnTo>
                  <a:pt x="0" y="444"/>
                </a:lnTo>
                <a:lnTo>
                  <a:pt x="0" y="286"/>
                </a:lnTo>
                <a:lnTo>
                  <a:pt x="308" y="0"/>
                </a:lnTo>
                <a:lnTo>
                  <a:pt x="308" y="122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1" name="未知"/>
          <p:cNvSpPr>
            <a:spLocks/>
          </p:cNvSpPr>
          <p:nvPr/>
        </p:nvSpPr>
        <p:spPr bwMode="auto">
          <a:xfrm>
            <a:off x="2597158" y="4640254"/>
            <a:ext cx="4081462" cy="539750"/>
          </a:xfrm>
          <a:custGeom>
            <a:avLst/>
            <a:gdLst>
              <a:gd name="T0" fmla="*/ 2147483647 w 2180"/>
              <a:gd name="T1" fmla="*/ 2147483647 h 284"/>
              <a:gd name="T2" fmla="*/ 0 w 2180"/>
              <a:gd name="T3" fmla="*/ 2147483647 h 284"/>
              <a:gd name="T4" fmla="*/ 2147483647 w 2180"/>
              <a:gd name="T5" fmla="*/ 0 h 284"/>
              <a:gd name="T6" fmla="*/ 2147483647 w 2180"/>
              <a:gd name="T7" fmla="*/ 0 h 284"/>
              <a:gd name="T8" fmla="*/ 2147483647 w 2180"/>
              <a:gd name="T9" fmla="*/ 2147483647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0"/>
              <a:gd name="T16" fmla="*/ 0 h 284"/>
              <a:gd name="T17" fmla="*/ 2180 w 2180"/>
              <a:gd name="T18" fmla="*/ 284 h 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0" h="284">
                <a:moveTo>
                  <a:pt x="1872" y="284"/>
                </a:moveTo>
                <a:lnTo>
                  <a:pt x="0" y="284"/>
                </a:lnTo>
                <a:lnTo>
                  <a:pt x="446" y="0"/>
                </a:lnTo>
                <a:lnTo>
                  <a:pt x="2180" y="0"/>
                </a:lnTo>
                <a:lnTo>
                  <a:pt x="1872" y="28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anchor="b"/>
          <a:lstStyle/>
          <a:p>
            <a:pPr algn="ctr"/>
            <a:endParaRPr lang="zh-CN" altLang="en-US" dirty="0"/>
          </a:p>
        </p:txBody>
      </p:sp>
      <p:sp>
        <p:nvSpPr>
          <p:cNvPr id="22" name="未知"/>
          <p:cNvSpPr>
            <a:spLocks/>
          </p:cNvSpPr>
          <p:nvPr/>
        </p:nvSpPr>
        <p:spPr bwMode="auto">
          <a:xfrm>
            <a:off x="3189295" y="2292342"/>
            <a:ext cx="1838325" cy="2722562"/>
          </a:xfrm>
          <a:custGeom>
            <a:avLst/>
            <a:gdLst>
              <a:gd name="T0" fmla="*/ 2147483647 w 1824"/>
              <a:gd name="T1" fmla="*/ 2147483647 h 2648"/>
              <a:gd name="T2" fmla="*/ 2147483647 w 1824"/>
              <a:gd name="T3" fmla="*/ 2147483647 h 2648"/>
              <a:gd name="T4" fmla="*/ 2147483647 w 1824"/>
              <a:gd name="T5" fmla="*/ 2147483647 h 2648"/>
              <a:gd name="T6" fmla="*/ 2147483647 w 1824"/>
              <a:gd name="T7" fmla="*/ 2147483647 h 2648"/>
              <a:gd name="T8" fmla="*/ 2147483647 w 1824"/>
              <a:gd name="T9" fmla="*/ 2147483647 h 2648"/>
              <a:gd name="T10" fmla="*/ 2147483647 w 1824"/>
              <a:gd name="T11" fmla="*/ 2147483647 h 2648"/>
              <a:gd name="T12" fmla="*/ 2147483647 w 1824"/>
              <a:gd name="T13" fmla="*/ 2147483647 h 2648"/>
              <a:gd name="T14" fmla="*/ 2147483647 w 1824"/>
              <a:gd name="T15" fmla="*/ 2147483647 h 2648"/>
              <a:gd name="T16" fmla="*/ 2147483647 w 1824"/>
              <a:gd name="T17" fmla="*/ 2147483647 h 2648"/>
              <a:gd name="T18" fmla="*/ 2147483647 w 1824"/>
              <a:gd name="T19" fmla="*/ 2147483647 h 2648"/>
              <a:gd name="T20" fmla="*/ 2147483647 w 1824"/>
              <a:gd name="T21" fmla="*/ 2147483647 h 2648"/>
              <a:gd name="T22" fmla="*/ 2147483647 w 1824"/>
              <a:gd name="T23" fmla="*/ 2147483647 h 2648"/>
              <a:gd name="T24" fmla="*/ 2147483647 w 1824"/>
              <a:gd name="T25" fmla="*/ 2147483647 h 2648"/>
              <a:gd name="T26" fmla="*/ 2147483647 w 1824"/>
              <a:gd name="T27" fmla="*/ 2147483647 h 2648"/>
              <a:gd name="T28" fmla="*/ 2147483647 w 1824"/>
              <a:gd name="T29" fmla="*/ 2147483647 h 2648"/>
              <a:gd name="T30" fmla="*/ 2147483647 w 1824"/>
              <a:gd name="T31" fmla="*/ 2147483647 h 2648"/>
              <a:gd name="T32" fmla="*/ 2147483647 w 1824"/>
              <a:gd name="T33" fmla="*/ 2147483647 h 2648"/>
              <a:gd name="T34" fmla="*/ 2147483647 w 1824"/>
              <a:gd name="T35" fmla="*/ 2147483647 h 2648"/>
              <a:gd name="T36" fmla="*/ 2147483647 w 1824"/>
              <a:gd name="T37" fmla="*/ 2147483647 h 2648"/>
              <a:gd name="T38" fmla="*/ 2147483647 w 1824"/>
              <a:gd name="T39" fmla="*/ 2147483647 h 2648"/>
              <a:gd name="T40" fmla="*/ 2147483647 w 1824"/>
              <a:gd name="T41" fmla="*/ 2147483647 h 2648"/>
              <a:gd name="T42" fmla="*/ 2147483647 w 1824"/>
              <a:gd name="T43" fmla="*/ 2147483647 h 2648"/>
              <a:gd name="T44" fmla="*/ 2147483647 w 1824"/>
              <a:gd name="T45" fmla="*/ 2147483647 h 2648"/>
              <a:gd name="T46" fmla="*/ 2147483647 w 1824"/>
              <a:gd name="T47" fmla="*/ 2147483647 h 2648"/>
              <a:gd name="T48" fmla="*/ 2147483647 w 1824"/>
              <a:gd name="T49" fmla="*/ 2147483647 h 2648"/>
              <a:gd name="T50" fmla="*/ 2147483647 w 1824"/>
              <a:gd name="T51" fmla="*/ 2147483647 h 2648"/>
              <a:gd name="T52" fmla="*/ 2147483647 w 1824"/>
              <a:gd name="T53" fmla="*/ 2147483647 h 2648"/>
              <a:gd name="T54" fmla="*/ 2147483647 w 1824"/>
              <a:gd name="T55" fmla="*/ 2147483647 h 2648"/>
              <a:gd name="T56" fmla="*/ 2147483647 w 1824"/>
              <a:gd name="T57" fmla="*/ 2147483647 h 2648"/>
              <a:gd name="T58" fmla="*/ 2147483647 w 1824"/>
              <a:gd name="T59" fmla="*/ 2147483647 h 2648"/>
              <a:gd name="T60" fmla="*/ 2147483647 w 1824"/>
              <a:gd name="T61" fmla="*/ 2147483647 h 2648"/>
              <a:gd name="T62" fmla="*/ 2147483647 w 1824"/>
              <a:gd name="T63" fmla="*/ 2147483647 h 264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824"/>
              <a:gd name="T97" fmla="*/ 0 h 2648"/>
              <a:gd name="T98" fmla="*/ 1824 w 1824"/>
              <a:gd name="T99" fmla="*/ 2648 h 2648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824" h="2648">
                <a:moveTo>
                  <a:pt x="0" y="2648"/>
                </a:moveTo>
                <a:lnTo>
                  <a:pt x="12" y="2464"/>
                </a:lnTo>
                <a:lnTo>
                  <a:pt x="32" y="2288"/>
                </a:lnTo>
                <a:lnTo>
                  <a:pt x="56" y="2120"/>
                </a:lnTo>
                <a:lnTo>
                  <a:pt x="88" y="1960"/>
                </a:lnTo>
                <a:lnTo>
                  <a:pt x="124" y="1808"/>
                </a:lnTo>
                <a:lnTo>
                  <a:pt x="166" y="1662"/>
                </a:lnTo>
                <a:lnTo>
                  <a:pt x="212" y="1524"/>
                </a:lnTo>
                <a:lnTo>
                  <a:pt x="262" y="1394"/>
                </a:lnTo>
                <a:lnTo>
                  <a:pt x="316" y="1270"/>
                </a:lnTo>
                <a:lnTo>
                  <a:pt x="372" y="1154"/>
                </a:lnTo>
                <a:lnTo>
                  <a:pt x="430" y="1044"/>
                </a:lnTo>
                <a:lnTo>
                  <a:pt x="490" y="942"/>
                </a:lnTo>
                <a:lnTo>
                  <a:pt x="550" y="846"/>
                </a:lnTo>
                <a:lnTo>
                  <a:pt x="612" y="758"/>
                </a:lnTo>
                <a:lnTo>
                  <a:pt x="672" y="674"/>
                </a:lnTo>
                <a:lnTo>
                  <a:pt x="734" y="598"/>
                </a:lnTo>
                <a:lnTo>
                  <a:pt x="792" y="528"/>
                </a:lnTo>
                <a:lnTo>
                  <a:pt x="850" y="464"/>
                </a:lnTo>
                <a:lnTo>
                  <a:pt x="906" y="408"/>
                </a:lnTo>
                <a:lnTo>
                  <a:pt x="960" y="356"/>
                </a:lnTo>
                <a:lnTo>
                  <a:pt x="1010" y="310"/>
                </a:lnTo>
                <a:lnTo>
                  <a:pt x="1056" y="270"/>
                </a:lnTo>
                <a:lnTo>
                  <a:pt x="1096" y="236"/>
                </a:lnTo>
                <a:lnTo>
                  <a:pt x="1134" y="208"/>
                </a:lnTo>
                <a:lnTo>
                  <a:pt x="1164" y="184"/>
                </a:lnTo>
                <a:lnTo>
                  <a:pt x="1190" y="166"/>
                </a:lnTo>
                <a:lnTo>
                  <a:pt x="1208" y="154"/>
                </a:lnTo>
                <a:lnTo>
                  <a:pt x="1220" y="146"/>
                </a:lnTo>
                <a:lnTo>
                  <a:pt x="1224" y="144"/>
                </a:lnTo>
                <a:lnTo>
                  <a:pt x="848" y="0"/>
                </a:lnTo>
                <a:lnTo>
                  <a:pt x="1728" y="56"/>
                </a:lnTo>
                <a:lnTo>
                  <a:pt x="1824" y="480"/>
                </a:lnTo>
                <a:lnTo>
                  <a:pt x="1568" y="328"/>
                </a:lnTo>
                <a:lnTo>
                  <a:pt x="1564" y="328"/>
                </a:lnTo>
                <a:lnTo>
                  <a:pt x="1554" y="332"/>
                </a:lnTo>
                <a:lnTo>
                  <a:pt x="1538" y="338"/>
                </a:lnTo>
                <a:lnTo>
                  <a:pt x="1514" y="346"/>
                </a:lnTo>
                <a:lnTo>
                  <a:pt x="1486" y="356"/>
                </a:lnTo>
                <a:lnTo>
                  <a:pt x="1452" y="370"/>
                </a:lnTo>
                <a:lnTo>
                  <a:pt x="1412" y="388"/>
                </a:lnTo>
                <a:lnTo>
                  <a:pt x="1370" y="410"/>
                </a:lnTo>
                <a:lnTo>
                  <a:pt x="1322" y="436"/>
                </a:lnTo>
                <a:lnTo>
                  <a:pt x="1270" y="466"/>
                </a:lnTo>
                <a:lnTo>
                  <a:pt x="1216" y="500"/>
                </a:lnTo>
                <a:lnTo>
                  <a:pt x="1158" y="540"/>
                </a:lnTo>
                <a:lnTo>
                  <a:pt x="1098" y="584"/>
                </a:lnTo>
                <a:lnTo>
                  <a:pt x="1034" y="636"/>
                </a:lnTo>
                <a:lnTo>
                  <a:pt x="970" y="692"/>
                </a:lnTo>
                <a:lnTo>
                  <a:pt x="904" y="756"/>
                </a:lnTo>
                <a:lnTo>
                  <a:pt x="836" y="824"/>
                </a:lnTo>
                <a:lnTo>
                  <a:pt x="770" y="900"/>
                </a:lnTo>
                <a:lnTo>
                  <a:pt x="700" y="984"/>
                </a:lnTo>
                <a:lnTo>
                  <a:pt x="632" y="1076"/>
                </a:lnTo>
                <a:lnTo>
                  <a:pt x="566" y="1174"/>
                </a:lnTo>
                <a:lnTo>
                  <a:pt x="498" y="1280"/>
                </a:lnTo>
                <a:lnTo>
                  <a:pt x="434" y="1394"/>
                </a:lnTo>
                <a:lnTo>
                  <a:pt x="370" y="1518"/>
                </a:lnTo>
                <a:lnTo>
                  <a:pt x="308" y="1650"/>
                </a:lnTo>
                <a:lnTo>
                  <a:pt x="248" y="1792"/>
                </a:lnTo>
                <a:lnTo>
                  <a:pt x="192" y="1944"/>
                </a:lnTo>
                <a:lnTo>
                  <a:pt x="138" y="2104"/>
                </a:lnTo>
                <a:lnTo>
                  <a:pt x="88" y="2274"/>
                </a:lnTo>
                <a:lnTo>
                  <a:pt x="42" y="2456"/>
                </a:lnTo>
                <a:lnTo>
                  <a:pt x="0" y="2648"/>
                </a:lnTo>
                <a:close/>
              </a:path>
            </a:pathLst>
          </a:custGeom>
          <a:gradFill rotWithShape="1">
            <a:gsLst>
              <a:gs pos="0">
                <a:srgbClr val="D11364"/>
              </a:gs>
              <a:gs pos="100000">
                <a:srgbClr val="61092E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084770" y="2679692"/>
            <a:ext cx="2767013" cy="3048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72549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72549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sz="1600" dirty="0" smtClean="0">
                <a:solidFill>
                  <a:srgbClr val="FFFFFF"/>
                </a:solidFill>
                <a:latin typeface="Verdana" pitchFamily="34" charset="0"/>
              </a:rPr>
              <a:t>招生翻翻翻，学生翻翻翻</a:t>
            </a:r>
            <a:endParaRPr lang="zh-CN" altLang="zh-CN" sz="1600" dirty="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4249745" y="3509954"/>
            <a:ext cx="3016250" cy="298450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72549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72549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sz="1400" dirty="0" smtClean="0">
                <a:solidFill>
                  <a:srgbClr val="FFFFFF"/>
                </a:solidFill>
                <a:latin typeface="Verdana" pitchFamily="34" charset="0"/>
              </a:rPr>
              <a:t>能够独立完成嵌入式小项目，</a:t>
            </a:r>
            <a:endParaRPr lang="en-US" altLang="zh-CN" sz="1400" dirty="0" smtClean="0">
              <a:solidFill>
                <a:srgbClr val="FFFFFF"/>
              </a:solidFill>
              <a:latin typeface="Verdana" pitchFamily="34" charset="0"/>
            </a:endParaRPr>
          </a:p>
          <a:p>
            <a:pPr algn="ctr" eaLnBrk="0" hangingPunct="0">
              <a:defRPr/>
            </a:pPr>
            <a:r>
              <a:rPr lang="zh-CN" altLang="en-US" sz="1400" dirty="0" smtClean="0">
                <a:solidFill>
                  <a:srgbClr val="FFFFFF"/>
                </a:solidFill>
                <a:latin typeface="Verdana" pitchFamily="34" charset="0"/>
              </a:rPr>
              <a:t>在原有的技术上拓宽自己的技术能力</a:t>
            </a:r>
            <a:endParaRPr lang="zh-CN" altLang="zh-CN" sz="1400" dirty="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25" name="未知"/>
          <p:cNvSpPr>
            <a:spLocks/>
          </p:cNvSpPr>
          <p:nvPr/>
        </p:nvSpPr>
        <p:spPr bwMode="auto">
          <a:xfrm>
            <a:off x="3424245" y="3802054"/>
            <a:ext cx="3833813" cy="544513"/>
          </a:xfrm>
          <a:custGeom>
            <a:avLst/>
            <a:gdLst>
              <a:gd name="T0" fmla="*/ 2147483647 w 2048"/>
              <a:gd name="T1" fmla="*/ 2147483647 h 286"/>
              <a:gd name="T2" fmla="*/ 0 w 2048"/>
              <a:gd name="T3" fmla="*/ 2147483647 h 286"/>
              <a:gd name="T4" fmla="*/ 2147483647 w 2048"/>
              <a:gd name="T5" fmla="*/ 0 h 286"/>
              <a:gd name="T6" fmla="*/ 2147483647 w 2048"/>
              <a:gd name="T7" fmla="*/ 0 h 286"/>
              <a:gd name="T8" fmla="*/ 2147483647 w 2048"/>
              <a:gd name="T9" fmla="*/ 2147483647 h 2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8"/>
              <a:gd name="T16" fmla="*/ 0 h 286"/>
              <a:gd name="T17" fmla="*/ 2048 w 2048"/>
              <a:gd name="T18" fmla="*/ 286 h 2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8" h="286">
                <a:moveTo>
                  <a:pt x="1742" y="286"/>
                </a:moveTo>
                <a:lnTo>
                  <a:pt x="0" y="286"/>
                </a:lnTo>
                <a:lnTo>
                  <a:pt x="446" y="0"/>
                </a:lnTo>
                <a:lnTo>
                  <a:pt x="2048" y="0"/>
                </a:lnTo>
                <a:lnTo>
                  <a:pt x="1742" y="286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CN" dirty="0"/>
              <a:t>              </a:t>
            </a:r>
            <a:endParaRPr lang="zh-CN" altLang="en-US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3427420" y="4344979"/>
            <a:ext cx="3263900" cy="29845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72549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72549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sz="1600" dirty="0" smtClean="0">
                <a:solidFill>
                  <a:srgbClr val="FFFFFF"/>
                </a:solidFill>
                <a:latin typeface="Verdana" pitchFamily="34" charset="0"/>
              </a:rPr>
              <a:t>用心做事，虚心学习</a:t>
            </a:r>
            <a:endParaRPr lang="zh-CN" altLang="zh-CN" sz="1600" dirty="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2595570" y="5181592"/>
            <a:ext cx="3513138" cy="296862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72549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72549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sz="1600" dirty="0" smtClean="0">
                <a:solidFill>
                  <a:srgbClr val="FFFFFF"/>
                </a:solidFill>
                <a:latin typeface="Verdana" pitchFamily="34" charset="0"/>
              </a:rPr>
              <a:t>加强自身，提高技术水平</a:t>
            </a:r>
            <a:endParaRPr lang="zh-CN" altLang="zh-CN" sz="1600" dirty="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3890970" y="4043354"/>
            <a:ext cx="2057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5643570" y="2214554"/>
            <a:ext cx="2743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6308" y="478155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重心</a:t>
            </a:r>
            <a:endParaRPr lang="zh-CN" alt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1076308" y="392429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要求</a:t>
            </a:r>
            <a:endParaRPr lang="zh-CN" alt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1076308" y="306704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对自己的期望</a:t>
            </a:r>
            <a:endParaRPr lang="zh-CN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76308" y="228122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对中心的期望</a:t>
            </a:r>
            <a:endParaRPr lang="zh-CN" altLang="en-US" sz="2800" dirty="0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142852"/>
            <a:ext cx="315119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TextBox 36"/>
          <p:cNvSpPr txBox="1"/>
          <p:nvPr/>
        </p:nvSpPr>
        <p:spPr>
          <a:xfrm>
            <a:off x="6429388" y="6357958"/>
            <a:ext cx="191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www.jstarena.net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857232"/>
            <a:ext cx="9144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六边形 3"/>
          <p:cNvSpPr/>
          <p:nvPr/>
        </p:nvSpPr>
        <p:spPr>
          <a:xfrm>
            <a:off x="571472" y="285728"/>
            <a:ext cx="571504" cy="500066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六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214414" y="142852"/>
            <a:ext cx="49391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/>
              <a:t>提升自我</a:t>
            </a:r>
            <a:r>
              <a:rPr lang="en-US" altLang="zh-CN" sz="4400" dirty="0" smtClean="0"/>
              <a:t>, </a:t>
            </a:r>
            <a:r>
              <a:rPr lang="zh-CN" altLang="en-US" sz="4400" dirty="0" smtClean="0"/>
              <a:t>携手共进</a:t>
            </a:r>
            <a:endParaRPr lang="zh-CN" altLang="en-US" sz="4400" dirty="0"/>
          </a:p>
        </p:txBody>
      </p:sp>
      <p:sp>
        <p:nvSpPr>
          <p:cNvPr id="7" name="八角星 6"/>
          <p:cNvSpPr/>
          <p:nvPr/>
        </p:nvSpPr>
        <p:spPr>
          <a:xfrm>
            <a:off x="642910" y="1428736"/>
            <a:ext cx="500066" cy="500066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357290" y="1428736"/>
            <a:ext cx="4429156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保持积极乐观的生活态度</a:t>
            </a:r>
            <a:endParaRPr lang="zh-CN" altLang="en-US" dirty="0"/>
          </a:p>
        </p:txBody>
      </p:sp>
      <p:sp>
        <p:nvSpPr>
          <p:cNvPr id="9" name="八角星 8"/>
          <p:cNvSpPr/>
          <p:nvPr/>
        </p:nvSpPr>
        <p:spPr>
          <a:xfrm>
            <a:off x="642910" y="2357430"/>
            <a:ext cx="500066" cy="500066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357290" y="2357430"/>
            <a:ext cx="4429156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追求积极向上的人生目标</a:t>
            </a:r>
            <a:endParaRPr lang="zh-CN" altLang="en-US" dirty="0"/>
          </a:p>
        </p:txBody>
      </p:sp>
      <p:sp>
        <p:nvSpPr>
          <p:cNvPr id="11" name="八角星 10"/>
          <p:cNvSpPr/>
          <p:nvPr/>
        </p:nvSpPr>
        <p:spPr>
          <a:xfrm>
            <a:off x="642910" y="3357562"/>
            <a:ext cx="500066" cy="500066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357290" y="3357562"/>
            <a:ext cx="4429156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培养良好的时间观念</a:t>
            </a:r>
            <a:endParaRPr lang="zh-CN" altLang="en-US" dirty="0"/>
          </a:p>
        </p:txBody>
      </p:sp>
      <p:sp>
        <p:nvSpPr>
          <p:cNvPr id="13" name="八角星 12"/>
          <p:cNvSpPr/>
          <p:nvPr/>
        </p:nvSpPr>
        <p:spPr>
          <a:xfrm>
            <a:off x="642910" y="4214818"/>
            <a:ext cx="500066" cy="500066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357290" y="4214818"/>
            <a:ext cx="4429156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培养工作的积极能动性</a:t>
            </a:r>
            <a:endParaRPr lang="zh-CN" altLang="en-US" dirty="0"/>
          </a:p>
        </p:txBody>
      </p:sp>
      <p:sp>
        <p:nvSpPr>
          <p:cNvPr id="15" name="八角星 14"/>
          <p:cNvSpPr/>
          <p:nvPr/>
        </p:nvSpPr>
        <p:spPr>
          <a:xfrm>
            <a:off x="642910" y="5072074"/>
            <a:ext cx="500066" cy="500066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357290" y="5072074"/>
            <a:ext cx="4429156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培养遇挫不馁的心理素质</a:t>
            </a:r>
            <a:endParaRPr lang="zh-CN" alt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142852"/>
            <a:ext cx="315119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6429388" y="6357958"/>
            <a:ext cx="191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www.jstarena.net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857232"/>
            <a:ext cx="9144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六边形 5"/>
          <p:cNvSpPr/>
          <p:nvPr/>
        </p:nvSpPr>
        <p:spPr>
          <a:xfrm>
            <a:off x="571472" y="214290"/>
            <a:ext cx="642942" cy="57150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七</a:t>
            </a:r>
            <a:endParaRPr lang="zh-CN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285852" y="142852"/>
            <a:ext cx="25635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/>
              <a:t>展望</a:t>
            </a:r>
            <a:r>
              <a:rPr lang="en-US" altLang="zh-CN" sz="4400" dirty="0" smtClean="0"/>
              <a:t>2016</a:t>
            </a:r>
            <a:endParaRPr lang="zh-CN" alt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1428736"/>
            <a:ext cx="70723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        在</a:t>
            </a:r>
            <a:r>
              <a:rPr lang="zh-CN" altLang="en-US" sz="3200" dirty="0" smtClean="0"/>
              <a:t>新的一年里，我要把自己的工作，做得更完美、更迅速、更正确、更</a:t>
            </a:r>
            <a:r>
              <a:rPr lang="zh-CN" altLang="en-US" sz="3200" dirty="0" smtClean="0"/>
              <a:t>专注。不断</a:t>
            </a:r>
            <a:r>
              <a:rPr lang="zh-CN" altLang="en-US" sz="3200" dirty="0" smtClean="0"/>
              <a:t>提高自己，抓住每一次让自己学习和成长的机会，以饱满的热情全身心地投入工作学习，为自己的工作积累必要的专业知识和基本技能</a:t>
            </a:r>
            <a:r>
              <a:rPr lang="zh-CN" altLang="en-US" sz="3200" dirty="0" smtClean="0"/>
              <a:t>，从</a:t>
            </a:r>
            <a:r>
              <a:rPr lang="zh-CN" altLang="en-US" sz="3200" dirty="0" smtClean="0"/>
              <a:t>多方面努力进一步提高自身的工作能力，以积极的心态面对每天的工作</a:t>
            </a:r>
            <a:r>
              <a:rPr lang="zh-CN" altLang="en-US" sz="3200" dirty="0" smtClean="0"/>
              <a:t>任务。</a:t>
            </a:r>
            <a:endParaRPr lang="zh-CN" altLang="en-US" sz="32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142852"/>
            <a:ext cx="315119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429388" y="6357958"/>
            <a:ext cx="191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www.jstarena.net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857232"/>
            <a:ext cx="9144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142852"/>
            <a:ext cx="315119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429388" y="6357958"/>
            <a:ext cx="191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www.jstarena.net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14546" y="1785926"/>
            <a:ext cx="3951723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 smtClean="0"/>
              <a:t>The   end</a:t>
            </a:r>
            <a:r>
              <a:rPr lang="zh-CN" altLang="en-US" sz="6000" dirty="0" smtClean="0"/>
              <a:t>！</a:t>
            </a:r>
            <a:endParaRPr lang="en-US" altLang="zh-CN" sz="6000" dirty="0" smtClean="0"/>
          </a:p>
          <a:p>
            <a:pPr algn="ctr"/>
            <a:endParaRPr lang="en-US" altLang="zh-CN" sz="3600" dirty="0" smtClean="0"/>
          </a:p>
          <a:p>
            <a:pPr algn="ctr"/>
            <a:r>
              <a:rPr lang="zh-CN" altLang="en-US" sz="6000" dirty="0" smtClean="0"/>
              <a:t>谢谢！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空心弧 4"/>
          <p:cNvSpPr/>
          <p:nvPr/>
        </p:nvSpPr>
        <p:spPr>
          <a:xfrm flipV="1">
            <a:off x="-1571668" y="0"/>
            <a:ext cx="5643570" cy="5143536"/>
          </a:xfrm>
          <a:prstGeom prst="blockArc">
            <a:avLst>
              <a:gd name="adj1" fmla="val 10800000"/>
              <a:gd name="adj2" fmla="val 33218"/>
              <a:gd name="adj3" fmla="val 21557"/>
            </a:avLst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0" dirty="0">
              <a:solidFill>
                <a:schemeClr val="tx1"/>
              </a:solidFill>
            </a:endParaRPr>
          </a:p>
        </p:txBody>
      </p:sp>
      <p:sp>
        <p:nvSpPr>
          <p:cNvPr id="7" name="流程图: 联系 6"/>
          <p:cNvSpPr/>
          <p:nvPr/>
        </p:nvSpPr>
        <p:spPr>
          <a:xfrm>
            <a:off x="2643174" y="1285860"/>
            <a:ext cx="428628" cy="428628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214678" y="1285860"/>
            <a:ext cx="3357586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总述</a:t>
            </a:r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2643174" y="2000240"/>
            <a:ext cx="428628" cy="428628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214678" y="2000240"/>
            <a:ext cx="335758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工作内容概述</a:t>
            </a:r>
            <a:endParaRPr lang="zh-CN" altLang="en-US" dirty="0"/>
          </a:p>
        </p:txBody>
      </p:sp>
      <p:sp>
        <p:nvSpPr>
          <p:cNvPr id="12" name="流程图: 联系 11"/>
          <p:cNvSpPr/>
          <p:nvPr/>
        </p:nvSpPr>
        <p:spPr>
          <a:xfrm>
            <a:off x="2643174" y="2714620"/>
            <a:ext cx="428628" cy="42862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三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214678" y="2714620"/>
            <a:ext cx="3357586" cy="42862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2015</a:t>
            </a:r>
            <a:r>
              <a:rPr lang="zh-CN" altLang="en-US" dirty="0" smtClean="0"/>
              <a:t>年工作心得与体会</a:t>
            </a:r>
            <a:endParaRPr lang="zh-CN" altLang="en-US" dirty="0"/>
          </a:p>
        </p:txBody>
      </p:sp>
      <p:sp>
        <p:nvSpPr>
          <p:cNvPr id="14" name="流程图: 联系 13"/>
          <p:cNvSpPr/>
          <p:nvPr/>
        </p:nvSpPr>
        <p:spPr>
          <a:xfrm>
            <a:off x="2643174" y="3429000"/>
            <a:ext cx="428628" cy="428628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四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214678" y="3429000"/>
            <a:ext cx="3357586" cy="42862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工作中存在的不足及改进</a:t>
            </a:r>
            <a:endParaRPr lang="zh-CN" altLang="en-US" dirty="0"/>
          </a:p>
        </p:txBody>
      </p:sp>
      <p:sp>
        <p:nvSpPr>
          <p:cNvPr id="16" name="流程图: 联系 15"/>
          <p:cNvSpPr/>
          <p:nvPr/>
        </p:nvSpPr>
        <p:spPr>
          <a:xfrm>
            <a:off x="2643174" y="4143380"/>
            <a:ext cx="428628" cy="428628"/>
          </a:xfrm>
          <a:prstGeom prst="flowChartConnec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五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3214678" y="4143380"/>
            <a:ext cx="3357586" cy="4286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工作目标和计划</a:t>
            </a:r>
            <a:endParaRPr lang="zh-CN" altLang="en-US" dirty="0"/>
          </a:p>
        </p:txBody>
      </p:sp>
      <p:sp>
        <p:nvSpPr>
          <p:cNvPr id="18" name="流程图: 联系 17"/>
          <p:cNvSpPr/>
          <p:nvPr/>
        </p:nvSpPr>
        <p:spPr>
          <a:xfrm>
            <a:off x="2643174" y="4857760"/>
            <a:ext cx="428628" cy="428628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六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3214678" y="4857760"/>
            <a:ext cx="335758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提升自我、携手共进</a:t>
            </a:r>
            <a:endParaRPr lang="zh-CN" altLang="en-US" dirty="0"/>
          </a:p>
        </p:txBody>
      </p:sp>
      <p:sp>
        <p:nvSpPr>
          <p:cNvPr id="20" name="流程图: 联系 19"/>
          <p:cNvSpPr/>
          <p:nvPr/>
        </p:nvSpPr>
        <p:spPr>
          <a:xfrm>
            <a:off x="2643174" y="5572140"/>
            <a:ext cx="428628" cy="428628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七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3214678" y="5572140"/>
            <a:ext cx="335758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展望</a:t>
            </a:r>
            <a:r>
              <a:rPr lang="en-US" altLang="zh-CN" dirty="0" smtClean="0"/>
              <a:t>2016</a:t>
            </a:r>
            <a:endParaRPr lang="zh-CN" altLang="en-US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0" y="857232"/>
            <a:ext cx="9144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1472" y="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/>
              <a:t>目录</a:t>
            </a:r>
            <a:endParaRPr lang="zh-CN" altLang="en-US" sz="4400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142852"/>
            <a:ext cx="315119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>
            <a:off x="6429388" y="6357958"/>
            <a:ext cx="191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www.jstarena.net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857232"/>
            <a:ext cx="9144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六边形 3"/>
          <p:cNvSpPr/>
          <p:nvPr/>
        </p:nvSpPr>
        <p:spPr>
          <a:xfrm>
            <a:off x="642910" y="285728"/>
            <a:ext cx="571504" cy="500066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一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214414" y="14285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/>
              <a:t>总述</a:t>
            </a:r>
            <a:endParaRPr lang="zh-CN" alt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714348" y="1142984"/>
            <a:ext cx="707236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回首过去，展望未来</a:t>
            </a:r>
            <a:endParaRPr lang="en-US" altLang="zh-CN" sz="2800" b="1" dirty="0" smtClean="0"/>
          </a:p>
          <a:p>
            <a:r>
              <a:rPr lang="en-US" altLang="zh-CN" sz="2000" dirty="0" smtClean="0"/>
              <a:t>          </a:t>
            </a:r>
            <a:r>
              <a:rPr lang="zh-CN" altLang="en-US" sz="2000" dirty="0" smtClean="0"/>
              <a:t>光阴荏苒，岁月如梭。淙淙流水间，我来到这个大家挺已经将近两年的时间了。作为一个职场新人，非常感谢公司提供给我一个学习成长的平台，让我在工作中不断地学习，不断地进步，慢慢的提升自身的综合素质与能力。在此，我向各位领导和同事，表示由衷的感谢，谢谢大家对我的帮助与鼓励。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</a:t>
            </a:r>
            <a:r>
              <a:rPr lang="zh-CN" altLang="en-US" sz="2000" dirty="0" smtClean="0"/>
              <a:t>自</a:t>
            </a:r>
            <a:r>
              <a:rPr lang="en-US" altLang="zh-CN" sz="2000" dirty="0" smtClean="0"/>
              <a:t>2014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月到现在近两年的时间里，我认为自己还是很努力地再用自己所学的知识服务于公司，当然也在工作中不断地发现了自己的缺漏，并通过学习各种专业知识，加强自己的业务能力。在工作中，能主动的完成自己的工作，遇到难题也能及时处理；主动配合其他部门的工作。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</a:t>
            </a:r>
            <a:r>
              <a:rPr lang="zh-CN" altLang="en-US" sz="2000" dirty="0"/>
              <a:t>同时</a:t>
            </a:r>
            <a:r>
              <a:rPr lang="zh-CN" altLang="en-US" sz="2000" dirty="0" smtClean="0"/>
              <a:t>在这段时间的工作中，还发现自己存在许多的不足，希望在心得一年里能够完善自我。</a:t>
            </a:r>
            <a:endParaRPr lang="en-US" altLang="zh-CN" sz="20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142852"/>
            <a:ext cx="315119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429388" y="6357958"/>
            <a:ext cx="191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www.jstarena.net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857232"/>
            <a:ext cx="9144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六边形 3"/>
          <p:cNvSpPr/>
          <p:nvPr/>
        </p:nvSpPr>
        <p:spPr>
          <a:xfrm>
            <a:off x="500034" y="285728"/>
            <a:ext cx="571504" cy="500066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二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071538" y="142852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/>
              <a:t>工作内容概述</a:t>
            </a:r>
            <a:endParaRPr lang="zh-CN" altLang="en-US" sz="4400" dirty="0"/>
          </a:p>
        </p:txBody>
      </p:sp>
      <p:sp>
        <p:nvSpPr>
          <p:cNvPr id="6" name="流程图: 联系 5"/>
          <p:cNvSpPr/>
          <p:nvPr/>
        </p:nvSpPr>
        <p:spPr>
          <a:xfrm>
            <a:off x="3286116" y="2571744"/>
            <a:ext cx="2428892" cy="13573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工作概述</a:t>
            </a:r>
            <a:endParaRPr lang="zh-CN" altLang="en-US" sz="2800" dirty="0"/>
          </a:p>
        </p:txBody>
      </p:sp>
      <p:sp>
        <p:nvSpPr>
          <p:cNvPr id="7" name="右箭头 6"/>
          <p:cNvSpPr/>
          <p:nvPr/>
        </p:nvSpPr>
        <p:spPr>
          <a:xfrm>
            <a:off x="5857884" y="3071810"/>
            <a:ext cx="857256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4286248" y="4071942"/>
            <a:ext cx="357190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929454" y="300037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学员管理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43240" y="492919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学员技术解答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左箭头 10"/>
          <p:cNvSpPr/>
          <p:nvPr/>
        </p:nvSpPr>
        <p:spPr>
          <a:xfrm>
            <a:off x="2143108" y="3000372"/>
            <a:ext cx="1000132" cy="5000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4282" y="292893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部门配合</a:t>
            </a:r>
            <a:endParaRPr lang="zh-CN" altLang="en-US" sz="3200" dirty="0"/>
          </a:p>
        </p:txBody>
      </p:sp>
      <p:sp>
        <p:nvSpPr>
          <p:cNvPr id="13" name="上箭头 12"/>
          <p:cNvSpPr/>
          <p:nvPr/>
        </p:nvSpPr>
        <p:spPr>
          <a:xfrm>
            <a:off x="4286248" y="1714488"/>
            <a:ext cx="357190" cy="7143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571868" y="107154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口碑招生</a:t>
            </a:r>
            <a:endParaRPr lang="zh-CN" altLang="en-US" sz="3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142852"/>
            <a:ext cx="315119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6429388" y="6357958"/>
            <a:ext cx="191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www.jstarena.net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857232"/>
            <a:ext cx="9144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五边形 4"/>
          <p:cNvSpPr/>
          <p:nvPr/>
        </p:nvSpPr>
        <p:spPr>
          <a:xfrm>
            <a:off x="571472" y="285728"/>
            <a:ext cx="571504" cy="3571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14414" y="142852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学员技术解答</a:t>
            </a:r>
            <a:endParaRPr lang="zh-CN" altLang="en-US" sz="4000" dirty="0"/>
          </a:p>
        </p:txBody>
      </p:sp>
      <p:sp>
        <p:nvSpPr>
          <p:cNvPr id="8" name="左右箭头标注 7"/>
          <p:cNvSpPr/>
          <p:nvPr/>
        </p:nvSpPr>
        <p:spPr>
          <a:xfrm>
            <a:off x="2714612" y="2071678"/>
            <a:ext cx="2786082" cy="2286016"/>
          </a:xfrm>
          <a:prstGeom prst="leftRightArrow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/>
              <a:t>技术</a:t>
            </a:r>
            <a:endParaRPr lang="en-US" altLang="zh-CN" sz="4000" dirty="0" smtClean="0"/>
          </a:p>
          <a:p>
            <a:pPr algn="ctr"/>
            <a:r>
              <a:rPr lang="zh-CN" altLang="en-US" sz="4000" dirty="0" smtClean="0"/>
              <a:t>解答</a:t>
            </a:r>
            <a:endParaRPr lang="zh-CN" altLang="en-US" sz="4000" dirty="0"/>
          </a:p>
        </p:txBody>
      </p:sp>
      <p:sp>
        <p:nvSpPr>
          <p:cNvPr id="10" name="圆角矩形 9"/>
          <p:cNvSpPr/>
          <p:nvPr/>
        </p:nvSpPr>
        <p:spPr>
          <a:xfrm>
            <a:off x="142844" y="2500306"/>
            <a:ext cx="2428860" cy="14287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/>
              <a:t>全日制嵌入式技术解答</a:t>
            </a:r>
            <a:endParaRPr lang="zh-CN" altLang="en-US" sz="3600" dirty="0"/>
          </a:p>
        </p:txBody>
      </p:sp>
      <p:sp>
        <p:nvSpPr>
          <p:cNvPr id="12" name="圆角矩形 11"/>
          <p:cNvSpPr/>
          <p:nvPr/>
        </p:nvSpPr>
        <p:spPr>
          <a:xfrm>
            <a:off x="5572132" y="1500174"/>
            <a:ext cx="857256" cy="34290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业余班技术解答</a:t>
            </a:r>
            <a:endParaRPr lang="zh-CN" altLang="en-US" sz="3200" dirty="0"/>
          </a:p>
        </p:txBody>
      </p:sp>
      <p:sp>
        <p:nvSpPr>
          <p:cNvPr id="14" name="右箭头 13"/>
          <p:cNvSpPr/>
          <p:nvPr/>
        </p:nvSpPr>
        <p:spPr>
          <a:xfrm>
            <a:off x="6572264" y="1714488"/>
            <a:ext cx="57150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6572264" y="2571744"/>
            <a:ext cx="57150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6572264" y="4286256"/>
            <a:ext cx="57150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6572264" y="3500438"/>
            <a:ext cx="57150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7286644" y="1714488"/>
            <a:ext cx="1714512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安卓</a:t>
            </a:r>
            <a:endParaRPr lang="zh-CN" altLang="en-US" sz="3200" dirty="0"/>
          </a:p>
        </p:txBody>
      </p:sp>
      <p:sp>
        <p:nvSpPr>
          <p:cNvPr id="20" name="圆角矩形 19"/>
          <p:cNvSpPr/>
          <p:nvPr/>
        </p:nvSpPr>
        <p:spPr>
          <a:xfrm>
            <a:off x="7286644" y="2571744"/>
            <a:ext cx="1714512" cy="4286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IOS</a:t>
            </a:r>
            <a:endParaRPr lang="zh-CN" altLang="en-US" sz="3200" dirty="0"/>
          </a:p>
        </p:txBody>
      </p:sp>
      <p:sp>
        <p:nvSpPr>
          <p:cNvPr id="21" name="圆角矩形 20"/>
          <p:cNvSpPr/>
          <p:nvPr/>
        </p:nvSpPr>
        <p:spPr>
          <a:xfrm>
            <a:off x="7286644" y="3500438"/>
            <a:ext cx="1714512" cy="4286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C++</a:t>
            </a:r>
            <a:endParaRPr lang="zh-CN" altLang="en-US" sz="3200" dirty="0"/>
          </a:p>
        </p:txBody>
      </p:sp>
      <p:sp>
        <p:nvSpPr>
          <p:cNvPr id="22" name="圆角矩形 21"/>
          <p:cNvSpPr/>
          <p:nvPr/>
        </p:nvSpPr>
        <p:spPr>
          <a:xfrm>
            <a:off x="7286644" y="4286256"/>
            <a:ext cx="1714512" cy="42862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嵌入式</a:t>
            </a:r>
            <a:endParaRPr lang="zh-CN" altLang="en-US" sz="3200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142852"/>
            <a:ext cx="315119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6429388" y="6357958"/>
            <a:ext cx="191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www.jstarena.net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857232"/>
            <a:ext cx="9144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五边形 3"/>
          <p:cNvSpPr/>
          <p:nvPr/>
        </p:nvSpPr>
        <p:spPr>
          <a:xfrm>
            <a:off x="500034" y="357166"/>
            <a:ext cx="642942" cy="42862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42976" y="21429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学员管理</a:t>
            </a:r>
            <a:endParaRPr lang="zh-CN" altLang="en-US" sz="4000" dirty="0"/>
          </a:p>
        </p:txBody>
      </p:sp>
      <p:sp>
        <p:nvSpPr>
          <p:cNvPr id="6" name="左右箭头标注 5"/>
          <p:cNvSpPr/>
          <p:nvPr/>
        </p:nvSpPr>
        <p:spPr>
          <a:xfrm>
            <a:off x="2714612" y="2143116"/>
            <a:ext cx="3714776" cy="1785950"/>
          </a:xfrm>
          <a:prstGeom prst="leftRightArrow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/>
              <a:t>学员管理</a:t>
            </a:r>
            <a:endParaRPr lang="zh-CN" altLang="en-US" sz="4400" dirty="0"/>
          </a:p>
        </p:txBody>
      </p:sp>
      <p:sp>
        <p:nvSpPr>
          <p:cNvPr id="7" name="圆角矩形 6"/>
          <p:cNvSpPr/>
          <p:nvPr/>
        </p:nvSpPr>
        <p:spPr>
          <a:xfrm>
            <a:off x="6500826" y="2143116"/>
            <a:ext cx="2428892" cy="17145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业余班学员</a:t>
            </a:r>
            <a:endParaRPr lang="zh-CN" altLang="en-US" sz="3200" dirty="0"/>
          </a:p>
        </p:txBody>
      </p:sp>
      <p:sp>
        <p:nvSpPr>
          <p:cNvPr id="9" name="圆角矩形 8"/>
          <p:cNvSpPr/>
          <p:nvPr/>
        </p:nvSpPr>
        <p:spPr>
          <a:xfrm>
            <a:off x="214282" y="2214554"/>
            <a:ext cx="2428892" cy="17145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全日制</a:t>
            </a:r>
            <a:r>
              <a:rPr lang="zh-CN" altLang="en-US" sz="3200" dirty="0" smtClean="0"/>
              <a:t>学员</a:t>
            </a:r>
            <a:endParaRPr lang="zh-CN" altLang="en-US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142852"/>
            <a:ext cx="315119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429388" y="6357958"/>
            <a:ext cx="191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www.jstarena.net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714348" y="1142984"/>
          <a:ext cx="7358114" cy="5103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0" y="857232"/>
            <a:ext cx="9144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五边形 4"/>
          <p:cNvSpPr/>
          <p:nvPr/>
        </p:nvSpPr>
        <p:spPr>
          <a:xfrm>
            <a:off x="357158" y="357166"/>
            <a:ext cx="642942" cy="3571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1538" y="214290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所带</a:t>
            </a:r>
            <a:r>
              <a:rPr lang="zh-CN" altLang="en-US" sz="4000" dirty="0" smtClean="0"/>
              <a:t>班级就业</a:t>
            </a:r>
            <a:r>
              <a:rPr lang="zh-CN" altLang="en-US" sz="4000" dirty="0" smtClean="0"/>
              <a:t>情况</a:t>
            </a:r>
            <a:endParaRPr lang="zh-CN" altLang="en-US" sz="4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142852"/>
            <a:ext cx="315119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429388" y="6357958"/>
            <a:ext cx="191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www.jstarena.net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857232"/>
            <a:ext cx="9144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五边形 3"/>
          <p:cNvSpPr/>
          <p:nvPr/>
        </p:nvSpPr>
        <p:spPr>
          <a:xfrm>
            <a:off x="500034" y="357166"/>
            <a:ext cx="642942" cy="3571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14414" y="21429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部门配合</a:t>
            </a:r>
            <a:endParaRPr lang="zh-CN" altLang="en-US" sz="4000" dirty="0"/>
          </a:p>
        </p:txBody>
      </p:sp>
      <p:sp>
        <p:nvSpPr>
          <p:cNvPr id="8" name="椭圆 7"/>
          <p:cNvSpPr/>
          <p:nvPr/>
        </p:nvSpPr>
        <p:spPr>
          <a:xfrm>
            <a:off x="2428860" y="1142984"/>
            <a:ext cx="4643470" cy="5000660"/>
          </a:xfrm>
          <a:prstGeom prst="ellipse">
            <a:avLst/>
          </a:prstGeom>
          <a:noFill/>
          <a:scene3d>
            <a:camera prst="isometricRightUp"/>
            <a:lightRig rig="threePt" dir="t"/>
          </a:scene3d>
          <a:sp3d extrusionH="76200" prstMaterial="matte">
            <a:extrusionClr>
              <a:schemeClr val="accent6">
                <a:lumMod val="75000"/>
              </a:schemeClr>
            </a:extrusion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部门配合</a:t>
            </a:r>
            <a:endParaRPr lang="zh-CN" altLang="en-US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786446" y="2786058"/>
            <a:ext cx="1143008" cy="1071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技术支持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3071802" y="5000636"/>
            <a:ext cx="1143008" cy="1071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咨询顾问</a:t>
            </a:r>
            <a:endParaRPr lang="zh-CN" altLang="en-US" dirty="0"/>
          </a:p>
        </p:txBody>
      </p:sp>
      <p:sp>
        <p:nvSpPr>
          <p:cNvPr id="12" name="流程图: 联系 11"/>
          <p:cNvSpPr/>
          <p:nvPr/>
        </p:nvSpPr>
        <p:spPr>
          <a:xfrm>
            <a:off x="3286116" y="2000240"/>
            <a:ext cx="1071570" cy="10001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学员报名</a:t>
            </a:r>
            <a:endParaRPr lang="zh-CN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142852"/>
            <a:ext cx="315119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6429388" y="6357958"/>
            <a:ext cx="191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www.jstarena.net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857232"/>
            <a:ext cx="9144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六边形 3"/>
          <p:cNvSpPr/>
          <p:nvPr/>
        </p:nvSpPr>
        <p:spPr>
          <a:xfrm>
            <a:off x="500034" y="214290"/>
            <a:ext cx="714380" cy="571504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三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285852" y="142852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/>
              <a:t>工作心得与体会</a:t>
            </a:r>
            <a:endParaRPr lang="zh-CN" altLang="en-US" sz="4400" dirty="0"/>
          </a:p>
        </p:txBody>
      </p:sp>
      <p:sp>
        <p:nvSpPr>
          <p:cNvPr id="6" name="圆角矩形 5"/>
          <p:cNvSpPr/>
          <p:nvPr/>
        </p:nvSpPr>
        <p:spPr>
          <a:xfrm>
            <a:off x="428596" y="2000240"/>
            <a:ext cx="2500330" cy="2786082"/>
          </a:xfrm>
          <a:prstGeom prst="roundRect">
            <a:avLst/>
          </a:prstGeom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reflection blurRad="6350" stA="50000" endA="300" endPos="555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zh-CN" dirty="0" smtClean="0"/>
          </a:p>
          <a:p>
            <a:r>
              <a:rPr lang="zh-CN" altLang="en-US" dirty="0" smtClean="0"/>
              <a:t>切实落实岗位职责、认真履行本职工作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在工作的过程中及时、保质、保量的完成自己的工作</a:t>
            </a:r>
            <a:endParaRPr lang="en-US" altLang="zh-CN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3286116" y="2000240"/>
            <a:ext cx="2571768" cy="2786082"/>
          </a:xfrm>
          <a:prstGeom prst="roundRect">
            <a:avLst/>
          </a:prstGeom>
          <a:effectLst>
            <a:glow>
              <a:schemeClr val="accent6">
                <a:tint val="100000"/>
                <a:shade val="100000"/>
                <a:hueMod val="100000"/>
                <a:satMod val="100000"/>
              </a:schemeClr>
            </a:glow>
            <a:reflection blurRad="6350" stA="50000" endA="300" endPos="555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zh-CN" dirty="0" smtClean="0"/>
          </a:p>
          <a:p>
            <a:r>
              <a:rPr lang="zh-CN" altLang="en-US" dirty="0" smtClean="0"/>
              <a:t>有付出才有收获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个人认为付出就一定会有收获，只是收获的时间和内容不一样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215074" y="2000240"/>
            <a:ext cx="2500330" cy="2786082"/>
          </a:xfrm>
          <a:prstGeom prst="roundRect">
            <a:avLst/>
          </a:prstGeom>
          <a:effectLst>
            <a:glow>
              <a:schemeClr val="accent3">
                <a:tint val="100000"/>
                <a:shade val="100000"/>
                <a:hueMod val="100000"/>
                <a:satMod val="100000"/>
              </a:schemeClr>
            </a:glow>
            <a:reflection blurRad="6350" stA="50000" endA="300" endPos="555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zh-CN" dirty="0" smtClean="0"/>
          </a:p>
          <a:p>
            <a:r>
              <a:rPr lang="zh-CN" altLang="en-US" dirty="0" smtClean="0"/>
              <a:t>用心，才能做好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只有用心去为别人着想、站在别人的立场去想才能找到别人的需求点以及突破别人的疑惑</a:t>
            </a:r>
            <a:endParaRPr lang="zh-CN" altLang="en-US" dirty="0"/>
          </a:p>
        </p:txBody>
      </p:sp>
      <p:sp>
        <p:nvSpPr>
          <p:cNvPr id="9" name="八角星 8"/>
          <p:cNvSpPr/>
          <p:nvPr/>
        </p:nvSpPr>
        <p:spPr>
          <a:xfrm>
            <a:off x="1428728" y="1785926"/>
            <a:ext cx="500066" cy="428628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八角星 9"/>
          <p:cNvSpPr/>
          <p:nvPr/>
        </p:nvSpPr>
        <p:spPr>
          <a:xfrm>
            <a:off x="4357686" y="1785926"/>
            <a:ext cx="500066" cy="428628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八角星 10"/>
          <p:cNvSpPr/>
          <p:nvPr/>
        </p:nvSpPr>
        <p:spPr>
          <a:xfrm>
            <a:off x="7215206" y="1785926"/>
            <a:ext cx="500066" cy="428628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142852"/>
            <a:ext cx="315119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6429388" y="6357958"/>
            <a:ext cx="191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www.jstarena.net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699</TotalTime>
  <Words>796</Words>
  <Application>Microsoft Office PowerPoint</Application>
  <PresentationFormat>全屏显示(4:3)</PresentationFormat>
  <Paragraphs>145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龙腾四海</vt:lpstr>
      <vt:lpstr>2015年新街口中心教学部员工张争志个人工作总结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2015年新街口中心教学部员工张争志个人工作总结</dc:title>
  <dc:creator>zw</dc:creator>
  <cp:lastModifiedBy>zw</cp:lastModifiedBy>
  <cp:revision>82</cp:revision>
  <dcterms:created xsi:type="dcterms:W3CDTF">2016-01-04T02:52:12Z</dcterms:created>
  <dcterms:modified xsi:type="dcterms:W3CDTF">2016-01-05T03:53:52Z</dcterms:modified>
</cp:coreProperties>
</file>