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6"/>
  </p:notesMasterIdLst>
  <p:sldIdLst>
    <p:sldId id="409" r:id="rId4"/>
    <p:sldId id="411" r:id="rId5"/>
    <p:sldId id="410" r:id="rId7"/>
    <p:sldId id="427" r:id="rId8"/>
    <p:sldId id="418" r:id="rId9"/>
    <p:sldId id="488" r:id="rId10"/>
    <p:sldId id="489" r:id="rId11"/>
    <p:sldId id="490" r:id="rId12"/>
    <p:sldId id="491" r:id="rId13"/>
    <p:sldId id="492" r:id="rId14"/>
    <p:sldId id="494" r:id="rId15"/>
    <p:sldId id="493" r:id="rId16"/>
    <p:sldId id="425" r:id="rId17"/>
    <p:sldId id="42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257" r:id="rId33"/>
    <p:sldId id="258" r:id="rId34"/>
    <p:sldId id="445" r:id="rId35"/>
    <p:sldId id="444" r:id="rId36"/>
    <p:sldId id="452" r:id="rId37"/>
    <p:sldId id="446" r:id="rId38"/>
    <p:sldId id="453" r:id="rId39"/>
    <p:sldId id="454" r:id="rId40"/>
    <p:sldId id="455" r:id="rId41"/>
    <p:sldId id="447" r:id="rId42"/>
    <p:sldId id="434" r:id="rId43"/>
    <p:sldId id="456" r:id="rId44"/>
    <p:sldId id="424" r:id="rId45"/>
    <p:sldId id="428" r:id="rId46"/>
    <p:sldId id="429" r:id="rId47"/>
    <p:sldId id="430" r:id="rId48"/>
    <p:sldId id="431" r:id="rId49"/>
    <p:sldId id="432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33" r:id="rId65"/>
    <p:sldId id="423" r:id="rId66"/>
    <p:sldId id="485" r:id="rId67"/>
    <p:sldId id="435" r:id="rId68"/>
    <p:sldId id="486" r:id="rId69"/>
    <p:sldId id="487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593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48:14.80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48:14.807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48:14.807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48:14.807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7:48:14.80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C9F44-232F-6745-8642-56BD0786262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73BA1-F328-5245-89D2-A7E54088E9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975" y="2207260"/>
            <a:ext cx="6350051" cy="244348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0975" y="2207260"/>
            <a:ext cx="6350051" cy="244348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3B3F-7377-9846-81E8-7AFFE7D5FD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7D52-77C9-0D42-8803-9C39376FA5B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6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5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73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1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14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1.png"/><Relationship Id="rId1" Type="http://schemas.openxmlformats.org/officeDocument/2006/relationships/tags" Target="../tags/tag1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4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6.png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5.xml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tags" Target="../tags/tag54.xml"/><Relationship Id="rId1" Type="http://schemas.openxmlformats.org/officeDocument/2006/relationships/tags" Target="../tags/tag4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3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1.xml"/><Relationship Id="rId1" Type="http://schemas.openxmlformats.org/officeDocument/2006/relationships/tags" Target="../tags/tag138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tags" Target="../tags/tag14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4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5.xml"/><Relationship Id="rId1" Type="http://schemas.openxmlformats.org/officeDocument/2006/relationships/tags" Target="../tags/tag14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tags" Target="../tags/tag14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4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9.xml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8.xml"/><Relationship Id="rId5" Type="http://schemas.openxmlformats.org/officeDocument/2006/relationships/image" Target="../media/image7.png"/><Relationship Id="rId4" Type="http://schemas.openxmlformats.org/officeDocument/2006/relationships/tags" Target="../tags/tag5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tags" Target="../tags/tag15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5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3.xml"/><Relationship Id="rId1" Type="http://schemas.openxmlformats.org/officeDocument/2006/relationships/tags" Target="../tags/tag150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tags" Target="../tags/tag15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5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7.xml"/><Relationship Id="rId1" Type="http://schemas.openxmlformats.org/officeDocument/2006/relationships/tags" Target="../tags/tag154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tags" Target="../tags/tag16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5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1.xml"/><Relationship Id="rId1" Type="http://schemas.openxmlformats.org/officeDocument/2006/relationships/tags" Target="../tags/tag158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tags" Target="../tags/tag16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6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5.xml"/><Relationship Id="rId1" Type="http://schemas.openxmlformats.org/officeDocument/2006/relationships/tags" Target="../tags/tag16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63.png"/><Relationship Id="rId7" Type="http://schemas.openxmlformats.org/officeDocument/2006/relationships/tags" Target="../tags/tag16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6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6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../media/image64.png"/><Relationship Id="rId7" Type="http://schemas.openxmlformats.org/officeDocument/2006/relationships/tags" Target="../tags/tag17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7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0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tags" Target="../tags/tag17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7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4" Type="http://schemas.openxmlformats.org/officeDocument/2006/relationships/comments" Target="../comments/comment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7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tags" Target="../tags/tag174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tags" Target="../tags/tag18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7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2" Type="http://schemas.openxmlformats.org/officeDocument/2006/relationships/comments" Target="../comments/comment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1.xml"/><Relationship Id="rId1" Type="http://schemas.openxmlformats.org/officeDocument/2006/relationships/tags" Target="../tags/tag178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tags" Target="../tags/tag18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8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2" Type="http://schemas.openxmlformats.org/officeDocument/2006/relationships/comments" Target="../comments/comment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5.xml"/><Relationship Id="rId1" Type="http://schemas.openxmlformats.org/officeDocument/2006/relationships/tags" Target="../tags/tag182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../media/image73.png"/><Relationship Id="rId7" Type="http://schemas.openxmlformats.org/officeDocument/2006/relationships/tags" Target="../tags/tag18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8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1" Type="http://schemas.openxmlformats.org/officeDocument/2006/relationships/comments" Target="../comments/comment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tags" Target="../tags/tag19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9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2" Type="http://schemas.openxmlformats.org/officeDocument/2006/relationships/comments" Target="../comments/comment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3.xml"/><Relationship Id="rId1" Type="http://schemas.openxmlformats.org/officeDocument/2006/relationships/tags" Target="../tags/tag19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tags" Target="../tags/tag20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21.png"/><Relationship Id="rId4" Type="http://schemas.openxmlformats.org/officeDocument/2006/relationships/tags" Target="../tags/tag19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1.xml"/><Relationship Id="rId12" Type="http://schemas.openxmlformats.org/officeDocument/2006/relationships/image" Target="../media/image80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tags" Target="../tags/tag198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7.xml"/><Relationship Id="rId1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6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6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6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2788260" y="1689735"/>
            <a:ext cx="6350051" cy="24434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版本管理工具</a:t>
            </a:r>
            <a:b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br>
              <a:rPr lang="en-GB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3653790" y="4562475"/>
            <a:ext cx="10536555" cy="1699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小组 郭宇桐 曹灿 金雪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944495" y="4410075"/>
            <a:ext cx="5902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it rm-bran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940" y="825500"/>
            <a:ext cx="6069965" cy="5074285"/>
          </a:xfrm>
          <a:prstGeom prst="rect">
            <a:avLst/>
          </a:prstGeom>
        </p:spPr>
      </p:pic>
      <p:pic>
        <p:nvPicPr>
          <p:cNvPr id="4" name="图片 3" descr="git bran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825500"/>
            <a:ext cx="5549265" cy="5073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it re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165" y="-95250"/>
            <a:ext cx="5629275" cy="6953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 merge"/>
          <p:cNvPicPr>
            <a:picLocks noChangeAspect="1"/>
          </p:cNvPicPr>
          <p:nvPr/>
        </p:nvPicPr>
        <p:blipFill>
          <a:blip r:embed="rId1"/>
          <a:srcRect b="44646"/>
          <a:stretch>
            <a:fillRect/>
          </a:stretch>
        </p:blipFill>
        <p:spPr>
          <a:xfrm>
            <a:off x="650875" y="121920"/>
            <a:ext cx="6152515" cy="6339840"/>
          </a:xfrm>
          <a:prstGeom prst="rect">
            <a:avLst/>
          </a:prstGeom>
        </p:spPr>
      </p:pic>
      <p:pic>
        <p:nvPicPr>
          <p:cNvPr id="4" name="图片 3" descr="git merge"/>
          <p:cNvPicPr>
            <a:picLocks noChangeAspect="1"/>
          </p:cNvPicPr>
          <p:nvPr/>
        </p:nvPicPr>
        <p:blipFill>
          <a:blip r:embed="rId1"/>
          <a:srcRect t="60808"/>
          <a:stretch>
            <a:fillRect/>
          </a:stretch>
        </p:blipFill>
        <p:spPr>
          <a:xfrm>
            <a:off x="5549900" y="477520"/>
            <a:ext cx="7922260" cy="5780405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4" idx="0"/>
          </p:cNvCxnSpPr>
          <p:nvPr/>
        </p:nvCxnSpPr>
        <p:spPr>
          <a:xfrm flipV="1">
            <a:off x="3921760" y="477520"/>
            <a:ext cx="5589270" cy="5984240"/>
          </a:xfrm>
          <a:prstGeom prst="straightConnector1">
            <a:avLst/>
          </a:prstGeom>
          <a:ln w="47625" cmpd="sng">
            <a:solidFill>
              <a:srgbClr val="C00000"/>
            </a:solidFill>
            <a:prstDash val="soli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511675" y="224282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613025" y="210375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821555" y="2243138"/>
            <a:ext cx="4880610" cy="1081405"/>
          </a:xfrm>
        </p:spPr>
        <p:txBody>
          <a:bodyPr wrap="square">
            <a:normAutofit/>
          </a:bodyPr>
          <a:lstStyle/>
          <a:p>
            <a:r>
              <a:rPr lang="zh-CN" altLang="en-US" b="1" spc="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代码设计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8553" y="4976691"/>
            <a:ext cx="332180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spc="3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2800" spc="3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</a:t>
            </a:r>
            <a:endParaRPr lang="zh-CN" altLang="zh-CN" sz="2800" spc="3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21432" y="3724670"/>
            <a:ext cx="387425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zh-CN" sz="28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3732530"/>
            <a:ext cx="720090" cy="514350"/>
          </a:xfrm>
          <a:prstGeom prst="rect">
            <a:avLst/>
          </a:prstGeom>
        </p:spPr>
      </p:pic>
      <p:pic>
        <p:nvPicPr>
          <p:cNvPr id="18" name="图片 17"/>
          <p:cNvPicPr/>
          <p:nvPr userDrawn="1">
            <p:custDataLst>
              <p:tags r:id="rId7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4900295"/>
            <a:ext cx="720090" cy="514350"/>
          </a:xfrm>
          <a:prstGeom prst="rect">
            <a:avLst/>
          </a:prstGeom>
        </p:spPr>
      </p:pic>
      <p:pic>
        <p:nvPicPr>
          <p:cNvPr id="4" name="图片 3"/>
          <p:cNvPicPr/>
          <p:nvPr userDrawn="1">
            <p:custDataLst>
              <p:tags r:id="rId8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5498465"/>
            <a:ext cx="720090" cy="514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08553" y="5498661"/>
            <a:ext cx="332180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3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功能调用示例</a:t>
            </a:r>
            <a:endParaRPr lang="zh-CN" altLang="zh-CN" sz="2800" spc="3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1558" y="4370901"/>
            <a:ext cx="3321809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2800" spc="3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类和数据域</a:t>
            </a:r>
            <a:endParaRPr lang="zh-CN" altLang="en-US" sz="2800" spc="3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 userDrawn="1">
            <p:custDataLst>
              <p:tags r:id="rId9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4370705"/>
            <a:ext cx="720090" cy="5143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的类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6155" y="0"/>
            <a:ext cx="8106410" cy="6854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4235" y="278130"/>
            <a:ext cx="280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类图</a:t>
            </a:r>
            <a:endParaRPr lang="zh-CN" altLang="en-US" sz="3200"/>
          </a:p>
        </p:txBody>
      </p:sp>
      <p:sp>
        <p:nvSpPr>
          <p:cNvPr id="7" name="流程图: 合并 6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1</a:t>
            </a:r>
            <a:endParaRPr lang="en-US" altLang="zh-CN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类和数据域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2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0305" y="1451610"/>
            <a:ext cx="100679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/>
              <a:t>A.Repository class：</a:t>
            </a:r>
            <a:r>
              <a:rPr sz="2000">
                <a:sym typeface="+mn-ea"/>
              </a:rPr>
              <a:t>当前工作目录下，操控所有操作</a:t>
            </a:r>
            <a:endParaRPr sz="2000" b="1"/>
          </a:p>
          <a:p>
            <a:r>
              <a:rPr sz="2000"/>
              <a:t>• 数据域</a:t>
            </a:r>
            <a:endParaRPr sz="2000"/>
          </a:p>
          <a:p>
            <a:r>
              <a:rPr sz="2000"/>
              <a:t>1. File CWD 当前工作⽬录</a:t>
            </a:r>
            <a:endParaRPr sz="2000"/>
          </a:p>
          <a:p>
            <a:r>
              <a:rPr sz="2000"/>
              <a:t>2. FIle REPO_FOLDER 静态文件对象指向 .gitta 文件夹</a:t>
            </a:r>
            <a:endParaRPr sz="2000"/>
          </a:p>
          <a:p>
            <a:r>
              <a:rPr sz="2000"/>
              <a:t>3. File HEAD_PATH 头文件路径，即 .gitta/head 文件，内容为当前所指分支</a:t>
            </a:r>
            <a:endParaRPr sz="2000"/>
          </a:p>
          <a:p>
            <a:r>
              <a:rPr sz="2000"/>
              <a:t>4. _reference 当前仓库</a:t>
            </a:r>
            <a:endParaRPr sz="2000"/>
          </a:p>
          <a:p>
            <a:r>
              <a:rPr sz="2000"/>
              <a:t>5. _head 当前仓库的分支名</a:t>
            </a:r>
            <a:endParaRPr sz="2000"/>
          </a:p>
          <a:p>
            <a:r>
              <a:rPr sz="2000"/>
              <a:t>6. _lastCommit 最新⼀次的Commit</a:t>
            </a:r>
            <a:endParaRPr sz="2000"/>
          </a:p>
          <a:p>
            <a:r>
              <a:rPr sz="2000"/>
              <a:t>7. _Stage 当前仓库的暂存区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1282065" y="4591050"/>
            <a:ext cx="9394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B.Reference class：</a:t>
            </a:r>
            <a:r>
              <a:rPr lang="zh-CN" altLang="en-US" sz="2000">
                <a:sym typeface="+mn-ea"/>
              </a:rPr>
              <a:t>所有的分支名对应他们的SHA-1值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• 数据域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1.String REF_FOLDER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2.HashMap branches 从分支名映射到SHA-1值</a:t>
            </a:r>
            <a:endParaRPr lang="zh-CN" altLang="en-US" sz="2000"/>
          </a:p>
        </p:txBody>
      </p:sp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" y="4698365"/>
            <a:ext cx="720090" cy="5143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类和数据域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2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4640" y="1624330"/>
            <a:ext cx="11358880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2800" b="1"/>
              <a:t>C.Stage class</a:t>
            </a:r>
            <a:r>
              <a:rPr lang="zh-CN" sz="2800" b="1"/>
              <a:t>：</a:t>
            </a:r>
            <a:endParaRPr lang="zh-CN" sz="2800" b="1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此类用于管理仓库的暂存区</a:t>
            </a:r>
            <a:endParaRPr sz="20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000"/>
              <a:t>•数据域</a:t>
            </a:r>
            <a:endParaRPr sz="20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000"/>
              <a:t>  1.HashMap _removedFiles 从删除的文件名映射到它们的blob ID</a:t>
            </a:r>
            <a:endParaRPr sz="20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000"/>
              <a:t>  2.HashMap _stagedFiles 从已add未commit的文件名映射到它们的blob key</a:t>
            </a:r>
            <a:endParaRPr sz="2000"/>
          </a:p>
          <a:p>
            <a:pPr fontAlgn="auto">
              <a:lnSpc>
                <a:spcPct val="150000"/>
              </a:lnSpc>
            </a:pPr>
            <a:r>
              <a:rPr sz="2000"/>
              <a:t>  3.String STAGE_FOLDER staged文件所在的文件夹</a:t>
            </a:r>
            <a:endParaRPr sz="2000"/>
          </a:p>
          <a:p>
            <a:pPr fontAlgn="auto">
              <a:lnSpc>
                <a:spcPct val="150000"/>
              </a:lnSpc>
            </a:pPr>
            <a:r>
              <a:rPr sz="2000"/>
              <a:t>  4.String INDEX_PATH 索引文件的路径</a:t>
            </a:r>
            <a:endParaRPr sz="2000"/>
          </a:p>
        </p:txBody>
      </p:sp>
      <p:pic>
        <p:nvPicPr>
          <p:cNvPr id="11" name="图片 10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1624330"/>
            <a:ext cx="720090" cy="5143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" y="453009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类和数据域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2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18030" y="4530090"/>
            <a:ext cx="860615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E.Blob class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/>
              <a:t>表示Blob对象在磁盘上的内容，路径：.gitlet / blob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•数据域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1.File BLOBS_FOLDER Blob文件所在的文件夹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2.String _header Blob对象标头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3.Byte[] _content Blob文件的内容。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96745" y="1308735"/>
            <a:ext cx="860615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D.Commit class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/>
              <a:t>•数据域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1.String _header commi对象目前所在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2.String _parentId 前次commit的key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3.String _secondParentId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4.String _msg commit的备注消息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5.HashMap _blobs 将blob文件名映射到其SHA-1值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6.String _timestamp 提交时间戳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7.File COMMITS_FOLDER 提交对象所在的文件夹</a:t>
            </a:r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" y="1308735"/>
            <a:ext cx="720090" cy="5143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1515745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8135" y="1578610"/>
            <a:ext cx="674941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sz="2000" b="1"/>
              <a:t>主类main()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分析命令行参数并解决错误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检核是否合规validate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根据参数调用</a:t>
            </a:r>
            <a:r>
              <a:rPr sz="2000" u="sng"/>
              <a:t>repository</a:t>
            </a:r>
            <a:r>
              <a:rPr sz="2000"/>
              <a:t>的静态方法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1588135" y="3202305"/>
            <a:ext cx="86061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2000" b="1"/>
              <a:t>Blob</a:t>
            </a:r>
            <a:r>
              <a:rPr lang="zh-CN" sz="2000" b="1"/>
              <a:t> </a:t>
            </a:r>
            <a:r>
              <a:rPr sz="2000" b="1">
                <a:sym typeface="+mn-ea"/>
              </a:rPr>
              <a:t>class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1.根据key值构造Blob对象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2.genSavaKey( )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• 生成SHA-1值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• 将Blob内容保存到具有SHA-1值为文件名的文件中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3.diff()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• 比较两个对象之间内容的差异</a:t>
            </a:r>
            <a:endParaRPr sz="2000"/>
          </a:p>
        </p:txBody>
      </p:sp>
      <p:pic>
        <p:nvPicPr>
          <p:cNvPr id="7" name="图片 6"/>
          <p:cNvPicPr/>
          <p:nvPr userDrawn="1">
            <p:custDataLst>
              <p:tags r:id="rId6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3171825"/>
            <a:ext cx="720090" cy="5143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135382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299405" y="10844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1330" y="1353820"/>
            <a:ext cx="7968615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2000" b="1"/>
              <a:t>Commit</a:t>
            </a:r>
            <a:r>
              <a:rPr lang="zh-CN" sz="2000" b="1"/>
              <a:t> </a:t>
            </a:r>
            <a:r>
              <a:rPr sz="2000" b="1">
                <a:sym typeface="+mn-ea"/>
              </a:rPr>
              <a:t>class</a:t>
            </a:r>
            <a:endParaRPr sz="2000" b="1">
              <a:sym typeface="+mn-ea"/>
            </a:endParaRPr>
          </a:p>
          <a:p>
            <a:pPr>
              <a:lnSpc>
                <a:spcPct val="130000"/>
              </a:lnSpc>
            </a:pPr>
            <a:r>
              <a:rPr sz="2000"/>
              <a:t> 1.fromFile()</a:t>
            </a:r>
            <a:r>
              <a:rPr lang="zh-CN" sz="2000"/>
              <a:t>：</a:t>
            </a:r>
            <a:r>
              <a:rPr sz="2000">
                <a:sym typeface="+mn-ea"/>
              </a:rPr>
              <a:t>根据commit的key来构造Commit对象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2.genSavekey()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   • 生成SHA-1值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   • 将Commit内容保存到具有SHA-1值为文件名的文件中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3.getParentid()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4.getSecondParentId()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 5.toString()</a:t>
            </a:r>
            <a:r>
              <a:rPr lang="zh-CN" sz="2000"/>
              <a:t>：生成</a:t>
            </a:r>
            <a:r>
              <a:rPr sz="2000">
                <a:sym typeface="+mn-ea"/>
              </a:rPr>
              <a:t>log日志格式</a:t>
            </a:r>
            <a:endParaRPr sz="2000"/>
          </a:p>
          <a:p>
            <a:pPr>
              <a:lnSpc>
                <a:spcPct val="130000"/>
              </a:lnSpc>
            </a:pPr>
            <a:r>
              <a:rPr lang="en-US" sz="2000"/>
              <a:t> 6</a:t>
            </a:r>
            <a:r>
              <a:rPr sz="2000"/>
              <a:t>.getBlodID(String filename)</a:t>
            </a:r>
            <a:r>
              <a:rPr lang="zh-CN" sz="2000"/>
              <a:t>：</a:t>
            </a:r>
            <a:r>
              <a:rPr sz="2000">
                <a:sym typeface="+mn-ea"/>
              </a:rPr>
              <a:t>根据文件名返回Blod id</a:t>
            </a:r>
            <a:endParaRPr sz="2000"/>
          </a:p>
          <a:p>
            <a:pPr>
              <a:lnSpc>
                <a:spcPct val="130000"/>
              </a:lnSpc>
            </a:pPr>
            <a:endParaRPr sz="2000"/>
          </a:p>
          <a:p>
            <a:pPr>
              <a:lnSpc>
                <a:spcPct val="130000"/>
              </a:lnSpc>
            </a:pPr>
            <a:r>
              <a:rPr sz="2000"/>
              <a:t>    </a:t>
            </a: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 bwMode="auto">
          <a:xfrm>
            <a:off x="8097203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>
            <p:custDataLst>
              <p:tags r:id="rId2"/>
            </p:custDataLst>
          </p:nvPr>
        </p:nvSpPr>
        <p:spPr bwMode="auto">
          <a:xfrm>
            <a:off x="7815263" y="5107305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/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8676958" y="4904105"/>
            <a:ext cx="2459990" cy="10414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4"/>
            </p:custDataLst>
          </p:nvPr>
        </p:nvSpPr>
        <p:spPr bwMode="auto">
          <a:xfrm>
            <a:off x="7815263" y="377698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/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8676958" y="3573780"/>
            <a:ext cx="2459990" cy="10414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设计亮点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6"/>
            </p:custDataLst>
          </p:nvPr>
        </p:nvSpPr>
        <p:spPr bwMode="auto">
          <a:xfrm>
            <a:off x="7815263" y="2446655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/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>
          <a:xfrm>
            <a:off x="8676958" y="2243455"/>
            <a:ext cx="2459990" cy="10414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代码设计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>
            <p:custDataLst>
              <p:tags r:id="rId8"/>
            </p:custDataLst>
          </p:nvPr>
        </p:nvSpPr>
        <p:spPr bwMode="auto">
          <a:xfrm>
            <a:off x="7815263" y="111633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/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9"/>
            </p:custDataLst>
          </p:nvPr>
        </p:nvSpPr>
        <p:spPr>
          <a:xfrm>
            <a:off x="8676958" y="913130"/>
            <a:ext cx="2459990" cy="10414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功能实现</a:t>
            </a:r>
            <a:endParaRPr lang="zh-CN" altLang="en-US" sz="2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137978" y="2055065"/>
            <a:ext cx="2155190" cy="2849245"/>
            <a:chOff x="-2286635" y="2870835"/>
            <a:chExt cx="2155190" cy="2849245"/>
          </a:xfrm>
        </p:grpSpPr>
        <p:sp>
          <p:nvSpPr>
            <p:cNvPr id="43" name="TextBox 9"/>
            <p:cNvSpPr txBox="1"/>
            <p:nvPr>
              <p:custDataLst>
                <p:tags r:id="rId11"/>
              </p:custDataLst>
            </p:nvPr>
          </p:nvSpPr>
          <p:spPr>
            <a:xfrm>
              <a:off x="-2286635" y="3366770"/>
              <a:ext cx="516890" cy="1756410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等线 Light" panose="02010600030101010101" charset="-122"/>
                  <a:sym typeface="Arial" panose="020B0604020202020204" pitchFamily="34" charset="0"/>
                </a:rPr>
                <a:t>CONTENTS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等线 Light" panose="02010600030101010101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99"/>
            <p:cNvSpPr txBox="1"/>
            <p:nvPr>
              <p:custDataLst>
                <p:tags r:id="rId12"/>
              </p:custDataLst>
            </p:nvPr>
          </p:nvSpPr>
          <p:spPr>
            <a:xfrm>
              <a:off x="-1202690" y="2870835"/>
              <a:ext cx="1071245" cy="284924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5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旗黑-85S" panose="00020600040101010101" pitchFamily="18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5065" y="3758565"/>
            <a:ext cx="1090612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000" b="1"/>
              <a:t>2. </a:t>
            </a:r>
            <a:r>
              <a:rPr sz="2000" b="1"/>
              <a:t>add </a:t>
            </a:r>
            <a:r>
              <a:rPr lang="en-US" sz="2000" b="1"/>
              <a:t>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获取_lastCommit的objects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比</a:t>
            </a:r>
            <a:r>
              <a:rPr sz="2000"/>
              <a:t>较⽬前文件的SHA-1值和在_lastCommit中已有的Objects对象的SHA-1值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如果⼀样，并且是与暂存区的文件⼀样，则尝试从stagedFiles（暂存文件）中删除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如果⼀样，并且是与已删除区域的文件⼀样，则尝试从删除中取出。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如果不⼀样，则去掉旧的Objects，替换成新的值，并将stage存⼊到index文件中。</a:t>
            </a:r>
            <a:endParaRPr sz="2000"/>
          </a:p>
        </p:txBody>
      </p:sp>
      <p:sp>
        <p:nvSpPr>
          <p:cNvPr id="8" name="文本框 7"/>
          <p:cNvSpPr txBox="1"/>
          <p:nvPr/>
        </p:nvSpPr>
        <p:spPr>
          <a:xfrm>
            <a:off x="1043305" y="1367790"/>
            <a:ext cx="8606155" cy="2325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repository </a:t>
            </a:r>
            <a:r>
              <a:rPr lang="zh-CN" sz="3200" b="1"/>
              <a:t>类</a:t>
            </a:r>
            <a:endParaRPr sz="3200" b="1"/>
          </a:p>
          <a:p>
            <a:pPr>
              <a:lnSpc>
                <a:spcPct val="110000"/>
              </a:lnSpc>
            </a:pPr>
            <a:r>
              <a:rPr sz="2000"/>
              <a:t> </a:t>
            </a:r>
            <a:r>
              <a:rPr sz="2000" b="1"/>
              <a:t>1. init()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如果该目录下没有版本管理仓库，创建.gitta文件夹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初始化暂存区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初始化reference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在 .gitta/head </a:t>
            </a:r>
            <a:r>
              <a:rPr lang="en-US" sz="2000"/>
              <a:t>(</a:t>
            </a:r>
            <a:r>
              <a:rPr sz="2000"/>
              <a:t>HEAD_PATH</a:t>
            </a:r>
            <a:r>
              <a:rPr lang="en-US" sz="2000"/>
              <a:t>)</a:t>
            </a:r>
            <a:r>
              <a:rPr sz="2000"/>
              <a:t>⾥写⼊master</a:t>
            </a: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5411470"/>
            <a:ext cx="1134046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000" b="1"/>
              <a:t> </a:t>
            </a:r>
            <a:r>
              <a:rPr sz="2000" b="1"/>
              <a:t>4.rm()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/>
              <a:t>• 如果文件已</a:t>
            </a:r>
            <a:r>
              <a:rPr lang="en-US" sz="2000"/>
              <a:t>add</a:t>
            </a:r>
            <a:r>
              <a:rPr sz="2000"/>
              <a:t>，将文件从暂存区移到UntrackedFiles区域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如果文件已经commit，则删除工作⽬录的该文件，并将被删除的文件名添加到Removed Files</a:t>
            </a:r>
            <a:r>
              <a:rPr lang="zh-CN" sz="2000"/>
              <a:t>区域</a:t>
            </a:r>
            <a:endParaRPr 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043305" y="1367790"/>
            <a:ext cx="10906125" cy="3881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repository </a:t>
            </a:r>
            <a:r>
              <a:rPr sz="3200" b="1">
                <a:sym typeface="+mn-ea"/>
              </a:rPr>
              <a:t>class</a:t>
            </a:r>
            <a:endParaRPr sz="3200" b="1"/>
          </a:p>
          <a:p>
            <a:pPr>
              <a:lnSpc>
                <a:spcPct val="110000"/>
              </a:lnSpc>
            </a:pPr>
            <a:r>
              <a:rPr sz="2000" b="1"/>
              <a:t> 3.commit()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/>
              <a:t>• 根据当前 HEAD 构造新的commit对象，设置父指针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针对每一个staging area中的每个操作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– 如果是add，将object从staging area中移到commits area中，设定新的commit reference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</a:t>
            </a:r>
            <a:r>
              <a:rPr sz="3200"/>
              <a:t> </a:t>
            </a:r>
            <a:r>
              <a:rPr sz="2000"/>
              <a:t>– 如果removed，删掉这个旧的 SHA-1值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清空</a:t>
            </a:r>
            <a:r>
              <a:rPr lang="zh-CN" sz="2000"/>
              <a:t>暂存区</a:t>
            </a:r>
            <a:endParaRPr lang="zh-CN" sz="2000"/>
          </a:p>
          <a:p>
            <a:pPr>
              <a:lnSpc>
                <a:spcPct val="110000"/>
              </a:lnSpc>
            </a:pPr>
            <a:r>
              <a:rPr sz="2000"/>
              <a:t>• 改变当前分支的引用</a:t>
            </a:r>
            <a:r>
              <a:rPr lang="zh-CN" sz="2000"/>
              <a:t>，ref指向新的commit对象</a:t>
            </a:r>
            <a:endParaRPr lang="zh-CN" sz="2000"/>
          </a:p>
          <a:p>
            <a:pPr>
              <a:lnSpc>
                <a:spcPct val="110000"/>
              </a:lnSpc>
            </a:pPr>
            <a:r>
              <a:rPr sz="2000"/>
              <a:t>• 保存暂存区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保存commit对象，更新branch信息</a:t>
            </a: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305" y="3758565"/>
            <a:ext cx="10906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000" b="1"/>
              <a:t> </a:t>
            </a:r>
            <a:r>
              <a:rPr sz="2000" b="1"/>
              <a:t>6.global-log()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/>
              <a:t>• 迭代所有commits，打印其相关信息。</a:t>
            </a:r>
            <a:endParaRPr sz="2000"/>
          </a:p>
        </p:txBody>
      </p:sp>
      <p:sp>
        <p:nvSpPr>
          <p:cNvPr id="8" name="文本框 7"/>
          <p:cNvSpPr txBox="1"/>
          <p:nvPr/>
        </p:nvSpPr>
        <p:spPr>
          <a:xfrm>
            <a:off x="1043305" y="1367790"/>
            <a:ext cx="8606155" cy="1647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repository </a:t>
            </a:r>
            <a:r>
              <a:rPr sz="3200" b="1">
                <a:sym typeface="+mn-ea"/>
              </a:rPr>
              <a:t>class</a:t>
            </a:r>
            <a:endParaRPr sz="3200" b="1"/>
          </a:p>
          <a:p>
            <a:pPr>
              <a:lnSpc>
                <a:spcPct val="110000"/>
              </a:lnSpc>
            </a:pPr>
            <a:r>
              <a:rPr sz="2000" b="1"/>
              <a:t> 5.log()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/>
              <a:t>• 从头引用读取构造的commit对象，打印相关信息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• 根据提commit object的parent ref往回遍历，直到初始commit</a:t>
            </a:r>
            <a:endParaRPr sz="2000"/>
          </a:p>
        </p:txBody>
      </p:sp>
      <p:sp>
        <p:nvSpPr>
          <p:cNvPr id="100" name="文本框 99"/>
          <p:cNvSpPr txBox="1"/>
          <p:nvPr/>
        </p:nvSpPr>
        <p:spPr>
          <a:xfrm>
            <a:off x="1124585" y="510032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 b="1">
                <a:solidFill>
                  <a:srgbClr val="000000"/>
                </a:solidFill>
                <a:latin typeface="微软雅黑" panose="020B0503020204020204" pitchFamily="34" charset="-122"/>
              </a:rPr>
              <a:t>7.status()</a:t>
            </a:r>
            <a:endParaRPr lang="en-US" sz="20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/>
            <a:r>
              <a:rPr sz="2000">
                <a:sym typeface="+mn-ea"/>
              </a:rPr>
              <a:t>• </a:t>
            </a:r>
            <a:r>
              <a:rPr sz="2000" b="0">
                <a:solidFill>
                  <a:srgbClr val="000000"/>
                </a:solidFill>
              </a:rPr>
              <a:t>调⽤当前工作的Stage的方法打印相关信息</a:t>
            </a:r>
            <a:endParaRPr sz="2000" b="0">
              <a:solidFill>
                <a:srgbClr val="00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6315" y="1577340"/>
            <a:ext cx="10587355" cy="311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sz="3200" b="1"/>
              <a:t>repository </a:t>
            </a:r>
            <a:r>
              <a:rPr sz="3200" b="1">
                <a:sym typeface="+mn-ea"/>
              </a:rPr>
              <a:t>class</a:t>
            </a:r>
            <a:endParaRPr lang="zh-CN" sz="3200" b="1"/>
          </a:p>
          <a:p>
            <a:pPr>
              <a:lnSpc>
                <a:spcPct val="120000"/>
              </a:lnSpc>
            </a:pPr>
            <a:endParaRPr sz="3200" b="1"/>
          </a:p>
          <a:p>
            <a:pPr>
              <a:lnSpc>
                <a:spcPct val="120000"/>
              </a:lnSpc>
            </a:pPr>
            <a:r>
              <a:rPr sz="2000" b="1"/>
              <a:t> 8.checkout [branch name] 切换分支</a:t>
            </a:r>
            <a:endParaRPr sz="2000" b="1"/>
          </a:p>
          <a:p>
            <a:pPr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由branchname得到它的最新commit对象，与当前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录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最新分支比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较，没有的Object                   删掉，其他的恢复到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作区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保存到head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件中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清空Stage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310" y="1325880"/>
            <a:ext cx="10970260" cy="5033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repository </a:t>
            </a:r>
            <a:r>
              <a:rPr lang="zh-CN" sz="3200" b="1"/>
              <a:t>类</a:t>
            </a:r>
            <a:endParaRPr sz="3200" b="1"/>
          </a:p>
          <a:p>
            <a:pPr>
              <a:lnSpc>
                <a:spcPct val="110000"/>
              </a:lnSpc>
            </a:pPr>
            <a:r>
              <a:rPr sz="2000"/>
              <a:t> </a:t>
            </a:r>
            <a:r>
              <a:rPr sz="2000" b="1"/>
              <a:t>9.branch()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通过⼀个给定的branch名来调⽤ _reference.addBranch 方法来创建分支。</a:t>
            </a:r>
            <a:endParaRPr sz="2000"/>
          </a:p>
          <a:p>
            <a:pPr>
              <a:lnSpc>
                <a:spcPct val="110000"/>
              </a:lnSpc>
            </a:pPr>
            <a:endParaRPr sz="2000"/>
          </a:p>
          <a:p>
            <a:pPr>
              <a:lnSpc>
                <a:spcPct val="110000"/>
              </a:lnSpc>
            </a:pPr>
            <a:r>
              <a:rPr sz="2000" b="1">
                <a:sym typeface="+mn-ea"/>
              </a:rPr>
              <a:t> 10.rm-branch()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 确认被删除分支存在，删除指向分支的的reference</a:t>
            </a:r>
            <a:endParaRPr sz="2000">
              <a:sym typeface="+mn-ea"/>
            </a:endParaRPr>
          </a:p>
          <a:p>
            <a:pPr>
              <a:lnSpc>
                <a:spcPct val="110000"/>
              </a:lnSpc>
            </a:pPr>
            <a:endParaRPr sz="2000">
              <a:sym typeface="+mn-ea"/>
            </a:endParaRPr>
          </a:p>
          <a:p>
            <a:pPr>
              <a:lnSpc>
                <a:spcPct val="110000"/>
              </a:lnSpc>
            </a:pPr>
            <a:r>
              <a:rPr sz="2000" b="1">
                <a:sym typeface="+mn-ea"/>
              </a:rPr>
              <a:t> 11.reset()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 根据输入的回滚的commit id修改HEAD的位置,即将HEAD指向的位置改变为对应的版本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>
                <a:sym typeface="+mn-ea"/>
              </a:rPr>
              <a:t>checkoutCommit(id)通过id返回⼀个commit对象，所有的Objects组成⼀个Hashset，与</a:t>
            </a:r>
            <a:r>
              <a:rPr sz="2000">
                <a:sym typeface="+mn-ea"/>
              </a:rPr>
              <a:t>• • </a:t>
            </a:r>
            <a:r>
              <a:rPr sz="2000">
                <a:sym typeface="+mn-ea"/>
              </a:rPr>
              <a:t>当前分支最新的Objects比较，没有的删掉，有的就恢复到工作⽬录上，并清空Stage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>
                <a:sym typeface="+mn-ea"/>
              </a:rPr>
              <a:t>更新当前的commit-id，根据id修改分支名</a:t>
            </a:r>
            <a:endParaRPr sz="2000"/>
          </a:p>
          <a:p>
            <a:pPr>
              <a:lnSpc>
                <a:spcPct val="110000"/>
              </a:lnSpc>
            </a:pPr>
            <a:endParaRPr sz="2000"/>
          </a:p>
          <a:p>
            <a:pPr>
              <a:lnSpc>
                <a:spcPct val="110000"/>
              </a:lnSpc>
            </a:pP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365" y="1367790"/>
            <a:ext cx="10313035" cy="469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repository </a:t>
            </a:r>
            <a:r>
              <a:rPr sz="3200" b="1">
                <a:sym typeface="+mn-ea"/>
              </a:rPr>
              <a:t>class</a:t>
            </a:r>
            <a:endParaRPr sz="2000"/>
          </a:p>
          <a:p>
            <a:pPr>
              <a:lnSpc>
                <a:spcPct val="110000"/>
              </a:lnSpc>
            </a:pPr>
            <a:r>
              <a:rPr sz="2000" b="1"/>
              <a:t> 12.merge()</a:t>
            </a:r>
            <a:endParaRPr sz="2000" b="1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确认要merge的branch是否存在，确认此branch不是⽬前的分支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若splitID和branch最新commitid⼀致，则拟合并的branch即是当前的祖先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若splitID和⽬前分支⼀致，则需要⽬前分支fast-forward，使⽤chekoutCommit方法，将没有的Object实现在当前工作⽬录中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其余情况调⽤handleMerge方法，在没有冲突的情况下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若分支修与lca相比修改过而当前分支未修改，直接在工作区和暂存区中生成这些文件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若分支上有新文件而当前分支没有，处理同上</a:t>
            </a:r>
            <a:r>
              <a:rPr lang="zh-CN" sz="2000"/>
              <a:t>行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若当前分支与lca⼀致，所给分支有删除文件，则需要删除工作区的对应文件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其余情况需要处理冲突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</a:t>
            </a:r>
            <a:r>
              <a:rPr lang="en-US" sz="2000"/>
              <a:t>- </a:t>
            </a:r>
            <a:r>
              <a:rPr sz="2000"/>
              <a:t>读取两个分支上的冲突文件内容，并按⼀定格式写⼊文件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merge成功后</a:t>
            </a:r>
            <a:r>
              <a:rPr lang="zh-CN" sz="2000"/>
              <a:t>生</a:t>
            </a:r>
            <a:r>
              <a:rPr sz="2000"/>
              <a:t>成新的commit对象，如果有处理冲突，输出有merge冲突的信息</a:t>
            </a: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310" y="1451610"/>
            <a:ext cx="10941685" cy="4633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Reference class：</a:t>
            </a:r>
            <a:endParaRPr sz="3200" b="1"/>
          </a:p>
          <a:p>
            <a:pPr>
              <a:lnSpc>
                <a:spcPct val="130000"/>
              </a:lnSpc>
            </a:pPr>
            <a:r>
              <a:rPr sz="2000" b="1"/>
              <a:t>1.getReference():</a:t>
            </a:r>
            <a:r>
              <a:rPr sz="2000"/>
              <a:t>读取可序列化的refs文件生成reference类</a:t>
            </a:r>
            <a:endParaRPr sz="2000"/>
          </a:p>
          <a:p>
            <a:pPr>
              <a:lnSpc>
                <a:spcPct val="130000"/>
              </a:lnSpc>
            </a:pPr>
            <a:r>
              <a:rPr sz="2000" b="1"/>
              <a:t>2.getBranch(branchName):</a:t>
            </a:r>
            <a:endParaRPr sz="2000" b="1"/>
          </a:p>
          <a:p>
            <a:pPr>
              <a:lnSpc>
                <a:spcPct val="130000"/>
              </a:lnSpc>
            </a:pPr>
            <a:r>
              <a:rPr sz="2000"/>
              <a:t>   若哈希表_branches中有这个分支名则返回其value哈希值，没有则返回null</a:t>
            </a:r>
            <a:endParaRPr sz="2000"/>
          </a:p>
          <a:p>
            <a:pPr>
              <a:lnSpc>
                <a:spcPct val="130000"/>
              </a:lnSpc>
            </a:pPr>
            <a:r>
              <a:rPr sz="2000" b="1"/>
              <a:t>3.init():</a:t>
            </a:r>
            <a:endParaRPr sz="2000" b="1"/>
          </a:p>
          <a:p>
            <a:pPr>
              <a:lnSpc>
                <a:spcPct val="130000"/>
              </a:lnSpc>
            </a:pPr>
            <a:r>
              <a:rPr sz="2000"/>
              <a:t>  调用getReference(),并在哈希表中加入master分支名和此初始化的commitid在refs文件中写入此    reference</a:t>
            </a:r>
            <a:endParaRPr sz="2000"/>
          </a:p>
          <a:p>
            <a:pPr>
              <a:lnSpc>
                <a:spcPct val="130000"/>
              </a:lnSpc>
            </a:pPr>
            <a:r>
              <a:rPr sz="2000" b="1"/>
              <a:t>4.branchUpdate(name,id):</a:t>
            </a:r>
            <a:endParaRPr sz="2000" b="1"/>
          </a:p>
          <a:p>
            <a:pPr>
              <a:lnSpc>
                <a:spcPct val="130000"/>
              </a:lnSpc>
            </a:pPr>
            <a:r>
              <a:rPr sz="2000"/>
              <a:t>   之前存在的更新并存入refs中，addBranch(name,id)：之前不存在的put，removeBranch</a:t>
            </a:r>
            <a:endParaRPr sz="2000"/>
          </a:p>
          <a:p>
            <a:pPr>
              <a:lnSpc>
                <a:spcPct val="130000"/>
              </a:lnSpc>
            </a:pPr>
            <a:r>
              <a:rPr sz="2000" b="1"/>
              <a:t>5.getBranchNames():</a:t>
            </a:r>
            <a:r>
              <a:rPr sz="2000"/>
              <a:t>取得所有的名字</a:t>
            </a:r>
            <a:endParaRPr sz="2000"/>
          </a:p>
          <a:p>
            <a:pPr>
              <a:lnSpc>
                <a:spcPct val="130000"/>
              </a:lnSpc>
            </a:pPr>
            <a:r>
              <a:rPr sz="2000" b="1"/>
              <a:t>6.containsBranch(branch):</a:t>
            </a:r>
            <a:r>
              <a:rPr sz="2000"/>
              <a:t>返回是否含有此名字的分支</a:t>
            </a: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310" y="1451610"/>
            <a:ext cx="10941685" cy="5532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3200" b="1"/>
              <a:t>Stage</a:t>
            </a:r>
            <a:endParaRPr sz="3200" b="1"/>
          </a:p>
          <a:p>
            <a:pPr>
              <a:lnSpc>
                <a:spcPct val="130000"/>
              </a:lnSpc>
            </a:pPr>
            <a:r>
              <a:rPr sz="2000"/>
              <a:t>1. </a:t>
            </a:r>
            <a:r>
              <a:rPr sz="2000" b="1"/>
              <a:t>init()</a:t>
            </a:r>
            <a:r>
              <a:rPr sz="2000"/>
              <a:t>：生成stage文件夹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2. </a:t>
            </a:r>
            <a:r>
              <a:rPr sz="2000" b="1"/>
              <a:t>getStage()</a:t>
            </a:r>
            <a:r>
              <a:rPr sz="2000"/>
              <a:t>:从index中读取生成Stage对象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3. </a:t>
            </a:r>
            <a:r>
              <a:rPr sz="2000" b="1"/>
              <a:t>isEmpty()</a:t>
            </a:r>
            <a:r>
              <a:rPr sz="2000"/>
              <a:t>:判断暂存区是否为空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4. </a:t>
            </a:r>
            <a:r>
              <a:rPr sz="2000" b="1"/>
              <a:t>getRemovedFiles()</a:t>
            </a:r>
            <a:r>
              <a:rPr sz="2000"/>
              <a:t>:返回相应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5. </a:t>
            </a:r>
            <a:r>
              <a:rPr sz="2000" b="1"/>
              <a:t>getStagedFiles()</a:t>
            </a:r>
            <a:r>
              <a:rPr sz="2000"/>
              <a:t>:返回相应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6. </a:t>
            </a:r>
            <a:r>
              <a:rPr sz="2000" b="1"/>
              <a:t>getStagedFileNames()</a:t>
            </a:r>
            <a:r>
              <a:rPr sz="2000"/>
              <a:t>:_stagedFiles.keySet()即返回所有暂存区文件名，即hashmap的key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7. </a:t>
            </a:r>
            <a:r>
              <a:rPr sz="2000" b="1"/>
              <a:t>getRemovedFileNames()</a:t>
            </a:r>
            <a:r>
              <a:rPr sz="2000"/>
              <a:t>: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8. </a:t>
            </a:r>
            <a:r>
              <a:rPr sz="2000" b="1"/>
              <a:t>isFileStaged(file)、(filename)</a:t>
            </a:r>
            <a:r>
              <a:rPr sz="2000"/>
              <a:t>:此文件是否在暂存区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9. </a:t>
            </a:r>
            <a:r>
              <a:rPr sz="2000" b="1"/>
              <a:t>isFileRemoved(file)、(filename)</a:t>
            </a:r>
            <a:r>
              <a:rPr sz="2000"/>
              <a:t>:此文件是否被标记Removed</a:t>
            </a:r>
            <a:endParaRPr sz="2000"/>
          </a:p>
          <a:p>
            <a:pPr>
              <a:lnSpc>
                <a:spcPct val="130000"/>
              </a:lnSpc>
            </a:pPr>
            <a:r>
              <a:rPr sz="2000"/>
              <a:t>10. </a:t>
            </a:r>
            <a:r>
              <a:rPr sz="2000" b="1"/>
              <a:t>unstageFile(file)</a:t>
            </a:r>
            <a:r>
              <a:rPr sz="2000"/>
              <a:t>:把文件从暂存区移走并写入index中</a:t>
            </a:r>
            <a:endParaRPr sz="2000"/>
          </a:p>
          <a:p>
            <a:pPr>
              <a:lnSpc>
                <a:spcPct val="130000"/>
              </a:lnSpc>
            </a:pPr>
            <a:endParaRPr sz="2000"/>
          </a:p>
          <a:p>
            <a:pPr>
              <a:lnSpc>
                <a:spcPct val="130000"/>
              </a:lnSpc>
            </a:pP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5161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206235"/>
            <a:ext cx="10975200" cy="1245195"/>
          </a:xfrm>
          <a:prstGeom prst="flowChartMerge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类图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>
            <a:off x="0" y="0"/>
            <a:ext cx="2580640" cy="1186180"/>
          </a:xfrm>
          <a:prstGeom prst="flowChartMerg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329885" y="20623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zh-CN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类和方法</a:t>
            </a:r>
            <a:endParaRPr lang="zh-CN" altLang="zh-CN" sz="3600" b="1" spc="3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10" y="108585"/>
            <a:ext cx="92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</a:rPr>
              <a:t>3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310" y="1451610"/>
            <a:ext cx="10941685" cy="4356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sz="3200" b="1"/>
              <a:t>Stage</a:t>
            </a:r>
            <a:endParaRPr sz="3200" b="1"/>
          </a:p>
          <a:p>
            <a:pPr>
              <a:lnSpc>
                <a:spcPct val="110000"/>
              </a:lnSpc>
            </a:pPr>
            <a:r>
              <a:rPr sz="2000"/>
              <a:t>11.</a:t>
            </a:r>
            <a:r>
              <a:rPr sz="2000" b="1"/>
              <a:t>unremovedFile(file)</a:t>
            </a:r>
            <a:r>
              <a:rPr sz="2000"/>
              <a:t>:把文件从removedFiles的HashSet中去除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12.</a:t>
            </a:r>
            <a:r>
              <a:rPr sz="2000" b="1"/>
              <a:t>fromFile()</a:t>
            </a:r>
            <a:r>
              <a:rPr sz="2000"/>
              <a:t>:从index文件中读取一个Stage类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13</a:t>
            </a:r>
            <a:r>
              <a:rPr sz="2000" b="1"/>
              <a:t>.save()</a:t>
            </a:r>
            <a:r>
              <a:rPr sz="2000"/>
              <a:t>:写入一个对象到index中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14.</a:t>
            </a:r>
            <a:r>
              <a:rPr sz="2000" b="1"/>
              <a:t>clear():</a:t>
            </a:r>
            <a:r>
              <a:rPr sz="2000"/>
              <a:t>所有_stagedFiles中的，如果在stage文件包中存在，则删去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15.</a:t>
            </a:r>
            <a:r>
              <a:rPr sz="2000" b="1"/>
              <a:t>addFile(file)</a:t>
            </a:r>
            <a:r>
              <a:rPr sz="2000"/>
              <a:t>：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 若stagedFiles中有这个文件，则比较两者sha-1值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- 若一样则return</a:t>
            </a:r>
            <a:endParaRPr sz="2000"/>
          </a:p>
          <a:p>
            <a:pPr>
              <a:lnSpc>
                <a:spcPct val="110000"/>
              </a:lnSpc>
            </a:pPr>
            <a:r>
              <a:rPr sz="2000"/>
              <a:t>    - 若两者sha-1不一样，则删掉旧sha-1值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stagedFiles中没有这个文件，则往_stagedFiles中put入这个新的k-v</a:t>
            </a:r>
            <a:endParaRPr sz="2000"/>
          </a:p>
          <a:p>
            <a:pPr>
              <a:lnSpc>
                <a:spcPct val="110000"/>
              </a:lnSpc>
            </a:pPr>
            <a:r>
              <a:rPr sz="2000">
                <a:sym typeface="+mn-ea"/>
              </a:rPr>
              <a:t>• </a:t>
            </a:r>
            <a:r>
              <a:rPr sz="2000"/>
              <a:t>把object写入stage/sha-1文件夹中，file写入index中</a:t>
            </a:r>
            <a:endParaRPr sz="2000"/>
          </a:p>
          <a:p>
            <a:pPr>
              <a:lnSpc>
                <a:spcPct val="110000"/>
              </a:lnSpc>
            </a:pPr>
            <a:endParaRPr sz="2000"/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090" y="2233930"/>
            <a:ext cx="5326380" cy="2019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617" y="0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</a:rPr>
              <a:t>add</a:t>
            </a:r>
            <a:endParaRPr kumimoji="1"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257" y="1077068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$ java </a:t>
            </a:r>
            <a:r>
              <a:rPr kumimoji="1" lang="en-US" altLang="zh-CN" sz="2400" dirty="0" err="1"/>
              <a:t>gitta.Main</a:t>
            </a:r>
            <a:r>
              <a:rPr kumimoji="1" lang="en-US" altLang="zh-CN" sz="2400" dirty="0"/>
              <a:t> add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1970405"/>
            <a:ext cx="5557520" cy="371475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3533145" y="3289970"/>
            <a:ext cx="3482146" cy="4736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572635" y="2365375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673985" y="2226310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882515" y="2365693"/>
            <a:ext cx="4880610" cy="1081405"/>
          </a:xfrm>
        </p:spPr>
        <p:txBody>
          <a:bodyPr wrap="square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功能实现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8393" y="4549971"/>
            <a:ext cx="332180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zh-CN" sz="28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82392" y="3847225"/>
            <a:ext cx="387425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功能图解</a:t>
            </a:r>
            <a:endParaRPr lang="zh-CN" altLang="zh-CN" sz="28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3855085"/>
            <a:ext cx="720090" cy="514350"/>
          </a:xfrm>
          <a:prstGeom prst="rect">
            <a:avLst/>
          </a:prstGeom>
        </p:spPr>
      </p:pic>
      <p:pic>
        <p:nvPicPr>
          <p:cNvPr id="18" name="图片 17"/>
          <p:cNvPicPr/>
          <p:nvPr userDrawn="1">
            <p:custDataLst>
              <p:tags r:id="rId7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4549775"/>
            <a:ext cx="720090" cy="5143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838" y="3173238"/>
            <a:ext cx="6816811" cy="368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617" y="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功能举例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</a:rPr>
              <a:t>add</a:t>
            </a:r>
            <a:endParaRPr kumimoji="1" lang="en-US" altLang="zh-CN" sz="32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2163497"/>
            <a:ext cx="4829337" cy="221529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088264" y="3709895"/>
            <a:ext cx="2253973" cy="45433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37" y="-11154"/>
            <a:ext cx="6512011" cy="3099560"/>
          </a:xfrm>
          <a:prstGeom prst="rect">
            <a:avLst/>
          </a:prstGeom>
        </p:spPr>
      </p:pic>
      <p:cxnSp>
        <p:nvCxnSpPr>
          <p:cNvPr id="12" name="直线箭头连接符 11"/>
          <p:cNvCxnSpPr/>
          <p:nvPr/>
        </p:nvCxnSpPr>
        <p:spPr>
          <a:xfrm flipV="1">
            <a:off x="3088264" y="1375729"/>
            <a:ext cx="2385779" cy="2077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193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sz="3200" dirty="0">
                <a:solidFill>
                  <a:srgbClr val="C00000"/>
                </a:solidFill>
                <a:sym typeface="+mn-ea"/>
              </a:rPr>
              <a:t>add</a:t>
            </a:r>
            <a:endParaRPr 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367"/>
            <a:ext cx="4829337" cy="2215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12393"/>
          <a:stretch>
            <a:fillRect/>
          </a:stretch>
        </p:blipFill>
        <p:spPr>
          <a:xfrm>
            <a:off x="0" y="3720465"/>
            <a:ext cx="5714365" cy="2834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3729" r="19157"/>
          <a:stretch>
            <a:fillRect/>
          </a:stretch>
        </p:blipFill>
        <p:spPr>
          <a:xfrm>
            <a:off x="6050280" y="752475"/>
            <a:ext cx="6141720" cy="5802630"/>
          </a:xfrm>
          <a:prstGeom prst="rect">
            <a:avLst/>
          </a:prstGeom>
        </p:spPr>
      </p:pic>
      <p:cxnSp>
        <p:nvCxnSpPr>
          <p:cNvPr id="9" name="直线箭头连接符 6"/>
          <p:cNvCxnSpPr/>
          <p:nvPr/>
        </p:nvCxnSpPr>
        <p:spPr>
          <a:xfrm>
            <a:off x="1938655" y="3249295"/>
            <a:ext cx="0" cy="13398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r="24975"/>
          <a:stretch>
            <a:fillRect/>
          </a:stretch>
        </p:blipFill>
        <p:spPr>
          <a:xfrm>
            <a:off x="5680710" y="2672715"/>
            <a:ext cx="5722620" cy="39014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93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  <a:sym typeface="+mn-ea"/>
              </a:rPr>
              <a:t>status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3231" r="2372" b="2206"/>
          <a:stretch>
            <a:fillRect/>
          </a:stretch>
        </p:blipFill>
        <p:spPr>
          <a:xfrm>
            <a:off x="241935" y="2961005"/>
            <a:ext cx="4731385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473075"/>
            <a:ext cx="5227320" cy="1950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410" y="1420495"/>
            <a:ext cx="3178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400" dirty="0">
                <a:sym typeface="+mn-ea"/>
              </a:rPr>
              <a:t>$ java </a:t>
            </a:r>
            <a:r>
              <a:rPr kumimoji="1" lang="en-US" altLang="zh-CN" sz="2400" dirty="0" err="1">
                <a:sym typeface="+mn-ea"/>
              </a:rPr>
              <a:t>gitta.Main</a:t>
            </a:r>
            <a:r>
              <a:rPr kumimoji="1" lang="en-US" altLang="zh-CN" sz="2400" dirty="0">
                <a:sym typeface="+mn-ea"/>
              </a:rPr>
              <a:t> status</a:t>
            </a:r>
            <a:r>
              <a:rPr kumimoji="1" lang="zh-CN" altLang="en-US" sz="2400" dirty="0">
                <a:sym typeface="+mn-ea"/>
              </a:rPr>
              <a:t> </a:t>
            </a:r>
            <a:endParaRPr lang="zh-CN" altLang="en-US" sz="2400"/>
          </a:p>
        </p:txBody>
      </p:sp>
      <p:cxnSp>
        <p:nvCxnSpPr>
          <p:cNvPr id="9" name="直线箭头连接符 6"/>
          <p:cNvCxnSpPr/>
          <p:nvPr/>
        </p:nvCxnSpPr>
        <p:spPr>
          <a:xfrm flipV="1">
            <a:off x="2527935" y="1667510"/>
            <a:ext cx="3832860" cy="203962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6"/>
          <p:cNvCxnSpPr/>
          <p:nvPr/>
        </p:nvCxnSpPr>
        <p:spPr>
          <a:xfrm>
            <a:off x="7902575" y="2229485"/>
            <a:ext cx="0" cy="73152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0701"/>
          <a:stretch>
            <a:fillRect/>
          </a:stretch>
        </p:blipFill>
        <p:spPr>
          <a:xfrm>
            <a:off x="0" y="1597660"/>
            <a:ext cx="5704205" cy="3870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16327"/>
          <a:stretch>
            <a:fillRect/>
          </a:stretch>
        </p:blipFill>
        <p:spPr>
          <a:xfrm>
            <a:off x="5928360" y="1516380"/>
            <a:ext cx="6095365" cy="3863340"/>
          </a:xfrm>
          <a:prstGeom prst="rect">
            <a:avLst/>
          </a:prstGeom>
        </p:spPr>
      </p:pic>
      <p:cxnSp>
        <p:nvCxnSpPr>
          <p:cNvPr id="9" name="直线箭头连接符 6"/>
          <p:cNvCxnSpPr/>
          <p:nvPr/>
        </p:nvCxnSpPr>
        <p:spPr>
          <a:xfrm>
            <a:off x="1604645" y="2199005"/>
            <a:ext cx="6311265" cy="3460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93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  <a:sym typeface="+mn-ea"/>
              </a:rPr>
              <a:t>status</a:t>
            </a:r>
            <a:endParaRPr lang="zh-CN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16743"/>
          <a:stretch>
            <a:fillRect/>
          </a:stretch>
        </p:blipFill>
        <p:spPr>
          <a:xfrm>
            <a:off x="46355" y="4305300"/>
            <a:ext cx="5513070" cy="19964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93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sz="3200" dirty="0">
                <a:solidFill>
                  <a:srgbClr val="C00000"/>
                </a:solidFill>
                <a:sym typeface="+mn-ea"/>
              </a:rPr>
              <a:t>merge</a:t>
            </a:r>
            <a:endParaRPr 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7680" t="39710" r="9149"/>
          <a:stretch>
            <a:fillRect/>
          </a:stretch>
        </p:blipFill>
        <p:spPr>
          <a:xfrm>
            <a:off x="46355" y="2010410"/>
            <a:ext cx="5501005" cy="1957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7087"/>
          <a:stretch>
            <a:fillRect/>
          </a:stretch>
        </p:blipFill>
        <p:spPr>
          <a:xfrm>
            <a:off x="5944235" y="1089660"/>
            <a:ext cx="6202045" cy="5212080"/>
          </a:xfrm>
          <a:prstGeom prst="rect">
            <a:avLst/>
          </a:prstGeom>
        </p:spPr>
      </p:pic>
      <p:cxnSp>
        <p:nvCxnSpPr>
          <p:cNvPr id="12" name="直线箭头连接符 6"/>
          <p:cNvCxnSpPr/>
          <p:nvPr/>
        </p:nvCxnSpPr>
        <p:spPr>
          <a:xfrm>
            <a:off x="1754505" y="3180080"/>
            <a:ext cx="508000" cy="20548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6"/>
          <p:cNvCxnSpPr/>
          <p:nvPr/>
        </p:nvCxnSpPr>
        <p:spPr>
          <a:xfrm flipV="1">
            <a:off x="2897505" y="2580005"/>
            <a:ext cx="3579495" cy="33712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2002" y="1250423"/>
            <a:ext cx="326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400" dirty="0"/>
              <a:t>$ java </a:t>
            </a:r>
            <a:r>
              <a:rPr kumimoji="1" lang="en-US" altLang="zh-CN" sz="2400" dirty="0" err="1"/>
              <a:t>gitta.Main</a:t>
            </a:r>
            <a:r>
              <a:rPr kumimoji="1" lang="en-US" altLang="zh-CN" sz="2400" dirty="0"/>
              <a:t> merge</a:t>
            </a:r>
            <a:endParaRPr kumimoji="1"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050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sz="3200" dirty="0">
                <a:solidFill>
                  <a:srgbClr val="C00000"/>
                </a:solidFill>
                <a:sym typeface="+mn-ea"/>
              </a:rPr>
              <a:t>merge</a:t>
            </a:r>
            <a:endParaRPr lang="en-US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7087"/>
          <a:stretch>
            <a:fillRect/>
          </a:stretch>
        </p:blipFill>
        <p:spPr>
          <a:xfrm>
            <a:off x="0" y="1320800"/>
            <a:ext cx="6202045" cy="5212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995680"/>
            <a:ext cx="5600700" cy="2141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3019" r="5148"/>
          <a:stretch>
            <a:fillRect/>
          </a:stretch>
        </p:blipFill>
        <p:spPr>
          <a:xfrm>
            <a:off x="6223000" y="3723640"/>
            <a:ext cx="5969000" cy="1948815"/>
          </a:xfrm>
          <a:prstGeom prst="rect">
            <a:avLst/>
          </a:prstGeom>
        </p:spPr>
      </p:pic>
      <p:cxnSp>
        <p:nvCxnSpPr>
          <p:cNvPr id="12" name="直线箭头连接符 6"/>
          <p:cNvCxnSpPr/>
          <p:nvPr/>
        </p:nvCxnSpPr>
        <p:spPr>
          <a:xfrm flipV="1">
            <a:off x="1928495" y="2014220"/>
            <a:ext cx="6846570" cy="128143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6"/>
          <p:cNvCxnSpPr/>
          <p:nvPr/>
        </p:nvCxnSpPr>
        <p:spPr>
          <a:xfrm>
            <a:off x="1754505" y="3618865"/>
            <a:ext cx="6384290" cy="10045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213360"/>
            <a:ext cx="5768340" cy="6431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7087"/>
          <a:stretch>
            <a:fillRect/>
          </a:stretch>
        </p:blipFill>
        <p:spPr>
          <a:xfrm>
            <a:off x="0" y="1320800"/>
            <a:ext cx="6202045" cy="5212080"/>
          </a:xfrm>
          <a:prstGeom prst="rect">
            <a:avLst/>
          </a:prstGeom>
        </p:spPr>
      </p:pic>
      <p:cxnSp>
        <p:nvCxnSpPr>
          <p:cNvPr id="12" name="直线箭头连接符 6"/>
          <p:cNvCxnSpPr/>
          <p:nvPr/>
        </p:nvCxnSpPr>
        <p:spPr>
          <a:xfrm flipV="1">
            <a:off x="2574925" y="421005"/>
            <a:ext cx="4375150" cy="32556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3050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sz="3200" dirty="0">
                <a:solidFill>
                  <a:srgbClr val="C00000"/>
                </a:solidFill>
                <a:sym typeface="+mn-ea"/>
              </a:rPr>
              <a:t>merge</a:t>
            </a:r>
            <a:endParaRPr lang="en-US"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526"/>
          <a:stretch>
            <a:fillRect/>
          </a:stretch>
        </p:blipFill>
        <p:spPr>
          <a:xfrm>
            <a:off x="5808345" y="2669540"/>
            <a:ext cx="6315075" cy="3040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320800"/>
            <a:ext cx="6332220" cy="518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7087"/>
          <a:stretch>
            <a:fillRect/>
          </a:stretch>
        </p:blipFill>
        <p:spPr>
          <a:xfrm>
            <a:off x="0" y="1320800"/>
            <a:ext cx="5610860" cy="4715510"/>
          </a:xfrm>
          <a:prstGeom prst="rect">
            <a:avLst/>
          </a:prstGeom>
        </p:spPr>
      </p:pic>
      <p:cxnSp>
        <p:nvCxnSpPr>
          <p:cNvPr id="12" name="直线箭头连接符 6"/>
          <p:cNvCxnSpPr/>
          <p:nvPr/>
        </p:nvCxnSpPr>
        <p:spPr>
          <a:xfrm flipV="1">
            <a:off x="2597785" y="1838960"/>
            <a:ext cx="4953000" cy="18726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6"/>
          <p:cNvCxnSpPr/>
          <p:nvPr/>
        </p:nvCxnSpPr>
        <p:spPr>
          <a:xfrm flipH="1">
            <a:off x="8575675" y="1746885"/>
            <a:ext cx="1042035" cy="18726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050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sz="3200" dirty="0">
                <a:solidFill>
                  <a:srgbClr val="C00000"/>
                </a:solidFill>
                <a:sym typeface="+mn-ea"/>
              </a:rPr>
              <a:t>merge</a:t>
            </a:r>
            <a:endParaRPr lang="en-US"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530" y="186055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  <a:sym typeface="+mn-ea"/>
              </a:rPr>
              <a:t>reset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8228"/>
          <a:stretch>
            <a:fillRect/>
          </a:stretch>
        </p:blipFill>
        <p:spPr>
          <a:xfrm>
            <a:off x="0" y="4112260"/>
            <a:ext cx="4455160" cy="2004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525"/>
            <a:ext cx="4434840" cy="1920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135505"/>
            <a:ext cx="7277100" cy="3657600"/>
          </a:xfrm>
          <a:prstGeom prst="rect">
            <a:avLst/>
          </a:prstGeom>
        </p:spPr>
      </p:pic>
      <p:cxnSp>
        <p:nvCxnSpPr>
          <p:cNvPr id="12" name="直线箭头连接符 6"/>
          <p:cNvCxnSpPr/>
          <p:nvPr/>
        </p:nvCxnSpPr>
        <p:spPr>
          <a:xfrm>
            <a:off x="2228215" y="2936875"/>
            <a:ext cx="508000" cy="20548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6"/>
          <p:cNvCxnSpPr/>
          <p:nvPr/>
        </p:nvCxnSpPr>
        <p:spPr>
          <a:xfrm flipV="1">
            <a:off x="2736215" y="3707765"/>
            <a:ext cx="2862580" cy="20853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7257" y="1077068"/>
            <a:ext cx="3054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$ java </a:t>
            </a:r>
            <a:r>
              <a:rPr kumimoji="1" lang="en-US" altLang="zh-CN" sz="2400" dirty="0" err="1"/>
              <a:t>gitta.Main</a:t>
            </a:r>
            <a:r>
              <a:rPr kumimoji="1" lang="en-US" altLang="zh-CN" sz="2400" dirty="0"/>
              <a:t> reset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0110" y="607060"/>
            <a:ext cx="6148705" cy="412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9040"/>
          <a:stretch>
            <a:fillRect/>
          </a:stretch>
        </p:blipFill>
        <p:spPr>
          <a:xfrm>
            <a:off x="0" y="1750060"/>
            <a:ext cx="5567680" cy="307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935" y="173990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  <a:sym typeface="+mn-ea"/>
              </a:rPr>
              <a:t>reset</a:t>
            </a:r>
            <a:endParaRPr lang="zh-CN" altLang="en-US" sz="3200"/>
          </a:p>
        </p:txBody>
      </p:sp>
      <p:cxnSp>
        <p:nvCxnSpPr>
          <p:cNvPr id="12" name="直线箭头连接符 6"/>
          <p:cNvCxnSpPr/>
          <p:nvPr/>
        </p:nvCxnSpPr>
        <p:spPr>
          <a:xfrm flipV="1">
            <a:off x="2693670" y="1750060"/>
            <a:ext cx="4537710" cy="1186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45"/>
            <a:ext cx="852805" cy="67818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36270" y="987425"/>
            <a:ext cx="4408805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zh-CN" sz="3600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功能简介</a:t>
            </a:r>
            <a:endParaRPr lang="zh-CN" altLang="zh-CN" sz="3600" spc="3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lang="zh-CN" altLang="zh-CN" sz="3600" spc="3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1449705" y="1454150"/>
            <a:ext cx="2515870" cy="1031240"/>
            <a:chOff x="572509" y="277950"/>
            <a:chExt cx="907181" cy="373890"/>
          </a:xfrm>
        </p:grpSpPr>
        <p:sp>
          <p:nvSpPr>
            <p:cNvPr id="6" name="矩形: 圆角 3"/>
            <p:cNvSpPr/>
            <p:nvPr>
              <p:custDataLst>
                <p:tags r:id="rId6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739428" y="344025"/>
              <a:ext cx="728126" cy="30781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+mn-ea"/>
                </a:rPr>
                <a:t>基础功能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1" i="0" spc="10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6750685" y="1454150"/>
            <a:ext cx="2812415" cy="996951"/>
            <a:chOff x="572509" y="277950"/>
            <a:chExt cx="907181" cy="361458"/>
          </a:xfrm>
        </p:grpSpPr>
        <p:sp>
          <p:nvSpPr>
            <p:cNvPr id="12" name="矩形: 圆角 3"/>
            <p:cNvSpPr/>
            <p:nvPr>
              <p:custDataLst>
                <p:tags r:id="rId9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文本框 33"/>
            <p:cNvSpPr txBox="1"/>
            <p:nvPr>
              <p:custDataLst>
                <p:tags r:id="rId10"/>
              </p:custDataLst>
            </p:nvPr>
          </p:nvSpPr>
          <p:spPr>
            <a:xfrm>
              <a:off x="685778" y="331593"/>
              <a:ext cx="793911" cy="30781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+mn-ea"/>
                </a:rPr>
                <a:t>拓展功能</a:t>
              </a:r>
              <a:endParaRPr kumimoji="0" lang="en-US" altLang="zh-CN" sz="2800" b="1" i="0" spc="10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716405" y="2485390"/>
            <a:ext cx="25869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blob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tree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commit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reset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分支管理</a:t>
            </a: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3200"/>
              <a:t>  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命令行交互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2123440" y="5006975"/>
            <a:ext cx="306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创建、切换、合并、删除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01840" y="2485390"/>
            <a:ext cx="25869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stage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rm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status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checkout</a:t>
            </a:r>
            <a:endParaRPr lang="en-US" altLang="zh-CN" sz="3200"/>
          </a:p>
        </p:txBody>
      </p:sp>
      <p:pic>
        <p:nvPicPr>
          <p:cNvPr id="23" name="图片 22" descr="软件管理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5590" y="1602105"/>
            <a:ext cx="577850" cy="577850"/>
          </a:xfrm>
          <a:prstGeom prst="rect">
            <a:avLst/>
          </a:prstGeom>
        </p:spPr>
      </p:pic>
      <p:pic>
        <p:nvPicPr>
          <p:cNvPr id="24" name="图片 23" descr="添加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7855" y="1586230"/>
            <a:ext cx="599440" cy="5994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530" y="186055"/>
            <a:ext cx="3128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3200" dirty="0">
                <a:solidFill>
                  <a:srgbClr val="C00000"/>
                </a:solidFill>
                <a:sym typeface="+mn-ea"/>
              </a:rPr>
              <a:t>功能调用示例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>
                <a:solidFill>
                  <a:srgbClr val="C00000"/>
                </a:solidFill>
                <a:sym typeface="+mn-ea"/>
              </a:rPr>
              <a:t>reset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9398"/>
          <a:stretch>
            <a:fillRect/>
          </a:stretch>
        </p:blipFill>
        <p:spPr>
          <a:xfrm>
            <a:off x="0" y="1819275"/>
            <a:ext cx="5570855" cy="4129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5" y="4893310"/>
            <a:ext cx="6934200" cy="1363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4656"/>
          <a:stretch>
            <a:fillRect/>
          </a:stretch>
        </p:blipFill>
        <p:spPr>
          <a:xfrm>
            <a:off x="5570855" y="0"/>
            <a:ext cx="6618605" cy="26517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3001645" y="836295"/>
            <a:ext cx="4952365" cy="28168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6"/>
          <p:cNvCxnSpPr/>
          <p:nvPr/>
        </p:nvCxnSpPr>
        <p:spPr>
          <a:xfrm>
            <a:off x="3431540" y="5245735"/>
            <a:ext cx="3356610" cy="3346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93141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3276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5241290" y="2888298"/>
            <a:ext cx="4880610" cy="1081405"/>
          </a:xfrm>
        </p:spPr>
        <p:txBody>
          <a:bodyPr wrap="square">
            <a:norm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功能展示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5198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29750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c322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27405" y="3339101"/>
            <a:ext cx="830250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ab28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384241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5684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45893" y="3332251"/>
            <a:ext cx="830250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ec7f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007992" y="332813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c4d6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356892" y="332813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edd0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53740" y="328900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7981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0992758" y="328900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29a1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2"/>
            <a:endCxn id="4" idx="6"/>
          </p:cNvCxnSpPr>
          <p:nvPr/>
        </p:nvCxnSpPr>
        <p:spPr>
          <a:xfrm flipH="1">
            <a:off x="1124465" y="377019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2538260" y="3771587"/>
            <a:ext cx="403652" cy="6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3857655" y="377019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9" idx="6"/>
          </p:cNvCxnSpPr>
          <p:nvPr/>
        </p:nvCxnSpPr>
        <p:spPr>
          <a:xfrm flipH="1">
            <a:off x="5283508" y="3770199"/>
            <a:ext cx="4623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576143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7907259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9256159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10553007" y="3733845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122141" y="1909883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896e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27" idx="2"/>
            <a:endCxn id="6" idx="0"/>
          </p:cNvCxnSpPr>
          <p:nvPr/>
        </p:nvCxnSpPr>
        <p:spPr>
          <a:xfrm flipH="1">
            <a:off x="2079384" y="2295648"/>
            <a:ext cx="1042757" cy="1043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868383" y="1909883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e6db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7" idx="2"/>
            <a:endCxn id="27" idx="6"/>
          </p:cNvCxnSpPr>
          <p:nvPr/>
        </p:nvCxnSpPr>
        <p:spPr>
          <a:xfrm flipH="1">
            <a:off x="3952391" y="2295648"/>
            <a:ext cx="915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1"/>
            <a:endCxn id="27" idx="5"/>
          </p:cNvCxnSpPr>
          <p:nvPr/>
        </p:nvCxnSpPr>
        <p:spPr>
          <a:xfrm flipH="1" flipV="1">
            <a:off x="3830804" y="2568424"/>
            <a:ext cx="685132" cy="896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0"/>
            <a:endCxn id="37" idx="6"/>
          </p:cNvCxnSpPr>
          <p:nvPr/>
        </p:nvCxnSpPr>
        <p:spPr>
          <a:xfrm flipH="1" flipV="1">
            <a:off x="5698633" y="2295648"/>
            <a:ext cx="1758993" cy="1032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>
            <a:off x="5745892" y="2295647"/>
            <a:ext cx="1240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7025929" y="1905764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e45d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stCxn id="12" idx="0"/>
            <a:endCxn id="13" idx="0"/>
          </p:cNvCxnSpPr>
          <p:nvPr/>
        </p:nvCxnSpPr>
        <p:spPr>
          <a:xfrm flipV="1">
            <a:off x="8806526" y="3289002"/>
            <a:ext cx="1296848" cy="39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16587" y="4447729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init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34238" y="426306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上新建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14429" y="143627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分支上新建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testdev.md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24924" y="4632395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7655" y="419649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merge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dev</a:t>
            </a:r>
            <a:r>
              <a:rPr kumimoji="1" lang="zh-CN" altLang="en-US" dirty="0">
                <a:solidFill>
                  <a:srgbClr val="C00000"/>
                </a:solidFill>
              </a:rPr>
              <a:t>分支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73370" y="159771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上修改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testdev.md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28642" y="149740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编辑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63604" y="455964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testdev.md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46462" y="420198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merge</a:t>
            </a:r>
            <a:r>
              <a:rPr kumimoji="1" lang="zh-CN" altLang="en-US" dirty="0">
                <a:solidFill>
                  <a:srgbClr val="C00000"/>
                </a:solidFill>
              </a:rPr>
              <a:t>显示冲突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83383" y="419444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694292" y="28322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reset</a:t>
            </a:r>
            <a:r>
              <a:rPr kumimoji="1" lang="zh-CN" altLang="en-US" dirty="0">
                <a:solidFill>
                  <a:srgbClr val="C00000"/>
                </a:solidFill>
              </a:rPr>
              <a:t>回</a:t>
            </a:r>
            <a:r>
              <a:rPr kumimoji="1" lang="en-US" altLang="zh-CN" dirty="0">
                <a:solidFill>
                  <a:srgbClr val="C00000"/>
                </a:solidFill>
              </a:rPr>
              <a:t>edd0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998" y="770561"/>
            <a:ext cx="6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这里可以大概这样子，参考：</a:t>
            </a:r>
            <a:r>
              <a:rPr kumimoji="1" lang="en-US" altLang="zh-CN" dirty="0">
                <a:solidFill>
                  <a:srgbClr val="7030A0"/>
                </a:solidFill>
              </a:rPr>
              <a:t>Gitta</a:t>
            </a:r>
            <a:r>
              <a:rPr kumimoji="1" lang="zh-CN" altLang="en-US" dirty="0">
                <a:solidFill>
                  <a:srgbClr val="7030A0"/>
                </a:solidFill>
              </a:rPr>
              <a:t>的命令行</a:t>
            </a:r>
            <a:r>
              <a:rPr kumimoji="1" lang="en-US" altLang="zh-CN" dirty="0">
                <a:solidFill>
                  <a:srgbClr val="7030A0"/>
                </a:solidFill>
              </a:rPr>
              <a:t>.pdf</a:t>
            </a:r>
            <a:endParaRPr kumimoji="1" lang="en-US" altLang="zh-CN" dirty="0">
              <a:solidFill>
                <a:srgbClr val="7030A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33658" y="3349375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6998" y="1510973"/>
            <a:ext cx="8479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33475B"/>
                </a:solidFill>
                <a:latin typeface="ZapfDingbatsITC"/>
              </a:rPr>
              <a:t>$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java </a:t>
            </a:r>
            <a:r>
              <a:rPr lang="en-GB" altLang="zh-CN" dirty="0" err="1">
                <a:solidFill>
                  <a:srgbClr val="33475B"/>
                </a:solidFill>
                <a:latin typeface="RobotoMono"/>
              </a:rPr>
              <a:t>gitta.Main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 </a:t>
            </a:r>
            <a:r>
              <a:rPr lang="en-GB" altLang="zh-CN" dirty="0" err="1">
                <a:solidFill>
                  <a:srgbClr val="33475B"/>
                </a:solidFill>
                <a:latin typeface="RobotoMono"/>
              </a:rPr>
              <a:t>init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2396" y="2597735"/>
            <a:ext cx="84796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dirty="0">
                <a:solidFill>
                  <a:srgbClr val="33475B"/>
                </a:solidFill>
                <a:latin typeface="ZapfDingbatsITC"/>
              </a:rPr>
              <a:t>初始化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仓库，生成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initial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commit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，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.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gitta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文件夹初始化</a:t>
            </a:r>
            <a:endParaRPr lang="en-US" altLang="zh-CN" dirty="0">
              <a:solidFill>
                <a:srgbClr val="33475B"/>
              </a:solidFill>
              <a:latin typeface="ZapfDingbatsITC"/>
            </a:endParaRPr>
          </a:p>
          <a:p>
            <a:r>
              <a:rPr lang="en-GB" altLang="zh-CN" dirty="0"/>
              <a:t>.</a:t>
            </a:r>
            <a:br>
              <a:rPr lang="en-GB" altLang="zh-CN" dirty="0"/>
            </a:br>
            <a:r>
              <a:rPr lang="en-GB" altLang="zh-CN" dirty="0"/>
              <a:t>├── </a:t>
            </a:r>
            <a:r>
              <a:rPr lang="en-GB" altLang="zh-CN" dirty="0">
                <a:solidFill>
                  <a:srgbClr val="7030A0"/>
                </a:solidFill>
              </a:rPr>
              <a:t>objects</a:t>
            </a:r>
            <a:br>
              <a:rPr lang="en-GB" altLang="zh-CN" dirty="0"/>
            </a:br>
            <a:r>
              <a:rPr lang="en-GB" altLang="zh-CN" dirty="0"/>
              <a:t>├── commits</a:t>
            </a:r>
            <a:br>
              <a:rPr lang="en-GB" altLang="zh-CN" dirty="0"/>
            </a:br>
            <a:r>
              <a:rPr lang="en-GB" altLang="zh-CN" dirty="0"/>
              <a:t>│ └── </a:t>
            </a:r>
            <a:r>
              <a:rPr lang="en-GB" altLang="zh-CN" dirty="0">
                <a:solidFill>
                  <a:srgbClr val="7030A0"/>
                </a:solidFill>
              </a:rPr>
              <a:t>cdccbf046899c4afd416edfa29c4e7a18e2d3f08 </a:t>
            </a:r>
            <a:endParaRPr lang="en-GB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├── </a:t>
            </a:r>
            <a:r>
              <a:rPr lang="en-GB" altLang="zh-CN" dirty="0"/>
              <a:t>head </a:t>
            </a:r>
            <a:r>
              <a:rPr lang="en-GB" altLang="zh-CN" dirty="0">
                <a:solidFill>
                  <a:srgbClr val="7030A0"/>
                </a:solidFill>
              </a:rPr>
              <a:t>#</a:t>
            </a:r>
            <a:r>
              <a:rPr lang="zh-CN" altLang="en-US" dirty="0">
                <a:solidFill>
                  <a:srgbClr val="7030A0"/>
                </a:solidFill>
              </a:rPr>
              <a:t>内容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r>
              <a:rPr lang="en-GB" altLang="zh-CN" dirty="0">
                <a:solidFill>
                  <a:srgbClr val="7030A0"/>
                </a:solidFill>
              </a:rPr>
              <a:t>master</a:t>
            </a:r>
            <a:br>
              <a:rPr lang="en-GB" altLang="zh-CN" dirty="0"/>
            </a:br>
            <a:r>
              <a:rPr lang="en-GB" altLang="zh-CN" dirty="0"/>
              <a:t>├── refs</a:t>
            </a:r>
            <a:br>
              <a:rPr lang="en-GB" altLang="zh-CN" dirty="0"/>
            </a:br>
            <a:r>
              <a:rPr lang="en-GB" altLang="zh-CN" dirty="0"/>
              <a:t>└── stage </a:t>
            </a:r>
            <a:endParaRPr lang="en-GB" altLang="zh-CN" dirty="0"/>
          </a:p>
          <a:p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67000" y="545097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72816" y="6313168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init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634" y="483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在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master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分支上新建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test.md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文件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634" y="1130029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$ java 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gitta.Main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status</a:t>
            </a:r>
            <a:br>
              <a:rPr lang="en-GB" altLang="zh-CN" dirty="0"/>
            </a:b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22" y="1763517"/>
            <a:ext cx="3441700" cy="2514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22469" y="4369383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出现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index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文件，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stage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文件夹中有了新的文件</a:t>
            </a:r>
            <a:br>
              <a:rPr lang="en-GB" altLang="zh-CN" dirty="0"/>
            </a:b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3479" y="1130029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$ java 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gitta.Main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add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60578" y="1692794"/>
            <a:ext cx="6619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33475B"/>
                </a:solidFill>
                <a:latin typeface="RobotoMono"/>
              </a:rPr>
              <a:t>.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blobs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commits </a:t>
            </a:r>
            <a:endParaRPr lang="en-GB" altLang="zh-CN" dirty="0"/>
          </a:p>
          <a:p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│ </a:t>
            </a:r>
            <a:r>
              <a:rPr lang="zh-CN" altLang="en-US" dirty="0">
                <a:solidFill>
                  <a:srgbClr val="33475B"/>
                </a:solidFill>
                <a:latin typeface="Helvetica" pitchFamily="2" charset="0"/>
              </a:rPr>
              <a:t>        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└──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cdccbf046899c4afd416edfa29c4e7a18e2d3f08 </a:t>
            </a: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head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7030A0"/>
                </a:solidFill>
                <a:latin typeface="RobotoMono"/>
              </a:rPr>
              <a:t>index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refs </a:t>
            </a:r>
            <a:endParaRPr lang="en-GB" altLang="zh-CN" dirty="0"/>
          </a:p>
          <a:p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└──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stage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zh-CN" altLang="en-US" dirty="0">
                <a:solidFill>
                  <a:srgbClr val="33475B"/>
                </a:solidFill>
                <a:latin typeface="RobotoMono"/>
              </a:rPr>
              <a:t>             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└── </a:t>
            </a:r>
            <a:r>
              <a:rPr lang="en-GB" altLang="zh-CN" dirty="0">
                <a:solidFill>
                  <a:srgbClr val="7030A0"/>
                </a:solidFill>
                <a:latin typeface="RobotoMono"/>
              </a:rPr>
              <a:t>b3198b8aa6efbaeba8dbbc0876ffdff4f3bd7a34 </a:t>
            </a:r>
            <a:endParaRPr lang="en-GB" altLang="zh-CN" dirty="0">
              <a:solidFill>
                <a:srgbClr val="7030A0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822" y="4369383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Untracked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Files</a:t>
            </a:r>
            <a:r>
              <a:rPr lang="zh-CN" altLang="en-US" dirty="0">
                <a:solidFill>
                  <a:srgbClr val="33475B"/>
                </a:solidFill>
                <a:latin typeface="ZapfDingbatsITC"/>
              </a:rPr>
              <a:t>里出现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test.md</a:t>
            </a:r>
            <a:br>
              <a:rPr lang="en-GB" altLang="zh-CN" dirty="0"/>
            </a:b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endParaRPr lang="en-GB" altLang="zh-CN" dirty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28977" y="522537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33529" y="522537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c322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2"/>
            <a:endCxn id="4" idx="6"/>
          </p:cNvCxnSpPr>
          <p:nvPr/>
        </p:nvCxnSpPr>
        <p:spPr>
          <a:xfrm flipH="1">
            <a:off x="5328244" y="565646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34793" y="6149333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init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7656" y="6158895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上新建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889" y="77043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$ java </a:t>
            </a:r>
            <a:r>
              <a:rPr lang="en-US" altLang="zh-CN" dirty="0" err="1">
                <a:solidFill>
                  <a:srgbClr val="33475B"/>
                </a:solidFill>
                <a:latin typeface="ZapfDingbatsITC"/>
              </a:rPr>
              <a:t>gitta.Main</a:t>
            </a:r>
            <a:r>
              <a:rPr lang="en-US" altLang="zh-CN" dirty="0">
                <a:solidFill>
                  <a:srgbClr val="33475B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commit</a:t>
            </a:r>
            <a:r>
              <a:rPr lang="zh-CN" altLang="en-US" dirty="0">
                <a:solidFill>
                  <a:srgbClr val="7030A0"/>
                </a:solidFill>
                <a:latin typeface="ZapfDingbatsITC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“</a:t>
            </a:r>
            <a:r>
              <a:rPr lang="en-US" altLang="zh-CN" dirty="0" err="1">
                <a:solidFill>
                  <a:srgbClr val="7030A0"/>
                </a:solidFill>
                <a:latin typeface="ZapfDingbatsITC"/>
              </a:rPr>
              <a:t>cmt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latin typeface="ZapfDingbatsITC"/>
              </a:rPr>
              <a:t>test.md</a:t>
            </a:r>
            <a:r>
              <a:rPr lang="en-US" altLang="zh-CN" dirty="0">
                <a:solidFill>
                  <a:srgbClr val="7030A0"/>
                </a:solidFill>
                <a:latin typeface="ZapfDingbatsITC"/>
              </a:rPr>
              <a:t>”</a:t>
            </a:r>
            <a:endParaRPr lang="en-GB" altLang="zh-CN" dirty="0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5663" y="1870501"/>
            <a:ext cx="8551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33475B"/>
                </a:solidFill>
                <a:latin typeface="RobotoMono"/>
              </a:rPr>
              <a:t>.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blobs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│ </a:t>
            </a:r>
            <a:r>
              <a:rPr lang="en-GB" altLang="zh-CN" dirty="0">
                <a:solidFill>
                  <a:srgbClr val="7030A0"/>
                </a:solidFill>
                <a:latin typeface="Helvetica" pitchFamily="2" charset="0"/>
              </a:rPr>
              <a:t>└── </a:t>
            </a:r>
            <a:r>
              <a:rPr lang="en-GB" altLang="zh-CN" dirty="0">
                <a:solidFill>
                  <a:srgbClr val="7030A0"/>
                </a:solidFill>
                <a:latin typeface="RobotoMono"/>
              </a:rPr>
              <a:t>b3198b8aa6efbaeba8dbbc0876ffdff4f3bd7a34 </a:t>
            </a:r>
            <a:r>
              <a:rPr lang="en-GB" altLang="zh-CN" dirty="0">
                <a:solidFill>
                  <a:srgbClr val="A85400"/>
                </a:solidFill>
                <a:latin typeface="RobotoMono"/>
              </a:rPr>
              <a:t>#commit</a:t>
            </a:r>
            <a:r>
              <a:rPr lang="zh-CN" altLang="en-US" dirty="0">
                <a:solidFill>
                  <a:srgbClr val="A85400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后生成的</a:t>
            </a:r>
            <a:r>
              <a:rPr lang="en-GB" altLang="zh-CN" dirty="0">
                <a:solidFill>
                  <a:srgbClr val="A85400"/>
                </a:solidFill>
                <a:latin typeface="RobotoMono"/>
              </a:rPr>
              <a:t>blob</a:t>
            </a:r>
            <a:br>
              <a:rPr lang="en-GB" altLang="zh-CN" dirty="0">
                <a:solidFill>
                  <a:srgbClr val="A85400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commits</a:t>
            </a:r>
            <a:br>
              <a:rPr lang="en-GB" altLang="zh-CN" dirty="0">
                <a:solidFill>
                  <a:srgbClr val="33475B"/>
                </a:solidFill>
                <a:latin typeface="RobotoMono"/>
              </a:rPr>
            </a:b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│ </a:t>
            </a:r>
            <a:r>
              <a:rPr lang="en-GB" altLang="zh-CN" dirty="0">
                <a:solidFill>
                  <a:srgbClr val="33475B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├</a:t>
            </a:r>
            <a:r>
              <a:rPr lang="en-GB" altLang="zh-CN" dirty="0">
                <a:solidFill>
                  <a:srgbClr val="33475B"/>
                </a:solidFill>
                <a:latin typeface="Helvetica" pitchFamily="2" charset="0"/>
              </a:rPr>
              <a:t>── </a:t>
            </a:r>
            <a:r>
              <a:rPr lang="en-GB" altLang="zh-CN" dirty="0">
                <a:solidFill>
                  <a:srgbClr val="7030A0"/>
                </a:solidFill>
                <a:latin typeface="RobotoMono"/>
              </a:rPr>
              <a:t>c322f9caeefdb6543659893c73cbc46941f04a39 </a:t>
            </a:r>
            <a:r>
              <a:rPr lang="en-GB" altLang="zh-CN" dirty="0">
                <a:solidFill>
                  <a:srgbClr val="A85400"/>
                </a:solidFill>
                <a:latin typeface="RobotoMono"/>
              </a:rPr>
              <a:t>#</a:t>
            </a:r>
            <a:r>
              <a:rPr lang="zh-CN" altLang="en-US" dirty="0">
                <a:solidFill>
                  <a:srgbClr val="A85400"/>
                </a:solidFill>
                <a:latin typeface="PingFangSC" panose="020B0400000000000000" pitchFamily="34" charset="-122"/>
                <a:ea typeface="PingFangSC" panose="020B0400000000000000" pitchFamily="34" charset="-122"/>
              </a:rPr>
              <a:t>新的</a:t>
            </a:r>
            <a:r>
              <a:rPr lang="en-GB" altLang="zh-CN" dirty="0">
                <a:solidFill>
                  <a:srgbClr val="A85400"/>
                </a:solidFill>
                <a:latin typeface="RobotoMono"/>
              </a:rPr>
              <a:t>commit </a:t>
            </a:r>
            <a:endParaRPr lang="en-GB" altLang="zh-CN" dirty="0">
              <a:solidFill>
                <a:srgbClr val="A85400"/>
              </a:solidFill>
              <a:latin typeface="RobotoMono"/>
            </a:endParaRPr>
          </a:p>
          <a:p>
            <a:r>
              <a:rPr lang="en-GB" altLang="zh-CN" dirty="0"/>
              <a:t>│ └── cdccbf046899c4afd416edfa29c4e7a18e2d3f08 ├── head</a:t>
            </a:r>
            <a:br>
              <a:rPr lang="en-GB" altLang="zh-CN" dirty="0"/>
            </a:br>
            <a:r>
              <a:rPr lang="en-GB" altLang="zh-CN" dirty="0"/>
              <a:t>├── index</a:t>
            </a:r>
            <a:br>
              <a:rPr lang="en-GB" altLang="zh-CN" dirty="0"/>
            </a:br>
            <a:r>
              <a:rPr lang="en-GB" altLang="zh-CN" dirty="0"/>
              <a:t>├── refs </a:t>
            </a:r>
            <a:endParaRPr lang="en-GB" altLang="zh-CN" dirty="0"/>
          </a:p>
          <a:p>
            <a:r>
              <a:rPr lang="en-GB" altLang="zh-CN" dirty="0"/>
              <a:t>└── stage</a:t>
            </a:r>
            <a:br>
              <a:rPr lang="en-GB" altLang="zh-CN" dirty="0"/>
            </a:br>
            <a:r>
              <a:rPr lang="en-GB" altLang="zh-CN" dirty="0"/>
              <a:t>└── b3198b8aa6efbaeba8dbbc0876ffdff4f3bd7a34 </a:t>
            </a:r>
            <a:endParaRPr lang="en-GB" altLang="zh-CN" dirty="0"/>
          </a:p>
          <a:p>
            <a:endParaRPr lang="en-GB" altLang="zh-CN" dirty="0">
              <a:effectLst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5198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629750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c322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2"/>
            <a:endCxn id="4" idx="6"/>
          </p:cNvCxnSpPr>
          <p:nvPr/>
        </p:nvCxnSpPr>
        <p:spPr>
          <a:xfrm flipH="1">
            <a:off x="1124465" y="377019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22141" y="1909883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896e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2"/>
            <a:endCxn id="5" idx="0"/>
          </p:cNvCxnSpPr>
          <p:nvPr/>
        </p:nvCxnSpPr>
        <p:spPr>
          <a:xfrm flipH="1">
            <a:off x="2079384" y="2295648"/>
            <a:ext cx="1042757" cy="1043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6587" y="4447729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init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4238" y="426306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上新建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4429" y="143627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分支上新建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testdev.md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4789" y="1353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33475B"/>
                </a:solidFill>
                <a:latin typeface="RobotoMono"/>
              </a:rPr>
              <a:t>$ java </a:t>
            </a:r>
            <a:r>
              <a:rPr lang="en-GB" altLang="zh-CN" dirty="0" err="1">
                <a:solidFill>
                  <a:srgbClr val="33475B"/>
                </a:solidFill>
                <a:latin typeface="RobotoMono"/>
              </a:rPr>
              <a:t>gitta.Main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 branch dev</a:t>
            </a:r>
            <a:endParaRPr lang="en-GB" altLang="zh-CN" dirty="0">
              <a:solidFill>
                <a:srgbClr val="33475B"/>
              </a:solidFill>
              <a:latin typeface="RobotoMono"/>
            </a:endParaRPr>
          </a:p>
          <a:p>
            <a:r>
              <a:rPr lang="en-GB" altLang="zh-CN" dirty="0">
                <a:solidFill>
                  <a:srgbClr val="33475B"/>
                </a:solidFill>
                <a:latin typeface="RobotoMono"/>
              </a:rPr>
              <a:t>$ java </a:t>
            </a:r>
            <a:r>
              <a:rPr lang="en-GB" altLang="zh-CN" dirty="0" err="1">
                <a:solidFill>
                  <a:srgbClr val="33475B"/>
                </a:solidFill>
                <a:latin typeface="RobotoMono"/>
              </a:rPr>
              <a:t>gitta.Main</a:t>
            </a:r>
            <a:r>
              <a:rPr lang="en-GB" altLang="zh-CN" dirty="0">
                <a:solidFill>
                  <a:srgbClr val="33475B"/>
                </a:solidFill>
                <a:latin typeface="RobotoMono"/>
              </a:rPr>
              <a:t> checkout dev </a:t>
            </a:r>
            <a:endParaRPr lang="en-GB" altLang="zh-CN" dirty="0">
              <a:effectLst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16730" y="1490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5770" y="1329055"/>
            <a:ext cx="1082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可以新建一个分支dev，在上面新建文本文件testdev.md，然后切回master分支，编辑`test.md`文件，然后在master分支上尝试merge.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9295" y="2200910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未发生变化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65" y="2569210"/>
            <a:ext cx="7871460" cy="3253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31610" y="2087245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head中内容从master变为了dev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720" y="2500630"/>
            <a:ext cx="7802880" cy="33223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16730" y="1490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1394460"/>
            <a:ext cx="628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status</a:t>
            </a:r>
            <a:r>
              <a:rPr lang="zh-CN" altLang="en-US"/>
              <a:t>查看分支情况，可见 *dev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" y="1910080"/>
            <a:ext cx="7056120" cy="28346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" y="235648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8985" y="1369695"/>
            <a:ext cx="425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在dev分支上新建 testdev.md文件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8985" y="1737995"/>
            <a:ext cx="7703820" cy="36652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58105" y="450786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38065" y="5599430"/>
            <a:ext cx="536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commit后blobs多了一个，commits里也多了一个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16730" y="1490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1394460"/>
            <a:ext cx="895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切换</a:t>
            </a:r>
            <a:r>
              <a:rPr lang="zh-CN" altLang="en-US"/>
              <a:t>回master分支，head文件中从dev变为master，</a:t>
            </a:r>
            <a:endParaRPr lang="zh-CN" altLang="en-US"/>
          </a:p>
          <a:p>
            <a:r>
              <a:rPr lang="zh-CN" altLang="en-US"/>
              <a:t>工作区中 testdev.md消失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485" y="416242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581910"/>
            <a:ext cx="7444740" cy="30175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24040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1800" y="2581910"/>
            <a:ext cx="5814060" cy="39090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87415" y="1394460"/>
            <a:ext cx="548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add之后stage里多了一个,并且index内容发生改变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87415" y="5528310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45"/>
            <a:ext cx="852805" cy="67818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zh-CN" sz="3600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功能图解</a:t>
            </a:r>
            <a:endParaRPr lang="zh-CN" altLang="zh-CN" sz="36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usecase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580" y="662305"/>
            <a:ext cx="8534400" cy="61258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130" y="1152525"/>
            <a:ext cx="697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commit</a:t>
            </a:r>
            <a:r>
              <a:rPr lang="zh-CN" altLang="en-US"/>
              <a:t>后commits多了一个，blobs多了一个</a:t>
            </a:r>
            <a:endParaRPr lang="zh-CN" altLang="en-US"/>
          </a:p>
          <a:p>
            <a:r>
              <a:rPr lang="zh-CN" altLang="en-US"/>
              <a:t>，文件refs发生改变</a:t>
            </a:r>
            <a:endParaRPr lang="zh-CN" altLang="en-US"/>
          </a:p>
        </p:txBody>
      </p:sp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rcRect r="42700"/>
          <a:stretch>
            <a:fillRect/>
          </a:stretch>
        </p:blipFill>
        <p:spPr>
          <a:xfrm>
            <a:off x="354965" y="1797685"/>
            <a:ext cx="5104130" cy="43281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1850" y="397065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73115" y="3376930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20485" y="514350"/>
            <a:ext cx="4513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在master分支上merge dev分支，工作区出现dev分支上的testdev.md文件，refs文件发生改变，新出现一个commits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975" y="1699895"/>
            <a:ext cx="8183880" cy="47777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31850" y="3078480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3115" y="3376930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95950" y="4904105"/>
            <a:ext cx="3777615" cy="236855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45" y="1914525"/>
            <a:ext cx="378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回到master分支上merge,显示Encoutered a merge conflict</a:t>
            </a:r>
            <a:endParaRPr lang="zh-CN" altLang="en-US"/>
          </a:p>
        </p:txBody>
      </p:sp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8570" y="2052955"/>
            <a:ext cx="577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切换到dev分支上修改testdev.md文件 add、commit后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9775" y="1060450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在master分支上修改testdev.md，在dev分支上也修改，回到master分支上</a:t>
            </a:r>
            <a:r>
              <a:rPr lang="zh-CN" altLang="en-US">
                <a:solidFill>
                  <a:srgbClr val="FF0000"/>
                </a:solidFill>
              </a:rPr>
              <a:t>merge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65" y="2785745"/>
            <a:ext cx="7513320" cy="326136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7820" y="2559685"/>
            <a:ext cx="4195445" cy="413702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964555" y="3467735"/>
            <a:ext cx="3484245" cy="12573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964555" y="4690745"/>
            <a:ext cx="3484245" cy="12573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888990" y="5852795"/>
            <a:ext cx="3484245" cy="12573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分支的实现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410" y="1838325"/>
            <a:ext cx="550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回到master分支上merge,显示Encoutered a merge conflict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6410" y="1060450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在dev分支上打开testdev.md文件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65" y="2671445"/>
            <a:ext cx="7467600" cy="3238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7630" y="175260"/>
            <a:ext cx="5410200" cy="64693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770370" y="106045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70370" y="315468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70370" y="5107305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reset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06775" y="281305"/>
            <a:ext cx="8065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再次修改test.md文件，add并commit</a:t>
            </a:r>
            <a:endParaRPr lang="zh-CN" altLang="en-US"/>
          </a:p>
          <a:p>
            <a:r>
              <a:rPr lang="zh-CN" altLang="en-US"/>
              <a:t>有新的commits：79812a47f28d6d5f95b22a28dcc57d3ee67fe1dc</a:t>
            </a:r>
            <a:endParaRPr lang="zh-CN" altLang="en-US"/>
          </a:p>
          <a:p>
            <a:r>
              <a:rPr lang="zh-CN" altLang="en-US"/>
              <a:t>新的stage和blobs：1efba49e6da071c378ed6d9b77ca750e14073744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765" y="1250315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修改test.md后add和commit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65" y="1885950"/>
            <a:ext cx="692658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1010" y="1814830"/>
            <a:ext cx="3637280" cy="40157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11010" y="2718435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11010" y="408305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11010" y="5292725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01695" y="1250315"/>
            <a:ext cx="1119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在7981上修改test.md再add，有新的stage和blobs：c6c291a222d920649914e3d37bc941a9357d2192</a:t>
            </a:r>
            <a:endParaRPr lang="zh-CN" altLang="en-US"/>
          </a:p>
          <a:p>
            <a:r>
              <a:rPr lang="zh-CN" altLang="en-US"/>
              <a:t>在7981上修改，不add,除了工作区不发生改变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altLang="zh-CN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reset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210" y="1727200"/>
            <a:ext cx="1013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所有的工作区和暂存区都回到了edd0的状态，属于reset --hard模式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765" y="1250315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尝试reset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55" y="2193290"/>
            <a:ext cx="8061960" cy="30403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rm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6890" y="1060450"/>
            <a:ext cx="12051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在7981上新建文件rmtest.md, 未add时使用rm rmtest.md显示No reason to remove the file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add rmtest.md后，stage和index多了一个，但`rm rmtest.md`后，stage和index少了增加的这一个。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查看status发现rmtest.md又回到了`Untracked Files`里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055" y="2172335"/>
            <a:ext cx="7688580" cy="41376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rm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765" y="1250315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重新`add`和`commit rmtest.md`文件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1689100"/>
            <a:ext cx="2490470" cy="3113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672965"/>
            <a:ext cx="2456180" cy="1406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505" y="882015"/>
            <a:ext cx="726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rm rmtest.md后，文件删除，但仍然在29a1结点上，.gitta内未改变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rcRect r="862" b="18046"/>
          <a:stretch>
            <a:fillRect/>
          </a:stretch>
        </p:blipFill>
        <p:spPr>
          <a:xfrm>
            <a:off x="4515485" y="1312545"/>
            <a:ext cx="7229475" cy="2753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15485" y="309626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5505" y="4066540"/>
            <a:ext cx="6532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但也可以再reset 29a1回去，工作区会重新出现`rmtest.md` 并且Removed Files中不再有rmtest.md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5505" y="4714875"/>
            <a:ext cx="5299075" cy="21431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1765" y="230886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8925" y="309626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8925" y="489966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940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altLang="zh-CN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log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1690" y="1261110"/>
            <a:ext cx="976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log命令-当前分支的commit-log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7400" y="1261110"/>
            <a:ext cx="726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global-log命令，所有分支的commit-log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70" y="1830705"/>
            <a:ext cx="4933315" cy="4890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1830705"/>
            <a:ext cx="5847715" cy="48514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940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altLang="zh-CN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rm-branch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930" y="928370"/>
            <a:ext cx="9768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切到dev分支,修改test.md并add commit使得dev分支上有ahead master分支的内容，再切回master分支，在不merge的情况下，直接rm-branch查看会发生什么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50" y="2163445"/>
            <a:ext cx="3759835" cy="418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895" y="2163445"/>
            <a:ext cx="5074920" cy="2865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9610" y="303530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2930" y="514350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18810" y="3096260"/>
            <a:ext cx="3899535" cy="15621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find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45" y="2282825"/>
            <a:ext cx="11245850" cy="68961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git a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0" y="447040"/>
            <a:ext cx="4076065" cy="5963920"/>
          </a:xfrm>
          <a:prstGeom prst="rect">
            <a:avLst/>
          </a:prstGeom>
        </p:spPr>
      </p:pic>
      <p:pic>
        <p:nvPicPr>
          <p:cNvPr id="7" name="图片 6" descr="in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528955"/>
            <a:ext cx="4838700" cy="596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1075055" y="281305"/>
            <a:ext cx="10560050" cy="7791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altLang="zh-CN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find</a:t>
            </a:r>
            <a:endParaRPr altLang="zh-CN" sz="3600" b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765" y="1250315"/>
            <a:ext cx="9768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切到dev分支,修改test.md并add commit使得dev分支上有ahead master分支的内容，再切回master分支，在不merge的情况下，直接rm-branch查看会发生什么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65" y="1895475"/>
            <a:ext cx="3211195" cy="3317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8165" y="2641600"/>
            <a:ext cx="3272790" cy="13970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165" y="4533900"/>
            <a:ext cx="3272790" cy="13970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990" y="2028190"/>
            <a:ext cx="3142615" cy="18351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457190" y="2591435"/>
            <a:ext cx="3272790" cy="139700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5198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cdcc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29750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c322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27405" y="3339101"/>
            <a:ext cx="830250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ab28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384241" y="3339101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5684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45893" y="3332251"/>
            <a:ext cx="830250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ec7f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007992" y="332813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c4d6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356892" y="332813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edd0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53740" y="328900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7981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0992758" y="3289002"/>
            <a:ext cx="899267" cy="86219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29a1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2"/>
            <a:endCxn id="4" idx="6"/>
          </p:cNvCxnSpPr>
          <p:nvPr/>
        </p:nvCxnSpPr>
        <p:spPr>
          <a:xfrm flipH="1">
            <a:off x="1124465" y="377019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2538260" y="3771587"/>
            <a:ext cx="403652" cy="6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3857655" y="3770199"/>
            <a:ext cx="505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9" idx="6"/>
          </p:cNvCxnSpPr>
          <p:nvPr/>
        </p:nvCxnSpPr>
        <p:spPr>
          <a:xfrm flipH="1">
            <a:off x="5283508" y="3770199"/>
            <a:ext cx="4623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576143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7907259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9256159" y="3759230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10553007" y="3733845"/>
            <a:ext cx="41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122141" y="1909883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896e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27" idx="2"/>
            <a:endCxn id="6" idx="0"/>
          </p:cNvCxnSpPr>
          <p:nvPr/>
        </p:nvCxnSpPr>
        <p:spPr>
          <a:xfrm flipH="1">
            <a:off x="2079384" y="2295648"/>
            <a:ext cx="1042757" cy="1043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868383" y="1909883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e6db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7" idx="2"/>
            <a:endCxn id="27" idx="6"/>
          </p:cNvCxnSpPr>
          <p:nvPr/>
        </p:nvCxnSpPr>
        <p:spPr>
          <a:xfrm flipH="1">
            <a:off x="3952391" y="2295648"/>
            <a:ext cx="915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1"/>
            <a:endCxn id="27" idx="5"/>
          </p:cNvCxnSpPr>
          <p:nvPr/>
        </p:nvCxnSpPr>
        <p:spPr>
          <a:xfrm flipH="1" flipV="1">
            <a:off x="3830804" y="2568424"/>
            <a:ext cx="685132" cy="896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0"/>
            <a:endCxn id="37" idx="6"/>
          </p:cNvCxnSpPr>
          <p:nvPr/>
        </p:nvCxnSpPr>
        <p:spPr>
          <a:xfrm flipH="1" flipV="1">
            <a:off x="5698633" y="2295648"/>
            <a:ext cx="1758993" cy="1032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>
            <a:off x="5745892" y="2295647"/>
            <a:ext cx="1240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7025929" y="1905764"/>
            <a:ext cx="830250" cy="771529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e45d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stCxn id="12" idx="0"/>
            <a:endCxn id="13" idx="0"/>
          </p:cNvCxnSpPr>
          <p:nvPr/>
        </p:nvCxnSpPr>
        <p:spPr>
          <a:xfrm flipV="1">
            <a:off x="8806526" y="3289002"/>
            <a:ext cx="1296848" cy="39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16587" y="4447729"/>
            <a:ext cx="4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C00000"/>
                </a:solidFill>
              </a:rPr>
              <a:t>init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34238" y="426306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上新建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14429" y="143627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分支上新建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testdev.md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24924" y="4632395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上修改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57655" y="419649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merge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dev</a:t>
            </a:r>
            <a:r>
              <a:rPr kumimoji="1" lang="zh-CN" altLang="en-US" dirty="0">
                <a:solidFill>
                  <a:srgbClr val="C00000"/>
                </a:solidFill>
              </a:rPr>
              <a:t>分支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73370" y="159771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上修改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testdev.md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28642" y="149740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</a:rPr>
              <a:t>编辑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</a:rPr>
              <a:t>test.md</a:t>
            </a:r>
            <a:endParaRPr kumimoji="1"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63604" y="455964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testdev.md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46462" y="420198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merge</a:t>
            </a:r>
            <a:r>
              <a:rPr kumimoji="1" lang="zh-CN" altLang="en-US" dirty="0">
                <a:solidFill>
                  <a:srgbClr val="C00000"/>
                </a:solidFill>
              </a:rPr>
              <a:t>显示冲突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83383" y="419444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修改</a:t>
            </a:r>
            <a:r>
              <a:rPr kumimoji="1" lang="en-US" altLang="zh-CN" dirty="0" err="1">
                <a:solidFill>
                  <a:srgbClr val="C00000"/>
                </a:solidFill>
              </a:rPr>
              <a:t>test.md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694292" y="28322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reset</a:t>
            </a:r>
            <a:r>
              <a:rPr kumimoji="1" lang="zh-CN" altLang="en-US" dirty="0">
                <a:solidFill>
                  <a:srgbClr val="C00000"/>
                </a:solidFill>
              </a:rPr>
              <a:t>回</a:t>
            </a:r>
            <a:r>
              <a:rPr kumimoji="1" lang="en-US" altLang="zh-CN" dirty="0">
                <a:solidFill>
                  <a:srgbClr val="C00000"/>
                </a:solidFill>
              </a:rPr>
              <a:t>edd0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93141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3276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8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5241290" y="2888298"/>
            <a:ext cx="4880610" cy="1081405"/>
          </a:xfrm>
        </p:spPr>
        <p:txBody>
          <a:bodyPr wrap="square">
            <a:norm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设计亮点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414020"/>
            <a:ext cx="720090" cy="51435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16730" y="1490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设计亮点</a:t>
            </a:r>
            <a:endParaRPr kumimoji="0" lang="zh-CN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43935" y="2574925"/>
            <a:ext cx="5103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序列化和反序列化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491230" y="3522980"/>
            <a:ext cx="5103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index</a:t>
            </a:r>
            <a:r>
              <a:rPr lang="zh-CN" altLang="en-US" sz="3200"/>
              <a:t>文件</a:t>
            </a:r>
            <a:r>
              <a:rPr lang="zh-CN" altLang="en-US" sz="3200"/>
              <a:t>实现了暂存区</a:t>
            </a:r>
            <a:endParaRPr lang="zh-CN" alt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3491230" y="4732020"/>
            <a:ext cx="5103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创建工具类</a:t>
            </a:r>
            <a:r>
              <a:rPr lang="en-US" altLang="zh-CN" sz="3200"/>
              <a:t>untils</a:t>
            </a:r>
            <a:endParaRPr lang="en-US" altLang="zh-CN" sz="3200"/>
          </a:p>
        </p:txBody>
      </p:sp>
      <p:sp>
        <p:nvSpPr>
          <p:cNvPr id="24" name="文本框 23"/>
          <p:cNvSpPr txBox="1"/>
          <p:nvPr/>
        </p:nvSpPr>
        <p:spPr>
          <a:xfrm>
            <a:off x="3546475" y="5941060"/>
            <a:ext cx="5103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创建报错类</a:t>
            </a:r>
            <a:r>
              <a:rPr lang="en-US" altLang="zh-CN" sz="3200"/>
              <a:t>GittaException</a:t>
            </a:r>
            <a:endParaRPr lang="en-US" altLang="zh-CN" sz="3200"/>
          </a:p>
        </p:txBody>
      </p:sp>
      <p:pic>
        <p:nvPicPr>
          <p:cNvPr id="11" name="图片 10" descr="工具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770" y="4549140"/>
            <a:ext cx="949325" cy="949325"/>
          </a:xfrm>
          <a:prstGeom prst="rect">
            <a:avLst/>
          </a:prstGeom>
        </p:spPr>
      </p:pic>
      <p:pic>
        <p:nvPicPr>
          <p:cNvPr id="13" name="图片 12" descr="作品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0270" y="2335530"/>
            <a:ext cx="822960" cy="822960"/>
          </a:xfrm>
          <a:prstGeom prst="rect">
            <a:avLst/>
          </a:prstGeom>
        </p:spPr>
      </p:pic>
      <p:pic>
        <p:nvPicPr>
          <p:cNvPr id="15" name="图片 14" descr="磁盘阵列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6770" y="3343910"/>
            <a:ext cx="941070" cy="941070"/>
          </a:xfrm>
          <a:prstGeom prst="rect">
            <a:avLst/>
          </a:prstGeom>
        </p:spPr>
      </p:pic>
      <p:pic>
        <p:nvPicPr>
          <p:cNvPr id="16" name="图片 15" descr="错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7260" y="5817235"/>
            <a:ext cx="830580" cy="830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6475" y="1538605"/>
            <a:ext cx="6494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完备注释讲解 全员了解具体实现</a:t>
            </a:r>
            <a:endParaRPr lang="zh-CN" altLang="en-US" sz="3200"/>
          </a:p>
        </p:txBody>
      </p:sp>
      <p:pic>
        <p:nvPicPr>
          <p:cNvPr id="5" name="图片 4" descr="问答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8530" y="1394460"/>
            <a:ext cx="727075" cy="7029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493141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3276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000" b="1" spc="20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05</a:t>
            </a:r>
            <a:endParaRPr lang="en-US" altLang="zh-CN" sz="8000" b="1" spc="2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5241290" y="2888298"/>
            <a:ext cx="4880610" cy="1081405"/>
          </a:xfrm>
        </p:spPr>
        <p:txBody>
          <a:bodyPr wrap="square">
            <a:norm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感想与感谢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7030A0"/>
                </a:solidFill>
                <a:sym typeface="+mn-ea"/>
              </a:rPr>
              <a:t>感想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5680" y="1737360"/>
            <a:ext cx="10789285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1.</a:t>
            </a:r>
            <a:r>
              <a:rPr lang="zh-CN" altLang="en-US"/>
              <a:t>总体设计非常重要：在开工之前应当做好代码的设计，例如可以借助类图工具首先构建出代码框架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2.</a:t>
            </a:r>
            <a:r>
              <a:rPr lang="zh-CN" altLang="en-US"/>
              <a:t>应当重视版本管理：使用微信群聊传输文件很快就会出现了版本混乱的问题，在之后的项目中应该坚持   全部使用</a:t>
            </a:r>
            <a:r>
              <a:rPr lang="en-US" altLang="zh-CN"/>
              <a:t>github</a:t>
            </a:r>
            <a:r>
              <a:rPr lang="zh-CN" altLang="en-US"/>
              <a:t>来提交资料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3.github</a:t>
            </a:r>
            <a:r>
              <a:rPr lang="zh-CN" altLang="en-US"/>
              <a:t>使用注意：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	Commit描述和PR描述尽可能详细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	永远使用Pull Request来更新主分支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	使用issue来讨论/记录开发计划、分工及问题/bug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4.</a:t>
            </a:r>
            <a:r>
              <a:rPr lang="zh-CN" altLang="en-US"/>
              <a:t>单元测试必不可少</a:t>
            </a:r>
            <a:endParaRPr lang="zh-CN" altLang="en-US"/>
          </a:p>
          <a:p>
            <a:pPr>
              <a:lnSpc>
                <a:spcPct val="16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9760" y="1097280"/>
            <a:ext cx="10393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感谢助教学长和老师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在我们在这门课程中给予的支持和帮助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让我们可以深入了解</a:t>
            </a:r>
            <a:r>
              <a:rPr lang="en-US" altLang="zh-CN"/>
              <a:t>git</a:t>
            </a:r>
            <a:r>
              <a:rPr lang="zh-CN" altLang="en-US"/>
              <a:t>的内部原理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>
                <a:sym typeface="+mn-ea"/>
              </a:rPr>
              <a:t>code review</a:t>
            </a:r>
            <a:r>
              <a:rPr lang="zh-CN" altLang="en-US">
                <a:sym typeface="+mn-ea"/>
              </a:rPr>
              <a:t>帮助我们编码理清了思路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在指导和纠正之下自主实现部分功能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在此我们表示真心的感谢</a:t>
            </a:r>
            <a:r>
              <a:rPr lang="en-US" altLang="zh-CN"/>
              <a:t>~</a:t>
            </a:r>
            <a:endParaRPr lang="zh-CN" altLang="en-US"/>
          </a:p>
          <a:p>
            <a:pPr>
              <a:lnSpc>
                <a:spcPct val="20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7080" y="4348480"/>
            <a:ext cx="2286000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omm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66370"/>
            <a:ext cx="2571750" cy="6544945"/>
          </a:xfrm>
          <a:prstGeom prst="rect">
            <a:avLst/>
          </a:prstGeom>
        </p:spPr>
      </p:pic>
      <p:pic>
        <p:nvPicPr>
          <p:cNvPr id="5" name="图片 4" descr="git 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253365"/>
            <a:ext cx="7690485" cy="6371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 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355600"/>
            <a:ext cx="4112895" cy="5806440"/>
          </a:xfrm>
          <a:prstGeom prst="rect">
            <a:avLst/>
          </a:prstGeom>
        </p:spPr>
      </p:pic>
      <p:pic>
        <p:nvPicPr>
          <p:cNvPr id="3" name="图片 2" descr="global-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35" y="542925"/>
            <a:ext cx="5666740" cy="5618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 check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465" y="186690"/>
            <a:ext cx="4076700" cy="6483985"/>
          </a:xfrm>
          <a:prstGeom prst="rect">
            <a:avLst/>
          </a:prstGeom>
        </p:spPr>
      </p:pic>
      <p:pic>
        <p:nvPicPr>
          <p:cNvPr id="3" name="图片 2" descr="git stat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84480"/>
            <a:ext cx="6343650" cy="580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0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0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1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1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1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1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1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1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2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3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93"/>
  <p:tag name="KSO_WM_UNIT_ID" val="custom20204493_7*i*1"/>
  <p:tag name="KSO_WM_UNIT_TYPE" val="i"/>
  <p:tag name="KSO_WM_UNIT_INDEX" val="1"/>
</p:tagLst>
</file>

<file path=ppt/tags/tag13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93"/>
  <p:tag name="KSO_WM_UNIT_ID" val="custom20204493_7*e*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93"/>
  <p:tag name="KSO_WM_UNIT_ID" val="custom20204493_7*a*1"/>
</p:tagLst>
</file>

<file path=ppt/tags/tag13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93"/>
  <p:tag name="KSO_WM_SLIDE_ID" val="custom20204493_7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4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4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4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5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5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5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6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6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6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6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7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7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7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8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8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8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8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9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93"/>
  <p:tag name="KSO_WM_UNIT_ID" val="custom20204493_7*i*1"/>
  <p:tag name="KSO_WM_UNIT_TYPE" val="i"/>
  <p:tag name="KSO_WM_UNIT_INDEX" val="1"/>
</p:tagLst>
</file>

<file path=ppt/tags/tag19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93"/>
  <p:tag name="KSO_WM_UNIT_ID" val="custom20204493_7*e*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93"/>
  <p:tag name="KSO_WM_UNIT_ID" val="custom20204493_7*a*1"/>
</p:tagLst>
</file>

<file path=ppt/tags/tag19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93"/>
  <p:tag name="KSO_WM_SLIDE_ID" val="custom20204493_7"/>
</p:tagLst>
</file>

<file path=ppt/tags/tag1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1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93"/>
  <p:tag name="KSO_WM_UNIT_ID" val="custom20204493_7*i*1"/>
  <p:tag name="KSO_WM_UNIT_TYPE" val="i"/>
  <p:tag name="KSO_WM_UNIT_INDEX" val="1"/>
</p:tagLst>
</file>

<file path=ppt/tags/tag20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93"/>
  <p:tag name="KSO_WM_UNIT_ID" val="custom20204493_7*e*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93"/>
  <p:tag name="KSO_WM_UNIT_ID" val="custom20204493_7*a*1"/>
</p:tagLst>
</file>

<file path=ppt/tags/tag20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93"/>
  <p:tag name="KSO_WM_SLIDE_ID" val="custom20204493_7"/>
</p:tagLst>
</file>

<file path=ppt/tags/tag2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2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493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493"/>
  <p:tag name="KSO_WM_UNIT_ID" val="custom20204493_4*l_i*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93"/>
  <p:tag name="KSO_WM_UNIT_ID" val="custom20204493_4*l_h_i*1_4_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小标题内容"/>
  <p:tag name="KSO_WM_TEMPLATE_CATEGORY" val="custom"/>
  <p:tag name="KSO_WM_TEMPLATE_INDEX" val="20204493"/>
  <p:tag name="KSO_WM_UNIT_ID" val="custom20204493_4*l_h_f*1_4_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93"/>
  <p:tag name="KSO_WM_UNIT_ID" val="custom20204493_4*l_h_i*1_3_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小标题内容"/>
  <p:tag name="KSO_WM_TEMPLATE_CATEGORY" val="custom"/>
  <p:tag name="KSO_WM_TEMPLATE_INDEX" val="20204493"/>
  <p:tag name="KSO_WM_UNIT_ID" val="custom20204493_4*l_h_f*1_3_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93"/>
  <p:tag name="KSO_WM_UNIT_ID" val="custom20204493_4*l_h_i*1_2_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小标题内容"/>
  <p:tag name="KSO_WM_TEMPLATE_CATEGORY" val="custom"/>
  <p:tag name="KSO_WM_TEMPLATE_INDEX" val="20204493"/>
  <p:tag name="KSO_WM_UNIT_ID" val="custom20204493_4*l_h_f*1_2_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93"/>
  <p:tag name="KSO_WM_UNIT_ID" val="custom20204493_4*l_h_i*1_1_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小标题内容"/>
  <p:tag name="KSO_WM_TEMPLATE_CATEGORY" val="custom"/>
  <p:tag name="KSO_WM_TEMPLATE_INDEX" val="20204493"/>
  <p:tag name="KSO_WM_UNIT_ID" val="custom20204493_4*l_h_f*1_1_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93_4*i*1"/>
  <p:tag name="KSO_WM_TEMPLATE_CATEGORY" val="custom"/>
  <p:tag name="KSO_WM_TEMPLATE_INDEX" val="20204493"/>
  <p:tag name="KSO_WM_UNIT_LAYERLEVEL" val="1"/>
  <p:tag name="KSO_WM_TAG_VERSION" val="1.0"/>
  <p:tag name="KSO_WM_BEAUTIFY_FLAG" val="#wm#"/>
  <p:tag name="KSO_WM_UNIT_USESOURCEFORMAT_APPLY" val="1"/>
</p:tagLst>
</file>

<file path=ppt/tags/tag38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493"/>
  <p:tag name="KSO_WM_UNIT_ID" val="custom20204493_4*b*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493"/>
  <p:tag name="KSO_WM_UNIT_ID" val="custom20204493_4*a*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493"/>
  <p:tag name="KSO_WM_SLIDE_ID" val="custom20204493_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93"/>
  <p:tag name="KSO_WM_UNIT_ID" val="custom20204493_7*i*1"/>
  <p:tag name="KSO_WM_UNIT_TYPE" val="i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93"/>
  <p:tag name="KSO_WM_UNIT_ID" val="custom20204493_7*e*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93"/>
  <p:tag name="KSO_WM_UNIT_ID" val="custom20204493_7*a*1"/>
</p:tagLst>
</file>

<file path=ppt/tags/tag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4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93"/>
  <p:tag name="KSO_WM_SLIDE_ID" val="custom20204493_7"/>
</p:tagLst>
</file>

<file path=ppt/tags/tag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93_10*i*2"/>
  <p:tag name="KSO_WM_TEMPLATE_CATEGORY" val="custom"/>
  <p:tag name="KSO_WM_TEMPLATE_INDEX" val="20204493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493"/>
  <p:tag name="KSO_WM_UNIT_ID" val="custom20204493_10*i*2"/>
  <p:tag name="KSO_WM_UNIT_TYPE" val="i"/>
  <p:tag name="KSO_WM_UNIT_INDEX" val="2"/>
</p:tagLst>
</file>

<file path=ppt/tags/tag5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493"/>
  <p:tag name="KSO_WM_UNIT_ID" val="custom20204493_10*k*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93_10*i*2"/>
  <p:tag name="KSO_WM_TEMPLATE_CATEGORY" val="custom"/>
  <p:tag name="KSO_WM_TEMPLATE_INDEX" val="20204493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493"/>
  <p:tag name="KSO_WM_UNIT_ID" val="custom20204493_10*i*2"/>
  <p:tag name="KSO_WM_UNIT_TYPE" val="i"/>
  <p:tag name="KSO_WM_UNIT_INDEX" val="2"/>
</p:tagLst>
</file>

<file path=ppt/tags/tag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PRESET_TEXT" val="LOGO"/>
  <p:tag name="KSO_WM_UNIT_VALUE" val="3"/>
  <p:tag name="KSO_WM_TEMPLATE_CATEGORY" val="custom"/>
  <p:tag name="KSO_WM_TEMPLATE_INDEX" val="20204493"/>
  <p:tag name="KSO_WM_UNIT_ID" val="custom20204493_10*k*1"/>
</p:tagLst>
</file>

<file path=ppt/tags/tag5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5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93"/>
  <p:tag name="KSO_WM_UNIT_ID" val="custom20204493_7*i*1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93"/>
  <p:tag name="KSO_WM_UNIT_ID" val="custom20204493_7*e*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93"/>
  <p:tag name="KSO_WM_UNIT_ID" val="custom20204493_7*a*1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93"/>
  <p:tag name="KSO_WM_SLIDE_ID" val="custom20204493_7"/>
</p:tagLst>
</file>

<file path=ppt/tags/tag74.xml><?xml version="1.0" encoding="utf-8"?>
<p:tagLst xmlns:p="http://schemas.openxmlformats.org/presentationml/2006/main">
  <p:tag name="KSO_WM_UNIT_PLACING_PICTURE_USER_VIEWPORT" val="{&quot;height&quot;:13392,&quot;width&quot;:15840}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7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8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8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9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9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9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7727</Words>
  <Application>WPS 演示</Application>
  <PresentationFormat>宽屏</PresentationFormat>
  <Paragraphs>666</Paragraphs>
  <Slides>66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汉仪旗黑-85S</vt:lpstr>
      <vt:lpstr>等线 Light</vt:lpstr>
      <vt:lpstr>Segoe UI</vt:lpstr>
      <vt:lpstr>等线</vt:lpstr>
      <vt:lpstr>Arial Unicode MS</vt:lpstr>
      <vt:lpstr>ZapfDingbatsITC</vt:lpstr>
      <vt:lpstr>Segoe Print</vt:lpstr>
      <vt:lpstr>RobotoMono</vt:lpstr>
      <vt:lpstr>PingFangSC</vt:lpstr>
      <vt:lpstr>Helvetica</vt:lpstr>
      <vt:lpstr>Calibri</vt:lpstr>
      <vt:lpstr>Helvetica Light</vt:lpstr>
      <vt:lpstr>Office 主题​​</vt:lpstr>
      <vt:lpstr>1_Office 主题​​</vt:lpstr>
      <vt:lpstr>JAVA 版本管理工具 Gitta介绍  </vt:lpstr>
      <vt:lpstr>PowerPoint 演示文稿</vt:lpstr>
      <vt:lpstr>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设计亮点</vt:lpstr>
      <vt:lpstr>PowerPoint 演示文稿</vt:lpstr>
      <vt:lpstr>感想与感谢</vt:lpstr>
      <vt:lpstr>感想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灿</dc:creator>
  <cp:lastModifiedBy>Jackie</cp:lastModifiedBy>
  <cp:revision>15</cp:revision>
  <dcterms:created xsi:type="dcterms:W3CDTF">2021-01-06T23:06:00Z</dcterms:created>
  <dcterms:modified xsi:type="dcterms:W3CDTF">2021-01-10T18:12:42Z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