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c40547b36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c40547b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40547b36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40547b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40547b3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40547b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40547b36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40547b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c40547b36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c40547b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c40547b36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c40547b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c40547b36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c40547b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9ef04ae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9ef04ae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c0652e77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c0652e7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ef04ae89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9ef04ae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40547b3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40547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40547b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40547b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0547b3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0547b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c40547b36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c40547b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ldb.org/pvldb/vol8/p1058-leis.pdf" TargetMode="External"/><Relationship Id="rId4" Type="http://schemas.openxmlformats.org/officeDocument/2006/relationships/hyperlink" Target="http://vldb.org/pvldb/vol5/p1244_yucao_vldb201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155CC"/>
                </a:solidFill>
              </a:rPr>
              <a:t>SQL Window Aggregation</a:t>
            </a:r>
            <a:endParaRPr sz="3900"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8600" y="3511350"/>
            <a:ext cx="8520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7B7B7"/>
                </a:solidFill>
              </a:rPr>
              <a:t>Jignesh M. Patel </a:t>
            </a:r>
            <a:br>
              <a:rPr lang="en" sz="1500">
                <a:solidFill>
                  <a:srgbClr val="B7B7B7"/>
                </a:solidFill>
              </a:rPr>
            </a:br>
            <a:r>
              <a:rPr lang="en" sz="1500">
                <a:solidFill>
                  <a:srgbClr val="B7B7B7"/>
                </a:solidFill>
              </a:rPr>
              <a:t>November 1, 2023</a:t>
            </a:r>
            <a:endParaRPr sz="1500">
              <a:solidFill>
                <a:srgbClr val="B7B7B7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Note on the next few slides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68975" y="727750"/>
            <a:ext cx="7358700" cy="4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aggregations are also used in other settings, especially </a:t>
            </a:r>
            <a:r>
              <a:rPr lang="en"/>
              <a:t>streaming</a:t>
            </a:r>
            <a:r>
              <a:rPr lang="en"/>
              <a:t> data platforms, such as Azure Stream Analytics.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few slides discuss what window aggregation look like in the streaming data platform world.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 … </a:t>
            </a:r>
            <a:r>
              <a:rPr b="1" lang="en" sz="2320">
                <a:solidFill>
                  <a:srgbClr val="1155CC"/>
                </a:solidFill>
              </a:rPr>
              <a:t>different</a:t>
            </a:r>
            <a:r>
              <a:rPr b="1" lang="en" sz="2320">
                <a:solidFill>
                  <a:srgbClr val="1155CC"/>
                </a:solidFill>
              </a:rPr>
              <a:t> emphasis … not SQL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41050" y="727750"/>
            <a:ext cx="80217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 systems (not SQL warehouses) have window queries too, but use it in a different context.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largely on time/sequence based orders, and more “natural” streaming operations.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of these systems is on streaming applications, so run these window queries on a continuous stream (internally they may land the data for a small amount of time).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Types of Windows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Tumbling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Hopping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Snapshot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land: Tumbling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25" y="865875"/>
            <a:ext cx="6687775" cy="4101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2" name="Google Shape;142;p24"/>
          <p:cNvSpPr txBox="1"/>
          <p:nvPr/>
        </p:nvSpPr>
        <p:spPr>
          <a:xfrm>
            <a:off x="6940150" y="310800"/>
            <a:ext cx="20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Credit: Azure Streaming Documentation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land: Hopping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" y="915600"/>
            <a:ext cx="8505350" cy="3595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5"/>
          <p:cNvSpPr txBox="1"/>
          <p:nvPr/>
        </p:nvSpPr>
        <p:spPr>
          <a:xfrm>
            <a:off x="6940150" y="310800"/>
            <a:ext cx="20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Credit: Azure Streaming Documentation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land: Sliding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5" y="879975"/>
            <a:ext cx="7459998" cy="407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26"/>
          <p:cNvSpPr txBox="1"/>
          <p:nvPr/>
        </p:nvSpPr>
        <p:spPr>
          <a:xfrm>
            <a:off x="6940150" y="310800"/>
            <a:ext cx="20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Credit: Azure Streaming Documentation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land: Session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600"/>
            <a:ext cx="8839201" cy="27643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27"/>
          <p:cNvSpPr txBox="1"/>
          <p:nvPr/>
        </p:nvSpPr>
        <p:spPr>
          <a:xfrm>
            <a:off x="6940150" y="310800"/>
            <a:ext cx="20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Credit: Azure Streaming Documentation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In the streaming land: Snapshot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600"/>
            <a:ext cx="8839200" cy="35700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4" name="Google Shape;174;p28"/>
          <p:cNvSpPr txBox="1"/>
          <p:nvPr/>
        </p:nvSpPr>
        <p:spPr>
          <a:xfrm>
            <a:off x="6940150" y="310800"/>
            <a:ext cx="20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Credit: Azure Streaming Documentation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8900" y="883825"/>
            <a:ext cx="87507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V. Leis, K. Kundhikanjana, A. Kemper, and T. Neumann. </a:t>
            </a:r>
            <a:r>
              <a:rPr lang="en" sz="1400">
                <a:solidFill>
                  <a:srgbClr val="434343"/>
                </a:solidFill>
              </a:rPr>
              <a:t>Efficient Processing of Window Functions in Analytical SQL Queries. VLDB 2015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https://www.vldb.org/pvldb/vol8/p1058-leis.pdf</a:t>
            </a:r>
            <a:r>
              <a:rPr lang="en" sz="1400">
                <a:solidFill>
                  <a:srgbClr val="434343"/>
                </a:solidFill>
              </a:rPr>
              <a:t> 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Y. Cao, C.-Y. Chan, J. Li, and K.-L. Tan. Optimization of analytic window functions. VLDB 2012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http://vldb.org/pvldb/vol5/p1244_yucao_vldb2012.pdf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0" y="166200"/>
            <a:ext cx="91440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Reading List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166200"/>
            <a:ext cx="91440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Window Aggregation: Examples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25" y="2836550"/>
            <a:ext cx="4361649" cy="182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150" y="966176"/>
            <a:ext cx="4758849" cy="17719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3554" l="0" r="0" t="3162"/>
          <a:stretch/>
        </p:blipFill>
        <p:spPr>
          <a:xfrm>
            <a:off x="57774" y="926300"/>
            <a:ext cx="4255876" cy="11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0" y="166200"/>
            <a:ext cx="91440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Window Aggregation: Execution model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6580" l="0" r="0" t="0"/>
          <a:stretch/>
        </p:blipFill>
        <p:spPr>
          <a:xfrm>
            <a:off x="294900" y="974425"/>
            <a:ext cx="4226699" cy="30959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62887"/>
          <a:stretch/>
        </p:blipFill>
        <p:spPr>
          <a:xfrm>
            <a:off x="4667000" y="1050225"/>
            <a:ext cx="4226699" cy="1811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Observations</a:t>
            </a:r>
            <a:endParaRPr sz="419">
              <a:solidFill>
                <a:srgbClr val="1155CC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82900" y="727750"/>
            <a:ext cx="45315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9900FF"/>
                </a:solidFill>
              </a:rPr>
              <a:t>partition</a:t>
            </a:r>
            <a:r>
              <a:rPr i="1" lang="en"/>
              <a:t> </a:t>
            </a:r>
            <a:r>
              <a:rPr lang="en"/>
              <a:t>columns</a:t>
            </a:r>
            <a:r>
              <a:rPr lang="en"/>
              <a:t> → need some permutation of these columns in a partition. Could over partition (add new columns) but then have to coalesce.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9900FF"/>
                </a:solidFill>
              </a:rPr>
              <a:t>order</a:t>
            </a:r>
            <a:r>
              <a:rPr lang="en"/>
              <a:t> columns → need all rows in a partition sorted by this group of columns.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9900FF"/>
                </a:solidFill>
              </a:rPr>
              <a:t>framing</a:t>
            </a:r>
            <a:r>
              <a:rPr lang="en"/>
              <a:t> calculation → need to move back and forward from the “current” row to create the output.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83" y="300075"/>
            <a:ext cx="4143693" cy="4473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Window Query: Evaluation Strategies </a:t>
            </a:r>
            <a:r>
              <a:rPr lang="en" sz="1400">
                <a:solidFill>
                  <a:srgbClr val="434343"/>
                </a:solidFill>
              </a:rPr>
              <a:t>/ Cao et al. VLDB’12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1155CC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82900" y="727750"/>
            <a:ext cx="85617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full-sort on the</a:t>
            </a:r>
            <a:r>
              <a:rPr lang="en"/>
              <a:t> (</a:t>
            </a:r>
            <a:r>
              <a:rPr b="1" lang="en">
                <a:solidFill>
                  <a:srgbClr val="9900FF"/>
                </a:solidFill>
              </a:rPr>
              <a:t>partitionCols, </a:t>
            </a:r>
            <a:r>
              <a:rPr b="1" lang="en">
                <a:solidFill>
                  <a:srgbClr val="9900FF"/>
                </a:solidFill>
              </a:rPr>
              <a:t>orderCols</a:t>
            </a:r>
            <a:r>
              <a:rPr lang="en"/>
              <a:t>) columns enables computing the </a:t>
            </a:r>
            <a:r>
              <a:rPr b="1" lang="en">
                <a:solidFill>
                  <a:srgbClr val="9900FF"/>
                </a:solidFill>
              </a:rPr>
              <a:t>framing</a:t>
            </a:r>
            <a:r>
              <a:rPr lang="en"/>
              <a:t> component locally and efficiently (sorting is </a:t>
            </a:r>
            <a:r>
              <a:rPr lang="en"/>
              <a:t>already</a:t>
            </a:r>
            <a:r>
              <a:rPr lang="en"/>
              <a:t> done).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need a full-sort, but a hash on partition </a:t>
            </a:r>
            <a:r>
              <a:rPr b="1" lang="en">
                <a:solidFill>
                  <a:srgbClr val="9900FF"/>
                </a:solidFill>
              </a:rPr>
              <a:t>partitionCols</a:t>
            </a:r>
            <a:r>
              <a:rPr lang="en"/>
              <a:t> is enough, so can hash on </a:t>
            </a:r>
            <a:r>
              <a:rPr b="1" lang="en">
                <a:solidFill>
                  <a:srgbClr val="9900FF"/>
                </a:solidFill>
              </a:rPr>
              <a:t>partitionCols</a:t>
            </a:r>
            <a:r>
              <a:rPr lang="en"/>
              <a:t> and sort within each partition.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in many cases as the sort is on a smaller set of data, and each sort may fit in memory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clauses come in bunches → A single query may have multiple window clauses.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Opportunities to optimize this part. Can be cast as an cover set-based optimization scheme to find the right “window chain.”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Framing</a:t>
            </a:r>
            <a:endParaRPr sz="419">
              <a:solidFill>
                <a:srgbClr val="1155CC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82900" y="727750"/>
            <a:ext cx="8561700" cy="4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mode is easy (and fast) just need to go back/forward some # of rows.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mode is harder, especially when the bounds are not constant.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binary search to find the frame “ends”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of the framing cost (per frame).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the function after frame ends have been found.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(always a fallback): Loop over all rows in the frame.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functions like first_expr → easy → O(1).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Cumulative aggr fn. for growing frames → incremental computations on “new” rows.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Removable cumulative aggr fn. → generalize above to remove rows that fall off the “end”.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0" y="1971325"/>
            <a:ext cx="2801375" cy="81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Framing: Segment tree </a:t>
            </a:r>
            <a:r>
              <a:rPr lang="en" sz="1400">
                <a:solidFill>
                  <a:srgbClr val="434343"/>
                </a:solidFill>
              </a:rPr>
              <a:t>/ Leis et al. VLDB’15 </a:t>
            </a:r>
            <a:endParaRPr sz="419">
              <a:solidFill>
                <a:srgbClr val="1155CC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82900" y="727750"/>
            <a:ext cx="8561700" cy="4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</a:t>
            </a:r>
            <a:r>
              <a:rPr lang="en"/>
              <a:t>emovable cumulative aggr fn. → reduced the computation.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aggregate function for sub-ranges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5" y="1756600"/>
            <a:ext cx="4584873" cy="1117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900" y="1766725"/>
            <a:ext cx="3839099" cy="23890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0" y="166200"/>
            <a:ext cx="9144000" cy="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Framing: Complexity </a:t>
            </a:r>
            <a:r>
              <a:rPr lang="en" sz="1400">
                <a:solidFill>
                  <a:srgbClr val="434343"/>
                </a:solidFill>
              </a:rPr>
              <a:t>/ Leis et al. VLDB’15 </a:t>
            </a:r>
            <a:endParaRPr sz="419">
              <a:solidFill>
                <a:srgbClr val="1155CC"/>
              </a:solidFill>
            </a:endParaRPr>
          </a:p>
          <a:p>
            <a:pPr indent="0" lvl="0" marL="365760" marR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1155CC"/>
                </a:solidFill>
              </a:rPr>
              <a:t> </a:t>
            </a:r>
            <a:endParaRPr sz="419">
              <a:solidFill>
                <a:srgbClr val="1155CC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600"/>
            <a:ext cx="8839204" cy="16487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21"/>
          <p:cNvSpPr txBox="1"/>
          <p:nvPr/>
        </p:nvSpPr>
        <p:spPr>
          <a:xfrm>
            <a:off x="403750" y="2885700"/>
            <a:ext cx="8205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</a:t>
            </a:r>
            <a:r>
              <a:rPr lang="en" sz="2400">
                <a:solidFill>
                  <a:schemeClr val="dk1"/>
                </a:solidFill>
              </a:rPr>
              <a:t>Intuitively, the Segment Tree approach is only beneficial if the frame frequently changes by a large amount in comparison with the previous tuple’s frame.</a:t>
            </a:r>
            <a:r>
              <a:rPr b="1" lang="en" sz="2400">
                <a:solidFill>
                  <a:schemeClr val="dk1"/>
                </a:solidFill>
              </a:rPr>
              <a:t>”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