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703" r:id="rId3"/>
    <p:sldMasterId id="2147483653" r:id="rId4"/>
    <p:sldMasterId id="2147483696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256" r:id="rId7"/>
    <p:sldId id="257" r:id="rId8"/>
    <p:sldId id="258" r:id="rId9"/>
    <p:sldId id="25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EE2E6"/>
    <a:srgbClr val="F8B2A3"/>
    <a:srgbClr val="A4B4EA"/>
    <a:srgbClr val="7F7F7F"/>
    <a:srgbClr val="FFFFFF"/>
    <a:srgbClr val="98DFBB"/>
    <a:srgbClr val="9AD3E9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57" autoAdjust="0"/>
  </p:normalViewPr>
  <p:slideViewPr>
    <p:cSldViewPr>
      <p:cViewPr varScale="1">
        <p:scale>
          <a:sx n="144" d="100"/>
          <a:sy n="144" d="100"/>
        </p:scale>
        <p:origin x="450" y="120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BD5-4B2C-B722-93662EC458C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D5-4B2C-B722-93662EC458C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5-4B2C-B722-93662EC45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23C-4320-9EB1-F8500708D4E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23C-4320-9EB1-F8500708D4E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3C-4320-9EB1-F8500708D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B74-4962-85A8-AAAC6FA4134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B74-4962-85A8-AAAC6FA4134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74-4962-85A8-AAAC6FA41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42E-48B4-9146-275E0FFC6F3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2E-48B4-9146-275E0FFC6F3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2E-48B4-9146-275E0FFC6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84EE-F390-45B4-9074-D2D799E555B5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3255-FE84-4025-ADA0-8DFF0F13E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57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簡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115" y="2643759"/>
            <a:ext cx="5220885" cy="64807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簡報主題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322171"/>
            <a:ext cx="52199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 </a:t>
            </a:r>
            <a:r>
              <a:rPr lang="en-US" altLang="zh-TW" smtClean="0"/>
              <a:t>- </a:t>
            </a:r>
            <a:r>
              <a:rPr lang="zh-TW" altLang="en-US" smtClean="0"/>
              <a:t>次要主題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29410" y="3888072"/>
            <a:ext cx="5214589" cy="288032"/>
          </a:xfrm>
          <a:prstGeom prst="rect">
            <a:avLst/>
          </a:prstGeom>
        </p:spPr>
        <p:txBody>
          <a:bodyPr anchor="ctr"/>
          <a:lstStyle>
            <a:lvl1pPr marL="108000" indent="0" algn="l">
              <a:lnSpc>
                <a:spcPct val="100000"/>
              </a:lnSpc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資訊工程學系</a:t>
            </a:r>
            <a:r>
              <a:rPr lang="en-US" altLang="zh-TW" b="1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smtClean="0">
                <a:latin typeface="標楷體" pitchFamily="65" charset="-120"/>
                <a:ea typeface="標楷體" pitchFamily="65" charset="-120"/>
              </a:rPr>
              <a:t>郭智榮</a:t>
            </a:r>
            <a:endParaRPr lang="en-US" altLang="ko-KR" b="1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7" name="Group 5"/>
          <p:cNvGrpSpPr/>
          <p:nvPr userDrawn="1"/>
        </p:nvGrpSpPr>
        <p:grpSpPr>
          <a:xfrm>
            <a:off x="3779912" y="2575870"/>
            <a:ext cx="144016" cy="1602916"/>
            <a:chOff x="3424672" y="2643758"/>
            <a:chExt cx="283232" cy="1584176"/>
          </a:xfrm>
        </p:grpSpPr>
        <p:sp>
          <p:nvSpPr>
            <p:cNvPr id="8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385900" y="915566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99004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851920" y="1275606"/>
            <a:ext cx="4557307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61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3568" y="1275606"/>
            <a:ext cx="3693600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81726" y="1275606"/>
            <a:ext cx="3693211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14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367644" y="84355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28084" y="84355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8083" y="3003798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367644" y="3003798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4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53684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9416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34522" y="163564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6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44" y="1275606"/>
            <a:ext cx="4010503" cy="345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1256" y="1419622"/>
            <a:ext cx="3703582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67995" y="1419621"/>
            <a:ext cx="3704400" cy="2173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192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763830" y="1059582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3711" b="-226"/>
          <a:stretch/>
        </p:blipFill>
        <p:spPr bwMode="auto">
          <a:xfrm>
            <a:off x="3203849" y="997786"/>
            <a:ext cx="2376890" cy="409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91880" y="1131590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2136239"/>
            <a:ext cx="5076056" cy="5573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7944" y="2761866"/>
            <a:ext cx="50760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內容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章節主題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8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簡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283718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Thanks you!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77CA6F4-D0CB-46F1-AFAA-E013EAB093F4}"/>
              </a:ext>
            </a:extLst>
          </p:cNvPr>
          <p:cNvSpPr/>
          <p:nvPr userDrawn="1"/>
        </p:nvSpPr>
        <p:spPr>
          <a:xfrm>
            <a:off x="1115615" y="1581622"/>
            <a:ext cx="6769595" cy="50871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87CCCE-0CBF-4B28-BBC5-607F0484D49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00988186"/>
              </p:ext>
            </p:extLst>
          </p:nvPr>
        </p:nvGraphicFramePr>
        <p:xfrm>
          <a:off x="3004212" y="1237152"/>
          <a:ext cx="4875112" cy="34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30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</a:t>
                      </a:r>
                      <a:endParaRPr lang="zh-TW" altLang="en-US" sz="16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48035" rtl="0" eaLnBrk="1" latinLnBrk="0" hangingPunct="1"/>
                      <a:r>
                        <a:rPr lang="en-US" altLang="zh-TW" sz="1600" b="1" kern="12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60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D3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8D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E760DE1-45DF-4027-A533-F9A0C4F3E738}"/>
              </a:ext>
            </a:extLst>
          </p:cNvPr>
          <p:cNvSpPr/>
          <p:nvPr userDrawn="1"/>
        </p:nvSpPr>
        <p:spPr>
          <a:xfrm>
            <a:off x="3010098" y="1984868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4B2AB1-BC09-409B-B6BC-E34E1F724FE6}"/>
              </a:ext>
            </a:extLst>
          </p:cNvPr>
          <p:cNvSpPr/>
          <p:nvPr userDrawn="1"/>
        </p:nvSpPr>
        <p:spPr>
          <a:xfrm>
            <a:off x="3010095" y="1932612"/>
            <a:ext cx="1828170" cy="150229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0F6848-A47E-4370-9ABF-9EE387C3B5E2}"/>
              </a:ext>
            </a:extLst>
          </p:cNvPr>
          <p:cNvSpPr/>
          <p:nvPr userDrawn="1"/>
        </p:nvSpPr>
        <p:spPr>
          <a:xfrm>
            <a:off x="3010099" y="2744332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9B1FBF-7D13-4496-8461-9D26A2EFC302}"/>
              </a:ext>
            </a:extLst>
          </p:cNvPr>
          <p:cNvSpPr/>
          <p:nvPr userDrawn="1"/>
        </p:nvSpPr>
        <p:spPr>
          <a:xfrm>
            <a:off x="4838269" y="2692076"/>
            <a:ext cx="914650" cy="150230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617515-8A2F-46BA-9415-A68FD77119C6}"/>
              </a:ext>
            </a:extLst>
          </p:cNvPr>
          <p:cNvSpPr/>
          <p:nvPr userDrawn="1"/>
        </p:nvSpPr>
        <p:spPr>
          <a:xfrm>
            <a:off x="4232458" y="2692077"/>
            <a:ext cx="605811" cy="150230"/>
          </a:xfrm>
          <a:prstGeom prst="rect">
            <a:avLst/>
          </a:prstGeom>
          <a:solidFill>
            <a:srgbClr val="A4B4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19EBF0-3C23-4D48-9C8B-538D7675351F}"/>
              </a:ext>
            </a:extLst>
          </p:cNvPr>
          <p:cNvSpPr/>
          <p:nvPr userDrawn="1"/>
        </p:nvSpPr>
        <p:spPr>
          <a:xfrm>
            <a:off x="3010099" y="3480937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C75159-80BC-45ED-B44D-97AC504B1B46}"/>
              </a:ext>
            </a:extLst>
          </p:cNvPr>
          <p:cNvSpPr/>
          <p:nvPr userDrawn="1"/>
        </p:nvSpPr>
        <p:spPr>
          <a:xfrm>
            <a:off x="4838267" y="3428681"/>
            <a:ext cx="914650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AEE70-A62B-47FE-BD21-3562A511CB3B}"/>
              </a:ext>
            </a:extLst>
          </p:cNvPr>
          <p:cNvSpPr/>
          <p:nvPr userDrawn="1"/>
        </p:nvSpPr>
        <p:spPr>
          <a:xfrm>
            <a:off x="3010099" y="4217541"/>
            <a:ext cx="4875111" cy="45719"/>
          </a:xfrm>
          <a:prstGeom prst="rect">
            <a:avLst/>
          </a:prstGeom>
          <a:solidFill>
            <a:srgbClr val="F8B2A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21819-90FC-4BC6-8CED-B77C83637216}"/>
              </a:ext>
            </a:extLst>
          </p:cNvPr>
          <p:cNvSpPr/>
          <p:nvPr userDrawn="1"/>
        </p:nvSpPr>
        <p:spPr>
          <a:xfrm>
            <a:off x="5752917" y="4165286"/>
            <a:ext cx="304124" cy="150229"/>
          </a:xfrm>
          <a:prstGeom prst="rect">
            <a:avLst/>
          </a:prstGeom>
          <a:solidFill>
            <a:srgbClr val="9AD3E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62B5F7-C73A-4066-B167-86C2A7F4A0DA}"/>
              </a:ext>
            </a:extLst>
          </p:cNvPr>
          <p:cNvSpPr/>
          <p:nvPr userDrawn="1"/>
        </p:nvSpPr>
        <p:spPr>
          <a:xfrm>
            <a:off x="6057041" y="4165286"/>
            <a:ext cx="1828170" cy="150229"/>
          </a:xfrm>
          <a:prstGeom prst="rect">
            <a:avLst/>
          </a:prstGeom>
          <a:solidFill>
            <a:srgbClr val="98DF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5" y="1838449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22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1115614" y="2597914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23" name="文字版面配置區 2"/>
          <p:cNvSpPr>
            <a:spLocks noGrp="1"/>
          </p:cNvSpPr>
          <p:nvPr>
            <p:ph type="body" sz="quarter" idx="13" hasCustomPrompt="1"/>
          </p:nvPr>
        </p:nvSpPr>
        <p:spPr>
          <a:xfrm>
            <a:off x="1109726" y="3333356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24" name="文字版面配置區 2"/>
          <p:cNvSpPr>
            <a:spLocks noGrp="1"/>
          </p:cNvSpPr>
          <p:nvPr>
            <p:ph type="body" sz="quarter" idx="14" hasCustomPrompt="1"/>
          </p:nvPr>
        </p:nvSpPr>
        <p:spPr>
          <a:xfrm>
            <a:off x="1109725" y="4075375"/>
            <a:ext cx="1888597" cy="338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zh-TW" altLang="en-US" smtClean="0"/>
              <a:t>事項 </a:t>
            </a:r>
            <a:r>
              <a:rPr lang="en-US" altLang="zh-TW" smtClean="0"/>
              <a:t>4</a:t>
            </a:r>
            <a:endParaRPr lang="zh-TW" altLang="en-US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9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21"/>
          </p:nvPr>
        </p:nvSpPr>
        <p:spPr>
          <a:xfrm>
            <a:off x="1831975" y="1917700"/>
            <a:ext cx="2665413" cy="798513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</a:lstStyle>
          <a:p>
            <a:pPr lvl="0"/>
            <a:endParaRPr lang="zh-TW" altLang="en-US"/>
          </a:p>
        </p:txBody>
      </p:sp>
      <p:grpSp>
        <p:nvGrpSpPr>
          <p:cNvPr id="83" name="群組 82"/>
          <p:cNvGrpSpPr/>
          <p:nvPr userDrawn="1"/>
        </p:nvGrpSpPr>
        <p:grpSpPr>
          <a:xfrm>
            <a:off x="4868951" y="3213649"/>
            <a:ext cx="864096" cy="1188088"/>
            <a:chOff x="4868951" y="3213649"/>
            <a:chExt cx="864096" cy="1188088"/>
          </a:xfrm>
        </p:grpSpPr>
        <p:grpSp>
          <p:nvGrpSpPr>
            <p:cNvPr id="84" name="Group 25"/>
            <p:cNvGrpSpPr/>
            <p:nvPr/>
          </p:nvGrpSpPr>
          <p:grpSpPr>
            <a:xfrm>
              <a:off x="4868951" y="3213649"/>
              <a:ext cx="864096" cy="1188088"/>
              <a:chOff x="2391994" y="1635646"/>
              <a:chExt cx="805454" cy="1584088"/>
            </a:xfrm>
            <a:solidFill>
              <a:srgbClr val="A4B4EA"/>
            </a:solidFill>
          </p:grpSpPr>
          <p:sp>
            <p:nvSpPr>
              <p:cNvPr id="89" name="Rectangle 26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Isosceles Triangle 27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31"/>
            <p:cNvSpPr txBox="1"/>
            <p:nvPr/>
          </p:nvSpPr>
          <p:spPr>
            <a:xfrm>
              <a:off x="4946439" y="3256397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59" name="群組 58"/>
          <p:cNvGrpSpPr/>
          <p:nvPr userDrawn="1"/>
        </p:nvGrpSpPr>
        <p:grpSpPr>
          <a:xfrm>
            <a:off x="899592" y="1521505"/>
            <a:ext cx="864096" cy="1188088"/>
            <a:chOff x="899592" y="1521505"/>
            <a:chExt cx="864096" cy="1188088"/>
          </a:xfrm>
        </p:grpSpPr>
        <p:grpSp>
          <p:nvGrpSpPr>
            <p:cNvPr id="60" name="Group 5"/>
            <p:cNvGrpSpPr/>
            <p:nvPr/>
          </p:nvGrpSpPr>
          <p:grpSpPr>
            <a:xfrm>
              <a:off x="899592" y="1521505"/>
              <a:ext cx="864096" cy="1188088"/>
              <a:chOff x="2391994" y="1635646"/>
              <a:chExt cx="805454" cy="1584088"/>
            </a:xfrm>
          </p:grpSpPr>
          <p:sp>
            <p:nvSpPr>
              <p:cNvPr id="65" name="Rectangle 3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Isosceles Triangle 4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F8B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10"/>
            <p:cNvSpPr txBox="1"/>
            <p:nvPr/>
          </p:nvSpPr>
          <p:spPr>
            <a:xfrm>
              <a:off x="977080" y="1564253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群組 66"/>
          <p:cNvGrpSpPr/>
          <p:nvPr userDrawn="1"/>
        </p:nvGrpSpPr>
        <p:grpSpPr>
          <a:xfrm>
            <a:off x="899591" y="3213616"/>
            <a:ext cx="864096" cy="1188088"/>
            <a:chOff x="4868951" y="1521472"/>
            <a:chExt cx="864096" cy="1188088"/>
          </a:xfrm>
        </p:grpSpPr>
        <p:grpSp>
          <p:nvGrpSpPr>
            <p:cNvPr id="68" name="Group 11"/>
            <p:cNvGrpSpPr/>
            <p:nvPr/>
          </p:nvGrpSpPr>
          <p:grpSpPr>
            <a:xfrm>
              <a:off x="4868951" y="1521472"/>
              <a:ext cx="864096" cy="1188088"/>
              <a:chOff x="2391994" y="1635646"/>
              <a:chExt cx="805454" cy="1584088"/>
            </a:xfrm>
            <a:solidFill>
              <a:srgbClr val="98DFBB"/>
            </a:solidFill>
          </p:grpSpPr>
          <p:sp>
            <p:nvSpPr>
              <p:cNvPr id="73" name="Rectangle 12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Isosceles Triangle 13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17"/>
            <p:cNvSpPr txBox="1"/>
            <p:nvPr/>
          </p:nvSpPr>
          <p:spPr>
            <a:xfrm>
              <a:off x="4946439" y="156422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群組 74"/>
          <p:cNvGrpSpPr/>
          <p:nvPr userDrawn="1"/>
        </p:nvGrpSpPr>
        <p:grpSpPr>
          <a:xfrm>
            <a:off x="4868950" y="1521472"/>
            <a:ext cx="864096" cy="1188088"/>
            <a:chOff x="899592" y="3213682"/>
            <a:chExt cx="864096" cy="1188088"/>
          </a:xfrm>
        </p:grpSpPr>
        <p:grpSp>
          <p:nvGrpSpPr>
            <p:cNvPr id="76" name="Group 18"/>
            <p:cNvGrpSpPr/>
            <p:nvPr/>
          </p:nvGrpSpPr>
          <p:grpSpPr>
            <a:xfrm>
              <a:off x="899592" y="3213682"/>
              <a:ext cx="864096" cy="1188088"/>
              <a:chOff x="2391994" y="1635646"/>
              <a:chExt cx="805454" cy="1584088"/>
            </a:xfrm>
            <a:solidFill>
              <a:srgbClr val="F8B2A3"/>
            </a:solidFill>
          </p:grpSpPr>
          <p:sp>
            <p:nvSpPr>
              <p:cNvPr id="81" name="Rectangle 19"/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Isosceles Triangle 20"/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A4B4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24"/>
            <p:cNvSpPr txBox="1"/>
            <p:nvPr/>
          </p:nvSpPr>
          <p:spPr>
            <a:xfrm>
              <a:off x="977080" y="3256430"/>
              <a:ext cx="709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文字版面配置區 4"/>
          <p:cNvSpPr>
            <a:spLocks noGrp="1"/>
          </p:cNvSpPr>
          <p:nvPr>
            <p:ph type="body" sz="quarter" idx="22"/>
          </p:nvPr>
        </p:nvSpPr>
        <p:spPr>
          <a:xfrm>
            <a:off x="5792999" y="1910796"/>
            <a:ext cx="2665415" cy="805418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>
          <a:xfrm>
            <a:off x="1831386" y="3602045"/>
            <a:ext cx="2666002" cy="7961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4"/>
          </p:nvPr>
        </p:nvSpPr>
        <p:spPr>
          <a:xfrm>
            <a:off x="5792999" y="3596339"/>
            <a:ext cx="2665415" cy="80189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5" hasCustomPrompt="1"/>
          </p:nvPr>
        </p:nvSpPr>
        <p:spPr>
          <a:xfrm>
            <a:off x="1831386" y="1528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smtClean="0">
                <a:solidFill>
                  <a:srgbClr val="F8B2A3"/>
                </a:solidFill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3" name="內容版面配置區 3"/>
          <p:cNvSpPr>
            <a:spLocks noGrp="1"/>
          </p:cNvSpPr>
          <p:nvPr>
            <p:ph sz="quarter" idx="26" hasCustomPrompt="1"/>
          </p:nvPr>
        </p:nvSpPr>
        <p:spPr>
          <a:xfrm>
            <a:off x="5792999" y="1521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 kern="1200">
                <a:solidFill>
                  <a:srgbClr val="A4B4EA"/>
                </a:solidFill>
                <a:latin typeface="+mn-lt"/>
                <a:ea typeface="+mn-ea"/>
                <a:cs typeface="+mn-cs"/>
              </a:defRPr>
            </a:lvl1pPr>
            <a:lvl2pPr>
              <a:defRPr lang="zh-TW" altLang="en-US" sz="1800" smtClean="0"/>
            </a:lvl2pPr>
            <a:lvl3pPr>
              <a:defRPr lang="zh-TW" altLang="en-US" sz="1800" smtClean="0"/>
            </a:lvl3pPr>
            <a:lvl4pPr>
              <a:defRPr lang="zh-TW" altLang="en-US" sz="1800" smtClean="0"/>
            </a:lvl4pPr>
            <a:lvl5pPr>
              <a:defRPr lang="zh-TW" altLang="en-US" sz="1800"/>
            </a:lvl5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4" name="內容版面配置區 3"/>
          <p:cNvSpPr>
            <a:spLocks noGrp="1"/>
          </p:cNvSpPr>
          <p:nvPr>
            <p:ph sz="quarter" idx="27" hasCustomPrompt="1"/>
          </p:nvPr>
        </p:nvSpPr>
        <p:spPr>
          <a:xfrm>
            <a:off x="1831386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AD3E9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  <p:sp>
        <p:nvSpPr>
          <p:cNvPr id="35" name="內容版面配置區 3"/>
          <p:cNvSpPr>
            <a:spLocks noGrp="1"/>
          </p:cNvSpPr>
          <p:nvPr>
            <p:ph sz="quarter" idx="28" hasCustomPrompt="1"/>
          </p:nvPr>
        </p:nvSpPr>
        <p:spPr>
          <a:xfrm>
            <a:off x="5792999" y="3210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TW" altLang="en-US" sz="1800">
                <a:solidFill>
                  <a:srgbClr val="98DFBB"/>
                </a:solidFill>
              </a:defRPr>
            </a:lvl1pPr>
          </a:lstStyle>
          <a:p>
            <a:pPr marL="0" lvl="0"/>
            <a:r>
              <a:rPr lang="zh-TW" altLang="en-US" smtClean="0"/>
              <a:t>標題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43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甘特圖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aphicFrame>
        <p:nvGraphicFramePr>
          <p:cNvPr id="35" name="Chart 7"/>
          <p:cNvGraphicFramePr/>
          <p:nvPr userDrawn="1">
            <p:extLst>
              <p:ext uri="{D42A27DB-BD31-4B8C-83A1-F6EECF244321}">
                <p14:modId xmlns:p14="http://schemas.microsoft.com/office/powerpoint/2010/main" val="964119295"/>
              </p:ext>
            </p:extLst>
          </p:nvPr>
        </p:nvGraphicFramePr>
        <p:xfrm>
          <a:off x="4778356" y="312967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98747735"/>
              </p:ext>
            </p:extLst>
          </p:nvPr>
        </p:nvGraphicFramePr>
        <p:xfrm>
          <a:off x="4764491" y="110272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32440727"/>
              </p:ext>
            </p:extLst>
          </p:nvPr>
        </p:nvGraphicFramePr>
        <p:xfrm>
          <a:off x="251520" y="1100448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17502167"/>
              </p:ext>
            </p:extLst>
          </p:nvPr>
        </p:nvGraphicFramePr>
        <p:xfrm>
          <a:off x="247321" y="312203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9" name="Oval 7"/>
          <p:cNvSpPr/>
          <p:nvPr userDrawn="1"/>
        </p:nvSpPr>
        <p:spPr>
          <a:xfrm>
            <a:off x="624644" y="15091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8"/>
          <p:cNvSpPr/>
          <p:nvPr userDrawn="1"/>
        </p:nvSpPr>
        <p:spPr>
          <a:xfrm>
            <a:off x="5137615" y="151146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9"/>
          <p:cNvSpPr/>
          <p:nvPr userDrawn="1"/>
        </p:nvSpPr>
        <p:spPr>
          <a:xfrm>
            <a:off x="5147042" y="3533056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0"/>
          <p:cNvSpPr/>
          <p:nvPr userDrawn="1"/>
        </p:nvSpPr>
        <p:spPr>
          <a:xfrm>
            <a:off x="620446" y="353078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11"/>
          <p:cNvSpPr txBox="1"/>
          <p:nvPr userDrawn="1"/>
        </p:nvSpPr>
        <p:spPr>
          <a:xfrm>
            <a:off x="5136190" y="375633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accent4"/>
                </a:solidFill>
                <a:cs typeface="Arial" pitchFamily="34" charset="0"/>
              </a:rPr>
              <a:t>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12"/>
          <p:cNvSpPr txBox="1"/>
          <p:nvPr userDrawn="1"/>
        </p:nvSpPr>
        <p:spPr>
          <a:xfrm>
            <a:off x="5136190" y="173247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1"/>
                </a:solidFill>
                <a:cs typeface="Arial" pitchFamily="34" charset="0"/>
              </a:rPr>
              <a:t>20</a:t>
            </a:r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5" name="TextBox 13"/>
          <p:cNvSpPr txBox="1"/>
          <p:nvPr userDrawn="1"/>
        </p:nvSpPr>
        <p:spPr>
          <a:xfrm>
            <a:off x="609594" y="375406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14"/>
          <p:cNvSpPr txBox="1"/>
          <p:nvPr userDrawn="1"/>
        </p:nvSpPr>
        <p:spPr>
          <a:xfrm>
            <a:off x="613792" y="1732472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 smtClean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400" b="1" smtClean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" name="群組 1"/>
          <p:cNvGrpSpPr/>
          <p:nvPr userDrawn="1"/>
        </p:nvGrpSpPr>
        <p:grpSpPr>
          <a:xfrm>
            <a:off x="1925243" y="1503978"/>
            <a:ext cx="2664296" cy="715018"/>
            <a:chOff x="1925243" y="1592330"/>
            <a:chExt cx="2664296" cy="715018"/>
          </a:xfrm>
        </p:grpSpPr>
        <p:sp>
          <p:nvSpPr>
            <p:cNvPr id="91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2"/>
                  </a:solidFill>
                  <a:cs typeface="Arial" pitchFamily="34" charset="0"/>
                </a:rPr>
                <a:t>第一點</a:t>
              </a:r>
              <a:endParaRPr lang="zh-TW" altLang="en-US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群組 92"/>
          <p:cNvGrpSpPr/>
          <p:nvPr userDrawn="1"/>
        </p:nvGrpSpPr>
        <p:grpSpPr>
          <a:xfrm>
            <a:off x="6439004" y="1511468"/>
            <a:ext cx="2664296" cy="715018"/>
            <a:chOff x="1925243" y="1592330"/>
            <a:chExt cx="2664296" cy="715018"/>
          </a:xfrm>
        </p:grpSpPr>
        <p:sp>
          <p:nvSpPr>
            <p:cNvPr id="94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1"/>
                  </a:solidFill>
                  <a:cs typeface="Arial" pitchFamily="34" charset="0"/>
                </a:rPr>
                <a:t>第二點</a:t>
              </a:r>
              <a:endParaRPr lang="zh-TW" altLang="en-US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群組 95"/>
          <p:cNvGrpSpPr/>
          <p:nvPr userDrawn="1"/>
        </p:nvGrpSpPr>
        <p:grpSpPr>
          <a:xfrm>
            <a:off x="1925243" y="3530783"/>
            <a:ext cx="2664296" cy="715018"/>
            <a:chOff x="1925243" y="1592330"/>
            <a:chExt cx="2664296" cy="715018"/>
          </a:xfrm>
        </p:grpSpPr>
        <p:sp>
          <p:nvSpPr>
            <p:cNvPr id="97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3"/>
                  </a:solidFill>
                  <a:cs typeface="Arial" pitchFamily="34" charset="0"/>
                </a:rPr>
                <a:t>第三點</a:t>
              </a:r>
              <a:endParaRPr lang="zh-TW" altLang="en-US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群組 98"/>
          <p:cNvGrpSpPr/>
          <p:nvPr userDrawn="1"/>
        </p:nvGrpSpPr>
        <p:grpSpPr>
          <a:xfrm>
            <a:off x="6456821" y="3530783"/>
            <a:ext cx="2664296" cy="715018"/>
            <a:chOff x="1925243" y="1592330"/>
            <a:chExt cx="2664296" cy="715018"/>
          </a:xfrm>
        </p:grpSpPr>
        <p:sp>
          <p:nvSpPr>
            <p:cNvPr id="100" name="TextBox 8"/>
            <p:cNvSpPr txBox="1"/>
            <p:nvPr userDrawn="1"/>
          </p:nvSpPr>
          <p:spPr>
            <a:xfrm>
              <a:off x="1925243" y="1968794"/>
              <a:ext cx="2664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0" latinLnBrk="0" hangingPunct="0"/>
              <a:r>
                <a:rPr lang="zh-TW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內容</a:t>
              </a:r>
              <a:endParaRPr lang="en-US" altLang="zh-TW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9"/>
            <p:cNvSpPr txBox="1"/>
            <p:nvPr userDrawn="1"/>
          </p:nvSpPr>
          <p:spPr>
            <a:xfrm>
              <a:off x="1925243" y="159233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smtClean="0">
                  <a:solidFill>
                    <a:schemeClr val="accent4"/>
                  </a:solidFill>
                  <a:cs typeface="Arial" pitchFamily="34" charset="0"/>
                </a:rPr>
                <a:t>第四點</a:t>
              </a:r>
              <a:endParaRPr lang="zh-TW" altLang="en-US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1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面 (無文字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式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1781" y="987574"/>
            <a:ext cx="3960440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71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點圖形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grpSp>
        <p:nvGrpSpPr>
          <p:cNvPr id="32" name="群組 31"/>
          <p:cNvGrpSpPr/>
          <p:nvPr userDrawn="1"/>
        </p:nvGrpSpPr>
        <p:grpSpPr>
          <a:xfrm>
            <a:off x="1853434" y="1059582"/>
            <a:ext cx="6561746" cy="3683481"/>
            <a:chOff x="1853434" y="1059582"/>
            <a:chExt cx="6561746" cy="3683481"/>
          </a:xfrm>
        </p:grpSpPr>
        <p:grpSp>
          <p:nvGrpSpPr>
            <p:cNvPr id="3" name="Group 3"/>
            <p:cNvGrpSpPr/>
            <p:nvPr userDrawn="1"/>
          </p:nvGrpSpPr>
          <p:grpSpPr>
            <a:xfrm>
              <a:off x="1862452" y="1059582"/>
              <a:ext cx="6552728" cy="914400"/>
              <a:chOff x="1151472" y="3187501"/>
              <a:chExt cx="6552728" cy="914400"/>
            </a:xfrm>
          </p:grpSpPr>
          <p:sp>
            <p:nvSpPr>
              <p:cNvPr id="4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직사각형 39"/>
            <p:cNvSpPr/>
            <p:nvPr userDrawn="1"/>
          </p:nvSpPr>
          <p:spPr>
            <a:xfrm>
              <a:off x="2104146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11"/>
            <p:cNvGrpSpPr/>
            <p:nvPr userDrawn="1"/>
          </p:nvGrpSpPr>
          <p:grpSpPr>
            <a:xfrm>
              <a:off x="1859446" y="1982609"/>
              <a:ext cx="6552728" cy="914400"/>
              <a:chOff x="1151472" y="3187501"/>
              <a:chExt cx="6552728" cy="914400"/>
            </a:xfrm>
          </p:grpSpPr>
          <p:sp>
            <p:nvSpPr>
              <p:cNvPr id="10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Group 15"/>
            <p:cNvGrpSpPr/>
            <p:nvPr userDrawn="1"/>
          </p:nvGrpSpPr>
          <p:grpSpPr>
            <a:xfrm>
              <a:off x="1856440" y="2905636"/>
              <a:ext cx="6552728" cy="914400"/>
              <a:chOff x="1151472" y="3187501"/>
              <a:chExt cx="6552728" cy="914400"/>
            </a:xfrm>
          </p:grpSpPr>
          <p:sp>
            <p:nvSpPr>
              <p:cNvPr id="14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Group 19"/>
            <p:cNvGrpSpPr/>
            <p:nvPr userDrawn="1"/>
          </p:nvGrpSpPr>
          <p:grpSpPr>
            <a:xfrm>
              <a:off x="1853434" y="3828663"/>
              <a:ext cx="6552728" cy="914400"/>
              <a:chOff x="1151472" y="3187501"/>
              <a:chExt cx="6552728" cy="914400"/>
            </a:xfrm>
          </p:grpSpPr>
          <p:sp>
            <p:nvSpPr>
              <p:cNvPr id="18" name="Pentagon 20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Pentagon 21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Diamond 22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39"/>
            <p:cNvSpPr/>
            <p:nvPr userDrawn="1"/>
          </p:nvSpPr>
          <p:spPr>
            <a:xfrm>
              <a:off x="2104146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39"/>
            <p:cNvSpPr/>
            <p:nvPr userDrawn="1"/>
          </p:nvSpPr>
          <p:spPr>
            <a:xfrm>
              <a:off x="2104146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5" name="직사각형 39"/>
            <p:cNvSpPr/>
            <p:nvPr userDrawn="1"/>
          </p:nvSpPr>
          <p:spPr>
            <a:xfrm>
              <a:off x="2104146" y="4036493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版面配置區 21"/>
          <p:cNvSpPr>
            <a:spLocks noGrp="1"/>
          </p:cNvSpPr>
          <p:nvPr>
            <p:ph type="body" sz="quarter" idx="15"/>
          </p:nvPr>
        </p:nvSpPr>
        <p:spPr>
          <a:xfrm>
            <a:off x="2907581" y="2271362"/>
            <a:ext cx="475138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quarter" idx="16"/>
          </p:nvPr>
        </p:nvSpPr>
        <p:spPr>
          <a:xfrm>
            <a:off x="2908299" y="3179357"/>
            <a:ext cx="4750669" cy="358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3" name="文字版面配置區 32"/>
          <p:cNvSpPr>
            <a:spLocks noGrp="1"/>
          </p:cNvSpPr>
          <p:nvPr>
            <p:ph type="body" sz="quarter" idx="17"/>
          </p:nvPr>
        </p:nvSpPr>
        <p:spPr>
          <a:xfrm>
            <a:off x="2908299" y="4151969"/>
            <a:ext cx="4750669" cy="29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18"/>
          </p:nvPr>
        </p:nvSpPr>
        <p:spPr>
          <a:xfrm>
            <a:off x="2908300" y="1339085"/>
            <a:ext cx="4750668" cy="355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 hasCustomPrompt="1"/>
          </p:nvPr>
        </p:nvSpPr>
        <p:spPr>
          <a:xfrm>
            <a:off x="215106" y="987574"/>
            <a:ext cx="8713787" cy="4147714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lvl1pPr>
            <a:lvl2pPr marL="720000" indent="-360000">
              <a:spcBef>
                <a:spcPts val="600"/>
              </a:spcBef>
              <a:defRPr sz="2000"/>
            </a:lvl2pPr>
            <a:lvl3pPr marL="1080000" indent="-360000">
              <a:spcBef>
                <a:spcPts val="600"/>
              </a:spcBef>
              <a:buFont typeface="Times New Roman" panose="02020603050405020304" pitchFamily="18" charset="0"/>
              <a:buChar char="→"/>
              <a:defRPr sz="1800"/>
            </a:lvl3pPr>
            <a:lvl4pPr marL="1440000" indent="-360000">
              <a:spcBef>
                <a:spcPts val="600"/>
              </a:spcBef>
              <a:defRPr sz="1600"/>
            </a:lvl4pPr>
            <a:lvl5pPr marL="1800000" indent="-360000">
              <a:spcBef>
                <a:spcPts val="600"/>
              </a:spcBef>
              <a:defRPr sz="1600"/>
            </a:lvl5pPr>
          </a:lstStyle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階層內容版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618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1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2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3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圖</a:t>
            </a:r>
            <a:r>
              <a:rPr lang="en-US" altLang="zh-TW" smtClean="0"/>
              <a:t>4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團隊角色、標題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zh-TW" altLang="en-US" smtClean="0"/>
              <a:t>標題</a:t>
            </a:r>
            <a:endParaRPr lang="en-US" altLang="ko-KR" dirty="0"/>
          </a:p>
        </p:txBody>
      </p:sp>
      <p:sp>
        <p:nvSpPr>
          <p:cNvPr id="6" name="Rounded Rectangle 5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2"/>
          </p:nvPr>
        </p:nvSpPr>
        <p:spPr>
          <a:xfrm>
            <a:off x="467544" y="1238250"/>
            <a:ext cx="2627429" cy="34217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TW" altLang="en-US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0403-C230-4E10-AFB6-EBA8534F1E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3AF998-2F94-4802-93AA-7352CF5DE6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2" r:id="rId2"/>
    <p:sldLayoutId id="2147483659" r:id="rId3"/>
    <p:sldLayoutId id="2147483652" r:id="rId4"/>
    <p:sldLayoutId id="214748370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57950" y="476726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73" r:id="rId3"/>
    <p:sldLayoutId id="2147483704" r:id="rId4"/>
    <p:sldLayoutId id="2147483708" r:id="rId5"/>
    <p:sldLayoutId id="2147483676" r:id="rId6"/>
    <p:sldLayoutId id="2147483705" r:id="rId7"/>
    <p:sldLayoutId id="2147483677" r:id="rId8"/>
    <p:sldLayoutId id="2147483706" r:id="rId9"/>
    <p:sldLayoutId id="214748367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 txBox="1">
            <a:spLocks/>
          </p:cNvSpPr>
          <p:nvPr userDrawn="1"/>
        </p:nvSpPr>
        <p:spPr>
          <a:xfrm>
            <a:off x="646348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748E0-5DDF-48E5-8A3F-F687D02B1E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1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48E0-5DDF-48E5-8A3F-F687D02B1E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6841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判斷座標是否在圓內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smtClean="0"/>
              <a:t>輸入</a:t>
            </a:r>
            <a:endParaRPr lang="en-US" altLang="zh-TW" smtClean="0"/>
          </a:p>
          <a:p>
            <a:pPr lvl="1"/>
            <a:r>
              <a:rPr lang="zh-TW" altLang="en-US"/>
              <a:t>輸入第一行為兩個圓的座標及半徑，依序分別為</a:t>
            </a:r>
            <a:r>
              <a:rPr lang="en-US" altLang="zh-TW"/>
              <a:t>x1, y1, r1, x2, y2, r2</a:t>
            </a:r>
            <a:r>
              <a:rPr lang="zh-TW" altLang="en-US"/>
              <a:t>，其中</a:t>
            </a:r>
            <a:r>
              <a:rPr lang="en-US" altLang="zh-TW"/>
              <a:t>x</a:t>
            </a:r>
            <a:r>
              <a:rPr lang="zh-TW" altLang="en-US"/>
              <a:t>代表</a:t>
            </a:r>
            <a:r>
              <a:rPr lang="en-US" altLang="zh-TW"/>
              <a:t>x</a:t>
            </a:r>
            <a:r>
              <a:rPr lang="zh-TW" altLang="en-US"/>
              <a:t>軸位置，</a:t>
            </a:r>
            <a:r>
              <a:rPr lang="en-US" altLang="zh-TW"/>
              <a:t>y</a:t>
            </a:r>
            <a:r>
              <a:rPr lang="zh-TW" altLang="en-US"/>
              <a:t>代表</a:t>
            </a:r>
            <a:r>
              <a:rPr lang="en-US" altLang="zh-TW"/>
              <a:t>y</a:t>
            </a:r>
            <a:r>
              <a:rPr lang="zh-TW" altLang="en-US"/>
              <a:t>軸位置，</a:t>
            </a:r>
            <a:r>
              <a:rPr lang="en-US" altLang="zh-TW"/>
              <a:t>r</a:t>
            </a:r>
            <a:r>
              <a:rPr lang="zh-TW" altLang="en-US"/>
              <a:t>代表圓的半徑；第二行為一個整數</a:t>
            </a:r>
            <a:r>
              <a:rPr lang="en-US" altLang="zh-TW"/>
              <a:t>(int)t</a:t>
            </a:r>
            <a:r>
              <a:rPr lang="zh-TW" altLang="en-US"/>
              <a:t>；第三行開始共有</a:t>
            </a:r>
            <a:r>
              <a:rPr lang="en-US" altLang="zh-TW"/>
              <a:t>t</a:t>
            </a:r>
            <a:r>
              <a:rPr lang="zh-TW" altLang="en-US"/>
              <a:t>行測資，每行有</a:t>
            </a:r>
            <a:r>
              <a:rPr lang="en-US" altLang="zh-TW"/>
              <a:t>2n</a:t>
            </a:r>
            <a:r>
              <a:rPr lang="zh-TW" altLang="en-US"/>
              <a:t>筆由「</a:t>
            </a:r>
            <a:r>
              <a:rPr lang="en-US" altLang="zh-TW"/>
              <a:t>,</a:t>
            </a:r>
            <a:r>
              <a:rPr lang="zh-TW" altLang="en-US"/>
              <a:t>」隔開的數值，其代表要測試的座標點，分別為</a:t>
            </a:r>
            <a:r>
              <a:rPr lang="en-US" altLang="zh-TW"/>
              <a:t>x1, y1, x2, y2, x3, y3....., xn, yn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/>
            <a:r>
              <a:rPr lang="en-US" altLang="zh-TW" smtClean="0"/>
              <a:t>0,0,3,5,5,7</a:t>
            </a:r>
            <a:br>
              <a:rPr lang="en-US" altLang="zh-TW" smtClean="0"/>
            </a:br>
            <a:r>
              <a:rPr lang="en-US" altLang="zh-TW" smtClean="0"/>
              <a:t>2</a:t>
            </a:r>
            <a:br>
              <a:rPr lang="en-US" altLang="zh-TW" smtClean="0"/>
            </a:br>
            <a:r>
              <a:rPr lang="en-US" altLang="zh-TW" smtClean="0"/>
              <a:t>1,2,6,3,2,5,3,4,5,6</a:t>
            </a:r>
            <a:br>
              <a:rPr lang="en-US" altLang="zh-TW" smtClean="0"/>
            </a:br>
            <a:r>
              <a:rPr lang="en-US" altLang="zh-TW" smtClean="0"/>
              <a:t>-1,2</a:t>
            </a:r>
            <a:r>
              <a:rPr lang="en-US" altLang="zh-TW"/>
              <a:t>,-</a:t>
            </a:r>
            <a:r>
              <a:rPr lang="en-US" altLang="zh-TW" smtClean="0"/>
              <a:t>5,3,9</a:t>
            </a:r>
          </a:p>
          <a:p>
            <a:r>
              <a:rPr lang="zh-TW" altLang="en-US" smtClean="0"/>
              <a:t>輸出</a:t>
            </a:r>
            <a:endParaRPr lang="en-US" altLang="zh-TW" smtClean="0"/>
          </a:p>
          <a:p>
            <a:pPr lvl="1"/>
            <a:r>
              <a:rPr lang="zh-TW" altLang="en-US"/>
              <a:t>請輸出每行測資的結果，分別為「座標在兩圓交集處、座標不在任一圓內、座標只在第一個圓內、座標只在第二個圓內」的數量。</a:t>
            </a:r>
          </a:p>
        </p:txBody>
      </p:sp>
    </p:spTree>
    <p:extLst>
      <p:ext uri="{BB962C8B-B14F-4D97-AF65-F5344CB8AC3E}">
        <p14:creationId xmlns:p14="http://schemas.microsoft.com/office/powerpoint/2010/main" val="29770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8173" y="989314"/>
            <a:ext cx="8713787" cy="403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檢查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點是否在圓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內，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包含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[x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包含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圓心的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圓心的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圓的半徑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畢氏定理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距離是否小於半徑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讀入圓的資訊 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將第一個圓的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半徑放入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c1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的串列中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將第二個圓的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y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軸座標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半徑放入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c2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的串列中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測資數量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循環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times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次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'inside'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'outside'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'c1'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'c2'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該行測資的點位置資訊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讀入所有點的座標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因為每兩個為一組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(x,y)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，因此每次迴圈執行後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需要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+2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建立點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的座標串列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check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是否在第一個圓和第二個圓，若是則為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若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的兩個結果都是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同時在兩個圓內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'inside'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 = [True, False]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只在第一個圓內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'c1'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 = [False, True]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只在第二個圓內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'c2'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8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當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result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的兩個結果都是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，則代表點</a:t>
            </a:r>
            <a:r>
              <a:rPr lang="en-US" altLang="zh-TW" sz="8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800">
                <a:solidFill>
                  <a:srgbClr val="008000"/>
                </a:solidFill>
                <a:latin typeface="Consolas" panose="020B0609020204030204" pitchFamily="49" charset="0"/>
              </a:rPr>
              <a:t>在兩個圓外</a:t>
            </a:r>
            <a:endParaRPr lang="zh-TW" altLang="en-US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8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'outside'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 += </a:t>
            </a:r>
            <a:r>
              <a:rPr lang="en-US" altLang="zh-TW" sz="8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80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'inside'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'outside'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'c1'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80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altLang="zh-TW" sz="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800">
                <a:solidFill>
                  <a:srgbClr val="A31515"/>
                </a:solidFill>
                <a:latin typeface="Consolas" panose="020B0609020204030204" pitchFamily="49" charset="0"/>
              </a:rPr>
              <a:t>'c2</a:t>
            </a:r>
            <a:r>
              <a:rPr lang="en-US" altLang="zh-TW" sz="8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80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8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8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8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TW" sz="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/>
              <a:t>判斷座標是否在圓內</a:t>
            </a:r>
          </a:p>
        </p:txBody>
      </p:sp>
    </p:spTree>
    <p:extLst>
      <p:ext uri="{BB962C8B-B14F-4D97-AF65-F5344CB8AC3E}">
        <p14:creationId xmlns:p14="http://schemas.microsoft.com/office/powerpoint/2010/main" val="1015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5106" y="987574"/>
            <a:ext cx="5549104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點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TW" altLang="en-US" sz="1200" smtClean="0">
                <a:solidFill>
                  <a:srgbClr val="008000"/>
                </a:solidFill>
                <a:latin typeface="Consolas" panose="020B0609020204030204" pitchFamily="49" charset="0"/>
              </a:rPr>
              <a:t>座標</a:t>
            </a:r>
            <a:r>
              <a:rPr lang="en-US" altLang="zh-TW" sz="1200" smtClean="0">
                <a:solidFill>
                  <a:srgbClr val="008000"/>
                </a:solidFill>
                <a:latin typeface="Consolas" panose="020B0609020204030204" pitchFamily="49" charset="0"/>
              </a:rPr>
              <a:t>(10, 17)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 smtClean="0">
                <a:solidFill>
                  <a:srgbClr val="008000"/>
                </a:solidFill>
                <a:latin typeface="Consolas" panose="020B0609020204030204" pitchFamily="49" charset="0"/>
              </a:rPr>
              <a:t>圓心座標</a:t>
            </a:r>
            <a:r>
              <a:rPr lang="en-US" altLang="zh-TW" sz="1200" smtClean="0">
                <a:solidFill>
                  <a:srgbClr val="008000"/>
                </a:solidFill>
                <a:latin typeface="Consolas" panose="020B0609020204030204" pitchFamily="49" charset="0"/>
              </a:rPr>
              <a:t>(15, 20)</a:t>
            </a:r>
            <a:r>
              <a:rPr lang="zh-TW" altLang="en-US" sz="1200" smtClean="0">
                <a:solidFill>
                  <a:srgbClr val="008000"/>
                </a:solidFill>
                <a:latin typeface="Consolas" panose="020B0609020204030204" pitchFamily="49" charset="0"/>
              </a:rPr>
              <a:t>，圓半徑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軸的差距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TW" sz="1200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畢氏定理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en-US" altLang="zh-TW" sz="1200" smtClean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20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]): </a:t>
            </a:r>
            <a:r>
              <a:rPr lang="en-US" altLang="zh-TW" sz="120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1200">
                <a:solidFill>
                  <a:srgbClr val="008000"/>
                </a:solidFill>
                <a:latin typeface="Consolas" panose="020B0609020204030204" pitchFamily="49" charset="0"/>
              </a:rPr>
              <a:t>距離是否小於半徑</a:t>
            </a:r>
            <a:endParaRPr lang="zh-TW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TW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zh-TW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zh-TW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判斷座標是否在圓內</a:t>
            </a:r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版面配置區 50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024868" y="3311212"/>
                <a:ext cx="5904025" cy="1824076"/>
              </a:xfrm>
            </p:spPr>
            <p:txBody>
              <a:bodyPr/>
              <a:lstStyle/>
              <a:p>
                <a:pPr marL="285750" indent="-285750"/>
                <a:r>
                  <a:rPr lang="zh-TW" altLang="en-US" sz="1800" smtClean="0">
                    <a:latin typeface="Cambria Math" panose="02040503050406030204" pitchFamily="18" charset="0"/>
                  </a:rPr>
                  <a:t>畢氏定理</a:t>
                </a:r>
                <a:endParaRPr lang="en-US" altLang="zh-TW" sz="180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=10−15=−5</m:t>
                    </m:r>
                  </m:oMath>
                </a14:m>
                <a:endParaRPr lang="en-US" altLang="zh-TW" sz="1800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=17−20=−3</m:t>
                    </m:r>
                  </m:oMath>
                </a14:m>
                <a:endParaRPr lang="en-US" altLang="zh-TW" sz="1800" b="0" i="1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sz="1800" i="1" smtClean="0">
                    <a:latin typeface="Cambria Math" panose="02040503050406030204" pitchFamily="18" charset="0"/>
                  </a:rPr>
                  <a:t/>
                </a:r>
                <a:br>
                  <a:rPr lang="en-US" altLang="zh-TW" sz="1800" i="1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ra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=5.83…&gt;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半徑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TW" altLang="en-US" sz="1800"/>
              </a:p>
            </p:txBody>
          </p:sp>
        </mc:Choice>
        <mc:Fallback>
          <p:sp>
            <p:nvSpPr>
              <p:cNvPr id="51" name="文字版面配置區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024868" y="3311212"/>
                <a:ext cx="5904025" cy="1824076"/>
              </a:xfrm>
              <a:blipFill>
                <a:blip r:embed="rId2"/>
                <a:stretch>
                  <a:fillRect l="-619" t="-1338" b="-10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6660220" y="1080303"/>
            <a:ext cx="1699200" cy="1699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395536" y="3399264"/>
            <a:ext cx="2507869" cy="1458231"/>
            <a:chOff x="395536" y="3399264"/>
            <a:chExt cx="2507869" cy="1458231"/>
          </a:xfrm>
        </p:grpSpPr>
        <p:grpSp>
          <p:nvGrpSpPr>
            <p:cNvPr id="34" name="群組 33"/>
            <p:cNvGrpSpPr/>
            <p:nvPr/>
          </p:nvGrpSpPr>
          <p:grpSpPr>
            <a:xfrm>
              <a:off x="395536" y="3399264"/>
              <a:ext cx="2507869" cy="1458231"/>
              <a:chOff x="5940152" y="1653001"/>
              <a:chExt cx="2507869" cy="1458231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6437453" y="1918556"/>
                <a:ext cx="1080120" cy="851076"/>
                <a:chOff x="539552" y="3651870"/>
                <a:chExt cx="1080120" cy="804377"/>
              </a:xfrm>
            </p:grpSpPr>
            <p:cxnSp>
              <p:nvCxnSpPr>
                <p:cNvPr id="42" name="肘形接點 41"/>
                <p:cNvCxnSpPr/>
                <p:nvPr/>
              </p:nvCxnSpPr>
              <p:spPr>
                <a:xfrm rot="5400000">
                  <a:off x="1475656" y="4299942"/>
                  <a:ext cx="144016" cy="144016"/>
                </a:xfrm>
                <a:prstGeom prst="bentConnector3">
                  <a:avLst>
                    <a:gd name="adj1" fmla="val 39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 flipH="1">
                  <a:off x="539552" y="3651870"/>
                  <a:ext cx="1080120" cy="7920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539552" y="4443958"/>
                  <a:ext cx="1080120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/>
                <p:nvPr/>
              </p:nvCxnSpPr>
              <p:spPr>
                <a:xfrm flipH="1">
                  <a:off x="1614488" y="3651872"/>
                  <a:ext cx="5184" cy="804375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(15, </m:t>
                          </m:r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(10, 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/>
                  </a:p>
                </p:txBody>
              </p:sp>
            </mc:Choice>
            <mc:Fallback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橢圓 37"/>
              <p:cNvSpPr/>
              <p:nvPr/>
            </p:nvSpPr>
            <p:spPr>
              <a:xfrm>
                <a:off x="6390628" y="2709805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7462995" y="1883078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字方塊 39"/>
                  <p:cNvSpPr txBox="1"/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140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文字方塊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140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文字方塊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676728" y="3795417"/>
                  <a:ext cx="9228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zh-TW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28" y="3795417"/>
                  <a:ext cx="92281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/>
          <p:cNvGrpSpPr/>
          <p:nvPr/>
        </p:nvGrpSpPr>
        <p:grpSpPr>
          <a:xfrm>
            <a:off x="5940152" y="1653001"/>
            <a:ext cx="2507869" cy="1458231"/>
            <a:chOff x="5940152" y="1653001"/>
            <a:chExt cx="2507869" cy="1458231"/>
          </a:xfrm>
        </p:grpSpPr>
        <p:grpSp>
          <p:nvGrpSpPr>
            <p:cNvPr id="33" name="群組 32"/>
            <p:cNvGrpSpPr/>
            <p:nvPr/>
          </p:nvGrpSpPr>
          <p:grpSpPr>
            <a:xfrm>
              <a:off x="5940152" y="1653001"/>
              <a:ext cx="2507869" cy="1458231"/>
              <a:chOff x="5940152" y="1653001"/>
              <a:chExt cx="2507869" cy="1458231"/>
            </a:xfrm>
          </p:grpSpPr>
          <p:grpSp>
            <p:nvGrpSpPr>
              <p:cNvPr id="21" name="群組 20"/>
              <p:cNvGrpSpPr/>
              <p:nvPr/>
            </p:nvGrpSpPr>
            <p:grpSpPr>
              <a:xfrm>
                <a:off x="6437453" y="1918556"/>
                <a:ext cx="1080120" cy="851076"/>
                <a:chOff x="539552" y="3651870"/>
                <a:chExt cx="1080120" cy="804377"/>
              </a:xfrm>
            </p:grpSpPr>
            <p:cxnSp>
              <p:nvCxnSpPr>
                <p:cNvPr id="16" name="肘形接點 15"/>
                <p:cNvCxnSpPr/>
                <p:nvPr/>
              </p:nvCxnSpPr>
              <p:spPr>
                <a:xfrm rot="5400000">
                  <a:off x="1475656" y="4299942"/>
                  <a:ext cx="144016" cy="144016"/>
                </a:xfrm>
                <a:prstGeom prst="bentConnector3">
                  <a:avLst>
                    <a:gd name="adj1" fmla="val 39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線接點 4"/>
                <p:cNvCxnSpPr/>
                <p:nvPr/>
              </p:nvCxnSpPr>
              <p:spPr>
                <a:xfrm flipH="1">
                  <a:off x="539552" y="3651870"/>
                  <a:ext cx="1080120" cy="7920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/>
                <p:cNvCxnSpPr/>
                <p:nvPr/>
              </p:nvCxnSpPr>
              <p:spPr>
                <a:xfrm>
                  <a:off x="539552" y="4443958"/>
                  <a:ext cx="1080120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H="1">
                  <a:off x="1614488" y="3651872"/>
                  <a:ext cx="5184" cy="804375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(15, </m:t>
                          </m:r>
                          <m:r>
                            <a:rPr lang="en-US" altLang="zh-TW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7573" y="1653001"/>
                    <a:ext cx="93044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(10, 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sz="1400"/>
                  </a:p>
                </p:txBody>
              </p:sp>
            </mc:Choice>
            <mc:Fallback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152" y="2803455"/>
                    <a:ext cx="942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橢圓 23"/>
              <p:cNvSpPr/>
              <p:nvPr/>
            </p:nvSpPr>
            <p:spPr>
              <a:xfrm>
                <a:off x="6390628" y="2709805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7462995" y="1883078"/>
                <a:ext cx="93650" cy="936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/>
                            <m:t>𝑏</m:t>
                          </m:r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29" name="文字方塊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364" y="2190206"/>
                    <a:ext cx="32970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字方塊 29"/>
                  <p:cNvSpPr txBox="1"/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1400" b="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/>
                            <m:t>𝑎</m:t>
                          </m:r>
                        </m:oMath>
                      </m:oMathPara>
                    </a14:m>
                    <a:endParaRPr lang="zh-TW" altLang="en-US"/>
                  </a:p>
                </p:txBody>
              </p:sp>
            </mc:Choice>
            <mc:Fallback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0865" y="2709805"/>
                    <a:ext cx="33329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6229925" y="2049976"/>
                  <a:ext cx="9228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zh-TW" altLang="en-US" sz="1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925" y="2049976"/>
                  <a:ext cx="92281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57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mtClean="0"/>
              <a:t>判斷座標是否在圓內</a:t>
            </a:r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755576" y="1080303"/>
            <a:ext cx="2923336" cy="1699200"/>
            <a:chOff x="467544" y="1080303"/>
            <a:chExt cx="2923336" cy="1699200"/>
          </a:xfrm>
        </p:grpSpPr>
        <p:sp>
          <p:nvSpPr>
            <p:cNvPr id="50" name="橢圓 49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1806681" y="1446702"/>
                  <a:ext cx="401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681" y="1446702"/>
                  <a:ext cx="401840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橢圓 53"/>
            <p:cNvSpPr/>
            <p:nvPr/>
          </p:nvSpPr>
          <p:spPr>
            <a:xfrm>
              <a:off x="1806681" y="1707654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5090202" y="872865"/>
            <a:ext cx="2923336" cy="1911388"/>
            <a:chOff x="467544" y="868115"/>
            <a:chExt cx="2923336" cy="1911388"/>
          </a:xfrm>
        </p:grpSpPr>
        <p:sp>
          <p:nvSpPr>
            <p:cNvPr id="56" name="橢圓 55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1855669" y="868115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669" y="868115"/>
                  <a:ext cx="406009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橢圓 58"/>
            <p:cNvSpPr/>
            <p:nvPr/>
          </p:nvSpPr>
          <p:spPr>
            <a:xfrm>
              <a:off x="1855669" y="1129067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55576" y="3170593"/>
            <a:ext cx="2923336" cy="1699200"/>
            <a:chOff x="467544" y="1080303"/>
            <a:chExt cx="2923336" cy="1699200"/>
          </a:xfrm>
        </p:grpSpPr>
        <p:sp>
          <p:nvSpPr>
            <p:cNvPr id="61" name="橢圓 60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字方塊 62"/>
                <p:cNvSpPr txBox="1"/>
                <p:nvPr/>
              </p:nvSpPr>
              <p:spPr>
                <a:xfrm>
                  <a:off x="973745" y="1727955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>
            <p:sp>
              <p:nvSpPr>
                <p:cNvPr id="63" name="文字方塊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45" y="1727955"/>
                  <a:ext cx="40600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橢圓 63"/>
            <p:cNvSpPr/>
            <p:nvPr/>
          </p:nvSpPr>
          <p:spPr>
            <a:xfrm>
              <a:off x="973745" y="1988907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119083" y="3169764"/>
            <a:ext cx="2923336" cy="1699200"/>
            <a:chOff x="467544" y="1080303"/>
            <a:chExt cx="2923336" cy="1699200"/>
          </a:xfrm>
        </p:grpSpPr>
        <p:sp>
          <p:nvSpPr>
            <p:cNvPr id="66" name="橢圓 65"/>
            <p:cNvSpPr/>
            <p:nvPr/>
          </p:nvSpPr>
          <p:spPr>
            <a:xfrm>
              <a:off x="467544" y="1080303"/>
              <a:ext cx="1699200" cy="1699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1691680" y="1080303"/>
              <a:ext cx="1699200" cy="16992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2728773" y="1882672"/>
                  <a:ext cx="4047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1400"/>
                </a:p>
              </p:txBody>
            </p:sp>
          </mc:Choice>
          <mc:Fallback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773" y="1882672"/>
                  <a:ext cx="4047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>
              <a:off x="2728773" y="2143624"/>
              <a:ext cx="93650" cy="936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78990" y="957795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807338" y="960493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78990" y="3040455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807338" y="3043153"/>
            <a:ext cx="3528392" cy="1944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9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與結尾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內容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搭圖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轉換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特殊版面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貼圖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標楷-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226</Words>
  <Application>Microsoft Office PowerPoint</Application>
  <PresentationFormat>如螢幕大小 (16:9)</PresentationFormat>
  <Paragraphs>66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4</vt:i4>
      </vt:variant>
    </vt:vector>
  </HeadingPairs>
  <TitlesOfParts>
    <vt:vector size="19" baseType="lpstr">
      <vt:lpstr>맑은 고딕</vt:lpstr>
      <vt:lpstr>新細明體</vt:lpstr>
      <vt:lpstr>標楷體</vt:lpstr>
      <vt:lpstr>Arial</vt:lpstr>
      <vt:lpstr>Calibri</vt:lpstr>
      <vt:lpstr>Cambria Math</vt:lpstr>
      <vt:lpstr>Consolas</vt:lpstr>
      <vt:lpstr>Times New Roman</vt:lpstr>
      <vt:lpstr>Wingdings</vt:lpstr>
      <vt:lpstr>封面與結尾</vt:lpstr>
      <vt:lpstr>內容</vt:lpstr>
      <vt:lpstr>搭圖版面</vt:lpstr>
      <vt:lpstr>章節轉換</vt:lpstr>
      <vt:lpstr>特殊版面</vt:lpstr>
      <vt:lpstr>貼圖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1332</cp:revision>
  <dcterms:created xsi:type="dcterms:W3CDTF">2016-12-05T23:26:54Z</dcterms:created>
  <dcterms:modified xsi:type="dcterms:W3CDTF">2022-11-10T08:54:55Z</dcterms:modified>
</cp:coreProperties>
</file>