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20" r:id="rId7"/>
    <p:sldId id="391" r:id="rId8"/>
    <p:sldId id="411" r:id="rId9"/>
    <p:sldId id="415" r:id="rId10"/>
    <p:sldId id="412" r:id="rId11"/>
    <p:sldId id="413" r:id="rId12"/>
    <p:sldId id="422" r:id="rId13"/>
    <p:sldId id="416" r:id="rId14"/>
    <p:sldId id="414" r:id="rId15"/>
    <p:sldId id="417" r:id="rId16"/>
    <p:sldId id="418" r:id="rId17"/>
    <p:sldId id="419" r:id="rId18"/>
    <p:sldId id="398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00049761437811"/>
          <c:y val="0.14513680494263018"/>
          <c:w val="0.88299950238562175"/>
          <c:h val="0.816028243601059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2.133333333333343E-2"/>
                  <c:y val="-6.3381578383919759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69-4BEC-9109-FFB2DD66A4DE}"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Decision Tree</c:v>
                </c:pt>
                <c:pt idx="1">
                  <c:v>Logistic Regression</c:v>
                </c:pt>
                <c:pt idx="2">
                  <c:v>Linear Regression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0.14219999999999999</c:v>
                </c:pt>
                <c:pt idx="1">
                  <c:v>0.87949999999999995</c:v>
                </c:pt>
                <c:pt idx="2">
                  <c:v>0.65039999999999998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9-4BEC-9109-FFB2DD66A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93456944"/>
        <c:axId val="1193468464"/>
      </c:barChart>
      <c:catAx>
        <c:axId val="1193456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468464"/>
        <c:crosses val="autoZero"/>
        <c:auto val="1"/>
        <c:lblAlgn val="ctr"/>
        <c:lblOffset val="100"/>
        <c:noMultiLvlLbl val="0"/>
      </c:catAx>
      <c:valAx>
        <c:axId val="119346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345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t>08.04.2024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08.04.2024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09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en-US"/>
              <a:t>Click icon to add table</a:t>
            </a:r>
            <a:endParaRPr lang="ru-RU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50" y="2453229"/>
            <a:ext cx="7633879" cy="1007744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4000" b="0" dirty="0"/>
              <a:t>Customer Subscription Analysis</a:t>
            </a:r>
            <a:endParaRPr lang="ru-RU" sz="4000" b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9C1026A-EE20-89D1-4E94-DBD7E3CF7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530" y="4216177"/>
            <a:ext cx="5486400" cy="1645920"/>
          </a:xfrm>
        </p:spPr>
        <p:txBody>
          <a:bodyPr/>
          <a:lstStyle/>
          <a:p>
            <a:r>
              <a:rPr lang="en-US" sz="5400" dirty="0"/>
              <a:t>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7518508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CA" dirty="0"/>
              <a:t>Classification Methods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ru-RU"/>
            </a:defPPr>
          </a:lstStyle>
          <a:p>
            <a:pPr rtl="0">
              <a:lnSpc>
                <a:spcPct val="150000"/>
              </a:lnSpc>
            </a:pPr>
            <a:r>
              <a:rPr lang="en-CA" dirty="0"/>
              <a:t>Decision Tree</a:t>
            </a:r>
            <a:endParaRPr lang="ru-RU" dirty="0"/>
          </a:p>
          <a:p>
            <a:pPr rtl="0">
              <a:lnSpc>
                <a:spcPct val="150000"/>
              </a:lnSpc>
            </a:pPr>
            <a:r>
              <a:rPr lang="en-CA" dirty="0"/>
              <a:t>Logistic Regression</a:t>
            </a:r>
            <a:endParaRPr lang="ru-RU" dirty="0"/>
          </a:p>
          <a:p>
            <a:pPr rtl="0">
              <a:lnSpc>
                <a:spcPct val="150000"/>
              </a:lnSpc>
            </a:pPr>
            <a:r>
              <a:rPr lang="en-CA" dirty="0"/>
              <a:t>Linear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26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B366D25-EB28-E94C-63B0-5DEE31A3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CA">
                <a:highlight>
                  <a:srgbClr val="FFFFFF"/>
                </a:highlight>
              </a:rPr>
              <a:t>Decision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7150F-7355-9962-2300-83C992ED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073484"/>
            <a:ext cx="6118225" cy="4711032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F9DB2-C326-A27D-C15E-5D8671AD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3722914"/>
            <a:ext cx="4474113" cy="19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B366D25-EB28-E94C-63B0-5DEE31A3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5206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36A98-E4E3-811D-AB4A-7A489EB7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4267"/>
            <a:ext cx="5520690" cy="4310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43CFA-5ED6-65E4-AAD7-97A17BF6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3429000"/>
            <a:ext cx="5121696" cy="22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B366D25-EB28-E94C-63B0-5DEE31A3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8E1CE-008F-3F5D-E76C-DEC1ED49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4" y="1033558"/>
            <a:ext cx="4234540" cy="3197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7D3AC-6AD5-3681-D7BB-A13C44BC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4539849"/>
            <a:ext cx="72685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B831AB-6D6D-9AB5-B741-39806B8C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baseline="0" dirty="0">
                <a:solidFill>
                  <a:schemeClr val="bg1"/>
                </a:solidFill>
              </a:rPr>
              <a:t> Accuracy Comparison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F49D42E-8E6A-A7EE-7466-B0C9AEF04C9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83242966"/>
              </p:ext>
            </p:extLst>
          </p:nvPr>
        </p:nvGraphicFramePr>
        <p:xfrm>
          <a:off x="1213485" y="2552700"/>
          <a:ext cx="9734550" cy="367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0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Thank you</a:t>
            </a:r>
            <a:r>
              <a:rPr lang="ru-RU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F443D-8E81-46DB-AD04-002F2F2DEB0D}"/>
              </a:ext>
            </a:extLst>
          </p:cNvPr>
          <p:cNvSpPr txBox="1"/>
          <p:nvPr/>
        </p:nvSpPr>
        <p:spPr>
          <a:xfrm>
            <a:off x="594360" y="4305300"/>
            <a:ext cx="24936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Vladimir Gvaramadze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Uriel </a:t>
            </a:r>
            <a:r>
              <a:rPr lang="en-US" sz="2000" b="1" dirty="0" err="1">
                <a:solidFill>
                  <a:schemeClr val="bg1"/>
                </a:solidFill>
              </a:rPr>
              <a:t>Vortia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Xi</a:t>
            </a:r>
            <a:r>
              <a:rPr lang="en-US" altLang="zh-CN" sz="2000" b="1" dirty="0">
                <a:solidFill>
                  <a:schemeClr val="bg1"/>
                </a:solidFill>
              </a:rPr>
              <a:t>n</a:t>
            </a:r>
            <a:r>
              <a:rPr lang="en-US" sz="2000" b="1" dirty="0">
                <a:solidFill>
                  <a:schemeClr val="bg1"/>
                </a:solidFill>
              </a:rPr>
              <a:t>fu Guo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001B4B-5EDE-1744-7310-A5FD5E4F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92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Uriel Vortia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ru-RU"/>
            </a:defPPr>
          </a:lstStyle>
          <a:p>
            <a:pPr rtl="0">
              <a:lnSpc>
                <a:spcPct val="150000"/>
              </a:lnSpc>
            </a:pPr>
            <a:r>
              <a:rPr lang="en-CA" dirty="0"/>
              <a:t>Data Exploration</a:t>
            </a:r>
            <a:endParaRPr lang="ru-RU" dirty="0"/>
          </a:p>
          <a:p>
            <a:pPr rtl="0">
              <a:lnSpc>
                <a:spcPct val="150000"/>
              </a:lnSpc>
            </a:pPr>
            <a:r>
              <a:rPr lang="en-CA" dirty="0"/>
              <a:t>Preprocessing the data</a:t>
            </a:r>
            <a:endParaRPr lang="ru-RU" dirty="0"/>
          </a:p>
          <a:p>
            <a:pPr rtl="0">
              <a:lnSpc>
                <a:spcPct val="150000"/>
              </a:lnSpc>
            </a:pPr>
            <a:r>
              <a:rPr lang="en-CA" dirty="0"/>
              <a:t>Usage of classification-learning methods</a:t>
            </a:r>
            <a:endParaRPr lang="ru-RU" dirty="0"/>
          </a:p>
          <a:p>
            <a:pPr rtl="0">
              <a:lnSpc>
                <a:spcPct val="150000"/>
              </a:lnSpc>
            </a:pPr>
            <a:r>
              <a:rPr lang="en-CA" dirty="0"/>
              <a:t>Test the learned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149C-6235-64B0-D02E-00003A0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00657-754D-71B3-39F9-4A8BA217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33" y="4046149"/>
            <a:ext cx="7444577" cy="2057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F2E24-E17A-DAAD-2497-68C930B5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94073"/>
            <a:ext cx="2720340" cy="36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64" y="1286629"/>
            <a:ext cx="6088444" cy="65039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Age</a:t>
            </a:r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8FA0629-731D-F01F-007E-C081B0F3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78" y="308441"/>
            <a:ext cx="8379279" cy="624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0AB6-E3E4-0124-FE4F-B9DD3ED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97" y="321134"/>
            <a:ext cx="10873740" cy="1680205"/>
          </a:xfrm>
        </p:spPr>
        <p:txBody>
          <a:bodyPr/>
          <a:lstStyle/>
          <a:p>
            <a:r>
              <a:rPr lang="en-US" dirty="0"/>
              <a:t>Job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2D9CA1-913D-D7B2-B8EA-38D53C81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19" y="2502081"/>
            <a:ext cx="10141417" cy="31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79BB-A5CA-C666-5174-B54D56AC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Marital Status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F38CD-6B94-B43D-8BF1-5C3266A9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03" y="2921044"/>
            <a:ext cx="9328797" cy="2891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06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525C958-CE82-56EE-8824-F6F67C69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C442B-E8F0-C94E-1C10-153564DD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6" y="2525201"/>
            <a:ext cx="5784404" cy="3905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BBE907-8BB7-CD1C-8170-0745E036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96" y="3804138"/>
            <a:ext cx="54300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3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310DA9D-3ECA-EDB4-F0E5-5C7465F3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CF47B-611F-C49C-3BF6-AE463856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8" y="2595311"/>
            <a:ext cx="4877481" cy="619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D97EF-2CC9-2FD5-7C0D-93CBF7AA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5130131"/>
            <a:ext cx="3810532" cy="4001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92D432-F906-04F6-ADD8-7DE7C3B44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3347197"/>
            <a:ext cx="8586651" cy="16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310DA9D-3ECA-EDB4-F0E5-5C7465F3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C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786D73-809D-E5FF-2FAC-21298BCD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" y="2321770"/>
            <a:ext cx="9827460" cy="2276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28A84A-17EA-64BB-D5B3-89F982C5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4832790"/>
            <a:ext cx="10262028" cy="18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57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{6BC4BF10-D3DE-4B16-97E6-D60827E5FEDE}tf78853419_win32</Template>
  <TotalTime>170</TotalTime>
  <Words>67</Words>
  <Application>Microsoft Office PowerPoint</Application>
  <PresentationFormat>宽屏</PresentationFormat>
  <Paragraphs>36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Söhne</vt:lpstr>
      <vt:lpstr>Arial</vt:lpstr>
      <vt:lpstr>Calibri</vt:lpstr>
      <vt:lpstr>Franklin Gothic Book</vt:lpstr>
      <vt:lpstr>Franklin Gothic Demi</vt:lpstr>
      <vt:lpstr>Пользовательская</vt:lpstr>
      <vt:lpstr>Customer Subscription Analysis</vt:lpstr>
      <vt:lpstr>Agenda</vt:lpstr>
      <vt:lpstr>Data Exploration</vt:lpstr>
      <vt:lpstr>Age</vt:lpstr>
      <vt:lpstr>Job</vt:lpstr>
      <vt:lpstr>Marital Status</vt:lpstr>
      <vt:lpstr>Correlation Matrix</vt:lpstr>
      <vt:lpstr>Data Preprocessing</vt:lpstr>
      <vt:lpstr>Data Preprocessing</vt:lpstr>
      <vt:lpstr>Classification Methods</vt:lpstr>
      <vt:lpstr>Decision Tree</vt:lpstr>
      <vt:lpstr>Logistic Regression</vt:lpstr>
      <vt:lpstr>Linear Regression</vt:lpstr>
      <vt:lpstr>Model Accuracy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Subscription Analysis</dc:title>
  <dc:creator>Vladimir Gvaramadze</dc:creator>
  <cp:lastModifiedBy>Xinfu Guo</cp:lastModifiedBy>
  <cp:revision>2</cp:revision>
  <dcterms:created xsi:type="dcterms:W3CDTF">2024-04-08T19:09:56Z</dcterms:created>
  <dcterms:modified xsi:type="dcterms:W3CDTF">2024-04-08T22:24:02Z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