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18FF0-A12C-492C-B39B-336B35266153}" type="datetimeFigureOut">
              <a:rPr lang="en-CA" smtClean="0"/>
              <a:t>2024-03-11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D2480-2888-4E10-8EEE-AE469F90F2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731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D2480-2888-4E10-8EEE-AE469F90F27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759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Let's understand this with an example.</a:t>
            </a: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 sanitizer manufacturer claims that its product kills 95 percent of germs on average. </a:t>
            </a: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To put this company's claim to the test, create a null and alternate hypothesis.</a:t>
            </a: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H0 (Null Hypothesis): Average = 95%.</a:t>
            </a: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Alternative Hypothesis (H1): The average is less than 95%.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D2480-2888-4E10-8EEE-AE469F90F27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325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1140" y="546049"/>
            <a:ext cx="7745095" cy="803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44D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44D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44D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44D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199"/>
                </a:lnTo>
                <a:lnTo>
                  <a:pt x="9144000" y="457199"/>
                </a:lnTo>
                <a:lnTo>
                  <a:pt x="9144000" y="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9144000" cy="67310"/>
          </a:xfrm>
          <a:custGeom>
            <a:avLst/>
            <a:gdLst/>
            <a:ahLst/>
            <a:cxnLst/>
            <a:rect l="l" t="t" r="r" b="b"/>
            <a:pathLst>
              <a:path w="9144000" h="67310">
                <a:moveTo>
                  <a:pt x="9144000" y="0"/>
                </a:moveTo>
                <a:lnTo>
                  <a:pt x="0" y="0"/>
                </a:lnTo>
                <a:lnTo>
                  <a:pt x="0" y="67055"/>
                </a:lnTo>
                <a:lnTo>
                  <a:pt x="9144000" y="67055"/>
                </a:lnTo>
                <a:lnTo>
                  <a:pt x="9144000" y="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96111" y="1738883"/>
            <a:ext cx="7475855" cy="0"/>
          </a:xfrm>
          <a:custGeom>
            <a:avLst/>
            <a:gdLst/>
            <a:ahLst/>
            <a:cxnLst/>
            <a:rect l="l" t="t" r="r" b="b"/>
            <a:pathLst>
              <a:path w="7475855">
                <a:moveTo>
                  <a:pt x="0" y="0"/>
                </a:moveTo>
                <a:lnTo>
                  <a:pt x="7475473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140" y="283209"/>
            <a:ext cx="8434070" cy="14635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44D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8300" y="1863784"/>
            <a:ext cx="7734300" cy="3723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tatstutor.ac.uCkopyrigh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stutor.ac.uk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tatstutor.a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tatstutor.ac.uk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tatstutor.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stutor.ac.uk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www.statstutor.ac.uk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9144000" cy="524510"/>
            <a:chOff x="0" y="6333744"/>
            <a:chExt cx="9144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9141460" cy="457200"/>
            </a:xfrm>
            <a:custGeom>
              <a:avLst/>
              <a:gdLst/>
              <a:ahLst/>
              <a:cxnLst/>
              <a:rect l="l" t="t" r="r" b="b"/>
              <a:pathLst>
                <a:path w="9141460" h="457200">
                  <a:moveTo>
                    <a:pt x="9140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9140952" y="457199"/>
                  </a:lnTo>
                  <a:lnTo>
                    <a:pt x="9140952" y="0"/>
                  </a:lnTo>
                  <a:close/>
                </a:path>
              </a:pathLst>
            </a:custGeom>
            <a:solidFill>
              <a:srgbClr val="F3A3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3"/>
              <a:ext cx="9142730" cy="64135"/>
            </a:xfrm>
            <a:custGeom>
              <a:avLst/>
              <a:gdLst/>
              <a:ahLst/>
              <a:cxnLst/>
              <a:rect l="l" t="t" r="r" b="b"/>
              <a:pathLst>
                <a:path w="9142730" h="64135">
                  <a:moveTo>
                    <a:pt x="152400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152400" y="64008"/>
                  </a:lnTo>
                  <a:lnTo>
                    <a:pt x="152400" y="0"/>
                  </a:lnTo>
                  <a:close/>
                </a:path>
                <a:path w="9142730" h="64135">
                  <a:moveTo>
                    <a:pt x="9142476" y="0"/>
                  </a:moveTo>
                  <a:lnTo>
                    <a:pt x="5105400" y="0"/>
                  </a:lnTo>
                  <a:lnTo>
                    <a:pt x="5105400" y="64008"/>
                  </a:lnTo>
                  <a:lnTo>
                    <a:pt x="9142476" y="64008"/>
                  </a:lnTo>
                  <a:lnTo>
                    <a:pt x="9142476" y="0"/>
                  </a:lnTo>
                  <a:close/>
                </a:path>
              </a:pathLst>
            </a:custGeom>
            <a:solidFill>
              <a:srgbClr val="A4B5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06780" y="4343400"/>
            <a:ext cx="7406005" cy="0"/>
          </a:xfrm>
          <a:custGeom>
            <a:avLst/>
            <a:gdLst/>
            <a:ahLst/>
            <a:cxnLst/>
            <a:rect l="l" t="t" r="r" b="b"/>
            <a:pathLst>
              <a:path w="7406005">
                <a:moveTo>
                  <a:pt x="0" y="0"/>
                </a:moveTo>
                <a:lnTo>
                  <a:pt x="7405624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3444" y="1144981"/>
            <a:ext cx="7216775" cy="205613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2019935" marR="5080" indent="-2007870">
              <a:lnSpc>
                <a:spcPts val="7350"/>
              </a:lnSpc>
              <a:spcBef>
                <a:spcPts val="1420"/>
              </a:spcBef>
            </a:pPr>
            <a:r>
              <a:rPr sz="7200" spc="-180" dirty="0">
                <a:solidFill>
                  <a:srgbClr val="252525"/>
                </a:solidFill>
                <a:latin typeface="Carlito"/>
                <a:cs typeface="Carlito"/>
              </a:rPr>
              <a:t>Introduction</a:t>
            </a:r>
            <a:r>
              <a:rPr sz="7200" spc="-23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7200" spc="-90" dirty="0">
                <a:solidFill>
                  <a:srgbClr val="252525"/>
                </a:solidFill>
                <a:latin typeface="Carlito"/>
                <a:cs typeface="Carlito"/>
              </a:rPr>
              <a:t>to</a:t>
            </a:r>
            <a:r>
              <a:rPr sz="7200" spc="-21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7200" spc="-114" dirty="0">
                <a:solidFill>
                  <a:srgbClr val="252525"/>
                </a:solidFill>
                <a:latin typeface="Carlito"/>
                <a:cs typeface="Carlito"/>
              </a:rPr>
              <a:t>Data </a:t>
            </a:r>
            <a:r>
              <a:rPr sz="7200" spc="-40" dirty="0">
                <a:solidFill>
                  <a:srgbClr val="252525"/>
                </a:solidFill>
                <a:latin typeface="Carlito"/>
                <a:cs typeface="Carlito"/>
              </a:rPr>
              <a:t>Analytics</a:t>
            </a:r>
            <a:endParaRPr sz="7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01114" y="3106623"/>
            <a:ext cx="5592445" cy="1153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4440"/>
              </a:lnSpc>
              <a:spcBef>
                <a:spcPts val="95"/>
              </a:spcBef>
            </a:pPr>
            <a:r>
              <a:rPr sz="4000" spc="-20" dirty="0">
                <a:solidFill>
                  <a:srgbClr val="252525"/>
                </a:solidFill>
                <a:latin typeface="Carlito"/>
                <a:cs typeface="Carlito"/>
              </a:rPr>
              <a:t>ITE</a:t>
            </a:r>
            <a:r>
              <a:rPr sz="4000" spc="-204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4000" spc="-20" dirty="0">
                <a:solidFill>
                  <a:srgbClr val="252525"/>
                </a:solidFill>
                <a:latin typeface="Carlito"/>
                <a:cs typeface="Carlito"/>
              </a:rPr>
              <a:t>5201</a:t>
            </a:r>
            <a:endParaRPr sz="4000">
              <a:latin typeface="Carlito"/>
              <a:cs typeface="Carlito"/>
            </a:endParaRPr>
          </a:p>
          <a:p>
            <a:pPr algn="ctr">
              <a:lnSpc>
                <a:spcPts val="4440"/>
              </a:lnSpc>
            </a:pPr>
            <a:r>
              <a:rPr sz="4000" spc="-80" dirty="0">
                <a:solidFill>
                  <a:srgbClr val="252525"/>
                </a:solidFill>
                <a:latin typeface="Carlito"/>
                <a:cs typeface="Carlito"/>
              </a:rPr>
              <a:t>Lecture7-</a:t>
            </a:r>
            <a:r>
              <a:rPr sz="4000" spc="-90" dirty="0">
                <a:solidFill>
                  <a:srgbClr val="252525"/>
                </a:solidFill>
                <a:latin typeface="Carlito"/>
                <a:cs typeface="Carlito"/>
              </a:rPr>
              <a:t>Hypothesis</a:t>
            </a:r>
            <a:r>
              <a:rPr sz="4000" spc="1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4000" spc="-75" dirty="0">
                <a:solidFill>
                  <a:srgbClr val="252525"/>
                </a:solidFill>
                <a:latin typeface="Carlito"/>
                <a:cs typeface="Carlito"/>
              </a:rPr>
              <a:t>Testing</a:t>
            </a:r>
            <a:endParaRPr sz="40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sp>
          <p:nvSpPr>
            <p:cNvPr id="10" name="object 10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6348984"/>
              <a:ext cx="1581912" cy="4084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2818" rIns="0" bIns="0" rtlCol="0">
            <a:spAutoFit/>
          </a:bodyPr>
          <a:lstStyle/>
          <a:p>
            <a:pPr marL="641350">
              <a:lnSpc>
                <a:spcPct val="100000"/>
              </a:lnSpc>
              <a:spcBef>
                <a:spcPts val="100"/>
              </a:spcBef>
            </a:pPr>
            <a:r>
              <a:rPr sz="4800" spc="-40" dirty="0">
                <a:solidFill>
                  <a:srgbClr val="404040"/>
                </a:solidFill>
              </a:rPr>
              <a:t>Critical</a:t>
            </a:r>
            <a:r>
              <a:rPr sz="4800" spc="-225" dirty="0">
                <a:solidFill>
                  <a:srgbClr val="404040"/>
                </a:solidFill>
              </a:rPr>
              <a:t> </a:t>
            </a:r>
            <a:r>
              <a:rPr sz="4800" spc="-25" dirty="0">
                <a:solidFill>
                  <a:srgbClr val="404040"/>
                </a:solidFill>
              </a:rPr>
              <a:t>Region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346963" y="1942388"/>
            <a:ext cx="8053070" cy="882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6240" indent="-388620">
              <a:lnSpc>
                <a:spcPts val="4100"/>
              </a:lnSpc>
              <a:buSzPct val="264864"/>
              <a:buChar char="●"/>
              <a:tabLst>
                <a:tab pos="396240" algn="l"/>
              </a:tabLst>
            </a:pPr>
            <a:r>
              <a:rPr sz="1850" dirty="0">
                <a:latin typeface="Times New Roman"/>
                <a:cs typeface="Times New Roman"/>
              </a:rPr>
              <a:t>A</a:t>
            </a:r>
            <a:r>
              <a:rPr sz="1850" spc="-9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critical</a:t>
            </a:r>
            <a:r>
              <a:rPr sz="1850" spc="7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region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is</a:t>
            </a:r>
            <a:r>
              <a:rPr sz="1850" spc="3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an</a:t>
            </a:r>
            <a:r>
              <a:rPr sz="1850" spc="3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area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which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gives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us</a:t>
            </a:r>
            <a:r>
              <a:rPr sz="1850" spc="2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statistical</a:t>
            </a:r>
            <a:r>
              <a:rPr sz="1850" spc="7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significance</a:t>
            </a:r>
            <a:r>
              <a:rPr sz="1850" spc="7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to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reject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or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spc="-20" dirty="0">
                <a:latin typeface="Times New Roman"/>
                <a:cs typeface="Times New Roman"/>
              </a:rPr>
              <a:t>fail</a:t>
            </a:r>
            <a:endParaRPr sz="1850">
              <a:latin typeface="Times New Roman"/>
              <a:cs typeface="Times New Roman"/>
            </a:endParaRPr>
          </a:p>
          <a:p>
            <a:pPr marL="184785">
              <a:lnSpc>
                <a:spcPct val="100000"/>
              </a:lnSpc>
              <a:spcBef>
                <a:spcPts val="520"/>
              </a:spcBef>
            </a:pPr>
            <a:r>
              <a:rPr sz="1850" dirty="0">
                <a:latin typeface="Times New Roman"/>
                <a:cs typeface="Times New Roman"/>
              </a:rPr>
              <a:t>to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reject</a:t>
            </a:r>
            <a:r>
              <a:rPr sz="1850" spc="7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our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claim.</a:t>
            </a:r>
            <a:endParaRPr sz="185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24200" y="3119105"/>
            <a:ext cx="3197352" cy="222708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7494" rIns="0" bIns="0" rtlCol="0">
            <a:spAutoFit/>
          </a:bodyPr>
          <a:lstStyle/>
          <a:p>
            <a:pPr marL="717550">
              <a:lnSpc>
                <a:spcPct val="100000"/>
              </a:lnSpc>
              <a:spcBef>
                <a:spcPts val="100"/>
              </a:spcBef>
            </a:pPr>
            <a:r>
              <a:rPr sz="4800" spc="-85" dirty="0">
                <a:solidFill>
                  <a:srgbClr val="404040"/>
                </a:solidFill>
              </a:rPr>
              <a:t>P-</a:t>
            </a:r>
            <a:r>
              <a:rPr sz="4800" spc="-25" dirty="0">
                <a:solidFill>
                  <a:srgbClr val="404040"/>
                </a:solidFill>
              </a:rPr>
              <a:t>value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343915" y="2082546"/>
            <a:ext cx="6811645" cy="2339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6240" indent="-389255">
              <a:lnSpc>
                <a:spcPts val="1660"/>
              </a:lnSpc>
              <a:buSzPct val="264864"/>
              <a:buChar char="●"/>
              <a:tabLst>
                <a:tab pos="396240" algn="l"/>
              </a:tabLst>
            </a:pPr>
            <a:r>
              <a:rPr sz="1850" dirty="0">
                <a:latin typeface="Times New Roman"/>
                <a:cs typeface="Times New Roman"/>
              </a:rPr>
              <a:t>P-value</a:t>
            </a:r>
            <a:r>
              <a:rPr sz="1850" spc="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is</a:t>
            </a:r>
            <a:r>
              <a:rPr sz="1850" spc="3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the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probability</a:t>
            </a:r>
            <a:r>
              <a:rPr sz="1850" spc="8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that</a:t>
            </a:r>
            <a:r>
              <a:rPr sz="1850" spc="6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the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null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hypothesis</a:t>
            </a:r>
            <a:r>
              <a:rPr sz="1850" spc="6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is</a:t>
            </a:r>
            <a:r>
              <a:rPr sz="1850" spc="30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correct.</a:t>
            </a:r>
            <a:endParaRPr sz="1850">
              <a:latin typeface="Times New Roman"/>
              <a:cs typeface="Times New Roman"/>
            </a:endParaRPr>
          </a:p>
          <a:p>
            <a:pPr marL="396240" indent="-388620">
              <a:lnSpc>
                <a:spcPts val="3370"/>
              </a:lnSpc>
              <a:buSzPct val="264864"/>
              <a:buChar char="●"/>
              <a:tabLst>
                <a:tab pos="396240" algn="l"/>
              </a:tabLst>
            </a:pPr>
            <a:r>
              <a:rPr sz="1850" dirty="0">
                <a:latin typeface="Times New Roman"/>
                <a:cs typeface="Times New Roman"/>
              </a:rPr>
              <a:t>P-value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stands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in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support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of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the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null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hypothesis.</a:t>
            </a:r>
            <a:endParaRPr sz="1850">
              <a:latin typeface="Times New Roman"/>
              <a:cs typeface="Times New Roman"/>
            </a:endParaRPr>
          </a:p>
          <a:p>
            <a:pPr marL="396240" indent="-388620">
              <a:lnSpc>
                <a:spcPts val="4580"/>
              </a:lnSpc>
              <a:buSzPct val="264864"/>
              <a:buChar char="●"/>
              <a:tabLst>
                <a:tab pos="396240" algn="l"/>
              </a:tabLst>
            </a:pPr>
            <a:r>
              <a:rPr sz="1850" dirty="0">
                <a:latin typeface="Times New Roman"/>
                <a:cs typeface="Times New Roman"/>
              </a:rPr>
              <a:t>P-value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is</a:t>
            </a:r>
            <a:r>
              <a:rPr sz="1850" spc="3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between</a:t>
            </a:r>
            <a:r>
              <a:rPr sz="1850" spc="7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0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and</a:t>
            </a:r>
            <a:r>
              <a:rPr sz="1850" spc="30" dirty="0">
                <a:latin typeface="Times New Roman"/>
                <a:cs typeface="Times New Roman"/>
              </a:rPr>
              <a:t> </a:t>
            </a:r>
            <a:r>
              <a:rPr sz="1850" spc="-25" dirty="0">
                <a:latin typeface="Times New Roman"/>
                <a:cs typeface="Times New Roman"/>
              </a:rPr>
              <a:t>1.</a:t>
            </a:r>
            <a:endParaRPr sz="1850">
              <a:latin typeface="Times New Roman"/>
              <a:cs typeface="Times New Roman"/>
            </a:endParaRPr>
          </a:p>
          <a:p>
            <a:pPr marL="887094" lvl="1" indent="-327025">
              <a:lnSpc>
                <a:spcPts val="4305"/>
              </a:lnSpc>
              <a:buSzPct val="264516"/>
              <a:buChar char="●"/>
              <a:tabLst>
                <a:tab pos="887094" algn="l"/>
              </a:tabLst>
            </a:pPr>
            <a:r>
              <a:rPr sz="1550" dirty="0">
                <a:latin typeface="Times New Roman"/>
                <a:cs typeface="Times New Roman"/>
              </a:rPr>
              <a:t>If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P-value</a:t>
            </a:r>
            <a:r>
              <a:rPr sz="1550" b="1" spc="30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&lt;</a:t>
            </a:r>
            <a:r>
              <a:rPr sz="1550" b="1" spc="40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significance</a:t>
            </a:r>
            <a:r>
              <a:rPr sz="1550" b="1" spc="50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level,</a:t>
            </a:r>
            <a:r>
              <a:rPr sz="1550" b="1" spc="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then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we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reject</a:t>
            </a:r>
            <a:r>
              <a:rPr sz="1550" b="1" spc="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null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hypothesis.</a:t>
            </a:r>
            <a:endParaRPr sz="1550">
              <a:latin typeface="Times New Roman"/>
              <a:cs typeface="Times New Roman"/>
            </a:endParaRPr>
          </a:p>
          <a:p>
            <a:pPr marL="887730" lvl="1" indent="-327025">
              <a:lnSpc>
                <a:spcPts val="4410"/>
              </a:lnSpc>
              <a:buSzPct val="264516"/>
              <a:buChar char="●"/>
              <a:tabLst>
                <a:tab pos="887730" algn="l"/>
              </a:tabLst>
            </a:pPr>
            <a:r>
              <a:rPr sz="1550" dirty="0">
                <a:latin typeface="Times New Roman"/>
                <a:cs typeface="Times New Roman"/>
              </a:rPr>
              <a:t>If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P-value</a:t>
            </a:r>
            <a:r>
              <a:rPr sz="1550" b="1" spc="30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&gt;</a:t>
            </a:r>
            <a:r>
              <a:rPr sz="1550" b="1" spc="40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significance</a:t>
            </a:r>
            <a:r>
              <a:rPr sz="1550" b="1" spc="50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level</a:t>
            </a:r>
            <a:r>
              <a:rPr sz="1550" dirty="0">
                <a:latin typeface="Times New Roman"/>
                <a:cs typeface="Times New Roman"/>
              </a:rPr>
              <a:t>,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then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we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fail</a:t>
            </a:r>
            <a:r>
              <a:rPr sz="1550" b="1" spc="25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to</a:t>
            </a:r>
            <a:r>
              <a:rPr sz="1550" b="1" spc="40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reject</a:t>
            </a:r>
            <a:r>
              <a:rPr sz="1550" b="1" spc="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null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hypothesis.</a:t>
            </a:r>
            <a:endParaRPr sz="155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201" rIns="0" bIns="0" rtlCol="0">
            <a:spAutoFit/>
          </a:bodyPr>
          <a:lstStyle/>
          <a:p>
            <a:pPr marL="641350">
              <a:lnSpc>
                <a:spcPct val="100000"/>
              </a:lnSpc>
              <a:spcBef>
                <a:spcPts val="100"/>
              </a:spcBef>
            </a:pPr>
            <a:r>
              <a:rPr sz="4800" spc="-75" dirty="0">
                <a:solidFill>
                  <a:srgbClr val="404040"/>
                </a:solidFill>
              </a:rPr>
              <a:t>t-</a:t>
            </a:r>
            <a:r>
              <a:rPr sz="4800" spc="-45" dirty="0">
                <a:solidFill>
                  <a:srgbClr val="404040"/>
                </a:solidFill>
              </a:rPr>
              <a:t>Distribution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302768" y="2266950"/>
            <a:ext cx="8260080" cy="2026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6240" indent="-388620">
              <a:lnSpc>
                <a:spcPts val="2970"/>
              </a:lnSpc>
              <a:buSzPct val="264864"/>
              <a:buChar char="●"/>
              <a:tabLst>
                <a:tab pos="396240" algn="l"/>
              </a:tabLst>
            </a:pPr>
            <a:r>
              <a:rPr sz="1850" dirty="0">
                <a:latin typeface="Times New Roman"/>
                <a:cs typeface="Times New Roman"/>
              </a:rPr>
              <a:t>Student’s</a:t>
            </a:r>
            <a:r>
              <a:rPr sz="1850" spc="2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</a:t>
            </a:r>
            <a:r>
              <a:rPr sz="1850" spc="-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distribution</a:t>
            </a:r>
            <a:r>
              <a:rPr sz="1850" spc="8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is</a:t>
            </a:r>
            <a:r>
              <a:rPr sz="1850" spc="3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type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of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probability</a:t>
            </a:r>
            <a:r>
              <a:rPr sz="1850" spc="8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distribution</a:t>
            </a:r>
            <a:r>
              <a:rPr sz="1850" spc="8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which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is</a:t>
            </a:r>
            <a:r>
              <a:rPr sz="1850" spc="2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similar</a:t>
            </a:r>
            <a:r>
              <a:rPr sz="1850" spc="65" dirty="0">
                <a:latin typeface="Times New Roman"/>
                <a:cs typeface="Times New Roman"/>
              </a:rPr>
              <a:t> </a:t>
            </a:r>
            <a:r>
              <a:rPr sz="1850" spc="-25" dirty="0">
                <a:latin typeface="Times New Roman"/>
                <a:cs typeface="Times New Roman"/>
              </a:rPr>
              <a:t>to</a:t>
            </a:r>
            <a:endParaRPr sz="1850">
              <a:latin typeface="Times New Roman"/>
              <a:cs typeface="Times New Roman"/>
            </a:endParaRPr>
          </a:p>
          <a:p>
            <a:pPr marL="184785">
              <a:lnSpc>
                <a:spcPts val="1785"/>
              </a:lnSpc>
              <a:spcBef>
                <a:spcPts val="1650"/>
              </a:spcBef>
            </a:pPr>
            <a:r>
              <a:rPr sz="1850" dirty="0">
                <a:latin typeface="Times New Roman"/>
                <a:cs typeface="Times New Roman"/>
              </a:rPr>
              <a:t>normal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distribution</a:t>
            </a:r>
            <a:r>
              <a:rPr sz="1850" spc="8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with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its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bell</a:t>
            </a:r>
            <a:r>
              <a:rPr sz="1850" spc="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shaped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curve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but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has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heavier</a:t>
            </a:r>
            <a:r>
              <a:rPr sz="1850" spc="75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tails.</a:t>
            </a:r>
            <a:endParaRPr sz="1850">
              <a:latin typeface="Times New Roman"/>
              <a:cs typeface="Times New Roman"/>
            </a:endParaRPr>
          </a:p>
          <a:p>
            <a:pPr marL="396240" indent="-388620">
              <a:lnSpc>
                <a:spcPts val="5565"/>
              </a:lnSpc>
              <a:buSzPct val="264864"/>
              <a:buChar char="●"/>
              <a:tabLst>
                <a:tab pos="396240" algn="l"/>
              </a:tabLst>
            </a:pPr>
            <a:r>
              <a:rPr sz="1850" dirty="0">
                <a:latin typeface="Times New Roman"/>
                <a:cs typeface="Times New Roman"/>
              </a:rPr>
              <a:t>It</a:t>
            </a:r>
            <a:r>
              <a:rPr sz="1850" spc="3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occurs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when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the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sample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size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is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less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than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30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and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population</a:t>
            </a:r>
            <a:r>
              <a:rPr sz="1850" spc="7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standard</a:t>
            </a:r>
            <a:r>
              <a:rPr sz="1850" spc="6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deviation</a:t>
            </a:r>
            <a:r>
              <a:rPr sz="1850" spc="75" dirty="0">
                <a:latin typeface="Times New Roman"/>
                <a:cs typeface="Times New Roman"/>
              </a:rPr>
              <a:t> </a:t>
            </a:r>
            <a:r>
              <a:rPr sz="1850" spc="-25" dirty="0">
                <a:latin typeface="Times New Roman"/>
                <a:cs typeface="Times New Roman"/>
              </a:rPr>
              <a:t>is</a:t>
            </a:r>
            <a:endParaRPr sz="1850">
              <a:latin typeface="Times New Roman"/>
              <a:cs typeface="Times New Roman"/>
            </a:endParaRPr>
          </a:p>
          <a:p>
            <a:pPr marL="184785">
              <a:lnSpc>
                <a:spcPct val="100000"/>
              </a:lnSpc>
              <a:spcBef>
                <a:spcPts val="1650"/>
              </a:spcBef>
            </a:pPr>
            <a:r>
              <a:rPr sz="1850" spc="-10" dirty="0">
                <a:latin typeface="Times New Roman"/>
                <a:cs typeface="Times New Roman"/>
              </a:rPr>
              <a:t>unknown.</a:t>
            </a:r>
            <a:endParaRPr sz="185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9328" rIns="0" bIns="0" rtlCol="0">
            <a:spAutoFit/>
          </a:bodyPr>
          <a:lstStyle/>
          <a:p>
            <a:pPr marL="56515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404040"/>
                </a:solidFill>
              </a:rPr>
              <a:t>One</a:t>
            </a:r>
            <a:r>
              <a:rPr sz="4800" spc="-170" dirty="0">
                <a:solidFill>
                  <a:srgbClr val="404040"/>
                </a:solidFill>
              </a:rPr>
              <a:t> </a:t>
            </a:r>
            <a:r>
              <a:rPr sz="4800" spc="-55" dirty="0">
                <a:solidFill>
                  <a:srgbClr val="404040"/>
                </a:solidFill>
              </a:rPr>
              <a:t>Sample</a:t>
            </a:r>
            <a:r>
              <a:rPr sz="4800" spc="-229" dirty="0">
                <a:solidFill>
                  <a:srgbClr val="404040"/>
                </a:solidFill>
              </a:rPr>
              <a:t> </a:t>
            </a:r>
            <a:r>
              <a:rPr sz="4800" dirty="0">
                <a:solidFill>
                  <a:srgbClr val="404040"/>
                </a:solidFill>
              </a:rPr>
              <a:t>T</a:t>
            </a:r>
            <a:r>
              <a:rPr sz="4800" spc="-235" dirty="0">
                <a:solidFill>
                  <a:srgbClr val="404040"/>
                </a:solidFill>
              </a:rPr>
              <a:t> </a:t>
            </a:r>
            <a:r>
              <a:rPr sz="4800" spc="-20" dirty="0">
                <a:solidFill>
                  <a:srgbClr val="404040"/>
                </a:solidFill>
              </a:rPr>
              <a:t>test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343915" y="1951151"/>
            <a:ext cx="7804784" cy="2295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6240" indent="-389255">
              <a:lnSpc>
                <a:spcPts val="4100"/>
              </a:lnSpc>
              <a:buSzPct val="264864"/>
              <a:buChar char="●"/>
              <a:tabLst>
                <a:tab pos="396240" algn="l"/>
              </a:tabLst>
            </a:pPr>
            <a:r>
              <a:rPr sz="1850" dirty="0">
                <a:latin typeface="Times New Roman"/>
                <a:cs typeface="Times New Roman"/>
              </a:rPr>
              <a:t>When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comparing</a:t>
            </a:r>
            <a:r>
              <a:rPr sz="1850" spc="8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the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mean</a:t>
            </a:r>
            <a:r>
              <a:rPr sz="1850" spc="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values</a:t>
            </a:r>
            <a:r>
              <a:rPr sz="1850" spc="6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of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two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samples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that</a:t>
            </a:r>
            <a:r>
              <a:rPr sz="1850" spc="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specific</a:t>
            </a:r>
            <a:r>
              <a:rPr sz="1850" spc="65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characteristics</a:t>
            </a:r>
            <a:endParaRPr sz="1850">
              <a:latin typeface="Times New Roman"/>
              <a:cs typeface="Times New Roman"/>
            </a:endParaRPr>
          </a:p>
          <a:p>
            <a:pPr marL="184785">
              <a:lnSpc>
                <a:spcPct val="100000"/>
              </a:lnSpc>
              <a:spcBef>
                <a:spcPts val="520"/>
              </a:spcBef>
            </a:pPr>
            <a:r>
              <a:rPr sz="1850" dirty="0">
                <a:latin typeface="Times New Roman"/>
                <a:cs typeface="Times New Roman"/>
              </a:rPr>
              <a:t>may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connect,</a:t>
            </a:r>
            <a:r>
              <a:rPr sz="1850" spc="8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</a:t>
            </a:r>
            <a:r>
              <a:rPr sz="1850" spc="3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t-test</a:t>
            </a:r>
            <a:r>
              <a:rPr sz="1850" spc="7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is</a:t>
            </a:r>
            <a:r>
              <a:rPr sz="1850" spc="2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performed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to</a:t>
            </a:r>
            <a:r>
              <a:rPr sz="1850" spc="2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see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if</a:t>
            </a:r>
            <a:r>
              <a:rPr sz="1850" spc="3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there</a:t>
            </a:r>
            <a:r>
              <a:rPr sz="1850" spc="6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exists</a:t>
            </a:r>
            <a:r>
              <a:rPr sz="1850" spc="3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substantial</a:t>
            </a:r>
            <a:r>
              <a:rPr sz="1850" spc="60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difference.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850">
              <a:latin typeface="Times New Roman"/>
              <a:cs typeface="Times New Roman"/>
            </a:endParaRPr>
          </a:p>
          <a:p>
            <a:pPr marL="396240" indent="-388620">
              <a:lnSpc>
                <a:spcPct val="100000"/>
              </a:lnSpc>
              <a:buSzPct val="264864"/>
              <a:buChar char="●"/>
              <a:tabLst>
                <a:tab pos="396240" algn="l"/>
              </a:tabLst>
            </a:pPr>
            <a:r>
              <a:rPr sz="1850" dirty="0">
                <a:latin typeface="Times New Roman"/>
                <a:cs typeface="Times New Roman"/>
              </a:rPr>
              <a:t>One</a:t>
            </a:r>
            <a:r>
              <a:rPr sz="1850" spc="2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Sample</a:t>
            </a:r>
            <a:r>
              <a:rPr sz="1850" spc="20" dirty="0">
                <a:latin typeface="Times New Roman"/>
                <a:cs typeface="Times New Roman"/>
              </a:rPr>
              <a:t> </a:t>
            </a:r>
            <a:r>
              <a:rPr sz="1850" spc="-80" dirty="0">
                <a:latin typeface="Times New Roman"/>
                <a:cs typeface="Times New Roman"/>
              </a:rPr>
              <a:t>T-</a:t>
            </a:r>
            <a:r>
              <a:rPr sz="1850" dirty="0">
                <a:latin typeface="Times New Roman"/>
                <a:cs typeface="Times New Roman"/>
              </a:rPr>
              <a:t>Test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is</a:t>
            </a:r>
            <a:r>
              <a:rPr sz="1850" spc="1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</a:t>
            </a:r>
            <a:r>
              <a:rPr sz="1850" spc="2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statistical</a:t>
            </a:r>
            <a:r>
              <a:rPr sz="1850" spc="8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procedure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used</a:t>
            </a:r>
            <a:r>
              <a:rPr sz="1850" spc="2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to</a:t>
            </a:r>
            <a:r>
              <a:rPr sz="1850" spc="2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examine</a:t>
            </a:r>
            <a:r>
              <a:rPr sz="1850" spc="6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or</a:t>
            </a:r>
            <a:r>
              <a:rPr sz="1850" spc="2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compare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spc="-25" dirty="0">
                <a:latin typeface="Times New Roman"/>
                <a:cs typeface="Times New Roman"/>
              </a:rPr>
              <a:t>the</a:t>
            </a:r>
            <a:endParaRPr sz="1850">
              <a:latin typeface="Times New Roman"/>
              <a:cs typeface="Times New Roman"/>
            </a:endParaRPr>
          </a:p>
          <a:p>
            <a:pPr marL="184785">
              <a:lnSpc>
                <a:spcPct val="100000"/>
              </a:lnSpc>
              <a:spcBef>
                <a:spcPts val="525"/>
              </a:spcBef>
            </a:pPr>
            <a:r>
              <a:rPr sz="1850" dirty="0">
                <a:latin typeface="Times New Roman"/>
                <a:cs typeface="Times New Roman"/>
              </a:rPr>
              <a:t>mean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of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our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sample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data</a:t>
            </a:r>
            <a:r>
              <a:rPr sz="1850" spc="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to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already</a:t>
            </a:r>
            <a:r>
              <a:rPr sz="1850" spc="7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known</a:t>
            </a:r>
            <a:r>
              <a:rPr sz="1850" spc="2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population</a:t>
            </a:r>
            <a:r>
              <a:rPr sz="1850" spc="85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mean.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20825" y="4272026"/>
            <a:ext cx="1884680" cy="1186180"/>
            <a:chOff x="1520825" y="4272026"/>
            <a:chExt cx="1884680" cy="118618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1140" y="4279392"/>
              <a:ext cx="1531827" cy="11125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20825" y="4272026"/>
              <a:ext cx="1884680" cy="1186180"/>
            </a:xfrm>
            <a:custGeom>
              <a:avLst/>
              <a:gdLst/>
              <a:ahLst/>
              <a:cxnLst/>
              <a:rect l="l" t="t" r="r" b="b"/>
              <a:pathLst>
                <a:path w="1884679" h="1186179">
                  <a:moveTo>
                    <a:pt x="6350" y="0"/>
                  </a:moveTo>
                  <a:lnTo>
                    <a:pt x="6350" y="1185799"/>
                  </a:lnTo>
                </a:path>
                <a:path w="1884679" h="1186179">
                  <a:moveTo>
                    <a:pt x="1878076" y="0"/>
                  </a:moveTo>
                  <a:lnTo>
                    <a:pt x="1878076" y="1185799"/>
                  </a:lnTo>
                </a:path>
                <a:path w="1884679" h="1186179">
                  <a:moveTo>
                    <a:pt x="0" y="6350"/>
                  </a:moveTo>
                  <a:lnTo>
                    <a:pt x="1884426" y="6350"/>
                  </a:lnTo>
                </a:path>
                <a:path w="1884679" h="1186179">
                  <a:moveTo>
                    <a:pt x="0" y="1179449"/>
                  </a:moveTo>
                  <a:lnTo>
                    <a:pt x="1884426" y="1179449"/>
                  </a:lnTo>
                </a:path>
              </a:pathLst>
            </a:custGeom>
            <a:ln w="127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26032" y="5577941"/>
            <a:ext cx="27597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Formula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used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sample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65" dirty="0">
                <a:latin typeface="Times New Roman"/>
                <a:cs typeface="Times New Roman"/>
              </a:rPr>
              <a:t>T-</a:t>
            </a:r>
            <a:r>
              <a:rPr sz="1500" spc="-20" dirty="0">
                <a:latin typeface="Times New Roman"/>
                <a:cs typeface="Times New Roman"/>
              </a:rPr>
              <a:t>test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300" rIns="0" bIns="0" rtlCol="0">
            <a:spAutoFit/>
          </a:bodyPr>
          <a:lstStyle/>
          <a:p>
            <a:pPr marL="488950">
              <a:lnSpc>
                <a:spcPct val="100000"/>
              </a:lnSpc>
              <a:spcBef>
                <a:spcPts val="100"/>
              </a:spcBef>
            </a:pPr>
            <a:r>
              <a:rPr sz="4800" spc="-25" dirty="0">
                <a:solidFill>
                  <a:srgbClr val="404040"/>
                </a:solidFill>
              </a:rPr>
              <a:t>Degree</a:t>
            </a:r>
            <a:r>
              <a:rPr sz="4800" spc="-225" dirty="0">
                <a:solidFill>
                  <a:srgbClr val="404040"/>
                </a:solidFill>
              </a:rPr>
              <a:t> </a:t>
            </a:r>
            <a:r>
              <a:rPr sz="4800" dirty="0">
                <a:solidFill>
                  <a:srgbClr val="404040"/>
                </a:solidFill>
              </a:rPr>
              <a:t>of</a:t>
            </a:r>
            <a:r>
              <a:rPr sz="4800" spc="-185" dirty="0">
                <a:solidFill>
                  <a:srgbClr val="404040"/>
                </a:solidFill>
              </a:rPr>
              <a:t> </a:t>
            </a:r>
            <a:r>
              <a:rPr sz="4800" spc="-30" dirty="0">
                <a:solidFill>
                  <a:srgbClr val="404040"/>
                </a:solidFill>
              </a:rPr>
              <a:t>Freedom</a:t>
            </a:r>
            <a:endParaRPr sz="480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7221" rIns="0" bIns="0" rtlCol="0">
            <a:spAutoFit/>
          </a:bodyPr>
          <a:lstStyle/>
          <a:p>
            <a:pPr marL="430530" indent="-388620">
              <a:lnSpc>
                <a:spcPts val="4105"/>
              </a:lnSpc>
              <a:buSzPct val="264864"/>
              <a:buChar char="●"/>
              <a:tabLst>
                <a:tab pos="430530" algn="l"/>
              </a:tabLst>
            </a:pPr>
            <a:r>
              <a:rPr sz="1850" dirty="0">
                <a:solidFill>
                  <a:srgbClr val="000000"/>
                </a:solidFill>
              </a:rPr>
              <a:t>It</a:t>
            </a:r>
            <a:r>
              <a:rPr sz="1850" spc="20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is</a:t>
            </a:r>
            <a:r>
              <a:rPr sz="1850" spc="25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the</a:t>
            </a:r>
            <a:r>
              <a:rPr sz="1850" spc="35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number</a:t>
            </a:r>
            <a:r>
              <a:rPr sz="1850" spc="45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of</a:t>
            </a:r>
            <a:r>
              <a:rPr sz="1850" spc="35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values</a:t>
            </a:r>
            <a:r>
              <a:rPr sz="1850" spc="50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in</a:t>
            </a:r>
            <a:r>
              <a:rPr sz="1850" spc="20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the</a:t>
            </a:r>
            <a:r>
              <a:rPr sz="1850" spc="40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final</a:t>
            </a:r>
            <a:r>
              <a:rPr sz="1850" spc="30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calculation</a:t>
            </a:r>
            <a:r>
              <a:rPr sz="1850" spc="75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of</a:t>
            </a:r>
            <a:r>
              <a:rPr sz="1850" spc="35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a</a:t>
            </a:r>
            <a:r>
              <a:rPr sz="1850" spc="35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statistic</a:t>
            </a:r>
            <a:r>
              <a:rPr sz="1850" spc="60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that</a:t>
            </a:r>
            <a:r>
              <a:rPr sz="1850" spc="50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are</a:t>
            </a:r>
            <a:r>
              <a:rPr sz="1850" spc="45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free</a:t>
            </a:r>
            <a:r>
              <a:rPr sz="1850" spc="20" dirty="0">
                <a:solidFill>
                  <a:srgbClr val="000000"/>
                </a:solidFill>
              </a:rPr>
              <a:t> </a:t>
            </a:r>
            <a:r>
              <a:rPr sz="1850" spc="-25" dirty="0">
                <a:solidFill>
                  <a:srgbClr val="000000"/>
                </a:solidFill>
              </a:rPr>
              <a:t>to</a:t>
            </a:r>
            <a:endParaRPr sz="1850"/>
          </a:p>
          <a:p>
            <a:pPr marL="219075">
              <a:lnSpc>
                <a:spcPts val="1220"/>
              </a:lnSpc>
              <a:spcBef>
                <a:spcPts val="525"/>
              </a:spcBef>
            </a:pPr>
            <a:r>
              <a:rPr sz="1850" spc="-10" dirty="0">
                <a:solidFill>
                  <a:srgbClr val="000000"/>
                </a:solidFill>
              </a:rPr>
              <a:t>vary.</a:t>
            </a:r>
            <a:endParaRPr sz="1850"/>
          </a:p>
          <a:p>
            <a:pPr marL="430530" indent="-388620">
              <a:lnSpc>
                <a:spcPts val="3695"/>
              </a:lnSpc>
              <a:buSzPct val="264864"/>
              <a:buChar char="●"/>
              <a:tabLst>
                <a:tab pos="430530" algn="l"/>
              </a:tabLst>
            </a:pPr>
            <a:r>
              <a:rPr sz="1850" spc="-10" dirty="0">
                <a:solidFill>
                  <a:srgbClr val="000000"/>
                </a:solidFill>
              </a:rPr>
              <a:t>We</a:t>
            </a:r>
            <a:r>
              <a:rPr sz="1850" spc="25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calculate</a:t>
            </a:r>
            <a:r>
              <a:rPr sz="1850" spc="85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the</a:t>
            </a:r>
            <a:r>
              <a:rPr sz="1850" spc="35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degree</a:t>
            </a:r>
            <a:r>
              <a:rPr sz="1850" spc="55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of</a:t>
            </a:r>
            <a:r>
              <a:rPr sz="1850" spc="30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freedom</a:t>
            </a:r>
            <a:r>
              <a:rPr sz="1850" spc="50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by</a:t>
            </a:r>
            <a:r>
              <a:rPr sz="1850" spc="20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the</a:t>
            </a:r>
            <a:r>
              <a:rPr sz="1850" spc="45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formula</a:t>
            </a:r>
            <a:r>
              <a:rPr sz="1850" spc="35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“n-</a:t>
            </a:r>
            <a:r>
              <a:rPr sz="1850" spc="-25" dirty="0">
                <a:solidFill>
                  <a:srgbClr val="000000"/>
                </a:solidFill>
              </a:rPr>
              <a:t>1”</a:t>
            </a:r>
            <a:endParaRPr sz="1850"/>
          </a:p>
          <a:p>
            <a:pPr marL="430530" indent="-389255">
              <a:lnSpc>
                <a:spcPts val="3379"/>
              </a:lnSpc>
              <a:buSzPct val="264864"/>
              <a:buChar char="●"/>
              <a:tabLst>
                <a:tab pos="430530" algn="l"/>
              </a:tabLst>
            </a:pPr>
            <a:r>
              <a:rPr sz="1850" dirty="0">
                <a:solidFill>
                  <a:srgbClr val="000000"/>
                </a:solidFill>
              </a:rPr>
              <a:t>where</a:t>
            </a:r>
            <a:r>
              <a:rPr sz="1850" spc="45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n</a:t>
            </a:r>
            <a:r>
              <a:rPr sz="1850" spc="30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is</a:t>
            </a:r>
            <a:r>
              <a:rPr sz="1850" spc="30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the</a:t>
            </a:r>
            <a:r>
              <a:rPr sz="1850" spc="50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sample</a:t>
            </a:r>
            <a:r>
              <a:rPr sz="1850" spc="60" dirty="0">
                <a:solidFill>
                  <a:srgbClr val="000000"/>
                </a:solidFill>
              </a:rPr>
              <a:t> </a:t>
            </a:r>
            <a:r>
              <a:rPr sz="1850" spc="-10" dirty="0">
                <a:solidFill>
                  <a:srgbClr val="000000"/>
                </a:solidFill>
              </a:rPr>
              <a:t>size.</a:t>
            </a:r>
            <a:endParaRPr sz="1850"/>
          </a:p>
          <a:p>
            <a:pPr marL="430530" indent="-389255">
              <a:lnSpc>
                <a:spcPts val="4685"/>
              </a:lnSpc>
              <a:buSzPct val="264864"/>
              <a:buChar char="●"/>
              <a:tabLst>
                <a:tab pos="430530" algn="l"/>
              </a:tabLst>
            </a:pPr>
            <a:r>
              <a:rPr sz="1850" dirty="0">
                <a:solidFill>
                  <a:srgbClr val="000000"/>
                </a:solidFill>
              </a:rPr>
              <a:t>If</a:t>
            </a:r>
            <a:r>
              <a:rPr sz="1850" spc="35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the</a:t>
            </a:r>
            <a:r>
              <a:rPr sz="1850" spc="45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sample</a:t>
            </a:r>
            <a:r>
              <a:rPr sz="1850" spc="55" dirty="0">
                <a:solidFill>
                  <a:srgbClr val="000000"/>
                </a:solidFill>
              </a:rPr>
              <a:t> </a:t>
            </a:r>
            <a:r>
              <a:rPr sz="1850" spc="-10" dirty="0">
                <a:solidFill>
                  <a:srgbClr val="000000"/>
                </a:solidFill>
              </a:rPr>
              <a:t>size=20,</a:t>
            </a:r>
            <a:endParaRPr sz="1850"/>
          </a:p>
          <a:p>
            <a:pPr marL="219075">
              <a:lnSpc>
                <a:spcPct val="100000"/>
              </a:lnSpc>
              <a:spcBef>
                <a:spcPts val="520"/>
              </a:spcBef>
            </a:pPr>
            <a:r>
              <a:rPr sz="1850" dirty="0">
                <a:solidFill>
                  <a:srgbClr val="000000"/>
                </a:solidFill>
              </a:rPr>
              <a:t>then</a:t>
            </a:r>
            <a:r>
              <a:rPr sz="1850" spc="50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degree</a:t>
            </a:r>
            <a:r>
              <a:rPr sz="1850" spc="75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of</a:t>
            </a:r>
            <a:r>
              <a:rPr sz="1850" spc="30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freedom</a:t>
            </a:r>
            <a:r>
              <a:rPr sz="1850" spc="65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=</a:t>
            </a:r>
            <a:r>
              <a:rPr sz="1850" spc="45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20-1</a:t>
            </a:r>
            <a:r>
              <a:rPr sz="1850" spc="35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=</a:t>
            </a:r>
            <a:r>
              <a:rPr sz="1850" spc="40" dirty="0">
                <a:solidFill>
                  <a:srgbClr val="000000"/>
                </a:solidFill>
              </a:rPr>
              <a:t> </a:t>
            </a:r>
            <a:r>
              <a:rPr sz="1850" spc="-25" dirty="0">
                <a:solidFill>
                  <a:srgbClr val="000000"/>
                </a:solidFill>
              </a:rPr>
              <a:t>19</a:t>
            </a:r>
            <a:endParaRPr sz="18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925" y="6522281"/>
            <a:ext cx="4742815" cy="21399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500" spc="-67" baseline="-25000" dirty="0">
                <a:latin typeface="Carlito"/>
                <a:cs typeface="Carlito"/>
                <a:hlinkClick r:id="rId2"/>
              </a:rPr>
              <a:t>www.statstutor.ac.u</a:t>
            </a:r>
            <a:r>
              <a:rPr sz="1000" spc="-45" dirty="0">
                <a:latin typeface="UKIJ Qolyazma"/>
                <a:cs typeface="UKIJ Qolyazma"/>
                <a:hlinkClick r:id="rId2"/>
              </a:rPr>
              <a:t>C</a:t>
            </a:r>
            <a:r>
              <a:rPr sz="1500" spc="-67" baseline="-25000" dirty="0">
                <a:latin typeface="Carlito"/>
                <a:cs typeface="Carlito"/>
                <a:hlinkClick r:id="rId2"/>
              </a:rPr>
              <a:t>k</a:t>
            </a:r>
            <a:r>
              <a:rPr sz="1000" spc="-45" dirty="0">
                <a:latin typeface="UKIJ Qolyazma"/>
                <a:cs typeface="UKIJ Qolyazma"/>
                <a:hlinkClick r:id="rId2"/>
              </a:rPr>
              <a:t>opyright</a:t>
            </a:r>
            <a:r>
              <a:rPr sz="1000" dirty="0">
                <a:latin typeface="UKIJ Qolyazma"/>
                <a:cs typeface="UKIJ Qolyazma"/>
              </a:rPr>
              <a:t> ©</a:t>
            </a:r>
            <a:r>
              <a:rPr sz="1000" spc="-2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2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2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3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 Rights</a:t>
            </a:r>
            <a:r>
              <a:rPr sz="1000" spc="-10" dirty="0">
                <a:latin typeface="UKIJ Qolyazma"/>
                <a:cs typeface="UKIJ Qolyazma"/>
              </a:rPr>
              <a:t> Reserved.</a:t>
            </a:r>
            <a:endParaRPr sz="1000">
              <a:latin typeface="UKIJ Qolyazma"/>
              <a:cs typeface="UKIJ Qolyazma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068" y="6458711"/>
            <a:ext cx="800100" cy="2468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7340" y="1975231"/>
            <a:ext cx="78816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sample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size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gets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big,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t-distribution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matches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normal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distribution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090" y="925525"/>
            <a:ext cx="54825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5" dirty="0">
                <a:solidFill>
                  <a:srgbClr val="404040"/>
                </a:solidFill>
              </a:rPr>
              <a:t>Relationship</a:t>
            </a:r>
            <a:r>
              <a:rPr sz="4800" spc="-200" dirty="0">
                <a:solidFill>
                  <a:srgbClr val="404040"/>
                </a:solidFill>
              </a:rPr>
              <a:t> </a:t>
            </a:r>
            <a:r>
              <a:rPr sz="4800" dirty="0">
                <a:solidFill>
                  <a:srgbClr val="404040"/>
                </a:solidFill>
              </a:rPr>
              <a:t>to</a:t>
            </a:r>
            <a:r>
              <a:rPr sz="4800" spc="-170" dirty="0">
                <a:solidFill>
                  <a:srgbClr val="404040"/>
                </a:solidFill>
              </a:rPr>
              <a:t> </a:t>
            </a:r>
            <a:r>
              <a:rPr sz="4800" spc="-20" dirty="0">
                <a:solidFill>
                  <a:srgbClr val="404040"/>
                </a:solidFill>
              </a:rPr>
              <a:t>normal</a:t>
            </a:r>
            <a:endParaRPr sz="480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99256" y="2682773"/>
            <a:ext cx="6040535" cy="317418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279775" y="3295269"/>
            <a:ext cx="1283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Normal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curve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12360" y="2941066"/>
            <a:ext cx="846455" cy="417830"/>
          </a:xfrm>
          <a:custGeom>
            <a:avLst/>
            <a:gdLst/>
            <a:ahLst/>
            <a:cxnLst/>
            <a:rect l="l" t="t" r="r" b="b"/>
            <a:pathLst>
              <a:path w="846454" h="417829">
                <a:moveTo>
                  <a:pt x="739851" y="44026"/>
                </a:moveTo>
                <a:lnTo>
                  <a:pt x="0" y="383159"/>
                </a:lnTo>
                <a:lnTo>
                  <a:pt x="15875" y="417703"/>
                </a:lnTo>
                <a:lnTo>
                  <a:pt x="755759" y="78672"/>
                </a:lnTo>
                <a:lnTo>
                  <a:pt x="777488" y="47728"/>
                </a:lnTo>
                <a:lnTo>
                  <a:pt x="739851" y="44026"/>
                </a:lnTo>
                <a:close/>
              </a:path>
              <a:path w="846454" h="417829">
                <a:moveTo>
                  <a:pt x="829650" y="14605"/>
                </a:moveTo>
                <a:lnTo>
                  <a:pt x="804037" y="14605"/>
                </a:lnTo>
                <a:lnTo>
                  <a:pt x="819912" y="49275"/>
                </a:lnTo>
                <a:lnTo>
                  <a:pt x="755759" y="78672"/>
                </a:lnTo>
                <a:lnTo>
                  <a:pt x="720216" y="129286"/>
                </a:lnTo>
                <a:lnTo>
                  <a:pt x="717163" y="136165"/>
                </a:lnTo>
                <a:lnTo>
                  <a:pt x="717026" y="143462"/>
                </a:lnTo>
                <a:lnTo>
                  <a:pt x="719627" y="150306"/>
                </a:lnTo>
                <a:lnTo>
                  <a:pt x="724788" y="155829"/>
                </a:lnTo>
                <a:lnTo>
                  <a:pt x="731740" y="158827"/>
                </a:lnTo>
                <a:lnTo>
                  <a:pt x="739060" y="158956"/>
                </a:lnTo>
                <a:lnTo>
                  <a:pt x="745880" y="156346"/>
                </a:lnTo>
                <a:lnTo>
                  <a:pt x="751331" y="151130"/>
                </a:lnTo>
                <a:lnTo>
                  <a:pt x="846327" y="16256"/>
                </a:lnTo>
                <a:lnTo>
                  <a:pt x="829650" y="14605"/>
                </a:lnTo>
                <a:close/>
              </a:path>
              <a:path w="846454" h="417829">
                <a:moveTo>
                  <a:pt x="777488" y="47728"/>
                </a:moveTo>
                <a:lnTo>
                  <a:pt x="755759" y="78672"/>
                </a:lnTo>
                <a:lnTo>
                  <a:pt x="816308" y="50926"/>
                </a:lnTo>
                <a:lnTo>
                  <a:pt x="810005" y="50926"/>
                </a:lnTo>
                <a:lnTo>
                  <a:pt x="777488" y="47728"/>
                </a:lnTo>
                <a:close/>
              </a:path>
              <a:path w="846454" h="417829">
                <a:moveTo>
                  <a:pt x="796289" y="20955"/>
                </a:moveTo>
                <a:lnTo>
                  <a:pt x="777488" y="47728"/>
                </a:lnTo>
                <a:lnTo>
                  <a:pt x="810005" y="50926"/>
                </a:lnTo>
                <a:lnTo>
                  <a:pt x="796289" y="20955"/>
                </a:lnTo>
                <a:close/>
              </a:path>
              <a:path w="846454" h="417829">
                <a:moveTo>
                  <a:pt x="806944" y="20955"/>
                </a:moveTo>
                <a:lnTo>
                  <a:pt x="796289" y="20955"/>
                </a:lnTo>
                <a:lnTo>
                  <a:pt x="810005" y="50926"/>
                </a:lnTo>
                <a:lnTo>
                  <a:pt x="816308" y="50926"/>
                </a:lnTo>
                <a:lnTo>
                  <a:pt x="819912" y="49275"/>
                </a:lnTo>
                <a:lnTo>
                  <a:pt x="806944" y="20955"/>
                </a:lnTo>
                <a:close/>
              </a:path>
              <a:path w="846454" h="417829">
                <a:moveTo>
                  <a:pt x="804037" y="14605"/>
                </a:moveTo>
                <a:lnTo>
                  <a:pt x="739851" y="44026"/>
                </a:lnTo>
                <a:lnTo>
                  <a:pt x="777488" y="47728"/>
                </a:lnTo>
                <a:lnTo>
                  <a:pt x="796289" y="20955"/>
                </a:lnTo>
                <a:lnTo>
                  <a:pt x="806944" y="20955"/>
                </a:lnTo>
                <a:lnTo>
                  <a:pt x="804037" y="14605"/>
                </a:lnTo>
                <a:close/>
              </a:path>
              <a:path w="846454" h="417829">
                <a:moveTo>
                  <a:pt x="682116" y="0"/>
                </a:moveTo>
                <a:lnTo>
                  <a:pt x="674558" y="767"/>
                </a:lnTo>
                <a:lnTo>
                  <a:pt x="668131" y="4238"/>
                </a:lnTo>
                <a:lnTo>
                  <a:pt x="663489" y="9876"/>
                </a:lnTo>
                <a:lnTo>
                  <a:pt x="661288" y="17145"/>
                </a:lnTo>
                <a:lnTo>
                  <a:pt x="662054" y="24649"/>
                </a:lnTo>
                <a:lnTo>
                  <a:pt x="665511" y="31083"/>
                </a:lnTo>
                <a:lnTo>
                  <a:pt x="671111" y="35754"/>
                </a:lnTo>
                <a:lnTo>
                  <a:pt x="678306" y="37973"/>
                </a:lnTo>
                <a:lnTo>
                  <a:pt x="739851" y="44026"/>
                </a:lnTo>
                <a:lnTo>
                  <a:pt x="804037" y="14605"/>
                </a:lnTo>
                <a:lnTo>
                  <a:pt x="829650" y="14605"/>
                </a:lnTo>
                <a:lnTo>
                  <a:pt x="6821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00" y="6324598"/>
            <a:ext cx="4953000" cy="457200"/>
          </a:xfrm>
          <a:custGeom>
            <a:avLst/>
            <a:gdLst/>
            <a:ahLst/>
            <a:cxnLst/>
            <a:rect l="l" t="t" r="r" b="b"/>
            <a:pathLst>
              <a:path w="4953000" h="457200">
                <a:moveTo>
                  <a:pt x="4953000" y="0"/>
                </a:moveTo>
                <a:lnTo>
                  <a:pt x="0" y="0"/>
                </a:lnTo>
                <a:lnTo>
                  <a:pt x="0" y="457199"/>
                </a:lnTo>
                <a:lnTo>
                  <a:pt x="4953000" y="457199"/>
                </a:lnTo>
                <a:lnTo>
                  <a:pt x="4953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7542" y="979754"/>
            <a:ext cx="46329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5" dirty="0">
                <a:solidFill>
                  <a:srgbClr val="404040"/>
                </a:solidFill>
              </a:rPr>
              <a:t>Two</a:t>
            </a:r>
            <a:r>
              <a:rPr sz="4800" spc="-165" dirty="0">
                <a:solidFill>
                  <a:srgbClr val="404040"/>
                </a:solidFill>
              </a:rPr>
              <a:t> </a:t>
            </a:r>
            <a:r>
              <a:rPr sz="4800" spc="-50" dirty="0">
                <a:solidFill>
                  <a:srgbClr val="404040"/>
                </a:solidFill>
              </a:rPr>
              <a:t>Sample</a:t>
            </a:r>
            <a:r>
              <a:rPr sz="4800" spc="-245" dirty="0">
                <a:solidFill>
                  <a:srgbClr val="404040"/>
                </a:solidFill>
              </a:rPr>
              <a:t> </a:t>
            </a:r>
            <a:r>
              <a:rPr sz="4800" spc="-30" dirty="0">
                <a:solidFill>
                  <a:srgbClr val="404040"/>
                </a:solidFill>
              </a:rPr>
              <a:t>T</a:t>
            </a:r>
            <a:r>
              <a:rPr sz="4800" spc="-275" dirty="0">
                <a:solidFill>
                  <a:srgbClr val="404040"/>
                </a:solidFill>
              </a:rPr>
              <a:t> </a:t>
            </a:r>
            <a:r>
              <a:rPr sz="4800" spc="-70" dirty="0">
                <a:solidFill>
                  <a:srgbClr val="404040"/>
                </a:solidFill>
              </a:rPr>
              <a:t>Test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516127" y="2578100"/>
            <a:ext cx="294576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dirty="0">
                <a:latin typeface="Times New Roman"/>
                <a:cs typeface="Times New Roman"/>
              </a:rPr>
              <a:t>mean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of</a:t>
            </a:r>
            <a:r>
              <a:rPr sz="1850" spc="2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two</a:t>
            </a:r>
            <a:r>
              <a:rPr sz="1850" spc="2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separate</a:t>
            </a:r>
            <a:r>
              <a:rPr sz="1850" spc="60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samples.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915" y="2060681"/>
            <a:ext cx="8149590" cy="17487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6240" indent="-388620">
              <a:lnSpc>
                <a:spcPts val="3670"/>
              </a:lnSpc>
              <a:buSzPct val="264864"/>
              <a:buChar char="●"/>
              <a:tabLst>
                <a:tab pos="396240" algn="l"/>
              </a:tabLst>
            </a:pPr>
            <a:r>
              <a:rPr sz="1850" dirty="0">
                <a:latin typeface="Times New Roman"/>
                <a:cs typeface="Times New Roman"/>
              </a:rPr>
              <a:t>Two</a:t>
            </a:r>
            <a:r>
              <a:rPr sz="1850" spc="1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Sample</a:t>
            </a:r>
            <a:r>
              <a:rPr sz="1850" spc="10" dirty="0">
                <a:latin typeface="Times New Roman"/>
                <a:cs typeface="Times New Roman"/>
              </a:rPr>
              <a:t> </a:t>
            </a:r>
            <a:r>
              <a:rPr sz="1850" spc="-80" dirty="0">
                <a:latin typeface="Times New Roman"/>
                <a:cs typeface="Times New Roman"/>
              </a:rPr>
              <a:t>T-</a:t>
            </a:r>
            <a:r>
              <a:rPr sz="1850" dirty="0">
                <a:latin typeface="Times New Roman"/>
                <a:cs typeface="Times New Roman"/>
              </a:rPr>
              <a:t>Test</a:t>
            </a:r>
            <a:r>
              <a:rPr sz="1850" spc="3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is</a:t>
            </a:r>
            <a:r>
              <a:rPr sz="1850" spc="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</a:t>
            </a:r>
            <a:r>
              <a:rPr sz="1850" spc="1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statistical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procedure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used</a:t>
            </a:r>
            <a:r>
              <a:rPr sz="1850" spc="1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to</a:t>
            </a:r>
            <a:r>
              <a:rPr sz="1850" spc="1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examine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or</a:t>
            </a:r>
            <a:r>
              <a:rPr sz="1850" spc="1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compare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spc="-25" dirty="0">
                <a:latin typeface="Times New Roman"/>
                <a:cs typeface="Times New Roman"/>
              </a:rPr>
              <a:t>the</a:t>
            </a:r>
            <a:endParaRPr sz="1850">
              <a:latin typeface="Times New Roman"/>
              <a:cs typeface="Times New Roman"/>
            </a:endParaRPr>
          </a:p>
          <a:p>
            <a:pPr marL="396240" indent="-389255">
              <a:lnSpc>
                <a:spcPct val="100000"/>
              </a:lnSpc>
              <a:spcBef>
                <a:spcPts val="1250"/>
              </a:spcBef>
              <a:buSzPct val="264864"/>
              <a:buChar char="●"/>
              <a:tabLst>
                <a:tab pos="396240" algn="l"/>
              </a:tabLst>
            </a:pPr>
            <a:r>
              <a:rPr sz="1850" dirty="0">
                <a:latin typeface="Times New Roman"/>
                <a:cs typeface="Times New Roman"/>
              </a:rPr>
              <a:t>The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Independent</a:t>
            </a:r>
            <a:r>
              <a:rPr sz="1850" spc="7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Samples</a:t>
            </a:r>
            <a:r>
              <a:rPr sz="1850" spc="20" dirty="0">
                <a:latin typeface="Times New Roman"/>
                <a:cs typeface="Times New Roman"/>
              </a:rPr>
              <a:t> </a:t>
            </a:r>
            <a:r>
              <a:rPr sz="1850" spc="-80" dirty="0">
                <a:latin typeface="Times New Roman"/>
                <a:cs typeface="Times New Roman"/>
              </a:rPr>
              <a:t>T-</a:t>
            </a:r>
            <a:r>
              <a:rPr sz="1850" dirty="0">
                <a:latin typeface="Times New Roman"/>
                <a:cs typeface="Times New Roman"/>
              </a:rPr>
              <a:t>Test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is</a:t>
            </a:r>
            <a:r>
              <a:rPr sz="1850" spc="3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also</a:t>
            </a:r>
            <a:r>
              <a:rPr sz="1850" spc="3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parametric</a:t>
            </a:r>
            <a:r>
              <a:rPr sz="1850" spc="8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test.</a:t>
            </a:r>
            <a:r>
              <a:rPr sz="1850" spc="2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The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Independent</a:t>
            </a:r>
            <a:r>
              <a:rPr sz="1850" spc="7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 </a:t>
            </a:r>
            <a:r>
              <a:rPr sz="1850" spc="-20" dirty="0">
                <a:latin typeface="Times New Roman"/>
                <a:cs typeface="Times New Roman"/>
              </a:rPr>
              <a:t>Test</a:t>
            </a:r>
            <a:endParaRPr sz="1850">
              <a:latin typeface="Times New Roman"/>
              <a:cs typeface="Times New Roman"/>
            </a:endParaRPr>
          </a:p>
          <a:p>
            <a:pPr marL="184785">
              <a:lnSpc>
                <a:spcPct val="100000"/>
              </a:lnSpc>
              <a:spcBef>
                <a:spcPts val="520"/>
              </a:spcBef>
            </a:pPr>
            <a:r>
              <a:rPr sz="1850" dirty="0">
                <a:latin typeface="Times New Roman"/>
                <a:cs typeface="Times New Roman"/>
              </a:rPr>
              <a:t>is</a:t>
            </a:r>
            <a:r>
              <a:rPr sz="1850" spc="2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another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name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for</a:t>
            </a:r>
            <a:r>
              <a:rPr sz="1850" spc="2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this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spc="-20" dirty="0">
                <a:latin typeface="Times New Roman"/>
                <a:cs typeface="Times New Roman"/>
              </a:rPr>
              <a:t>test.</a:t>
            </a:r>
            <a:endParaRPr sz="185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5241" y="4104718"/>
            <a:ext cx="1737069" cy="95449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83944" y="5391708"/>
            <a:ext cx="229425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Formula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Two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Sample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Test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209675" y="3857625"/>
            <a:ext cx="2187575" cy="1454150"/>
          </a:xfrm>
          <a:custGeom>
            <a:avLst/>
            <a:gdLst/>
            <a:ahLst/>
            <a:cxnLst/>
            <a:rect l="l" t="t" r="r" b="b"/>
            <a:pathLst>
              <a:path w="2187575" h="1454150">
                <a:moveTo>
                  <a:pt x="6350" y="0"/>
                </a:moveTo>
                <a:lnTo>
                  <a:pt x="6350" y="1454150"/>
                </a:lnTo>
              </a:path>
              <a:path w="2187575" h="1454150">
                <a:moveTo>
                  <a:pt x="2181225" y="0"/>
                </a:moveTo>
                <a:lnTo>
                  <a:pt x="2181225" y="1454150"/>
                </a:lnTo>
              </a:path>
              <a:path w="2187575" h="1454150">
                <a:moveTo>
                  <a:pt x="0" y="6350"/>
                </a:moveTo>
                <a:lnTo>
                  <a:pt x="2187575" y="6350"/>
                </a:lnTo>
              </a:path>
              <a:path w="2187575" h="1454150">
                <a:moveTo>
                  <a:pt x="0" y="1447800"/>
                </a:moveTo>
                <a:lnTo>
                  <a:pt x="2187575" y="1447800"/>
                </a:lnTo>
              </a:path>
            </a:pathLst>
          </a:custGeom>
          <a:ln w="127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7542" y="915161"/>
            <a:ext cx="50939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404040"/>
                </a:solidFill>
              </a:rPr>
              <a:t>Paired</a:t>
            </a:r>
            <a:r>
              <a:rPr sz="4800" spc="-235" dirty="0">
                <a:solidFill>
                  <a:srgbClr val="404040"/>
                </a:solidFill>
              </a:rPr>
              <a:t> </a:t>
            </a:r>
            <a:r>
              <a:rPr sz="4800" spc="-50" dirty="0">
                <a:solidFill>
                  <a:srgbClr val="404040"/>
                </a:solidFill>
              </a:rPr>
              <a:t>Sample</a:t>
            </a:r>
            <a:r>
              <a:rPr sz="4800" spc="-250" dirty="0">
                <a:solidFill>
                  <a:srgbClr val="404040"/>
                </a:solidFill>
              </a:rPr>
              <a:t> </a:t>
            </a:r>
            <a:r>
              <a:rPr sz="4800" spc="-30" dirty="0">
                <a:solidFill>
                  <a:srgbClr val="404040"/>
                </a:solidFill>
              </a:rPr>
              <a:t>T</a:t>
            </a:r>
            <a:r>
              <a:rPr sz="4800" spc="-275" dirty="0">
                <a:solidFill>
                  <a:srgbClr val="404040"/>
                </a:solidFill>
              </a:rPr>
              <a:t> </a:t>
            </a:r>
            <a:r>
              <a:rPr sz="4800" spc="-65" dirty="0">
                <a:solidFill>
                  <a:srgbClr val="404040"/>
                </a:solidFill>
              </a:rPr>
              <a:t>Test</a:t>
            </a:r>
            <a:endParaRPr sz="48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2057" y="4763230"/>
            <a:ext cx="1068821" cy="82012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3915" y="2134946"/>
            <a:ext cx="7939405" cy="3933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6240" indent="-388620">
              <a:lnSpc>
                <a:spcPts val="1914"/>
              </a:lnSpc>
              <a:buSzPct val="264864"/>
              <a:buChar char="●"/>
              <a:tabLst>
                <a:tab pos="396240" algn="l"/>
              </a:tabLst>
            </a:pPr>
            <a:r>
              <a:rPr sz="1850" dirty="0">
                <a:latin typeface="Times New Roman"/>
                <a:cs typeface="Times New Roman"/>
              </a:rPr>
              <a:t>The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dependent</a:t>
            </a:r>
            <a:r>
              <a:rPr sz="1850" spc="8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samples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t-test</a:t>
            </a:r>
            <a:r>
              <a:rPr sz="1850" spc="7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is</a:t>
            </a:r>
            <a:r>
              <a:rPr sz="1850" spc="3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another</a:t>
            </a:r>
            <a:r>
              <a:rPr sz="1850" spc="7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name</a:t>
            </a:r>
            <a:r>
              <a:rPr sz="1850" spc="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for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the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paired</a:t>
            </a:r>
            <a:r>
              <a:rPr sz="1850" spc="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samples</a:t>
            </a:r>
            <a:r>
              <a:rPr sz="1850" spc="6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t-</a:t>
            </a:r>
            <a:r>
              <a:rPr sz="1850" spc="-10" dirty="0">
                <a:latin typeface="Times New Roman"/>
                <a:cs typeface="Times New Roman"/>
              </a:rPr>
              <a:t>test.</a:t>
            </a:r>
            <a:endParaRPr sz="1850">
              <a:latin typeface="Times New Roman"/>
              <a:cs typeface="Times New Roman"/>
            </a:endParaRPr>
          </a:p>
          <a:p>
            <a:pPr marL="396240" indent="-389255">
              <a:lnSpc>
                <a:spcPts val="4940"/>
              </a:lnSpc>
              <a:buSzPct val="264864"/>
              <a:buChar char="●"/>
              <a:tabLst>
                <a:tab pos="396240" algn="l"/>
              </a:tabLst>
            </a:pPr>
            <a:r>
              <a:rPr sz="1850" dirty="0">
                <a:latin typeface="Times New Roman"/>
                <a:cs typeface="Times New Roman"/>
              </a:rPr>
              <a:t>An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illustration</a:t>
            </a:r>
            <a:r>
              <a:rPr sz="1850" spc="10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of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this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would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be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taking</a:t>
            </a:r>
            <a:r>
              <a:rPr sz="1850" spc="7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person's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blood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pressure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before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spc="-25" dirty="0">
                <a:latin typeface="Times New Roman"/>
                <a:cs typeface="Times New Roman"/>
              </a:rPr>
              <a:t>and</a:t>
            </a:r>
            <a:endParaRPr sz="1850">
              <a:latin typeface="Times New Roman"/>
              <a:cs typeface="Times New Roman"/>
            </a:endParaRPr>
          </a:p>
          <a:p>
            <a:pPr marL="184785">
              <a:lnSpc>
                <a:spcPct val="100000"/>
              </a:lnSpc>
              <a:spcBef>
                <a:spcPts val="520"/>
              </a:spcBef>
            </a:pPr>
            <a:r>
              <a:rPr sz="1850" dirty="0">
                <a:latin typeface="Times New Roman"/>
                <a:cs typeface="Times New Roman"/>
              </a:rPr>
              <a:t>after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specific</a:t>
            </a:r>
            <a:r>
              <a:rPr sz="1850" spc="7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medication,</a:t>
            </a:r>
            <a:r>
              <a:rPr sz="1850" spc="10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condition,</a:t>
            </a:r>
            <a:r>
              <a:rPr sz="1850" spc="8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or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period.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850">
              <a:latin typeface="Times New Roman"/>
              <a:cs typeface="Times New Roman"/>
            </a:endParaRPr>
          </a:p>
          <a:p>
            <a:pPr marL="396240" indent="-389255">
              <a:lnSpc>
                <a:spcPct val="100000"/>
              </a:lnSpc>
              <a:spcBef>
                <a:spcPts val="5"/>
              </a:spcBef>
              <a:buSzPct val="264864"/>
              <a:buChar char="●"/>
              <a:tabLst>
                <a:tab pos="396240" algn="l"/>
              </a:tabLst>
            </a:pPr>
            <a:r>
              <a:rPr sz="1850" dirty="0">
                <a:latin typeface="Times New Roman"/>
                <a:cs typeface="Times New Roman"/>
              </a:rPr>
              <a:t>Paired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Sample</a:t>
            </a:r>
            <a:r>
              <a:rPr sz="1850" spc="20" dirty="0">
                <a:latin typeface="Times New Roman"/>
                <a:cs typeface="Times New Roman"/>
              </a:rPr>
              <a:t> </a:t>
            </a:r>
            <a:r>
              <a:rPr sz="1850" spc="-85" dirty="0">
                <a:latin typeface="Times New Roman"/>
                <a:cs typeface="Times New Roman"/>
              </a:rPr>
              <a:t>T-</a:t>
            </a:r>
            <a:r>
              <a:rPr sz="1850" dirty="0">
                <a:latin typeface="Times New Roman"/>
                <a:cs typeface="Times New Roman"/>
              </a:rPr>
              <a:t>Test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is</a:t>
            </a:r>
            <a:r>
              <a:rPr sz="1850" spc="2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</a:t>
            </a:r>
            <a:r>
              <a:rPr sz="1850" spc="2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statistical</a:t>
            </a:r>
            <a:r>
              <a:rPr sz="1850" spc="8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procedure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for</a:t>
            </a:r>
            <a:r>
              <a:rPr sz="1850" spc="2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examining</a:t>
            </a:r>
            <a:r>
              <a:rPr sz="1850" spc="7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or</a:t>
            </a:r>
            <a:r>
              <a:rPr sz="1850" spc="3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comparing</a:t>
            </a:r>
            <a:r>
              <a:rPr sz="1850" spc="65" dirty="0">
                <a:latin typeface="Times New Roman"/>
                <a:cs typeface="Times New Roman"/>
              </a:rPr>
              <a:t> </a:t>
            </a:r>
            <a:r>
              <a:rPr sz="1850" spc="-25" dirty="0">
                <a:latin typeface="Times New Roman"/>
                <a:cs typeface="Times New Roman"/>
              </a:rPr>
              <a:t>the</a:t>
            </a:r>
            <a:endParaRPr sz="1850">
              <a:latin typeface="Times New Roman"/>
              <a:cs typeface="Times New Roman"/>
            </a:endParaRPr>
          </a:p>
          <a:p>
            <a:pPr marL="184785">
              <a:lnSpc>
                <a:spcPts val="1220"/>
              </a:lnSpc>
              <a:spcBef>
                <a:spcPts val="520"/>
              </a:spcBef>
            </a:pPr>
            <a:r>
              <a:rPr sz="1850" dirty="0">
                <a:latin typeface="Times New Roman"/>
                <a:cs typeface="Times New Roman"/>
              </a:rPr>
              <a:t>means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of</a:t>
            </a:r>
            <a:r>
              <a:rPr sz="1850" spc="2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two</a:t>
            </a:r>
            <a:r>
              <a:rPr sz="1850" spc="30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samples.</a:t>
            </a:r>
            <a:endParaRPr sz="1850">
              <a:latin typeface="Times New Roman"/>
              <a:cs typeface="Times New Roman"/>
            </a:endParaRPr>
          </a:p>
          <a:p>
            <a:pPr marL="396240" indent="-389255">
              <a:lnSpc>
                <a:spcPts val="5000"/>
              </a:lnSpc>
              <a:buSzPct val="264864"/>
              <a:buChar char="●"/>
              <a:tabLst>
                <a:tab pos="396240" algn="l"/>
              </a:tabLst>
            </a:pPr>
            <a:r>
              <a:rPr sz="1850" dirty="0">
                <a:latin typeface="Times New Roman"/>
                <a:cs typeface="Times New Roman"/>
              </a:rPr>
              <a:t>It</a:t>
            </a:r>
            <a:r>
              <a:rPr sz="1850" spc="3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has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the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situation</a:t>
            </a:r>
            <a:r>
              <a:rPr sz="1850" spc="7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of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before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and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after.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Times New Roman"/>
                <a:cs typeface="Times New Roman"/>
              </a:rPr>
              <a:t>Formula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Paired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Sample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Test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5670550" y="4470400"/>
            <a:ext cx="2678430" cy="1333500"/>
          </a:xfrm>
          <a:custGeom>
            <a:avLst/>
            <a:gdLst/>
            <a:ahLst/>
            <a:cxnLst/>
            <a:rect l="l" t="t" r="r" b="b"/>
            <a:pathLst>
              <a:path w="2678429" h="1333500">
                <a:moveTo>
                  <a:pt x="6350" y="0"/>
                </a:moveTo>
                <a:lnTo>
                  <a:pt x="6350" y="1333500"/>
                </a:lnTo>
              </a:path>
              <a:path w="2678429" h="1333500">
                <a:moveTo>
                  <a:pt x="2671826" y="0"/>
                </a:moveTo>
                <a:lnTo>
                  <a:pt x="2671826" y="1333500"/>
                </a:lnTo>
              </a:path>
              <a:path w="2678429" h="1333500">
                <a:moveTo>
                  <a:pt x="0" y="6350"/>
                </a:moveTo>
                <a:lnTo>
                  <a:pt x="2678176" y="6350"/>
                </a:lnTo>
              </a:path>
              <a:path w="2678429" h="1333500">
                <a:moveTo>
                  <a:pt x="0" y="1327150"/>
                </a:moveTo>
                <a:lnTo>
                  <a:pt x="2678176" y="1327150"/>
                </a:lnTo>
              </a:path>
            </a:pathLst>
          </a:custGeom>
          <a:ln w="127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3742" y="938910"/>
            <a:ext cx="38080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404040"/>
                </a:solidFill>
              </a:rPr>
              <a:t>T</a:t>
            </a:r>
            <a:r>
              <a:rPr sz="4800" spc="-275" dirty="0">
                <a:solidFill>
                  <a:srgbClr val="404040"/>
                </a:solidFill>
              </a:rPr>
              <a:t> </a:t>
            </a:r>
            <a:r>
              <a:rPr sz="4800" spc="-114" dirty="0">
                <a:solidFill>
                  <a:srgbClr val="404040"/>
                </a:solidFill>
              </a:rPr>
              <a:t>Test</a:t>
            </a:r>
            <a:r>
              <a:rPr sz="4800" spc="-185" dirty="0">
                <a:solidFill>
                  <a:srgbClr val="404040"/>
                </a:solidFill>
              </a:rPr>
              <a:t> </a:t>
            </a:r>
            <a:r>
              <a:rPr sz="4800" dirty="0">
                <a:solidFill>
                  <a:srgbClr val="404040"/>
                </a:solidFill>
              </a:rPr>
              <a:t>vs</a:t>
            </a:r>
            <a:r>
              <a:rPr sz="4800" spc="-155" dirty="0">
                <a:solidFill>
                  <a:srgbClr val="404040"/>
                </a:solidFill>
              </a:rPr>
              <a:t> </a:t>
            </a:r>
            <a:r>
              <a:rPr sz="4800" dirty="0">
                <a:solidFill>
                  <a:srgbClr val="404040"/>
                </a:solidFill>
              </a:rPr>
              <a:t>Z</a:t>
            </a:r>
            <a:r>
              <a:rPr sz="4800" spc="-225" dirty="0">
                <a:solidFill>
                  <a:srgbClr val="404040"/>
                </a:solidFill>
              </a:rPr>
              <a:t> </a:t>
            </a:r>
            <a:r>
              <a:rPr sz="4800" spc="-85" dirty="0">
                <a:solidFill>
                  <a:srgbClr val="404040"/>
                </a:solidFill>
              </a:rPr>
              <a:t>Test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516127" y="2529966"/>
            <a:ext cx="385127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dirty="0">
                <a:latin typeface="Times New Roman"/>
                <a:cs typeface="Times New Roman"/>
              </a:rPr>
              <a:t>different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when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the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variances</a:t>
            </a:r>
            <a:r>
              <a:rPr sz="1850" spc="7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are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known.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915" y="2036318"/>
            <a:ext cx="8074659" cy="166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6240" indent="-388620">
              <a:lnSpc>
                <a:spcPts val="3485"/>
              </a:lnSpc>
              <a:buSzPct val="264864"/>
              <a:buChar char="●"/>
              <a:tabLst>
                <a:tab pos="396240" algn="l"/>
              </a:tabLst>
            </a:pPr>
            <a:r>
              <a:rPr sz="1850" dirty="0">
                <a:latin typeface="Times New Roman"/>
                <a:cs typeface="Times New Roman"/>
              </a:rPr>
              <a:t>A</a:t>
            </a:r>
            <a:r>
              <a:rPr sz="1850" spc="-9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z-test</a:t>
            </a:r>
            <a:r>
              <a:rPr sz="1850" spc="6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is</a:t>
            </a:r>
            <a:r>
              <a:rPr sz="1850" spc="2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statistical</a:t>
            </a:r>
            <a:r>
              <a:rPr sz="1850" spc="8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test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to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determine</a:t>
            </a:r>
            <a:r>
              <a:rPr sz="1850" spc="7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whether</a:t>
            </a:r>
            <a:r>
              <a:rPr sz="1850" spc="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two</a:t>
            </a:r>
            <a:r>
              <a:rPr sz="1850" spc="2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population</a:t>
            </a:r>
            <a:r>
              <a:rPr sz="1850" spc="7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means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spc="-25" dirty="0">
                <a:latin typeface="Times New Roman"/>
                <a:cs typeface="Times New Roman"/>
              </a:rPr>
              <a:t>are</a:t>
            </a:r>
            <a:endParaRPr sz="1850">
              <a:latin typeface="Times New Roman"/>
              <a:cs typeface="Times New Roman"/>
            </a:endParaRPr>
          </a:p>
          <a:p>
            <a:pPr marL="396240" indent="-389255">
              <a:lnSpc>
                <a:spcPct val="100000"/>
              </a:lnSpc>
              <a:spcBef>
                <a:spcPts val="745"/>
              </a:spcBef>
              <a:buSzPct val="264864"/>
              <a:buChar char="●"/>
              <a:tabLst>
                <a:tab pos="396240" algn="l"/>
              </a:tabLst>
            </a:pPr>
            <a:r>
              <a:rPr sz="1850" dirty="0">
                <a:latin typeface="Times New Roman"/>
                <a:cs typeface="Times New Roman"/>
              </a:rPr>
              <a:t>A</a:t>
            </a:r>
            <a:r>
              <a:rPr sz="1850" spc="-9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z-statistic,</a:t>
            </a:r>
            <a:r>
              <a:rPr sz="1850" spc="9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also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known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as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</a:t>
            </a:r>
            <a:r>
              <a:rPr sz="1850" spc="3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z-score,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measures</a:t>
            </a:r>
            <a:r>
              <a:rPr sz="1850" spc="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how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many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standard</a:t>
            </a:r>
            <a:r>
              <a:rPr sz="1850" spc="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deviations</a:t>
            </a:r>
            <a:r>
              <a:rPr sz="1850" spc="70" dirty="0">
                <a:latin typeface="Times New Roman"/>
                <a:cs typeface="Times New Roman"/>
              </a:rPr>
              <a:t> </a:t>
            </a:r>
            <a:r>
              <a:rPr sz="1850" spc="-50" dirty="0">
                <a:latin typeface="Times New Roman"/>
                <a:cs typeface="Times New Roman"/>
              </a:rPr>
              <a:t>a</a:t>
            </a:r>
            <a:endParaRPr sz="1850">
              <a:latin typeface="Times New Roman"/>
              <a:cs typeface="Times New Roman"/>
            </a:endParaRPr>
          </a:p>
          <a:p>
            <a:pPr marL="184785">
              <a:lnSpc>
                <a:spcPct val="100000"/>
              </a:lnSpc>
              <a:spcBef>
                <a:spcPts val="535"/>
              </a:spcBef>
            </a:pPr>
            <a:r>
              <a:rPr sz="1850" dirty="0">
                <a:latin typeface="Times New Roman"/>
                <a:cs typeface="Times New Roman"/>
              </a:rPr>
              <a:t>score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resulting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from</a:t>
            </a:r>
            <a:r>
              <a:rPr sz="1850" spc="2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z-test</a:t>
            </a:r>
            <a:r>
              <a:rPr sz="1850" spc="6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is</a:t>
            </a:r>
            <a:r>
              <a:rPr sz="1850" spc="3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either</a:t>
            </a:r>
            <a:r>
              <a:rPr sz="1850" spc="6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above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or</a:t>
            </a:r>
            <a:r>
              <a:rPr sz="1850" spc="3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under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the</a:t>
            </a:r>
            <a:r>
              <a:rPr sz="1850" spc="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mean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population.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1281" y="4191761"/>
            <a:ext cx="3639820" cy="1830705"/>
          </a:xfrm>
          <a:prstGeom prst="rect">
            <a:avLst/>
          </a:prstGeom>
          <a:ln w="38100">
            <a:solidFill>
              <a:srgbClr val="00AF5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33655">
              <a:lnSpc>
                <a:spcPts val="1785"/>
              </a:lnSpc>
              <a:spcBef>
                <a:spcPts val="229"/>
              </a:spcBef>
            </a:pPr>
            <a:r>
              <a:rPr sz="1850" b="1" spc="-90" dirty="0">
                <a:latin typeface="Times New Roman"/>
                <a:cs typeface="Times New Roman"/>
              </a:rPr>
              <a:t>T-</a:t>
            </a:r>
            <a:r>
              <a:rPr sz="1850" b="1" spc="-20" dirty="0">
                <a:latin typeface="Times New Roman"/>
                <a:cs typeface="Times New Roman"/>
              </a:rPr>
              <a:t>Test</a:t>
            </a:r>
            <a:r>
              <a:rPr sz="1850" b="1" spc="-60" dirty="0">
                <a:latin typeface="Times New Roman"/>
                <a:cs typeface="Times New Roman"/>
              </a:rPr>
              <a:t> </a:t>
            </a:r>
            <a:r>
              <a:rPr sz="1850" b="1" spc="-50" dirty="0">
                <a:latin typeface="Times New Roman"/>
                <a:cs typeface="Times New Roman"/>
              </a:rPr>
              <a:t>:</a:t>
            </a:r>
            <a:endParaRPr sz="1850">
              <a:latin typeface="Times New Roman"/>
              <a:cs typeface="Times New Roman"/>
            </a:endParaRPr>
          </a:p>
          <a:p>
            <a:pPr marL="417195" indent="-389255">
              <a:lnSpc>
                <a:spcPts val="4815"/>
              </a:lnSpc>
              <a:buSzPct val="264864"/>
              <a:buChar char="●"/>
              <a:tabLst>
                <a:tab pos="417195" algn="l"/>
              </a:tabLst>
            </a:pPr>
            <a:r>
              <a:rPr sz="1850" dirty="0">
                <a:latin typeface="Times New Roman"/>
                <a:cs typeface="Times New Roman"/>
              </a:rPr>
              <a:t>sample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size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is</a:t>
            </a:r>
            <a:r>
              <a:rPr sz="1850" spc="2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less</a:t>
            </a:r>
            <a:r>
              <a:rPr sz="1850" spc="3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than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spc="-25" dirty="0">
                <a:latin typeface="Times New Roman"/>
                <a:cs typeface="Times New Roman"/>
              </a:rPr>
              <a:t>30</a:t>
            </a:r>
            <a:endParaRPr sz="1850">
              <a:latin typeface="Times New Roman"/>
              <a:cs typeface="Times New Roman"/>
            </a:endParaRPr>
          </a:p>
          <a:p>
            <a:pPr marL="205740" marR="156845" indent="-177800">
              <a:lnSpc>
                <a:spcPct val="78700"/>
              </a:lnSpc>
              <a:spcBef>
                <a:spcPts val="530"/>
              </a:spcBef>
              <a:buSzPct val="264864"/>
              <a:buChar char="●"/>
              <a:tabLst>
                <a:tab pos="205740" algn="l"/>
                <a:tab pos="416559" algn="l"/>
              </a:tabLst>
            </a:pPr>
            <a:r>
              <a:rPr sz="1850" dirty="0">
                <a:latin typeface="Times New Roman"/>
                <a:cs typeface="Times New Roman"/>
              </a:rPr>
              <a:t>	population</a:t>
            </a:r>
            <a:r>
              <a:rPr sz="1850" spc="8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standard</a:t>
            </a:r>
            <a:r>
              <a:rPr sz="1850" spc="8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deviation</a:t>
            </a:r>
            <a:r>
              <a:rPr sz="1850" spc="90" dirty="0">
                <a:latin typeface="Times New Roman"/>
                <a:cs typeface="Times New Roman"/>
              </a:rPr>
              <a:t> </a:t>
            </a:r>
            <a:r>
              <a:rPr sz="1850" spc="-25" dirty="0">
                <a:latin typeface="Times New Roman"/>
                <a:cs typeface="Times New Roman"/>
              </a:rPr>
              <a:t>is </a:t>
            </a:r>
            <a:r>
              <a:rPr sz="1850" spc="-10" dirty="0">
                <a:latin typeface="Times New Roman"/>
                <a:cs typeface="Times New Roman"/>
              </a:rPr>
              <a:t>unknown.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3514" y="4207002"/>
            <a:ext cx="4008120" cy="1830705"/>
          </a:xfrm>
          <a:prstGeom prst="rect">
            <a:avLst/>
          </a:prstGeom>
          <a:ln w="38100">
            <a:solidFill>
              <a:srgbClr val="006FC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33655">
              <a:lnSpc>
                <a:spcPts val="1785"/>
              </a:lnSpc>
              <a:spcBef>
                <a:spcPts val="235"/>
              </a:spcBef>
            </a:pPr>
            <a:r>
              <a:rPr sz="1850" b="1" spc="-25" dirty="0">
                <a:latin typeface="Times New Roman"/>
                <a:cs typeface="Times New Roman"/>
              </a:rPr>
              <a:t>Z-</a:t>
            </a:r>
            <a:r>
              <a:rPr sz="1850" b="1" spc="-10" dirty="0">
                <a:latin typeface="Times New Roman"/>
                <a:cs typeface="Times New Roman"/>
              </a:rPr>
              <a:t>Test:</a:t>
            </a:r>
            <a:endParaRPr sz="1850">
              <a:latin typeface="Times New Roman"/>
              <a:cs typeface="Times New Roman"/>
            </a:endParaRPr>
          </a:p>
          <a:p>
            <a:pPr marL="417195" indent="-389255">
              <a:lnSpc>
                <a:spcPts val="4815"/>
              </a:lnSpc>
              <a:buSzPct val="264864"/>
              <a:buChar char="●"/>
              <a:tabLst>
                <a:tab pos="417195" algn="l"/>
              </a:tabLst>
            </a:pPr>
            <a:r>
              <a:rPr sz="1850" dirty="0">
                <a:latin typeface="Times New Roman"/>
                <a:cs typeface="Times New Roman"/>
              </a:rPr>
              <a:t>sample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size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is</a:t>
            </a:r>
            <a:r>
              <a:rPr sz="1850" spc="2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greater</a:t>
            </a:r>
            <a:r>
              <a:rPr sz="1850" spc="6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than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spc="-25" dirty="0">
                <a:latin typeface="Times New Roman"/>
                <a:cs typeface="Times New Roman"/>
              </a:rPr>
              <a:t>30</a:t>
            </a:r>
            <a:endParaRPr sz="1850">
              <a:latin typeface="Times New Roman"/>
              <a:cs typeface="Times New Roman"/>
            </a:endParaRPr>
          </a:p>
          <a:p>
            <a:pPr marL="417195" indent="-388620">
              <a:lnSpc>
                <a:spcPts val="4945"/>
              </a:lnSpc>
              <a:buSzPct val="264864"/>
              <a:buChar char="●"/>
              <a:tabLst>
                <a:tab pos="417195" algn="l"/>
              </a:tabLst>
            </a:pPr>
            <a:r>
              <a:rPr sz="1850" dirty="0">
                <a:latin typeface="Times New Roman"/>
                <a:cs typeface="Times New Roman"/>
              </a:rPr>
              <a:t>population</a:t>
            </a:r>
            <a:r>
              <a:rPr sz="1850" spc="8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standard</a:t>
            </a:r>
            <a:r>
              <a:rPr sz="1850" spc="8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deviation</a:t>
            </a:r>
            <a:r>
              <a:rPr sz="1850" spc="90" dirty="0">
                <a:latin typeface="Times New Roman"/>
                <a:cs typeface="Times New Roman"/>
              </a:rPr>
              <a:t> </a:t>
            </a:r>
            <a:r>
              <a:rPr sz="1850" spc="-25" dirty="0">
                <a:latin typeface="Times New Roman"/>
                <a:cs typeface="Times New Roman"/>
              </a:rPr>
              <a:t>is</a:t>
            </a:r>
            <a:endParaRPr sz="1850">
              <a:latin typeface="Times New Roman"/>
              <a:cs typeface="Times New Roman"/>
            </a:endParaRPr>
          </a:p>
          <a:p>
            <a:pPr marL="205740">
              <a:lnSpc>
                <a:spcPts val="1914"/>
              </a:lnSpc>
            </a:pPr>
            <a:r>
              <a:rPr sz="1850" spc="-10" dirty="0">
                <a:latin typeface="Times New Roman"/>
                <a:cs typeface="Times New Roman"/>
              </a:rPr>
              <a:t>known.</a:t>
            </a:r>
            <a:endParaRPr sz="185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3742" y="935177"/>
            <a:ext cx="45948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404040"/>
                </a:solidFill>
              </a:rPr>
              <a:t>One</a:t>
            </a:r>
            <a:r>
              <a:rPr sz="4800" spc="-215" dirty="0">
                <a:solidFill>
                  <a:srgbClr val="404040"/>
                </a:solidFill>
              </a:rPr>
              <a:t> </a:t>
            </a:r>
            <a:r>
              <a:rPr sz="4800" spc="-30" dirty="0">
                <a:solidFill>
                  <a:srgbClr val="404040"/>
                </a:solidFill>
              </a:rPr>
              <a:t>Sample</a:t>
            </a:r>
            <a:r>
              <a:rPr sz="4800" spc="-210" dirty="0">
                <a:solidFill>
                  <a:srgbClr val="404040"/>
                </a:solidFill>
              </a:rPr>
              <a:t> </a:t>
            </a:r>
            <a:r>
              <a:rPr sz="4800" dirty="0">
                <a:solidFill>
                  <a:srgbClr val="404040"/>
                </a:solidFill>
              </a:rPr>
              <a:t>Z</a:t>
            </a:r>
            <a:r>
              <a:rPr sz="4800" spc="-280" dirty="0">
                <a:solidFill>
                  <a:srgbClr val="404040"/>
                </a:solidFill>
              </a:rPr>
              <a:t> </a:t>
            </a:r>
            <a:r>
              <a:rPr sz="4800" spc="-75" dirty="0">
                <a:solidFill>
                  <a:srgbClr val="404040"/>
                </a:solidFill>
              </a:rPr>
              <a:t>Test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1545716" y="4160011"/>
            <a:ext cx="3102610" cy="1171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235" indent="-350520">
              <a:lnSpc>
                <a:spcPts val="1385"/>
              </a:lnSpc>
              <a:buSzPct val="314285"/>
              <a:buChar char="●"/>
              <a:tabLst>
                <a:tab pos="356235" algn="l"/>
              </a:tabLst>
            </a:pPr>
            <a:r>
              <a:rPr sz="1400" dirty="0">
                <a:latin typeface="Times New Roman"/>
                <a:cs typeface="Times New Roman"/>
              </a:rPr>
              <a:t>x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bar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sample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mean.</a:t>
            </a:r>
            <a:endParaRPr sz="1400">
              <a:latin typeface="Times New Roman"/>
              <a:cs typeface="Times New Roman"/>
            </a:endParaRPr>
          </a:p>
          <a:p>
            <a:pPr marL="356235" indent="-350520">
              <a:lnSpc>
                <a:spcPts val="3360"/>
              </a:lnSpc>
              <a:buSzPct val="314285"/>
              <a:buChar char="●"/>
              <a:tabLst>
                <a:tab pos="356235" algn="l"/>
              </a:tabLst>
            </a:pPr>
            <a:r>
              <a:rPr sz="1400" dirty="0">
                <a:latin typeface="Times New Roman"/>
                <a:cs typeface="Times New Roman"/>
              </a:rPr>
              <a:t>μ is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population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mean.</a:t>
            </a:r>
            <a:endParaRPr sz="1400">
              <a:latin typeface="Times New Roman"/>
              <a:cs typeface="Times New Roman"/>
            </a:endParaRPr>
          </a:p>
          <a:p>
            <a:pPr marL="356235" indent="-350520">
              <a:lnSpc>
                <a:spcPts val="4380"/>
              </a:lnSpc>
              <a:buSzPct val="314285"/>
              <a:buChar char="●"/>
              <a:tabLst>
                <a:tab pos="356235" algn="l"/>
              </a:tabLst>
            </a:pPr>
            <a:r>
              <a:rPr sz="1400" dirty="0">
                <a:latin typeface="Times New Roman"/>
                <a:cs typeface="Times New Roman"/>
              </a:rPr>
              <a:t>σ is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population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standard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deviation.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241" y="2150521"/>
            <a:ext cx="8147050" cy="683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6240" indent="-388620">
              <a:lnSpc>
                <a:spcPts val="3185"/>
              </a:lnSpc>
              <a:buSzPct val="264864"/>
              <a:buChar char="●"/>
              <a:tabLst>
                <a:tab pos="396240" algn="l"/>
              </a:tabLst>
            </a:pPr>
            <a:r>
              <a:rPr sz="1850" dirty="0">
                <a:latin typeface="Times New Roman"/>
                <a:cs typeface="Times New Roman"/>
              </a:rPr>
              <a:t>The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One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Sample</a:t>
            </a:r>
            <a:r>
              <a:rPr sz="1850" spc="6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z-test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is</a:t>
            </a:r>
            <a:r>
              <a:rPr sz="1850" spc="3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used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to</a:t>
            </a:r>
            <a:r>
              <a:rPr sz="1850" spc="2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test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whether</a:t>
            </a:r>
            <a:r>
              <a:rPr sz="1850" spc="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the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mean</a:t>
            </a:r>
            <a:r>
              <a:rPr sz="1850" spc="6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of</a:t>
            </a:r>
            <a:r>
              <a:rPr sz="1850" spc="2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population</a:t>
            </a:r>
            <a:r>
              <a:rPr sz="1850" spc="7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is</a:t>
            </a:r>
            <a:r>
              <a:rPr sz="1850" spc="30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greater</a:t>
            </a:r>
            <a:endParaRPr sz="1850">
              <a:latin typeface="Times New Roman"/>
              <a:cs typeface="Times New Roman"/>
            </a:endParaRPr>
          </a:p>
          <a:p>
            <a:pPr marL="184785">
              <a:lnSpc>
                <a:spcPts val="2090"/>
              </a:lnSpc>
            </a:pPr>
            <a:r>
              <a:rPr sz="1850" dirty="0">
                <a:latin typeface="Times New Roman"/>
                <a:cs typeface="Times New Roman"/>
              </a:rPr>
              <a:t>than,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less</a:t>
            </a:r>
            <a:r>
              <a:rPr sz="1850" spc="3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than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or</a:t>
            </a:r>
            <a:r>
              <a:rPr sz="1850" spc="2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not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equal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to</a:t>
            </a:r>
            <a:r>
              <a:rPr sz="1850" spc="2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specific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value.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84275" y="3063239"/>
            <a:ext cx="1910080" cy="955040"/>
            <a:chOff x="1184275" y="3063239"/>
            <a:chExt cx="1910080" cy="95504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200" y="3063239"/>
              <a:ext cx="1871472" cy="94030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184275" y="3108324"/>
              <a:ext cx="1910080" cy="909955"/>
            </a:xfrm>
            <a:custGeom>
              <a:avLst/>
              <a:gdLst/>
              <a:ahLst/>
              <a:cxnLst/>
              <a:rect l="l" t="t" r="r" b="b"/>
              <a:pathLst>
                <a:path w="1910080" h="909954">
                  <a:moveTo>
                    <a:pt x="6350" y="0"/>
                  </a:moveTo>
                  <a:lnTo>
                    <a:pt x="6350" y="909574"/>
                  </a:lnTo>
                </a:path>
                <a:path w="1910080" h="909954">
                  <a:moveTo>
                    <a:pt x="1903476" y="0"/>
                  </a:moveTo>
                  <a:lnTo>
                    <a:pt x="1903476" y="909574"/>
                  </a:lnTo>
                </a:path>
                <a:path w="1910080" h="909954">
                  <a:moveTo>
                    <a:pt x="0" y="6350"/>
                  </a:moveTo>
                  <a:lnTo>
                    <a:pt x="1909826" y="6350"/>
                  </a:lnTo>
                </a:path>
                <a:path w="1910080" h="909954">
                  <a:moveTo>
                    <a:pt x="0" y="903224"/>
                  </a:moveTo>
                  <a:lnTo>
                    <a:pt x="1909826" y="903224"/>
                  </a:lnTo>
                </a:path>
              </a:pathLst>
            </a:custGeom>
            <a:ln w="127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58190" y="1739010"/>
            <a:ext cx="4276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Taking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sample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population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1090" y="408178"/>
            <a:ext cx="59150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5" dirty="0">
                <a:solidFill>
                  <a:srgbClr val="404040"/>
                </a:solidFill>
              </a:rPr>
              <a:t>Populations</a:t>
            </a:r>
            <a:r>
              <a:rPr sz="4800" spc="-204" dirty="0">
                <a:solidFill>
                  <a:srgbClr val="404040"/>
                </a:solidFill>
              </a:rPr>
              <a:t> </a:t>
            </a:r>
            <a:r>
              <a:rPr sz="4800" dirty="0">
                <a:solidFill>
                  <a:srgbClr val="404040"/>
                </a:solidFill>
              </a:rPr>
              <a:t>and</a:t>
            </a:r>
            <a:r>
              <a:rPr sz="4800" spc="-210" dirty="0">
                <a:solidFill>
                  <a:srgbClr val="404040"/>
                </a:solidFill>
              </a:rPr>
              <a:t> </a:t>
            </a:r>
            <a:r>
              <a:rPr sz="4800" spc="-25" dirty="0">
                <a:solidFill>
                  <a:srgbClr val="404040"/>
                </a:solidFill>
              </a:rPr>
              <a:t>samples</a:t>
            </a:r>
            <a:endParaRPr sz="4800"/>
          </a:p>
        </p:txBody>
      </p:sp>
      <p:grpSp>
        <p:nvGrpSpPr>
          <p:cNvPr id="8" name="object 8"/>
          <p:cNvGrpSpPr/>
          <p:nvPr/>
        </p:nvGrpSpPr>
        <p:grpSpPr>
          <a:xfrm>
            <a:off x="1780032" y="2211323"/>
            <a:ext cx="5628640" cy="3661410"/>
            <a:chOff x="1780032" y="2211323"/>
            <a:chExt cx="5628640" cy="366141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0032" y="2211323"/>
              <a:ext cx="5628132" cy="366095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038600" y="5221223"/>
              <a:ext cx="1676400" cy="396240"/>
            </a:xfrm>
            <a:custGeom>
              <a:avLst/>
              <a:gdLst/>
              <a:ahLst/>
              <a:cxnLst/>
              <a:rect l="l" t="t" r="r" b="b"/>
              <a:pathLst>
                <a:path w="1676400" h="396239">
                  <a:moveTo>
                    <a:pt x="198120" y="0"/>
                  </a:moveTo>
                  <a:lnTo>
                    <a:pt x="0" y="198119"/>
                  </a:lnTo>
                  <a:lnTo>
                    <a:pt x="198120" y="396239"/>
                  </a:lnTo>
                  <a:lnTo>
                    <a:pt x="198120" y="297179"/>
                  </a:lnTo>
                  <a:lnTo>
                    <a:pt x="1676400" y="297179"/>
                  </a:lnTo>
                  <a:lnTo>
                    <a:pt x="1676400" y="99059"/>
                  </a:lnTo>
                  <a:lnTo>
                    <a:pt x="198120" y="99059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A4B5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38600" y="5221223"/>
              <a:ext cx="1676400" cy="396240"/>
            </a:xfrm>
            <a:custGeom>
              <a:avLst/>
              <a:gdLst/>
              <a:ahLst/>
              <a:cxnLst/>
              <a:rect l="l" t="t" r="r" b="b"/>
              <a:pathLst>
                <a:path w="1676400" h="396239">
                  <a:moveTo>
                    <a:pt x="0" y="198119"/>
                  </a:moveTo>
                  <a:lnTo>
                    <a:pt x="198120" y="0"/>
                  </a:lnTo>
                  <a:lnTo>
                    <a:pt x="198120" y="99059"/>
                  </a:lnTo>
                  <a:lnTo>
                    <a:pt x="1676400" y="99059"/>
                  </a:lnTo>
                  <a:lnTo>
                    <a:pt x="1676400" y="297179"/>
                  </a:lnTo>
                  <a:lnTo>
                    <a:pt x="198120" y="297179"/>
                  </a:lnTo>
                  <a:lnTo>
                    <a:pt x="198120" y="396239"/>
                  </a:lnTo>
                  <a:lnTo>
                    <a:pt x="0" y="198119"/>
                  </a:lnTo>
                  <a:close/>
                </a:path>
              </a:pathLst>
            </a:custGeom>
            <a:ln w="15875">
              <a:solidFill>
                <a:srgbClr val="788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79194" y="5908344"/>
            <a:ext cx="56629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Sample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‘represents’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whole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population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7542" y="889203"/>
            <a:ext cx="46570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404040"/>
                </a:solidFill>
              </a:rPr>
              <a:t>One</a:t>
            </a:r>
            <a:r>
              <a:rPr sz="4800" spc="-235" dirty="0">
                <a:solidFill>
                  <a:srgbClr val="404040"/>
                </a:solidFill>
              </a:rPr>
              <a:t> </a:t>
            </a:r>
            <a:r>
              <a:rPr sz="4800" spc="-30" dirty="0">
                <a:solidFill>
                  <a:srgbClr val="404040"/>
                </a:solidFill>
              </a:rPr>
              <a:t>Sample</a:t>
            </a:r>
            <a:r>
              <a:rPr sz="4800" spc="-229" dirty="0">
                <a:solidFill>
                  <a:srgbClr val="404040"/>
                </a:solidFill>
              </a:rPr>
              <a:t> </a:t>
            </a:r>
            <a:r>
              <a:rPr sz="4800" spc="-85" dirty="0">
                <a:solidFill>
                  <a:srgbClr val="404040"/>
                </a:solidFill>
              </a:rPr>
              <a:t>Z-</a:t>
            </a:r>
            <a:r>
              <a:rPr sz="4800" spc="-70" dirty="0">
                <a:solidFill>
                  <a:srgbClr val="404040"/>
                </a:solidFill>
              </a:rPr>
              <a:t>Test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343915" y="1903018"/>
            <a:ext cx="8117205" cy="285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6240" indent="-392430">
              <a:lnSpc>
                <a:spcPts val="4100"/>
              </a:lnSpc>
              <a:buSzPct val="262162"/>
              <a:buChar char="●"/>
              <a:tabLst>
                <a:tab pos="396240" algn="l"/>
              </a:tabLst>
            </a:pPr>
            <a:r>
              <a:rPr sz="1850" dirty="0">
                <a:latin typeface="Times New Roman"/>
                <a:cs typeface="Times New Roman"/>
              </a:rPr>
              <a:t>A</a:t>
            </a:r>
            <a:r>
              <a:rPr sz="1850" spc="-8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z-table</a:t>
            </a:r>
            <a:r>
              <a:rPr sz="1850" spc="8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is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mathematical</a:t>
            </a:r>
            <a:r>
              <a:rPr sz="1850" spc="9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table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that</a:t>
            </a:r>
            <a:r>
              <a:rPr sz="1850" spc="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allows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us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to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know</a:t>
            </a:r>
            <a:r>
              <a:rPr sz="1850" spc="3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the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percentage</a:t>
            </a:r>
            <a:r>
              <a:rPr sz="1850" spc="8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of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values</a:t>
            </a:r>
            <a:endParaRPr sz="1850">
              <a:latin typeface="Times New Roman"/>
              <a:cs typeface="Times New Roman"/>
            </a:endParaRPr>
          </a:p>
          <a:p>
            <a:pPr marL="184785">
              <a:lnSpc>
                <a:spcPct val="100000"/>
              </a:lnSpc>
              <a:spcBef>
                <a:spcPts val="520"/>
              </a:spcBef>
            </a:pPr>
            <a:r>
              <a:rPr sz="1850" dirty="0">
                <a:latin typeface="Times New Roman"/>
                <a:cs typeface="Times New Roman"/>
              </a:rPr>
              <a:t>below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</a:t>
            </a:r>
            <a:r>
              <a:rPr sz="1850" spc="2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z-score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value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in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</a:t>
            </a:r>
            <a:r>
              <a:rPr sz="1850" spc="2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standard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normal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standard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deviation.</a:t>
            </a:r>
            <a:endParaRPr sz="1850">
              <a:latin typeface="Times New Roman"/>
              <a:cs typeface="Times New Roman"/>
            </a:endParaRPr>
          </a:p>
          <a:p>
            <a:pPr marL="681355" lvl="1" indent="-311150">
              <a:lnSpc>
                <a:spcPts val="3750"/>
              </a:lnSpc>
              <a:spcBef>
                <a:spcPts val="570"/>
              </a:spcBef>
              <a:buSzPct val="260000"/>
              <a:buChar char="●"/>
              <a:tabLst>
                <a:tab pos="681355" algn="l"/>
              </a:tabLst>
            </a:pPr>
            <a:r>
              <a:rPr sz="1500" spc="-10" dirty="0">
                <a:latin typeface="Times New Roman"/>
                <a:cs typeface="Times New Roman"/>
              </a:rPr>
              <a:t>z-</a:t>
            </a:r>
            <a:r>
              <a:rPr sz="1500" dirty="0">
                <a:latin typeface="Times New Roman"/>
                <a:cs typeface="Times New Roman"/>
              </a:rPr>
              <a:t>score is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positive,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then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p-value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= 1-</a:t>
            </a:r>
            <a:r>
              <a:rPr sz="1500" spc="-10" dirty="0">
                <a:latin typeface="Times New Roman"/>
                <a:cs typeface="Times New Roman"/>
              </a:rPr>
              <a:t>z-</a:t>
            </a:r>
            <a:r>
              <a:rPr sz="1500" spc="-20" dirty="0">
                <a:latin typeface="Times New Roman"/>
                <a:cs typeface="Times New Roman"/>
              </a:rPr>
              <a:t>score</a:t>
            </a:r>
            <a:endParaRPr sz="1500">
              <a:latin typeface="Times New Roman"/>
              <a:cs typeface="Times New Roman"/>
            </a:endParaRPr>
          </a:p>
          <a:p>
            <a:pPr marL="681355" lvl="1" indent="-311150">
              <a:lnSpc>
                <a:spcPts val="3529"/>
              </a:lnSpc>
              <a:buSzPct val="260000"/>
              <a:buChar char="●"/>
              <a:tabLst>
                <a:tab pos="681355" algn="l"/>
              </a:tabLst>
            </a:pPr>
            <a:r>
              <a:rPr sz="1500" spc="-10" dirty="0">
                <a:latin typeface="Times New Roman"/>
                <a:cs typeface="Times New Roman"/>
              </a:rPr>
              <a:t>z-</a:t>
            </a:r>
            <a:r>
              <a:rPr sz="1500" dirty="0">
                <a:latin typeface="Times New Roman"/>
                <a:cs typeface="Times New Roman"/>
              </a:rPr>
              <a:t>score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negative.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then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p-value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10" dirty="0">
                <a:latin typeface="Times New Roman"/>
                <a:cs typeface="Times New Roman"/>
              </a:rPr>
              <a:t> z-</a:t>
            </a:r>
            <a:r>
              <a:rPr sz="1500" spc="-20" dirty="0">
                <a:latin typeface="Times New Roman"/>
                <a:cs typeface="Times New Roman"/>
              </a:rPr>
              <a:t>score</a:t>
            </a:r>
            <a:endParaRPr sz="1500">
              <a:latin typeface="Times New Roman"/>
              <a:cs typeface="Times New Roman"/>
            </a:endParaRPr>
          </a:p>
          <a:p>
            <a:pPr marL="321310" indent="-319405">
              <a:lnSpc>
                <a:spcPts val="3729"/>
              </a:lnSpc>
              <a:buSzPct val="260000"/>
              <a:buFont typeface="Times New Roman"/>
              <a:buChar char="●"/>
              <a:tabLst>
                <a:tab pos="321310" algn="l"/>
              </a:tabLst>
            </a:pPr>
            <a:r>
              <a:rPr sz="1500" b="1" spc="-10" dirty="0">
                <a:latin typeface="Times New Roman"/>
                <a:cs typeface="Times New Roman"/>
              </a:rPr>
              <a:t>p-</a:t>
            </a:r>
            <a:r>
              <a:rPr sz="1500" b="1" dirty="0">
                <a:latin typeface="Times New Roman"/>
                <a:cs typeface="Times New Roman"/>
              </a:rPr>
              <a:t>value</a:t>
            </a:r>
            <a:r>
              <a:rPr sz="1500" b="1" spc="-4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&lt;</a:t>
            </a:r>
            <a:r>
              <a:rPr sz="1500" b="1" spc="-1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significance</a:t>
            </a:r>
            <a:r>
              <a:rPr sz="1500" b="1" spc="-5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level</a:t>
            </a:r>
            <a:r>
              <a:rPr sz="1500" dirty="0">
                <a:latin typeface="Times New Roman"/>
                <a:cs typeface="Times New Roman"/>
              </a:rPr>
              <a:t>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then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reject</a:t>
            </a:r>
            <a:r>
              <a:rPr sz="1500" b="1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null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hypothesis</a:t>
            </a:r>
            <a:endParaRPr sz="1500">
              <a:latin typeface="Times New Roman"/>
              <a:cs typeface="Times New Roman"/>
            </a:endParaRPr>
          </a:p>
          <a:p>
            <a:pPr marL="321310" indent="-319405">
              <a:lnSpc>
                <a:spcPts val="3950"/>
              </a:lnSpc>
              <a:buSzPct val="260000"/>
              <a:buFont typeface="Times New Roman"/>
              <a:buChar char="●"/>
              <a:tabLst>
                <a:tab pos="321310" algn="l"/>
              </a:tabLst>
            </a:pPr>
            <a:r>
              <a:rPr sz="1500" b="1" spc="-10" dirty="0">
                <a:latin typeface="Times New Roman"/>
                <a:cs typeface="Times New Roman"/>
              </a:rPr>
              <a:t>p-</a:t>
            </a:r>
            <a:r>
              <a:rPr sz="1500" b="1" dirty="0">
                <a:latin typeface="Times New Roman"/>
                <a:cs typeface="Times New Roman"/>
              </a:rPr>
              <a:t>value</a:t>
            </a:r>
            <a:r>
              <a:rPr sz="1500" b="1" spc="-4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&gt;</a:t>
            </a:r>
            <a:r>
              <a:rPr sz="1500" b="1" spc="-1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significance</a:t>
            </a:r>
            <a:r>
              <a:rPr sz="1500" b="1" spc="-5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level</a:t>
            </a:r>
            <a:r>
              <a:rPr sz="1500" dirty="0">
                <a:latin typeface="Times New Roman"/>
                <a:cs typeface="Times New Roman"/>
              </a:rPr>
              <a:t>,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we</a:t>
            </a:r>
            <a:r>
              <a:rPr sz="1500" b="1" spc="-3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fail</a:t>
            </a:r>
            <a:r>
              <a:rPr sz="1500" b="1" spc="-3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to</a:t>
            </a:r>
            <a:r>
              <a:rPr sz="1500" b="1" spc="-1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reject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null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hypothesis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75817" y="946784"/>
            <a:ext cx="46545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5" dirty="0">
                <a:solidFill>
                  <a:srgbClr val="404040"/>
                </a:solidFill>
              </a:rPr>
              <a:t>Two</a:t>
            </a:r>
            <a:r>
              <a:rPr sz="4800" spc="-165" dirty="0">
                <a:solidFill>
                  <a:srgbClr val="404040"/>
                </a:solidFill>
              </a:rPr>
              <a:t> </a:t>
            </a:r>
            <a:r>
              <a:rPr sz="4800" spc="-30" dirty="0">
                <a:solidFill>
                  <a:srgbClr val="404040"/>
                </a:solidFill>
              </a:rPr>
              <a:t>Sample</a:t>
            </a:r>
            <a:r>
              <a:rPr sz="4800" spc="-215" dirty="0">
                <a:solidFill>
                  <a:srgbClr val="404040"/>
                </a:solidFill>
              </a:rPr>
              <a:t> </a:t>
            </a:r>
            <a:r>
              <a:rPr sz="4800" dirty="0">
                <a:solidFill>
                  <a:srgbClr val="404040"/>
                </a:solidFill>
              </a:rPr>
              <a:t>Z</a:t>
            </a:r>
            <a:r>
              <a:rPr sz="4800" spc="-270" dirty="0">
                <a:solidFill>
                  <a:srgbClr val="404040"/>
                </a:solidFill>
              </a:rPr>
              <a:t> </a:t>
            </a:r>
            <a:r>
              <a:rPr sz="4800" spc="-75" dirty="0">
                <a:solidFill>
                  <a:srgbClr val="404040"/>
                </a:solidFill>
              </a:rPr>
              <a:t>Test</a:t>
            </a:r>
            <a:endParaRPr sz="48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96436" y="4183339"/>
            <a:ext cx="2656071" cy="11888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3915" y="1885065"/>
            <a:ext cx="8399145" cy="2677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6240" indent="-388620">
              <a:lnSpc>
                <a:spcPts val="4105"/>
              </a:lnSpc>
              <a:buSzPct val="264864"/>
              <a:buChar char="●"/>
              <a:tabLst>
                <a:tab pos="396240" algn="l"/>
              </a:tabLst>
            </a:pPr>
            <a:r>
              <a:rPr sz="1850" dirty="0">
                <a:solidFill>
                  <a:srgbClr val="212121"/>
                </a:solidFill>
                <a:latin typeface="Times New Roman"/>
                <a:cs typeface="Times New Roman"/>
              </a:rPr>
              <a:t>Equivalent</a:t>
            </a:r>
            <a:r>
              <a:rPr sz="1850" spc="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212121"/>
                </a:solidFill>
                <a:latin typeface="Times New Roman"/>
                <a:cs typeface="Times New Roman"/>
              </a:rPr>
              <a:t>to</a:t>
            </a:r>
            <a:r>
              <a:rPr sz="1850" spc="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850" spc="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212121"/>
                </a:solidFill>
                <a:latin typeface="Times New Roman"/>
                <a:cs typeface="Times New Roman"/>
              </a:rPr>
              <a:t>t-test,</a:t>
            </a:r>
            <a:r>
              <a:rPr sz="1850" spc="7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850" spc="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212121"/>
                </a:solidFill>
                <a:latin typeface="Times New Roman"/>
                <a:cs typeface="Times New Roman"/>
              </a:rPr>
              <a:t>2</a:t>
            </a:r>
            <a:r>
              <a:rPr sz="1850" spc="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212121"/>
                </a:solidFill>
                <a:latin typeface="Times New Roman"/>
                <a:cs typeface="Times New Roman"/>
              </a:rPr>
              <a:t>data</a:t>
            </a:r>
            <a:r>
              <a:rPr sz="1850" spc="6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212121"/>
                </a:solidFill>
                <a:latin typeface="Times New Roman"/>
                <a:cs typeface="Times New Roman"/>
              </a:rPr>
              <a:t>groups</a:t>
            </a:r>
            <a:r>
              <a:rPr sz="1850" spc="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212121"/>
                </a:solidFill>
                <a:latin typeface="Times New Roman"/>
                <a:cs typeface="Times New Roman"/>
              </a:rPr>
              <a:t>z-test</a:t>
            </a:r>
            <a:r>
              <a:rPr sz="1850" spc="6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212121"/>
                </a:solidFill>
                <a:latin typeface="Times New Roman"/>
                <a:cs typeface="Times New Roman"/>
              </a:rPr>
              <a:t>examines</a:t>
            </a:r>
            <a:r>
              <a:rPr sz="1850" spc="7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212121"/>
                </a:solidFill>
                <a:latin typeface="Times New Roman"/>
                <a:cs typeface="Times New Roman"/>
              </a:rPr>
              <a:t>two</a:t>
            </a:r>
            <a:r>
              <a:rPr sz="1850" spc="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212121"/>
                </a:solidFill>
                <a:latin typeface="Times New Roman"/>
                <a:cs typeface="Times New Roman"/>
              </a:rPr>
              <a:t>independent</a:t>
            </a:r>
            <a:r>
              <a:rPr sz="1850" spc="7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212121"/>
                </a:solidFill>
                <a:latin typeface="Times New Roman"/>
                <a:cs typeface="Times New Roman"/>
              </a:rPr>
              <a:t>data</a:t>
            </a:r>
            <a:r>
              <a:rPr sz="1850" spc="6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50" spc="-20" dirty="0">
                <a:solidFill>
                  <a:srgbClr val="212121"/>
                </a:solidFill>
                <a:latin typeface="Times New Roman"/>
                <a:cs typeface="Times New Roman"/>
              </a:rPr>
              <a:t>sets</a:t>
            </a:r>
            <a:endParaRPr sz="1850">
              <a:latin typeface="Times New Roman"/>
              <a:cs typeface="Times New Roman"/>
            </a:endParaRPr>
          </a:p>
          <a:p>
            <a:pPr marL="184785">
              <a:lnSpc>
                <a:spcPct val="100000"/>
              </a:lnSpc>
              <a:spcBef>
                <a:spcPts val="525"/>
              </a:spcBef>
            </a:pPr>
            <a:r>
              <a:rPr sz="1850" dirty="0">
                <a:solidFill>
                  <a:srgbClr val="212121"/>
                </a:solidFill>
                <a:latin typeface="Times New Roman"/>
                <a:cs typeface="Times New Roman"/>
              </a:rPr>
              <a:t>to</a:t>
            </a:r>
            <a:r>
              <a:rPr sz="1850" spc="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212121"/>
                </a:solidFill>
                <a:latin typeface="Times New Roman"/>
                <a:cs typeface="Times New Roman"/>
              </a:rPr>
              <a:t>determine</a:t>
            </a:r>
            <a:r>
              <a:rPr sz="1850" spc="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212121"/>
                </a:solidFill>
                <a:latin typeface="Times New Roman"/>
                <a:cs typeface="Times New Roman"/>
              </a:rPr>
              <a:t>whether</a:t>
            </a:r>
            <a:r>
              <a:rPr sz="1850" spc="7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212121"/>
                </a:solidFill>
                <a:latin typeface="Times New Roman"/>
                <a:cs typeface="Times New Roman"/>
              </a:rPr>
              <a:t>or</a:t>
            </a:r>
            <a:r>
              <a:rPr sz="1850" spc="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212121"/>
                </a:solidFill>
                <a:latin typeface="Times New Roman"/>
                <a:cs typeface="Times New Roman"/>
              </a:rPr>
              <a:t>not</a:t>
            </a:r>
            <a:r>
              <a:rPr sz="1850" spc="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850" spc="5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212121"/>
                </a:solidFill>
                <a:latin typeface="Times New Roman"/>
                <a:cs typeface="Times New Roman"/>
              </a:rPr>
              <a:t>sample</a:t>
            </a:r>
            <a:r>
              <a:rPr sz="1850" spc="6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212121"/>
                </a:solidFill>
                <a:latin typeface="Times New Roman"/>
                <a:cs typeface="Times New Roman"/>
              </a:rPr>
              <a:t>means</a:t>
            </a:r>
            <a:r>
              <a:rPr sz="1850" spc="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850" spc="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850" spc="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212121"/>
                </a:solidFill>
                <a:latin typeface="Times New Roman"/>
                <a:cs typeface="Times New Roman"/>
              </a:rPr>
              <a:t>two</a:t>
            </a:r>
            <a:r>
              <a:rPr sz="1850" spc="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212121"/>
                </a:solidFill>
                <a:latin typeface="Times New Roman"/>
                <a:cs typeface="Times New Roman"/>
              </a:rPr>
              <a:t>groups</a:t>
            </a:r>
            <a:r>
              <a:rPr sz="1850" spc="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212121"/>
                </a:solidFill>
                <a:latin typeface="Times New Roman"/>
                <a:cs typeface="Times New Roman"/>
              </a:rPr>
              <a:t>are</a:t>
            </a:r>
            <a:r>
              <a:rPr sz="1850" spc="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212121"/>
                </a:solidFill>
                <a:latin typeface="Times New Roman"/>
                <a:cs typeface="Times New Roman"/>
              </a:rPr>
              <a:t>identical.</a:t>
            </a:r>
            <a:endParaRPr sz="1850">
              <a:latin typeface="Times New Roman"/>
              <a:cs typeface="Times New Roman"/>
            </a:endParaRPr>
          </a:p>
          <a:p>
            <a:pPr marL="396240" indent="-388620">
              <a:lnSpc>
                <a:spcPct val="100000"/>
              </a:lnSpc>
              <a:spcBef>
                <a:spcPts val="1385"/>
              </a:spcBef>
              <a:buSzPct val="264864"/>
              <a:buChar char="●"/>
              <a:tabLst>
                <a:tab pos="396240" algn="l"/>
              </a:tabLst>
            </a:pPr>
            <a:r>
              <a:rPr sz="1850" dirty="0">
                <a:solidFill>
                  <a:srgbClr val="212121"/>
                </a:solidFill>
                <a:latin typeface="Times New Roman"/>
                <a:cs typeface="Times New Roman"/>
              </a:rPr>
              <a:t>H0:</a:t>
            </a:r>
            <a:r>
              <a:rPr sz="1850" spc="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212121"/>
                </a:solidFill>
                <a:latin typeface="Times New Roman"/>
                <a:cs typeface="Times New Roman"/>
              </a:rPr>
              <a:t>average</a:t>
            </a:r>
            <a:r>
              <a:rPr sz="1850" spc="7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850" spc="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850" spc="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212121"/>
                </a:solidFill>
                <a:latin typeface="Times New Roman"/>
                <a:cs typeface="Times New Roman"/>
              </a:rPr>
              <a:t>two</a:t>
            </a:r>
            <a:r>
              <a:rPr sz="1850" spc="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212121"/>
                </a:solidFill>
                <a:latin typeface="Times New Roman"/>
                <a:cs typeface="Times New Roman"/>
              </a:rPr>
              <a:t>data</a:t>
            </a:r>
            <a:r>
              <a:rPr sz="1850" spc="6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212121"/>
                </a:solidFill>
                <a:latin typeface="Times New Roman"/>
                <a:cs typeface="Times New Roman"/>
              </a:rPr>
              <a:t>groups</a:t>
            </a:r>
            <a:r>
              <a:rPr sz="1850" spc="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850" spc="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50" spc="-50" dirty="0">
                <a:solidFill>
                  <a:srgbClr val="212121"/>
                </a:solidFill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  <a:p>
            <a:pPr marL="396240" indent="-388620">
              <a:lnSpc>
                <a:spcPct val="100000"/>
              </a:lnSpc>
              <a:spcBef>
                <a:spcPts val="745"/>
              </a:spcBef>
              <a:buSzPct val="264864"/>
              <a:buChar char="●"/>
              <a:tabLst>
                <a:tab pos="396240" algn="l"/>
              </a:tabLst>
            </a:pPr>
            <a:r>
              <a:rPr sz="1850" dirty="0">
                <a:solidFill>
                  <a:srgbClr val="212121"/>
                </a:solidFill>
                <a:latin typeface="Times New Roman"/>
                <a:cs typeface="Times New Roman"/>
              </a:rPr>
              <a:t>H1:</a:t>
            </a:r>
            <a:r>
              <a:rPr sz="1850" spc="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212121"/>
                </a:solidFill>
                <a:latin typeface="Times New Roman"/>
                <a:cs typeface="Times New Roman"/>
              </a:rPr>
              <a:t>average</a:t>
            </a:r>
            <a:r>
              <a:rPr sz="1850" spc="7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850" spc="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850" spc="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212121"/>
                </a:solidFill>
                <a:latin typeface="Times New Roman"/>
                <a:cs typeface="Times New Roman"/>
              </a:rPr>
              <a:t>two</a:t>
            </a:r>
            <a:r>
              <a:rPr sz="1850" spc="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212121"/>
                </a:solidFill>
                <a:latin typeface="Times New Roman"/>
                <a:cs typeface="Times New Roman"/>
              </a:rPr>
              <a:t>data</a:t>
            </a:r>
            <a:r>
              <a:rPr sz="1850" spc="6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212121"/>
                </a:solidFill>
                <a:latin typeface="Times New Roman"/>
                <a:cs typeface="Times New Roman"/>
              </a:rPr>
              <a:t>groups</a:t>
            </a:r>
            <a:r>
              <a:rPr sz="1850" spc="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850" spc="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212121"/>
                </a:solidFill>
                <a:latin typeface="Times New Roman"/>
                <a:cs typeface="Times New Roman"/>
              </a:rPr>
              <a:t>not</a:t>
            </a:r>
            <a:r>
              <a:rPr sz="1850" spc="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50" spc="-50" dirty="0">
                <a:solidFill>
                  <a:srgbClr val="212121"/>
                </a:solidFill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50153" y="5655665"/>
            <a:ext cx="24250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Formula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Two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sample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Z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Test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5307076" y="3987800"/>
            <a:ext cx="3075305" cy="1635125"/>
          </a:xfrm>
          <a:custGeom>
            <a:avLst/>
            <a:gdLst/>
            <a:ahLst/>
            <a:cxnLst/>
            <a:rect l="l" t="t" r="r" b="b"/>
            <a:pathLst>
              <a:path w="3075304" h="1635125">
                <a:moveTo>
                  <a:pt x="6350" y="0"/>
                </a:moveTo>
                <a:lnTo>
                  <a:pt x="6350" y="1635125"/>
                </a:lnTo>
              </a:path>
              <a:path w="3075304" h="1635125">
                <a:moveTo>
                  <a:pt x="3068574" y="0"/>
                </a:moveTo>
                <a:lnTo>
                  <a:pt x="3068574" y="1635125"/>
                </a:lnTo>
              </a:path>
              <a:path w="3075304" h="1635125">
                <a:moveTo>
                  <a:pt x="0" y="6350"/>
                </a:moveTo>
                <a:lnTo>
                  <a:pt x="3074924" y="6350"/>
                </a:lnTo>
              </a:path>
              <a:path w="3075304" h="1635125">
                <a:moveTo>
                  <a:pt x="0" y="1628775"/>
                </a:moveTo>
                <a:lnTo>
                  <a:pt x="3074924" y="1628775"/>
                </a:lnTo>
              </a:path>
            </a:pathLst>
          </a:custGeom>
          <a:ln w="127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6052" rIns="0" bIns="0" rtlCol="0">
            <a:spAutoFit/>
          </a:bodyPr>
          <a:lstStyle/>
          <a:p>
            <a:pPr marL="527050">
              <a:lnSpc>
                <a:spcPct val="100000"/>
              </a:lnSpc>
              <a:spcBef>
                <a:spcPts val="100"/>
              </a:spcBef>
            </a:pPr>
            <a:r>
              <a:rPr sz="4800" spc="-45" dirty="0">
                <a:solidFill>
                  <a:srgbClr val="404040"/>
                </a:solidFill>
              </a:rPr>
              <a:t>ANO</a:t>
            </a:r>
            <a:r>
              <a:rPr sz="4800" spc="-675" dirty="0">
                <a:solidFill>
                  <a:srgbClr val="404040"/>
                </a:solidFill>
              </a:rPr>
              <a:t>V</a:t>
            </a:r>
            <a:r>
              <a:rPr sz="4800" dirty="0">
                <a:solidFill>
                  <a:srgbClr val="404040"/>
                </a:solidFill>
              </a:rPr>
              <a:t>A</a:t>
            </a:r>
            <a:r>
              <a:rPr sz="4800" spc="-400" dirty="0">
                <a:solidFill>
                  <a:srgbClr val="404040"/>
                </a:solidFill>
              </a:rPr>
              <a:t> </a:t>
            </a:r>
            <a:r>
              <a:rPr sz="4800" spc="-25" dirty="0">
                <a:solidFill>
                  <a:srgbClr val="404040"/>
                </a:solidFill>
              </a:rPr>
              <a:t>-</a:t>
            </a:r>
            <a:r>
              <a:rPr sz="4800" spc="-365" dirty="0">
                <a:solidFill>
                  <a:srgbClr val="404040"/>
                </a:solidFill>
              </a:rPr>
              <a:t> </a:t>
            </a:r>
            <a:r>
              <a:rPr sz="4800" spc="-35" dirty="0">
                <a:solidFill>
                  <a:srgbClr val="404040"/>
                </a:solidFill>
              </a:rPr>
              <a:t>Analysis</a:t>
            </a:r>
            <a:r>
              <a:rPr sz="4800" spc="-250" dirty="0">
                <a:solidFill>
                  <a:srgbClr val="404040"/>
                </a:solidFill>
              </a:rPr>
              <a:t> </a:t>
            </a:r>
            <a:r>
              <a:rPr sz="4800" dirty="0">
                <a:solidFill>
                  <a:srgbClr val="404040"/>
                </a:solidFill>
              </a:rPr>
              <a:t>of</a:t>
            </a:r>
            <a:r>
              <a:rPr sz="4800" spc="-225" dirty="0">
                <a:solidFill>
                  <a:srgbClr val="404040"/>
                </a:solidFill>
              </a:rPr>
              <a:t> </a:t>
            </a:r>
            <a:r>
              <a:rPr sz="4800" spc="-555" dirty="0">
                <a:solidFill>
                  <a:srgbClr val="404040"/>
                </a:solidFill>
              </a:rPr>
              <a:t>V</a:t>
            </a:r>
            <a:r>
              <a:rPr sz="4800" spc="-25" dirty="0">
                <a:solidFill>
                  <a:srgbClr val="404040"/>
                </a:solidFill>
              </a:rPr>
              <a:t>a</a:t>
            </a:r>
            <a:r>
              <a:rPr sz="4800" spc="-35" dirty="0">
                <a:solidFill>
                  <a:srgbClr val="404040"/>
                </a:solidFill>
              </a:rPr>
              <a:t>r</a:t>
            </a:r>
            <a:r>
              <a:rPr sz="4800" spc="-40" dirty="0">
                <a:solidFill>
                  <a:srgbClr val="404040"/>
                </a:solidFill>
              </a:rPr>
              <a:t>i</a:t>
            </a:r>
            <a:r>
              <a:rPr sz="4800" spc="-25" dirty="0">
                <a:solidFill>
                  <a:srgbClr val="404040"/>
                </a:solidFill>
              </a:rPr>
              <a:t>a</a:t>
            </a:r>
            <a:r>
              <a:rPr sz="4800" spc="-30" dirty="0">
                <a:solidFill>
                  <a:srgbClr val="404040"/>
                </a:solidFill>
              </a:rPr>
              <a:t>n</a:t>
            </a:r>
            <a:r>
              <a:rPr sz="4800" spc="-40" dirty="0">
                <a:solidFill>
                  <a:srgbClr val="404040"/>
                </a:solidFill>
              </a:rPr>
              <a:t>c</a:t>
            </a:r>
            <a:r>
              <a:rPr sz="4800" spc="20" dirty="0">
                <a:solidFill>
                  <a:srgbClr val="404040"/>
                </a:solidFill>
              </a:rPr>
              <a:t>e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294843" y="2098294"/>
            <a:ext cx="8265795" cy="2454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6240" indent="-389255">
              <a:lnSpc>
                <a:spcPts val="1660"/>
              </a:lnSpc>
              <a:buSzPct val="264864"/>
              <a:buChar char="●"/>
              <a:tabLst>
                <a:tab pos="396240" algn="l"/>
              </a:tabLst>
            </a:pPr>
            <a:r>
              <a:rPr sz="1850" dirty="0">
                <a:latin typeface="Times New Roman"/>
                <a:cs typeface="Times New Roman"/>
              </a:rPr>
              <a:t>Anova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determines</a:t>
            </a:r>
            <a:r>
              <a:rPr sz="1850" spc="9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whether</a:t>
            </a:r>
            <a:r>
              <a:rPr sz="1850" spc="7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the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means</a:t>
            </a:r>
            <a:r>
              <a:rPr sz="1850" spc="7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of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three</a:t>
            </a:r>
            <a:r>
              <a:rPr sz="1850" spc="6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or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more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groups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are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different.</a:t>
            </a:r>
            <a:endParaRPr sz="1850">
              <a:latin typeface="Times New Roman"/>
              <a:cs typeface="Times New Roman"/>
            </a:endParaRPr>
          </a:p>
          <a:p>
            <a:pPr marL="457200" indent="-444500">
              <a:lnSpc>
                <a:spcPts val="4685"/>
              </a:lnSpc>
              <a:buSzPct val="264864"/>
              <a:buChar char="●"/>
              <a:tabLst>
                <a:tab pos="457200" algn="l"/>
              </a:tabLst>
            </a:pPr>
            <a:r>
              <a:rPr sz="1850" dirty="0">
                <a:latin typeface="Times New Roman"/>
                <a:cs typeface="Times New Roman"/>
              </a:rPr>
              <a:t>It</a:t>
            </a:r>
            <a:r>
              <a:rPr sz="1850" spc="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uses</a:t>
            </a:r>
            <a:r>
              <a:rPr sz="1850" spc="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F-Test</a:t>
            </a:r>
            <a:r>
              <a:rPr sz="1850" spc="1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to</a:t>
            </a:r>
            <a:r>
              <a:rPr sz="1850" spc="2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statistically</a:t>
            </a:r>
            <a:r>
              <a:rPr sz="1850" spc="6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test</a:t>
            </a:r>
            <a:r>
              <a:rPr sz="1850" spc="2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the</a:t>
            </a:r>
            <a:r>
              <a:rPr sz="1850" spc="3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equality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of</a:t>
            </a:r>
            <a:r>
              <a:rPr sz="1850" spc="15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means.</a:t>
            </a:r>
            <a:endParaRPr sz="1850">
              <a:latin typeface="Times New Roman"/>
              <a:cs typeface="Times New Roman"/>
            </a:endParaRPr>
          </a:p>
          <a:p>
            <a:pPr marL="184785" marR="5080" indent="-178435">
              <a:lnSpc>
                <a:spcPct val="108700"/>
              </a:lnSpc>
              <a:spcBef>
                <a:spcPts val="235"/>
              </a:spcBef>
              <a:buSzPct val="264864"/>
              <a:buChar char="●"/>
              <a:tabLst>
                <a:tab pos="184785" algn="l"/>
                <a:tab pos="395605" algn="l"/>
              </a:tabLst>
            </a:pPr>
            <a:r>
              <a:rPr sz="1850" dirty="0">
                <a:latin typeface="Times New Roman"/>
                <a:cs typeface="Times New Roman"/>
              </a:rPr>
              <a:t>	The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F-distribution</a:t>
            </a:r>
            <a:r>
              <a:rPr sz="1850" spc="8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cannot</a:t>
            </a:r>
            <a:r>
              <a:rPr sz="1850" spc="8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contain</a:t>
            </a:r>
            <a:r>
              <a:rPr sz="1850" spc="8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any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negative</a:t>
            </a:r>
            <a:r>
              <a:rPr sz="1850" spc="9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numbers,</a:t>
            </a:r>
            <a:r>
              <a:rPr sz="1850" spc="7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contrary</a:t>
            </a:r>
            <a:r>
              <a:rPr sz="1850" spc="7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to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the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z-test</a:t>
            </a:r>
            <a:r>
              <a:rPr sz="1850" spc="70" dirty="0">
                <a:latin typeface="Times New Roman"/>
                <a:cs typeface="Times New Roman"/>
              </a:rPr>
              <a:t> </a:t>
            </a:r>
            <a:r>
              <a:rPr sz="1850" spc="-25" dirty="0">
                <a:latin typeface="Times New Roman"/>
                <a:cs typeface="Times New Roman"/>
              </a:rPr>
              <a:t>and </a:t>
            </a:r>
            <a:r>
              <a:rPr sz="1850" dirty="0">
                <a:latin typeface="Times New Roman"/>
                <a:cs typeface="Times New Roman"/>
              </a:rPr>
              <a:t>t-distributions,</a:t>
            </a:r>
            <a:r>
              <a:rPr sz="1850" spc="10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since</a:t>
            </a:r>
            <a:r>
              <a:rPr sz="1850" spc="7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the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within</a:t>
            </a:r>
            <a:r>
              <a:rPr sz="1850" spc="7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and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between-group</a:t>
            </a:r>
            <a:r>
              <a:rPr sz="1850" spc="8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variability</a:t>
            </a:r>
            <a:r>
              <a:rPr sz="1850" spc="11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are</a:t>
            </a:r>
            <a:r>
              <a:rPr sz="1850" spc="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generally</a:t>
            </a:r>
            <a:r>
              <a:rPr sz="1850" spc="90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positive</a:t>
            </a:r>
            <a:endParaRPr sz="1850">
              <a:latin typeface="Times New Roman"/>
              <a:cs typeface="Times New Roman"/>
            </a:endParaRPr>
          </a:p>
          <a:p>
            <a:pPr marL="184785">
              <a:lnSpc>
                <a:spcPct val="100000"/>
              </a:lnSpc>
              <a:spcBef>
                <a:spcPts val="1155"/>
              </a:spcBef>
            </a:pPr>
            <a:r>
              <a:rPr sz="1850" dirty="0">
                <a:latin typeface="Times New Roman"/>
                <a:cs typeface="Times New Roman"/>
              </a:rPr>
              <a:t>due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to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squaring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each</a:t>
            </a:r>
            <a:r>
              <a:rPr sz="1850" spc="6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deviation</a:t>
            </a:r>
            <a:r>
              <a:rPr sz="1850" spc="85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value.</a:t>
            </a:r>
            <a:endParaRPr sz="185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26481" y="4705397"/>
            <a:ext cx="3900298" cy="114676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7542" y="838961"/>
            <a:ext cx="4161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5" dirty="0">
                <a:solidFill>
                  <a:srgbClr val="404040"/>
                </a:solidFill>
              </a:rPr>
              <a:t>Chi-</a:t>
            </a:r>
            <a:r>
              <a:rPr sz="4800" spc="-45" dirty="0">
                <a:solidFill>
                  <a:srgbClr val="404040"/>
                </a:solidFill>
              </a:rPr>
              <a:t>Squared</a:t>
            </a:r>
            <a:r>
              <a:rPr sz="4800" spc="-210" dirty="0">
                <a:solidFill>
                  <a:srgbClr val="404040"/>
                </a:solidFill>
              </a:rPr>
              <a:t> </a:t>
            </a:r>
            <a:r>
              <a:rPr sz="4800" spc="-90" dirty="0">
                <a:solidFill>
                  <a:srgbClr val="404040"/>
                </a:solidFill>
              </a:rPr>
              <a:t>Test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696468" y="2336037"/>
            <a:ext cx="8187055" cy="216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1640" indent="-389255">
              <a:lnSpc>
                <a:spcPts val="3979"/>
              </a:lnSpc>
              <a:buSzPct val="272222"/>
              <a:buChar char="●"/>
              <a:tabLst>
                <a:tab pos="42164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chi-</a:t>
            </a:r>
            <a:r>
              <a:rPr sz="1800" dirty="0">
                <a:latin typeface="Times New Roman"/>
                <a:cs typeface="Times New Roman"/>
              </a:rPr>
              <a:t>squared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test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also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known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χ²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testing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relationship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between</a:t>
            </a:r>
            <a:endParaRPr sz="1800">
              <a:latin typeface="Times New Roman"/>
              <a:cs typeface="Times New Roman"/>
            </a:endParaRPr>
          </a:p>
          <a:p>
            <a:pPr marL="210185">
              <a:lnSpc>
                <a:spcPts val="1100"/>
              </a:lnSpc>
              <a:spcBef>
                <a:spcPts val="440"/>
              </a:spcBef>
            </a:pPr>
            <a:r>
              <a:rPr sz="1800" dirty="0">
                <a:latin typeface="Times New Roman"/>
                <a:cs typeface="Times New Roman"/>
              </a:rPr>
              <a:t>categorical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variables.</a:t>
            </a:r>
            <a:endParaRPr sz="1800">
              <a:latin typeface="Times New Roman"/>
              <a:cs typeface="Times New Roman"/>
            </a:endParaRPr>
          </a:p>
          <a:p>
            <a:pPr marL="421640" indent="-388620">
              <a:lnSpc>
                <a:spcPts val="4940"/>
              </a:lnSpc>
              <a:buSzPct val="272222"/>
              <a:buChar char="●"/>
              <a:tabLst>
                <a:tab pos="421640" algn="l"/>
              </a:tabLst>
            </a:pPr>
            <a:r>
              <a:rPr sz="1800" spc="-535" dirty="0">
                <a:latin typeface="Times New Roman"/>
                <a:cs typeface="Times New Roman"/>
              </a:rPr>
              <a:t>T</a:t>
            </a:r>
            <a:r>
              <a:rPr sz="7500" spc="-3809" baseline="-36111" dirty="0">
                <a:latin typeface="Times New Roman"/>
                <a:cs typeface="Times New Roman"/>
              </a:rPr>
              <a:t>●</a:t>
            </a:r>
            <a:r>
              <a:rPr sz="1800" spc="-10" dirty="0">
                <a:latin typeface="Times New Roman"/>
                <a:cs typeface="Times New Roman"/>
              </a:rPr>
              <a:t>here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two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types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chi-squared</a:t>
            </a:r>
            <a:r>
              <a:rPr sz="1800" spc="-10" dirty="0">
                <a:latin typeface="Times New Roman"/>
                <a:cs typeface="Times New Roman"/>
              </a:rPr>
              <a:t> test:</a:t>
            </a:r>
            <a:endParaRPr sz="1800">
              <a:latin typeface="Times New Roman"/>
              <a:cs typeface="Times New Roman"/>
            </a:endParaRPr>
          </a:p>
          <a:p>
            <a:pPr marL="878840">
              <a:lnSpc>
                <a:spcPts val="1100"/>
              </a:lnSpc>
              <a:spcBef>
                <a:spcPts val="440"/>
              </a:spcBef>
            </a:pPr>
            <a:r>
              <a:rPr sz="1800" b="1" dirty="0">
                <a:latin typeface="Times New Roman"/>
                <a:cs typeface="Times New Roman"/>
              </a:rPr>
              <a:t>Goodness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fit</a:t>
            </a:r>
            <a:r>
              <a:rPr sz="1800" b="1" spc="-20" dirty="0">
                <a:latin typeface="Times New Roman"/>
                <a:cs typeface="Times New Roman"/>
              </a:rPr>
              <a:t> test</a:t>
            </a:r>
            <a:endParaRPr sz="1800">
              <a:latin typeface="Times New Roman"/>
              <a:cs typeface="Times New Roman"/>
            </a:endParaRPr>
          </a:p>
          <a:p>
            <a:pPr marL="878840" lvl="1" indent="-388620">
              <a:lnSpc>
                <a:spcPts val="4940"/>
              </a:lnSpc>
              <a:buSzPct val="272222"/>
              <a:buFont typeface="Times New Roman"/>
              <a:buChar char="●"/>
              <a:tabLst>
                <a:tab pos="87884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chi-</a:t>
            </a:r>
            <a:r>
              <a:rPr sz="1800" b="1" dirty="0">
                <a:latin typeface="Times New Roman"/>
                <a:cs typeface="Times New Roman"/>
              </a:rPr>
              <a:t>squared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test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independence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53990" rIns="0" bIns="0" rtlCol="0">
            <a:spAutoFit/>
          </a:bodyPr>
          <a:lstStyle/>
          <a:p>
            <a:pPr marL="501650" marR="5080">
              <a:lnSpc>
                <a:spcPct val="1481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10" dirty="0"/>
              <a:t> </a:t>
            </a:r>
            <a:r>
              <a:rPr dirty="0"/>
              <a:t>ship</a:t>
            </a:r>
            <a:r>
              <a:rPr spc="-50" dirty="0"/>
              <a:t> </a:t>
            </a:r>
            <a:r>
              <a:rPr dirty="0"/>
              <a:t>Titanic</a:t>
            </a:r>
            <a:r>
              <a:rPr spc="-25" dirty="0"/>
              <a:t> </a:t>
            </a:r>
            <a:r>
              <a:rPr dirty="0"/>
              <a:t>sank</a:t>
            </a:r>
            <a:r>
              <a:rPr spc="-25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1912</a:t>
            </a:r>
            <a:r>
              <a:rPr spc="-35" dirty="0"/>
              <a:t> </a:t>
            </a:r>
            <a:r>
              <a:rPr dirty="0"/>
              <a:t>with</a:t>
            </a:r>
            <a:r>
              <a:rPr spc="-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loss</a:t>
            </a:r>
            <a:r>
              <a:rPr spc="-25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most</a:t>
            </a:r>
            <a:r>
              <a:rPr spc="-1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its</a:t>
            </a:r>
            <a:r>
              <a:rPr spc="-15" dirty="0"/>
              <a:t> </a:t>
            </a:r>
            <a:r>
              <a:rPr spc="-10" dirty="0"/>
              <a:t>passengers </a:t>
            </a:r>
            <a:r>
              <a:rPr dirty="0"/>
              <a:t>809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the 1,309</a:t>
            </a:r>
            <a:r>
              <a:rPr spc="-35" dirty="0"/>
              <a:t> </a:t>
            </a:r>
            <a:r>
              <a:rPr dirty="0"/>
              <a:t>passengers</a:t>
            </a:r>
            <a:r>
              <a:rPr spc="-40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crew</a:t>
            </a:r>
            <a:r>
              <a:rPr spc="5" dirty="0"/>
              <a:t> </a:t>
            </a:r>
            <a:r>
              <a:rPr dirty="0"/>
              <a:t>died</a:t>
            </a:r>
            <a:r>
              <a:rPr spc="-10" dirty="0"/>
              <a:t> </a:t>
            </a:r>
            <a:r>
              <a:rPr dirty="0"/>
              <a:t>= </a:t>
            </a:r>
            <a:r>
              <a:rPr spc="-10" dirty="0"/>
              <a:t>61.8%</a:t>
            </a:r>
          </a:p>
          <a:p>
            <a:pPr marL="501650">
              <a:lnSpc>
                <a:spcPct val="100000"/>
              </a:lnSpc>
              <a:spcBef>
                <a:spcPts val="1165"/>
              </a:spcBef>
            </a:pPr>
            <a:r>
              <a:rPr dirty="0"/>
              <a:t>Research</a:t>
            </a:r>
            <a:r>
              <a:rPr spc="-15" dirty="0"/>
              <a:t> </a:t>
            </a:r>
            <a:r>
              <a:rPr dirty="0"/>
              <a:t>question:</a:t>
            </a:r>
            <a:r>
              <a:rPr spc="-50" dirty="0"/>
              <a:t> </a:t>
            </a:r>
            <a:r>
              <a:rPr dirty="0"/>
              <a:t>Did class</a:t>
            </a:r>
            <a:r>
              <a:rPr spc="-15" dirty="0"/>
              <a:t> </a:t>
            </a:r>
            <a:r>
              <a:rPr dirty="0"/>
              <a:t>(of</a:t>
            </a:r>
            <a:r>
              <a:rPr spc="-15" dirty="0"/>
              <a:t> </a:t>
            </a:r>
            <a:r>
              <a:rPr dirty="0"/>
              <a:t>travel)</a:t>
            </a:r>
            <a:r>
              <a:rPr spc="-30" dirty="0"/>
              <a:t> </a:t>
            </a:r>
            <a:r>
              <a:rPr dirty="0"/>
              <a:t>affect</a:t>
            </a:r>
            <a:r>
              <a:rPr spc="-20" dirty="0"/>
              <a:t> </a:t>
            </a:r>
            <a:r>
              <a:rPr spc="-10" dirty="0"/>
              <a:t>survival?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8363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404040"/>
                </a:solidFill>
              </a:rPr>
              <a:t>Example:</a:t>
            </a:r>
            <a:r>
              <a:rPr sz="4800" spc="-245" dirty="0">
                <a:solidFill>
                  <a:srgbClr val="404040"/>
                </a:solidFill>
              </a:rPr>
              <a:t> </a:t>
            </a:r>
            <a:r>
              <a:rPr sz="4800" spc="-50" dirty="0">
                <a:solidFill>
                  <a:srgbClr val="404040"/>
                </a:solidFill>
              </a:rPr>
              <a:t>Titanic</a:t>
            </a:r>
            <a:endParaRPr sz="48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5687" y="1523212"/>
            <a:ext cx="6566534" cy="93091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000" b="1" dirty="0">
                <a:solidFill>
                  <a:srgbClr val="7C9262"/>
                </a:solidFill>
                <a:latin typeface="Times New Roman"/>
                <a:cs typeface="Times New Roman"/>
              </a:rPr>
              <a:t>Null:</a:t>
            </a:r>
            <a:r>
              <a:rPr sz="2000" b="1" spc="-25" dirty="0">
                <a:solidFill>
                  <a:srgbClr val="7C926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There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NO</a:t>
            </a:r>
            <a:r>
              <a:rPr sz="20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association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between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class and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survival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b="1" dirty="0">
                <a:solidFill>
                  <a:srgbClr val="7C9262"/>
                </a:solidFill>
                <a:latin typeface="Times New Roman"/>
                <a:cs typeface="Times New Roman"/>
              </a:rPr>
              <a:t>Alternative:</a:t>
            </a:r>
            <a:r>
              <a:rPr sz="2000" b="1" spc="-65" dirty="0">
                <a:solidFill>
                  <a:srgbClr val="7C926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There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association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between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class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survival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447497"/>
            <a:ext cx="42729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404040"/>
                </a:solidFill>
              </a:rPr>
              <a:t>Chi</a:t>
            </a:r>
            <a:r>
              <a:rPr sz="4800" spc="-215" dirty="0">
                <a:solidFill>
                  <a:srgbClr val="404040"/>
                </a:solidFill>
              </a:rPr>
              <a:t> </a:t>
            </a:r>
            <a:r>
              <a:rPr sz="4800" spc="-40" dirty="0">
                <a:solidFill>
                  <a:srgbClr val="404040"/>
                </a:solidFill>
              </a:rPr>
              <a:t>squared</a:t>
            </a:r>
            <a:r>
              <a:rPr sz="4800" spc="-260" dirty="0">
                <a:solidFill>
                  <a:srgbClr val="404040"/>
                </a:solidFill>
              </a:rPr>
              <a:t> </a:t>
            </a:r>
            <a:r>
              <a:rPr sz="4800" spc="-85" dirty="0">
                <a:solidFill>
                  <a:srgbClr val="404040"/>
                </a:solidFill>
              </a:rPr>
              <a:t>Test?</a:t>
            </a:r>
            <a:endParaRPr sz="48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9467" y="4468367"/>
            <a:ext cx="281558" cy="78752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119627" y="3040379"/>
            <a:ext cx="5530850" cy="3086100"/>
            <a:chOff x="3119627" y="3040379"/>
            <a:chExt cx="5530850" cy="3086100"/>
          </a:xfrm>
        </p:grpSpPr>
        <p:sp>
          <p:nvSpPr>
            <p:cNvPr id="7" name="object 7"/>
            <p:cNvSpPr/>
            <p:nvPr/>
          </p:nvSpPr>
          <p:spPr>
            <a:xfrm>
              <a:off x="3119627" y="3040379"/>
              <a:ext cx="5530850" cy="3086100"/>
            </a:xfrm>
            <a:custGeom>
              <a:avLst/>
              <a:gdLst/>
              <a:ahLst/>
              <a:cxnLst/>
              <a:rect l="l" t="t" r="r" b="b"/>
              <a:pathLst>
                <a:path w="5530850" h="3086100">
                  <a:moveTo>
                    <a:pt x="5530596" y="0"/>
                  </a:moveTo>
                  <a:lnTo>
                    <a:pt x="0" y="0"/>
                  </a:lnTo>
                  <a:lnTo>
                    <a:pt x="0" y="3086100"/>
                  </a:lnTo>
                  <a:lnTo>
                    <a:pt x="5530596" y="3086100"/>
                  </a:lnTo>
                  <a:lnTo>
                    <a:pt x="5530596" y="0"/>
                  </a:lnTo>
                  <a:close/>
                </a:path>
              </a:pathLst>
            </a:custGeom>
            <a:solidFill>
              <a:srgbClr val="FFFF00">
                <a:alpha val="1686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74576" y="4189408"/>
              <a:ext cx="1201420" cy="0"/>
            </a:xfrm>
            <a:custGeom>
              <a:avLst/>
              <a:gdLst/>
              <a:ahLst/>
              <a:cxnLst/>
              <a:rect l="l" t="t" r="r" b="b"/>
              <a:pathLst>
                <a:path w="1201420">
                  <a:moveTo>
                    <a:pt x="0" y="0"/>
                  </a:moveTo>
                  <a:lnTo>
                    <a:pt x="1200939" y="0"/>
                  </a:lnTo>
                </a:path>
              </a:pathLst>
            </a:custGeom>
            <a:ln w="175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46551" y="4258024"/>
              <a:ext cx="797560" cy="156210"/>
            </a:xfrm>
            <a:custGeom>
              <a:avLst/>
              <a:gdLst/>
              <a:ahLst/>
              <a:cxnLst/>
              <a:rect l="l" t="t" r="r" b="b"/>
              <a:pathLst>
                <a:path w="797559" h="156210">
                  <a:moveTo>
                    <a:pt x="18974" y="103029"/>
                  </a:moveTo>
                  <a:lnTo>
                    <a:pt x="0" y="104665"/>
                  </a:lnTo>
                  <a:lnTo>
                    <a:pt x="532" y="112012"/>
                  </a:lnTo>
                  <a:lnTo>
                    <a:pt x="2101" y="118978"/>
                  </a:lnTo>
                  <a:lnTo>
                    <a:pt x="30503" y="149739"/>
                  </a:lnTo>
                  <a:lnTo>
                    <a:pt x="65811" y="155630"/>
                  </a:lnTo>
                  <a:lnTo>
                    <a:pt x="73876" y="155262"/>
                  </a:lnTo>
                  <a:lnTo>
                    <a:pt x="111942" y="138268"/>
                  </a:lnTo>
                  <a:lnTo>
                    <a:pt x="112289" y="137816"/>
                  </a:lnTo>
                  <a:lnTo>
                    <a:pt x="56203" y="137816"/>
                  </a:lnTo>
                  <a:lnTo>
                    <a:pt x="48277" y="136296"/>
                  </a:lnTo>
                  <a:lnTo>
                    <a:pt x="19935" y="110697"/>
                  </a:lnTo>
                  <a:lnTo>
                    <a:pt x="18974" y="103029"/>
                  </a:lnTo>
                  <a:close/>
                </a:path>
                <a:path w="797559" h="156210">
                  <a:moveTo>
                    <a:pt x="60046" y="0"/>
                  </a:moveTo>
                  <a:lnTo>
                    <a:pt x="16813" y="13466"/>
                  </a:lnTo>
                  <a:lnTo>
                    <a:pt x="12489" y="20152"/>
                  </a:lnTo>
                  <a:lnTo>
                    <a:pt x="7926" y="26815"/>
                  </a:lnTo>
                  <a:lnTo>
                    <a:pt x="5785" y="33805"/>
                  </a:lnTo>
                  <a:lnTo>
                    <a:pt x="5764" y="48323"/>
                  </a:lnTo>
                  <a:lnTo>
                    <a:pt x="7686" y="54565"/>
                  </a:lnTo>
                  <a:lnTo>
                    <a:pt x="39390" y="78770"/>
                  </a:lnTo>
                  <a:lnTo>
                    <a:pt x="67128" y="85873"/>
                  </a:lnTo>
                  <a:lnTo>
                    <a:pt x="75028" y="87882"/>
                  </a:lnTo>
                  <a:lnTo>
                    <a:pt x="103280" y="116892"/>
                  </a:lnTo>
                  <a:lnTo>
                    <a:pt x="101839" y="121147"/>
                  </a:lnTo>
                  <a:lnTo>
                    <a:pt x="98717" y="125074"/>
                  </a:lnTo>
                  <a:lnTo>
                    <a:pt x="95834" y="129002"/>
                  </a:lnTo>
                  <a:lnTo>
                    <a:pt x="91511" y="132111"/>
                  </a:lnTo>
                  <a:lnTo>
                    <a:pt x="79502" y="136670"/>
                  </a:lnTo>
                  <a:lnTo>
                    <a:pt x="72536" y="137816"/>
                  </a:lnTo>
                  <a:lnTo>
                    <a:pt x="112289" y="137816"/>
                  </a:lnTo>
                  <a:lnTo>
                    <a:pt x="115770" y="133280"/>
                  </a:lnTo>
                  <a:lnTo>
                    <a:pt x="120574" y="126267"/>
                  </a:lnTo>
                  <a:lnTo>
                    <a:pt x="122892" y="118978"/>
                  </a:lnTo>
                  <a:lnTo>
                    <a:pt x="122976" y="102467"/>
                  </a:lnTo>
                  <a:lnTo>
                    <a:pt x="120814" y="95290"/>
                  </a:lnTo>
                  <a:lnTo>
                    <a:pt x="90884" y="71563"/>
                  </a:lnTo>
                  <a:lnTo>
                    <a:pt x="50953" y="61385"/>
                  </a:lnTo>
                  <a:lnTo>
                    <a:pt x="42062" y="58700"/>
                  </a:lnTo>
                  <a:lnTo>
                    <a:pt x="25459" y="33805"/>
                  </a:lnTo>
                  <a:lnTo>
                    <a:pt x="28342" y="28498"/>
                  </a:lnTo>
                  <a:lnTo>
                    <a:pt x="61007" y="17533"/>
                  </a:lnTo>
                  <a:lnTo>
                    <a:pt x="107863" y="17533"/>
                  </a:lnTo>
                  <a:lnTo>
                    <a:pt x="106898" y="16288"/>
                  </a:lnTo>
                  <a:lnTo>
                    <a:pt x="68427" y="333"/>
                  </a:lnTo>
                  <a:lnTo>
                    <a:pt x="60046" y="0"/>
                  </a:lnTo>
                  <a:close/>
                </a:path>
                <a:path w="797559" h="156210">
                  <a:moveTo>
                    <a:pt x="107863" y="17533"/>
                  </a:moveTo>
                  <a:lnTo>
                    <a:pt x="61007" y="17533"/>
                  </a:lnTo>
                  <a:lnTo>
                    <a:pt x="69297" y="17989"/>
                  </a:lnTo>
                  <a:lnTo>
                    <a:pt x="76529" y="19354"/>
                  </a:lnTo>
                  <a:lnTo>
                    <a:pt x="98717" y="46312"/>
                  </a:lnTo>
                  <a:lnTo>
                    <a:pt x="118412" y="44933"/>
                  </a:lnTo>
                  <a:lnTo>
                    <a:pt x="117932" y="36166"/>
                  </a:lnTo>
                  <a:lnTo>
                    <a:pt x="115530" y="28264"/>
                  </a:lnTo>
                  <a:lnTo>
                    <a:pt x="110726" y="21227"/>
                  </a:lnTo>
                  <a:lnTo>
                    <a:pt x="107863" y="17533"/>
                  </a:lnTo>
                  <a:close/>
                </a:path>
                <a:path w="797559" h="156210">
                  <a:moveTo>
                    <a:pt x="167170" y="44115"/>
                  </a:moveTo>
                  <a:lnTo>
                    <a:pt x="147955" y="44115"/>
                  </a:lnTo>
                  <a:lnTo>
                    <a:pt x="148045" y="120633"/>
                  </a:lnTo>
                  <a:lnTo>
                    <a:pt x="148436" y="125308"/>
                  </a:lnTo>
                  <a:lnTo>
                    <a:pt x="149173" y="128862"/>
                  </a:lnTo>
                  <a:lnTo>
                    <a:pt x="150117" y="134239"/>
                  </a:lnTo>
                  <a:lnTo>
                    <a:pt x="167891" y="151913"/>
                  </a:lnTo>
                  <a:lnTo>
                    <a:pt x="173415" y="154391"/>
                  </a:lnTo>
                  <a:lnTo>
                    <a:pt x="179660" y="155630"/>
                  </a:lnTo>
                  <a:lnTo>
                    <a:pt x="186145" y="155630"/>
                  </a:lnTo>
                  <a:lnTo>
                    <a:pt x="196871" y="154464"/>
                  </a:lnTo>
                  <a:lnTo>
                    <a:pt x="206381" y="150969"/>
                  </a:lnTo>
                  <a:lnTo>
                    <a:pt x="214720" y="145146"/>
                  </a:lnTo>
                  <a:lnTo>
                    <a:pt x="219512" y="139733"/>
                  </a:lnTo>
                  <a:lnTo>
                    <a:pt x="184464" y="139733"/>
                  </a:lnTo>
                  <a:lnTo>
                    <a:pt x="179420" y="138307"/>
                  </a:lnTo>
                  <a:lnTo>
                    <a:pt x="167170" y="114157"/>
                  </a:lnTo>
                  <a:lnTo>
                    <a:pt x="167170" y="44115"/>
                  </a:lnTo>
                  <a:close/>
                </a:path>
                <a:path w="797559" h="156210">
                  <a:moveTo>
                    <a:pt x="238986" y="136997"/>
                  </a:moveTo>
                  <a:lnTo>
                    <a:pt x="221933" y="136997"/>
                  </a:lnTo>
                  <a:lnTo>
                    <a:pt x="221933" y="153152"/>
                  </a:lnTo>
                  <a:lnTo>
                    <a:pt x="238986" y="153152"/>
                  </a:lnTo>
                  <a:lnTo>
                    <a:pt x="238986" y="136997"/>
                  </a:lnTo>
                  <a:close/>
                </a:path>
                <a:path w="797559" h="156210">
                  <a:moveTo>
                    <a:pt x="238986" y="44115"/>
                  </a:moveTo>
                  <a:lnTo>
                    <a:pt x="220012" y="44115"/>
                  </a:lnTo>
                  <a:lnTo>
                    <a:pt x="220012" y="111795"/>
                  </a:lnTo>
                  <a:lnTo>
                    <a:pt x="218811" y="118903"/>
                  </a:lnTo>
                  <a:lnTo>
                    <a:pt x="195753" y="139733"/>
                  </a:lnTo>
                  <a:lnTo>
                    <a:pt x="219512" y="139733"/>
                  </a:lnTo>
                  <a:lnTo>
                    <a:pt x="221933" y="136997"/>
                  </a:lnTo>
                  <a:lnTo>
                    <a:pt x="238986" y="136997"/>
                  </a:lnTo>
                  <a:lnTo>
                    <a:pt x="238986" y="44115"/>
                  </a:lnTo>
                  <a:close/>
                </a:path>
                <a:path w="797559" h="156210">
                  <a:moveTo>
                    <a:pt x="291588" y="44115"/>
                  </a:moveTo>
                  <a:lnTo>
                    <a:pt x="274294" y="44115"/>
                  </a:lnTo>
                  <a:lnTo>
                    <a:pt x="274294" y="153152"/>
                  </a:lnTo>
                  <a:lnTo>
                    <a:pt x="293269" y="153152"/>
                  </a:lnTo>
                  <a:lnTo>
                    <a:pt x="293269" y="88230"/>
                  </a:lnTo>
                  <a:lnTo>
                    <a:pt x="294230" y="81099"/>
                  </a:lnTo>
                  <a:lnTo>
                    <a:pt x="296631" y="74530"/>
                  </a:lnTo>
                  <a:lnTo>
                    <a:pt x="297832" y="70135"/>
                  </a:lnTo>
                  <a:lnTo>
                    <a:pt x="300234" y="66722"/>
                  </a:lnTo>
                  <a:lnTo>
                    <a:pt x="303357" y="64244"/>
                  </a:lnTo>
                  <a:lnTo>
                    <a:pt x="306719" y="61789"/>
                  </a:lnTo>
                  <a:lnTo>
                    <a:pt x="310562" y="60550"/>
                  </a:lnTo>
                  <a:lnTo>
                    <a:pt x="291588" y="60550"/>
                  </a:lnTo>
                  <a:lnTo>
                    <a:pt x="291588" y="44115"/>
                  </a:lnTo>
                  <a:close/>
                </a:path>
                <a:path w="797559" h="156210">
                  <a:moveTo>
                    <a:pt x="354997" y="44115"/>
                  </a:moveTo>
                  <a:lnTo>
                    <a:pt x="335062" y="44115"/>
                  </a:lnTo>
                  <a:lnTo>
                    <a:pt x="377575" y="153152"/>
                  </a:lnTo>
                  <a:lnTo>
                    <a:pt x="395349" y="153152"/>
                  </a:lnTo>
                  <a:lnTo>
                    <a:pt x="403890" y="131246"/>
                  </a:lnTo>
                  <a:lnTo>
                    <a:pt x="386462" y="131246"/>
                  </a:lnTo>
                  <a:lnTo>
                    <a:pt x="384060" y="123742"/>
                  </a:lnTo>
                  <a:lnTo>
                    <a:pt x="381658" y="116448"/>
                  </a:lnTo>
                  <a:lnTo>
                    <a:pt x="379256" y="109317"/>
                  </a:lnTo>
                  <a:lnTo>
                    <a:pt x="354997" y="44115"/>
                  </a:lnTo>
                  <a:close/>
                </a:path>
                <a:path w="797559" h="156210">
                  <a:moveTo>
                    <a:pt x="455876" y="44115"/>
                  </a:moveTo>
                  <a:lnTo>
                    <a:pt x="437862" y="44115"/>
                  </a:lnTo>
                  <a:lnTo>
                    <a:pt x="436661" y="47195"/>
                  </a:lnTo>
                  <a:lnTo>
                    <a:pt x="436661" y="153152"/>
                  </a:lnTo>
                  <a:lnTo>
                    <a:pt x="455876" y="153152"/>
                  </a:lnTo>
                  <a:lnTo>
                    <a:pt x="455876" y="44115"/>
                  </a:lnTo>
                  <a:close/>
                </a:path>
                <a:path w="797559" h="156210">
                  <a:moveTo>
                    <a:pt x="436661" y="44115"/>
                  </a:moveTo>
                  <a:lnTo>
                    <a:pt x="418407" y="44115"/>
                  </a:lnTo>
                  <a:lnTo>
                    <a:pt x="393427" y="110697"/>
                  </a:lnTo>
                  <a:lnTo>
                    <a:pt x="390305" y="118715"/>
                  </a:lnTo>
                  <a:lnTo>
                    <a:pt x="388143" y="125565"/>
                  </a:lnTo>
                  <a:lnTo>
                    <a:pt x="386462" y="131246"/>
                  </a:lnTo>
                  <a:lnTo>
                    <a:pt x="403890" y="131246"/>
                  </a:lnTo>
                  <a:lnTo>
                    <a:pt x="436577" y="47411"/>
                  </a:lnTo>
                  <a:lnTo>
                    <a:pt x="436661" y="44115"/>
                  </a:lnTo>
                  <a:close/>
                </a:path>
                <a:path w="797559" h="156210">
                  <a:moveTo>
                    <a:pt x="322091" y="41660"/>
                  </a:moveTo>
                  <a:lnTo>
                    <a:pt x="291588" y="60550"/>
                  </a:lnTo>
                  <a:lnTo>
                    <a:pt x="319449" y="60550"/>
                  </a:lnTo>
                  <a:lnTo>
                    <a:pt x="324013" y="61929"/>
                  </a:lnTo>
                  <a:lnTo>
                    <a:pt x="328576" y="64664"/>
                  </a:lnTo>
                  <a:lnTo>
                    <a:pt x="335062" y="47411"/>
                  </a:lnTo>
                  <a:lnTo>
                    <a:pt x="328576" y="43577"/>
                  </a:lnTo>
                  <a:lnTo>
                    <a:pt x="322091" y="41660"/>
                  </a:lnTo>
                  <a:close/>
                </a:path>
                <a:path w="797559" h="156210">
                  <a:moveTo>
                    <a:pt x="437862" y="44115"/>
                  </a:moveTo>
                  <a:lnTo>
                    <a:pt x="436661" y="44115"/>
                  </a:lnTo>
                  <a:lnTo>
                    <a:pt x="436661" y="47195"/>
                  </a:lnTo>
                  <a:lnTo>
                    <a:pt x="437862" y="44115"/>
                  </a:lnTo>
                  <a:close/>
                </a:path>
                <a:path w="797559" h="156210">
                  <a:moveTo>
                    <a:pt x="455876" y="2478"/>
                  </a:moveTo>
                  <a:lnTo>
                    <a:pt x="436661" y="2478"/>
                  </a:lnTo>
                  <a:lnTo>
                    <a:pt x="436661" y="23846"/>
                  </a:lnTo>
                  <a:lnTo>
                    <a:pt x="455876" y="23846"/>
                  </a:lnTo>
                  <a:lnTo>
                    <a:pt x="455876" y="2478"/>
                  </a:lnTo>
                  <a:close/>
                </a:path>
                <a:path w="797559" h="156210">
                  <a:moveTo>
                    <a:pt x="626650" y="41660"/>
                  </a:moveTo>
                  <a:lnTo>
                    <a:pt x="588940" y="56856"/>
                  </a:lnTo>
                  <a:lnTo>
                    <a:pt x="574289" y="99452"/>
                  </a:lnTo>
                  <a:lnTo>
                    <a:pt x="575193" y="112006"/>
                  </a:lnTo>
                  <a:lnTo>
                    <a:pt x="596776" y="147306"/>
                  </a:lnTo>
                  <a:lnTo>
                    <a:pt x="627851" y="155630"/>
                  </a:lnTo>
                  <a:lnTo>
                    <a:pt x="637135" y="155047"/>
                  </a:lnTo>
                  <a:lnTo>
                    <a:pt x="666561" y="140270"/>
                  </a:lnTo>
                  <a:lnTo>
                    <a:pt x="618483" y="140270"/>
                  </a:lnTo>
                  <a:lnTo>
                    <a:pt x="610797" y="137138"/>
                  </a:lnTo>
                  <a:lnTo>
                    <a:pt x="593984" y="103286"/>
                  </a:lnTo>
                  <a:lnTo>
                    <a:pt x="677569" y="103286"/>
                  </a:lnTo>
                  <a:lnTo>
                    <a:pt x="677569" y="98353"/>
                  </a:lnTo>
                  <a:lnTo>
                    <a:pt x="676886" y="88230"/>
                  </a:lnTo>
                  <a:lnTo>
                    <a:pt x="595185" y="88230"/>
                  </a:lnTo>
                  <a:lnTo>
                    <a:pt x="595665" y="78551"/>
                  </a:lnTo>
                  <a:lnTo>
                    <a:pt x="599028" y="70883"/>
                  </a:lnTo>
                  <a:lnTo>
                    <a:pt x="605033" y="65202"/>
                  </a:lnTo>
                  <a:lnTo>
                    <a:pt x="610797" y="59545"/>
                  </a:lnTo>
                  <a:lnTo>
                    <a:pt x="618243" y="56716"/>
                  </a:lnTo>
                  <a:lnTo>
                    <a:pt x="663613" y="56716"/>
                  </a:lnTo>
                  <a:lnTo>
                    <a:pt x="663398" y="56435"/>
                  </a:lnTo>
                  <a:lnTo>
                    <a:pt x="655832" y="49964"/>
                  </a:lnTo>
                  <a:lnTo>
                    <a:pt x="647186" y="45348"/>
                  </a:lnTo>
                  <a:lnTo>
                    <a:pt x="637458" y="42581"/>
                  </a:lnTo>
                  <a:lnTo>
                    <a:pt x="626650" y="41660"/>
                  </a:lnTo>
                  <a:close/>
                </a:path>
                <a:path w="797559" h="156210">
                  <a:moveTo>
                    <a:pt x="499110" y="44115"/>
                  </a:moveTo>
                  <a:lnTo>
                    <a:pt x="479174" y="44115"/>
                  </a:lnTo>
                  <a:lnTo>
                    <a:pt x="521687" y="153152"/>
                  </a:lnTo>
                  <a:lnTo>
                    <a:pt x="539461" y="153152"/>
                  </a:lnTo>
                  <a:lnTo>
                    <a:pt x="548002" y="131246"/>
                  </a:lnTo>
                  <a:lnTo>
                    <a:pt x="530574" y="131246"/>
                  </a:lnTo>
                  <a:lnTo>
                    <a:pt x="528173" y="123742"/>
                  </a:lnTo>
                  <a:lnTo>
                    <a:pt x="525771" y="116448"/>
                  </a:lnTo>
                  <a:lnTo>
                    <a:pt x="523369" y="109317"/>
                  </a:lnTo>
                  <a:lnTo>
                    <a:pt x="499110" y="44115"/>
                  </a:lnTo>
                  <a:close/>
                </a:path>
                <a:path w="797559" h="156210">
                  <a:moveTo>
                    <a:pt x="657394" y="118084"/>
                  </a:moveTo>
                  <a:lnTo>
                    <a:pt x="654511" y="125752"/>
                  </a:lnTo>
                  <a:lnTo>
                    <a:pt x="650668" y="131363"/>
                  </a:lnTo>
                  <a:lnTo>
                    <a:pt x="645624" y="134940"/>
                  </a:lnTo>
                  <a:lnTo>
                    <a:pt x="640821" y="138494"/>
                  </a:lnTo>
                  <a:lnTo>
                    <a:pt x="634816" y="140270"/>
                  </a:lnTo>
                  <a:lnTo>
                    <a:pt x="666561" y="140270"/>
                  </a:lnTo>
                  <a:lnTo>
                    <a:pt x="670634" y="135133"/>
                  </a:lnTo>
                  <a:lnTo>
                    <a:pt x="674391" y="128168"/>
                  </a:lnTo>
                  <a:lnTo>
                    <a:pt x="677089" y="120282"/>
                  </a:lnTo>
                  <a:lnTo>
                    <a:pt x="657394" y="118084"/>
                  </a:lnTo>
                  <a:close/>
                </a:path>
                <a:path w="797559" h="156210">
                  <a:moveTo>
                    <a:pt x="581975" y="44115"/>
                  </a:moveTo>
                  <a:lnTo>
                    <a:pt x="562519" y="44115"/>
                  </a:lnTo>
                  <a:lnTo>
                    <a:pt x="537540" y="110697"/>
                  </a:lnTo>
                  <a:lnTo>
                    <a:pt x="534417" y="118715"/>
                  </a:lnTo>
                  <a:lnTo>
                    <a:pt x="532200" y="125752"/>
                  </a:lnTo>
                  <a:lnTo>
                    <a:pt x="530574" y="131246"/>
                  </a:lnTo>
                  <a:lnTo>
                    <a:pt x="548002" y="131246"/>
                  </a:lnTo>
                  <a:lnTo>
                    <a:pt x="581975" y="44115"/>
                  </a:lnTo>
                  <a:close/>
                </a:path>
                <a:path w="797559" h="156210">
                  <a:moveTo>
                    <a:pt x="663613" y="56716"/>
                  </a:moveTo>
                  <a:lnTo>
                    <a:pt x="627130" y="56716"/>
                  </a:lnTo>
                  <a:lnTo>
                    <a:pt x="633881" y="57382"/>
                  </a:lnTo>
                  <a:lnTo>
                    <a:pt x="640070" y="59384"/>
                  </a:lnTo>
                  <a:lnTo>
                    <a:pt x="657634" y="88230"/>
                  </a:lnTo>
                  <a:lnTo>
                    <a:pt x="676886" y="88230"/>
                  </a:lnTo>
                  <a:lnTo>
                    <a:pt x="676706" y="85567"/>
                  </a:lnTo>
                  <a:lnTo>
                    <a:pt x="674087" y="74317"/>
                  </a:lnTo>
                  <a:lnTo>
                    <a:pt x="669666" y="64606"/>
                  </a:lnTo>
                  <a:lnTo>
                    <a:pt x="663613" y="56716"/>
                  </a:lnTo>
                  <a:close/>
                </a:path>
                <a:path w="797559" h="156210">
                  <a:moveTo>
                    <a:pt x="754189" y="41660"/>
                  </a:moveTo>
                  <a:lnTo>
                    <a:pt x="717219" y="52532"/>
                  </a:lnTo>
                  <a:lnTo>
                    <a:pt x="700263" y="90721"/>
                  </a:lnTo>
                  <a:lnTo>
                    <a:pt x="699907" y="98633"/>
                  </a:lnTo>
                  <a:lnTo>
                    <a:pt x="700308" y="106753"/>
                  </a:lnTo>
                  <a:lnTo>
                    <a:pt x="718176" y="144379"/>
                  </a:lnTo>
                  <a:lnTo>
                    <a:pt x="748425" y="155630"/>
                  </a:lnTo>
                  <a:lnTo>
                    <a:pt x="758066" y="154618"/>
                  </a:lnTo>
                  <a:lnTo>
                    <a:pt x="766469" y="151583"/>
                  </a:lnTo>
                  <a:lnTo>
                    <a:pt x="773656" y="146527"/>
                  </a:lnTo>
                  <a:lnTo>
                    <a:pt x="778956" y="140270"/>
                  </a:lnTo>
                  <a:lnTo>
                    <a:pt x="741700" y="140270"/>
                  </a:lnTo>
                  <a:lnTo>
                    <a:pt x="734734" y="136857"/>
                  </a:lnTo>
                  <a:lnTo>
                    <a:pt x="719602" y="98633"/>
                  </a:lnTo>
                  <a:lnTo>
                    <a:pt x="720139" y="88543"/>
                  </a:lnTo>
                  <a:lnTo>
                    <a:pt x="740739" y="56996"/>
                  </a:lnTo>
                  <a:lnTo>
                    <a:pt x="797423" y="56996"/>
                  </a:lnTo>
                  <a:lnTo>
                    <a:pt x="797423" y="56435"/>
                  </a:lnTo>
                  <a:lnTo>
                    <a:pt x="778448" y="56435"/>
                  </a:lnTo>
                  <a:lnTo>
                    <a:pt x="775086" y="52063"/>
                  </a:lnTo>
                  <a:lnTo>
                    <a:pt x="770762" y="48487"/>
                  </a:lnTo>
                  <a:lnTo>
                    <a:pt x="760194" y="43016"/>
                  </a:lnTo>
                  <a:lnTo>
                    <a:pt x="754189" y="41660"/>
                  </a:lnTo>
                  <a:close/>
                </a:path>
                <a:path w="797559" h="156210">
                  <a:moveTo>
                    <a:pt x="797423" y="139452"/>
                  </a:moveTo>
                  <a:lnTo>
                    <a:pt x="779649" y="139452"/>
                  </a:lnTo>
                  <a:lnTo>
                    <a:pt x="779649" y="153152"/>
                  </a:lnTo>
                  <a:lnTo>
                    <a:pt x="797423" y="153152"/>
                  </a:lnTo>
                  <a:lnTo>
                    <a:pt x="797423" y="139452"/>
                  </a:lnTo>
                  <a:close/>
                </a:path>
                <a:path w="797559" h="156210">
                  <a:moveTo>
                    <a:pt x="797423" y="56996"/>
                  </a:moveTo>
                  <a:lnTo>
                    <a:pt x="757792" y="56996"/>
                  </a:lnTo>
                  <a:lnTo>
                    <a:pt x="764998" y="60456"/>
                  </a:lnTo>
                  <a:lnTo>
                    <a:pt x="771002" y="67400"/>
                  </a:lnTo>
                  <a:lnTo>
                    <a:pt x="774924" y="73361"/>
                  </a:lnTo>
                  <a:lnTo>
                    <a:pt x="777698" y="80828"/>
                  </a:lnTo>
                  <a:lnTo>
                    <a:pt x="779345" y="89798"/>
                  </a:lnTo>
                  <a:lnTo>
                    <a:pt x="779889" y="100270"/>
                  </a:lnTo>
                  <a:lnTo>
                    <a:pt x="779349" y="109755"/>
                  </a:lnTo>
                  <a:lnTo>
                    <a:pt x="758272" y="140270"/>
                  </a:lnTo>
                  <a:lnTo>
                    <a:pt x="778956" y="140270"/>
                  </a:lnTo>
                  <a:lnTo>
                    <a:pt x="779649" y="139452"/>
                  </a:lnTo>
                  <a:lnTo>
                    <a:pt x="797423" y="139452"/>
                  </a:lnTo>
                  <a:lnTo>
                    <a:pt x="797423" y="56996"/>
                  </a:lnTo>
                  <a:close/>
                </a:path>
                <a:path w="797559" h="156210">
                  <a:moveTo>
                    <a:pt x="797423" y="2478"/>
                  </a:moveTo>
                  <a:lnTo>
                    <a:pt x="778448" y="2478"/>
                  </a:lnTo>
                  <a:lnTo>
                    <a:pt x="778448" y="56435"/>
                  </a:lnTo>
                  <a:lnTo>
                    <a:pt x="797423" y="56435"/>
                  </a:lnTo>
                  <a:lnTo>
                    <a:pt x="797423" y="2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73541" y="4189408"/>
              <a:ext cx="1201420" cy="0"/>
            </a:xfrm>
            <a:custGeom>
              <a:avLst/>
              <a:gdLst/>
              <a:ahLst/>
              <a:cxnLst/>
              <a:rect l="l" t="t" r="r" b="b"/>
              <a:pathLst>
                <a:path w="1201420">
                  <a:moveTo>
                    <a:pt x="0" y="0"/>
                  </a:moveTo>
                  <a:lnTo>
                    <a:pt x="1201035" y="0"/>
                  </a:lnTo>
                </a:path>
              </a:pathLst>
            </a:custGeom>
            <a:ln w="175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32406" y="4260502"/>
              <a:ext cx="430530" cy="153670"/>
            </a:xfrm>
            <a:custGeom>
              <a:avLst/>
              <a:gdLst/>
              <a:ahLst/>
              <a:cxnLst/>
              <a:rect l="l" t="t" r="r" b="b"/>
              <a:pathLst>
                <a:path w="430529" h="153670">
                  <a:moveTo>
                    <a:pt x="53489" y="0"/>
                  </a:moveTo>
                  <a:lnTo>
                    <a:pt x="0" y="0"/>
                  </a:lnTo>
                  <a:lnTo>
                    <a:pt x="0" y="150674"/>
                  </a:lnTo>
                  <a:lnTo>
                    <a:pt x="65403" y="150674"/>
                  </a:lnTo>
                  <a:lnTo>
                    <a:pt x="104385" y="137255"/>
                  </a:lnTo>
                  <a:lnTo>
                    <a:pt x="108947" y="132859"/>
                  </a:lnTo>
                  <a:lnTo>
                    <a:pt x="20560" y="132859"/>
                  </a:lnTo>
                  <a:lnTo>
                    <a:pt x="20560" y="17791"/>
                  </a:lnTo>
                  <a:lnTo>
                    <a:pt x="108836" y="17791"/>
                  </a:lnTo>
                  <a:lnTo>
                    <a:pt x="103593" y="12881"/>
                  </a:lnTo>
                  <a:lnTo>
                    <a:pt x="97396" y="7761"/>
                  </a:lnTo>
                  <a:lnTo>
                    <a:pt x="61966" y="135"/>
                  </a:lnTo>
                  <a:lnTo>
                    <a:pt x="53489" y="0"/>
                  </a:lnTo>
                  <a:close/>
                </a:path>
                <a:path w="430529" h="153670">
                  <a:moveTo>
                    <a:pt x="108836" y="17791"/>
                  </a:moveTo>
                  <a:lnTo>
                    <a:pt x="53201" y="17791"/>
                  </a:lnTo>
                  <a:lnTo>
                    <a:pt x="61609" y="17979"/>
                  </a:lnTo>
                  <a:lnTo>
                    <a:pt x="68819" y="18544"/>
                  </a:lnTo>
                  <a:lnTo>
                    <a:pt x="102446" y="44987"/>
                  </a:lnTo>
                  <a:lnTo>
                    <a:pt x="106955" y="74250"/>
                  </a:lnTo>
                  <a:lnTo>
                    <a:pt x="106702" y="82429"/>
                  </a:lnTo>
                  <a:lnTo>
                    <a:pt x="91487" y="122176"/>
                  </a:lnTo>
                  <a:lnTo>
                    <a:pt x="88100" y="125659"/>
                  </a:lnTo>
                  <a:lnTo>
                    <a:pt x="83513" y="128301"/>
                  </a:lnTo>
                  <a:lnTo>
                    <a:pt x="71864" y="131948"/>
                  </a:lnTo>
                  <a:lnTo>
                    <a:pt x="63793" y="132859"/>
                  </a:lnTo>
                  <a:lnTo>
                    <a:pt x="108947" y="132859"/>
                  </a:lnTo>
                  <a:lnTo>
                    <a:pt x="125767" y="98089"/>
                  </a:lnTo>
                  <a:lnTo>
                    <a:pt x="128068" y="74507"/>
                  </a:lnTo>
                  <a:lnTo>
                    <a:pt x="127689" y="64776"/>
                  </a:lnTo>
                  <a:lnTo>
                    <a:pt x="114380" y="24418"/>
                  </a:lnTo>
                  <a:lnTo>
                    <a:pt x="109379" y="18299"/>
                  </a:lnTo>
                  <a:lnTo>
                    <a:pt x="108836" y="17791"/>
                  </a:lnTo>
                  <a:close/>
                </a:path>
                <a:path w="430529" h="153670">
                  <a:moveTo>
                    <a:pt x="179011" y="0"/>
                  </a:moveTo>
                  <a:lnTo>
                    <a:pt x="159869" y="0"/>
                  </a:lnTo>
                  <a:lnTo>
                    <a:pt x="159869" y="21367"/>
                  </a:lnTo>
                  <a:lnTo>
                    <a:pt x="179011" y="21367"/>
                  </a:lnTo>
                  <a:lnTo>
                    <a:pt x="179011" y="0"/>
                  </a:lnTo>
                  <a:close/>
                </a:path>
                <a:path w="430529" h="153670">
                  <a:moveTo>
                    <a:pt x="179011" y="41637"/>
                  </a:moveTo>
                  <a:lnTo>
                    <a:pt x="159869" y="41637"/>
                  </a:lnTo>
                  <a:lnTo>
                    <a:pt x="159869" y="150674"/>
                  </a:lnTo>
                  <a:lnTo>
                    <a:pt x="179012" y="150674"/>
                  </a:lnTo>
                  <a:lnTo>
                    <a:pt x="179011" y="41637"/>
                  </a:lnTo>
                  <a:close/>
                </a:path>
                <a:path w="430529" h="153670">
                  <a:moveTo>
                    <a:pt x="259715" y="39182"/>
                  </a:moveTo>
                  <a:lnTo>
                    <a:pt x="222005" y="54378"/>
                  </a:lnTo>
                  <a:lnTo>
                    <a:pt x="207354" y="96973"/>
                  </a:lnTo>
                  <a:lnTo>
                    <a:pt x="208258" y="109528"/>
                  </a:lnTo>
                  <a:lnTo>
                    <a:pt x="229841" y="144828"/>
                  </a:lnTo>
                  <a:lnTo>
                    <a:pt x="260916" y="153152"/>
                  </a:lnTo>
                  <a:lnTo>
                    <a:pt x="270200" y="152569"/>
                  </a:lnTo>
                  <a:lnTo>
                    <a:pt x="299626" y="137792"/>
                  </a:lnTo>
                  <a:lnTo>
                    <a:pt x="251548" y="137792"/>
                  </a:lnTo>
                  <a:lnTo>
                    <a:pt x="243862" y="134660"/>
                  </a:lnTo>
                  <a:lnTo>
                    <a:pt x="227049" y="100808"/>
                  </a:lnTo>
                  <a:lnTo>
                    <a:pt x="310634" y="100808"/>
                  </a:lnTo>
                  <a:lnTo>
                    <a:pt x="310634" y="95875"/>
                  </a:lnTo>
                  <a:lnTo>
                    <a:pt x="309951" y="85752"/>
                  </a:lnTo>
                  <a:lnTo>
                    <a:pt x="228250" y="85752"/>
                  </a:lnTo>
                  <a:lnTo>
                    <a:pt x="228730" y="76073"/>
                  </a:lnTo>
                  <a:lnTo>
                    <a:pt x="232093" y="68405"/>
                  </a:lnTo>
                  <a:lnTo>
                    <a:pt x="238098" y="62724"/>
                  </a:lnTo>
                  <a:lnTo>
                    <a:pt x="243862" y="57066"/>
                  </a:lnTo>
                  <a:lnTo>
                    <a:pt x="251308" y="54238"/>
                  </a:lnTo>
                  <a:lnTo>
                    <a:pt x="296679" y="54238"/>
                  </a:lnTo>
                  <a:lnTo>
                    <a:pt x="296463" y="53957"/>
                  </a:lnTo>
                  <a:lnTo>
                    <a:pt x="288897" y="47486"/>
                  </a:lnTo>
                  <a:lnTo>
                    <a:pt x="280251" y="42870"/>
                  </a:lnTo>
                  <a:lnTo>
                    <a:pt x="270523" y="40103"/>
                  </a:lnTo>
                  <a:lnTo>
                    <a:pt x="259715" y="39182"/>
                  </a:lnTo>
                  <a:close/>
                </a:path>
                <a:path w="430529" h="153670">
                  <a:moveTo>
                    <a:pt x="290459" y="115606"/>
                  </a:moveTo>
                  <a:lnTo>
                    <a:pt x="287576" y="123274"/>
                  </a:lnTo>
                  <a:lnTo>
                    <a:pt x="283733" y="128885"/>
                  </a:lnTo>
                  <a:lnTo>
                    <a:pt x="278689" y="132462"/>
                  </a:lnTo>
                  <a:lnTo>
                    <a:pt x="273886" y="136016"/>
                  </a:lnTo>
                  <a:lnTo>
                    <a:pt x="267881" y="137792"/>
                  </a:lnTo>
                  <a:lnTo>
                    <a:pt x="299626" y="137792"/>
                  </a:lnTo>
                  <a:lnTo>
                    <a:pt x="303699" y="132655"/>
                  </a:lnTo>
                  <a:lnTo>
                    <a:pt x="307456" y="125690"/>
                  </a:lnTo>
                  <a:lnTo>
                    <a:pt x="310154" y="117804"/>
                  </a:lnTo>
                  <a:lnTo>
                    <a:pt x="290459" y="115606"/>
                  </a:lnTo>
                  <a:close/>
                </a:path>
                <a:path w="430529" h="153670">
                  <a:moveTo>
                    <a:pt x="296679" y="54238"/>
                  </a:moveTo>
                  <a:lnTo>
                    <a:pt x="260195" y="54238"/>
                  </a:lnTo>
                  <a:lnTo>
                    <a:pt x="266947" y="54904"/>
                  </a:lnTo>
                  <a:lnTo>
                    <a:pt x="273135" y="56906"/>
                  </a:lnTo>
                  <a:lnTo>
                    <a:pt x="290699" y="85752"/>
                  </a:lnTo>
                  <a:lnTo>
                    <a:pt x="309951" y="85752"/>
                  </a:lnTo>
                  <a:lnTo>
                    <a:pt x="309771" y="83088"/>
                  </a:lnTo>
                  <a:lnTo>
                    <a:pt x="307152" y="71839"/>
                  </a:lnTo>
                  <a:lnTo>
                    <a:pt x="302731" y="62127"/>
                  </a:lnTo>
                  <a:lnTo>
                    <a:pt x="296679" y="54238"/>
                  </a:lnTo>
                  <a:close/>
                </a:path>
                <a:path w="430529" h="153670">
                  <a:moveTo>
                    <a:pt x="387254" y="39182"/>
                  </a:moveTo>
                  <a:lnTo>
                    <a:pt x="350284" y="50054"/>
                  </a:lnTo>
                  <a:lnTo>
                    <a:pt x="333328" y="88243"/>
                  </a:lnTo>
                  <a:lnTo>
                    <a:pt x="332972" y="96155"/>
                  </a:lnTo>
                  <a:lnTo>
                    <a:pt x="333373" y="104275"/>
                  </a:lnTo>
                  <a:lnTo>
                    <a:pt x="351241" y="141901"/>
                  </a:lnTo>
                  <a:lnTo>
                    <a:pt x="381490" y="153152"/>
                  </a:lnTo>
                  <a:lnTo>
                    <a:pt x="391131" y="152140"/>
                  </a:lnTo>
                  <a:lnTo>
                    <a:pt x="399534" y="149105"/>
                  </a:lnTo>
                  <a:lnTo>
                    <a:pt x="406721" y="144049"/>
                  </a:lnTo>
                  <a:lnTo>
                    <a:pt x="412021" y="137792"/>
                  </a:lnTo>
                  <a:lnTo>
                    <a:pt x="374765" y="137792"/>
                  </a:lnTo>
                  <a:lnTo>
                    <a:pt x="367799" y="134379"/>
                  </a:lnTo>
                  <a:lnTo>
                    <a:pt x="352667" y="96155"/>
                  </a:lnTo>
                  <a:lnTo>
                    <a:pt x="353204" y="86065"/>
                  </a:lnTo>
                  <a:lnTo>
                    <a:pt x="373804" y="54518"/>
                  </a:lnTo>
                  <a:lnTo>
                    <a:pt x="430248" y="54518"/>
                  </a:lnTo>
                  <a:lnTo>
                    <a:pt x="430248" y="53957"/>
                  </a:lnTo>
                  <a:lnTo>
                    <a:pt x="411513" y="53957"/>
                  </a:lnTo>
                  <a:lnTo>
                    <a:pt x="408151" y="49585"/>
                  </a:lnTo>
                  <a:lnTo>
                    <a:pt x="403827" y="46008"/>
                  </a:lnTo>
                  <a:lnTo>
                    <a:pt x="393259" y="40538"/>
                  </a:lnTo>
                  <a:lnTo>
                    <a:pt x="387254" y="39182"/>
                  </a:lnTo>
                  <a:close/>
                </a:path>
                <a:path w="430529" h="153670">
                  <a:moveTo>
                    <a:pt x="430248" y="136974"/>
                  </a:moveTo>
                  <a:lnTo>
                    <a:pt x="412714" y="136974"/>
                  </a:lnTo>
                  <a:lnTo>
                    <a:pt x="412714" y="150674"/>
                  </a:lnTo>
                  <a:lnTo>
                    <a:pt x="430248" y="150674"/>
                  </a:lnTo>
                  <a:lnTo>
                    <a:pt x="430248" y="136974"/>
                  </a:lnTo>
                  <a:close/>
                </a:path>
                <a:path w="430529" h="153670">
                  <a:moveTo>
                    <a:pt x="430248" y="54518"/>
                  </a:moveTo>
                  <a:lnTo>
                    <a:pt x="390857" y="54518"/>
                  </a:lnTo>
                  <a:lnTo>
                    <a:pt x="398063" y="57978"/>
                  </a:lnTo>
                  <a:lnTo>
                    <a:pt x="404068" y="64922"/>
                  </a:lnTo>
                  <a:lnTo>
                    <a:pt x="407989" y="70883"/>
                  </a:lnTo>
                  <a:lnTo>
                    <a:pt x="410763" y="78350"/>
                  </a:lnTo>
                  <a:lnTo>
                    <a:pt x="412410" y="87320"/>
                  </a:lnTo>
                  <a:lnTo>
                    <a:pt x="412954" y="97792"/>
                  </a:lnTo>
                  <a:lnTo>
                    <a:pt x="412414" y="107277"/>
                  </a:lnTo>
                  <a:lnTo>
                    <a:pt x="391338" y="137792"/>
                  </a:lnTo>
                  <a:lnTo>
                    <a:pt x="412021" y="137792"/>
                  </a:lnTo>
                  <a:lnTo>
                    <a:pt x="412714" y="136974"/>
                  </a:lnTo>
                  <a:lnTo>
                    <a:pt x="430248" y="136974"/>
                  </a:lnTo>
                  <a:lnTo>
                    <a:pt x="430248" y="54518"/>
                  </a:lnTo>
                  <a:close/>
                </a:path>
                <a:path w="430529" h="153670">
                  <a:moveTo>
                    <a:pt x="430248" y="0"/>
                  </a:moveTo>
                  <a:lnTo>
                    <a:pt x="411513" y="0"/>
                  </a:lnTo>
                  <a:lnTo>
                    <a:pt x="411513" y="53957"/>
                  </a:lnTo>
                  <a:lnTo>
                    <a:pt x="430248" y="53957"/>
                  </a:lnTo>
                  <a:lnTo>
                    <a:pt x="430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75516" y="3826854"/>
              <a:ext cx="1201420" cy="0"/>
            </a:xfrm>
            <a:custGeom>
              <a:avLst/>
              <a:gdLst/>
              <a:ahLst/>
              <a:cxnLst/>
              <a:rect l="l" t="t" r="r" b="b"/>
              <a:pathLst>
                <a:path w="1201420">
                  <a:moveTo>
                    <a:pt x="0" y="0"/>
                  </a:moveTo>
                  <a:lnTo>
                    <a:pt x="1200939" y="0"/>
                  </a:lnTo>
                </a:path>
              </a:pathLst>
            </a:custGeom>
            <a:ln w="175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13700" y="4260502"/>
              <a:ext cx="460375" cy="153670"/>
            </a:xfrm>
            <a:custGeom>
              <a:avLst/>
              <a:gdLst/>
              <a:ahLst/>
              <a:cxnLst/>
              <a:rect l="l" t="t" r="r" b="b"/>
              <a:pathLst>
                <a:path w="460375" h="153670">
                  <a:moveTo>
                    <a:pt x="71575" y="17791"/>
                  </a:moveTo>
                  <a:lnTo>
                    <a:pt x="50919" y="17791"/>
                  </a:lnTo>
                  <a:lnTo>
                    <a:pt x="50919" y="150674"/>
                  </a:lnTo>
                  <a:lnTo>
                    <a:pt x="71575" y="150674"/>
                  </a:lnTo>
                  <a:lnTo>
                    <a:pt x="71575" y="17791"/>
                  </a:lnTo>
                  <a:close/>
                </a:path>
                <a:path w="460375" h="153670">
                  <a:moveTo>
                    <a:pt x="122735" y="0"/>
                  </a:moveTo>
                  <a:lnTo>
                    <a:pt x="0" y="0"/>
                  </a:lnTo>
                  <a:lnTo>
                    <a:pt x="0" y="17791"/>
                  </a:lnTo>
                  <a:lnTo>
                    <a:pt x="122735" y="17791"/>
                  </a:lnTo>
                  <a:lnTo>
                    <a:pt x="122735" y="0"/>
                  </a:lnTo>
                  <a:close/>
                </a:path>
                <a:path w="460375" h="153670">
                  <a:moveTo>
                    <a:pt x="180861" y="39182"/>
                  </a:moveTo>
                  <a:lnTo>
                    <a:pt x="138025" y="59475"/>
                  </a:lnTo>
                  <a:lnTo>
                    <a:pt x="128500" y="96155"/>
                  </a:lnTo>
                  <a:lnTo>
                    <a:pt x="129401" y="109178"/>
                  </a:lnTo>
                  <a:lnTo>
                    <a:pt x="150699" y="144907"/>
                  </a:lnTo>
                  <a:lnTo>
                    <a:pt x="180861" y="153152"/>
                  </a:lnTo>
                  <a:lnTo>
                    <a:pt x="187973" y="152731"/>
                  </a:lnTo>
                  <a:lnTo>
                    <a:pt x="219443" y="137792"/>
                  </a:lnTo>
                  <a:lnTo>
                    <a:pt x="180861" y="137792"/>
                  </a:lnTo>
                  <a:lnTo>
                    <a:pt x="174008" y="137143"/>
                  </a:lnTo>
                  <a:lnTo>
                    <a:pt x="148304" y="105918"/>
                  </a:lnTo>
                  <a:lnTo>
                    <a:pt x="147715" y="96155"/>
                  </a:lnTo>
                  <a:lnTo>
                    <a:pt x="148304" y="86279"/>
                  </a:lnTo>
                  <a:lnTo>
                    <a:pt x="174008" y="55158"/>
                  </a:lnTo>
                  <a:lnTo>
                    <a:pt x="180861" y="54518"/>
                  </a:lnTo>
                  <a:lnTo>
                    <a:pt x="219136" y="54518"/>
                  </a:lnTo>
                  <a:lnTo>
                    <a:pt x="218570" y="53817"/>
                  </a:lnTo>
                  <a:lnTo>
                    <a:pt x="210686" y="47417"/>
                  </a:lnTo>
                  <a:lnTo>
                    <a:pt x="201787" y="42844"/>
                  </a:lnTo>
                  <a:lnTo>
                    <a:pt x="191853" y="40098"/>
                  </a:lnTo>
                  <a:lnTo>
                    <a:pt x="180861" y="39182"/>
                  </a:lnTo>
                  <a:close/>
                </a:path>
                <a:path w="460375" h="153670">
                  <a:moveTo>
                    <a:pt x="219136" y="54518"/>
                  </a:moveTo>
                  <a:lnTo>
                    <a:pt x="180861" y="54518"/>
                  </a:lnTo>
                  <a:lnTo>
                    <a:pt x="187575" y="55167"/>
                  </a:lnTo>
                  <a:lnTo>
                    <a:pt x="193681" y="57116"/>
                  </a:lnTo>
                  <a:lnTo>
                    <a:pt x="213699" y="94519"/>
                  </a:lnTo>
                  <a:lnTo>
                    <a:pt x="213735" y="96155"/>
                  </a:lnTo>
                  <a:lnTo>
                    <a:pt x="213181" y="105612"/>
                  </a:lnTo>
                  <a:lnTo>
                    <a:pt x="187612" y="137143"/>
                  </a:lnTo>
                  <a:lnTo>
                    <a:pt x="180861" y="137792"/>
                  </a:lnTo>
                  <a:lnTo>
                    <a:pt x="219443" y="137792"/>
                  </a:lnTo>
                  <a:lnTo>
                    <a:pt x="233462" y="94519"/>
                  </a:lnTo>
                  <a:lnTo>
                    <a:pt x="232520" y="82215"/>
                  </a:lnTo>
                  <a:lnTo>
                    <a:pt x="229709" y="71327"/>
                  </a:lnTo>
                  <a:lnTo>
                    <a:pt x="225052" y="61860"/>
                  </a:lnTo>
                  <a:lnTo>
                    <a:pt x="219136" y="54518"/>
                  </a:lnTo>
                  <a:close/>
                </a:path>
                <a:path w="460375" h="153670">
                  <a:moveTo>
                    <a:pt x="283661" y="55874"/>
                  </a:moveTo>
                  <a:lnTo>
                    <a:pt x="264927" y="55874"/>
                  </a:lnTo>
                  <a:lnTo>
                    <a:pt x="264934" y="129844"/>
                  </a:lnTo>
                  <a:lnTo>
                    <a:pt x="265647" y="137068"/>
                  </a:lnTo>
                  <a:lnTo>
                    <a:pt x="267329" y="140528"/>
                  </a:lnTo>
                  <a:lnTo>
                    <a:pt x="268770" y="144011"/>
                  </a:lnTo>
                  <a:lnTo>
                    <a:pt x="295431" y="152053"/>
                  </a:lnTo>
                  <a:lnTo>
                    <a:pt x="300234" y="151492"/>
                  </a:lnTo>
                  <a:lnTo>
                    <a:pt x="305759" y="150393"/>
                  </a:lnTo>
                  <a:lnTo>
                    <a:pt x="302972" y="134777"/>
                  </a:lnTo>
                  <a:lnTo>
                    <a:pt x="291588" y="134777"/>
                  </a:lnTo>
                  <a:lnTo>
                    <a:pt x="289426" y="134332"/>
                  </a:lnTo>
                  <a:lnTo>
                    <a:pt x="286544" y="132509"/>
                  </a:lnTo>
                  <a:lnTo>
                    <a:pt x="285343" y="131316"/>
                  </a:lnTo>
                  <a:lnTo>
                    <a:pt x="284827" y="129774"/>
                  </a:lnTo>
                  <a:lnTo>
                    <a:pt x="284142" y="128394"/>
                  </a:lnTo>
                  <a:lnTo>
                    <a:pt x="283661" y="125004"/>
                  </a:lnTo>
                  <a:lnTo>
                    <a:pt x="283661" y="55874"/>
                  </a:lnTo>
                  <a:close/>
                </a:path>
                <a:path w="460375" h="153670">
                  <a:moveTo>
                    <a:pt x="302876" y="134239"/>
                  </a:moveTo>
                  <a:lnTo>
                    <a:pt x="299514" y="134613"/>
                  </a:lnTo>
                  <a:lnTo>
                    <a:pt x="296631" y="134777"/>
                  </a:lnTo>
                  <a:lnTo>
                    <a:pt x="302972" y="134777"/>
                  </a:lnTo>
                  <a:lnTo>
                    <a:pt x="302876" y="134239"/>
                  </a:lnTo>
                  <a:close/>
                </a:path>
                <a:path w="460375" h="153670">
                  <a:moveTo>
                    <a:pt x="302876" y="41637"/>
                  </a:moveTo>
                  <a:lnTo>
                    <a:pt x="250996" y="41637"/>
                  </a:lnTo>
                  <a:lnTo>
                    <a:pt x="250996" y="55874"/>
                  </a:lnTo>
                  <a:lnTo>
                    <a:pt x="302876" y="55874"/>
                  </a:lnTo>
                  <a:lnTo>
                    <a:pt x="302876" y="41637"/>
                  </a:lnTo>
                  <a:close/>
                </a:path>
                <a:path w="460375" h="153670">
                  <a:moveTo>
                    <a:pt x="283661" y="3553"/>
                  </a:moveTo>
                  <a:lnTo>
                    <a:pt x="264927" y="14518"/>
                  </a:lnTo>
                  <a:lnTo>
                    <a:pt x="264927" y="41637"/>
                  </a:lnTo>
                  <a:lnTo>
                    <a:pt x="283661" y="41637"/>
                  </a:lnTo>
                  <a:lnTo>
                    <a:pt x="283661" y="3553"/>
                  </a:lnTo>
                  <a:close/>
                </a:path>
                <a:path w="460375" h="153670">
                  <a:moveTo>
                    <a:pt x="402570" y="54518"/>
                  </a:moveTo>
                  <a:lnTo>
                    <a:pt x="369649" y="54518"/>
                  </a:lnTo>
                  <a:lnTo>
                    <a:pt x="376854" y="56529"/>
                  </a:lnTo>
                  <a:lnTo>
                    <a:pt x="381658" y="60550"/>
                  </a:lnTo>
                  <a:lnTo>
                    <a:pt x="385261" y="63636"/>
                  </a:lnTo>
                  <a:lnTo>
                    <a:pt x="386942" y="69036"/>
                  </a:lnTo>
                  <a:lnTo>
                    <a:pt x="386942" y="81357"/>
                  </a:lnTo>
                  <a:lnTo>
                    <a:pt x="380776" y="83194"/>
                  </a:lnTo>
                  <a:lnTo>
                    <a:pt x="373101" y="84855"/>
                  </a:lnTo>
                  <a:lnTo>
                    <a:pt x="363940" y="86344"/>
                  </a:lnTo>
                  <a:lnTo>
                    <a:pt x="345630" y="88581"/>
                  </a:lnTo>
                  <a:lnTo>
                    <a:pt x="339865" y="89586"/>
                  </a:lnTo>
                  <a:lnTo>
                    <a:pt x="336503" y="90685"/>
                  </a:lnTo>
                  <a:lnTo>
                    <a:pt x="331219" y="91947"/>
                  </a:lnTo>
                  <a:lnTo>
                    <a:pt x="326655" y="93911"/>
                  </a:lnTo>
                  <a:lnTo>
                    <a:pt x="318489" y="99218"/>
                  </a:lnTo>
                  <a:lnTo>
                    <a:pt x="315126" y="102771"/>
                  </a:lnTo>
                  <a:lnTo>
                    <a:pt x="310322" y="111725"/>
                  </a:lnTo>
                  <a:lnTo>
                    <a:pt x="309121" y="116611"/>
                  </a:lnTo>
                  <a:lnTo>
                    <a:pt x="309121" y="131036"/>
                  </a:lnTo>
                  <a:lnTo>
                    <a:pt x="347311" y="153152"/>
                  </a:lnTo>
                  <a:lnTo>
                    <a:pt x="354757" y="153152"/>
                  </a:lnTo>
                  <a:lnTo>
                    <a:pt x="361963" y="151960"/>
                  </a:lnTo>
                  <a:lnTo>
                    <a:pt x="374933" y="147214"/>
                  </a:lnTo>
                  <a:lnTo>
                    <a:pt x="381658" y="143099"/>
                  </a:lnTo>
                  <a:lnTo>
                    <a:pt x="387192" y="138611"/>
                  </a:lnTo>
                  <a:lnTo>
                    <a:pt x="344669" y="138611"/>
                  </a:lnTo>
                  <a:lnTo>
                    <a:pt x="338905" y="136974"/>
                  </a:lnTo>
                  <a:lnTo>
                    <a:pt x="331219" y="130405"/>
                  </a:lnTo>
                  <a:lnTo>
                    <a:pt x="329297" y="126290"/>
                  </a:lnTo>
                  <a:lnTo>
                    <a:pt x="329297" y="118084"/>
                  </a:lnTo>
                  <a:lnTo>
                    <a:pt x="330258" y="115162"/>
                  </a:lnTo>
                  <a:lnTo>
                    <a:pt x="356198" y="103005"/>
                  </a:lnTo>
                  <a:lnTo>
                    <a:pt x="365832" y="101427"/>
                  </a:lnTo>
                  <a:lnTo>
                    <a:pt x="374182" y="99712"/>
                  </a:lnTo>
                  <a:lnTo>
                    <a:pt x="381226" y="97860"/>
                  </a:lnTo>
                  <a:lnTo>
                    <a:pt x="386942" y="95875"/>
                  </a:lnTo>
                  <a:lnTo>
                    <a:pt x="406157" y="95875"/>
                  </a:lnTo>
                  <a:lnTo>
                    <a:pt x="406157" y="72052"/>
                  </a:lnTo>
                  <a:lnTo>
                    <a:pt x="405917" y="66394"/>
                  </a:lnTo>
                  <a:lnTo>
                    <a:pt x="405437" y="63285"/>
                  </a:lnTo>
                  <a:lnTo>
                    <a:pt x="404236" y="58165"/>
                  </a:lnTo>
                  <a:lnTo>
                    <a:pt x="402570" y="54518"/>
                  </a:lnTo>
                  <a:close/>
                </a:path>
                <a:path w="460375" h="153670">
                  <a:moveTo>
                    <a:pt x="407328" y="137255"/>
                  </a:moveTo>
                  <a:lnTo>
                    <a:pt x="388864" y="137255"/>
                  </a:lnTo>
                  <a:lnTo>
                    <a:pt x="389344" y="142375"/>
                  </a:lnTo>
                  <a:lnTo>
                    <a:pt x="390545" y="146840"/>
                  </a:lnTo>
                  <a:lnTo>
                    <a:pt x="392466" y="150674"/>
                  </a:lnTo>
                  <a:lnTo>
                    <a:pt x="412402" y="150674"/>
                  </a:lnTo>
                  <a:lnTo>
                    <a:pt x="410000" y="146466"/>
                  </a:lnTo>
                  <a:lnTo>
                    <a:pt x="408319" y="142094"/>
                  </a:lnTo>
                  <a:lnTo>
                    <a:pt x="407358" y="137535"/>
                  </a:lnTo>
                  <a:lnTo>
                    <a:pt x="407328" y="137255"/>
                  </a:lnTo>
                  <a:close/>
                </a:path>
                <a:path w="460375" h="153670">
                  <a:moveTo>
                    <a:pt x="406157" y="95875"/>
                  </a:moveTo>
                  <a:lnTo>
                    <a:pt x="386942" y="95875"/>
                  </a:lnTo>
                  <a:lnTo>
                    <a:pt x="386942" y="110767"/>
                  </a:lnTo>
                  <a:lnTo>
                    <a:pt x="385981" y="116892"/>
                  </a:lnTo>
                  <a:lnTo>
                    <a:pt x="384060" y="121077"/>
                  </a:lnTo>
                  <a:lnTo>
                    <a:pt x="381418" y="126571"/>
                  </a:lnTo>
                  <a:lnTo>
                    <a:pt x="377094" y="130849"/>
                  </a:lnTo>
                  <a:lnTo>
                    <a:pt x="371330" y="133958"/>
                  </a:lnTo>
                  <a:lnTo>
                    <a:pt x="365806" y="137068"/>
                  </a:lnTo>
                  <a:lnTo>
                    <a:pt x="359080" y="138611"/>
                  </a:lnTo>
                  <a:lnTo>
                    <a:pt x="387192" y="138611"/>
                  </a:lnTo>
                  <a:lnTo>
                    <a:pt x="388864" y="137255"/>
                  </a:lnTo>
                  <a:lnTo>
                    <a:pt x="407328" y="137255"/>
                  </a:lnTo>
                  <a:lnTo>
                    <a:pt x="406866" y="132919"/>
                  </a:lnTo>
                  <a:lnTo>
                    <a:pt x="406487" y="125945"/>
                  </a:lnTo>
                  <a:lnTo>
                    <a:pt x="406243" y="116611"/>
                  </a:lnTo>
                  <a:lnTo>
                    <a:pt x="406157" y="95875"/>
                  </a:lnTo>
                  <a:close/>
                </a:path>
                <a:path w="460375" h="153670">
                  <a:moveTo>
                    <a:pt x="372531" y="39182"/>
                  </a:moveTo>
                  <a:lnTo>
                    <a:pt x="330258" y="45564"/>
                  </a:lnTo>
                  <a:lnTo>
                    <a:pt x="312244" y="72590"/>
                  </a:lnTo>
                  <a:lnTo>
                    <a:pt x="330738" y="75068"/>
                  </a:lnTo>
                  <a:lnTo>
                    <a:pt x="332900" y="67400"/>
                  </a:lnTo>
                  <a:lnTo>
                    <a:pt x="336022" y="62046"/>
                  </a:lnTo>
                  <a:lnTo>
                    <a:pt x="344669" y="56014"/>
                  </a:lnTo>
                  <a:lnTo>
                    <a:pt x="351154" y="54518"/>
                  </a:lnTo>
                  <a:lnTo>
                    <a:pt x="402570" y="54518"/>
                  </a:lnTo>
                  <a:lnTo>
                    <a:pt x="402314" y="53957"/>
                  </a:lnTo>
                  <a:lnTo>
                    <a:pt x="396550" y="47388"/>
                  </a:lnTo>
                  <a:lnTo>
                    <a:pt x="392226" y="44652"/>
                  </a:lnTo>
                  <a:lnTo>
                    <a:pt x="380217" y="40257"/>
                  </a:lnTo>
                  <a:lnTo>
                    <a:pt x="372531" y="39182"/>
                  </a:lnTo>
                  <a:close/>
                </a:path>
                <a:path w="460375" h="153670">
                  <a:moveTo>
                    <a:pt x="460199" y="0"/>
                  </a:moveTo>
                  <a:lnTo>
                    <a:pt x="440984" y="0"/>
                  </a:lnTo>
                  <a:lnTo>
                    <a:pt x="440984" y="150674"/>
                  </a:lnTo>
                  <a:lnTo>
                    <a:pt x="460199" y="150674"/>
                  </a:lnTo>
                  <a:lnTo>
                    <a:pt x="4601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73541" y="3826854"/>
              <a:ext cx="2402205" cy="362585"/>
            </a:xfrm>
            <a:custGeom>
              <a:avLst/>
              <a:gdLst/>
              <a:ahLst/>
              <a:cxnLst/>
              <a:rect l="l" t="t" r="r" b="b"/>
              <a:pathLst>
                <a:path w="2402204" h="362585">
                  <a:moveTo>
                    <a:pt x="0" y="0"/>
                  </a:moveTo>
                  <a:lnTo>
                    <a:pt x="2401974" y="0"/>
                  </a:lnTo>
                </a:path>
                <a:path w="2402204" h="362585">
                  <a:moveTo>
                    <a:pt x="2401974" y="362553"/>
                  </a:moveTo>
                  <a:lnTo>
                    <a:pt x="0" y="362553"/>
                  </a:lnTo>
                </a:path>
              </a:pathLst>
            </a:custGeom>
            <a:ln w="17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22840" y="3895470"/>
              <a:ext cx="5046345" cy="2016760"/>
            </a:xfrm>
            <a:custGeom>
              <a:avLst/>
              <a:gdLst/>
              <a:ahLst/>
              <a:cxnLst/>
              <a:rect l="l" t="t" r="r" b="b"/>
              <a:pathLst>
                <a:path w="5046345" h="2016760">
                  <a:moveTo>
                    <a:pt x="122720" y="1862899"/>
                  </a:moveTo>
                  <a:lnTo>
                    <a:pt x="0" y="1862899"/>
                  </a:lnTo>
                  <a:lnTo>
                    <a:pt x="0" y="1880717"/>
                  </a:lnTo>
                  <a:lnTo>
                    <a:pt x="50952" y="1880717"/>
                  </a:lnTo>
                  <a:lnTo>
                    <a:pt x="50952" y="2013585"/>
                  </a:lnTo>
                  <a:lnTo>
                    <a:pt x="71513" y="2013585"/>
                  </a:lnTo>
                  <a:lnTo>
                    <a:pt x="71513" y="1880717"/>
                  </a:lnTo>
                  <a:lnTo>
                    <a:pt x="122720" y="1880717"/>
                  </a:lnTo>
                  <a:lnTo>
                    <a:pt x="122720" y="1862899"/>
                  </a:lnTo>
                  <a:close/>
                </a:path>
                <a:path w="5046345" h="2016760">
                  <a:moveTo>
                    <a:pt x="142430" y="843737"/>
                  </a:moveTo>
                  <a:lnTo>
                    <a:pt x="122161" y="838542"/>
                  </a:lnTo>
                  <a:lnTo>
                    <a:pt x="119570" y="847534"/>
                  </a:lnTo>
                  <a:lnTo>
                    <a:pt x="115963" y="855383"/>
                  </a:lnTo>
                  <a:lnTo>
                    <a:pt x="76835" y="876884"/>
                  </a:lnTo>
                  <a:lnTo>
                    <a:pt x="69811" y="876439"/>
                  </a:lnTo>
                  <a:lnTo>
                    <a:pt x="35788" y="855091"/>
                  </a:lnTo>
                  <a:lnTo>
                    <a:pt x="26746" y="814984"/>
                  </a:lnTo>
                  <a:lnTo>
                    <a:pt x="27051" y="807516"/>
                  </a:lnTo>
                  <a:lnTo>
                    <a:pt x="43002" y="768146"/>
                  </a:lnTo>
                  <a:lnTo>
                    <a:pt x="78257" y="755243"/>
                  </a:lnTo>
                  <a:lnTo>
                    <a:pt x="85661" y="755726"/>
                  </a:lnTo>
                  <a:lnTo>
                    <a:pt x="116636" y="779094"/>
                  </a:lnTo>
                  <a:lnTo>
                    <a:pt x="119621" y="786765"/>
                  </a:lnTo>
                  <a:lnTo>
                    <a:pt x="139890" y="782104"/>
                  </a:lnTo>
                  <a:lnTo>
                    <a:pt x="117792" y="749782"/>
                  </a:lnTo>
                  <a:lnTo>
                    <a:pt x="78803" y="738276"/>
                  </a:lnTo>
                  <a:lnTo>
                    <a:pt x="68757" y="738835"/>
                  </a:lnTo>
                  <a:lnTo>
                    <a:pt x="26149" y="758469"/>
                  </a:lnTo>
                  <a:lnTo>
                    <a:pt x="7937" y="792988"/>
                  </a:lnTo>
                  <a:lnTo>
                    <a:pt x="5626" y="814984"/>
                  </a:lnTo>
                  <a:lnTo>
                    <a:pt x="6146" y="825614"/>
                  </a:lnTo>
                  <a:lnTo>
                    <a:pt x="18351" y="864209"/>
                  </a:lnTo>
                  <a:lnTo>
                    <a:pt x="55803" y="891413"/>
                  </a:lnTo>
                  <a:lnTo>
                    <a:pt x="78524" y="893876"/>
                  </a:lnTo>
                  <a:lnTo>
                    <a:pt x="90157" y="893076"/>
                  </a:lnTo>
                  <a:lnTo>
                    <a:pt x="100838" y="890663"/>
                  </a:lnTo>
                  <a:lnTo>
                    <a:pt x="110566" y="886637"/>
                  </a:lnTo>
                  <a:lnTo>
                    <a:pt x="119354" y="880999"/>
                  </a:lnTo>
                  <a:lnTo>
                    <a:pt x="123761" y="876884"/>
                  </a:lnTo>
                  <a:lnTo>
                    <a:pt x="127025" y="873848"/>
                  </a:lnTo>
                  <a:lnTo>
                    <a:pt x="133426" y="865251"/>
                  </a:lnTo>
                  <a:lnTo>
                    <a:pt x="138480" y="855383"/>
                  </a:lnTo>
                  <a:lnTo>
                    <a:pt x="138607" y="855091"/>
                  </a:lnTo>
                  <a:lnTo>
                    <a:pt x="142430" y="843737"/>
                  </a:lnTo>
                  <a:close/>
                </a:path>
                <a:path w="5046345" h="2016760">
                  <a:moveTo>
                    <a:pt x="189992" y="740727"/>
                  </a:moveTo>
                  <a:lnTo>
                    <a:pt x="170853" y="740727"/>
                  </a:lnTo>
                  <a:lnTo>
                    <a:pt x="170853" y="891400"/>
                  </a:lnTo>
                  <a:lnTo>
                    <a:pt x="189992" y="891400"/>
                  </a:lnTo>
                  <a:lnTo>
                    <a:pt x="189992" y="740727"/>
                  </a:lnTo>
                  <a:close/>
                </a:path>
                <a:path w="5046345" h="2016760">
                  <a:moveTo>
                    <a:pt x="233349" y="1957412"/>
                  </a:moveTo>
                  <a:lnTo>
                    <a:pt x="232422" y="1945119"/>
                  </a:lnTo>
                  <a:lnTo>
                    <a:pt x="229654" y="1934235"/>
                  </a:lnTo>
                  <a:lnTo>
                    <a:pt x="225031" y="1924773"/>
                  </a:lnTo>
                  <a:lnTo>
                    <a:pt x="219125" y="1917420"/>
                  </a:lnTo>
                  <a:lnTo>
                    <a:pt x="218579" y="1916734"/>
                  </a:lnTo>
                  <a:lnTo>
                    <a:pt x="213601" y="1912708"/>
                  </a:lnTo>
                  <a:lnTo>
                    <a:pt x="213601" y="1959051"/>
                  </a:lnTo>
                  <a:lnTo>
                    <a:pt x="213118" y="1967407"/>
                  </a:lnTo>
                  <a:lnTo>
                    <a:pt x="187566" y="2000059"/>
                  </a:lnTo>
                  <a:lnTo>
                    <a:pt x="180695" y="2000707"/>
                  </a:lnTo>
                  <a:lnTo>
                    <a:pt x="173964" y="2000059"/>
                  </a:lnTo>
                  <a:lnTo>
                    <a:pt x="148361" y="1968817"/>
                  </a:lnTo>
                  <a:lnTo>
                    <a:pt x="147764" y="1959051"/>
                  </a:lnTo>
                  <a:lnTo>
                    <a:pt x="148361" y="1949196"/>
                  </a:lnTo>
                  <a:lnTo>
                    <a:pt x="173964" y="1918055"/>
                  </a:lnTo>
                  <a:lnTo>
                    <a:pt x="180695" y="1917420"/>
                  </a:lnTo>
                  <a:lnTo>
                    <a:pt x="187452" y="1918068"/>
                  </a:lnTo>
                  <a:lnTo>
                    <a:pt x="213042" y="1948992"/>
                  </a:lnTo>
                  <a:lnTo>
                    <a:pt x="213601" y="1959051"/>
                  </a:lnTo>
                  <a:lnTo>
                    <a:pt x="213601" y="1912708"/>
                  </a:lnTo>
                  <a:lnTo>
                    <a:pt x="210654" y="1910321"/>
                  </a:lnTo>
                  <a:lnTo>
                    <a:pt x="201701" y="1905749"/>
                  </a:lnTo>
                  <a:lnTo>
                    <a:pt x="191719" y="1902993"/>
                  </a:lnTo>
                  <a:lnTo>
                    <a:pt x="180695" y="1902079"/>
                  </a:lnTo>
                  <a:lnTo>
                    <a:pt x="170688" y="1902828"/>
                  </a:lnTo>
                  <a:lnTo>
                    <a:pt x="132651" y="1932622"/>
                  </a:lnTo>
                  <a:lnTo>
                    <a:pt x="128358" y="1959051"/>
                  </a:lnTo>
                  <a:lnTo>
                    <a:pt x="129260" y="1972081"/>
                  </a:lnTo>
                  <a:lnTo>
                    <a:pt x="150647" y="2007806"/>
                  </a:lnTo>
                  <a:lnTo>
                    <a:pt x="180695" y="2016048"/>
                  </a:lnTo>
                  <a:lnTo>
                    <a:pt x="187896" y="2015629"/>
                  </a:lnTo>
                  <a:lnTo>
                    <a:pt x="223253" y="1996262"/>
                  </a:lnTo>
                  <a:lnTo>
                    <a:pt x="232943" y="1967407"/>
                  </a:lnTo>
                  <a:lnTo>
                    <a:pt x="233349" y="1957412"/>
                  </a:lnTo>
                  <a:close/>
                </a:path>
                <a:path w="5046345" h="2016760">
                  <a:moveTo>
                    <a:pt x="305689" y="2013305"/>
                  </a:moveTo>
                  <a:lnTo>
                    <a:pt x="302958" y="1997697"/>
                  </a:lnTo>
                  <a:lnTo>
                    <a:pt x="302856" y="1997138"/>
                  </a:lnTo>
                  <a:lnTo>
                    <a:pt x="299491" y="1997506"/>
                  </a:lnTo>
                  <a:lnTo>
                    <a:pt x="296684" y="1997697"/>
                  </a:lnTo>
                  <a:lnTo>
                    <a:pt x="291617" y="1997697"/>
                  </a:lnTo>
                  <a:lnTo>
                    <a:pt x="289458" y="1997240"/>
                  </a:lnTo>
                  <a:lnTo>
                    <a:pt x="283718" y="1987931"/>
                  </a:lnTo>
                  <a:lnTo>
                    <a:pt x="283718" y="1918792"/>
                  </a:lnTo>
                  <a:lnTo>
                    <a:pt x="302856" y="1918792"/>
                  </a:lnTo>
                  <a:lnTo>
                    <a:pt x="302856" y="1904530"/>
                  </a:lnTo>
                  <a:lnTo>
                    <a:pt x="283718" y="1904530"/>
                  </a:lnTo>
                  <a:lnTo>
                    <a:pt x="283718" y="1866455"/>
                  </a:lnTo>
                  <a:lnTo>
                    <a:pt x="264858" y="1877415"/>
                  </a:lnTo>
                  <a:lnTo>
                    <a:pt x="264858" y="1904530"/>
                  </a:lnTo>
                  <a:lnTo>
                    <a:pt x="251066" y="1904530"/>
                  </a:lnTo>
                  <a:lnTo>
                    <a:pt x="251066" y="1918792"/>
                  </a:lnTo>
                  <a:lnTo>
                    <a:pt x="264858" y="1918792"/>
                  </a:lnTo>
                  <a:lnTo>
                    <a:pt x="264871" y="1992769"/>
                  </a:lnTo>
                  <a:lnTo>
                    <a:pt x="265645" y="1999970"/>
                  </a:lnTo>
                  <a:lnTo>
                    <a:pt x="268846" y="2006917"/>
                  </a:lnTo>
                  <a:lnTo>
                    <a:pt x="271538" y="2009698"/>
                  </a:lnTo>
                  <a:lnTo>
                    <a:pt x="279031" y="2013902"/>
                  </a:lnTo>
                  <a:lnTo>
                    <a:pt x="284391" y="2014956"/>
                  </a:lnTo>
                  <a:lnTo>
                    <a:pt x="295452" y="2014956"/>
                  </a:lnTo>
                  <a:lnTo>
                    <a:pt x="300240" y="2014410"/>
                  </a:lnTo>
                  <a:lnTo>
                    <a:pt x="305689" y="2013305"/>
                  </a:lnTo>
                  <a:close/>
                </a:path>
                <a:path w="5046345" h="2016760">
                  <a:moveTo>
                    <a:pt x="322287" y="891400"/>
                  </a:moveTo>
                  <a:lnTo>
                    <a:pt x="319836" y="887222"/>
                  </a:lnTo>
                  <a:lnTo>
                    <a:pt x="318198" y="882827"/>
                  </a:lnTo>
                  <a:lnTo>
                    <a:pt x="317360" y="878268"/>
                  </a:lnTo>
                  <a:lnTo>
                    <a:pt x="317334" y="877989"/>
                  </a:lnTo>
                  <a:lnTo>
                    <a:pt x="316814" y="873658"/>
                  </a:lnTo>
                  <a:lnTo>
                    <a:pt x="316407" y="866698"/>
                  </a:lnTo>
                  <a:lnTo>
                    <a:pt x="316166" y="855891"/>
                  </a:lnTo>
                  <a:lnTo>
                    <a:pt x="316090" y="836625"/>
                  </a:lnTo>
                  <a:lnTo>
                    <a:pt x="316090" y="812787"/>
                  </a:lnTo>
                  <a:lnTo>
                    <a:pt x="315798" y="807123"/>
                  </a:lnTo>
                  <a:lnTo>
                    <a:pt x="282321" y="779907"/>
                  </a:lnTo>
                  <a:lnTo>
                    <a:pt x="272732" y="779907"/>
                  </a:lnTo>
                  <a:lnTo>
                    <a:pt x="234480" y="789965"/>
                  </a:lnTo>
                  <a:lnTo>
                    <a:pt x="222084" y="813346"/>
                  </a:lnTo>
                  <a:lnTo>
                    <a:pt x="240652" y="815797"/>
                  </a:lnTo>
                  <a:lnTo>
                    <a:pt x="242709" y="808126"/>
                  </a:lnTo>
                  <a:lnTo>
                    <a:pt x="245910" y="802779"/>
                  </a:lnTo>
                  <a:lnTo>
                    <a:pt x="254558" y="796772"/>
                  </a:lnTo>
                  <a:lnTo>
                    <a:pt x="261112" y="795248"/>
                  </a:lnTo>
                  <a:lnTo>
                    <a:pt x="279514" y="795248"/>
                  </a:lnTo>
                  <a:lnTo>
                    <a:pt x="286715" y="797255"/>
                  </a:lnTo>
                  <a:lnTo>
                    <a:pt x="291617" y="801281"/>
                  </a:lnTo>
                  <a:lnTo>
                    <a:pt x="295173" y="804392"/>
                  </a:lnTo>
                  <a:lnTo>
                    <a:pt x="296951" y="809764"/>
                  </a:lnTo>
                  <a:lnTo>
                    <a:pt x="296951" y="822109"/>
                  </a:lnTo>
                  <a:lnTo>
                    <a:pt x="296951" y="836625"/>
                  </a:lnTo>
                  <a:lnTo>
                    <a:pt x="296951" y="851496"/>
                  </a:lnTo>
                  <a:lnTo>
                    <a:pt x="295910" y="857618"/>
                  </a:lnTo>
                  <a:lnTo>
                    <a:pt x="293852" y="861834"/>
                  </a:lnTo>
                  <a:lnTo>
                    <a:pt x="291236" y="867295"/>
                  </a:lnTo>
                  <a:lnTo>
                    <a:pt x="287058" y="871601"/>
                  </a:lnTo>
                  <a:lnTo>
                    <a:pt x="275615" y="877798"/>
                  </a:lnTo>
                  <a:lnTo>
                    <a:pt x="269087" y="879360"/>
                  </a:lnTo>
                  <a:lnTo>
                    <a:pt x="254457" y="879360"/>
                  </a:lnTo>
                  <a:lnTo>
                    <a:pt x="248856" y="877722"/>
                  </a:lnTo>
                  <a:lnTo>
                    <a:pt x="241173" y="871131"/>
                  </a:lnTo>
                  <a:lnTo>
                    <a:pt x="239255" y="867016"/>
                  </a:lnTo>
                  <a:lnTo>
                    <a:pt x="239255" y="858812"/>
                  </a:lnTo>
                  <a:lnTo>
                    <a:pt x="265988" y="843737"/>
                  </a:lnTo>
                  <a:lnTo>
                    <a:pt x="275628" y="842162"/>
                  </a:lnTo>
                  <a:lnTo>
                    <a:pt x="283997" y="840447"/>
                  </a:lnTo>
                  <a:lnTo>
                    <a:pt x="291109" y="838606"/>
                  </a:lnTo>
                  <a:lnTo>
                    <a:pt x="296951" y="836625"/>
                  </a:lnTo>
                  <a:lnTo>
                    <a:pt x="296951" y="822109"/>
                  </a:lnTo>
                  <a:lnTo>
                    <a:pt x="290728" y="823937"/>
                  </a:lnTo>
                  <a:lnTo>
                    <a:pt x="283032" y="825601"/>
                  </a:lnTo>
                  <a:lnTo>
                    <a:pt x="273837" y="827087"/>
                  </a:lnTo>
                  <a:lnTo>
                    <a:pt x="255485" y="829310"/>
                  </a:lnTo>
                  <a:lnTo>
                    <a:pt x="249847" y="830313"/>
                  </a:lnTo>
                  <a:lnTo>
                    <a:pt x="246291" y="831418"/>
                  </a:lnTo>
                  <a:lnTo>
                    <a:pt x="241223" y="832700"/>
                  </a:lnTo>
                  <a:lnTo>
                    <a:pt x="236639" y="834669"/>
                  </a:lnTo>
                  <a:lnTo>
                    <a:pt x="228371" y="839952"/>
                  </a:lnTo>
                  <a:lnTo>
                    <a:pt x="225082" y="843521"/>
                  </a:lnTo>
                  <a:lnTo>
                    <a:pt x="220205" y="852462"/>
                  </a:lnTo>
                  <a:lnTo>
                    <a:pt x="218986" y="857338"/>
                  </a:lnTo>
                  <a:lnTo>
                    <a:pt x="218986" y="871791"/>
                  </a:lnTo>
                  <a:lnTo>
                    <a:pt x="257263" y="893876"/>
                  </a:lnTo>
                  <a:lnTo>
                    <a:pt x="264756" y="893876"/>
                  </a:lnTo>
                  <a:lnTo>
                    <a:pt x="271754" y="892695"/>
                  </a:lnTo>
                  <a:lnTo>
                    <a:pt x="284695" y="887945"/>
                  </a:lnTo>
                  <a:lnTo>
                    <a:pt x="291515" y="883831"/>
                  </a:lnTo>
                  <a:lnTo>
                    <a:pt x="296964" y="879360"/>
                  </a:lnTo>
                  <a:lnTo>
                    <a:pt x="298653" y="877989"/>
                  </a:lnTo>
                  <a:lnTo>
                    <a:pt x="299212" y="883107"/>
                  </a:lnTo>
                  <a:lnTo>
                    <a:pt x="300431" y="887564"/>
                  </a:lnTo>
                  <a:lnTo>
                    <a:pt x="302298" y="891400"/>
                  </a:lnTo>
                  <a:lnTo>
                    <a:pt x="322287" y="891400"/>
                  </a:lnTo>
                  <a:close/>
                </a:path>
                <a:path w="5046345" h="2016760">
                  <a:moveTo>
                    <a:pt x="412356" y="2013585"/>
                  </a:moveTo>
                  <a:lnTo>
                    <a:pt x="409905" y="2009381"/>
                  </a:lnTo>
                  <a:lnTo>
                    <a:pt x="408279" y="2004999"/>
                  </a:lnTo>
                  <a:lnTo>
                    <a:pt x="407428" y="2000427"/>
                  </a:lnTo>
                  <a:lnTo>
                    <a:pt x="407403" y="2000161"/>
                  </a:lnTo>
                  <a:lnTo>
                    <a:pt x="406882" y="1995830"/>
                  </a:lnTo>
                  <a:lnTo>
                    <a:pt x="406488" y="1988858"/>
                  </a:lnTo>
                  <a:lnTo>
                    <a:pt x="406234" y="1978063"/>
                  </a:lnTo>
                  <a:lnTo>
                    <a:pt x="406158" y="1958797"/>
                  </a:lnTo>
                  <a:lnTo>
                    <a:pt x="406158" y="1934946"/>
                  </a:lnTo>
                  <a:lnTo>
                    <a:pt x="405879" y="1929295"/>
                  </a:lnTo>
                  <a:lnTo>
                    <a:pt x="405320" y="1926183"/>
                  </a:lnTo>
                  <a:lnTo>
                    <a:pt x="404190" y="1921065"/>
                  </a:lnTo>
                  <a:lnTo>
                    <a:pt x="402475" y="1917420"/>
                  </a:lnTo>
                  <a:lnTo>
                    <a:pt x="402221" y="1916874"/>
                  </a:lnTo>
                  <a:lnTo>
                    <a:pt x="396608" y="1910283"/>
                  </a:lnTo>
                  <a:lnTo>
                    <a:pt x="392188" y="1907552"/>
                  </a:lnTo>
                  <a:lnTo>
                    <a:pt x="380174" y="1903183"/>
                  </a:lnTo>
                  <a:lnTo>
                    <a:pt x="372389" y="1902079"/>
                  </a:lnTo>
                  <a:lnTo>
                    <a:pt x="362813" y="1902079"/>
                  </a:lnTo>
                  <a:lnTo>
                    <a:pt x="324548" y="1912137"/>
                  </a:lnTo>
                  <a:lnTo>
                    <a:pt x="312153" y="1935505"/>
                  </a:lnTo>
                  <a:lnTo>
                    <a:pt x="330720" y="1937969"/>
                  </a:lnTo>
                  <a:lnTo>
                    <a:pt x="332778" y="1930298"/>
                  </a:lnTo>
                  <a:lnTo>
                    <a:pt x="335978" y="1924939"/>
                  </a:lnTo>
                  <a:lnTo>
                    <a:pt x="344627" y="1918931"/>
                  </a:lnTo>
                  <a:lnTo>
                    <a:pt x="351180" y="1917420"/>
                  </a:lnTo>
                  <a:lnTo>
                    <a:pt x="369582" y="1917420"/>
                  </a:lnTo>
                  <a:lnTo>
                    <a:pt x="376783" y="1919427"/>
                  </a:lnTo>
                  <a:lnTo>
                    <a:pt x="381685" y="1923453"/>
                  </a:lnTo>
                  <a:lnTo>
                    <a:pt x="385241" y="1926551"/>
                  </a:lnTo>
                  <a:lnTo>
                    <a:pt x="387019" y="1931936"/>
                  </a:lnTo>
                  <a:lnTo>
                    <a:pt x="387019" y="1944281"/>
                  </a:lnTo>
                  <a:lnTo>
                    <a:pt x="387019" y="1958797"/>
                  </a:lnTo>
                  <a:lnTo>
                    <a:pt x="387019" y="1973668"/>
                  </a:lnTo>
                  <a:lnTo>
                    <a:pt x="385991" y="1979790"/>
                  </a:lnTo>
                  <a:lnTo>
                    <a:pt x="383921" y="1983994"/>
                  </a:lnTo>
                  <a:lnTo>
                    <a:pt x="381304" y="1989467"/>
                  </a:lnTo>
                  <a:lnTo>
                    <a:pt x="377126" y="1993773"/>
                  </a:lnTo>
                  <a:lnTo>
                    <a:pt x="365683" y="1999970"/>
                  </a:lnTo>
                  <a:lnTo>
                    <a:pt x="359156" y="2001532"/>
                  </a:lnTo>
                  <a:lnTo>
                    <a:pt x="344525" y="2001532"/>
                  </a:lnTo>
                  <a:lnTo>
                    <a:pt x="338937" y="1999881"/>
                  </a:lnTo>
                  <a:lnTo>
                    <a:pt x="331241" y="1993303"/>
                  </a:lnTo>
                  <a:lnTo>
                    <a:pt x="329323" y="1989188"/>
                  </a:lnTo>
                  <a:lnTo>
                    <a:pt x="329323" y="1980984"/>
                  </a:lnTo>
                  <a:lnTo>
                    <a:pt x="356057" y="1965909"/>
                  </a:lnTo>
                  <a:lnTo>
                    <a:pt x="365696" y="1964334"/>
                  </a:lnTo>
                  <a:lnTo>
                    <a:pt x="374065" y="1962619"/>
                  </a:lnTo>
                  <a:lnTo>
                    <a:pt x="381177" y="1960778"/>
                  </a:lnTo>
                  <a:lnTo>
                    <a:pt x="387019" y="1958797"/>
                  </a:lnTo>
                  <a:lnTo>
                    <a:pt x="387019" y="1944281"/>
                  </a:lnTo>
                  <a:lnTo>
                    <a:pt x="380796" y="1946109"/>
                  </a:lnTo>
                  <a:lnTo>
                    <a:pt x="373100" y="1947760"/>
                  </a:lnTo>
                  <a:lnTo>
                    <a:pt x="363905" y="1949246"/>
                  </a:lnTo>
                  <a:lnTo>
                    <a:pt x="345567" y="1951482"/>
                  </a:lnTo>
                  <a:lnTo>
                    <a:pt x="339915" y="1952485"/>
                  </a:lnTo>
                  <a:lnTo>
                    <a:pt x="336359" y="1953577"/>
                  </a:lnTo>
                  <a:lnTo>
                    <a:pt x="331292" y="1954872"/>
                  </a:lnTo>
                  <a:lnTo>
                    <a:pt x="326707" y="1956828"/>
                  </a:lnTo>
                  <a:lnTo>
                    <a:pt x="318439" y="1962111"/>
                  </a:lnTo>
                  <a:lnTo>
                    <a:pt x="315150" y="1965693"/>
                  </a:lnTo>
                  <a:lnTo>
                    <a:pt x="310273" y="1974621"/>
                  </a:lnTo>
                  <a:lnTo>
                    <a:pt x="309054" y="1979510"/>
                  </a:lnTo>
                  <a:lnTo>
                    <a:pt x="309054" y="1993963"/>
                  </a:lnTo>
                  <a:lnTo>
                    <a:pt x="347345" y="2016048"/>
                  </a:lnTo>
                  <a:lnTo>
                    <a:pt x="354838" y="2016048"/>
                  </a:lnTo>
                  <a:lnTo>
                    <a:pt x="388721" y="2000161"/>
                  </a:lnTo>
                  <a:lnTo>
                    <a:pt x="389280" y="2005266"/>
                  </a:lnTo>
                  <a:lnTo>
                    <a:pt x="390499" y="2009749"/>
                  </a:lnTo>
                  <a:lnTo>
                    <a:pt x="392379" y="2013585"/>
                  </a:lnTo>
                  <a:lnTo>
                    <a:pt x="412356" y="2013585"/>
                  </a:lnTo>
                  <a:close/>
                </a:path>
                <a:path w="5046345" h="2016760">
                  <a:moveTo>
                    <a:pt x="436829" y="852970"/>
                  </a:moveTo>
                  <a:lnTo>
                    <a:pt x="401167" y="827722"/>
                  </a:lnTo>
                  <a:lnTo>
                    <a:pt x="382435" y="822744"/>
                  </a:lnTo>
                  <a:lnTo>
                    <a:pt x="376783" y="821194"/>
                  </a:lnTo>
                  <a:lnTo>
                    <a:pt x="371741" y="819188"/>
                  </a:lnTo>
                  <a:lnTo>
                    <a:pt x="369290" y="817524"/>
                  </a:lnTo>
                  <a:lnTo>
                    <a:pt x="366102" y="813689"/>
                  </a:lnTo>
                  <a:lnTo>
                    <a:pt x="365353" y="811593"/>
                  </a:lnTo>
                  <a:lnTo>
                    <a:pt x="365353" y="805395"/>
                  </a:lnTo>
                  <a:lnTo>
                    <a:pt x="367233" y="802055"/>
                  </a:lnTo>
                  <a:lnTo>
                    <a:pt x="374738" y="796391"/>
                  </a:lnTo>
                  <a:lnTo>
                    <a:pt x="380923" y="794969"/>
                  </a:lnTo>
                  <a:lnTo>
                    <a:pt x="397052" y="794969"/>
                  </a:lnTo>
                  <a:lnTo>
                    <a:pt x="402818" y="796582"/>
                  </a:lnTo>
                  <a:lnTo>
                    <a:pt x="410895" y="802957"/>
                  </a:lnTo>
                  <a:lnTo>
                    <a:pt x="413296" y="807313"/>
                  </a:lnTo>
                  <a:lnTo>
                    <a:pt x="414045" y="812787"/>
                  </a:lnTo>
                  <a:lnTo>
                    <a:pt x="432625" y="810323"/>
                  </a:lnTo>
                  <a:lnTo>
                    <a:pt x="404723" y="781151"/>
                  </a:lnTo>
                  <a:lnTo>
                    <a:pt x="397052" y="779907"/>
                  </a:lnTo>
                  <a:lnTo>
                    <a:pt x="382435" y="779907"/>
                  </a:lnTo>
                  <a:lnTo>
                    <a:pt x="348183" y="801916"/>
                  </a:lnTo>
                  <a:lnTo>
                    <a:pt x="347052" y="806399"/>
                  </a:lnTo>
                  <a:lnTo>
                    <a:pt x="347052" y="816622"/>
                  </a:lnTo>
                  <a:lnTo>
                    <a:pt x="382765" y="842606"/>
                  </a:lnTo>
                  <a:lnTo>
                    <a:pt x="402704" y="847661"/>
                  </a:lnTo>
                  <a:lnTo>
                    <a:pt x="409168" y="849769"/>
                  </a:lnTo>
                  <a:lnTo>
                    <a:pt x="415556" y="853782"/>
                  </a:lnTo>
                  <a:lnTo>
                    <a:pt x="417423" y="857084"/>
                  </a:lnTo>
                  <a:lnTo>
                    <a:pt x="417423" y="866038"/>
                  </a:lnTo>
                  <a:lnTo>
                    <a:pt x="415315" y="870077"/>
                  </a:lnTo>
                  <a:lnTo>
                    <a:pt x="406857" y="876833"/>
                  </a:lnTo>
                  <a:lnTo>
                    <a:pt x="400443" y="878547"/>
                  </a:lnTo>
                  <a:lnTo>
                    <a:pt x="382981" y="878547"/>
                  </a:lnTo>
                  <a:lnTo>
                    <a:pt x="376186" y="876630"/>
                  </a:lnTo>
                  <a:lnTo>
                    <a:pt x="366623" y="868959"/>
                  </a:lnTo>
                  <a:lnTo>
                    <a:pt x="363677" y="863371"/>
                  </a:lnTo>
                  <a:lnTo>
                    <a:pt x="362546" y="856081"/>
                  </a:lnTo>
                  <a:lnTo>
                    <a:pt x="343954" y="858812"/>
                  </a:lnTo>
                  <a:lnTo>
                    <a:pt x="372491" y="891654"/>
                  </a:lnTo>
                  <a:lnTo>
                    <a:pt x="391795" y="893876"/>
                  </a:lnTo>
                  <a:lnTo>
                    <a:pt x="400634" y="893876"/>
                  </a:lnTo>
                  <a:lnTo>
                    <a:pt x="435013" y="871372"/>
                  </a:lnTo>
                  <a:lnTo>
                    <a:pt x="436829" y="865568"/>
                  </a:lnTo>
                  <a:lnTo>
                    <a:pt x="436829" y="852970"/>
                  </a:lnTo>
                  <a:close/>
                </a:path>
                <a:path w="5046345" h="2016760">
                  <a:moveTo>
                    <a:pt x="460209" y="1862899"/>
                  </a:moveTo>
                  <a:lnTo>
                    <a:pt x="441058" y="1862899"/>
                  </a:lnTo>
                  <a:lnTo>
                    <a:pt x="441058" y="2013585"/>
                  </a:lnTo>
                  <a:lnTo>
                    <a:pt x="460209" y="2013585"/>
                  </a:lnTo>
                  <a:lnTo>
                    <a:pt x="460209" y="1862899"/>
                  </a:lnTo>
                  <a:close/>
                </a:path>
                <a:path w="5046345" h="2016760">
                  <a:moveTo>
                    <a:pt x="562927" y="852970"/>
                  </a:moveTo>
                  <a:lnTo>
                    <a:pt x="527265" y="827722"/>
                  </a:lnTo>
                  <a:lnTo>
                    <a:pt x="508533" y="822744"/>
                  </a:lnTo>
                  <a:lnTo>
                    <a:pt x="502881" y="821194"/>
                  </a:lnTo>
                  <a:lnTo>
                    <a:pt x="497840" y="819188"/>
                  </a:lnTo>
                  <a:lnTo>
                    <a:pt x="495388" y="817524"/>
                  </a:lnTo>
                  <a:lnTo>
                    <a:pt x="492201" y="813689"/>
                  </a:lnTo>
                  <a:lnTo>
                    <a:pt x="491451" y="811593"/>
                  </a:lnTo>
                  <a:lnTo>
                    <a:pt x="491451" y="805395"/>
                  </a:lnTo>
                  <a:lnTo>
                    <a:pt x="493331" y="802055"/>
                  </a:lnTo>
                  <a:lnTo>
                    <a:pt x="500837" y="796391"/>
                  </a:lnTo>
                  <a:lnTo>
                    <a:pt x="507022" y="794969"/>
                  </a:lnTo>
                  <a:lnTo>
                    <a:pt x="523151" y="794969"/>
                  </a:lnTo>
                  <a:lnTo>
                    <a:pt x="528916" y="796582"/>
                  </a:lnTo>
                  <a:lnTo>
                    <a:pt x="536994" y="802957"/>
                  </a:lnTo>
                  <a:lnTo>
                    <a:pt x="539394" y="807313"/>
                  </a:lnTo>
                  <a:lnTo>
                    <a:pt x="540143" y="812787"/>
                  </a:lnTo>
                  <a:lnTo>
                    <a:pt x="558723" y="810323"/>
                  </a:lnTo>
                  <a:lnTo>
                    <a:pt x="530821" y="781151"/>
                  </a:lnTo>
                  <a:lnTo>
                    <a:pt x="523151" y="779907"/>
                  </a:lnTo>
                  <a:lnTo>
                    <a:pt x="508533" y="779907"/>
                  </a:lnTo>
                  <a:lnTo>
                    <a:pt x="474281" y="801916"/>
                  </a:lnTo>
                  <a:lnTo>
                    <a:pt x="473151" y="806399"/>
                  </a:lnTo>
                  <a:lnTo>
                    <a:pt x="473151" y="816622"/>
                  </a:lnTo>
                  <a:lnTo>
                    <a:pt x="508863" y="842606"/>
                  </a:lnTo>
                  <a:lnTo>
                    <a:pt x="528802" y="847661"/>
                  </a:lnTo>
                  <a:lnTo>
                    <a:pt x="535266" y="849769"/>
                  </a:lnTo>
                  <a:lnTo>
                    <a:pt x="541655" y="853782"/>
                  </a:lnTo>
                  <a:lnTo>
                    <a:pt x="543521" y="857084"/>
                  </a:lnTo>
                  <a:lnTo>
                    <a:pt x="543521" y="866038"/>
                  </a:lnTo>
                  <a:lnTo>
                    <a:pt x="541413" y="870077"/>
                  </a:lnTo>
                  <a:lnTo>
                    <a:pt x="532955" y="876833"/>
                  </a:lnTo>
                  <a:lnTo>
                    <a:pt x="526542" y="878547"/>
                  </a:lnTo>
                  <a:lnTo>
                    <a:pt x="509079" y="878547"/>
                  </a:lnTo>
                  <a:lnTo>
                    <a:pt x="502285" y="876630"/>
                  </a:lnTo>
                  <a:lnTo>
                    <a:pt x="492721" y="868959"/>
                  </a:lnTo>
                  <a:lnTo>
                    <a:pt x="489775" y="863371"/>
                  </a:lnTo>
                  <a:lnTo>
                    <a:pt x="488645" y="856081"/>
                  </a:lnTo>
                  <a:lnTo>
                    <a:pt x="470052" y="858812"/>
                  </a:lnTo>
                  <a:lnTo>
                    <a:pt x="498589" y="891654"/>
                  </a:lnTo>
                  <a:lnTo>
                    <a:pt x="517893" y="893876"/>
                  </a:lnTo>
                  <a:lnTo>
                    <a:pt x="526732" y="893876"/>
                  </a:lnTo>
                  <a:lnTo>
                    <a:pt x="561111" y="871372"/>
                  </a:lnTo>
                  <a:lnTo>
                    <a:pt x="562927" y="865568"/>
                  </a:lnTo>
                  <a:lnTo>
                    <a:pt x="562927" y="852970"/>
                  </a:lnTo>
                  <a:close/>
                </a:path>
                <a:path w="5046345" h="2016760">
                  <a:moveTo>
                    <a:pt x="1010615" y="740194"/>
                  </a:moveTo>
                  <a:lnTo>
                    <a:pt x="998512" y="740194"/>
                  </a:lnTo>
                  <a:lnTo>
                    <a:pt x="995553" y="745147"/>
                  </a:lnTo>
                  <a:lnTo>
                    <a:pt x="991730" y="750150"/>
                  </a:lnTo>
                  <a:lnTo>
                    <a:pt x="961415" y="774115"/>
                  </a:lnTo>
                  <a:lnTo>
                    <a:pt x="953770" y="777989"/>
                  </a:lnTo>
                  <a:lnTo>
                    <a:pt x="953770" y="795807"/>
                  </a:lnTo>
                  <a:lnTo>
                    <a:pt x="991768" y="773595"/>
                  </a:lnTo>
                  <a:lnTo>
                    <a:pt x="991768" y="891400"/>
                  </a:lnTo>
                  <a:lnTo>
                    <a:pt x="1010615" y="891400"/>
                  </a:lnTo>
                  <a:lnTo>
                    <a:pt x="1010615" y="773595"/>
                  </a:lnTo>
                  <a:lnTo>
                    <a:pt x="1010615" y="740194"/>
                  </a:lnTo>
                  <a:close/>
                </a:path>
                <a:path w="5046345" h="2016760">
                  <a:moveTo>
                    <a:pt x="1039050" y="1247673"/>
                  </a:moveTo>
                  <a:lnTo>
                    <a:pt x="963066" y="1247673"/>
                  </a:lnTo>
                  <a:lnTo>
                    <a:pt x="965123" y="1244371"/>
                  </a:lnTo>
                  <a:lnTo>
                    <a:pt x="993178" y="1218628"/>
                  </a:lnTo>
                  <a:lnTo>
                    <a:pt x="1002588" y="1210703"/>
                  </a:lnTo>
                  <a:lnTo>
                    <a:pt x="1032421" y="1179588"/>
                  </a:lnTo>
                  <a:lnTo>
                    <a:pt x="1038771" y="1156169"/>
                  </a:lnTo>
                  <a:lnTo>
                    <a:pt x="1037958" y="1147622"/>
                  </a:lnTo>
                  <a:lnTo>
                    <a:pt x="1035532" y="1139786"/>
                  </a:lnTo>
                  <a:lnTo>
                    <a:pt x="1031481" y="1132674"/>
                  </a:lnTo>
                  <a:lnTo>
                    <a:pt x="1028738" y="1129588"/>
                  </a:lnTo>
                  <a:lnTo>
                    <a:pt x="1025817" y="1126286"/>
                  </a:lnTo>
                  <a:lnTo>
                    <a:pt x="1018768" y="1121029"/>
                  </a:lnTo>
                  <a:lnTo>
                    <a:pt x="1010551" y="1117257"/>
                  </a:lnTo>
                  <a:lnTo>
                    <a:pt x="1001166" y="1114996"/>
                  </a:lnTo>
                  <a:lnTo>
                    <a:pt x="990638" y="1114247"/>
                  </a:lnTo>
                  <a:lnTo>
                    <a:pt x="980097" y="1114945"/>
                  </a:lnTo>
                  <a:lnTo>
                    <a:pt x="944994" y="1139012"/>
                  </a:lnTo>
                  <a:lnTo>
                    <a:pt x="940244" y="1157808"/>
                  </a:lnTo>
                  <a:lnTo>
                    <a:pt x="959675" y="1159713"/>
                  </a:lnTo>
                  <a:lnTo>
                    <a:pt x="959866" y="1150226"/>
                  </a:lnTo>
                  <a:lnTo>
                    <a:pt x="962672" y="1142822"/>
                  </a:lnTo>
                  <a:lnTo>
                    <a:pt x="973556" y="1132230"/>
                  </a:lnTo>
                  <a:lnTo>
                    <a:pt x="980884" y="1129588"/>
                  </a:lnTo>
                  <a:lnTo>
                    <a:pt x="998702" y="1129588"/>
                  </a:lnTo>
                  <a:lnTo>
                    <a:pt x="1005738" y="1132090"/>
                  </a:lnTo>
                  <a:lnTo>
                    <a:pt x="1016622" y="1142136"/>
                  </a:lnTo>
                  <a:lnTo>
                    <a:pt x="1019340" y="1148308"/>
                  </a:lnTo>
                  <a:lnTo>
                    <a:pt x="1019340" y="1162545"/>
                  </a:lnTo>
                  <a:lnTo>
                    <a:pt x="987933" y="1200251"/>
                  </a:lnTo>
                  <a:lnTo>
                    <a:pt x="968603" y="1216113"/>
                  </a:lnTo>
                  <a:lnTo>
                    <a:pt x="961898" y="1221981"/>
                  </a:lnTo>
                  <a:lnTo>
                    <a:pt x="938847" y="1252601"/>
                  </a:lnTo>
                  <a:lnTo>
                    <a:pt x="936586" y="1261084"/>
                  </a:lnTo>
                  <a:lnTo>
                    <a:pt x="936586" y="1265466"/>
                  </a:lnTo>
                  <a:lnTo>
                    <a:pt x="1039050" y="1265466"/>
                  </a:lnTo>
                  <a:lnTo>
                    <a:pt x="1039050" y="1247673"/>
                  </a:lnTo>
                  <a:close/>
                </a:path>
                <a:path w="5046345" h="2016760">
                  <a:moveTo>
                    <a:pt x="1040447" y="1595145"/>
                  </a:moveTo>
                  <a:lnTo>
                    <a:pt x="1029322" y="1566113"/>
                  </a:lnTo>
                  <a:lnTo>
                    <a:pt x="1027785" y="1564144"/>
                  </a:lnTo>
                  <a:lnTo>
                    <a:pt x="1020749" y="1559890"/>
                  </a:lnTo>
                  <a:lnTo>
                    <a:pt x="1011745" y="1557883"/>
                  </a:lnTo>
                  <a:lnTo>
                    <a:pt x="1018692" y="1554772"/>
                  </a:lnTo>
                  <a:lnTo>
                    <a:pt x="1021969" y="1552130"/>
                  </a:lnTo>
                  <a:lnTo>
                    <a:pt x="1023950" y="1550543"/>
                  </a:lnTo>
                  <a:lnTo>
                    <a:pt x="1027506" y="1545132"/>
                  </a:lnTo>
                  <a:lnTo>
                    <a:pt x="1031087" y="1539760"/>
                  </a:lnTo>
                  <a:lnTo>
                    <a:pt x="1032865" y="1533867"/>
                  </a:lnTo>
                  <a:lnTo>
                    <a:pt x="1032751" y="1520164"/>
                  </a:lnTo>
                  <a:lnTo>
                    <a:pt x="1003769" y="1490078"/>
                  </a:lnTo>
                  <a:lnTo>
                    <a:pt x="995984" y="1488300"/>
                  </a:lnTo>
                  <a:lnTo>
                    <a:pt x="987539" y="1488300"/>
                  </a:lnTo>
                  <a:lnTo>
                    <a:pt x="951230" y="1504213"/>
                  </a:lnTo>
                  <a:lnTo>
                    <a:pt x="941108" y="1527200"/>
                  </a:lnTo>
                  <a:lnTo>
                    <a:pt x="960247" y="1530477"/>
                  </a:lnTo>
                  <a:lnTo>
                    <a:pt x="961542" y="1521548"/>
                  </a:lnTo>
                  <a:lnTo>
                    <a:pt x="964692" y="1514792"/>
                  </a:lnTo>
                  <a:lnTo>
                    <a:pt x="974636" y="1505648"/>
                  </a:lnTo>
                  <a:lnTo>
                    <a:pt x="980782" y="1503362"/>
                  </a:lnTo>
                  <a:lnTo>
                    <a:pt x="995603" y="1503362"/>
                  </a:lnTo>
                  <a:lnTo>
                    <a:pt x="1001712" y="1505610"/>
                  </a:lnTo>
                  <a:lnTo>
                    <a:pt x="1011097" y="1514563"/>
                  </a:lnTo>
                  <a:lnTo>
                    <a:pt x="1013434" y="1520164"/>
                  </a:lnTo>
                  <a:lnTo>
                    <a:pt x="1013434" y="1535506"/>
                  </a:lnTo>
                  <a:lnTo>
                    <a:pt x="1010208" y="1541868"/>
                  </a:lnTo>
                  <a:lnTo>
                    <a:pt x="997267" y="1550073"/>
                  </a:lnTo>
                  <a:lnTo>
                    <a:pt x="989990" y="1552130"/>
                  </a:lnTo>
                  <a:lnTo>
                    <a:pt x="981176" y="1552130"/>
                  </a:lnTo>
                  <a:lnTo>
                    <a:pt x="980135" y="1552028"/>
                  </a:lnTo>
                  <a:lnTo>
                    <a:pt x="978814" y="1551851"/>
                  </a:lnTo>
                  <a:lnTo>
                    <a:pt x="976553" y="1568310"/>
                  </a:lnTo>
                  <a:lnTo>
                    <a:pt x="982014" y="1566837"/>
                  </a:lnTo>
                  <a:lnTo>
                    <a:pt x="986497" y="1566113"/>
                  </a:lnTo>
                  <a:lnTo>
                    <a:pt x="998893" y="1566113"/>
                  </a:lnTo>
                  <a:lnTo>
                    <a:pt x="1006170" y="1568894"/>
                  </a:lnTo>
                  <a:lnTo>
                    <a:pt x="1017612" y="1580045"/>
                  </a:lnTo>
                  <a:lnTo>
                    <a:pt x="1020470" y="1587004"/>
                  </a:lnTo>
                  <a:lnTo>
                    <a:pt x="1020356" y="1604632"/>
                  </a:lnTo>
                  <a:lnTo>
                    <a:pt x="1017371" y="1611858"/>
                  </a:lnTo>
                  <a:lnTo>
                    <a:pt x="1005001" y="1623898"/>
                  </a:lnTo>
                  <a:lnTo>
                    <a:pt x="997381" y="1626920"/>
                  </a:lnTo>
                  <a:lnTo>
                    <a:pt x="980884" y="1626920"/>
                  </a:lnTo>
                  <a:lnTo>
                    <a:pt x="974496" y="1624596"/>
                  </a:lnTo>
                  <a:lnTo>
                    <a:pt x="963993" y="1615274"/>
                  </a:lnTo>
                  <a:lnTo>
                    <a:pt x="960323" y="1607743"/>
                  </a:lnTo>
                  <a:lnTo>
                    <a:pt x="958278" y="1597342"/>
                  </a:lnTo>
                  <a:lnTo>
                    <a:pt x="939139" y="1599793"/>
                  </a:lnTo>
                  <a:lnTo>
                    <a:pt x="961783" y="1635569"/>
                  </a:lnTo>
                  <a:lnTo>
                    <a:pt x="988377" y="1642275"/>
                  </a:lnTo>
                  <a:lnTo>
                    <a:pt x="999147" y="1641411"/>
                  </a:lnTo>
                  <a:lnTo>
                    <a:pt x="1032141" y="1621345"/>
                  </a:lnTo>
                  <a:lnTo>
                    <a:pt x="1039520" y="1604632"/>
                  </a:lnTo>
                  <a:lnTo>
                    <a:pt x="1040447" y="1595145"/>
                  </a:lnTo>
                  <a:close/>
                </a:path>
                <a:path w="5046345" h="2016760">
                  <a:moveTo>
                    <a:pt x="1131100" y="1533779"/>
                  </a:moveTo>
                  <a:lnTo>
                    <a:pt x="1124521" y="1529943"/>
                  </a:lnTo>
                  <a:lnTo>
                    <a:pt x="1118057" y="1528025"/>
                  </a:lnTo>
                  <a:lnTo>
                    <a:pt x="1107173" y="1528025"/>
                  </a:lnTo>
                  <a:lnTo>
                    <a:pt x="1087450" y="1546936"/>
                  </a:lnTo>
                  <a:lnTo>
                    <a:pt x="1087450" y="1530477"/>
                  </a:lnTo>
                  <a:lnTo>
                    <a:pt x="1070305" y="1530477"/>
                  </a:lnTo>
                  <a:lnTo>
                    <a:pt x="1070305" y="1639519"/>
                  </a:lnTo>
                  <a:lnTo>
                    <a:pt x="1089164" y="1639519"/>
                  </a:lnTo>
                  <a:lnTo>
                    <a:pt x="1089164" y="1574596"/>
                  </a:lnTo>
                  <a:lnTo>
                    <a:pt x="1090282" y="1567459"/>
                  </a:lnTo>
                  <a:lnTo>
                    <a:pt x="1092517" y="1560893"/>
                  </a:lnTo>
                  <a:lnTo>
                    <a:pt x="1093838" y="1556524"/>
                  </a:lnTo>
                  <a:lnTo>
                    <a:pt x="1096149" y="1553083"/>
                  </a:lnTo>
                  <a:lnTo>
                    <a:pt x="1102702" y="1548155"/>
                  </a:lnTo>
                  <a:lnTo>
                    <a:pt x="1106500" y="1546936"/>
                  </a:lnTo>
                  <a:lnTo>
                    <a:pt x="1115339" y="1546936"/>
                  </a:lnTo>
                  <a:lnTo>
                    <a:pt x="1119924" y="1548295"/>
                  </a:lnTo>
                  <a:lnTo>
                    <a:pt x="1124610" y="1551025"/>
                  </a:lnTo>
                  <a:lnTo>
                    <a:pt x="1131100" y="1533779"/>
                  </a:lnTo>
                  <a:close/>
                </a:path>
                <a:path w="5046345" h="2016760">
                  <a:moveTo>
                    <a:pt x="1155865" y="852970"/>
                  </a:moveTo>
                  <a:lnTo>
                    <a:pt x="1120190" y="827722"/>
                  </a:lnTo>
                  <a:lnTo>
                    <a:pt x="1101432" y="822744"/>
                  </a:lnTo>
                  <a:lnTo>
                    <a:pt x="1095806" y="821194"/>
                  </a:lnTo>
                  <a:lnTo>
                    <a:pt x="1084376" y="811593"/>
                  </a:lnTo>
                  <a:lnTo>
                    <a:pt x="1084376" y="805395"/>
                  </a:lnTo>
                  <a:lnTo>
                    <a:pt x="1086256" y="802055"/>
                  </a:lnTo>
                  <a:lnTo>
                    <a:pt x="1093749" y="796391"/>
                  </a:lnTo>
                  <a:lnTo>
                    <a:pt x="1099947" y="794969"/>
                  </a:lnTo>
                  <a:lnTo>
                    <a:pt x="1116088" y="794969"/>
                  </a:lnTo>
                  <a:lnTo>
                    <a:pt x="1121854" y="796582"/>
                  </a:lnTo>
                  <a:lnTo>
                    <a:pt x="1129919" y="802957"/>
                  </a:lnTo>
                  <a:lnTo>
                    <a:pt x="1132319" y="807313"/>
                  </a:lnTo>
                  <a:lnTo>
                    <a:pt x="1133068" y="812787"/>
                  </a:lnTo>
                  <a:lnTo>
                    <a:pt x="1151636" y="810323"/>
                  </a:lnTo>
                  <a:lnTo>
                    <a:pt x="1150505" y="803389"/>
                  </a:lnTo>
                  <a:lnTo>
                    <a:pt x="1148372" y="797814"/>
                  </a:lnTo>
                  <a:lnTo>
                    <a:pt x="1146200" y="794969"/>
                  </a:lnTo>
                  <a:lnTo>
                    <a:pt x="1141971" y="789406"/>
                  </a:lnTo>
                  <a:lnTo>
                    <a:pt x="1137056" y="786079"/>
                  </a:lnTo>
                  <a:lnTo>
                    <a:pt x="1123721" y="781151"/>
                  </a:lnTo>
                  <a:lnTo>
                    <a:pt x="1116088" y="779907"/>
                  </a:lnTo>
                  <a:lnTo>
                    <a:pt x="1101432" y="779907"/>
                  </a:lnTo>
                  <a:lnTo>
                    <a:pt x="1067206" y="801916"/>
                  </a:lnTo>
                  <a:lnTo>
                    <a:pt x="1066076" y="806399"/>
                  </a:lnTo>
                  <a:lnTo>
                    <a:pt x="1066076" y="816622"/>
                  </a:lnTo>
                  <a:lnTo>
                    <a:pt x="1101775" y="842606"/>
                  </a:lnTo>
                  <a:lnTo>
                    <a:pt x="1121702" y="847661"/>
                  </a:lnTo>
                  <a:lnTo>
                    <a:pt x="1128191" y="849769"/>
                  </a:lnTo>
                  <a:lnTo>
                    <a:pt x="1134554" y="853782"/>
                  </a:lnTo>
                  <a:lnTo>
                    <a:pt x="1136434" y="857084"/>
                  </a:lnTo>
                  <a:lnTo>
                    <a:pt x="1136434" y="866038"/>
                  </a:lnTo>
                  <a:lnTo>
                    <a:pt x="1134338" y="870077"/>
                  </a:lnTo>
                  <a:lnTo>
                    <a:pt x="1125880" y="876833"/>
                  </a:lnTo>
                  <a:lnTo>
                    <a:pt x="1119441" y="878547"/>
                  </a:lnTo>
                  <a:lnTo>
                    <a:pt x="1102004" y="878547"/>
                  </a:lnTo>
                  <a:lnTo>
                    <a:pt x="1095209" y="876630"/>
                  </a:lnTo>
                  <a:lnTo>
                    <a:pt x="1085634" y="868959"/>
                  </a:lnTo>
                  <a:lnTo>
                    <a:pt x="1082675" y="863371"/>
                  </a:lnTo>
                  <a:lnTo>
                    <a:pt x="1081544" y="856081"/>
                  </a:lnTo>
                  <a:lnTo>
                    <a:pt x="1062977" y="858812"/>
                  </a:lnTo>
                  <a:lnTo>
                    <a:pt x="1091514" y="891654"/>
                  </a:lnTo>
                  <a:lnTo>
                    <a:pt x="1110818" y="893876"/>
                  </a:lnTo>
                  <a:lnTo>
                    <a:pt x="1119644" y="893876"/>
                  </a:lnTo>
                  <a:lnTo>
                    <a:pt x="1154036" y="871372"/>
                  </a:lnTo>
                  <a:lnTo>
                    <a:pt x="1155865" y="865568"/>
                  </a:lnTo>
                  <a:lnTo>
                    <a:pt x="1155865" y="852970"/>
                  </a:lnTo>
                  <a:close/>
                </a:path>
                <a:path w="5046345" h="2016760">
                  <a:moveTo>
                    <a:pt x="1161478" y="1265466"/>
                  </a:moveTo>
                  <a:lnTo>
                    <a:pt x="1161415" y="1188250"/>
                  </a:lnTo>
                  <a:lnTo>
                    <a:pt x="1136218" y="1155166"/>
                  </a:lnTo>
                  <a:lnTo>
                    <a:pt x="1129969" y="1153972"/>
                  </a:lnTo>
                  <a:lnTo>
                    <a:pt x="1123213" y="1153972"/>
                  </a:lnTo>
                  <a:lnTo>
                    <a:pt x="1112215" y="1155077"/>
                  </a:lnTo>
                  <a:lnTo>
                    <a:pt x="1102588" y="1158417"/>
                  </a:lnTo>
                  <a:lnTo>
                    <a:pt x="1094333" y="1163993"/>
                  </a:lnTo>
                  <a:lnTo>
                    <a:pt x="1087450" y="1171778"/>
                  </a:lnTo>
                  <a:lnTo>
                    <a:pt x="1087450" y="1156423"/>
                  </a:lnTo>
                  <a:lnTo>
                    <a:pt x="1070571" y="1156423"/>
                  </a:lnTo>
                  <a:lnTo>
                    <a:pt x="1070571" y="1265466"/>
                  </a:lnTo>
                  <a:lnTo>
                    <a:pt x="1089418" y="1265466"/>
                  </a:lnTo>
                  <a:lnTo>
                    <a:pt x="1089418" y="1205750"/>
                  </a:lnTo>
                  <a:lnTo>
                    <a:pt x="1089977" y="1196174"/>
                  </a:lnTo>
                  <a:lnTo>
                    <a:pt x="1105852" y="1171778"/>
                  </a:lnTo>
                  <a:lnTo>
                    <a:pt x="1111211" y="1169860"/>
                  </a:lnTo>
                  <a:lnTo>
                    <a:pt x="1124343" y="1169860"/>
                  </a:lnTo>
                  <a:lnTo>
                    <a:pt x="1128737" y="1170990"/>
                  </a:lnTo>
                  <a:lnTo>
                    <a:pt x="1136256" y="1175575"/>
                  </a:lnTo>
                  <a:lnTo>
                    <a:pt x="1138872" y="1178534"/>
                  </a:lnTo>
                  <a:lnTo>
                    <a:pt x="1141882" y="1185837"/>
                  </a:lnTo>
                  <a:lnTo>
                    <a:pt x="1142631" y="1191488"/>
                  </a:lnTo>
                  <a:lnTo>
                    <a:pt x="1142631" y="1265466"/>
                  </a:lnTo>
                  <a:lnTo>
                    <a:pt x="1161478" y="1265466"/>
                  </a:lnTo>
                  <a:close/>
                </a:path>
                <a:path w="5046345" h="2016760">
                  <a:moveTo>
                    <a:pt x="1232979" y="1488846"/>
                  </a:moveTo>
                  <a:lnTo>
                    <a:pt x="1215517" y="1488846"/>
                  </a:lnTo>
                  <a:lnTo>
                    <a:pt x="1215517" y="1586661"/>
                  </a:lnTo>
                  <a:lnTo>
                    <a:pt x="1214983" y="1596148"/>
                  </a:lnTo>
                  <a:lnTo>
                    <a:pt x="1193952" y="1626654"/>
                  </a:lnTo>
                  <a:lnTo>
                    <a:pt x="1177455" y="1626654"/>
                  </a:lnTo>
                  <a:lnTo>
                    <a:pt x="1155865" y="1594878"/>
                  </a:lnTo>
                  <a:lnTo>
                    <a:pt x="1155306" y="1584998"/>
                  </a:lnTo>
                  <a:lnTo>
                    <a:pt x="1155839" y="1574901"/>
                  </a:lnTo>
                  <a:lnTo>
                    <a:pt x="1176413" y="1543354"/>
                  </a:lnTo>
                  <a:lnTo>
                    <a:pt x="1193469" y="1543354"/>
                  </a:lnTo>
                  <a:lnTo>
                    <a:pt x="1214970" y="1576171"/>
                  </a:lnTo>
                  <a:lnTo>
                    <a:pt x="1215517" y="1586661"/>
                  </a:lnTo>
                  <a:lnTo>
                    <a:pt x="1215517" y="1488846"/>
                  </a:lnTo>
                  <a:lnTo>
                    <a:pt x="1214132" y="1488846"/>
                  </a:lnTo>
                  <a:lnTo>
                    <a:pt x="1214132" y="1542821"/>
                  </a:lnTo>
                  <a:lnTo>
                    <a:pt x="1210741" y="1538427"/>
                  </a:lnTo>
                  <a:lnTo>
                    <a:pt x="1206449" y="1534871"/>
                  </a:lnTo>
                  <a:lnTo>
                    <a:pt x="1195920" y="1529397"/>
                  </a:lnTo>
                  <a:lnTo>
                    <a:pt x="1189913" y="1528025"/>
                  </a:lnTo>
                  <a:lnTo>
                    <a:pt x="1183170" y="1528025"/>
                  </a:lnTo>
                  <a:lnTo>
                    <a:pt x="1148257" y="1543608"/>
                  </a:lnTo>
                  <a:lnTo>
                    <a:pt x="1135583" y="1584998"/>
                  </a:lnTo>
                  <a:lnTo>
                    <a:pt x="1135976" y="1593126"/>
                  </a:lnTo>
                  <a:lnTo>
                    <a:pt x="1153922" y="1630743"/>
                  </a:lnTo>
                  <a:lnTo>
                    <a:pt x="1184008" y="1641995"/>
                  </a:lnTo>
                  <a:lnTo>
                    <a:pt x="1193660" y="1640979"/>
                  </a:lnTo>
                  <a:lnTo>
                    <a:pt x="1202093" y="1637944"/>
                  </a:lnTo>
                  <a:lnTo>
                    <a:pt x="1209294" y="1632902"/>
                  </a:lnTo>
                  <a:lnTo>
                    <a:pt x="1214564" y="1626654"/>
                  </a:lnTo>
                  <a:lnTo>
                    <a:pt x="1215263" y="1625841"/>
                  </a:lnTo>
                  <a:lnTo>
                    <a:pt x="1215263" y="1639519"/>
                  </a:lnTo>
                  <a:lnTo>
                    <a:pt x="1232979" y="1639519"/>
                  </a:lnTo>
                  <a:lnTo>
                    <a:pt x="1232979" y="1625841"/>
                  </a:lnTo>
                  <a:lnTo>
                    <a:pt x="1232979" y="1543354"/>
                  </a:lnTo>
                  <a:lnTo>
                    <a:pt x="1232979" y="1542821"/>
                  </a:lnTo>
                  <a:lnTo>
                    <a:pt x="1232979" y="1488846"/>
                  </a:lnTo>
                  <a:close/>
                </a:path>
                <a:path w="5046345" h="2016760">
                  <a:moveTo>
                    <a:pt x="1240866" y="891146"/>
                  </a:moveTo>
                  <a:lnTo>
                    <a:pt x="1238148" y="875525"/>
                  </a:lnTo>
                  <a:lnTo>
                    <a:pt x="1238046" y="874966"/>
                  </a:lnTo>
                  <a:lnTo>
                    <a:pt x="1234668" y="875347"/>
                  </a:lnTo>
                  <a:lnTo>
                    <a:pt x="1231849" y="875525"/>
                  </a:lnTo>
                  <a:lnTo>
                    <a:pt x="1226781" y="875525"/>
                  </a:lnTo>
                  <a:lnTo>
                    <a:pt x="1224622" y="875068"/>
                  </a:lnTo>
                  <a:lnTo>
                    <a:pt x="1221625" y="873239"/>
                  </a:lnTo>
                  <a:lnTo>
                    <a:pt x="1220546" y="872045"/>
                  </a:lnTo>
                  <a:lnTo>
                    <a:pt x="1219250" y="869124"/>
                  </a:lnTo>
                  <a:lnTo>
                    <a:pt x="1218907" y="865759"/>
                  </a:lnTo>
                  <a:lnTo>
                    <a:pt x="1218907" y="796632"/>
                  </a:lnTo>
                  <a:lnTo>
                    <a:pt x="1238046" y="796632"/>
                  </a:lnTo>
                  <a:lnTo>
                    <a:pt x="1238046" y="782370"/>
                  </a:lnTo>
                  <a:lnTo>
                    <a:pt x="1218907" y="782370"/>
                  </a:lnTo>
                  <a:lnTo>
                    <a:pt x="1218907" y="744283"/>
                  </a:lnTo>
                  <a:lnTo>
                    <a:pt x="1200048" y="755243"/>
                  </a:lnTo>
                  <a:lnTo>
                    <a:pt x="1200048" y="782370"/>
                  </a:lnTo>
                  <a:lnTo>
                    <a:pt x="1186268" y="782370"/>
                  </a:lnTo>
                  <a:lnTo>
                    <a:pt x="1186268" y="796632"/>
                  </a:lnTo>
                  <a:lnTo>
                    <a:pt x="1200048" y="796632"/>
                  </a:lnTo>
                  <a:lnTo>
                    <a:pt x="1200048" y="870508"/>
                  </a:lnTo>
                  <a:lnTo>
                    <a:pt x="1200848" y="877798"/>
                  </a:lnTo>
                  <a:lnTo>
                    <a:pt x="1204036" y="884745"/>
                  </a:lnTo>
                  <a:lnTo>
                    <a:pt x="1206703" y="887526"/>
                  </a:lnTo>
                  <a:lnTo>
                    <a:pt x="1214221" y="891730"/>
                  </a:lnTo>
                  <a:lnTo>
                    <a:pt x="1219555" y="892784"/>
                  </a:lnTo>
                  <a:lnTo>
                    <a:pt x="1230630" y="892784"/>
                  </a:lnTo>
                  <a:lnTo>
                    <a:pt x="1235430" y="892251"/>
                  </a:lnTo>
                  <a:lnTo>
                    <a:pt x="1240866" y="891146"/>
                  </a:lnTo>
                  <a:close/>
                </a:path>
                <a:path w="5046345" h="2016760">
                  <a:moveTo>
                    <a:pt x="1287030" y="1114780"/>
                  </a:moveTo>
                  <a:lnTo>
                    <a:pt x="1269568" y="1114780"/>
                  </a:lnTo>
                  <a:lnTo>
                    <a:pt x="1269568" y="1212596"/>
                  </a:lnTo>
                  <a:lnTo>
                    <a:pt x="1269022" y="1222082"/>
                  </a:lnTo>
                  <a:lnTo>
                    <a:pt x="1247990" y="1252601"/>
                  </a:lnTo>
                  <a:lnTo>
                    <a:pt x="1231493" y="1252601"/>
                  </a:lnTo>
                  <a:lnTo>
                    <a:pt x="1209916" y="1220812"/>
                  </a:lnTo>
                  <a:lnTo>
                    <a:pt x="1209344" y="1210945"/>
                  </a:lnTo>
                  <a:lnTo>
                    <a:pt x="1209878" y="1200848"/>
                  </a:lnTo>
                  <a:lnTo>
                    <a:pt x="1230464" y="1169301"/>
                  </a:lnTo>
                  <a:lnTo>
                    <a:pt x="1247521" y="1169301"/>
                  </a:lnTo>
                  <a:lnTo>
                    <a:pt x="1269009" y="1202118"/>
                  </a:lnTo>
                  <a:lnTo>
                    <a:pt x="1269568" y="1212596"/>
                  </a:lnTo>
                  <a:lnTo>
                    <a:pt x="1269568" y="1114780"/>
                  </a:lnTo>
                  <a:lnTo>
                    <a:pt x="1268171" y="1114780"/>
                  </a:lnTo>
                  <a:lnTo>
                    <a:pt x="1268171" y="1168768"/>
                  </a:lnTo>
                  <a:lnTo>
                    <a:pt x="1264780" y="1164374"/>
                  </a:lnTo>
                  <a:lnTo>
                    <a:pt x="1260487" y="1160818"/>
                  </a:lnTo>
                  <a:lnTo>
                    <a:pt x="1249959" y="1155344"/>
                  </a:lnTo>
                  <a:lnTo>
                    <a:pt x="1243965" y="1153972"/>
                  </a:lnTo>
                  <a:lnTo>
                    <a:pt x="1237208" y="1153972"/>
                  </a:lnTo>
                  <a:lnTo>
                    <a:pt x="1202309" y="1169555"/>
                  </a:lnTo>
                  <a:lnTo>
                    <a:pt x="1189634" y="1210945"/>
                  </a:lnTo>
                  <a:lnTo>
                    <a:pt x="1190015" y="1219060"/>
                  </a:lnTo>
                  <a:lnTo>
                    <a:pt x="1207973" y="1256690"/>
                  </a:lnTo>
                  <a:lnTo>
                    <a:pt x="1238046" y="1267942"/>
                  </a:lnTo>
                  <a:lnTo>
                    <a:pt x="1247711" y="1266926"/>
                  </a:lnTo>
                  <a:lnTo>
                    <a:pt x="1256131" y="1263891"/>
                  </a:lnTo>
                  <a:lnTo>
                    <a:pt x="1263332" y="1258849"/>
                  </a:lnTo>
                  <a:lnTo>
                    <a:pt x="1268603" y="1252601"/>
                  </a:lnTo>
                  <a:lnTo>
                    <a:pt x="1269301" y="1251788"/>
                  </a:lnTo>
                  <a:lnTo>
                    <a:pt x="1269301" y="1265466"/>
                  </a:lnTo>
                  <a:lnTo>
                    <a:pt x="1287030" y="1265466"/>
                  </a:lnTo>
                  <a:lnTo>
                    <a:pt x="1287030" y="1251788"/>
                  </a:lnTo>
                  <a:lnTo>
                    <a:pt x="1287030" y="1169301"/>
                  </a:lnTo>
                  <a:lnTo>
                    <a:pt x="1287030" y="1168768"/>
                  </a:lnTo>
                  <a:lnTo>
                    <a:pt x="1287030" y="1114780"/>
                  </a:lnTo>
                  <a:close/>
                </a:path>
                <a:path w="5046345" h="2016760">
                  <a:moveTo>
                    <a:pt x="2361742" y="1114247"/>
                  </a:moveTo>
                  <a:lnTo>
                    <a:pt x="2349500" y="1114247"/>
                  </a:lnTo>
                  <a:lnTo>
                    <a:pt x="2346566" y="1119200"/>
                  </a:lnTo>
                  <a:lnTo>
                    <a:pt x="2342769" y="1124204"/>
                  </a:lnTo>
                  <a:lnTo>
                    <a:pt x="2312479" y="1148168"/>
                  </a:lnTo>
                  <a:lnTo>
                    <a:pt x="2304821" y="1152055"/>
                  </a:lnTo>
                  <a:lnTo>
                    <a:pt x="2304821" y="1169860"/>
                  </a:lnTo>
                  <a:lnTo>
                    <a:pt x="2342769" y="1147660"/>
                  </a:lnTo>
                  <a:lnTo>
                    <a:pt x="2342769" y="1265466"/>
                  </a:lnTo>
                  <a:lnTo>
                    <a:pt x="2361742" y="1265466"/>
                  </a:lnTo>
                  <a:lnTo>
                    <a:pt x="2361742" y="1147660"/>
                  </a:lnTo>
                  <a:lnTo>
                    <a:pt x="2361742" y="1114247"/>
                  </a:lnTo>
                  <a:close/>
                </a:path>
                <a:path w="5046345" h="2016760">
                  <a:moveTo>
                    <a:pt x="2361742" y="740194"/>
                  </a:moveTo>
                  <a:lnTo>
                    <a:pt x="2349500" y="740194"/>
                  </a:lnTo>
                  <a:lnTo>
                    <a:pt x="2346566" y="745147"/>
                  </a:lnTo>
                  <a:lnTo>
                    <a:pt x="2342769" y="750150"/>
                  </a:lnTo>
                  <a:lnTo>
                    <a:pt x="2312479" y="774115"/>
                  </a:lnTo>
                  <a:lnTo>
                    <a:pt x="2304821" y="777989"/>
                  </a:lnTo>
                  <a:lnTo>
                    <a:pt x="2304821" y="795807"/>
                  </a:lnTo>
                  <a:lnTo>
                    <a:pt x="2342769" y="773595"/>
                  </a:lnTo>
                  <a:lnTo>
                    <a:pt x="2342769" y="891400"/>
                  </a:lnTo>
                  <a:lnTo>
                    <a:pt x="2361742" y="891400"/>
                  </a:lnTo>
                  <a:lnTo>
                    <a:pt x="2361742" y="773595"/>
                  </a:lnTo>
                  <a:lnTo>
                    <a:pt x="2361742" y="740194"/>
                  </a:lnTo>
                  <a:close/>
                </a:path>
                <a:path w="5046345" h="2016760">
                  <a:moveTo>
                    <a:pt x="2391765" y="1961248"/>
                  </a:moveTo>
                  <a:lnTo>
                    <a:pt x="2389365" y="1953209"/>
                  </a:lnTo>
                  <a:lnTo>
                    <a:pt x="2384564" y="1946452"/>
                  </a:lnTo>
                  <a:lnTo>
                    <a:pt x="2380373" y="1941741"/>
                  </a:lnTo>
                  <a:lnTo>
                    <a:pt x="2378024" y="1939886"/>
                  </a:lnTo>
                  <a:lnTo>
                    <a:pt x="2375344" y="1937753"/>
                  </a:lnTo>
                  <a:lnTo>
                    <a:pt x="2372245" y="1936038"/>
                  </a:lnTo>
                  <a:lnTo>
                    <a:pt x="2372245" y="1979777"/>
                  </a:lnTo>
                  <a:lnTo>
                    <a:pt x="2369439" y="1986826"/>
                  </a:lnTo>
                  <a:lnTo>
                    <a:pt x="2363432" y="1992490"/>
                  </a:lnTo>
                  <a:lnTo>
                    <a:pt x="2357666" y="1998154"/>
                  </a:lnTo>
                  <a:lnTo>
                    <a:pt x="2350224" y="2000986"/>
                  </a:lnTo>
                  <a:lnTo>
                    <a:pt x="2335326" y="2000986"/>
                  </a:lnTo>
                  <a:lnTo>
                    <a:pt x="2329802" y="1999615"/>
                  </a:lnTo>
                  <a:lnTo>
                    <a:pt x="2319718" y="1994115"/>
                  </a:lnTo>
                  <a:lnTo>
                    <a:pt x="2315870" y="1990293"/>
                  </a:lnTo>
                  <a:lnTo>
                    <a:pt x="2313470" y="1985352"/>
                  </a:lnTo>
                  <a:lnTo>
                    <a:pt x="2310828" y="1980425"/>
                  </a:lnTo>
                  <a:lnTo>
                    <a:pt x="2309622" y="1975319"/>
                  </a:lnTo>
                  <a:lnTo>
                    <a:pt x="2309698" y="1961248"/>
                  </a:lnTo>
                  <a:lnTo>
                    <a:pt x="2312505" y="1954263"/>
                  </a:lnTo>
                  <a:lnTo>
                    <a:pt x="2324036" y="1942757"/>
                  </a:lnTo>
                  <a:lnTo>
                    <a:pt x="2331478" y="1939886"/>
                  </a:lnTo>
                  <a:lnTo>
                    <a:pt x="2349741" y="1939886"/>
                  </a:lnTo>
                  <a:lnTo>
                    <a:pt x="2357424" y="1942807"/>
                  </a:lnTo>
                  <a:lnTo>
                    <a:pt x="2369439" y="1954491"/>
                  </a:lnTo>
                  <a:lnTo>
                    <a:pt x="2372131" y="1961438"/>
                  </a:lnTo>
                  <a:lnTo>
                    <a:pt x="2372245" y="1979777"/>
                  </a:lnTo>
                  <a:lnTo>
                    <a:pt x="2372245" y="1936038"/>
                  </a:lnTo>
                  <a:lnTo>
                    <a:pt x="2369464" y="1934489"/>
                  </a:lnTo>
                  <a:lnTo>
                    <a:pt x="2362708" y="1931936"/>
                  </a:lnTo>
                  <a:lnTo>
                    <a:pt x="2370391" y="1929015"/>
                  </a:lnTo>
                  <a:lnTo>
                    <a:pt x="2376157" y="1924989"/>
                  </a:lnTo>
                  <a:lnTo>
                    <a:pt x="2376284" y="1924824"/>
                  </a:lnTo>
                  <a:lnTo>
                    <a:pt x="2383840" y="1914779"/>
                  </a:lnTo>
                  <a:lnTo>
                    <a:pt x="2385530" y="1908746"/>
                  </a:lnTo>
                  <a:lnTo>
                    <a:pt x="2385479" y="1901266"/>
                  </a:lnTo>
                  <a:lnTo>
                    <a:pt x="2365972" y="1868576"/>
                  </a:lnTo>
                  <a:lnTo>
                    <a:pt x="2365972" y="1908365"/>
                  </a:lnTo>
                  <a:lnTo>
                    <a:pt x="2363914" y="1913623"/>
                  </a:lnTo>
                  <a:lnTo>
                    <a:pt x="2359101" y="1918093"/>
                  </a:lnTo>
                  <a:lnTo>
                    <a:pt x="2354542" y="1922576"/>
                  </a:lnTo>
                  <a:lnTo>
                    <a:pt x="2348534" y="1924824"/>
                  </a:lnTo>
                  <a:lnTo>
                    <a:pt x="2333650" y="1924824"/>
                  </a:lnTo>
                  <a:lnTo>
                    <a:pt x="2327402" y="1922538"/>
                  </a:lnTo>
                  <a:lnTo>
                    <a:pt x="2317788" y="1913394"/>
                  </a:lnTo>
                  <a:lnTo>
                    <a:pt x="2315629" y="1907552"/>
                  </a:lnTo>
                  <a:lnTo>
                    <a:pt x="2315629" y="1894230"/>
                  </a:lnTo>
                  <a:lnTo>
                    <a:pt x="2317788" y="1888845"/>
                  </a:lnTo>
                  <a:lnTo>
                    <a:pt x="2327402" y="1879701"/>
                  </a:lnTo>
                  <a:lnTo>
                    <a:pt x="2333650" y="1877415"/>
                  </a:lnTo>
                  <a:lnTo>
                    <a:pt x="2348052" y="1877415"/>
                  </a:lnTo>
                  <a:lnTo>
                    <a:pt x="2354059" y="1879752"/>
                  </a:lnTo>
                  <a:lnTo>
                    <a:pt x="2363673" y="1889061"/>
                  </a:lnTo>
                  <a:lnTo>
                    <a:pt x="2365845" y="1894230"/>
                  </a:lnTo>
                  <a:lnTo>
                    <a:pt x="2365972" y="1908365"/>
                  </a:lnTo>
                  <a:lnTo>
                    <a:pt x="2365972" y="1868576"/>
                  </a:lnTo>
                  <a:lnTo>
                    <a:pt x="2358834" y="1865236"/>
                  </a:lnTo>
                  <a:lnTo>
                    <a:pt x="2350211" y="1863077"/>
                  </a:lnTo>
                  <a:lnTo>
                    <a:pt x="2340610" y="1862366"/>
                  </a:lnTo>
                  <a:lnTo>
                    <a:pt x="2330983" y="1863077"/>
                  </a:lnTo>
                  <a:lnTo>
                    <a:pt x="2299233" y="1886115"/>
                  </a:lnTo>
                  <a:lnTo>
                    <a:pt x="2296249" y="1900440"/>
                  </a:lnTo>
                  <a:lnTo>
                    <a:pt x="2296287" y="1908746"/>
                  </a:lnTo>
                  <a:lnTo>
                    <a:pt x="2298103" y="1914537"/>
                  </a:lnTo>
                  <a:lnTo>
                    <a:pt x="2305786" y="1924939"/>
                  </a:lnTo>
                  <a:lnTo>
                    <a:pt x="2311552" y="1929015"/>
                  </a:lnTo>
                  <a:lnTo>
                    <a:pt x="2319477" y="1931936"/>
                  </a:lnTo>
                  <a:lnTo>
                    <a:pt x="2312847" y="1934108"/>
                  </a:lnTo>
                  <a:lnTo>
                    <a:pt x="2289937" y="1970024"/>
                  </a:lnTo>
                  <a:lnTo>
                    <a:pt x="2290788" y="1979472"/>
                  </a:lnTo>
                  <a:lnTo>
                    <a:pt x="2320290" y="2012759"/>
                  </a:lnTo>
                  <a:lnTo>
                    <a:pt x="2340851" y="2016048"/>
                  </a:lnTo>
                  <a:lnTo>
                    <a:pt x="2351798" y="2015223"/>
                  </a:lnTo>
                  <a:lnTo>
                    <a:pt x="2388324" y="1988235"/>
                  </a:lnTo>
                  <a:lnTo>
                    <a:pt x="2391765" y="1970582"/>
                  </a:lnTo>
                  <a:lnTo>
                    <a:pt x="2391765" y="1961248"/>
                  </a:lnTo>
                  <a:close/>
                </a:path>
                <a:path w="5046345" h="2016760">
                  <a:moveTo>
                    <a:pt x="2392730" y="1588579"/>
                  </a:moveTo>
                  <a:lnTo>
                    <a:pt x="2391841" y="1578254"/>
                  </a:lnTo>
                  <a:lnTo>
                    <a:pt x="2389187" y="1568919"/>
                  </a:lnTo>
                  <a:lnTo>
                    <a:pt x="2384831" y="1560576"/>
                  </a:lnTo>
                  <a:lnTo>
                    <a:pt x="2381046" y="1555965"/>
                  </a:lnTo>
                  <a:lnTo>
                    <a:pt x="2378799" y="1553222"/>
                  </a:lnTo>
                  <a:lnTo>
                    <a:pt x="2344458" y="1539532"/>
                  </a:lnTo>
                  <a:lnTo>
                    <a:pt x="2336977" y="1540129"/>
                  </a:lnTo>
                  <a:lnTo>
                    <a:pt x="2329688" y="1541919"/>
                  </a:lnTo>
                  <a:lnTo>
                    <a:pt x="2322563" y="1544916"/>
                  </a:lnTo>
                  <a:lnTo>
                    <a:pt x="2315629" y="1549107"/>
                  </a:lnTo>
                  <a:lnTo>
                    <a:pt x="2323795" y="1508569"/>
                  </a:lnTo>
                  <a:lnTo>
                    <a:pt x="2385530" y="1508569"/>
                  </a:lnTo>
                  <a:lnTo>
                    <a:pt x="2385530" y="1491043"/>
                  </a:lnTo>
                  <a:lnTo>
                    <a:pt x="2308428" y="1491043"/>
                  </a:lnTo>
                  <a:lnTo>
                    <a:pt x="2293531" y="1568310"/>
                  </a:lnTo>
                  <a:lnTo>
                    <a:pt x="2311311" y="1570482"/>
                  </a:lnTo>
                  <a:lnTo>
                    <a:pt x="2314194" y="1566291"/>
                  </a:lnTo>
                  <a:lnTo>
                    <a:pt x="2318029" y="1562811"/>
                  </a:lnTo>
                  <a:lnTo>
                    <a:pt x="2323071" y="1560080"/>
                  </a:lnTo>
                  <a:lnTo>
                    <a:pt x="2327884" y="1557337"/>
                  </a:lnTo>
                  <a:lnTo>
                    <a:pt x="2333409" y="1555965"/>
                  </a:lnTo>
                  <a:lnTo>
                    <a:pt x="2339403" y="1555965"/>
                  </a:lnTo>
                  <a:lnTo>
                    <a:pt x="2346579" y="1556537"/>
                  </a:lnTo>
                  <a:lnTo>
                    <a:pt x="2372550" y="1590205"/>
                  </a:lnTo>
                  <a:lnTo>
                    <a:pt x="2371966" y="1598041"/>
                  </a:lnTo>
                  <a:lnTo>
                    <a:pt x="2339886" y="1626920"/>
                  </a:lnTo>
                  <a:lnTo>
                    <a:pt x="2332202" y="1626920"/>
                  </a:lnTo>
                  <a:lnTo>
                    <a:pt x="2325713" y="1624558"/>
                  </a:lnTo>
                  <a:lnTo>
                    <a:pt x="2315146" y="1615059"/>
                  </a:lnTo>
                  <a:lnTo>
                    <a:pt x="2311793" y="1607934"/>
                  </a:lnTo>
                  <a:lnTo>
                    <a:pt x="2310104" y="1598434"/>
                  </a:lnTo>
                  <a:lnTo>
                    <a:pt x="2290165" y="1600073"/>
                  </a:lnTo>
                  <a:lnTo>
                    <a:pt x="2312695" y="1635518"/>
                  </a:lnTo>
                  <a:lnTo>
                    <a:pt x="2339886" y="1641995"/>
                  </a:lnTo>
                  <a:lnTo>
                    <a:pt x="2352141" y="1640865"/>
                  </a:lnTo>
                  <a:lnTo>
                    <a:pt x="2385834" y="1616049"/>
                  </a:lnTo>
                  <a:lnTo>
                    <a:pt x="2391956" y="1598434"/>
                  </a:lnTo>
                  <a:lnTo>
                    <a:pt x="2392730" y="1588579"/>
                  </a:lnTo>
                  <a:close/>
                </a:path>
                <a:path w="5046345" h="2016760">
                  <a:moveTo>
                    <a:pt x="2483040" y="102476"/>
                  </a:moveTo>
                  <a:lnTo>
                    <a:pt x="2456624" y="73723"/>
                  </a:lnTo>
                  <a:lnTo>
                    <a:pt x="2422512" y="64135"/>
                  </a:lnTo>
                  <a:lnTo>
                    <a:pt x="2411260" y="61404"/>
                  </a:lnTo>
                  <a:lnTo>
                    <a:pt x="2385771" y="45504"/>
                  </a:lnTo>
                  <a:lnTo>
                    <a:pt x="2385771" y="33807"/>
                  </a:lnTo>
                  <a:lnTo>
                    <a:pt x="2421077" y="17538"/>
                  </a:lnTo>
                  <a:lnTo>
                    <a:pt x="2429497" y="17995"/>
                  </a:lnTo>
                  <a:lnTo>
                    <a:pt x="2458783" y="46316"/>
                  </a:lnTo>
                  <a:lnTo>
                    <a:pt x="2478481" y="44945"/>
                  </a:lnTo>
                  <a:lnTo>
                    <a:pt x="2456878" y="8356"/>
                  </a:lnTo>
                  <a:lnTo>
                    <a:pt x="2420353" y="0"/>
                  </a:lnTo>
                  <a:lnTo>
                    <a:pt x="2412784" y="330"/>
                  </a:lnTo>
                  <a:lnTo>
                    <a:pt x="2372550" y="20154"/>
                  </a:lnTo>
                  <a:lnTo>
                    <a:pt x="2366073" y="48323"/>
                  </a:lnTo>
                  <a:lnTo>
                    <a:pt x="2367750" y="54571"/>
                  </a:lnTo>
                  <a:lnTo>
                    <a:pt x="2399665" y="78778"/>
                  </a:lnTo>
                  <a:lnTo>
                    <a:pt x="2427401" y="85890"/>
                  </a:lnTo>
                  <a:lnTo>
                    <a:pt x="2435212" y="87896"/>
                  </a:lnTo>
                  <a:lnTo>
                    <a:pt x="2463342" y="107594"/>
                  </a:lnTo>
                  <a:lnTo>
                    <a:pt x="2463342" y="116903"/>
                  </a:lnTo>
                  <a:lnTo>
                    <a:pt x="2432837" y="137820"/>
                  </a:lnTo>
                  <a:lnTo>
                    <a:pt x="2416264" y="137820"/>
                  </a:lnTo>
                  <a:lnTo>
                    <a:pt x="2408339" y="136296"/>
                  </a:lnTo>
                  <a:lnTo>
                    <a:pt x="2401379" y="133311"/>
                  </a:lnTo>
                  <a:lnTo>
                    <a:pt x="2394166" y="130289"/>
                  </a:lnTo>
                  <a:lnTo>
                    <a:pt x="2389124" y="126415"/>
                  </a:lnTo>
                  <a:lnTo>
                    <a:pt x="2382405" y="116903"/>
                  </a:lnTo>
                  <a:lnTo>
                    <a:pt x="2380246" y="110705"/>
                  </a:lnTo>
                  <a:lnTo>
                    <a:pt x="2379281" y="103035"/>
                  </a:lnTo>
                  <a:lnTo>
                    <a:pt x="2360066" y="104673"/>
                  </a:lnTo>
                  <a:lnTo>
                    <a:pt x="2377986" y="142316"/>
                  </a:lnTo>
                  <a:lnTo>
                    <a:pt x="2415832" y="155270"/>
                  </a:lnTo>
                  <a:lnTo>
                    <a:pt x="2425877" y="155638"/>
                  </a:lnTo>
                  <a:lnTo>
                    <a:pt x="2433980" y="155270"/>
                  </a:lnTo>
                  <a:lnTo>
                    <a:pt x="2472118" y="138290"/>
                  </a:lnTo>
                  <a:lnTo>
                    <a:pt x="2472486" y="137820"/>
                  </a:lnTo>
                  <a:lnTo>
                    <a:pt x="2476081" y="133311"/>
                  </a:lnTo>
                  <a:lnTo>
                    <a:pt x="2480640" y="126276"/>
                  </a:lnTo>
                  <a:lnTo>
                    <a:pt x="2482964" y="118986"/>
                  </a:lnTo>
                  <a:lnTo>
                    <a:pt x="2483040" y="102476"/>
                  </a:lnTo>
                  <a:close/>
                </a:path>
                <a:path w="5046345" h="2016760">
                  <a:moveTo>
                    <a:pt x="2516187" y="1621726"/>
                  </a:moveTo>
                  <a:lnTo>
                    <a:pt x="2440292" y="1621726"/>
                  </a:lnTo>
                  <a:lnTo>
                    <a:pt x="2442210" y="1618424"/>
                  </a:lnTo>
                  <a:lnTo>
                    <a:pt x="2470315" y="1592694"/>
                  </a:lnTo>
                  <a:lnTo>
                    <a:pt x="2479713" y="1584769"/>
                  </a:lnTo>
                  <a:lnTo>
                    <a:pt x="2509697" y="1553641"/>
                  </a:lnTo>
                  <a:lnTo>
                    <a:pt x="2512098" y="1547901"/>
                  </a:lnTo>
                  <a:lnTo>
                    <a:pt x="2514752" y="1542122"/>
                  </a:lnTo>
                  <a:lnTo>
                    <a:pt x="2515870" y="1536598"/>
                  </a:lnTo>
                  <a:lnTo>
                    <a:pt x="2515946" y="1530223"/>
                  </a:lnTo>
                  <a:lnTo>
                    <a:pt x="2515133" y="1521675"/>
                  </a:lnTo>
                  <a:lnTo>
                    <a:pt x="2512707" y="1513840"/>
                  </a:lnTo>
                  <a:lnTo>
                    <a:pt x="2508656" y="1506740"/>
                  </a:lnTo>
                  <a:lnTo>
                    <a:pt x="2505900" y="1503641"/>
                  </a:lnTo>
                  <a:lnTo>
                    <a:pt x="2502979" y="1500339"/>
                  </a:lnTo>
                  <a:lnTo>
                    <a:pt x="2495905" y="1495082"/>
                  </a:lnTo>
                  <a:lnTo>
                    <a:pt x="2487701" y="1491322"/>
                  </a:lnTo>
                  <a:lnTo>
                    <a:pt x="2478354" y="1489062"/>
                  </a:lnTo>
                  <a:lnTo>
                    <a:pt x="2467914" y="1488300"/>
                  </a:lnTo>
                  <a:lnTo>
                    <a:pt x="2457323" y="1488998"/>
                  </a:lnTo>
                  <a:lnTo>
                    <a:pt x="2422118" y="1513065"/>
                  </a:lnTo>
                  <a:lnTo>
                    <a:pt x="2417470" y="1531861"/>
                  </a:lnTo>
                  <a:lnTo>
                    <a:pt x="2436926" y="1533779"/>
                  </a:lnTo>
                  <a:lnTo>
                    <a:pt x="2436926" y="1524279"/>
                  </a:lnTo>
                  <a:lnTo>
                    <a:pt x="2439809" y="1516875"/>
                  </a:lnTo>
                  <a:lnTo>
                    <a:pt x="2445334" y="1511592"/>
                  </a:lnTo>
                  <a:lnTo>
                    <a:pt x="2450617" y="1506283"/>
                  </a:lnTo>
                  <a:lnTo>
                    <a:pt x="2458059" y="1503641"/>
                  </a:lnTo>
                  <a:lnTo>
                    <a:pt x="2475839" y="1503641"/>
                  </a:lnTo>
                  <a:lnTo>
                    <a:pt x="2482799" y="1506143"/>
                  </a:lnTo>
                  <a:lnTo>
                    <a:pt x="2493848" y="1516189"/>
                  </a:lnTo>
                  <a:lnTo>
                    <a:pt x="2496489" y="1522361"/>
                  </a:lnTo>
                  <a:lnTo>
                    <a:pt x="2496489" y="1536598"/>
                  </a:lnTo>
                  <a:lnTo>
                    <a:pt x="2465108" y="1574304"/>
                  </a:lnTo>
                  <a:lnTo>
                    <a:pt x="2445740" y="1590167"/>
                  </a:lnTo>
                  <a:lnTo>
                    <a:pt x="2439022" y="1596034"/>
                  </a:lnTo>
                  <a:lnTo>
                    <a:pt x="2416035" y="1626654"/>
                  </a:lnTo>
                  <a:lnTo>
                    <a:pt x="2413863" y="1635150"/>
                  </a:lnTo>
                  <a:lnTo>
                    <a:pt x="2413863" y="1639519"/>
                  </a:lnTo>
                  <a:lnTo>
                    <a:pt x="2516187" y="1639519"/>
                  </a:lnTo>
                  <a:lnTo>
                    <a:pt x="2516187" y="1621726"/>
                  </a:lnTo>
                  <a:close/>
                </a:path>
                <a:path w="5046345" h="2016760">
                  <a:moveTo>
                    <a:pt x="2516187" y="873607"/>
                  </a:moveTo>
                  <a:lnTo>
                    <a:pt x="2440292" y="873607"/>
                  </a:lnTo>
                  <a:lnTo>
                    <a:pt x="2442210" y="870318"/>
                  </a:lnTo>
                  <a:lnTo>
                    <a:pt x="2470315" y="844575"/>
                  </a:lnTo>
                  <a:lnTo>
                    <a:pt x="2479713" y="836650"/>
                  </a:lnTo>
                  <a:lnTo>
                    <a:pt x="2509697" y="805535"/>
                  </a:lnTo>
                  <a:lnTo>
                    <a:pt x="2512098" y="799782"/>
                  </a:lnTo>
                  <a:lnTo>
                    <a:pt x="2514752" y="794004"/>
                  </a:lnTo>
                  <a:lnTo>
                    <a:pt x="2515870" y="788492"/>
                  </a:lnTo>
                  <a:lnTo>
                    <a:pt x="2515946" y="782104"/>
                  </a:lnTo>
                  <a:lnTo>
                    <a:pt x="2515133" y="773557"/>
                  </a:lnTo>
                  <a:lnTo>
                    <a:pt x="2512707" y="765733"/>
                  </a:lnTo>
                  <a:lnTo>
                    <a:pt x="2508656" y="758621"/>
                  </a:lnTo>
                  <a:lnTo>
                    <a:pt x="2505900" y="755523"/>
                  </a:lnTo>
                  <a:lnTo>
                    <a:pt x="2502979" y="752233"/>
                  </a:lnTo>
                  <a:lnTo>
                    <a:pt x="2495905" y="746963"/>
                  </a:lnTo>
                  <a:lnTo>
                    <a:pt x="2487701" y="743204"/>
                  </a:lnTo>
                  <a:lnTo>
                    <a:pt x="2478354" y="740943"/>
                  </a:lnTo>
                  <a:lnTo>
                    <a:pt x="2467914" y="740194"/>
                  </a:lnTo>
                  <a:lnTo>
                    <a:pt x="2457323" y="740879"/>
                  </a:lnTo>
                  <a:lnTo>
                    <a:pt x="2422118" y="764946"/>
                  </a:lnTo>
                  <a:lnTo>
                    <a:pt x="2417470" y="783742"/>
                  </a:lnTo>
                  <a:lnTo>
                    <a:pt x="2436926" y="785660"/>
                  </a:lnTo>
                  <a:lnTo>
                    <a:pt x="2436926" y="776173"/>
                  </a:lnTo>
                  <a:lnTo>
                    <a:pt x="2439809" y="768756"/>
                  </a:lnTo>
                  <a:lnTo>
                    <a:pt x="2445334" y="763473"/>
                  </a:lnTo>
                  <a:lnTo>
                    <a:pt x="2450617" y="758164"/>
                  </a:lnTo>
                  <a:lnTo>
                    <a:pt x="2458059" y="755523"/>
                  </a:lnTo>
                  <a:lnTo>
                    <a:pt x="2475839" y="755523"/>
                  </a:lnTo>
                  <a:lnTo>
                    <a:pt x="2482799" y="758024"/>
                  </a:lnTo>
                  <a:lnTo>
                    <a:pt x="2493848" y="768083"/>
                  </a:lnTo>
                  <a:lnTo>
                    <a:pt x="2496489" y="774255"/>
                  </a:lnTo>
                  <a:lnTo>
                    <a:pt x="2496489" y="788492"/>
                  </a:lnTo>
                  <a:lnTo>
                    <a:pt x="2465108" y="826198"/>
                  </a:lnTo>
                  <a:lnTo>
                    <a:pt x="2445740" y="842060"/>
                  </a:lnTo>
                  <a:lnTo>
                    <a:pt x="2439022" y="847928"/>
                  </a:lnTo>
                  <a:lnTo>
                    <a:pt x="2416035" y="878547"/>
                  </a:lnTo>
                  <a:lnTo>
                    <a:pt x="2413863" y="887031"/>
                  </a:lnTo>
                  <a:lnTo>
                    <a:pt x="2413863" y="891400"/>
                  </a:lnTo>
                  <a:lnTo>
                    <a:pt x="2516187" y="891400"/>
                  </a:lnTo>
                  <a:lnTo>
                    <a:pt x="2516187" y="873607"/>
                  </a:lnTo>
                  <a:close/>
                </a:path>
                <a:path w="5046345" h="2016760">
                  <a:moveTo>
                    <a:pt x="2517152" y="1939340"/>
                  </a:moveTo>
                  <a:lnTo>
                    <a:pt x="2511387" y="1894954"/>
                  </a:lnTo>
                  <a:lnTo>
                    <a:pt x="2501569" y="1877695"/>
                  </a:lnTo>
                  <a:lnTo>
                    <a:pt x="2499855" y="1875269"/>
                  </a:lnTo>
                  <a:lnTo>
                    <a:pt x="2497696" y="1873262"/>
                  </a:lnTo>
                  <a:lnTo>
                    <a:pt x="2497696" y="1939340"/>
                  </a:lnTo>
                  <a:lnTo>
                    <a:pt x="2497112" y="1956282"/>
                  </a:lnTo>
                  <a:lnTo>
                    <a:pt x="2482799" y="1996884"/>
                  </a:lnTo>
                  <a:lnTo>
                    <a:pt x="2475598" y="2000986"/>
                  </a:lnTo>
                  <a:lnTo>
                    <a:pt x="2458059" y="2000986"/>
                  </a:lnTo>
                  <a:lnTo>
                    <a:pt x="2436266" y="1956282"/>
                  </a:lnTo>
                  <a:lnTo>
                    <a:pt x="2435720" y="1939340"/>
                  </a:lnTo>
                  <a:lnTo>
                    <a:pt x="2436355" y="1922183"/>
                  </a:lnTo>
                  <a:lnTo>
                    <a:pt x="2450858" y="1881251"/>
                  </a:lnTo>
                  <a:lnTo>
                    <a:pt x="2457818" y="1877695"/>
                  </a:lnTo>
                  <a:lnTo>
                    <a:pt x="2466467" y="1877695"/>
                  </a:lnTo>
                  <a:lnTo>
                    <a:pt x="2495410" y="1908340"/>
                  </a:lnTo>
                  <a:lnTo>
                    <a:pt x="2497696" y="1939340"/>
                  </a:lnTo>
                  <a:lnTo>
                    <a:pt x="2497696" y="1873262"/>
                  </a:lnTo>
                  <a:lnTo>
                    <a:pt x="2494813" y="1870570"/>
                  </a:lnTo>
                  <a:lnTo>
                    <a:pt x="2488565" y="1867293"/>
                  </a:lnTo>
                  <a:lnTo>
                    <a:pt x="2482075" y="1863991"/>
                  </a:lnTo>
                  <a:lnTo>
                    <a:pt x="2474874" y="1862366"/>
                  </a:lnTo>
                  <a:lnTo>
                    <a:pt x="2466708" y="1862366"/>
                  </a:lnTo>
                  <a:lnTo>
                    <a:pt x="2428849" y="1881771"/>
                  </a:lnTo>
                  <a:lnTo>
                    <a:pt x="2416632" y="1926577"/>
                  </a:lnTo>
                  <a:lnTo>
                    <a:pt x="2416264" y="1939340"/>
                  </a:lnTo>
                  <a:lnTo>
                    <a:pt x="2417216" y="1959089"/>
                  </a:lnTo>
                  <a:lnTo>
                    <a:pt x="2431402" y="2000427"/>
                  </a:lnTo>
                  <a:lnTo>
                    <a:pt x="2466708" y="2016048"/>
                  </a:lnTo>
                  <a:lnTo>
                    <a:pt x="2474849" y="2015490"/>
                  </a:lnTo>
                  <a:lnTo>
                    <a:pt x="2508554" y="1989632"/>
                  </a:lnTo>
                  <a:lnTo>
                    <a:pt x="2516797" y="1951977"/>
                  </a:lnTo>
                  <a:lnTo>
                    <a:pt x="2517152" y="1939340"/>
                  </a:lnTo>
                  <a:close/>
                </a:path>
                <a:path w="5046345" h="2016760">
                  <a:moveTo>
                    <a:pt x="2518829" y="1214513"/>
                  </a:moveTo>
                  <a:lnTo>
                    <a:pt x="2499804" y="1175054"/>
                  </a:lnTo>
                  <a:lnTo>
                    <a:pt x="2470556" y="1165466"/>
                  </a:lnTo>
                  <a:lnTo>
                    <a:pt x="2463076" y="1166075"/>
                  </a:lnTo>
                  <a:lnTo>
                    <a:pt x="2455786" y="1167866"/>
                  </a:lnTo>
                  <a:lnTo>
                    <a:pt x="2448661" y="1170863"/>
                  </a:lnTo>
                  <a:lnTo>
                    <a:pt x="2441727" y="1175054"/>
                  </a:lnTo>
                  <a:lnTo>
                    <a:pt x="2449893" y="1134516"/>
                  </a:lnTo>
                  <a:lnTo>
                    <a:pt x="2511628" y="1134516"/>
                  </a:lnTo>
                  <a:lnTo>
                    <a:pt x="2511628" y="1116977"/>
                  </a:lnTo>
                  <a:lnTo>
                    <a:pt x="2434526" y="1116977"/>
                  </a:lnTo>
                  <a:lnTo>
                    <a:pt x="2419629" y="1194244"/>
                  </a:lnTo>
                  <a:lnTo>
                    <a:pt x="2437409" y="1196428"/>
                  </a:lnTo>
                  <a:lnTo>
                    <a:pt x="2440292" y="1192237"/>
                  </a:lnTo>
                  <a:lnTo>
                    <a:pt x="2444127" y="1188758"/>
                  </a:lnTo>
                  <a:lnTo>
                    <a:pt x="2449169" y="1186014"/>
                  </a:lnTo>
                  <a:lnTo>
                    <a:pt x="2453983" y="1183284"/>
                  </a:lnTo>
                  <a:lnTo>
                    <a:pt x="2459507" y="1181900"/>
                  </a:lnTo>
                  <a:lnTo>
                    <a:pt x="2465501" y="1181900"/>
                  </a:lnTo>
                  <a:lnTo>
                    <a:pt x="2472677" y="1182484"/>
                  </a:lnTo>
                  <a:lnTo>
                    <a:pt x="2498648" y="1216152"/>
                  </a:lnTo>
                  <a:lnTo>
                    <a:pt x="2498064" y="1223987"/>
                  </a:lnTo>
                  <a:lnTo>
                    <a:pt x="2465984" y="1252855"/>
                  </a:lnTo>
                  <a:lnTo>
                    <a:pt x="2458301" y="1252855"/>
                  </a:lnTo>
                  <a:lnTo>
                    <a:pt x="2451811" y="1250492"/>
                  </a:lnTo>
                  <a:lnTo>
                    <a:pt x="2441244" y="1241005"/>
                  </a:lnTo>
                  <a:lnTo>
                    <a:pt x="2437892" y="1233881"/>
                  </a:lnTo>
                  <a:lnTo>
                    <a:pt x="2436203" y="1224381"/>
                  </a:lnTo>
                  <a:lnTo>
                    <a:pt x="2416264" y="1226019"/>
                  </a:lnTo>
                  <a:lnTo>
                    <a:pt x="2438793" y="1261465"/>
                  </a:lnTo>
                  <a:lnTo>
                    <a:pt x="2465984" y="1267942"/>
                  </a:lnTo>
                  <a:lnTo>
                    <a:pt x="2478240" y="1266812"/>
                  </a:lnTo>
                  <a:lnTo>
                    <a:pt x="2489073" y="1263408"/>
                  </a:lnTo>
                  <a:lnTo>
                    <a:pt x="2498509" y="1257757"/>
                  </a:lnTo>
                  <a:lnTo>
                    <a:pt x="2503513" y="1252855"/>
                  </a:lnTo>
                  <a:lnTo>
                    <a:pt x="2506586" y="1249845"/>
                  </a:lnTo>
                  <a:lnTo>
                    <a:pt x="2511933" y="1241996"/>
                  </a:lnTo>
                  <a:lnTo>
                    <a:pt x="2515768" y="1233487"/>
                  </a:lnTo>
                  <a:lnTo>
                    <a:pt x="2518054" y="1224381"/>
                  </a:lnTo>
                  <a:lnTo>
                    <a:pt x="2518829" y="1214513"/>
                  </a:lnTo>
                  <a:close/>
                </a:path>
                <a:path w="5046345" h="2016760">
                  <a:moveTo>
                    <a:pt x="2599055" y="44119"/>
                  </a:moveTo>
                  <a:lnTo>
                    <a:pt x="2580081" y="44119"/>
                  </a:lnTo>
                  <a:lnTo>
                    <a:pt x="2580081" y="111798"/>
                  </a:lnTo>
                  <a:lnTo>
                    <a:pt x="2579116" y="118910"/>
                  </a:lnTo>
                  <a:lnTo>
                    <a:pt x="2574798" y="128778"/>
                  </a:lnTo>
                  <a:lnTo>
                    <a:pt x="2571191" y="132651"/>
                  </a:lnTo>
                  <a:lnTo>
                    <a:pt x="2566149" y="135483"/>
                  </a:lnTo>
                  <a:lnTo>
                    <a:pt x="2561348" y="138315"/>
                  </a:lnTo>
                  <a:lnTo>
                    <a:pt x="2556052" y="139738"/>
                  </a:lnTo>
                  <a:lnTo>
                    <a:pt x="2544534" y="139738"/>
                  </a:lnTo>
                  <a:lnTo>
                    <a:pt x="2527236" y="114160"/>
                  </a:lnTo>
                  <a:lnTo>
                    <a:pt x="2527236" y="44119"/>
                  </a:lnTo>
                  <a:lnTo>
                    <a:pt x="2508021" y="44119"/>
                  </a:lnTo>
                  <a:lnTo>
                    <a:pt x="2508110" y="120662"/>
                  </a:lnTo>
                  <a:lnTo>
                    <a:pt x="2533726" y="154393"/>
                  </a:lnTo>
                  <a:lnTo>
                    <a:pt x="2539962" y="155638"/>
                  </a:lnTo>
                  <a:lnTo>
                    <a:pt x="2546451" y="155638"/>
                  </a:lnTo>
                  <a:lnTo>
                    <a:pt x="2557081" y="154470"/>
                  </a:lnTo>
                  <a:lnTo>
                    <a:pt x="2566593" y="150977"/>
                  </a:lnTo>
                  <a:lnTo>
                    <a:pt x="2574988" y="145148"/>
                  </a:lnTo>
                  <a:lnTo>
                    <a:pt x="2579801" y="139738"/>
                  </a:lnTo>
                  <a:lnTo>
                    <a:pt x="2582240" y="137007"/>
                  </a:lnTo>
                  <a:lnTo>
                    <a:pt x="2582240" y="153162"/>
                  </a:lnTo>
                  <a:lnTo>
                    <a:pt x="2599055" y="153162"/>
                  </a:lnTo>
                  <a:lnTo>
                    <a:pt x="2599055" y="137007"/>
                  </a:lnTo>
                  <a:lnTo>
                    <a:pt x="2599055" y="44119"/>
                  </a:lnTo>
                  <a:close/>
                </a:path>
                <a:path w="5046345" h="2016760">
                  <a:moveTo>
                    <a:pt x="2643733" y="847026"/>
                  </a:moveTo>
                  <a:lnTo>
                    <a:pt x="2624036" y="811771"/>
                  </a:lnTo>
                  <a:lnTo>
                    <a:pt x="2614904" y="809764"/>
                  </a:lnTo>
                  <a:lnTo>
                    <a:pt x="2621864" y="806653"/>
                  </a:lnTo>
                  <a:lnTo>
                    <a:pt x="2625166" y="804011"/>
                  </a:lnTo>
                  <a:lnTo>
                    <a:pt x="2627160" y="802424"/>
                  </a:lnTo>
                  <a:lnTo>
                    <a:pt x="2634361" y="791654"/>
                  </a:lnTo>
                  <a:lnTo>
                    <a:pt x="2636037" y="785761"/>
                  </a:lnTo>
                  <a:lnTo>
                    <a:pt x="2635935" y="772058"/>
                  </a:lnTo>
                  <a:lnTo>
                    <a:pt x="2634119" y="765937"/>
                  </a:lnTo>
                  <a:lnTo>
                    <a:pt x="2599296" y="740194"/>
                  </a:lnTo>
                  <a:lnTo>
                    <a:pt x="2590889" y="740194"/>
                  </a:lnTo>
                  <a:lnTo>
                    <a:pt x="2554554" y="756094"/>
                  </a:lnTo>
                  <a:lnTo>
                    <a:pt x="2544292" y="779094"/>
                  </a:lnTo>
                  <a:lnTo>
                    <a:pt x="2563507" y="782370"/>
                  </a:lnTo>
                  <a:lnTo>
                    <a:pt x="2564701" y="773442"/>
                  </a:lnTo>
                  <a:lnTo>
                    <a:pt x="2568067" y="766686"/>
                  </a:lnTo>
                  <a:lnTo>
                    <a:pt x="2572867" y="762101"/>
                  </a:lnTo>
                  <a:lnTo>
                    <a:pt x="2577909" y="757542"/>
                  </a:lnTo>
                  <a:lnTo>
                    <a:pt x="2583916" y="755243"/>
                  </a:lnTo>
                  <a:lnTo>
                    <a:pt x="2598813" y="755243"/>
                  </a:lnTo>
                  <a:lnTo>
                    <a:pt x="2605062" y="757491"/>
                  </a:lnTo>
                  <a:lnTo>
                    <a:pt x="2609621" y="761961"/>
                  </a:lnTo>
                  <a:lnTo>
                    <a:pt x="2614422" y="766445"/>
                  </a:lnTo>
                  <a:lnTo>
                    <a:pt x="2616581" y="772058"/>
                  </a:lnTo>
                  <a:lnTo>
                    <a:pt x="2616581" y="787387"/>
                  </a:lnTo>
                  <a:lnTo>
                    <a:pt x="2613469" y="793750"/>
                  </a:lnTo>
                  <a:lnTo>
                    <a:pt x="2600490" y="801954"/>
                  </a:lnTo>
                  <a:lnTo>
                    <a:pt x="2593289" y="804011"/>
                  </a:lnTo>
                  <a:lnTo>
                    <a:pt x="2584399" y="804011"/>
                  </a:lnTo>
                  <a:lnTo>
                    <a:pt x="2583434" y="803922"/>
                  </a:lnTo>
                  <a:lnTo>
                    <a:pt x="2581999" y="803732"/>
                  </a:lnTo>
                  <a:lnTo>
                    <a:pt x="2579840" y="820191"/>
                  </a:lnTo>
                  <a:lnTo>
                    <a:pt x="2585364" y="818718"/>
                  </a:lnTo>
                  <a:lnTo>
                    <a:pt x="2589682" y="817994"/>
                  </a:lnTo>
                  <a:lnTo>
                    <a:pt x="2602179" y="817994"/>
                  </a:lnTo>
                  <a:lnTo>
                    <a:pt x="2609380" y="820775"/>
                  </a:lnTo>
                  <a:lnTo>
                    <a:pt x="2620911" y="831926"/>
                  </a:lnTo>
                  <a:lnTo>
                    <a:pt x="2623794" y="838898"/>
                  </a:lnTo>
                  <a:lnTo>
                    <a:pt x="2623680" y="856526"/>
                  </a:lnTo>
                  <a:lnTo>
                    <a:pt x="2620670" y="863752"/>
                  </a:lnTo>
                  <a:lnTo>
                    <a:pt x="2608173" y="875792"/>
                  </a:lnTo>
                  <a:lnTo>
                    <a:pt x="2600731" y="878801"/>
                  </a:lnTo>
                  <a:lnTo>
                    <a:pt x="2584158" y="878801"/>
                  </a:lnTo>
                  <a:lnTo>
                    <a:pt x="2561577" y="849223"/>
                  </a:lnTo>
                  <a:lnTo>
                    <a:pt x="2542362" y="851687"/>
                  </a:lnTo>
                  <a:lnTo>
                    <a:pt x="2565095" y="887450"/>
                  </a:lnTo>
                  <a:lnTo>
                    <a:pt x="2591612" y="894168"/>
                  </a:lnTo>
                  <a:lnTo>
                    <a:pt x="2602420" y="893305"/>
                  </a:lnTo>
                  <a:lnTo>
                    <a:pt x="2612199" y="890727"/>
                  </a:lnTo>
                  <a:lnTo>
                    <a:pt x="2620988" y="886447"/>
                  </a:lnTo>
                  <a:lnTo>
                    <a:pt x="2628836" y="880465"/>
                  </a:lnTo>
                  <a:lnTo>
                    <a:pt x="2630322" y="878801"/>
                  </a:lnTo>
                  <a:lnTo>
                    <a:pt x="2635313" y="873239"/>
                  </a:lnTo>
                  <a:lnTo>
                    <a:pt x="2639974" y="865251"/>
                  </a:lnTo>
                  <a:lnTo>
                    <a:pt x="2642781" y="856526"/>
                  </a:lnTo>
                  <a:lnTo>
                    <a:pt x="2643733" y="847026"/>
                  </a:lnTo>
                  <a:close/>
                </a:path>
                <a:path w="5046345" h="2016760">
                  <a:moveTo>
                    <a:pt x="2643911" y="1937143"/>
                  </a:moveTo>
                  <a:lnTo>
                    <a:pt x="2637485" y="1892896"/>
                  </a:lnTo>
                  <a:lnTo>
                    <a:pt x="2622727" y="1873453"/>
                  </a:lnTo>
                  <a:lnTo>
                    <a:pt x="2622727" y="1910803"/>
                  </a:lnTo>
                  <a:lnTo>
                    <a:pt x="2622715" y="1913864"/>
                  </a:lnTo>
                  <a:lnTo>
                    <a:pt x="2601696" y="1946198"/>
                  </a:lnTo>
                  <a:lnTo>
                    <a:pt x="2584158" y="1946198"/>
                  </a:lnTo>
                  <a:lnTo>
                    <a:pt x="2576715" y="1943176"/>
                  </a:lnTo>
                  <a:lnTo>
                    <a:pt x="2564701" y="1931111"/>
                  </a:lnTo>
                  <a:lnTo>
                    <a:pt x="2561818" y="1923351"/>
                  </a:lnTo>
                  <a:lnTo>
                    <a:pt x="2561945" y="1912226"/>
                  </a:lnTo>
                  <a:lnTo>
                    <a:pt x="2584881" y="1877695"/>
                  </a:lnTo>
                  <a:lnTo>
                    <a:pt x="2601696" y="1877695"/>
                  </a:lnTo>
                  <a:lnTo>
                    <a:pt x="2622727" y="1910803"/>
                  </a:lnTo>
                  <a:lnTo>
                    <a:pt x="2622727" y="1873453"/>
                  </a:lnTo>
                  <a:lnTo>
                    <a:pt x="2591130" y="1862366"/>
                  </a:lnTo>
                  <a:lnTo>
                    <a:pt x="2581122" y="1863229"/>
                  </a:lnTo>
                  <a:lnTo>
                    <a:pt x="2545816" y="1892554"/>
                  </a:lnTo>
                  <a:lnTo>
                    <a:pt x="2542413" y="1913864"/>
                  </a:lnTo>
                  <a:lnTo>
                    <a:pt x="2543187" y="1923859"/>
                  </a:lnTo>
                  <a:lnTo>
                    <a:pt x="2570378" y="1959229"/>
                  </a:lnTo>
                  <a:lnTo>
                    <a:pt x="2588247" y="1962632"/>
                  </a:lnTo>
                  <a:lnTo>
                    <a:pt x="2595930" y="1962632"/>
                  </a:lnTo>
                  <a:lnTo>
                    <a:pt x="2625229" y="1942617"/>
                  </a:lnTo>
                  <a:lnTo>
                    <a:pt x="2625115" y="1954999"/>
                  </a:lnTo>
                  <a:lnTo>
                    <a:pt x="2608897" y="1994357"/>
                  </a:lnTo>
                  <a:lnTo>
                    <a:pt x="2604338" y="1996998"/>
                  </a:lnTo>
                  <a:lnTo>
                    <a:pt x="2600007" y="1999653"/>
                  </a:lnTo>
                  <a:lnTo>
                    <a:pt x="2594965" y="2000986"/>
                  </a:lnTo>
                  <a:lnTo>
                    <a:pt x="2582240" y="2000986"/>
                  </a:lnTo>
                  <a:lnTo>
                    <a:pt x="2576715" y="1999107"/>
                  </a:lnTo>
                  <a:lnTo>
                    <a:pt x="2568067" y="1991614"/>
                  </a:lnTo>
                  <a:lnTo>
                    <a:pt x="2564942" y="1985543"/>
                  </a:lnTo>
                  <a:lnTo>
                    <a:pt x="2563507" y="1977148"/>
                  </a:lnTo>
                  <a:lnTo>
                    <a:pt x="2545245" y="1978787"/>
                  </a:lnTo>
                  <a:lnTo>
                    <a:pt x="2572207" y="2013610"/>
                  </a:lnTo>
                  <a:lnTo>
                    <a:pt x="2588730" y="2016048"/>
                  </a:lnTo>
                  <a:lnTo>
                    <a:pt x="2596959" y="2015490"/>
                  </a:lnTo>
                  <a:lnTo>
                    <a:pt x="2634107" y="1989162"/>
                  </a:lnTo>
                  <a:lnTo>
                    <a:pt x="2643543" y="1949069"/>
                  </a:lnTo>
                  <a:lnTo>
                    <a:pt x="2643746" y="1942617"/>
                  </a:lnTo>
                  <a:lnTo>
                    <a:pt x="2643911" y="1937143"/>
                  </a:lnTo>
                  <a:close/>
                </a:path>
                <a:path w="5046345" h="2016760">
                  <a:moveTo>
                    <a:pt x="2643962" y="1587195"/>
                  </a:moveTo>
                  <a:lnTo>
                    <a:pt x="2624442" y="1561985"/>
                  </a:lnTo>
                  <a:lnTo>
                    <a:pt x="2624442" y="1605724"/>
                  </a:lnTo>
                  <a:lnTo>
                    <a:pt x="2621635" y="1612773"/>
                  </a:lnTo>
                  <a:lnTo>
                    <a:pt x="2615628" y="1618424"/>
                  </a:lnTo>
                  <a:lnTo>
                    <a:pt x="2609862" y="1624088"/>
                  </a:lnTo>
                  <a:lnTo>
                    <a:pt x="2602420" y="1626920"/>
                  </a:lnTo>
                  <a:lnTo>
                    <a:pt x="2587523" y="1626920"/>
                  </a:lnTo>
                  <a:lnTo>
                    <a:pt x="2581999" y="1625561"/>
                  </a:lnTo>
                  <a:lnTo>
                    <a:pt x="2571915" y="1620062"/>
                  </a:lnTo>
                  <a:lnTo>
                    <a:pt x="2568067" y="1616227"/>
                  </a:lnTo>
                  <a:lnTo>
                    <a:pt x="2565666" y="1611299"/>
                  </a:lnTo>
                  <a:lnTo>
                    <a:pt x="2563025" y="1606359"/>
                  </a:lnTo>
                  <a:lnTo>
                    <a:pt x="2561818" y="1601266"/>
                  </a:lnTo>
                  <a:lnTo>
                    <a:pt x="2561894" y="1587195"/>
                  </a:lnTo>
                  <a:lnTo>
                    <a:pt x="2564701" y="1580210"/>
                  </a:lnTo>
                  <a:lnTo>
                    <a:pt x="2576233" y="1568704"/>
                  </a:lnTo>
                  <a:lnTo>
                    <a:pt x="2583675" y="1565821"/>
                  </a:lnTo>
                  <a:lnTo>
                    <a:pt x="2601938" y="1565821"/>
                  </a:lnTo>
                  <a:lnTo>
                    <a:pt x="2609621" y="1568754"/>
                  </a:lnTo>
                  <a:lnTo>
                    <a:pt x="2621635" y="1580438"/>
                  </a:lnTo>
                  <a:lnTo>
                    <a:pt x="2624328" y="1587385"/>
                  </a:lnTo>
                  <a:lnTo>
                    <a:pt x="2624442" y="1605724"/>
                  </a:lnTo>
                  <a:lnTo>
                    <a:pt x="2624442" y="1561985"/>
                  </a:lnTo>
                  <a:lnTo>
                    <a:pt x="2621661" y="1560423"/>
                  </a:lnTo>
                  <a:lnTo>
                    <a:pt x="2614904" y="1557883"/>
                  </a:lnTo>
                  <a:lnTo>
                    <a:pt x="2622588" y="1554949"/>
                  </a:lnTo>
                  <a:lnTo>
                    <a:pt x="2628354" y="1550936"/>
                  </a:lnTo>
                  <a:lnTo>
                    <a:pt x="2628481" y="1550771"/>
                  </a:lnTo>
                  <a:lnTo>
                    <a:pt x="2636037" y="1540713"/>
                  </a:lnTo>
                  <a:lnTo>
                    <a:pt x="2637726" y="1534680"/>
                  </a:lnTo>
                  <a:lnTo>
                    <a:pt x="2637675" y="1527200"/>
                  </a:lnTo>
                  <a:lnTo>
                    <a:pt x="2618168" y="1494523"/>
                  </a:lnTo>
                  <a:lnTo>
                    <a:pt x="2618168" y="1534312"/>
                  </a:lnTo>
                  <a:lnTo>
                    <a:pt x="2616111" y="1539570"/>
                  </a:lnTo>
                  <a:lnTo>
                    <a:pt x="2611297" y="1544040"/>
                  </a:lnTo>
                  <a:lnTo>
                    <a:pt x="2606738" y="1548523"/>
                  </a:lnTo>
                  <a:lnTo>
                    <a:pt x="2600731" y="1550771"/>
                  </a:lnTo>
                  <a:lnTo>
                    <a:pt x="2585847" y="1550771"/>
                  </a:lnTo>
                  <a:lnTo>
                    <a:pt x="2579598" y="1548485"/>
                  </a:lnTo>
                  <a:lnTo>
                    <a:pt x="2569984" y="1539341"/>
                  </a:lnTo>
                  <a:lnTo>
                    <a:pt x="2567825" y="1533499"/>
                  </a:lnTo>
                  <a:lnTo>
                    <a:pt x="2567825" y="1520164"/>
                  </a:lnTo>
                  <a:lnTo>
                    <a:pt x="2569984" y="1514792"/>
                  </a:lnTo>
                  <a:lnTo>
                    <a:pt x="2579598" y="1505648"/>
                  </a:lnTo>
                  <a:lnTo>
                    <a:pt x="2585847" y="1503362"/>
                  </a:lnTo>
                  <a:lnTo>
                    <a:pt x="2600248" y="1503362"/>
                  </a:lnTo>
                  <a:lnTo>
                    <a:pt x="2606256" y="1505699"/>
                  </a:lnTo>
                  <a:lnTo>
                    <a:pt x="2615869" y="1515008"/>
                  </a:lnTo>
                  <a:lnTo>
                    <a:pt x="2618041" y="1520164"/>
                  </a:lnTo>
                  <a:lnTo>
                    <a:pt x="2618168" y="1534312"/>
                  </a:lnTo>
                  <a:lnTo>
                    <a:pt x="2618168" y="1494523"/>
                  </a:lnTo>
                  <a:lnTo>
                    <a:pt x="2611031" y="1491183"/>
                  </a:lnTo>
                  <a:lnTo>
                    <a:pt x="2602407" y="1489024"/>
                  </a:lnTo>
                  <a:lnTo>
                    <a:pt x="2592806" y="1488300"/>
                  </a:lnTo>
                  <a:lnTo>
                    <a:pt x="2583180" y="1489024"/>
                  </a:lnTo>
                  <a:lnTo>
                    <a:pt x="2551430" y="1512062"/>
                  </a:lnTo>
                  <a:lnTo>
                    <a:pt x="2548458" y="1526387"/>
                  </a:lnTo>
                  <a:lnTo>
                    <a:pt x="2548483" y="1534680"/>
                  </a:lnTo>
                  <a:lnTo>
                    <a:pt x="2550299" y="1540484"/>
                  </a:lnTo>
                  <a:lnTo>
                    <a:pt x="2557983" y="1550885"/>
                  </a:lnTo>
                  <a:lnTo>
                    <a:pt x="2563749" y="1554949"/>
                  </a:lnTo>
                  <a:lnTo>
                    <a:pt x="2571673" y="1557883"/>
                  </a:lnTo>
                  <a:lnTo>
                    <a:pt x="2565044" y="1560055"/>
                  </a:lnTo>
                  <a:lnTo>
                    <a:pt x="2542133" y="1595958"/>
                  </a:lnTo>
                  <a:lnTo>
                    <a:pt x="2542984" y="1605419"/>
                  </a:lnTo>
                  <a:lnTo>
                    <a:pt x="2572486" y="1638706"/>
                  </a:lnTo>
                  <a:lnTo>
                    <a:pt x="2593048" y="1641995"/>
                  </a:lnTo>
                  <a:lnTo>
                    <a:pt x="2603995" y="1641170"/>
                  </a:lnTo>
                  <a:lnTo>
                    <a:pt x="2640520" y="1614182"/>
                  </a:lnTo>
                  <a:lnTo>
                    <a:pt x="2643962" y="1596517"/>
                  </a:lnTo>
                  <a:lnTo>
                    <a:pt x="2643962" y="1587195"/>
                  </a:lnTo>
                  <a:close/>
                </a:path>
                <a:path w="5046345" h="2016760">
                  <a:moveTo>
                    <a:pt x="2643962" y="1213142"/>
                  </a:moveTo>
                  <a:lnTo>
                    <a:pt x="2624442" y="1187932"/>
                  </a:lnTo>
                  <a:lnTo>
                    <a:pt x="2624442" y="1231671"/>
                  </a:lnTo>
                  <a:lnTo>
                    <a:pt x="2621635" y="1238719"/>
                  </a:lnTo>
                  <a:lnTo>
                    <a:pt x="2615628" y="1244371"/>
                  </a:lnTo>
                  <a:lnTo>
                    <a:pt x="2609862" y="1250035"/>
                  </a:lnTo>
                  <a:lnTo>
                    <a:pt x="2602420" y="1252855"/>
                  </a:lnTo>
                  <a:lnTo>
                    <a:pt x="2587523" y="1252855"/>
                  </a:lnTo>
                  <a:lnTo>
                    <a:pt x="2581999" y="1251508"/>
                  </a:lnTo>
                  <a:lnTo>
                    <a:pt x="2571915" y="1246009"/>
                  </a:lnTo>
                  <a:lnTo>
                    <a:pt x="2568067" y="1242174"/>
                  </a:lnTo>
                  <a:lnTo>
                    <a:pt x="2565666" y="1237246"/>
                  </a:lnTo>
                  <a:lnTo>
                    <a:pt x="2563025" y="1232306"/>
                  </a:lnTo>
                  <a:lnTo>
                    <a:pt x="2561818" y="1227213"/>
                  </a:lnTo>
                  <a:lnTo>
                    <a:pt x="2561894" y="1213142"/>
                  </a:lnTo>
                  <a:lnTo>
                    <a:pt x="2564701" y="1206144"/>
                  </a:lnTo>
                  <a:lnTo>
                    <a:pt x="2576233" y="1194650"/>
                  </a:lnTo>
                  <a:lnTo>
                    <a:pt x="2583675" y="1191768"/>
                  </a:lnTo>
                  <a:lnTo>
                    <a:pt x="2601938" y="1191768"/>
                  </a:lnTo>
                  <a:lnTo>
                    <a:pt x="2609621" y="1194689"/>
                  </a:lnTo>
                  <a:lnTo>
                    <a:pt x="2621635" y="1206385"/>
                  </a:lnTo>
                  <a:lnTo>
                    <a:pt x="2624328" y="1213319"/>
                  </a:lnTo>
                  <a:lnTo>
                    <a:pt x="2624442" y="1231671"/>
                  </a:lnTo>
                  <a:lnTo>
                    <a:pt x="2624442" y="1187932"/>
                  </a:lnTo>
                  <a:lnTo>
                    <a:pt x="2621661" y="1186370"/>
                  </a:lnTo>
                  <a:lnTo>
                    <a:pt x="2614904" y="1183817"/>
                  </a:lnTo>
                  <a:lnTo>
                    <a:pt x="2622588" y="1180896"/>
                  </a:lnTo>
                  <a:lnTo>
                    <a:pt x="2628354" y="1176883"/>
                  </a:lnTo>
                  <a:lnTo>
                    <a:pt x="2628481" y="1176718"/>
                  </a:lnTo>
                  <a:lnTo>
                    <a:pt x="2636037" y="1166660"/>
                  </a:lnTo>
                  <a:lnTo>
                    <a:pt x="2637726" y="1160627"/>
                  </a:lnTo>
                  <a:lnTo>
                    <a:pt x="2637675" y="1153147"/>
                  </a:lnTo>
                  <a:lnTo>
                    <a:pt x="2618168" y="1120470"/>
                  </a:lnTo>
                  <a:lnTo>
                    <a:pt x="2618168" y="1160259"/>
                  </a:lnTo>
                  <a:lnTo>
                    <a:pt x="2616111" y="1165517"/>
                  </a:lnTo>
                  <a:lnTo>
                    <a:pt x="2611297" y="1169987"/>
                  </a:lnTo>
                  <a:lnTo>
                    <a:pt x="2606738" y="1174470"/>
                  </a:lnTo>
                  <a:lnTo>
                    <a:pt x="2600731" y="1176718"/>
                  </a:lnTo>
                  <a:lnTo>
                    <a:pt x="2585847" y="1176718"/>
                  </a:lnTo>
                  <a:lnTo>
                    <a:pt x="2579598" y="1174419"/>
                  </a:lnTo>
                  <a:lnTo>
                    <a:pt x="2569984" y="1165288"/>
                  </a:lnTo>
                  <a:lnTo>
                    <a:pt x="2567825" y="1159433"/>
                  </a:lnTo>
                  <a:lnTo>
                    <a:pt x="2567825" y="1146111"/>
                  </a:lnTo>
                  <a:lnTo>
                    <a:pt x="2569984" y="1140739"/>
                  </a:lnTo>
                  <a:lnTo>
                    <a:pt x="2579598" y="1131595"/>
                  </a:lnTo>
                  <a:lnTo>
                    <a:pt x="2585847" y="1129309"/>
                  </a:lnTo>
                  <a:lnTo>
                    <a:pt x="2600248" y="1129309"/>
                  </a:lnTo>
                  <a:lnTo>
                    <a:pt x="2606256" y="1131646"/>
                  </a:lnTo>
                  <a:lnTo>
                    <a:pt x="2615869" y="1140942"/>
                  </a:lnTo>
                  <a:lnTo>
                    <a:pt x="2618041" y="1146111"/>
                  </a:lnTo>
                  <a:lnTo>
                    <a:pt x="2618168" y="1160259"/>
                  </a:lnTo>
                  <a:lnTo>
                    <a:pt x="2618168" y="1120470"/>
                  </a:lnTo>
                  <a:lnTo>
                    <a:pt x="2611031" y="1117117"/>
                  </a:lnTo>
                  <a:lnTo>
                    <a:pt x="2602407" y="1114971"/>
                  </a:lnTo>
                  <a:lnTo>
                    <a:pt x="2592806" y="1114247"/>
                  </a:lnTo>
                  <a:lnTo>
                    <a:pt x="2583180" y="1114971"/>
                  </a:lnTo>
                  <a:lnTo>
                    <a:pt x="2551430" y="1138008"/>
                  </a:lnTo>
                  <a:lnTo>
                    <a:pt x="2548458" y="1152334"/>
                  </a:lnTo>
                  <a:lnTo>
                    <a:pt x="2548483" y="1160627"/>
                  </a:lnTo>
                  <a:lnTo>
                    <a:pt x="2550299" y="1166431"/>
                  </a:lnTo>
                  <a:lnTo>
                    <a:pt x="2557983" y="1176832"/>
                  </a:lnTo>
                  <a:lnTo>
                    <a:pt x="2563749" y="1180896"/>
                  </a:lnTo>
                  <a:lnTo>
                    <a:pt x="2571673" y="1183817"/>
                  </a:lnTo>
                  <a:lnTo>
                    <a:pt x="2565044" y="1186002"/>
                  </a:lnTo>
                  <a:lnTo>
                    <a:pt x="2542133" y="1221905"/>
                  </a:lnTo>
                  <a:lnTo>
                    <a:pt x="2542984" y="1231366"/>
                  </a:lnTo>
                  <a:lnTo>
                    <a:pt x="2572486" y="1264640"/>
                  </a:lnTo>
                  <a:lnTo>
                    <a:pt x="2593048" y="1267942"/>
                  </a:lnTo>
                  <a:lnTo>
                    <a:pt x="2603995" y="1267117"/>
                  </a:lnTo>
                  <a:lnTo>
                    <a:pt x="2640520" y="1240116"/>
                  </a:lnTo>
                  <a:lnTo>
                    <a:pt x="2643962" y="1222463"/>
                  </a:lnTo>
                  <a:lnTo>
                    <a:pt x="2643962" y="1213142"/>
                  </a:lnTo>
                  <a:close/>
                </a:path>
                <a:path w="5046345" h="2016760">
                  <a:moveTo>
                    <a:pt x="2695371" y="47421"/>
                  </a:moveTo>
                  <a:lnTo>
                    <a:pt x="2688640" y="43586"/>
                  </a:lnTo>
                  <a:lnTo>
                    <a:pt x="2682151" y="41668"/>
                  </a:lnTo>
                  <a:lnTo>
                    <a:pt x="2671343" y="41668"/>
                  </a:lnTo>
                  <a:lnTo>
                    <a:pt x="2667266" y="42887"/>
                  </a:lnTo>
                  <a:lnTo>
                    <a:pt x="2660065" y="47815"/>
                  </a:lnTo>
                  <a:lnTo>
                    <a:pt x="2655976" y="52882"/>
                  </a:lnTo>
                  <a:lnTo>
                    <a:pt x="2651658" y="60553"/>
                  </a:lnTo>
                  <a:lnTo>
                    <a:pt x="2651658" y="44119"/>
                  </a:lnTo>
                  <a:lnTo>
                    <a:pt x="2634602" y="44119"/>
                  </a:lnTo>
                  <a:lnTo>
                    <a:pt x="2634602" y="153162"/>
                  </a:lnTo>
                  <a:lnTo>
                    <a:pt x="2653334" y="153162"/>
                  </a:lnTo>
                  <a:lnTo>
                    <a:pt x="2653334" y="88239"/>
                  </a:lnTo>
                  <a:lnTo>
                    <a:pt x="2654541" y="81102"/>
                  </a:lnTo>
                  <a:lnTo>
                    <a:pt x="2658135" y="70142"/>
                  </a:lnTo>
                  <a:lnTo>
                    <a:pt x="2660294" y="66725"/>
                  </a:lnTo>
                  <a:lnTo>
                    <a:pt x="2667025" y="61798"/>
                  </a:lnTo>
                  <a:lnTo>
                    <a:pt x="2670632" y="60553"/>
                  </a:lnTo>
                  <a:lnTo>
                    <a:pt x="2679509" y="60553"/>
                  </a:lnTo>
                  <a:lnTo>
                    <a:pt x="2684081" y="61937"/>
                  </a:lnTo>
                  <a:lnTo>
                    <a:pt x="2688882" y="64668"/>
                  </a:lnTo>
                  <a:lnTo>
                    <a:pt x="2695371" y="47421"/>
                  </a:lnTo>
                  <a:close/>
                </a:path>
                <a:path w="5046345" h="2016760">
                  <a:moveTo>
                    <a:pt x="2796971" y="44119"/>
                  </a:moveTo>
                  <a:lnTo>
                    <a:pt x="2778709" y="44119"/>
                  </a:lnTo>
                  <a:lnTo>
                    <a:pt x="2753487" y="110705"/>
                  </a:lnTo>
                  <a:lnTo>
                    <a:pt x="2750616" y="118745"/>
                  </a:lnTo>
                  <a:lnTo>
                    <a:pt x="2748203" y="125577"/>
                  </a:lnTo>
                  <a:lnTo>
                    <a:pt x="2746527" y="131254"/>
                  </a:lnTo>
                  <a:lnTo>
                    <a:pt x="2744368" y="123748"/>
                  </a:lnTo>
                  <a:lnTo>
                    <a:pt x="2741968" y="116459"/>
                  </a:lnTo>
                  <a:lnTo>
                    <a:pt x="2739567" y="109321"/>
                  </a:lnTo>
                  <a:lnTo>
                    <a:pt x="2715298" y="44119"/>
                  </a:lnTo>
                  <a:lnTo>
                    <a:pt x="2695371" y="44119"/>
                  </a:lnTo>
                  <a:lnTo>
                    <a:pt x="2737878" y="153162"/>
                  </a:lnTo>
                  <a:lnTo>
                    <a:pt x="2755658" y="153162"/>
                  </a:lnTo>
                  <a:lnTo>
                    <a:pt x="2764193" y="131254"/>
                  </a:lnTo>
                  <a:lnTo>
                    <a:pt x="2796883" y="47421"/>
                  </a:lnTo>
                  <a:lnTo>
                    <a:pt x="2796971" y="44119"/>
                  </a:lnTo>
                  <a:close/>
                </a:path>
                <a:path w="5046345" h="2016760">
                  <a:moveTo>
                    <a:pt x="2816187" y="44119"/>
                  </a:moveTo>
                  <a:lnTo>
                    <a:pt x="2798165" y="44119"/>
                  </a:lnTo>
                  <a:lnTo>
                    <a:pt x="2796971" y="44119"/>
                  </a:lnTo>
                  <a:lnTo>
                    <a:pt x="2796971" y="47205"/>
                  </a:lnTo>
                  <a:lnTo>
                    <a:pt x="2796971" y="153162"/>
                  </a:lnTo>
                  <a:lnTo>
                    <a:pt x="2816187" y="153162"/>
                  </a:lnTo>
                  <a:lnTo>
                    <a:pt x="2816187" y="44119"/>
                  </a:lnTo>
                  <a:close/>
                </a:path>
                <a:path w="5046345" h="2016760">
                  <a:moveTo>
                    <a:pt x="2816187" y="2489"/>
                  </a:moveTo>
                  <a:lnTo>
                    <a:pt x="2796971" y="2489"/>
                  </a:lnTo>
                  <a:lnTo>
                    <a:pt x="2796971" y="23850"/>
                  </a:lnTo>
                  <a:lnTo>
                    <a:pt x="2816187" y="23850"/>
                  </a:lnTo>
                  <a:lnTo>
                    <a:pt x="2816187" y="2489"/>
                  </a:lnTo>
                  <a:close/>
                </a:path>
                <a:path w="5046345" h="2016760">
                  <a:moveTo>
                    <a:pt x="2942285" y="44119"/>
                  </a:moveTo>
                  <a:lnTo>
                    <a:pt x="2922828" y="44119"/>
                  </a:lnTo>
                  <a:lnTo>
                    <a:pt x="2897606" y="110705"/>
                  </a:lnTo>
                  <a:lnTo>
                    <a:pt x="2894723" y="118745"/>
                  </a:lnTo>
                  <a:lnTo>
                    <a:pt x="2892272" y="125755"/>
                  </a:lnTo>
                  <a:lnTo>
                    <a:pt x="2890634" y="131254"/>
                  </a:lnTo>
                  <a:lnTo>
                    <a:pt x="2888475" y="123748"/>
                  </a:lnTo>
                  <a:lnTo>
                    <a:pt x="2886075" y="116459"/>
                  </a:lnTo>
                  <a:lnTo>
                    <a:pt x="2883674" y="109321"/>
                  </a:lnTo>
                  <a:lnTo>
                    <a:pt x="2859417" y="44119"/>
                  </a:lnTo>
                  <a:lnTo>
                    <a:pt x="2839478" y="44119"/>
                  </a:lnTo>
                  <a:lnTo>
                    <a:pt x="2881998" y="153162"/>
                  </a:lnTo>
                  <a:lnTo>
                    <a:pt x="2899765" y="153162"/>
                  </a:lnTo>
                  <a:lnTo>
                    <a:pt x="2908312" y="131254"/>
                  </a:lnTo>
                  <a:lnTo>
                    <a:pt x="2942285" y="44119"/>
                  </a:lnTo>
                  <a:close/>
                </a:path>
                <a:path w="5046345" h="2016760">
                  <a:moveTo>
                    <a:pt x="3037878" y="98361"/>
                  </a:moveTo>
                  <a:lnTo>
                    <a:pt x="3023920" y="56718"/>
                  </a:lnTo>
                  <a:lnTo>
                    <a:pt x="3017939" y="51600"/>
                  </a:lnTo>
                  <a:lnTo>
                    <a:pt x="3017939" y="88239"/>
                  </a:lnTo>
                  <a:lnTo>
                    <a:pt x="2955493" y="88239"/>
                  </a:lnTo>
                  <a:lnTo>
                    <a:pt x="2955975" y="78562"/>
                  </a:lnTo>
                  <a:lnTo>
                    <a:pt x="2959100" y="70891"/>
                  </a:lnTo>
                  <a:lnTo>
                    <a:pt x="2971101" y="59550"/>
                  </a:lnTo>
                  <a:lnTo>
                    <a:pt x="2978315" y="56718"/>
                  </a:lnTo>
                  <a:lnTo>
                    <a:pt x="2987192" y="56718"/>
                  </a:lnTo>
                  <a:lnTo>
                    <a:pt x="3017939" y="88239"/>
                  </a:lnTo>
                  <a:lnTo>
                    <a:pt x="3017939" y="51600"/>
                  </a:lnTo>
                  <a:lnTo>
                    <a:pt x="3016008" y="49974"/>
                  </a:lnTo>
                  <a:lnTo>
                    <a:pt x="3007309" y="45364"/>
                  </a:lnTo>
                  <a:lnTo>
                    <a:pt x="2997631" y="42595"/>
                  </a:lnTo>
                  <a:lnTo>
                    <a:pt x="2986951" y="41668"/>
                  </a:lnTo>
                  <a:lnTo>
                    <a:pt x="2975927" y="42608"/>
                  </a:lnTo>
                  <a:lnTo>
                    <a:pt x="2942806" y="65227"/>
                  </a:lnTo>
                  <a:lnTo>
                    <a:pt x="2934589" y="99453"/>
                  </a:lnTo>
                  <a:lnTo>
                    <a:pt x="2935490" y="112014"/>
                  </a:lnTo>
                  <a:lnTo>
                    <a:pt x="2956877" y="147307"/>
                  </a:lnTo>
                  <a:lnTo>
                    <a:pt x="2988157" y="155638"/>
                  </a:lnTo>
                  <a:lnTo>
                    <a:pt x="2997339" y="155054"/>
                  </a:lnTo>
                  <a:lnTo>
                    <a:pt x="3026638" y="140271"/>
                  </a:lnTo>
                  <a:lnTo>
                    <a:pt x="3030728" y="135153"/>
                  </a:lnTo>
                  <a:lnTo>
                    <a:pt x="3034563" y="128181"/>
                  </a:lnTo>
                  <a:lnTo>
                    <a:pt x="3037395" y="120294"/>
                  </a:lnTo>
                  <a:lnTo>
                    <a:pt x="3017697" y="118084"/>
                  </a:lnTo>
                  <a:lnTo>
                    <a:pt x="3014815" y="125755"/>
                  </a:lnTo>
                  <a:lnTo>
                    <a:pt x="3010979" y="131394"/>
                  </a:lnTo>
                  <a:lnTo>
                    <a:pt x="3000883" y="138506"/>
                  </a:lnTo>
                  <a:lnTo>
                    <a:pt x="2994876" y="140271"/>
                  </a:lnTo>
                  <a:lnTo>
                    <a:pt x="2978543" y="140271"/>
                  </a:lnTo>
                  <a:lnTo>
                    <a:pt x="2954286" y="103289"/>
                  </a:lnTo>
                  <a:lnTo>
                    <a:pt x="3037878" y="103289"/>
                  </a:lnTo>
                  <a:lnTo>
                    <a:pt x="3037878" y="98361"/>
                  </a:lnTo>
                  <a:close/>
                </a:path>
                <a:path w="5046345" h="2016760">
                  <a:moveTo>
                    <a:pt x="3157486" y="2489"/>
                  </a:moveTo>
                  <a:lnTo>
                    <a:pt x="3139960" y="2489"/>
                  </a:lnTo>
                  <a:lnTo>
                    <a:pt x="3139960" y="100279"/>
                  </a:lnTo>
                  <a:lnTo>
                    <a:pt x="3139414" y="109766"/>
                  </a:lnTo>
                  <a:lnTo>
                    <a:pt x="3118574" y="140271"/>
                  </a:lnTo>
                  <a:lnTo>
                    <a:pt x="3102000" y="140271"/>
                  </a:lnTo>
                  <a:lnTo>
                    <a:pt x="3080448" y="108521"/>
                  </a:lnTo>
                  <a:lnTo>
                    <a:pt x="3079902" y="98640"/>
                  </a:lnTo>
                  <a:lnTo>
                    <a:pt x="3080410" y="88544"/>
                  </a:lnTo>
                  <a:lnTo>
                    <a:pt x="3100806" y="56997"/>
                  </a:lnTo>
                  <a:lnTo>
                    <a:pt x="3118104" y="56997"/>
                  </a:lnTo>
                  <a:lnTo>
                    <a:pt x="3139414" y="89801"/>
                  </a:lnTo>
                  <a:lnTo>
                    <a:pt x="3139960" y="100279"/>
                  </a:lnTo>
                  <a:lnTo>
                    <a:pt x="3139960" y="2489"/>
                  </a:lnTo>
                  <a:lnTo>
                    <a:pt x="3138513" y="2489"/>
                  </a:lnTo>
                  <a:lnTo>
                    <a:pt x="3138513" y="56438"/>
                  </a:lnTo>
                  <a:lnTo>
                    <a:pt x="3135147" y="52070"/>
                  </a:lnTo>
                  <a:lnTo>
                    <a:pt x="3130829" y="48514"/>
                  </a:lnTo>
                  <a:lnTo>
                    <a:pt x="3125787" y="45758"/>
                  </a:lnTo>
                  <a:lnTo>
                    <a:pt x="3120504" y="43027"/>
                  </a:lnTo>
                  <a:lnTo>
                    <a:pt x="3114497" y="41668"/>
                  </a:lnTo>
                  <a:lnTo>
                    <a:pt x="3107766" y="41668"/>
                  </a:lnTo>
                  <a:lnTo>
                    <a:pt x="3072790" y="57238"/>
                  </a:lnTo>
                  <a:lnTo>
                    <a:pt x="3060217" y="98640"/>
                  </a:lnTo>
                  <a:lnTo>
                    <a:pt x="3060573" y="106756"/>
                  </a:lnTo>
                  <a:lnTo>
                    <a:pt x="3078480" y="144386"/>
                  </a:lnTo>
                  <a:lnTo>
                    <a:pt x="3108490" y="155638"/>
                  </a:lnTo>
                  <a:lnTo>
                    <a:pt x="3118129" y="154622"/>
                  </a:lnTo>
                  <a:lnTo>
                    <a:pt x="3126536" y="151587"/>
                  </a:lnTo>
                  <a:lnTo>
                    <a:pt x="3133725" y="146532"/>
                  </a:lnTo>
                  <a:lnTo>
                    <a:pt x="3139021" y="140271"/>
                  </a:lnTo>
                  <a:lnTo>
                    <a:pt x="3139719" y="139458"/>
                  </a:lnTo>
                  <a:lnTo>
                    <a:pt x="3139719" y="153162"/>
                  </a:lnTo>
                  <a:lnTo>
                    <a:pt x="3157486" y="153162"/>
                  </a:lnTo>
                  <a:lnTo>
                    <a:pt x="3157486" y="139458"/>
                  </a:lnTo>
                  <a:lnTo>
                    <a:pt x="3157486" y="56997"/>
                  </a:lnTo>
                  <a:lnTo>
                    <a:pt x="3157486" y="56438"/>
                  </a:lnTo>
                  <a:lnTo>
                    <a:pt x="3157486" y="2489"/>
                  </a:lnTo>
                  <a:close/>
                </a:path>
                <a:path w="5046345" h="2016760">
                  <a:moveTo>
                    <a:pt x="3249244" y="132067"/>
                  </a:moveTo>
                  <a:lnTo>
                    <a:pt x="3227628" y="132067"/>
                  </a:lnTo>
                  <a:lnTo>
                    <a:pt x="3227628" y="153162"/>
                  </a:lnTo>
                  <a:lnTo>
                    <a:pt x="3249244" y="153162"/>
                  </a:lnTo>
                  <a:lnTo>
                    <a:pt x="3249244" y="132067"/>
                  </a:lnTo>
                  <a:close/>
                </a:path>
                <a:path w="5046345" h="2016760">
                  <a:moveTo>
                    <a:pt x="3288385" y="41109"/>
                  </a:moveTo>
                  <a:lnTo>
                    <a:pt x="3267557" y="6794"/>
                  </a:lnTo>
                  <a:lnTo>
                    <a:pt x="3238677" y="0"/>
                  </a:lnTo>
                  <a:lnTo>
                    <a:pt x="3228403" y="711"/>
                  </a:lnTo>
                  <a:lnTo>
                    <a:pt x="3193669" y="24879"/>
                  </a:lnTo>
                  <a:lnTo>
                    <a:pt x="3188474" y="43307"/>
                  </a:lnTo>
                  <a:lnTo>
                    <a:pt x="3207931" y="45758"/>
                  </a:lnTo>
                  <a:lnTo>
                    <a:pt x="3209544" y="38341"/>
                  </a:lnTo>
                  <a:lnTo>
                    <a:pt x="3211855" y="31991"/>
                  </a:lnTo>
                  <a:lnTo>
                    <a:pt x="3214852" y="26708"/>
                  </a:lnTo>
                  <a:lnTo>
                    <a:pt x="3218497" y="22466"/>
                  </a:lnTo>
                  <a:lnTo>
                    <a:pt x="3224022" y="17538"/>
                  </a:lnTo>
                  <a:lnTo>
                    <a:pt x="3230740" y="15087"/>
                  </a:lnTo>
                  <a:lnTo>
                    <a:pt x="3247313" y="15087"/>
                  </a:lnTo>
                  <a:lnTo>
                    <a:pt x="3254286" y="17818"/>
                  </a:lnTo>
                  <a:lnTo>
                    <a:pt x="3265817" y="28790"/>
                  </a:lnTo>
                  <a:lnTo>
                    <a:pt x="3268700" y="35077"/>
                  </a:lnTo>
                  <a:lnTo>
                    <a:pt x="3268700" y="46228"/>
                  </a:lnTo>
                  <a:lnTo>
                    <a:pt x="3252838" y="66865"/>
                  </a:lnTo>
                  <a:lnTo>
                    <a:pt x="3246361" y="72529"/>
                  </a:lnTo>
                  <a:lnTo>
                    <a:pt x="3241789" y="76822"/>
                  </a:lnTo>
                  <a:lnTo>
                    <a:pt x="3239389" y="79756"/>
                  </a:lnTo>
                  <a:lnTo>
                    <a:pt x="3235795" y="83743"/>
                  </a:lnTo>
                  <a:lnTo>
                    <a:pt x="3233394" y="87769"/>
                  </a:lnTo>
                  <a:lnTo>
                    <a:pt x="3231705" y="91795"/>
                  </a:lnTo>
                  <a:lnTo>
                    <a:pt x="3229787" y="97091"/>
                  </a:lnTo>
                  <a:lnTo>
                    <a:pt x="3228581" y="103289"/>
                  </a:lnTo>
                  <a:lnTo>
                    <a:pt x="3228581" y="116179"/>
                  </a:lnTo>
                  <a:lnTo>
                    <a:pt x="3247085" y="116179"/>
                  </a:lnTo>
                  <a:lnTo>
                    <a:pt x="3247085" y="108686"/>
                  </a:lnTo>
                  <a:lnTo>
                    <a:pt x="3247796" y="103289"/>
                  </a:lnTo>
                  <a:lnTo>
                    <a:pt x="3248520" y="100025"/>
                  </a:lnTo>
                  <a:lnTo>
                    <a:pt x="3249485" y="96723"/>
                  </a:lnTo>
                  <a:lnTo>
                    <a:pt x="3250679" y="93802"/>
                  </a:lnTo>
                  <a:lnTo>
                    <a:pt x="3252838" y="91249"/>
                  </a:lnTo>
                  <a:lnTo>
                    <a:pt x="3254768" y="88684"/>
                  </a:lnTo>
                  <a:lnTo>
                    <a:pt x="3258845" y="84747"/>
                  </a:lnTo>
                  <a:lnTo>
                    <a:pt x="3265093" y="79463"/>
                  </a:lnTo>
                  <a:lnTo>
                    <a:pt x="3271393" y="73787"/>
                  </a:lnTo>
                  <a:lnTo>
                    <a:pt x="3288385" y="47675"/>
                  </a:lnTo>
                  <a:lnTo>
                    <a:pt x="3288385" y="41109"/>
                  </a:lnTo>
                  <a:close/>
                </a:path>
                <a:path w="5046345" h="2016760">
                  <a:moveTo>
                    <a:pt x="3562680" y="1488300"/>
                  </a:moveTo>
                  <a:lnTo>
                    <a:pt x="3550437" y="1488300"/>
                  </a:lnTo>
                  <a:lnTo>
                    <a:pt x="3547503" y="1493253"/>
                  </a:lnTo>
                  <a:lnTo>
                    <a:pt x="3543706" y="1498257"/>
                  </a:lnTo>
                  <a:lnTo>
                    <a:pt x="3513417" y="1522222"/>
                  </a:lnTo>
                  <a:lnTo>
                    <a:pt x="3505758" y="1526108"/>
                  </a:lnTo>
                  <a:lnTo>
                    <a:pt x="3505758" y="1543926"/>
                  </a:lnTo>
                  <a:lnTo>
                    <a:pt x="3543706" y="1521714"/>
                  </a:lnTo>
                  <a:lnTo>
                    <a:pt x="3543706" y="1639519"/>
                  </a:lnTo>
                  <a:lnTo>
                    <a:pt x="3562680" y="1639519"/>
                  </a:lnTo>
                  <a:lnTo>
                    <a:pt x="3562680" y="1521714"/>
                  </a:lnTo>
                  <a:lnTo>
                    <a:pt x="3562680" y="1488300"/>
                  </a:lnTo>
                  <a:close/>
                </a:path>
                <a:path w="5046345" h="2016760">
                  <a:moveTo>
                    <a:pt x="3562680" y="1114247"/>
                  </a:moveTo>
                  <a:lnTo>
                    <a:pt x="3550437" y="1114247"/>
                  </a:lnTo>
                  <a:lnTo>
                    <a:pt x="3547503" y="1119200"/>
                  </a:lnTo>
                  <a:lnTo>
                    <a:pt x="3543706" y="1124204"/>
                  </a:lnTo>
                  <a:lnTo>
                    <a:pt x="3513417" y="1148168"/>
                  </a:lnTo>
                  <a:lnTo>
                    <a:pt x="3505758" y="1152055"/>
                  </a:lnTo>
                  <a:lnTo>
                    <a:pt x="3505758" y="1169860"/>
                  </a:lnTo>
                  <a:lnTo>
                    <a:pt x="3543706" y="1147660"/>
                  </a:lnTo>
                  <a:lnTo>
                    <a:pt x="3543706" y="1265466"/>
                  </a:lnTo>
                  <a:lnTo>
                    <a:pt x="3562680" y="1265466"/>
                  </a:lnTo>
                  <a:lnTo>
                    <a:pt x="3562680" y="1147660"/>
                  </a:lnTo>
                  <a:lnTo>
                    <a:pt x="3562680" y="1114247"/>
                  </a:lnTo>
                  <a:close/>
                </a:path>
                <a:path w="5046345" h="2016760">
                  <a:moveTo>
                    <a:pt x="3591026" y="873607"/>
                  </a:moveTo>
                  <a:lnTo>
                    <a:pt x="3515131" y="873607"/>
                  </a:lnTo>
                  <a:lnTo>
                    <a:pt x="3517049" y="870318"/>
                  </a:lnTo>
                  <a:lnTo>
                    <a:pt x="3545154" y="844575"/>
                  </a:lnTo>
                  <a:lnTo>
                    <a:pt x="3554552" y="836650"/>
                  </a:lnTo>
                  <a:lnTo>
                    <a:pt x="3584537" y="805535"/>
                  </a:lnTo>
                  <a:lnTo>
                    <a:pt x="3586950" y="799782"/>
                  </a:lnTo>
                  <a:lnTo>
                    <a:pt x="3589591" y="794004"/>
                  </a:lnTo>
                  <a:lnTo>
                    <a:pt x="3590709" y="788492"/>
                  </a:lnTo>
                  <a:lnTo>
                    <a:pt x="3590785" y="782104"/>
                  </a:lnTo>
                  <a:lnTo>
                    <a:pt x="3589972" y="773557"/>
                  </a:lnTo>
                  <a:lnTo>
                    <a:pt x="3587546" y="765733"/>
                  </a:lnTo>
                  <a:lnTo>
                    <a:pt x="3583495" y="758621"/>
                  </a:lnTo>
                  <a:lnTo>
                    <a:pt x="3580739" y="755523"/>
                  </a:lnTo>
                  <a:lnTo>
                    <a:pt x="3577818" y="752233"/>
                  </a:lnTo>
                  <a:lnTo>
                    <a:pt x="3570744" y="746963"/>
                  </a:lnTo>
                  <a:lnTo>
                    <a:pt x="3562540" y="743204"/>
                  </a:lnTo>
                  <a:lnTo>
                    <a:pt x="3553193" y="740943"/>
                  </a:lnTo>
                  <a:lnTo>
                    <a:pt x="3542754" y="740194"/>
                  </a:lnTo>
                  <a:lnTo>
                    <a:pt x="3532162" y="740879"/>
                  </a:lnTo>
                  <a:lnTo>
                    <a:pt x="3496970" y="764946"/>
                  </a:lnTo>
                  <a:lnTo>
                    <a:pt x="3492309" y="783742"/>
                  </a:lnTo>
                  <a:lnTo>
                    <a:pt x="3511766" y="785660"/>
                  </a:lnTo>
                  <a:lnTo>
                    <a:pt x="3511766" y="776173"/>
                  </a:lnTo>
                  <a:lnTo>
                    <a:pt x="3514648" y="768756"/>
                  </a:lnTo>
                  <a:lnTo>
                    <a:pt x="3520173" y="763473"/>
                  </a:lnTo>
                  <a:lnTo>
                    <a:pt x="3525456" y="758164"/>
                  </a:lnTo>
                  <a:lnTo>
                    <a:pt x="3532898" y="755523"/>
                  </a:lnTo>
                  <a:lnTo>
                    <a:pt x="3550678" y="755523"/>
                  </a:lnTo>
                  <a:lnTo>
                    <a:pt x="3557638" y="758024"/>
                  </a:lnTo>
                  <a:lnTo>
                    <a:pt x="3568687" y="768083"/>
                  </a:lnTo>
                  <a:lnTo>
                    <a:pt x="3571329" y="774255"/>
                  </a:lnTo>
                  <a:lnTo>
                    <a:pt x="3571329" y="788492"/>
                  </a:lnTo>
                  <a:lnTo>
                    <a:pt x="3539947" y="826198"/>
                  </a:lnTo>
                  <a:lnTo>
                    <a:pt x="3520579" y="842060"/>
                  </a:lnTo>
                  <a:lnTo>
                    <a:pt x="3513874" y="847928"/>
                  </a:lnTo>
                  <a:lnTo>
                    <a:pt x="3490874" y="878547"/>
                  </a:lnTo>
                  <a:lnTo>
                    <a:pt x="3488702" y="887031"/>
                  </a:lnTo>
                  <a:lnTo>
                    <a:pt x="3488702" y="891400"/>
                  </a:lnTo>
                  <a:lnTo>
                    <a:pt x="3591026" y="891400"/>
                  </a:lnTo>
                  <a:lnTo>
                    <a:pt x="3591026" y="873607"/>
                  </a:lnTo>
                  <a:close/>
                </a:path>
                <a:path w="5046345" h="2016760">
                  <a:moveTo>
                    <a:pt x="3593668" y="1962632"/>
                  </a:moveTo>
                  <a:lnTo>
                    <a:pt x="3592779" y="1952307"/>
                  </a:lnTo>
                  <a:lnTo>
                    <a:pt x="3590125" y="1942973"/>
                  </a:lnTo>
                  <a:lnTo>
                    <a:pt x="3585768" y="1934629"/>
                  </a:lnTo>
                  <a:lnTo>
                    <a:pt x="3581984" y="1930019"/>
                  </a:lnTo>
                  <a:lnTo>
                    <a:pt x="3579736" y="1927275"/>
                  </a:lnTo>
                  <a:lnTo>
                    <a:pt x="3574643" y="1923173"/>
                  </a:lnTo>
                  <a:lnTo>
                    <a:pt x="3572306" y="1921281"/>
                  </a:lnTo>
                  <a:lnTo>
                    <a:pt x="3564102" y="1917001"/>
                  </a:lnTo>
                  <a:lnTo>
                    <a:pt x="3555111" y="1914436"/>
                  </a:lnTo>
                  <a:lnTo>
                    <a:pt x="3545395" y="1913585"/>
                  </a:lnTo>
                  <a:lnTo>
                    <a:pt x="3537915" y="1914182"/>
                  </a:lnTo>
                  <a:lnTo>
                    <a:pt x="3530625" y="1915985"/>
                  </a:lnTo>
                  <a:lnTo>
                    <a:pt x="3523500" y="1918982"/>
                  </a:lnTo>
                  <a:lnTo>
                    <a:pt x="3516566" y="1923173"/>
                  </a:lnTo>
                  <a:lnTo>
                    <a:pt x="3524732" y="1882635"/>
                  </a:lnTo>
                  <a:lnTo>
                    <a:pt x="3586467" y="1882635"/>
                  </a:lnTo>
                  <a:lnTo>
                    <a:pt x="3586467" y="1865096"/>
                  </a:lnTo>
                  <a:lnTo>
                    <a:pt x="3509365" y="1865096"/>
                  </a:lnTo>
                  <a:lnTo>
                    <a:pt x="3494468" y="1942363"/>
                  </a:lnTo>
                  <a:lnTo>
                    <a:pt x="3512248" y="1944535"/>
                  </a:lnTo>
                  <a:lnTo>
                    <a:pt x="3515131" y="1940356"/>
                  </a:lnTo>
                  <a:lnTo>
                    <a:pt x="3518966" y="1936864"/>
                  </a:lnTo>
                  <a:lnTo>
                    <a:pt x="3524021" y="1934133"/>
                  </a:lnTo>
                  <a:lnTo>
                    <a:pt x="3528822" y="1931390"/>
                  </a:lnTo>
                  <a:lnTo>
                    <a:pt x="3534346" y="1930019"/>
                  </a:lnTo>
                  <a:lnTo>
                    <a:pt x="3540353" y="1930019"/>
                  </a:lnTo>
                  <a:lnTo>
                    <a:pt x="3547516" y="1930590"/>
                  </a:lnTo>
                  <a:lnTo>
                    <a:pt x="3573500" y="1964270"/>
                  </a:lnTo>
                  <a:lnTo>
                    <a:pt x="3572903" y="1972094"/>
                  </a:lnTo>
                  <a:lnTo>
                    <a:pt x="3540823" y="2000986"/>
                  </a:lnTo>
                  <a:lnTo>
                    <a:pt x="3533140" y="2000986"/>
                  </a:lnTo>
                  <a:lnTo>
                    <a:pt x="3526663" y="1998599"/>
                  </a:lnTo>
                  <a:lnTo>
                    <a:pt x="3516084" y="1989112"/>
                  </a:lnTo>
                  <a:lnTo>
                    <a:pt x="3512731" y="1981987"/>
                  </a:lnTo>
                  <a:lnTo>
                    <a:pt x="3511042" y="1972500"/>
                  </a:lnTo>
                  <a:lnTo>
                    <a:pt x="3491115" y="1974138"/>
                  </a:lnTo>
                  <a:lnTo>
                    <a:pt x="3513632" y="2009571"/>
                  </a:lnTo>
                  <a:lnTo>
                    <a:pt x="3540823" y="2016048"/>
                  </a:lnTo>
                  <a:lnTo>
                    <a:pt x="3553079" y="2014918"/>
                  </a:lnTo>
                  <a:lnTo>
                    <a:pt x="3586784" y="1990115"/>
                  </a:lnTo>
                  <a:lnTo>
                    <a:pt x="3592893" y="1972500"/>
                  </a:lnTo>
                  <a:lnTo>
                    <a:pt x="3593668" y="1962632"/>
                  </a:lnTo>
                  <a:close/>
                </a:path>
                <a:path w="5046345" h="2016760">
                  <a:moveTo>
                    <a:pt x="3688778" y="1114247"/>
                  </a:moveTo>
                  <a:lnTo>
                    <a:pt x="3676535" y="1114247"/>
                  </a:lnTo>
                  <a:lnTo>
                    <a:pt x="3673602" y="1119200"/>
                  </a:lnTo>
                  <a:lnTo>
                    <a:pt x="3669804" y="1124204"/>
                  </a:lnTo>
                  <a:lnTo>
                    <a:pt x="3639515" y="1148168"/>
                  </a:lnTo>
                  <a:lnTo>
                    <a:pt x="3631857" y="1152055"/>
                  </a:lnTo>
                  <a:lnTo>
                    <a:pt x="3631857" y="1169860"/>
                  </a:lnTo>
                  <a:lnTo>
                    <a:pt x="3669804" y="1147660"/>
                  </a:lnTo>
                  <a:lnTo>
                    <a:pt x="3669804" y="1265466"/>
                  </a:lnTo>
                  <a:lnTo>
                    <a:pt x="3688778" y="1265466"/>
                  </a:lnTo>
                  <a:lnTo>
                    <a:pt x="3688778" y="1147660"/>
                  </a:lnTo>
                  <a:lnTo>
                    <a:pt x="3688778" y="1114247"/>
                  </a:lnTo>
                  <a:close/>
                </a:path>
                <a:path w="5046345" h="2016760">
                  <a:moveTo>
                    <a:pt x="3718090" y="1939340"/>
                  </a:moveTo>
                  <a:lnTo>
                    <a:pt x="3712324" y="1894954"/>
                  </a:lnTo>
                  <a:lnTo>
                    <a:pt x="3698633" y="1873135"/>
                  </a:lnTo>
                  <a:lnTo>
                    <a:pt x="3698633" y="1939340"/>
                  </a:lnTo>
                  <a:lnTo>
                    <a:pt x="3698049" y="1956282"/>
                  </a:lnTo>
                  <a:lnTo>
                    <a:pt x="3683736" y="1996884"/>
                  </a:lnTo>
                  <a:lnTo>
                    <a:pt x="3676535" y="2000986"/>
                  </a:lnTo>
                  <a:lnTo>
                    <a:pt x="3658997" y="2000986"/>
                  </a:lnTo>
                  <a:lnTo>
                    <a:pt x="3637203" y="1956282"/>
                  </a:lnTo>
                  <a:lnTo>
                    <a:pt x="3636657" y="1939340"/>
                  </a:lnTo>
                  <a:lnTo>
                    <a:pt x="3637292" y="1922183"/>
                  </a:lnTo>
                  <a:lnTo>
                    <a:pt x="3651796" y="1881251"/>
                  </a:lnTo>
                  <a:lnTo>
                    <a:pt x="3658755" y="1877695"/>
                  </a:lnTo>
                  <a:lnTo>
                    <a:pt x="3667404" y="1877695"/>
                  </a:lnTo>
                  <a:lnTo>
                    <a:pt x="3696347" y="1908340"/>
                  </a:lnTo>
                  <a:lnTo>
                    <a:pt x="3698633" y="1939340"/>
                  </a:lnTo>
                  <a:lnTo>
                    <a:pt x="3698633" y="1873135"/>
                  </a:lnTo>
                  <a:lnTo>
                    <a:pt x="3695750" y="1870570"/>
                  </a:lnTo>
                  <a:lnTo>
                    <a:pt x="3689502" y="1867293"/>
                  </a:lnTo>
                  <a:lnTo>
                    <a:pt x="3683025" y="1863991"/>
                  </a:lnTo>
                  <a:lnTo>
                    <a:pt x="3675811" y="1862366"/>
                  </a:lnTo>
                  <a:lnTo>
                    <a:pt x="3667645" y="1862366"/>
                  </a:lnTo>
                  <a:lnTo>
                    <a:pt x="3629812" y="1881771"/>
                  </a:lnTo>
                  <a:lnTo>
                    <a:pt x="3617569" y="1926577"/>
                  </a:lnTo>
                  <a:lnTo>
                    <a:pt x="3617214" y="1939340"/>
                  </a:lnTo>
                  <a:lnTo>
                    <a:pt x="3618153" y="1959089"/>
                  </a:lnTo>
                  <a:lnTo>
                    <a:pt x="3632339" y="2000427"/>
                  </a:lnTo>
                  <a:lnTo>
                    <a:pt x="3667645" y="2016048"/>
                  </a:lnTo>
                  <a:lnTo>
                    <a:pt x="3675786" y="2015490"/>
                  </a:lnTo>
                  <a:lnTo>
                    <a:pt x="3709505" y="1989632"/>
                  </a:lnTo>
                  <a:lnTo>
                    <a:pt x="3717734" y="1951977"/>
                  </a:lnTo>
                  <a:lnTo>
                    <a:pt x="3718090" y="1939340"/>
                  </a:lnTo>
                  <a:close/>
                </a:path>
                <a:path w="5046345" h="2016760">
                  <a:moveTo>
                    <a:pt x="3718090" y="817181"/>
                  </a:moveTo>
                  <a:lnTo>
                    <a:pt x="3712324" y="772782"/>
                  </a:lnTo>
                  <a:lnTo>
                    <a:pt x="3698633" y="750963"/>
                  </a:lnTo>
                  <a:lnTo>
                    <a:pt x="3698633" y="817181"/>
                  </a:lnTo>
                  <a:lnTo>
                    <a:pt x="3698049" y="834123"/>
                  </a:lnTo>
                  <a:lnTo>
                    <a:pt x="3683736" y="874712"/>
                  </a:lnTo>
                  <a:lnTo>
                    <a:pt x="3676535" y="878801"/>
                  </a:lnTo>
                  <a:lnTo>
                    <a:pt x="3658997" y="878801"/>
                  </a:lnTo>
                  <a:lnTo>
                    <a:pt x="3637203" y="834123"/>
                  </a:lnTo>
                  <a:lnTo>
                    <a:pt x="3636657" y="817181"/>
                  </a:lnTo>
                  <a:lnTo>
                    <a:pt x="3637292" y="800011"/>
                  </a:lnTo>
                  <a:lnTo>
                    <a:pt x="3651796" y="759079"/>
                  </a:lnTo>
                  <a:lnTo>
                    <a:pt x="3658755" y="755523"/>
                  </a:lnTo>
                  <a:lnTo>
                    <a:pt x="3667404" y="755523"/>
                  </a:lnTo>
                  <a:lnTo>
                    <a:pt x="3696347" y="786180"/>
                  </a:lnTo>
                  <a:lnTo>
                    <a:pt x="3698633" y="817181"/>
                  </a:lnTo>
                  <a:lnTo>
                    <a:pt x="3698633" y="750963"/>
                  </a:lnTo>
                  <a:lnTo>
                    <a:pt x="3695750" y="748398"/>
                  </a:lnTo>
                  <a:lnTo>
                    <a:pt x="3689502" y="745121"/>
                  </a:lnTo>
                  <a:lnTo>
                    <a:pt x="3683025" y="741832"/>
                  </a:lnTo>
                  <a:lnTo>
                    <a:pt x="3675811" y="740194"/>
                  </a:lnTo>
                  <a:lnTo>
                    <a:pt x="3667645" y="740194"/>
                  </a:lnTo>
                  <a:lnTo>
                    <a:pt x="3629812" y="759599"/>
                  </a:lnTo>
                  <a:lnTo>
                    <a:pt x="3617569" y="804405"/>
                  </a:lnTo>
                  <a:lnTo>
                    <a:pt x="3617214" y="817181"/>
                  </a:lnTo>
                  <a:lnTo>
                    <a:pt x="3618153" y="836917"/>
                  </a:lnTo>
                  <a:lnTo>
                    <a:pt x="3632339" y="878268"/>
                  </a:lnTo>
                  <a:lnTo>
                    <a:pt x="3667645" y="893876"/>
                  </a:lnTo>
                  <a:lnTo>
                    <a:pt x="3675786" y="893330"/>
                  </a:lnTo>
                  <a:lnTo>
                    <a:pt x="3709492" y="867460"/>
                  </a:lnTo>
                  <a:lnTo>
                    <a:pt x="3717734" y="829805"/>
                  </a:lnTo>
                  <a:lnTo>
                    <a:pt x="3718090" y="817181"/>
                  </a:lnTo>
                  <a:close/>
                </a:path>
                <a:path w="5046345" h="2016760">
                  <a:moveTo>
                    <a:pt x="3718814" y="1587195"/>
                  </a:moveTo>
                  <a:lnTo>
                    <a:pt x="3699281" y="1561985"/>
                  </a:lnTo>
                  <a:lnTo>
                    <a:pt x="3699281" y="1605724"/>
                  </a:lnTo>
                  <a:lnTo>
                    <a:pt x="3696474" y="1612773"/>
                  </a:lnTo>
                  <a:lnTo>
                    <a:pt x="3690467" y="1618424"/>
                  </a:lnTo>
                  <a:lnTo>
                    <a:pt x="3684701" y="1624088"/>
                  </a:lnTo>
                  <a:lnTo>
                    <a:pt x="3677259" y="1626920"/>
                  </a:lnTo>
                  <a:lnTo>
                    <a:pt x="3662362" y="1626920"/>
                  </a:lnTo>
                  <a:lnTo>
                    <a:pt x="3656838" y="1625561"/>
                  </a:lnTo>
                  <a:lnTo>
                    <a:pt x="3646754" y="1620062"/>
                  </a:lnTo>
                  <a:lnTo>
                    <a:pt x="3642906" y="1616227"/>
                  </a:lnTo>
                  <a:lnTo>
                    <a:pt x="3640505" y="1611299"/>
                  </a:lnTo>
                  <a:lnTo>
                    <a:pt x="3637864" y="1606359"/>
                  </a:lnTo>
                  <a:lnTo>
                    <a:pt x="3636657" y="1601266"/>
                  </a:lnTo>
                  <a:lnTo>
                    <a:pt x="3636734" y="1587195"/>
                  </a:lnTo>
                  <a:lnTo>
                    <a:pt x="3639540" y="1580210"/>
                  </a:lnTo>
                  <a:lnTo>
                    <a:pt x="3651072" y="1568704"/>
                  </a:lnTo>
                  <a:lnTo>
                    <a:pt x="3658527" y="1565821"/>
                  </a:lnTo>
                  <a:lnTo>
                    <a:pt x="3676777" y="1565821"/>
                  </a:lnTo>
                  <a:lnTo>
                    <a:pt x="3684460" y="1568754"/>
                  </a:lnTo>
                  <a:lnTo>
                    <a:pt x="3696474" y="1580438"/>
                  </a:lnTo>
                  <a:lnTo>
                    <a:pt x="3699167" y="1587385"/>
                  </a:lnTo>
                  <a:lnTo>
                    <a:pt x="3699281" y="1605724"/>
                  </a:lnTo>
                  <a:lnTo>
                    <a:pt x="3699281" y="1561985"/>
                  </a:lnTo>
                  <a:lnTo>
                    <a:pt x="3696500" y="1560423"/>
                  </a:lnTo>
                  <a:lnTo>
                    <a:pt x="3689743" y="1557883"/>
                  </a:lnTo>
                  <a:lnTo>
                    <a:pt x="3697427" y="1554949"/>
                  </a:lnTo>
                  <a:lnTo>
                    <a:pt x="3703193" y="1550936"/>
                  </a:lnTo>
                  <a:lnTo>
                    <a:pt x="3703320" y="1550771"/>
                  </a:lnTo>
                  <a:lnTo>
                    <a:pt x="3710876" y="1540713"/>
                  </a:lnTo>
                  <a:lnTo>
                    <a:pt x="3712565" y="1534680"/>
                  </a:lnTo>
                  <a:lnTo>
                    <a:pt x="3712514" y="1527200"/>
                  </a:lnTo>
                  <a:lnTo>
                    <a:pt x="3693007" y="1494523"/>
                  </a:lnTo>
                  <a:lnTo>
                    <a:pt x="3693007" y="1534312"/>
                  </a:lnTo>
                  <a:lnTo>
                    <a:pt x="3690950" y="1539570"/>
                  </a:lnTo>
                  <a:lnTo>
                    <a:pt x="3686137" y="1544040"/>
                  </a:lnTo>
                  <a:lnTo>
                    <a:pt x="3681577" y="1548523"/>
                  </a:lnTo>
                  <a:lnTo>
                    <a:pt x="3675570" y="1550771"/>
                  </a:lnTo>
                  <a:lnTo>
                    <a:pt x="3660686" y="1550771"/>
                  </a:lnTo>
                  <a:lnTo>
                    <a:pt x="3654437" y="1548485"/>
                  </a:lnTo>
                  <a:lnTo>
                    <a:pt x="3644836" y="1539341"/>
                  </a:lnTo>
                  <a:lnTo>
                    <a:pt x="3642664" y="1533499"/>
                  </a:lnTo>
                  <a:lnTo>
                    <a:pt x="3642664" y="1520164"/>
                  </a:lnTo>
                  <a:lnTo>
                    <a:pt x="3644836" y="1514792"/>
                  </a:lnTo>
                  <a:lnTo>
                    <a:pt x="3654437" y="1505648"/>
                  </a:lnTo>
                  <a:lnTo>
                    <a:pt x="3660686" y="1503362"/>
                  </a:lnTo>
                  <a:lnTo>
                    <a:pt x="3675088" y="1503362"/>
                  </a:lnTo>
                  <a:lnTo>
                    <a:pt x="3681095" y="1505699"/>
                  </a:lnTo>
                  <a:lnTo>
                    <a:pt x="3690709" y="1515008"/>
                  </a:lnTo>
                  <a:lnTo>
                    <a:pt x="3692880" y="1520164"/>
                  </a:lnTo>
                  <a:lnTo>
                    <a:pt x="3693007" y="1534312"/>
                  </a:lnTo>
                  <a:lnTo>
                    <a:pt x="3693007" y="1494523"/>
                  </a:lnTo>
                  <a:lnTo>
                    <a:pt x="3685870" y="1491183"/>
                  </a:lnTo>
                  <a:lnTo>
                    <a:pt x="3677247" y="1489024"/>
                  </a:lnTo>
                  <a:lnTo>
                    <a:pt x="3667645" y="1488300"/>
                  </a:lnTo>
                  <a:lnTo>
                    <a:pt x="3658019" y="1489024"/>
                  </a:lnTo>
                  <a:lnTo>
                    <a:pt x="3626281" y="1512062"/>
                  </a:lnTo>
                  <a:lnTo>
                    <a:pt x="3623297" y="1526387"/>
                  </a:lnTo>
                  <a:lnTo>
                    <a:pt x="3623335" y="1534680"/>
                  </a:lnTo>
                  <a:lnTo>
                    <a:pt x="3625138" y="1540484"/>
                  </a:lnTo>
                  <a:lnTo>
                    <a:pt x="3632822" y="1550885"/>
                  </a:lnTo>
                  <a:lnTo>
                    <a:pt x="3638588" y="1554949"/>
                  </a:lnTo>
                  <a:lnTo>
                    <a:pt x="3646513" y="1557883"/>
                  </a:lnTo>
                  <a:lnTo>
                    <a:pt x="3639883" y="1560055"/>
                  </a:lnTo>
                  <a:lnTo>
                    <a:pt x="3616972" y="1595958"/>
                  </a:lnTo>
                  <a:lnTo>
                    <a:pt x="3617823" y="1605419"/>
                  </a:lnTo>
                  <a:lnTo>
                    <a:pt x="3647325" y="1638706"/>
                  </a:lnTo>
                  <a:lnTo>
                    <a:pt x="3667887" y="1641995"/>
                  </a:lnTo>
                  <a:lnTo>
                    <a:pt x="3678834" y="1641170"/>
                  </a:lnTo>
                  <a:lnTo>
                    <a:pt x="3715359" y="1614182"/>
                  </a:lnTo>
                  <a:lnTo>
                    <a:pt x="3718814" y="1596517"/>
                  </a:lnTo>
                  <a:lnTo>
                    <a:pt x="3718814" y="1587195"/>
                  </a:lnTo>
                  <a:close/>
                </a:path>
                <a:path w="5046345" h="2016760">
                  <a:moveTo>
                    <a:pt x="3814889" y="1488300"/>
                  </a:moveTo>
                  <a:lnTo>
                    <a:pt x="3802634" y="1488300"/>
                  </a:lnTo>
                  <a:lnTo>
                    <a:pt x="3799700" y="1493253"/>
                  </a:lnTo>
                  <a:lnTo>
                    <a:pt x="3795903" y="1498257"/>
                  </a:lnTo>
                  <a:lnTo>
                    <a:pt x="3765613" y="1522222"/>
                  </a:lnTo>
                  <a:lnTo>
                    <a:pt x="3757955" y="1526108"/>
                  </a:lnTo>
                  <a:lnTo>
                    <a:pt x="3757955" y="1543926"/>
                  </a:lnTo>
                  <a:lnTo>
                    <a:pt x="3795903" y="1521714"/>
                  </a:lnTo>
                  <a:lnTo>
                    <a:pt x="3795903" y="1639519"/>
                  </a:lnTo>
                  <a:lnTo>
                    <a:pt x="3814889" y="1639519"/>
                  </a:lnTo>
                  <a:lnTo>
                    <a:pt x="3814889" y="1521714"/>
                  </a:lnTo>
                  <a:lnTo>
                    <a:pt x="3814889" y="1488300"/>
                  </a:lnTo>
                  <a:close/>
                </a:path>
                <a:path w="5046345" h="2016760">
                  <a:moveTo>
                    <a:pt x="3844188" y="1939340"/>
                  </a:moveTo>
                  <a:lnTo>
                    <a:pt x="3838422" y="1894954"/>
                  </a:lnTo>
                  <a:lnTo>
                    <a:pt x="3824732" y="1873135"/>
                  </a:lnTo>
                  <a:lnTo>
                    <a:pt x="3824732" y="1939340"/>
                  </a:lnTo>
                  <a:lnTo>
                    <a:pt x="3824147" y="1956282"/>
                  </a:lnTo>
                  <a:lnTo>
                    <a:pt x="3809835" y="1996884"/>
                  </a:lnTo>
                  <a:lnTo>
                    <a:pt x="3802634" y="2000986"/>
                  </a:lnTo>
                  <a:lnTo>
                    <a:pt x="3785095" y="2000986"/>
                  </a:lnTo>
                  <a:lnTo>
                    <a:pt x="3763302" y="1956282"/>
                  </a:lnTo>
                  <a:lnTo>
                    <a:pt x="3762768" y="1939340"/>
                  </a:lnTo>
                  <a:lnTo>
                    <a:pt x="3763391" y="1922183"/>
                  </a:lnTo>
                  <a:lnTo>
                    <a:pt x="3777894" y="1881251"/>
                  </a:lnTo>
                  <a:lnTo>
                    <a:pt x="3784854" y="1877695"/>
                  </a:lnTo>
                  <a:lnTo>
                    <a:pt x="3793502" y="1877695"/>
                  </a:lnTo>
                  <a:lnTo>
                    <a:pt x="3822446" y="1908340"/>
                  </a:lnTo>
                  <a:lnTo>
                    <a:pt x="3824732" y="1939340"/>
                  </a:lnTo>
                  <a:lnTo>
                    <a:pt x="3824732" y="1873135"/>
                  </a:lnTo>
                  <a:lnTo>
                    <a:pt x="3821849" y="1870570"/>
                  </a:lnTo>
                  <a:lnTo>
                    <a:pt x="3815600" y="1867293"/>
                  </a:lnTo>
                  <a:lnTo>
                    <a:pt x="3809123" y="1863991"/>
                  </a:lnTo>
                  <a:lnTo>
                    <a:pt x="3801910" y="1862366"/>
                  </a:lnTo>
                  <a:lnTo>
                    <a:pt x="3793744" y="1862366"/>
                  </a:lnTo>
                  <a:lnTo>
                    <a:pt x="3755923" y="1881771"/>
                  </a:lnTo>
                  <a:lnTo>
                    <a:pt x="3743668" y="1926577"/>
                  </a:lnTo>
                  <a:lnTo>
                    <a:pt x="3743312" y="1939340"/>
                  </a:lnTo>
                  <a:lnTo>
                    <a:pt x="3744252" y="1959089"/>
                  </a:lnTo>
                  <a:lnTo>
                    <a:pt x="3758438" y="2000427"/>
                  </a:lnTo>
                  <a:lnTo>
                    <a:pt x="3793744" y="2016048"/>
                  </a:lnTo>
                  <a:lnTo>
                    <a:pt x="3801884" y="2015490"/>
                  </a:lnTo>
                  <a:lnTo>
                    <a:pt x="3835603" y="1989632"/>
                  </a:lnTo>
                  <a:lnTo>
                    <a:pt x="3843832" y="1951977"/>
                  </a:lnTo>
                  <a:lnTo>
                    <a:pt x="3844188" y="1939340"/>
                  </a:lnTo>
                  <a:close/>
                </a:path>
                <a:path w="5046345" h="2016760">
                  <a:moveTo>
                    <a:pt x="3844188" y="817181"/>
                  </a:moveTo>
                  <a:lnTo>
                    <a:pt x="3838422" y="772782"/>
                  </a:lnTo>
                  <a:lnTo>
                    <a:pt x="3824732" y="750963"/>
                  </a:lnTo>
                  <a:lnTo>
                    <a:pt x="3824732" y="817181"/>
                  </a:lnTo>
                  <a:lnTo>
                    <a:pt x="3824147" y="834123"/>
                  </a:lnTo>
                  <a:lnTo>
                    <a:pt x="3809835" y="874712"/>
                  </a:lnTo>
                  <a:lnTo>
                    <a:pt x="3802634" y="878801"/>
                  </a:lnTo>
                  <a:lnTo>
                    <a:pt x="3785095" y="878801"/>
                  </a:lnTo>
                  <a:lnTo>
                    <a:pt x="3763302" y="834123"/>
                  </a:lnTo>
                  <a:lnTo>
                    <a:pt x="3762768" y="817181"/>
                  </a:lnTo>
                  <a:lnTo>
                    <a:pt x="3763391" y="800011"/>
                  </a:lnTo>
                  <a:lnTo>
                    <a:pt x="3777894" y="759079"/>
                  </a:lnTo>
                  <a:lnTo>
                    <a:pt x="3784854" y="755523"/>
                  </a:lnTo>
                  <a:lnTo>
                    <a:pt x="3793502" y="755523"/>
                  </a:lnTo>
                  <a:lnTo>
                    <a:pt x="3822446" y="786180"/>
                  </a:lnTo>
                  <a:lnTo>
                    <a:pt x="3824732" y="817181"/>
                  </a:lnTo>
                  <a:lnTo>
                    <a:pt x="3824732" y="750963"/>
                  </a:lnTo>
                  <a:lnTo>
                    <a:pt x="3821849" y="748398"/>
                  </a:lnTo>
                  <a:lnTo>
                    <a:pt x="3815600" y="745121"/>
                  </a:lnTo>
                  <a:lnTo>
                    <a:pt x="3809123" y="741832"/>
                  </a:lnTo>
                  <a:lnTo>
                    <a:pt x="3801910" y="740194"/>
                  </a:lnTo>
                  <a:lnTo>
                    <a:pt x="3793744" y="740194"/>
                  </a:lnTo>
                  <a:lnTo>
                    <a:pt x="3755923" y="759599"/>
                  </a:lnTo>
                  <a:lnTo>
                    <a:pt x="3743668" y="804405"/>
                  </a:lnTo>
                  <a:lnTo>
                    <a:pt x="3743312" y="817181"/>
                  </a:lnTo>
                  <a:lnTo>
                    <a:pt x="3744252" y="836917"/>
                  </a:lnTo>
                  <a:lnTo>
                    <a:pt x="3758438" y="878268"/>
                  </a:lnTo>
                  <a:lnTo>
                    <a:pt x="3793744" y="893876"/>
                  </a:lnTo>
                  <a:lnTo>
                    <a:pt x="3801884" y="893330"/>
                  </a:lnTo>
                  <a:lnTo>
                    <a:pt x="3835590" y="867460"/>
                  </a:lnTo>
                  <a:lnTo>
                    <a:pt x="3843832" y="829805"/>
                  </a:lnTo>
                  <a:lnTo>
                    <a:pt x="3844188" y="817181"/>
                  </a:lnTo>
                  <a:close/>
                </a:path>
                <a:path w="5046345" h="2016760">
                  <a:moveTo>
                    <a:pt x="3844848" y="1189037"/>
                  </a:moveTo>
                  <a:lnTo>
                    <a:pt x="3838422" y="1144778"/>
                  </a:lnTo>
                  <a:lnTo>
                    <a:pt x="3828288" y="1129588"/>
                  </a:lnTo>
                  <a:lnTo>
                    <a:pt x="3825354" y="1126578"/>
                  </a:lnTo>
                  <a:lnTo>
                    <a:pt x="3823665" y="1125334"/>
                  </a:lnTo>
                  <a:lnTo>
                    <a:pt x="3823665" y="1162697"/>
                  </a:lnTo>
                  <a:lnTo>
                    <a:pt x="3823665" y="1165745"/>
                  </a:lnTo>
                  <a:lnTo>
                    <a:pt x="3802634" y="1198079"/>
                  </a:lnTo>
                  <a:lnTo>
                    <a:pt x="3785095" y="1198079"/>
                  </a:lnTo>
                  <a:lnTo>
                    <a:pt x="3777653" y="1195070"/>
                  </a:lnTo>
                  <a:lnTo>
                    <a:pt x="3765639" y="1183005"/>
                  </a:lnTo>
                  <a:lnTo>
                    <a:pt x="3762768" y="1175245"/>
                  </a:lnTo>
                  <a:lnTo>
                    <a:pt x="3762883" y="1164120"/>
                  </a:lnTo>
                  <a:lnTo>
                    <a:pt x="3785819" y="1129588"/>
                  </a:lnTo>
                  <a:lnTo>
                    <a:pt x="3802634" y="1129588"/>
                  </a:lnTo>
                  <a:lnTo>
                    <a:pt x="3823665" y="1162697"/>
                  </a:lnTo>
                  <a:lnTo>
                    <a:pt x="3823665" y="1125334"/>
                  </a:lnTo>
                  <a:lnTo>
                    <a:pt x="3792067" y="1114247"/>
                  </a:lnTo>
                  <a:lnTo>
                    <a:pt x="3782060" y="1115123"/>
                  </a:lnTo>
                  <a:lnTo>
                    <a:pt x="3746754" y="1144447"/>
                  </a:lnTo>
                  <a:lnTo>
                    <a:pt x="3743350" y="1165745"/>
                  </a:lnTo>
                  <a:lnTo>
                    <a:pt x="3744125" y="1175753"/>
                  </a:lnTo>
                  <a:lnTo>
                    <a:pt x="3771315" y="1211122"/>
                  </a:lnTo>
                  <a:lnTo>
                    <a:pt x="3789184" y="1214513"/>
                  </a:lnTo>
                  <a:lnTo>
                    <a:pt x="3796868" y="1214513"/>
                  </a:lnTo>
                  <a:lnTo>
                    <a:pt x="3804069" y="1212646"/>
                  </a:lnTo>
                  <a:lnTo>
                    <a:pt x="3817048" y="1205141"/>
                  </a:lnTo>
                  <a:lnTo>
                    <a:pt x="3822331" y="1200353"/>
                  </a:lnTo>
                  <a:lnTo>
                    <a:pt x="3823817" y="1198079"/>
                  </a:lnTo>
                  <a:lnTo>
                    <a:pt x="3826167" y="1194511"/>
                  </a:lnTo>
                  <a:lnTo>
                    <a:pt x="3818966" y="1234198"/>
                  </a:lnTo>
                  <a:lnTo>
                    <a:pt x="3805275" y="1248879"/>
                  </a:lnTo>
                  <a:lnTo>
                    <a:pt x="3800957" y="1251546"/>
                  </a:lnTo>
                  <a:lnTo>
                    <a:pt x="3795928" y="1252855"/>
                  </a:lnTo>
                  <a:lnTo>
                    <a:pt x="3764445" y="1229042"/>
                  </a:lnTo>
                  <a:lnTo>
                    <a:pt x="3746195" y="1230668"/>
                  </a:lnTo>
                  <a:lnTo>
                    <a:pt x="3773144" y="1265504"/>
                  </a:lnTo>
                  <a:lnTo>
                    <a:pt x="3789667" y="1267942"/>
                  </a:lnTo>
                  <a:lnTo>
                    <a:pt x="3797897" y="1267383"/>
                  </a:lnTo>
                  <a:lnTo>
                    <a:pt x="3826535" y="1252855"/>
                  </a:lnTo>
                  <a:lnTo>
                    <a:pt x="3843312" y="1212964"/>
                  </a:lnTo>
                  <a:lnTo>
                    <a:pt x="3844683" y="1194511"/>
                  </a:lnTo>
                  <a:lnTo>
                    <a:pt x="3844848" y="1189037"/>
                  </a:lnTo>
                  <a:close/>
                </a:path>
                <a:path w="5046345" h="2016760">
                  <a:moveTo>
                    <a:pt x="4637532" y="1862366"/>
                  </a:moveTo>
                  <a:lnTo>
                    <a:pt x="4625276" y="1862366"/>
                  </a:lnTo>
                  <a:lnTo>
                    <a:pt x="4622343" y="1867319"/>
                  </a:lnTo>
                  <a:lnTo>
                    <a:pt x="4618558" y="1872322"/>
                  </a:lnTo>
                  <a:lnTo>
                    <a:pt x="4588256" y="1896287"/>
                  </a:lnTo>
                  <a:lnTo>
                    <a:pt x="4580598" y="1900161"/>
                  </a:lnTo>
                  <a:lnTo>
                    <a:pt x="4580598" y="1917979"/>
                  </a:lnTo>
                  <a:lnTo>
                    <a:pt x="4618558" y="1895767"/>
                  </a:lnTo>
                  <a:lnTo>
                    <a:pt x="4618558" y="2013585"/>
                  </a:lnTo>
                  <a:lnTo>
                    <a:pt x="4637532" y="2013585"/>
                  </a:lnTo>
                  <a:lnTo>
                    <a:pt x="4637532" y="1895767"/>
                  </a:lnTo>
                  <a:lnTo>
                    <a:pt x="4637532" y="1862366"/>
                  </a:lnTo>
                  <a:close/>
                </a:path>
                <a:path w="5046345" h="2016760">
                  <a:moveTo>
                    <a:pt x="4791964" y="1247673"/>
                  </a:moveTo>
                  <a:lnTo>
                    <a:pt x="4716069" y="1247673"/>
                  </a:lnTo>
                  <a:lnTo>
                    <a:pt x="4717986" y="1244371"/>
                  </a:lnTo>
                  <a:lnTo>
                    <a:pt x="4746091" y="1218628"/>
                  </a:lnTo>
                  <a:lnTo>
                    <a:pt x="4755502" y="1210703"/>
                  </a:lnTo>
                  <a:lnTo>
                    <a:pt x="4785487" y="1179588"/>
                  </a:lnTo>
                  <a:lnTo>
                    <a:pt x="4787887" y="1173835"/>
                  </a:lnTo>
                  <a:lnTo>
                    <a:pt x="4790529" y="1168069"/>
                  </a:lnTo>
                  <a:lnTo>
                    <a:pt x="4791646" y="1162545"/>
                  </a:lnTo>
                  <a:lnTo>
                    <a:pt x="4791722" y="1156169"/>
                  </a:lnTo>
                  <a:lnTo>
                    <a:pt x="4790922" y="1147622"/>
                  </a:lnTo>
                  <a:lnTo>
                    <a:pt x="4788484" y="1139786"/>
                  </a:lnTo>
                  <a:lnTo>
                    <a:pt x="4784433" y="1132674"/>
                  </a:lnTo>
                  <a:lnTo>
                    <a:pt x="4781689" y="1129588"/>
                  </a:lnTo>
                  <a:lnTo>
                    <a:pt x="4778756" y="1126286"/>
                  </a:lnTo>
                  <a:lnTo>
                    <a:pt x="4771695" y="1121029"/>
                  </a:lnTo>
                  <a:lnTo>
                    <a:pt x="4763478" y="1117257"/>
                  </a:lnTo>
                  <a:lnTo>
                    <a:pt x="4754130" y="1114996"/>
                  </a:lnTo>
                  <a:lnTo>
                    <a:pt x="4743691" y="1114247"/>
                  </a:lnTo>
                  <a:lnTo>
                    <a:pt x="4733099" y="1114945"/>
                  </a:lnTo>
                  <a:lnTo>
                    <a:pt x="4697908" y="1139012"/>
                  </a:lnTo>
                  <a:lnTo>
                    <a:pt x="4693247" y="1157808"/>
                  </a:lnTo>
                  <a:lnTo>
                    <a:pt x="4712703" y="1159713"/>
                  </a:lnTo>
                  <a:lnTo>
                    <a:pt x="4712703" y="1150226"/>
                  </a:lnTo>
                  <a:lnTo>
                    <a:pt x="4715586" y="1142822"/>
                  </a:lnTo>
                  <a:lnTo>
                    <a:pt x="4721110" y="1137539"/>
                  </a:lnTo>
                  <a:lnTo>
                    <a:pt x="4726394" y="1132230"/>
                  </a:lnTo>
                  <a:lnTo>
                    <a:pt x="4733836" y="1129588"/>
                  </a:lnTo>
                  <a:lnTo>
                    <a:pt x="4751616" y="1129588"/>
                  </a:lnTo>
                  <a:lnTo>
                    <a:pt x="4758575" y="1132090"/>
                  </a:lnTo>
                  <a:lnTo>
                    <a:pt x="4769624" y="1142136"/>
                  </a:lnTo>
                  <a:lnTo>
                    <a:pt x="4772266" y="1148308"/>
                  </a:lnTo>
                  <a:lnTo>
                    <a:pt x="4772266" y="1162545"/>
                  </a:lnTo>
                  <a:lnTo>
                    <a:pt x="4740884" y="1200251"/>
                  </a:lnTo>
                  <a:lnTo>
                    <a:pt x="4721530" y="1216113"/>
                  </a:lnTo>
                  <a:lnTo>
                    <a:pt x="4714811" y="1221981"/>
                  </a:lnTo>
                  <a:lnTo>
                    <a:pt x="4691812" y="1252601"/>
                  </a:lnTo>
                  <a:lnTo>
                    <a:pt x="4689653" y="1261084"/>
                  </a:lnTo>
                  <a:lnTo>
                    <a:pt x="4689653" y="1265466"/>
                  </a:lnTo>
                  <a:lnTo>
                    <a:pt x="4791964" y="1265466"/>
                  </a:lnTo>
                  <a:lnTo>
                    <a:pt x="4791964" y="1247673"/>
                  </a:lnTo>
                  <a:close/>
                </a:path>
                <a:path w="5046345" h="2016760">
                  <a:moveTo>
                    <a:pt x="4793412" y="1969198"/>
                  </a:moveTo>
                  <a:lnTo>
                    <a:pt x="4773714" y="1933943"/>
                  </a:lnTo>
                  <a:lnTo>
                    <a:pt x="4764583" y="1931936"/>
                  </a:lnTo>
                  <a:lnTo>
                    <a:pt x="4771555" y="1928825"/>
                  </a:lnTo>
                  <a:lnTo>
                    <a:pt x="4774844" y="1926183"/>
                  </a:lnTo>
                  <a:lnTo>
                    <a:pt x="4776838" y="1924596"/>
                  </a:lnTo>
                  <a:lnTo>
                    <a:pt x="4784039" y="1913813"/>
                  </a:lnTo>
                  <a:lnTo>
                    <a:pt x="4785728" y="1907921"/>
                  </a:lnTo>
                  <a:lnTo>
                    <a:pt x="4785614" y="1894230"/>
                  </a:lnTo>
                  <a:lnTo>
                    <a:pt x="4783798" y="1888096"/>
                  </a:lnTo>
                  <a:lnTo>
                    <a:pt x="4780204" y="1882063"/>
                  </a:lnTo>
                  <a:lnTo>
                    <a:pt x="4777219" y="1877415"/>
                  </a:lnTo>
                  <a:lnTo>
                    <a:pt x="4776355" y="1876056"/>
                  </a:lnTo>
                  <a:lnTo>
                    <a:pt x="4771072" y="1871268"/>
                  </a:lnTo>
                  <a:lnTo>
                    <a:pt x="4756658" y="1864131"/>
                  </a:lnTo>
                  <a:lnTo>
                    <a:pt x="4748974" y="1862366"/>
                  </a:lnTo>
                  <a:lnTo>
                    <a:pt x="4740567" y="1862366"/>
                  </a:lnTo>
                  <a:lnTo>
                    <a:pt x="4704245" y="1878266"/>
                  </a:lnTo>
                  <a:lnTo>
                    <a:pt x="4693971" y="1901266"/>
                  </a:lnTo>
                  <a:lnTo>
                    <a:pt x="4713186" y="1904530"/>
                  </a:lnTo>
                  <a:lnTo>
                    <a:pt x="4714392" y="1895602"/>
                  </a:lnTo>
                  <a:lnTo>
                    <a:pt x="4717745" y="1888845"/>
                  </a:lnTo>
                  <a:lnTo>
                    <a:pt x="4722558" y="1884260"/>
                  </a:lnTo>
                  <a:lnTo>
                    <a:pt x="4727600" y="1879701"/>
                  </a:lnTo>
                  <a:lnTo>
                    <a:pt x="4733836" y="1877415"/>
                  </a:lnTo>
                  <a:lnTo>
                    <a:pt x="4748492" y="1877415"/>
                  </a:lnTo>
                  <a:lnTo>
                    <a:pt x="4754740" y="1879663"/>
                  </a:lnTo>
                  <a:lnTo>
                    <a:pt x="4759299" y="1884121"/>
                  </a:lnTo>
                  <a:lnTo>
                    <a:pt x="4764100" y="1888617"/>
                  </a:lnTo>
                  <a:lnTo>
                    <a:pt x="4766272" y="1894230"/>
                  </a:lnTo>
                  <a:lnTo>
                    <a:pt x="4766272" y="1909559"/>
                  </a:lnTo>
                  <a:lnTo>
                    <a:pt x="4763147" y="1915922"/>
                  </a:lnTo>
                  <a:lnTo>
                    <a:pt x="4750181" y="1924126"/>
                  </a:lnTo>
                  <a:lnTo>
                    <a:pt x="4742967" y="1926183"/>
                  </a:lnTo>
                  <a:lnTo>
                    <a:pt x="4734077" y="1926183"/>
                  </a:lnTo>
                  <a:lnTo>
                    <a:pt x="4733125" y="1926094"/>
                  </a:lnTo>
                  <a:lnTo>
                    <a:pt x="4731677" y="1925904"/>
                  </a:lnTo>
                  <a:lnTo>
                    <a:pt x="4729518" y="1942363"/>
                  </a:lnTo>
                  <a:lnTo>
                    <a:pt x="4735042" y="1940890"/>
                  </a:lnTo>
                  <a:lnTo>
                    <a:pt x="4739360" y="1940166"/>
                  </a:lnTo>
                  <a:lnTo>
                    <a:pt x="4751857" y="1940166"/>
                  </a:lnTo>
                  <a:lnTo>
                    <a:pt x="4759058" y="1942947"/>
                  </a:lnTo>
                  <a:lnTo>
                    <a:pt x="4770590" y="1954098"/>
                  </a:lnTo>
                  <a:lnTo>
                    <a:pt x="4773473" y="1961057"/>
                  </a:lnTo>
                  <a:lnTo>
                    <a:pt x="4773371" y="1978685"/>
                  </a:lnTo>
                  <a:lnTo>
                    <a:pt x="4770348" y="1985911"/>
                  </a:lnTo>
                  <a:lnTo>
                    <a:pt x="4757864" y="1997964"/>
                  </a:lnTo>
                  <a:lnTo>
                    <a:pt x="4750409" y="2000986"/>
                  </a:lnTo>
                  <a:lnTo>
                    <a:pt x="4733836" y="2000986"/>
                  </a:lnTo>
                  <a:lnTo>
                    <a:pt x="4711268" y="1971395"/>
                  </a:lnTo>
                  <a:lnTo>
                    <a:pt x="4692053" y="1973846"/>
                  </a:lnTo>
                  <a:lnTo>
                    <a:pt x="4714773" y="2009622"/>
                  </a:lnTo>
                  <a:lnTo>
                    <a:pt x="4741291" y="2016315"/>
                  </a:lnTo>
                  <a:lnTo>
                    <a:pt x="4752098" y="2015464"/>
                  </a:lnTo>
                  <a:lnTo>
                    <a:pt x="4785004" y="1995398"/>
                  </a:lnTo>
                  <a:lnTo>
                    <a:pt x="4792472" y="1978685"/>
                  </a:lnTo>
                  <a:lnTo>
                    <a:pt x="4793412" y="1969198"/>
                  </a:lnTo>
                  <a:close/>
                </a:path>
                <a:path w="5046345" h="2016760">
                  <a:moveTo>
                    <a:pt x="4793412" y="1490764"/>
                  </a:moveTo>
                  <a:lnTo>
                    <a:pt x="4693247" y="1490764"/>
                  </a:lnTo>
                  <a:lnTo>
                    <a:pt x="4693247" y="1508569"/>
                  </a:lnTo>
                  <a:lnTo>
                    <a:pt x="4769155" y="1508569"/>
                  </a:lnTo>
                  <a:lnTo>
                    <a:pt x="4762004" y="1517103"/>
                  </a:lnTo>
                  <a:lnTo>
                    <a:pt x="4735690" y="1559775"/>
                  </a:lnTo>
                  <a:lnTo>
                    <a:pt x="4722076" y="1596517"/>
                  </a:lnTo>
                  <a:lnTo>
                    <a:pt x="4714862" y="1639519"/>
                  </a:lnTo>
                  <a:lnTo>
                    <a:pt x="4734560" y="1639519"/>
                  </a:lnTo>
                  <a:lnTo>
                    <a:pt x="4735550" y="1628508"/>
                  </a:lnTo>
                  <a:lnTo>
                    <a:pt x="4737087" y="1617954"/>
                  </a:lnTo>
                  <a:lnTo>
                    <a:pt x="4751349" y="1571675"/>
                  </a:lnTo>
                  <a:lnTo>
                    <a:pt x="4771555" y="1533918"/>
                  </a:lnTo>
                  <a:lnTo>
                    <a:pt x="4793412" y="1505280"/>
                  </a:lnTo>
                  <a:lnTo>
                    <a:pt x="4793412" y="1490764"/>
                  </a:lnTo>
                  <a:close/>
                </a:path>
                <a:path w="5046345" h="2016760">
                  <a:moveTo>
                    <a:pt x="4793412" y="847026"/>
                  </a:moveTo>
                  <a:lnTo>
                    <a:pt x="4773714" y="811771"/>
                  </a:lnTo>
                  <a:lnTo>
                    <a:pt x="4764583" y="809764"/>
                  </a:lnTo>
                  <a:lnTo>
                    <a:pt x="4771555" y="806653"/>
                  </a:lnTo>
                  <a:lnTo>
                    <a:pt x="4774844" y="804011"/>
                  </a:lnTo>
                  <a:lnTo>
                    <a:pt x="4776838" y="802424"/>
                  </a:lnTo>
                  <a:lnTo>
                    <a:pt x="4784039" y="791654"/>
                  </a:lnTo>
                  <a:lnTo>
                    <a:pt x="4785728" y="785761"/>
                  </a:lnTo>
                  <a:lnTo>
                    <a:pt x="4785614" y="772058"/>
                  </a:lnTo>
                  <a:lnTo>
                    <a:pt x="4783798" y="765937"/>
                  </a:lnTo>
                  <a:lnTo>
                    <a:pt x="4748974" y="740194"/>
                  </a:lnTo>
                  <a:lnTo>
                    <a:pt x="4740567" y="740194"/>
                  </a:lnTo>
                  <a:lnTo>
                    <a:pt x="4704232" y="756094"/>
                  </a:lnTo>
                  <a:lnTo>
                    <a:pt x="4693971" y="779094"/>
                  </a:lnTo>
                  <a:lnTo>
                    <a:pt x="4713186" y="782370"/>
                  </a:lnTo>
                  <a:lnTo>
                    <a:pt x="4714392" y="773442"/>
                  </a:lnTo>
                  <a:lnTo>
                    <a:pt x="4717745" y="766686"/>
                  </a:lnTo>
                  <a:lnTo>
                    <a:pt x="4722558" y="762101"/>
                  </a:lnTo>
                  <a:lnTo>
                    <a:pt x="4727600" y="757542"/>
                  </a:lnTo>
                  <a:lnTo>
                    <a:pt x="4733836" y="755243"/>
                  </a:lnTo>
                  <a:lnTo>
                    <a:pt x="4748492" y="755243"/>
                  </a:lnTo>
                  <a:lnTo>
                    <a:pt x="4754740" y="757491"/>
                  </a:lnTo>
                  <a:lnTo>
                    <a:pt x="4759299" y="761961"/>
                  </a:lnTo>
                  <a:lnTo>
                    <a:pt x="4764100" y="766445"/>
                  </a:lnTo>
                  <a:lnTo>
                    <a:pt x="4766272" y="772058"/>
                  </a:lnTo>
                  <a:lnTo>
                    <a:pt x="4766272" y="787387"/>
                  </a:lnTo>
                  <a:lnTo>
                    <a:pt x="4763147" y="793750"/>
                  </a:lnTo>
                  <a:lnTo>
                    <a:pt x="4750181" y="801954"/>
                  </a:lnTo>
                  <a:lnTo>
                    <a:pt x="4742967" y="804011"/>
                  </a:lnTo>
                  <a:lnTo>
                    <a:pt x="4734077" y="804011"/>
                  </a:lnTo>
                  <a:lnTo>
                    <a:pt x="4733125" y="803922"/>
                  </a:lnTo>
                  <a:lnTo>
                    <a:pt x="4731677" y="803732"/>
                  </a:lnTo>
                  <a:lnTo>
                    <a:pt x="4729518" y="820191"/>
                  </a:lnTo>
                  <a:lnTo>
                    <a:pt x="4735042" y="818718"/>
                  </a:lnTo>
                  <a:lnTo>
                    <a:pt x="4739360" y="817994"/>
                  </a:lnTo>
                  <a:lnTo>
                    <a:pt x="4751857" y="817994"/>
                  </a:lnTo>
                  <a:lnTo>
                    <a:pt x="4759058" y="820775"/>
                  </a:lnTo>
                  <a:lnTo>
                    <a:pt x="4770590" y="831926"/>
                  </a:lnTo>
                  <a:lnTo>
                    <a:pt x="4773473" y="838898"/>
                  </a:lnTo>
                  <a:lnTo>
                    <a:pt x="4773371" y="856526"/>
                  </a:lnTo>
                  <a:lnTo>
                    <a:pt x="4770348" y="863752"/>
                  </a:lnTo>
                  <a:lnTo>
                    <a:pt x="4757864" y="875792"/>
                  </a:lnTo>
                  <a:lnTo>
                    <a:pt x="4750409" y="878801"/>
                  </a:lnTo>
                  <a:lnTo>
                    <a:pt x="4733836" y="878801"/>
                  </a:lnTo>
                  <a:lnTo>
                    <a:pt x="4711268" y="849223"/>
                  </a:lnTo>
                  <a:lnTo>
                    <a:pt x="4692053" y="851687"/>
                  </a:lnTo>
                  <a:lnTo>
                    <a:pt x="4714773" y="887450"/>
                  </a:lnTo>
                  <a:lnTo>
                    <a:pt x="4741291" y="894168"/>
                  </a:lnTo>
                  <a:lnTo>
                    <a:pt x="4752098" y="893305"/>
                  </a:lnTo>
                  <a:lnTo>
                    <a:pt x="4761877" y="890727"/>
                  </a:lnTo>
                  <a:lnTo>
                    <a:pt x="4770679" y="886447"/>
                  </a:lnTo>
                  <a:lnTo>
                    <a:pt x="4778514" y="880465"/>
                  </a:lnTo>
                  <a:lnTo>
                    <a:pt x="4780000" y="878801"/>
                  </a:lnTo>
                  <a:lnTo>
                    <a:pt x="4785004" y="873239"/>
                  </a:lnTo>
                  <a:lnTo>
                    <a:pt x="4789652" y="865251"/>
                  </a:lnTo>
                  <a:lnTo>
                    <a:pt x="4792472" y="856526"/>
                  </a:lnTo>
                  <a:lnTo>
                    <a:pt x="4793412" y="847026"/>
                  </a:lnTo>
                  <a:close/>
                </a:path>
                <a:path w="5046345" h="2016760">
                  <a:moveTo>
                    <a:pt x="4918062" y="873607"/>
                  </a:moveTo>
                  <a:lnTo>
                    <a:pt x="4842167" y="873607"/>
                  </a:lnTo>
                  <a:lnTo>
                    <a:pt x="4844085" y="870318"/>
                  </a:lnTo>
                  <a:lnTo>
                    <a:pt x="4872190" y="844575"/>
                  </a:lnTo>
                  <a:lnTo>
                    <a:pt x="4881600" y="836650"/>
                  </a:lnTo>
                  <a:lnTo>
                    <a:pt x="4911585" y="805535"/>
                  </a:lnTo>
                  <a:lnTo>
                    <a:pt x="4913985" y="799782"/>
                  </a:lnTo>
                  <a:lnTo>
                    <a:pt x="4916627" y="794004"/>
                  </a:lnTo>
                  <a:lnTo>
                    <a:pt x="4917745" y="788492"/>
                  </a:lnTo>
                  <a:lnTo>
                    <a:pt x="4917821" y="782104"/>
                  </a:lnTo>
                  <a:lnTo>
                    <a:pt x="4917021" y="773557"/>
                  </a:lnTo>
                  <a:lnTo>
                    <a:pt x="4889576" y="743204"/>
                  </a:lnTo>
                  <a:lnTo>
                    <a:pt x="4869789" y="740194"/>
                  </a:lnTo>
                  <a:lnTo>
                    <a:pt x="4859198" y="740879"/>
                  </a:lnTo>
                  <a:lnTo>
                    <a:pt x="4824006" y="764946"/>
                  </a:lnTo>
                  <a:lnTo>
                    <a:pt x="4819345" y="783742"/>
                  </a:lnTo>
                  <a:lnTo>
                    <a:pt x="4838801" y="785660"/>
                  </a:lnTo>
                  <a:lnTo>
                    <a:pt x="4838801" y="776173"/>
                  </a:lnTo>
                  <a:lnTo>
                    <a:pt x="4841684" y="768756"/>
                  </a:lnTo>
                  <a:lnTo>
                    <a:pt x="4847209" y="763473"/>
                  </a:lnTo>
                  <a:lnTo>
                    <a:pt x="4852492" y="758164"/>
                  </a:lnTo>
                  <a:lnTo>
                    <a:pt x="4859934" y="755523"/>
                  </a:lnTo>
                  <a:lnTo>
                    <a:pt x="4877714" y="755523"/>
                  </a:lnTo>
                  <a:lnTo>
                    <a:pt x="4884674" y="758024"/>
                  </a:lnTo>
                  <a:lnTo>
                    <a:pt x="4895723" y="768083"/>
                  </a:lnTo>
                  <a:lnTo>
                    <a:pt x="4898364" y="774255"/>
                  </a:lnTo>
                  <a:lnTo>
                    <a:pt x="4898364" y="788492"/>
                  </a:lnTo>
                  <a:lnTo>
                    <a:pt x="4866983" y="826198"/>
                  </a:lnTo>
                  <a:lnTo>
                    <a:pt x="4847628" y="842060"/>
                  </a:lnTo>
                  <a:lnTo>
                    <a:pt x="4840910" y="847928"/>
                  </a:lnTo>
                  <a:lnTo>
                    <a:pt x="4817910" y="878547"/>
                  </a:lnTo>
                  <a:lnTo>
                    <a:pt x="4815751" y="887031"/>
                  </a:lnTo>
                  <a:lnTo>
                    <a:pt x="4815751" y="891400"/>
                  </a:lnTo>
                  <a:lnTo>
                    <a:pt x="4918062" y="891400"/>
                  </a:lnTo>
                  <a:lnTo>
                    <a:pt x="4918062" y="873607"/>
                  </a:lnTo>
                  <a:close/>
                </a:path>
                <a:path w="5046345" h="2016760">
                  <a:moveTo>
                    <a:pt x="4919027" y="1939340"/>
                  </a:moveTo>
                  <a:lnTo>
                    <a:pt x="4913261" y="1894954"/>
                  </a:lnTo>
                  <a:lnTo>
                    <a:pt x="4899571" y="1873135"/>
                  </a:lnTo>
                  <a:lnTo>
                    <a:pt x="4899571" y="1939340"/>
                  </a:lnTo>
                  <a:lnTo>
                    <a:pt x="4898999" y="1956282"/>
                  </a:lnTo>
                  <a:lnTo>
                    <a:pt x="4884674" y="1996884"/>
                  </a:lnTo>
                  <a:lnTo>
                    <a:pt x="4877473" y="2000986"/>
                  </a:lnTo>
                  <a:lnTo>
                    <a:pt x="4859934" y="2000986"/>
                  </a:lnTo>
                  <a:lnTo>
                    <a:pt x="4838141" y="1956282"/>
                  </a:lnTo>
                  <a:lnTo>
                    <a:pt x="4837608" y="1939340"/>
                  </a:lnTo>
                  <a:lnTo>
                    <a:pt x="4838230" y="1922183"/>
                  </a:lnTo>
                  <a:lnTo>
                    <a:pt x="4852733" y="1881251"/>
                  </a:lnTo>
                  <a:lnTo>
                    <a:pt x="4859706" y="1877695"/>
                  </a:lnTo>
                  <a:lnTo>
                    <a:pt x="4868342" y="1877695"/>
                  </a:lnTo>
                  <a:lnTo>
                    <a:pt x="4897285" y="1908340"/>
                  </a:lnTo>
                  <a:lnTo>
                    <a:pt x="4899571" y="1939340"/>
                  </a:lnTo>
                  <a:lnTo>
                    <a:pt x="4899571" y="1873135"/>
                  </a:lnTo>
                  <a:lnTo>
                    <a:pt x="4896688" y="1870570"/>
                  </a:lnTo>
                  <a:lnTo>
                    <a:pt x="4890440" y="1867293"/>
                  </a:lnTo>
                  <a:lnTo>
                    <a:pt x="4883963" y="1863991"/>
                  </a:lnTo>
                  <a:lnTo>
                    <a:pt x="4876749" y="1862366"/>
                  </a:lnTo>
                  <a:lnTo>
                    <a:pt x="4868583" y="1862366"/>
                  </a:lnTo>
                  <a:lnTo>
                    <a:pt x="4830762" y="1881771"/>
                  </a:lnTo>
                  <a:lnTo>
                    <a:pt x="4818507" y="1926577"/>
                  </a:lnTo>
                  <a:lnTo>
                    <a:pt x="4818151" y="1939340"/>
                  </a:lnTo>
                  <a:lnTo>
                    <a:pt x="4819091" y="1959089"/>
                  </a:lnTo>
                  <a:lnTo>
                    <a:pt x="4833277" y="2000427"/>
                  </a:lnTo>
                  <a:lnTo>
                    <a:pt x="4868583" y="2016048"/>
                  </a:lnTo>
                  <a:lnTo>
                    <a:pt x="4876736" y="2015490"/>
                  </a:lnTo>
                  <a:lnTo>
                    <a:pt x="4910442" y="1989632"/>
                  </a:lnTo>
                  <a:lnTo>
                    <a:pt x="4918672" y="1951977"/>
                  </a:lnTo>
                  <a:lnTo>
                    <a:pt x="4919027" y="1939340"/>
                  </a:lnTo>
                  <a:close/>
                </a:path>
                <a:path w="5046345" h="2016760">
                  <a:moveTo>
                    <a:pt x="4919027" y="1565287"/>
                  </a:moveTo>
                  <a:lnTo>
                    <a:pt x="4913261" y="1520888"/>
                  </a:lnTo>
                  <a:lnTo>
                    <a:pt x="4899571" y="1499069"/>
                  </a:lnTo>
                  <a:lnTo>
                    <a:pt x="4899571" y="1565287"/>
                  </a:lnTo>
                  <a:lnTo>
                    <a:pt x="4898999" y="1582229"/>
                  </a:lnTo>
                  <a:lnTo>
                    <a:pt x="4884674" y="1622818"/>
                  </a:lnTo>
                  <a:lnTo>
                    <a:pt x="4877473" y="1626920"/>
                  </a:lnTo>
                  <a:lnTo>
                    <a:pt x="4859934" y="1626920"/>
                  </a:lnTo>
                  <a:lnTo>
                    <a:pt x="4838141" y="1582229"/>
                  </a:lnTo>
                  <a:lnTo>
                    <a:pt x="4837608" y="1565287"/>
                  </a:lnTo>
                  <a:lnTo>
                    <a:pt x="4838230" y="1548130"/>
                  </a:lnTo>
                  <a:lnTo>
                    <a:pt x="4852733" y="1507197"/>
                  </a:lnTo>
                  <a:lnTo>
                    <a:pt x="4859706" y="1503641"/>
                  </a:lnTo>
                  <a:lnTo>
                    <a:pt x="4868342" y="1503641"/>
                  </a:lnTo>
                  <a:lnTo>
                    <a:pt x="4897285" y="1534287"/>
                  </a:lnTo>
                  <a:lnTo>
                    <a:pt x="4899571" y="1565287"/>
                  </a:lnTo>
                  <a:lnTo>
                    <a:pt x="4899571" y="1499069"/>
                  </a:lnTo>
                  <a:lnTo>
                    <a:pt x="4896688" y="1496504"/>
                  </a:lnTo>
                  <a:lnTo>
                    <a:pt x="4890440" y="1493240"/>
                  </a:lnTo>
                  <a:lnTo>
                    <a:pt x="4883963" y="1489938"/>
                  </a:lnTo>
                  <a:lnTo>
                    <a:pt x="4876749" y="1488300"/>
                  </a:lnTo>
                  <a:lnTo>
                    <a:pt x="4868583" y="1488300"/>
                  </a:lnTo>
                  <a:lnTo>
                    <a:pt x="4830762" y="1507718"/>
                  </a:lnTo>
                  <a:lnTo>
                    <a:pt x="4818507" y="1552524"/>
                  </a:lnTo>
                  <a:lnTo>
                    <a:pt x="4818151" y="1565287"/>
                  </a:lnTo>
                  <a:lnTo>
                    <a:pt x="4819091" y="1585036"/>
                  </a:lnTo>
                  <a:lnTo>
                    <a:pt x="4833277" y="1626374"/>
                  </a:lnTo>
                  <a:lnTo>
                    <a:pt x="4868583" y="1641995"/>
                  </a:lnTo>
                  <a:lnTo>
                    <a:pt x="4876736" y="1641436"/>
                  </a:lnTo>
                  <a:lnTo>
                    <a:pt x="4910442" y="1615579"/>
                  </a:lnTo>
                  <a:lnTo>
                    <a:pt x="4918672" y="1577911"/>
                  </a:lnTo>
                  <a:lnTo>
                    <a:pt x="4919027" y="1565287"/>
                  </a:lnTo>
                  <a:close/>
                </a:path>
                <a:path w="5046345" h="2016760">
                  <a:moveTo>
                    <a:pt x="4919510" y="1116698"/>
                  </a:moveTo>
                  <a:lnTo>
                    <a:pt x="4819345" y="1116698"/>
                  </a:lnTo>
                  <a:lnTo>
                    <a:pt x="4819345" y="1134516"/>
                  </a:lnTo>
                  <a:lnTo>
                    <a:pt x="4895253" y="1134516"/>
                  </a:lnTo>
                  <a:lnTo>
                    <a:pt x="4888103" y="1143038"/>
                  </a:lnTo>
                  <a:lnTo>
                    <a:pt x="4861788" y="1185722"/>
                  </a:lnTo>
                  <a:lnTo>
                    <a:pt x="4848174" y="1222463"/>
                  </a:lnTo>
                  <a:lnTo>
                    <a:pt x="4840960" y="1265466"/>
                  </a:lnTo>
                  <a:lnTo>
                    <a:pt x="4860658" y="1265466"/>
                  </a:lnTo>
                  <a:lnTo>
                    <a:pt x="4861649" y="1254455"/>
                  </a:lnTo>
                  <a:lnTo>
                    <a:pt x="4863185" y="1243901"/>
                  </a:lnTo>
                  <a:lnTo>
                    <a:pt x="4877447" y="1197622"/>
                  </a:lnTo>
                  <a:lnTo>
                    <a:pt x="4897653" y="1159865"/>
                  </a:lnTo>
                  <a:lnTo>
                    <a:pt x="4919510" y="1131227"/>
                  </a:lnTo>
                  <a:lnTo>
                    <a:pt x="4919510" y="1116698"/>
                  </a:lnTo>
                  <a:close/>
                </a:path>
                <a:path w="5046345" h="2016760">
                  <a:moveTo>
                    <a:pt x="5045608" y="1116698"/>
                  </a:moveTo>
                  <a:lnTo>
                    <a:pt x="4945443" y="1116698"/>
                  </a:lnTo>
                  <a:lnTo>
                    <a:pt x="4945443" y="1134516"/>
                  </a:lnTo>
                  <a:lnTo>
                    <a:pt x="5021351" y="1134516"/>
                  </a:lnTo>
                  <a:lnTo>
                    <a:pt x="5014201" y="1143038"/>
                  </a:lnTo>
                  <a:lnTo>
                    <a:pt x="4987887" y="1185722"/>
                  </a:lnTo>
                  <a:lnTo>
                    <a:pt x="4974272" y="1222463"/>
                  </a:lnTo>
                  <a:lnTo>
                    <a:pt x="4967059" y="1265466"/>
                  </a:lnTo>
                  <a:lnTo>
                    <a:pt x="4986756" y="1265466"/>
                  </a:lnTo>
                  <a:lnTo>
                    <a:pt x="4987747" y="1254455"/>
                  </a:lnTo>
                  <a:lnTo>
                    <a:pt x="4989284" y="1243901"/>
                  </a:lnTo>
                  <a:lnTo>
                    <a:pt x="5003546" y="1197622"/>
                  </a:lnTo>
                  <a:lnTo>
                    <a:pt x="5023751" y="1159865"/>
                  </a:lnTo>
                  <a:lnTo>
                    <a:pt x="5045608" y="1131227"/>
                  </a:lnTo>
                  <a:lnTo>
                    <a:pt x="5045608" y="1116698"/>
                  </a:lnTo>
                  <a:close/>
                </a:path>
                <a:path w="5046345" h="2016760">
                  <a:moveTo>
                    <a:pt x="5045608" y="847026"/>
                  </a:moveTo>
                  <a:lnTo>
                    <a:pt x="5025910" y="811771"/>
                  </a:lnTo>
                  <a:lnTo>
                    <a:pt x="5016779" y="809764"/>
                  </a:lnTo>
                  <a:lnTo>
                    <a:pt x="5023751" y="806653"/>
                  </a:lnTo>
                  <a:lnTo>
                    <a:pt x="5027053" y="804011"/>
                  </a:lnTo>
                  <a:lnTo>
                    <a:pt x="5029035" y="802424"/>
                  </a:lnTo>
                  <a:lnTo>
                    <a:pt x="5036236" y="791654"/>
                  </a:lnTo>
                  <a:lnTo>
                    <a:pt x="5037925" y="785761"/>
                  </a:lnTo>
                  <a:lnTo>
                    <a:pt x="5037810" y="772058"/>
                  </a:lnTo>
                  <a:lnTo>
                    <a:pt x="5008854" y="741972"/>
                  </a:lnTo>
                  <a:lnTo>
                    <a:pt x="5001171" y="740194"/>
                  </a:lnTo>
                  <a:lnTo>
                    <a:pt x="4992763" y="740194"/>
                  </a:lnTo>
                  <a:lnTo>
                    <a:pt x="4956441" y="756094"/>
                  </a:lnTo>
                  <a:lnTo>
                    <a:pt x="4946167" y="779094"/>
                  </a:lnTo>
                  <a:lnTo>
                    <a:pt x="4965382" y="782370"/>
                  </a:lnTo>
                  <a:lnTo>
                    <a:pt x="4966589" y="773442"/>
                  </a:lnTo>
                  <a:lnTo>
                    <a:pt x="4969942" y="766686"/>
                  </a:lnTo>
                  <a:lnTo>
                    <a:pt x="4974755" y="762101"/>
                  </a:lnTo>
                  <a:lnTo>
                    <a:pt x="4979797" y="757542"/>
                  </a:lnTo>
                  <a:lnTo>
                    <a:pt x="4986045" y="755243"/>
                  </a:lnTo>
                  <a:lnTo>
                    <a:pt x="5000688" y="755243"/>
                  </a:lnTo>
                  <a:lnTo>
                    <a:pt x="5006937" y="757491"/>
                  </a:lnTo>
                  <a:lnTo>
                    <a:pt x="5011496" y="761961"/>
                  </a:lnTo>
                  <a:lnTo>
                    <a:pt x="5016297" y="766445"/>
                  </a:lnTo>
                  <a:lnTo>
                    <a:pt x="5018468" y="772058"/>
                  </a:lnTo>
                  <a:lnTo>
                    <a:pt x="5018468" y="787387"/>
                  </a:lnTo>
                  <a:lnTo>
                    <a:pt x="5015344" y="793750"/>
                  </a:lnTo>
                  <a:lnTo>
                    <a:pt x="5002377" y="801954"/>
                  </a:lnTo>
                  <a:lnTo>
                    <a:pt x="4995164" y="804011"/>
                  </a:lnTo>
                  <a:lnTo>
                    <a:pt x="4986274" y="804011"/>
                  </a:lnTo>
                  <a:lnTo>
                    <a:pt x="4985321" y="803922"/>
                  </a:lnTo>
                  <a:lnTo>
                    <a:pt x="4983873" y="803732"/>
                  </a:lnTo>
                  <a:lnTo>
                    <a:pt x="4981714" y="820191"/>
                  </a:lnTo>
                  <a:lnTo>
                    <a:pt x="4987239" y="818718"/>
                  </a:lnTo>
                  <a:lnTo>
                    <a:pt x="4991557" y="817994"/>
                  </a:lnTo>
                  <a:lnTo>
                    <a:pt x="5004054" y="817994"/>
                  </a:lnTo>
                  <a:lnTo>
                    <a:pt x="5011255" y="820775"/>
                  </a:lnTo>
                  <a:lnTo>
                    <a:pt x="5022786" y="831926"/>
                  </a:lnTo>
                  <a:lnTo>
                    <a:pt x="5025669" y="838898"/>
                  </a:lnTo>
                  <a:lnTo>
                    <a:pt x="5025568" y="856526"/>
                  </a:lnTo>
                  <a:lnTo>
                    <a:pt x="5022545" y="863752"/>
                  </a:lnTo>
                  <a:lnTo>
                    <a:pt x="5010061" y="875792"/>
                  </a:lnTo>
                  <a:lnTo>
                    <a:pt x="5002606" y="878801"/>
                  </a:lnTo>
                  <a:lnTo>
                    <a:pt x="4986045" y="878801"/>
                  </a:lnTo>
                  <a:lnTo>
                    <a:pt x="4963465" y="849223"/>
                  </a:lnTo>
                  <a:lnTo>
                    <a:pt x="4944249" y="851687"/>
                  </a:lnTo>
                  <a:lnTo>
                    <a:pt x="4966970" y="887450"/>
                  </a:lnTo>
                  <a:lnTo>
                    <a:pt x="4993487" y="894168"/>
                  </a:lnTo>
                  <a:lnTo>
                    <a:pt x="5004295" y="893305"/>
                  </a:lnTo>
                  <a:lnTo>
                    <a:pt x="5014087" y="890727"/>
                  </a:lnTo>
                  <a:lnTo>
                    <a:pt x="5022875" y="886447"/>
                  </a:lnTo>
                  <a:lnTo>
                    <a:pt x="5030711" y="880465"/>
                  </a:lnTo>
                  <a:lnTo>
                    <a:pt x="5032197" y="878801"/>
                  </a:lnTo>
                  <a:lnTo>
                    <a:pt x="5037201" y="873239"/>
                  </a:lnTo>
                  <a:lnTo>
                    <a:pt x="5041849" y="865251"/>
                  </a:lnTo>
                  <a:lnTo>
                    <a:pt x="5044668" y="856526"/>
                  </a:lnTo>
                  <a:lnTo>
                    <a:pt x="5045608" y="847026"/>
                  </a:lnTo>
                  <a:close/>
                </a:path>
                <a:path w="5046345" h="2016760">
                  <a:moveTo>
                    <a:pt x="5045786" y="1937143"/>
                  </a:moveTo>
                  <a:lnTo>
                    <a:pt x="5039360" y="1892896"/>
                  </a:lnTo>
                  <a:lnTo>
                    <a:pt x="5029225" y="1877695"/>
                  </a:lnTo>
                  <a:lnTo>
                    <a:pt x="5026291" y="1874697"/>
                  </a:lnTo>
                  <a:lnTo>
                    <a:pt x="5024602" y="1873453"/>
                  </a:lnTo>
                  <a:lnTo>
                    <a:pt x="5024602" y="1910803"/>
                  </a:lnTo>
                  <a:lnTo>
                    <a:pt x="5024602" y="1913864"/>
                  </a:lnTo>
                  <a:lnTo>
                    <a:pt x="5003571" y="1946198"/>
                  </a:lnTo>
                  <a:lnTo>
                    <a:pt x="4986045" y="1946198"/>
                  </a:lnTo>
                  <a:lnTo>
                    <a:pt x="4978590" y="1943176"/>
                  </a:lnTo>
                  <a:lnTo>
                    <a:pt x="4966589" y="1931111"/>
                  </a:lnTo>
                  <a:lnTo>
                    <a:pt x="4963706" y="1923351"/>
                  </a:lnTo>
                  <a:lnTo>
                    <a:pt x="4963820" y="1912226"/>
                  </a:lnTo>
                  <a:lnTo>
                    <a:pt x="4986756" y="1877695"/>
                  </a:lnTo>
                  <a:lnTo>
                    <a:pt x="5003571" y="1877695"/>
                  </a:lnTo>
                  <a:lnTo>
                    <a:pt x="5024602" y="1910803"/>
                  </a:lnTo>
                  <a:lnTo>
                    <a:pt x="5024602" y="1873453"/>
                  </a:lnTo>
                  <a:lnTo>
                    <a:pt x="4993005" y="1862366"/>
                  </a:lnTo>
                  <a:lnTo>
                    <a:pt x="4982997" y="1863229"/>
                  </a:lnTo>
                  <a:lnTo>
                    <a:pt x="4947704" y="1892554"/>
                  </a:lnTo>
                  <a:lnTo>
                    <a:pt x="4944288" y="1913864"/>
                  </a:lnTo>
                  <a:lnTo>
                    <a:pt x="4945062" y="1923859"/>
                  </a:lnTo>
                  <a:lnTo>
                    <a:pt x="4972253" y="1959229"/>
                  </a:lnTo>
                  <a:lnTo>
                    <a:pt x="4990122" y="1962632"/>
                  </a:lnTo>
                  <a:lnTo>
                    <a:pt x="4997805" y="1962632"/>
                  </a:lnTo>
                  <a:lnTo>
                    <a:pt x="5005019" y="1960765"/>
                  </a:lnTo>
                  <a:lnTo>
                    <a:pt x="5017986" y="1953260"/>
                  </a:lnTo>
                  <a:lnTo>
                    <a:pt x="5023269" y="1948459"/>
                  </a:lnTo>
                  <a:lnTo>
                    <a:pt x="5024755" y="1946198"/>
                  </a:lnTo>
                  <a:lnTo>
                    <a:pt x="5027117" y="1942617"/>
                  </a:lnTo>
                  <a:lnTo>
                    <a:pt x="5019903" y="1982317"/>
                  </a:lnTo>
                  <a:lnTo>
                    <a:pt x="5006213" y="1996998"/>
                  </a:lnTo>
                  <a:lnTo>
                    <a:pt x="5001895" y="1999653"/>
                  </a:lnTo>
                  <a:lnTo>
                    <a:pt x="4996853" y="2000986"/>
                  </a:lnTo>
                  <a:lnTo>
                    <a:pt x="4984115" y="2000986"/>
                  </a:lnTo>
                  <a:lnTo>
                    <a:pt x="4978590" y="1999107"/>
                  </a:lnTo>
                  <a:lnTo>
                    <a:pt x="4969942" y="1991614"/>
                  </a:lnTo>
                  <a:lnTo>
                    <a:pt x="4966830" y="1985543"/>
                  </a:lnTo>
                  <a:lnTo>
                    <a:pt x="4965382" y="1977148"/>
                  </a:lnTo>
                  <a:lnTo>
                    <a:pt x="4947132" y="1978787"/>
                  </a:lnTo>
                  <a:lnTo>
                    <a:pt x="4974094" y="2013610"/>
                  </a:lnTo>
                  <a:lnTo>
                    <a:pt x="4990604" y="2016048"/>
                  </a:lnTo>
                  <a:lnTo>
                    <a:pt x="4998834" y="2015490"/>
                  </a:lnTo>
                  <a:lnTo>
                    <a:pt x="5027460" y="2000986"/>
                  </a:lnTo>
                  <a:lnTo>
                    <a:pt x="5031613" y="1996186"/>
                  </a:lnTo>
                  <a:lnTo>
                    <a:pt x="5045430" y="1949069"/>
                  </a:lnTo>
                  <a:lnTo>
                    <a:pt x="5045634" y="1942617"/>
                  </a:lnTo>
                  <a:lnTo>
                    <a:pt x="5045786" y="1937143"/>
                  </a:lnTo>
                  <a:close/>
                </a:path>
                <a:path w="5046345" h="2016760">
                  <a:moveTo>
                    <a:pt x="5045786" y="1563090"/>
                  </a:moveTo>
                  <a:lnTo>
                    <a:pt x="5039360" y="1518831"/>
                  </a:lnTo>
                  <a:lnTo>
                    <a:pt x="5029225" y="1503641"/>
                  </a:lnTo>
                  <a:lnTo>
                    <a:pt x="5026291" y="1500632"/>
                  </a:lnTo>
                  <a:lnTo>
                    <a:pt x="5024602" y="1499387"/>
                  </a:lnTo>
                  <a:lnTo>
                    <a:pt x="5024602" y="1536750"/>
                  </a:lnTo>
                  <a:lnTo>
                    <a:pt x="5024602" y="1539811"/>
                  </a:lnTo>
                  <a:lnTo>
                    <a:pt x="5003571" y="1572145"/>
                  </a:lnTo>
                  <a:lnTo>
                    <a:pt x="4986045" y="1572145"/>
                  </a:lnTo>
                  <a:lnTo>
                    <a:pt x="4978590" y="1569123"/>
                  </a:lnTo>
                  <a:lnTo>
                    <a:pt x="4966589" y="1557058"/>
                  </a:lnTo>
                  <a:lnTo>
                    <a:pt x="4963706" y="1549298"/>
                  </a:lnTo>
                  <a:lnTo>
                    <a:pt x="4963820" y="1538173"/>
                  </a:lnTo>
                  <a:lnTo>
                    <a:pt x="4986756" y="1503641"/>
                  </a:lnTo>
                  <a:lnTo>
                    <a:pt x="5003571" y="1503641"/>
                  </a:lnTo>
                  <a:lnTo>
                    <a:pt x="5024602" y="1536750"/>
                  </a:lnTo>
                  <a:lnTo>
                    <a:pt x="5024602" y="1499387"/>
                  </a:lnTo>
                  <a:lnTo>
                    <a:pt x="4993005" y="1488300"/>
                  </a:lnTo>
                  <a:lnTo>
                    <a:pt x="4982997" y="1489176"/>
                  </a:lnTo>
                  <a:lnTo>
                    <a:pt x="4947704" y="1518500"/>
                  </a:lnTo>
                  <a:lnTo>
                    <a:pt x="4944288" y="1539811"/>
                  </a:lnTo>
                  <a:lnTo>
                    <a:pt x="4945062" y="1549806"/>
                  </a:lnTo>
                  <a:lnTo>
                    <a:pt x="4972253" y="1585175"/>
                  </a:lnTo>
                  <a:lnTo>
                    <a:pt x="4990122" y="1588579"/>
                  </a:lnTo>
                  <a:lnTo>
                    <a:pt x="4997805" y="1588579"/>
                  </a:lnTo>
                  <a:lnTo>
                    <a:pt x="5005019" y="1586699"/>
                  </a:lnTo>
                  <a:lnTo>
                    <a:pt x="5017986" y="1579194"/>
                  </a:lnTo>
                  <a:lnTo>
                    <a:pt x="5023269" y="1574406"/>
                  </a:lnTo>
                  <a:lnTo>
                    <a:pt x="5024755" y="1572145"/>
                  </a:lnTo>
                  <a:lnTo>
                    <a:pt x="5027117" y="1568564"/>
                  </a:lnTo>
                  <a:lnTo>
                    <a:pt x="5019903" y="1608264"/>
                  </a:lnTo>
                  <a:lnTo>
                    <a:pt x="5006213" y="1622945"/>
                  </a:lnTo>
                  <a:lnTo>
                    <a:pt x="5001895" y="1625600"/>
                  </a:lnTo>
                  <a:lnTo>
                    <a:pt x="4996878" y="1626920"/>
                  </a:lnTo>
                  <a:lnTo>
                    <a:pt x="4965382" y="1603095"/>
                  </a:lnTo>
                  <a:lnTo>
                    <a:pt x="4947132" y="1604733"/>
                  </a:lnTo>
                  <a:lnTo>
                    <a:pt x="4974094" y="1639557"/>
                  </a:lnTo>
                  <a:lnTo>
                    <a:pt x="4990604" y="1641995"/>
                  </a:lnTo>
                  <a:lnTo>
                    <a:pt x="4998834" y="1641436"/>
                  </a:lnTo>
                  <a:lnTo>
                    <a:pt x="5027473" y="1626920"/>
                  </a:lnTo>
                  <a:lnTo>
                    <a:pt x="5044249" y="1587017"/>
                  </a:lnTo>
                  <a:lnTo>
                    <a:pt x="5045634" y="1568564"/>
                  </a:lnTo>
                  <a:lnTo>
                    <a:pt x="5045786" y="15630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3670" y="3826854"/>
              <a:ext cx="1800225" cy="725170"/>
            </a:xfrm>
            <a:custGeom>
              <a:avLst/>
              <a:gdLst/>
              <a:ahLst/>
              <a:cxnLst/>
              <a:rect l="l" t="t" r="r" b="b"/>
              <a:pathLst>
                <a:path w="1800225" h="725170">
                  <a:moveTo>
                    <a:pt x="1799871" y="0"/>
                  </a:moveTo>
                  <a:lnTo>
                    <a:pt x="1799871" y="725107"/>
                  </a:lnTo>
                  <a:lnTo>
                    <a:pt x="0" y="725107"/>
                  </a:lnTo>
                </a:path>
              </a:pathLst>
            </a:custGeom>
            <a:ln w="352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58441" y="4534427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60">
                  <a:moveTo>
                    <a:pt x="0" y="17533"/>
                  </a:moveTo>
                  <a:lnTo>
                    <a:pt x="5276" y="5135"/>
                  </a:lnTo>
                  <a:lnTo>
                    <a:pt x="18014" y="0"/>
                  </a:lnTo>
                  <a:lnTo>
                    <a:pt x="30751" y="5135"/>
                  </a:lnTo>
                  <a:lnTo>
                    <a:pt x="36028" y="17533"/>
                  </a:lnTo>
                  <a:lnTo>
                    <a:pt x="30751" y="29932"/>
                  </a:lnTo>
                  <a:lnTo>
                    <a:pt x="18014" y="35067"/>
                  </a:lnTo>
                  <a:lnTo>
                    <a:pt x="5276" y="29932"/>
                  </a:lnTo>
                  <a:lnTo>
                    <a:pt x="0" y="175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73670" y="3826854"/>
              <a:ext cx="5403215" cy="2221865"/>
            </a:xfrm>
            <a:custGeom>
              <a:avLst/>
              <a:gdLst/>
              <a:ahLst/>
              <a:cxnLst/>
              <a:rect l="l" t="t" r="r" b="b"/>
              <a:pathLst>
                <a:path w="5403215" h="2221865">
                  <a:moveTo>
                    <a:pt x="5402785" y="725107"/>
                  </a:moveTo>
                  <a:lnTo>
                    <a:pt x="0" y="725107"/>
                  </a:lnTo>
                </a:path>
                <a:path w="5403215" h="2221865">
                  <a:moveTo>
                    <a:pt x="1799871" y="0"/>
                  </a:moveTo>
                  <a:lnTo>
                    <a:pt x="1799871" y="2221333"/>
                  </a:lnTo>
                </a:path>
              </a:pathLst>
            </a:custGeom>
            <a:ln w="35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55527" y="6030653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60">
                  <a:moveTo>
                    <a:pt x="0" y="17533"/>
                  </a:moveTo>
                  <a:lnTo>
                    <a:pt x="5276" y="5135"/>
                  </a:lnTo>
                  <a:lnTo>
                    <a:pt x="18014" y="0"/>
                  </a:lnTo>
                  <a:lnTo>
                    <a:pt x="30751" y="5135"/>
                  </a:lnTo>
                  <a:lnTo>
                    <a:pt x="36028" y="17533"/>
                  </a:lnTo>
                  <a:lnTo>
                    <a:pt x="30751" y="29932"/>
                  </a:lnTo>
                  <a:lnTo>
                    <a:pt x="18014" y="35067"/>
                  </a:lnTo>
                  <a:lnTo>
                    <a:pt x="5276" y="29932"/>
                  </a:lnTo>
                  <a:lnTo>
                    <a:pt x="0" y="175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74576" y="3826854"/>
              <a:ext cx="1201420" cy="2221865"/>
            </a:xfrm>
            <a:custGeom>
              <a:avLst/>
              <a:gdLst/>
              <a:ahLst/>
              <a:cxnLst/>
              <a:rect l="l" t="t" r="r" b="b"/>
              <a:pathLst>
                <a:path w="1201420" h="2221865">
                  <a:moveTo>
                    <a:pt x="0" y="362553"/>
                  </a:moveTo>
                  <a:lnTo>
                    <a:pt x="0" y="2221333"/>
                  </a:lnTo>
                </a:path>
                <a:path w="1201420" h="2221865">
                  <a:moveTo>
                    <a:pt x="1200939" y="0"/>
                  </a:moveTo>
                  <a:lnTo>
                    <a:pt x="1200939" y="2221333"/>
                  </a:lnTo>
                </a:path>
              </a:pathLst>
            </a:custGeom>
            <a:ln w="17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73670" y="3826854"/>
              <a:ext cx="5403215" cy="2221865"/>
            </a:xfrm>
            <a:custGeom>
              <a:avLst/>
              <a:gdLst/>
              <a:ahLst/>
              <a:cxnLst/>
              <a:rect l="l" t="t" r="r" b="b"/>
              <a:pathLst>
                <a:path w="5403215" h="2221865">
                  <a:moveTo>
                    <a:pt x="0" y="2221333"/>
                  </a:moveTo>
                  <a:lnTo>
                    <a:pt x="0" y="0"/>
                  </a:lnTo>
                  <a:lnTo>
                    <a:pt x="5402785" y="0"/>
                  </a:lnTo>
                  <a:lnTo>
                    <a:pt x="5402785" y="2221333"/>
                  </a:lnTo>
                  <a:lnTo>
                    <a:pt x="0" y="2221333"/>
                  </a:lnTo>
                </a:path>
              </a:pathLst>
            </a:custGeom>
            <a:ln w="352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1779" y="3149228"/>
              <a:ext cx="3439729" cy="15593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274435" y="3532869"/>
              <a:ext cx="588645" cy="156210"/>
            </a:xfrm>
            <a:custGeom>
              <a:avLst/>
              <a:gdLst/>
              <a:ahLst/>
              <a:cxnLst/>
              <a:rect l="l" t="t" r="r" b="b"/>
              <a:pathLst>
                <a:path w="588645" h="156210">
                  <a:moveTo>
                    <a:pt x="73182" y="0"/>
                  </a:moveTo>
                  <a:lnTo>
                    <a:pt x="35605" y="9117"/>
                  </a:lnTo>
                  <a:lnTo>
                    <a:pt x="5224" y="44890"/>
                  </a:lnTo>
                  <a:lnTo>
                    <a:pt x="0" y="76681"/>
                  </a:lnTo>
                  <a:lnTo>
                    <a:pt x="510" y="87373"/>
                  </a:lnTo>
                  <a:lnTo>
                    <a:pt x="12719" y="126024"/>
                  </a:lnTo>
                  <a:lnTo>
                    <a:pt x="50172" y="153246"/>
                  </a:lnTo>
                  <a:lnTo>
                    <a:pt x="72901" y="155700"/>
                  </a:lnTo>
                  <a:lnTo>
                    <a:pt x="84527" y="154908"/>
                  </a:lnTo>
                  <a:lnTo>
                    <a:pt x="95207" y="152515"/>
                  </a:lnTo>
                  <a:lnTo>
                    <a:pt x="104940" y="148500"/>
                  </a:lnTo>
                  <a:lnTo>
                    <a:pt x="113721" y="142842"/>
                  </a:lnTo>
                  <a:lnTo>
                    <a:pt x="118209" y="138634"/>
                  </a:lnTo>
                  <a:lnTo>
                    <a:pt x="71213" y="138634"/>
                  </a:lnTo>
                  <a:lnTo>
                    <a:pt x="64175" y="138196"/>
                  </a:lnTo>
                  <a:lnTo>
                    <a:pt x="30162" y="116826"/>
                  </a:lnTo>
                  <a:lnTo>
                    <a:pt x="21110" y="76681"/>
                  </a:lnTo>
                  <a:lnTo>
                    <a:pt x="21418" y="69225"/>
                  </a:lnTo>
                  <a:lnTo>
                    <a:pt x="37382" y="29906"/>
                  </a:lnTo>
                  <a:lnTo>
                    <a:pt x="72618" y="17066"/>
                  </a:lnTo>
                  <a:lnTo>
                    <a:pt x="118645" y="17066"/>
                  </a:lnTo>
                  <a:lnTo>
                    <a:pt x="112160" y="11455"/>
                  </a:lnTo>
                  <a:lnTo>
                    <a:pt x="103766" y="6509"/>
                  </a:lnTo>
                  <a:lnTo>
                    <a:pt x="94471" y="2922"/>
                  </a:lnTo>
                  <a:lnTo>
                    <a:pt x="84276" y="737"/>
                  </a:lnTo>
                  <a:lnTo>
                    <a:pt x="73182" y="0"/>
                  </a:lnTo>
                  <a:close/>
                </a:path>
                <a:path w="588645" h="156210">
                  <a:moveTo>
                    <a:pt x="116531" y="100293"/>
                  </a:moveTo>
                  <a:lnTo>
                    <a:pt x="94037" y="133308"/>
                  </a:lnTo>
                  <a:lnTo>
                    <a:pt x="71213" y="138634"/>
                  </a:lnTo>
                  <a:lnTo>
                    <a:pt x="118209" y="138634"/>
                  </a:lnTo>
                  <a:lnTo>
                    <a:pt x="121391" y="135650"/>
                  </a:lnTo>
                  <a:lnTo>
                    <a:pt x="127793" y="127032"/>
                  </a:lnTo>
                  <a:lnTo>
                    <a:pt x="132930" y="116969"/>
                  </a:lnTo>
                  <a:lnTo>
                    <a:pt x="136803" y="105437"/>
                  </a:lnTo>
                  <a:lnTo>
                    <a:pt x="116531" y="100293"/>
                  </a:lnTo>
                  <a:close/>
                </a:path>
                <a:path w="588645" h="156210">
                  <a:moveTo>
                    <a:pt x="118645" y="17066"/>
                  </a:moveTo>
                  <a:lnTo>
                    <a:pt x="72618" y="17066"/>
                  </a:lnTo>
                  <a:lnTo>
                    <a:pt x="80034" y="17544"/>
                  </a:lnTo>
                  <a:lnTo>
                    <a:pt x="86799" y="18965"/>
                  </a:lnTo>
                  <a:lnTo>
                    <a:pt x="113985" y="48627"/>
                  </a:lnTo>
                  <a:lnTo>
                    <a:pt x="134257" y="43951"/>
                  </a:lnTo>
                  <a:lnTo>
                    <a:pt x="130555" y="34041"/>
                  </a:lnTo>
                  <a:lnTo>
                    <a:pt x="125641" y="25336"/>
                  </a:lnTo>
                  <a:lnTo>
                    <a:pt x="119511" y="17815"/>
                  </a:lnTo>
                  <a:lnTo>
                    <a:pt x="118645" y="17066"/>
                  </a:lnTo>
                  <a:close/>
                </a:path>
                <a:path w="588645" h="156210">
                  <a:moveTo>
                    <a:pt x="211093" y="41613"/>
                  </a:moveTo>
                  <a:lnTo>
                    <a:pt x="168413" y="61967"/>
                  </a:lnTo>
                  <a:lnTo>
                    <a:pt x="158756" y="98657"/>
                  </a:lnTo>
                  <a:lnTo>
                    <a:pt x="159662" y="111679"/>
                  </a:lnTo>
                  <a:lnTo>
                    <a:pt x="181049" y="147416"/>
                  </a:lnTo>
                  <a:lnTo>
                    <a:pt x="211093" y="155700"/>
                  </a:lnTo>
                  <a:lnTo>
                    <a:pt x="218290" y="155266"/>
                  </a:lnTo>
                  <a:lnTo>
                    <a:pt x="249815" y="140270"/>
                  </a:lnTo>
                  <a:lnTo>
                    <a:pt x="211093" y="140270"/>
                  </a:lnTo>
                  <a:lnTo>
                    <a:pt x="204356" y="139617"/>
                  </a:lnTo>
                  <a:lnTo>
                    <a:pt x="178754" y="108483"/>
                  </a:lnTo>
                  <a:lnTo>
                    <a:pt x="178164" y="98657"/>
                  </a:lnTo>
                  <a:lnTo>
                    <a:pt x="178754" y="88798"/>
                  </a:lnTo>
                  <a:lnTo>
                    <a:pt x="204356" y="57697"/>
                  </a:lnTo>
                  <a:lnTo>
                    <a:pt x="211093" y="57043"/>
                  </a:lnTo>
                  <a:lnTo>
                    <a:pt x="249533" y="57043"/>
                  </a:lnTo>
                  <a:lnTo>
                    <a:pt x="248971" y="56342"/>
                  </a:lnTo>
                  <a:lnTo>
                    <a:pt x="241053" y="49898"/>
                  </a:lnTo>
                  <a:lnTo>
                    <a:pt x="232104" y="45295"/>
                  </a:lnTo>
                  <a:lnTo>
                    <a:pt x="222119" y="42534"/>
                  </a:lnTo>
                  <a:lnTo>
                    <a:pt x="211093" y="41613"/>
                  </a:lnTo>
                  <a:close/>
                </a:path>
                <a:path w="588645" h="156210">
                  <a:moveTo>
                    <a:pt x="249533" y="57043"/>
                  </a:moveTo>
                  <a:lnTo>
                    <a:pt x="211093" y="57043"/>
                  </a:lnTo>
                  <a:lnTo>
                    <a:pt x="217845" y="57701"/>
                  </a:lnTo>
                  <a:lnTo>
                    <a:pt x="224012" y="59673"/>
                  </a:lnTo>
                  <a:lnTo>
                    <a:pt x="243951" y="97020"/>
                  </a:lnTo>
                  <a:lnTo>
                    <a:pt x="243996" y="98657"/>
                  </a:lnTo>
                  <a:lnTo>
                    <a:pt x="243446" y="108187"/>
                  </a:lnTo>
                  <a:lnTo>
                    <a:pt x="217962" y="139617"/>
                  </a:lnTo>
                  <a:lnTo>
                    <a:pt x="211093" y="140270"/>
                  </a:lnTo>
                  <a:lnTo>
                    <a:pt x="249815" y="140270"/>
                  </a:lnTo>
                  <a:lnTo>
                    <a:pt x="263743" y="97020"/>
                  </a:lnTo>
                  <a:lnTo>
                    <a:pt x="262819" y="84747"/>
                  </a:lnTo>
                  <a:lnTo>
                    <a:pt x="260050" y="73876"/>
                  </a:lnTo>
                  <a:lnTo>
                    <a:pt x="255434" y="64407"/>
                  </a:lnTo>
                  <a:lnTo>
                    <a:pt x="249533" y="57043"/>
                  </a:lnTo>
                  <a:close/>
                </a:path>
                <a:path w="588645" h="156210">
                  <a:moveTo>
                    <a:pt x="310459" y="44185"/>
                  </a:moveTo>
                  <a:lnTo>
                    <a:pt x="291316" y="44185"/>
                  </a:lnTo>
                  <a:lnTo>
                    <a:pt x="291380" y="120633"/>
                  </a:lnTo>
                  <a:lnTo>
                    <a:pt x="291700" y="125308"/>
                  </a:lnTo>
                  <a:lnTo>
                    <a:pt x="311156" y="151960"/>
                  </a:lnTo>
                  <a:lnTo>
                    <a:pt x="316896" y="154531"/>
                  </a:lnTo>
                  <a:lnTo>
                    <a:pt x="323045" y="155700"/>
                  </a:lnTo>
                  <a:lnTo>
                    <a:pt x="329602" y="155700"/>
                  </a:lnTo>
                  <a:lnTo>
                    <a:pt x="340280" y="154520"/>
                  </a:lnTo>
                  <a:lnTo>
                    <a:pt x="349796" y="150995"/>
                  </a:lnTo>
                  <a:lnTo>
                    <a:pt x="358150" y="145147"/>
                  </a:lnTo>
                  <a:lnTo>
                    <a:pt x="362866" y="139803"/>
                  </a:lnTo>
                  <a:lnTo>
                    <a:pt x="327729" y="139803"/>
                  </a:lnTo>
                  <a:lnTo>
                    <a:pt x="322901" y="138400"/>
                  </a:lnTo>
                  <a:lnTo>
                    <a:pt x="310459" y="114320"/>
                  </a:lnTo>
                  <a:lnTo>
                    <a:pt x="310459" y="44185"/>
                  </a:lnTo>
                  <a:close/>
                </a:path>
                <a:path w="588645" h="156210">
                  <a:moveTo>
                    <a:pt x="382227" y="136997"/>
                  </a:moveTo>
                  <a:lnTo>
                    <a:pt x="365342" y="136997"/>
                  </a:lnTo>
                  <a:lnTo>
                    <a:pt x="365342" y="153129"/>
                  </a:lnTo>
                  <a:lnTo>
                    <a:pt x="382227" y="153129"/>
                  </a:lnTo>
                  <a:lnTo>
                    <a:pt x="382227" y="136997"/>
                  </a:lnTo>
                  <a:close/>
                </a:path>
                <a:path w="588645" h="156210">
                  <a:moveTo>
                    <a:pt x="382227" y="44185"/>
                  </a:moveTo>
                  <a:lnTo>
                    <a:pt x="363372" y="44185"/>
                  </a:lnTo>
                  <a:lnTo>
                    <a:pt x="363372" y="111749"/>
                  </a:lnTo>
                  <a:lnTo>
                    <a:pt x="362292" y="118996"/>
                  </a:lnTo>
                  <a:lnTo>
                    <a:pt x="357992" y="128815"/>
                  </a:lnTo>
                  <a:lnTo>
                    <a:pt x="354413" y="132789"/>
                  </a:lnTo>
                  <a:lnTo>
                    <a:pt x="344470" y="138400"/>
                  </a:lnTo>
                  <a:lnTo>
                    <a:pt x="339162" y="139803"/>
                  </a:lnTo>
                  <a:lnTo>
                    <a:pt x="362866" y="139803"/>
                  </a:lnTo>
                  <a:lnTo>
                    <a:pt x="365342" y="136997"/>
                  </a:lnTo>
                  <a:lnTo>
                    <a:pt x="382227" y="136997"/>
                  </a:lnTo>
                  <a:lnTo>
                    <a:pt x="382227" y="44185"/>
                  </a:lnTo>
                  <a:close/>
                </a:path>
                <a:path w="588645" h="156210">
                  <a:moveTo>
                    <a:pt x="434876" y="44185"/>
                  </a:moveTo>
                  <a:lnTo>
                    <a:pt x="417991" y="44185"/>
                  </a:lnTo>
                  <a:lnTo>
                    <a:pt x="417991" y="153129"/>
                  </a:lnTo>
                  <a:lnTo>
                    <a:pt x="436846" y="153129"/>
                  </a:lnTo>
                  <a:lnTo>
                    <a:pt x="436846" y="93513"/>
                  </a:lnTo>
                  <a:lnTo>
                    <a:pt x="437400" y="83866"/>
                  </a:lnTo>
                  <a:lnTo>
                    <a:pt x="452888" y="59615"/>
                  </a:lnTo>
                  <a:lnTo>
                    <a:pt x="434876" y="59615"/>
                  </a:lnTo>
                  <a:lnTo>
                    <a:pt x="434876" y="44185"/>
                  </a:lnTo>
                  <a:close/>
                </a:path>
                <a:path w="588645" h="156210">
                  <a:moveTo>
                    <a:pt x="504302" y="57511"/>
                  </a:moveTo>
                  <a:lnTo>
                    <a:pt x="471745" y="57511"/>
                  </a:lnTo>
                  <a:lnTo>
                    <a:pt x="476165" y="58680"/>
                  </a:lnTo>
                  <a:lnTo>
                    <a:pt x="483659" y="63355"/>
                  </a:lnTo>
                  <a:lnTo>
                    <a:pt x="486277" y="66161"/>
                  </a:lnTo>
                  <a:lnTo>
                    <a:pt x="489279" y="73642"/>
                  </a:lnTo>
                  <a:lnTo>
                    <a:pt x="490048" y="79253"/>
                  </a:lnTo>
                  <a:lnTo>
                    <a:pt x="490048" y="153129"/>
                  </a:lnTo>
                  <a:lnTo>
                    <a:pt x="508902" y="153129"/>
                  </a:lnTo>
                  <a:lnTo>
                    <a:pt x="508823" y="75950"/>
                  </a:lnTo>
                  <a:lnTo>
                    <a:pt x="504963" y="58446"/>
                  </a:lnTo>
                  <a:lnTo>
                    <a:pt x="504302" y="57511"/>
                  </a:lnTo>
                  <a:close/>
                </a:path>
                <a:path w="588645" h="156210">
                  <a:moveTo>
                    <a:pt x="477366" y="41613"/>
                  </a:moveTo>
                  <a:lnTo>
                    <a:pt x="434876" y="59615"/>
                  </a:lnTo>
                  <a:lnTo>
                    <a:pt x="452888" y="59615"/>
                  </a:lnTo>
                  <a:lnTo>
                    <a:pt x="458607" y="57511"/>
                  </a:lnTo>
                  <a:lnTo>
                    <a:pt x="504302" y="57511"/>
                  </a:lnTo>
                  <a:lnTo>
                    <a:pt x="502153" y="54471"/>
                  </a:lnTo>
                  <a:lnTo>
                    <a:pt x="499319" y="50731"/>
                  </a:lnTo>
                  <a:lnTo>
                    <a:pt x="495067" y="47692"/>
                  </a:lnTo>
                  <a:lnTo>
                    <a:pt x="489327" y="45354"/>
                  </a:lnTo>
                  <a:lnTo>
                    <a:pt x="483610" y="42782"/>
                  </a:lnTo>
                  <a:lnTo>
                    <a:pt x="477366" y="41613"/>
                  </a:lnTo>
                  <a:close/>
                </a:path>
                <a:path w="588645" h="156210">
                  <a:moveTo>
                    <a:pt x="566307" y="58446"/>
                  </a:moveTo>
                  <a:lnTo>
                    <a:pt x="547452" y="58446"/>
                  </a:lnTo>
                  <a:lnTo>
                    <a:pt x="547452" y="132322"/>
                  </a:lnTo>
                  <a:lnTo>
                    <a:pt x="548245" y="139569"/>
                  </a:lnTo>
                  <a:lnTo>
                    <a:pt x="578052" y="154531"/>
                  </a:lnTo>
                  <a:lnTo>
                    <a:pt x="582832" y="154064"/>
                  </a:lnTo>
                  <a:lnTo>
                    <a:pt x="588260" y="152895"/>
                  </a:lnTo>
                  <a:lnTo>
                    <a:pt x="585532" y="137231"/>
                  </a:lnTo>
                  <a:lnTo>
                    <a:pt x="574209" y="137231"/>
                  </a:lnTo>
                  <a:lnTo>
                    <a:pt x="572048" y="136764"/>
                  </a:lnTo>
                  <a:lnTo>
                    <a:pt x="570534" y="136062"/>
                  </a:lnTo>
                  <a:lnTo>
                    <a:pt x="569045" y="135127"/>
                  </a:lnTo>
                  <a:lnTo>
                    <a:pt x="567964" y="133958"/>
                  </a:lnTo>
                  <a:lnTo>
                    <a:pt x="567292" y="132322"/>
                  </a:lnTo>
                  <a:lnTo>
                    <a:pt x="566643" y="130919"/>
                  </a:lnTo>
                  <a:lnTo>
                    <a:pt x="566307" y="127646"/>
                  </a:lnTo>
                  <a:lnTo>
                    <a:pt x="566307" y="58446"/>
                  </a:lnTo>
                  <a:close/>
                </a:path>
                <a:path w="588645" h="156210">
                  <a:moveTo>
                    <a:pt x="585450" y="136764"/>
                  </a:moveTo>
                  <a:lnTo>
                    <a:pt x="582088" y="137231"/>
                  </a:lnTo>
                  <a:lnTo>
                    <a:pt x="585532" y="137231"/>
                  </a:lnTo>
                  <a:lnTo>
                    <a:pt x="585450" y="136764"/>
                  </a:lnTo>
                  <a:close/>
                </a:path>
                <a:path w="588645" h="156210">
                  <a:moveTo>
                    <a:pt x="585450" y="44185"/>
                  </a:moveTo>
                  <a:lnTo>
                    <a:pt x="533666" y="44185"/>
                  </a:lnTo>
                  <a:lnTo>
                    <a:pt x="533666" y="58446"/>
                  </a:lnTo>
                  <a:lnTo>
                    <a:pt x="585450" y="58446"/>
                  </a:lnTo>
                  <a:lnTo>
                    <a:pt x="585450" y="44185"/>
                  </a:lnTo>
                  <a:close/>
                </a:path>
                <a:path w="588645" h="156210">
                  <a:moveTo>
                    <a:pt x="566307" y="6078"/>
                  </a:moveTo>
                  <a:lnTo>
                    <a:pt x="547452" y="17066"/>
                  </a:lnTo>
                  <a:lnTo>
                    <a:pt x="547452" y="44185"/>
                  </a:lnTo>
                  <a:lnTo>
                    <a:pt x="566307" y="44185"/>
                  </a:lnTo>
                  <a:lnTo>
                    <a:pt x="566307" y="60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58561" y="4562093"/>
              <a:ext cx="2209800" cy="1164590"/>
            </a:xfrm>
            <a:custGeom>
              <a:avLst/>
              <a:gdLst/>
              <a:ahLst/>
              <a:cxnLst/>
              <a:rect l="l" t="t" r="r" b="b"/>
              <a:pathLst>
                <a:path w="2209800" h="1164589">
                  <a:moveTo>
                    <a:pt x="0" y="1164335"/>
                  </a:moveTo>
                  <a:lnTo>
                    <a:pt x="2209799" y="1164335"/>
                  </a:lnTo>
                  <a:lnTo>
                    <a:pt x="2209799" y="0"/>
                  </a:lnTo>
                  <a:lnTo>
                    <a:pt x="0" y="0"/>
                  </a:lnTo>
                  <a:lnTo>
                    <a:pt x="0" y="1164335"/>
                  </a:lnTo>
                  <a:close/>
                </a:path>
              </a:pathLst>
            </a:custGeom>
            <a:ln w="50800">
              <a:solidFill>
                <a:srgbClr val="4E75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152400" y="3345179"/>
            <a:ext cx="4953000" cy="3436620"/>
            <a:chOff x="152400" y="3345179"/>
            <a:chExt cx="4953000" cy="3436620"/>
          </a:xfrm>
        </p:grpSpPr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067" y="6458711"/>
              <a:ext cx="800100" cy="24688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25623" y="3345179"/>
              <a:ext cx="365125" cy="301271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9" name="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5940" y="1628419"/>
            <a:ext cx="7674609" cy="1095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95"/>
              </a:spcBef>
            </a:pP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Same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proportion</a:t>
            </a:r>
            <a:r>
              <a:rPr sz="2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of people</a:t>
            </a:r>
            <a:r>
              <a:rPr sz="2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would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have</a:t>
            </a:r>
            <a:r>
              <a:rPr sz="2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died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in each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class!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Overall,</a:t>
            </a:r>
            <a:r>
              <a:rPr sz="2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809</a:t>
            </a:r>
            <a:r>
              <a:rPr sz="2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people</a:t>
            </a:r>
            <a:r>
              <a:rPr sz="2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died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out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1309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=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61.8%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What</a:t>
            </a:r>
            <a:r>
              <a:rPr sz="3600" spc="-180" dirty="0">
                <a:solidFill>
                  <a:srgbClr val="404040"/>
                </a:solidFill>
              </a:rPr>
              <a:t> </a:t>
            </a:r>
            <a:r>
              <a:rPr sz="3600" spc="-30" dirty="0">
                <a:solidFill>
                  <a:srgbClr val="404040"/>
                </a:solidFill>
              </a:rPr>
              <a:t>would</a:t>
            </a:r>
            <a:r>
              <a:rPr sz="3600" spc="-180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be</a:t>
            </a:r>
            <a:r>
              <a:rPr sz="3600" spc="-175" dirty="0">
                <a:solidFill>
                  <a:srgbClr val="404040"/>
                </a:solidFill>
              </a:rPr>
              <a:t> </a:t>
            </a:r>
            <a:r>
              <a:rPr sz="3600" spc="-50" dirty="0">
                <a:solidFill>
                  <a:srgbClr val="404040"/>
                </a:solidFill>
              </a:rPr>
              <a:t>expected</a:t>
            </a:r>
            <a:r>
              <a:rPr sz="3600" spc="-170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if</a:t>
            </a:r>
            <a:r>
              <a:rPr sz="3600" spc="-165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the</a:t>
            </a:r>
            <a:r>
              <a:rPr sz="3600" spc="-170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null</a:t>
            </a:r>
            <a:r>
              <a:rPr sz="3600" spc="-175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is</a:t>
            </a:r>
            <a:r>
              <a:rPr sz="3600" spc="-18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true?</a:t>
            </a:r>
            <a:endParaRPr sz="36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7400" y="2971800"/>
            <a:ext cx="5562600" cy="30815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1140" y="1749195"/>
            <a:ext cx="7674609" cy="1095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95"/>
              </a:spcBef>
            </a:pP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Same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proportion</a:t>
            </a:r>
            <a:r>
              <a:rPr sz="2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of people</a:t>
            </a:r>
            <a:r>
              <a:rPr sz="2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would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have</a:t>
            </a:r>
            <a:r>
              <a:rPr sz="2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died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in each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class!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Overall,</a:t>
            </a:r>
            <a:r>
              <a:rPr sz="2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809</a:t>
            </a:r>
            <a:r>
              <a:rPr sz="2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people</a:t>
            </a:r>
            <a:r>
              <a:rPr sz="2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died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out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1309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=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61.8%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What</a:t>
            </a:r>
            <a:r>
              <a:rPr sz="3600" spc="-180" dirty="0">
                <a:solidFill>
                  <a:srgbClr val="404040"/>
                </a:solidFill>
              </a:rPr>
              <a:t> </a:t>
            </a:r>
            <a:r>
              <a:rPr sz="3600" spc="-30" dirty="0">
                <a:solidFill>
                  <a:srgbClr val="404040"/>
                </a:solidFill>
              </a:rPr>
              <a:t>would</a:t>
            </a:r>
            <a:r>
              <a:rPr sz="3600" spc="-180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be</a:t>
            </a:r>
            <a:r>
              <a:rPr sz="3600" spc="-175" dirty="0">
                <a:solidFill>
                  <a:srgbClr val="404040"/>
                </a:solidFill>
              </a:rPr>
              <a:t> </a:t>
            </a:r>
            <a:r>
              <a:rPr sz="3600" spc="-50" dirty="0">
                <a:solidFill>
                  <a:srgbClr val="404040"/>
                </a:solidFill>
              </a:rPr>
              <a:t>expected</a:t>
            </a:r>
            <a:r>
              <a:rPr sz="3600" spc="-170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if</a:t>
            </a:r>
            <a:r>
              <a:rPr sz="3600" spc="-165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the</a:t>
            </a:r>
            <a:r>
              <a:rPr sz="3600" spc="-170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null</a:t>
            </a:r>
            <a:r>
              <a:rPr sz="3600" spc="-175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is</a:t>
            </a:r>
            <a:r>
              <a:rPr sz="3600" spc="-18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true?</a:t>
            </a:r>
            <a:endParaRPr sz="36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1111" y="3200400"/>
            <a:ext cx="5480303" cy="303733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>
              <a:lnSpc>
                <a:spcPts val="3670"/>
              </a:lnSpc>
              <a:spcBef>
                <a:spcPts val="760"/>
              </a:spcBef>
            </a:pPr>
            <a:r>
              <a:rPr sz="3600" spc="-60" dirty="0">
                <a:solidFill>
                  <a:srgbClr val="404040"/>
                </a:solidFill>
              </a:rPr>
              <a:t>Chi-Squared</a:t>
            </a:r>
            <a:r>
              <a:rPr sz="3600" spc="-180" dirty="0">
                <a:solidFill>
                  <a:srgbClr val="404040"/>
                </a:solidFill>
              </a:rPr>
              <a:t> </a:t>
            </a:r>
            <a:r>
              <a:rPr sz="3600" spc="-120" dirty="0">
                <a:solidFill>
                  <a:srgbClr val="404040"/>
                </a:solidFill>
              </a:rPr>
              <a:t>Test</a:t>
            </a:r>
            <a:r>
              <a:rPr sz="3600" spc="-300" dirty="0">
                <a:solidFill>
                  <a:srgbClr val="404040"/>
                </a:solidFill>
              </a:rPr>
              <a:t> </a:t>
            </a:r>
            <a:r>
              <a:rPr sz="3600" spc="-45" dirty="0">
                <a:solidFill>
                  <a:srgbClr val="404040"/>
                </a:solidFill>
              </a:rPr>
              <a:t>Actually</a:t>
            </a:r>
            <a:r>
              <a:rPr sz="3600" spc="-120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Compares</a:t>
            </a:r>
            <a:r>
              <a:rPr sz="3600" spc="-90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Observed </a:t>
            </a:r>
            <a:r>
              <a:rPr sz="3600" dirty="0">
                <a:solidFill>
                  <a:srgbClr val="404040"/>
                </a:solidFill>
              </a:rPr>
              <a:t>and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45" dirty="0">
                <a:solidFill>
                  <a:srgbClr val="404040"/>
                </a:solidFill>
              </a:rPr>
              <a:t>Expected</a:t>
            </a:r>
            <a:r>
              <a:rPr sz="3600" spc="-18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Frequencies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800" y="1981200"/>
            <a:ext cx="5556504" cy="307848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40739" y="5545023"/>
            <a:ext cx="66389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Times New Roman"/>
                <a:cs typeface="Times New Roman"/>
              </a:rPr>
              <a:t>Expected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number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dying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each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class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0.618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*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no.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class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5940" y="1840433"/>
            <a:ext cx="8051800" cy="216725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110489">
              <a:lnSpc>
                <a:spcPts val="3030"/>
              </a:lnSpc>
              <a:spcBef>
                <a:spcPts val="475"/>
              </a:spcBef>
            </a:pP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chi-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squared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test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when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want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see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if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two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categorical</a:t>
            </a:r>
            <a:r>
              <a:rPr sz="2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variables</a:t>
            </a:r>
            <a:r>
              <a:rPr sz="2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related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3020"/>
              </a:lnSpc>
              <a:spcBef>
                <a:spcPts val="1400"/>
              </a:spcBef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test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statistic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Chi-squared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test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sum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squared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differences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between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each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pair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observed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985"/>
              </a:lnSpc>
            </a:pPr>
            <a:r>
              <a:rPr sz="2800" dirty="0">
                <a:latin typeface="Times New Roman"/>
                <a:cs typeface="Times New Roman"/>
              </a:rPr>
              <a:t>(O)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expected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values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(E)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560578"/>
            <a:ext cx="58591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5" dirty="0">
                <a:solidFill>
                  <a:srgbClr val="404040"/>
                </a:solidFill>
                <a:latin typeface="Times New Roman"/>
                <a:cs typeface="Times New Roman"/>
              </a:rPr>
              <a:t>Chi-</a:t>
            </a:r>
            <a:r>
              <a:rPr sz="4800" spc="-30" dirty="0">
                <a:solidFill>
                  <a:srgbClr val="404040"/>
                </a:solidFill>
                <a:latin typeface="Times New Roman"/>
                <a:cs typeface="Times New Roman"/>
              </a:rPr>
              <a:t>squared</a:t>
            </a:r>
            <a:r>
              <a:rPr sz="4800" spc="-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4800" dirty="0">
                <a:solidFill>
                  <a:srgbClr val="404040"/>
                </a:solidFill>
                <a:latin typeface="Times New Roman"/>
                <a:cs typeface="Times New Roman"/>
              </a:rPr>
              <a:t>test</a:t>
            </a:r>
            <a:r>
              <a:rPr sz="4800" spc="-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4800" spc="-30" dirty="0">
                <a:solidFill>
                  <a:srgbClr val="404040"/>
                </a:solidFill>
                <a:latin typeface="Times New Roman"/>
                <a:cs typeface="Times New Roman"/>
              </a:rPr>
              <a:t>statistic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71666" y="5235203"/>
            <a:ext cx="1818639" cy="0"/>
          </a:xfrm>
          <a:custGeom>
            <a:avLst/>
            <a:gdLst/>
            <a:ahLst/>
            <a:cxnLst/>
            <a:rect l="l" t="t" r="r" b="b"/>
            <a:pathLst>
              <a:path w="1818639">
                <a:moveTo>
                  <a:pt x="0" y="0"/>
                </a:moveTo>
                <a:lnTo>
                  <a:pt x="1818077" y="0"/>
                </a:lnTo>
              </a:path>
            </a:pathLst>
          </a:custGeom>
          <a:ln w="19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01727" y="4747725"/>
            <a:ext cx="499745" cy="865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5500" spc="-2565" dirty="0">
                <a:latin typeface="Symbol"/>
                <a:cs typeface="Symbol"/>
              </a:rPr>
              <a:t></a:t>
            </a:r>
            <a:endParaRPr sz="55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81943" y="4592871"/>
            <a:ext cx="14922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150" i="1" spc="-50" dirty="0">
                <a:latin typeface="Times New Roman"/>
                <a:cs typeface="Times New Roman"/>
              </a:rPr>
              <a:t>n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46545" y="4888377"/>
            <a:ext cx="93408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844550" algn="l"/>
              </a:tabLst>
            </a:pPr>
            <a:r>
              <a:rPr sz="2150" i="1" spc="-50" dirty="0">
                <a:latin typeface="Times New Roman"/>
                <a:cs typeface="Times New Roman"/>
              </a:rPr>
              <a:t>i</a:t>
            </a:r>
            <a:r>
              <a:rPr sz="2150" i="1" dirty="0">
                <a:latin typeface="Times New Roman"/>
                <a:cs typeface="Times New Roman"/>
              </a:rPr>
              <a:t>	</a:t>
            </a:r>
            <a:r>
              <a:rPr sz="2150" i="1" spc="-50" dirty="0">
                <a:latin typeface="Times New Roman"/>
                <a:cs typeface="Times New Roman"/>
              </a:rPr>
              <a:t>i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58641" y="5237614"/>
            <a:ext cx="422909" cy="585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3650" i="1" spc="-25" dirty="0">
                <a:latin typeface="Times New Roman"/>
                <a:cs typeface="Times New Roman"/>
              </a:rPr>
              <a:t>E</a:t>
            </a:r>
            <a:r>
              <a:rPr sz="3225" i="1" spc="-37" baseline="-23255" dirty="0">
                <a:latin typeface="Times New Roman"/>
                <a:cs typeface="Times New Roman"/>
              </a:rPr>
              <a:t>i</a:t>
            </a:r>
            <a:endParaRPr sz="3225" baseline="-2325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94786" y="4427834"/>
            <a:ext cx="1602740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62305" algn="l"/>
              </a:tabLst>
            </a:pPr>
            <a:r>
              <a:rPr sz="4850" spc="-325" dirty="0">
                <a:latin typeface="Symbol"/>
                <a:cs typeface="Symbol"/>
              </a:rPr>
              <a:t></a:t>
            </a:r>
            <a:r>
              <a:rPr sz="3650" i="1" spc="-325" dirty="0">
                <a:latin typeface="Times New Roman"/>
                <a:cs typeface="Times New Roman"/>
              </a:rPr>
              <a:t>O</a:t>
            </a:r>
            <a:r>
              <a:rPr sz="3650" i="1" dirty="0">
                <a:latin typeface="Times New Roman"/>
                <a:cs typeface="Times New Roman"/>
              </a:rPr>
              <a:t>	</a:t>
            </a:r>
            <a:r>
              <a:rPr sz="3650" dirty="0">
                <a:latin typeface="Symbol"/>
                <a:cs typeface="Symbol"/>
              </a:rPr>
              <a:t></a:t>
            </a:r>
            <a:r>
              <a:rPr sz="3650" spc="-170" dirty="0">
                <a:latin typeface="Times New Roman"/>
                <a:cs typeface="Times New Roman"/>
              </a:rPr>
              <a:t> </a:t>
            </a:r>
            <a:r>
              <a:rPr sz="3650" i="1" dirty="0">
                <a:latin typeface="Times New Roman"/>
                <a:cs typeface="Times New Roman"/>
              </a:rPr>
              <a:t>E</a:t>
            </a:r>
            <a:r>
              <a:rPr sz="3650" i="1" spc="270" dirty="0">
                <a:latin typeface="Times New Roman"/>
                <a:cs typeface="Times New Roman"/>
              </a:rPr>
              <a:t> </a:t>
            </a:r>
            <a:r>
              <a:rPr sz="4850" spc="-575" dirty="0">
                <a:latin typeface="Symbol"/>
                <a:cs typeface="Symbol"/>
              </a:rPr>
              <a:t></a:t>
            </a:r>
            <a:endParaRPr sz="48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74788" y="5513484"/>
            <a:ext cx="38163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150" i="1" spc="-25" dirty="0">
                <a:latin typeface="Times New Roman"/>
                <a:cs typeface="Times New Roman"/>
              </a:rPr>
              <a:t>i</a:t>
            </a:r>
            <a:r>
              <a:rPr sz="2150" spc="-25" dirty="0">
                <a:latin typeface="Symbol"/>
                <a:cs typeface="Symbol"/>
              </a:rPr>
              <a:t></a:t>
            </a:r>
            <a:r>
              <a:rPr sz="2150" spc="-25" dirty="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83955" y="4528406"/>
            <a:ext cx="14922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150" spc="-50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23602" y="4663610"/>
            <a:ext cx="611505" cy="585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  <a:tabLst>
                <a:tab pos="316230" algn="l"/>
              </a:tabLst>
            </a:pPr>
            <a:r>
              <a:rPr sz="2150" spc="-50" dirty="0">
                <a:latin typeface="Times New Roman"/>
                <a:cs typeface="Times New Roman"/>
              </a:rPr>
              <a:t>2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5475" spc="-75" baseline="-25114" dirty="0">
                <a:latin typeface="Symbol"/>
                <a:cs typeface="Symbol"/>
              </a:rPr>
              <a:t></a:t>
            </a:r>
            <a:endParaRPr sz="5475" baseline="-25114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23883" y="4847466"/>
            <a:ext cx="269240" cy="615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3850" b="0" i="1" spc="-50" dirty="0">
                <a:latin typeface="Roboto Medium"/>
                <a:cs typeface="Roboto Medium"/>
              </a:rPr>
              <a:t>χ</a:t>
            </a:r>
            <a:endParaRPr sz="3850">
              <a:latin typeface="Roboto Medium"/>
              <a:cs typeface="Roboto Medium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2616200" y="4272026"/>
            <a:ext cx="3799204" cy="1841500"/>
          </a:xfrm>
          <a:custGeom>
            <a:avLst/>
            <a:gdLst/>
            <a:ahLst/>
            <a:cxnLst/>
            <a:rect l="l" t="t" r="r" b="b"/>
            <a:pathLst>
              <a:path w="3799204" h="1841500">
                <a:moveTo>
                  <a:pt x="6350" y="0"/>
                </a:moveTo>
                <a:lnTo>
                  <a:pt x="6350" y="1841436"/>
                </a:lnTo>
              </a:path>
              <a:path w="3799204" h="1841500">
                <a:moveTo>
                  <a:pt x="3792601" y="0"/>
                </a:moveTo>
                <a:lnTo>
                  <a:pt x="3792601" y="1841436"/>
                </a:lnTo>
              </a:path>
              <a:path w="3799204" h="1841500">
                <a:moveTo>
                  <a:pt x="0" y="6350"/>
                </a:moveTo>
                <a:lnTo>
                  <a:pt x="3798951" y="6350"/>
                </a:lnTo>
              </a:path>
              <a:path w="3799204" h="1841500">
                <a:moveTo>
                  <a:pt x="0" y="1835086"/>
                </a:moveTo>
                <a:lnTo>
                  <a:pt x="3798951" y="1835086"/>
                </a:lnTo>
              </a:path>
            </a:pathLst>
          </a:custGeom>
          <a:ln w="127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068" y="6458711"/>
            <a:ext cx="800100" cy="24688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160073" y="3639121"/>
            <a:ext cx="2937510" cy="2655570"/>
            <a:chOff x="5160073" y="3639121"/>
            <a:chExt cx="2937510" cy="2655570"/>
          </a:xfrm>
        </p:grpSpPr>
        <p:sp>
          <p:nvSpPr>
            <p:cNvPr id="5" name="object 5"/>
            <p:cNvSpPr/>
            <p:nvPr/>
          </p:nvSpPr>
          <p:spPr>
            <a:xfrm>
              <a:off x="5164835" y="3643884"/>
              <a:ext cx="2927985" cy="2646045"/>
            </a:xfrm>
            <a:custGeom>
              <a:avLst/>
              <a:gdLst/>
              <a:ahLst/>
              <a:cxnLst/>
              <a:rect l="l" t="t" r="r" b="b"/>
              <a:pathLst>
                <a:path w="2927984" h="2646045">
                  <a:moveTo>
                    <a:pt x="1463802" y="0"/>
                  </a:moveTo>
                  <a:lnTo>
                    <a:pt x="1413475" y="766"/>
                  </a:lnTo>
                  <a:lnTo>
                    <a:pt x="1363575" y="3051"/>
                  </a:lnTo>
                  <a:lnTo>
                    <a:pt x="1314129" y="6829"/>
                  </a:lnTo>
                  <a:lnTo>
                    <a:pt x="1265162" y="12074"/>
                  </a:lnTo>
                  <a:lnTo>
                    <a:pt x="1216704" y="18764"/>
                  </a:lnTo>
                  <a:lnTo>
                    <a:pt x="1168781" y="26873"/>
                  </a:lnTo>
                  <a:lnTo>
                    <a:pt x="1121420" y="36376"/>
                  </a:lnTo>
                  <a:lnTo>
                    <a:pt x="1074649" y="47249"/>
                  </a:lnTo>
                  <a:lnTo>
                    <a:pt x="1028494" y="59467"/>
                  </a:lnTo>
                  <a:lnTo>
                    <a:pt x="982984" y="73006"/>
                  </a:lnTo>
                  <a:lnTo>
                    <a:pt x="938145" y="87841"/>
                  </a:lnTo>
                  <a:lnTo>
                    <a:pt x="894004" y="103947"/>
                  </a:lnTo>
                  <a:lnTo>
                    <a:pt x="850589" y="121300"/>
                  </a:lnTo>
                  <a:lnTo>
                    <a:pt x="807927" y="139875"/>
                  </a:lnTo>
                  <a:lnTo>
                    <a:pt x="766046" y="159648"/>
                  </a:lnTo>
                  <a:lnTo>
                    <a:pt x="724972" y="180594"/>
                  </a:lnTo>
                  <a:lnTo>
                    <a:pt x="684733" y="202687"/>
                  </a:lnTo>
                  <a:lnTo>
                    <a:pt x="645355" y="225905"/>
                  </a:lnTo>
                  <a:lnTo>
                    <a:pt x="606867" y="250222"/>
                  </a:lnTo>
                  <a:lnTo>
                    <a:pt x="569296" y="275613"/>
                  </a:lnTo>
                  <a:lnTo>
                    <a:pt x="532668" y="302054"/>
                  </a:lnTo>
                  <a:lnTo>
                    <a:pt x="497011" y="329520"/>
                  </a:lnTo>
                  <a:lnTo>
                    <a:pt x="462353" y="357986"/>
                  </a:lnTo>
                  <a:lnTo>
                    <a:pt x="428720" y="387429"/>
                  </a:lnTo>
                  <a:lnTo>
                    <a:pt x="396139" y="417823"/>
                  </a:lnTo>
                  <a:lnTo>
                    <a:pt x="364639" y="449144"/>
                  </a:lnTo>
                  <a:lnTo>
                    <a:pt x="334246" y="481366"/>
                  </a:lnTo>
                  <a:lnTo>
                    <a:pt x="304987" y="514467"/>
                  </a:lnTo>
                  <a:lnTo>
                    <a:pt x="276890" y="548420"/>
                  </a:lnTo>
                  <a:lnTo>
                    <a:pt x="249982" y="583201"/>
                  </a:lnTo>
                  <a:lnTo>
                    <a:pt x="224290" y="618786"/>
                  </a:lnTo>
                  <a:lnTo>
                    <a:pt x="199841" y="655150"/>
                  </a:lnTo>
                  <a:lnTo>
                    <a:pt x="176663" y="692269"/>
                  </a:lnTo>
                  <a:lnTo>
                    <a:pt x="154783" y="730117"/>
                  </a:lnTo>
                  <a:lnTo>
                    <a:pt x="134228" y="768670"/>
                  </a:lnTo>
                  <a:lnTo>
                    <a:pt x="115026" y="807904"/>
                  </a:lnTo>
                  <a:lnTo>
                    <a:pt x="97203" y="847794"/>
                  </a:lnTo>
                  <a:lnTo>
                    <a:pt x="80787" y="888315"/>
                  </a:lnTo>
                  <a:lnTo>
                    <a:pt x="65805" y="929443"/>
                  </a:lnTo>
                  <a:lnTo>
                    <a:pt x="52285" y="971153"/>
                  </a:lnTo>
                  <a:lnTo>
                    <a:pt x="40253" y="1013420"/>
                  </a:lnTo>
                  <a:lnTo>
                    <a:pt x="29737" y="1056220"/>
                  </a:lnTo>
                  <a:lnTo>
                    <a:pt x="20764" y="1099528"/>
                  </a:lnTo>
                  <a:lnTo>
                    <a:pt x="13361" y="1143320"/>
                  </a:lnTo>
                  <a:lnTo>
                    <a:pt x="7556" y="1187571"/>
                  </a:lnTo>
                  <a:lnTo>
                    <a:pt x="3376" y="1232256"/>
                  </a:lnTo>
                  <a:lnTo>
                    <a:pt x="848" y="1277351"/>
                  </a:lnTo>
                  <a:lnTo>
                    <a:pt x="0" y="1322832"/>
                  </a:lnTo>
                  <a:lnTo>
                    <a:pt x="848" y="1368309"/>
                  </a:lnTo>
                  <a:lnTo>
                    <a:pt x="3376" y="1413401"/>
                  </a:lnTo>
                  <a:lnTo>
                    <a:pt x="7556" y="1458083"/>
                  </a:lnTo>
                  <a:lnTo>
                    <a:pt x="13361" y="1502332"/>
                  </a:lnTo>
                  <a:lnTo>
                    <a:pt x="20764" y="1546122"/>
                  </a:lnTo>
                  <a:lnTo>
                    <a:pt x="29737" y="1589428"/>
                  </a:lnTo>
                  <a:lnTo>
                    <a:pt x="40253" y="1632227"/>
                  </a:lnTo>
                  <a:lnTo>
                    <a:pt x="52285" y="1674493"/>
                  </a:lnTo>
                  <a:lnTo>
                    <a:pt x="65805" y="1716201"/>
                  </a:lnTo>
                  <a:lnTo>
                    <a:pt x="80787" y="1757328"/>
                  </a:lnTo>
                  <a:lnTo>
                    <a:pt x="97203" y="1797848"/>
                  </a:lnTo>
                  <a:lnTo>
                    <a:pt x="115026" y="1837738"/>
                  </a:lnTo>
                  <a:lnTo>
                    <a:pt x="134228" y="1876971"/>
                  </a:lnTo>
                  <a:lnTo>
                    <a:pt x="154783" y="1915524"/>
                  </a:lnTo>
                  <a:lnTo>
                    <a:pt x="176663" y="1953372"/>
                  </a:lnTo>
                  <a:lnTo>
                    <a:pt x="199841" y="1990490"/>
                  </a:lnTo>
                  <a:lnTo>
                    <a:pt x="224290" y="2026854"/>
                  </a:lnTo>
                  <a:lnTo>
                    <a:pt x="249982" y="2062440"/>
                  </a:lnTo>
                  <a:lnTo>
                    <a:pt x="276890" y="2097221"/>
                  </a:lnTo>
                  <a:lnTo>
                    <a:pt x="304987" y="2131175"/>
                  </a:lnTo>
                  <a:lnTo>
                    <a:pt x="334246" y="2164276"/>
                  </a:lnTo>
                  <a:lnTo>
                    <a:pt x="364639" y="2196499"/>
                  </a:lnTo>
                  <a:lnTo>
                    <a:pt x="396139" y="2227820"/>
                  </a:lnTo>
                  <a:lnTo>
                    <a:pt x="428720" y="2258215"/>
                  </a:lnTo>
                  <a:lnTo>
                    <a:pt x="462353" y="2287659"/>
                  </a:lnTo>
                  <a:lnTo>
                    <a:pt x="497011" y="2316126"/>
                  </a:lnTo>
                  <a:lnTo>
                    <a:pt x="532668" y="2343593"/>
                  </a:lnTo>
                  <a:lnTo>
                    <a:pt x="569296" y="2370035"/>
                  </a:lnTo>
                  <a:lnTo>
                    <a:pt x="606867" y="2395427"/>
                  </a:lnTo>
                  <a:lnTo>
                    <a:pt x="645355" y="2419745"/>
                  </a:lnTo>
                  <a:lnTo>
                    <a:pt x="684733" y="2442963"/>
                  </a:lnTo>
                  <a:lnTo>
                    <a:pt x="724972" y="2465058"/>
                  </a:lnTo>
                  <a:lnTo>
                    <a:pt x="766046" y="2486005"/>
                  </a:lnTo>
                  <a:lnTo>
                    <a:pt x="807927" y="2505779"/>
                  </a:lnTo>
                  <a:lnTo>
                    <a:pt x="850589" y="2524355"/>
                  </a:lnTo>
                  <a:lnTo>
                    <a:pt x="894004" y="2541709"/>
                  </a:lnTo>
                  <a:lnTo>
                    <a:pt x="938145" y="2557816"/>
                  </a:lnTo>
                  <a:lnTo>
                    <a:pt x="982984" y="2572652"/>
                  </a:lnTo>
                  <a:lnTo>
                    <a:pt x="1028494" y="2586192"/>
                  </a:lnTo>
                  <a:lnTo>
                    <a:pt x="1074649" y="2598411"/>
                  </a:lnTo>
                  <a:lnTo>
                    <a:pt x="1121420" y="2609284"/>
                  </a:lnTo>
                  <a:lnTo>
                    <a:pt x="1168781" y="2618788"/>
                  </a:lnTo>
                  <a:lnTo>
                    <a:pt x="1216704" y="2626898"/>
                  </a:lnTo>
                  <a:lnTo>
                    <a:pt x="1265162" y="2633588"/>
                  </a:lnTo>
                  <a:lnTo>
                    <a:pt x="1314129" y="2638834"/>
                  </a:lnTo>
                  <a:lnTo>
                    <a:pt x="1363575" y="2642612"/>
                  </a:lnTo>
                  <a:lnTo>
                    <a:pt x="1413475" y="2644896"/>
                  </a:lnTo>
                  <a:lnTo>
                    <a:pt x="1463802" y="2645664"/>
                  </a:lnTo>
                  <a:lnTo>
                    <a:pt x="1514128" y="2644896"/>
                  </a:lnTo>
                  <a:lnTo>
                    <a:pt x="1564028" y="2642612"/>
                  </a:lnTo>
                  <a:lnTo>
                    <a:pt x="1613474" y="2638834"/>
                  </a:lnTo>
                  <a:lnTo>
                    <a:pt x="1662441" y="2633588"/>
                  </a:lnTo>
                  <a:lnTo>
                    <a:pt x="1710899" y="2626898"/>
                  </a:lnTo>
                  <a:lnTo>
                    <a:pt x="1758822" y="2618788"/>
                  </a:lnTo>
                  <a:lnTo>
                    <a:pt x="1806183" y="2609284"/>
                  </a:lnTo>
                  <a:lnTo>
                    <a:pt x="1852954" y="2598411"/>
                  </a:lnTo>
                  <a:lnTo>
                    <a:pt x="1899109" y="2586192"/>
                  </a:lnTo>
                  <a:lnTo>
                    <a:pt x="1944619" y="2572652"/>
                  </a:lnTo>
                  <a:lnTo>
                    <a:pt x="1989458" y="2557816"/>
                  </a:lnTo>
                  <a:lnTo>
                    <a:pt x="2033599" y="2541709"/>
                  </a:lnTo>
                  <a:lnTo>
                    <a:pt x="2077014" y="2524355"/>
                  </a:lnTo>
                  <a:lnTo>
                    <a:pt x="2119676" y="2505779"/>
                  </a:lnTo>
                  <a:lnTo>
                    <a:pt x="2161557" y="2486005"/>
                  </a:lnTo>
                  <a:lnTo>
                    <a:pt x="2202631" y="2465058"/>
                  </a:lnTo>
                  <a:lnTo>
                    <a:pt x="2242870" y="2442963"/>
                  </a:lnTo>
                  <a:lnTo>
                    <a:pt x="2282248" y="2419745"/>
                  </a:lnTo>
                  <a:lnTo>
                    <a:pt x="2320736" y="2395427"/>
                  </a:lnTo>
                  <a:lnTo>
                    <a:pt x="2358307" y="2370035"/>
                  </a:lnTo>
                  <a:lnTo>
                    <a:pt x="2394935" y="2343593"/>
                  </a:lnTo>
                  <a:lnTo>
                    <a:pt x="2430592" y="2316126"/>
                  </a:lnTo>
                  <a:lnTo>
                    <a:pt x="2465250" y="2287659"/>
                  </a:lnTo>
                  <a:lnTo>
                    <a:pt x="2498883" y="2258215"/>
                  </a:lnTo>
                  <a:lnTo>
                    <a:pt x="2531464" y="2227820"/>
                  </a:lnTo>
                  <a:lnTo>
                    <a:pt x="2562964" y="2196499"/>
                  </a:lnTo>
                  <a:lnTo>
                    <a:pt x="2593357" y="2164276"/>
                  </a:lnTo>
                  <a:lnTo>
                    <a:pt x="2622616" y="2131175"/>
                  </a:lnTo>
                  <a:lnTo>
                    <a:pt x="2650713" y="2097221"/>
                  </a:lnTo>
                  <a:lnTo>
                    <a:pt x="2677621" y="2062440"/>
                  </a:lnTo>
                  <a:lnTo>
                    <a:pt x="2703313" y="2026854"/>
                  </a:lnTo>
                  <a:lnTo>
                    <a:pt x="2727762" y="1990490"/>
                  </a:lnTo>
                  <a:lnTo>
                    <a:pt x="2750940" y="1953372"/>
                  </a:lnTo>
                  <a:lnTo>
                    <a:pt x="2772820" y="1915524"/>
                  </a:lnTo>
                  <a:lnTo>
                    <a:pt x="2793375" y="1876971"/>
                  </a:lnTo>
                  <a:lnTo>
                    <a:pt x="2812577" y="1837738"/>
                  </a:lnTo>
                  <a:lnTo>
                    <a:pt x="2830400" y="1797848"/>
                  </a:lnTo>
                  <a:lnTo>
                    <a:pt x="2846816" y="1757328"/>
                  </a:lnTo>
                  <a:lnTo>
                    <a:pt x="2861798" y="1716201"/>
                  </a:lnTo>
                  <a:lnTo>
                    <a:pt x="2875318" y="1674493"/>
                  </a:lnTo>
                  <a:lnTo>
                    <a:pt x="2887350" y="1632227"/>
                  </a:lnTo>
                  <a:lnTo>
                    <a:pt x="2897866" y="1589428"/>
                  </a:lnTo>
                  <a:lnTo>
                    <a:pt x="2906839" y="1546122"/>
                  </a:lnTo>
                  <a:lnTo>
                    <a:pt x="2914242" y="1502332"/>
                  </a:lnTo>
                  <a:lnTo>
                    <a:pt x="2920047" y="1458083"/>
                  </a:lnTo>
                  <a:lnTo>
                    <a:pt x="2924227" y="1413401"/>
                  </a:lnTo>
                  <a:lnTo>
                    <a:pt x="2926755" y="1368309"/>
                  </a:lnTo>
                  <a:lnTo>
                    <a:pt x="2927604" y="1322832"/>
                  </a:lnTo>
                  <a:lnTo>
                    <a:pt x="2926755" y="1277351"/>
                  </a:lnTo>
                  <a:lnTo>
                    <a:pt x="2924227" y="1232256"/>
                  </a:lnTo>
                  <a:lnTo>
                    <a:pt x="2920047" y="1187571"/>
                  </a:lnTo>
                  <a:lnTo>
                    <a:pt x="2914242" y="1143320"/>
                  </a:lnTo>
                  <a:lnTo>
                    <a:pt x="2906839" y="1099528"/>
                  </a:lnTo>
                  <a:lnTo>
                    <a:pt x="2897866" y="1056220"/>
                  </a:lnTo>
                  <a:lnTo>
                    <a:pt x="2887350" y="1013420"/>
                  </a:lnTo>
                  <a:lnTo>
                    <a:pt x="2875318" y="971153"/>
                  </a:lnTo>
                  <a:lnTo>
                    <a:pt x="2861798" y="929443"/>
                  </a:lnTo>
                  <a:lnTo>
                    <a:pt x="2846816" y="888315"/>
                  </a:lnTo>
                  <a:lnTo>
                    <a:pt x="2830400" y="847794"/>
                  </a:lnTo>
                  <a:lnTo>
                    <a:pt x="2812577" y="807904"/>
                  </a:lnTo>
                  <a:lnTo>
                    <a:pt x="2793375" y="768670"/>
                  </a:lnTo>
                  <a:lnTo>
                    <a:pt x="2772820" y="730117"/>
                  </a:lnTo>
                  <a:lnTo>
                    <a:pt x="2750940" y="692269"/>
                  </a:lnTo>
                  <a:lnTo>
                    <a:pt x="2727762" y="655150"/>
                  </a:lnTo>
                  <a:lnTo>
                    <a:pt x="2703313" y="618786"/>
                  </a:lnTo>
                  <a:lnTo>
                    <a:pt x="2677621" y="583201"/>
                  </a:lnTo>
                  <a:lnTo>
                    <a:pt x="2650713" y="548420"/>
                  </a:lnTo>
                  <a:lnTo>
                    <a:pt x="2622616" y="514467"/>
                  </a:lnTo>
                  <a:lnTo>
                    <a:pt x="2593357" y="481366"/>
                  </a:lnTo>
                  <a:lnTo>
                    <a:pt x="2562964" y="449144"/>
                  </a:lnTo>
                  <a:lnTo>
                    <a:pt x="2531464" y="417823"/>
                  </a:lnTo>
                  <a:lnTo>
                    <a:pt x="2498883" y="387429"/>
                  </a:lnTo>
                  <a:lnTo>
                    <a:pt x="2465250" y="357986"/>
                  </a:lnTo>
                  <a:lnTo>
                    <a:pt x="2430592" y="329520"/>
                  </a:lnTo>
                  <a:lnTo>
                    <a:pt x="2394935" y="302054"/>
                  </a:lnTo>
                  <a:lnTo>
                    <a:pt x="2358307" y="275613"/>
                  </a:lnTo>
                  <a:lnTo>
                    <a:pt x="2320736" y="250222"/>
                  </a:lnTo>
                  <a:lnTo>
                    <a:pt x="2282248" y="225905"/>
                  </a:lnTo>
                  <a:lnTo>
                    <a:pt x="2242870" y="202687"/>
                  </a:lnTo>
                  <a:lnTo>
                    <a:pt x="2202631" y="180594"/>
                  </a:lnTo>
                  <a:lnTo>
                    <a:pt x="2161557" y="159648"/>
                  </a:lnTo>
                  <a:lnTo>
                    <a:pt x="2119676" y="139875"/>
                  </a:lnTo>
                  <a:lnTo>
                    <a:pt x="2077014" y="121300"/>
                  </a:lnTo>
                  <a:lnTo>
                    <a:pt x="2033599" y="103947"/>
                  </a:lnTo>
                  <a:lnTo>
                    <a:pt x="1989458" y="87841"/>
                  </a:lnTo>
                  <a:lnTo>
                    <a:pt x="1944619" y="73006"/>
                  </a:lnTo>
                  <a:lnTo>
                    <a:pt x="1899109" y="59467"/>
                  </a:lnTo>
                  <a:lnTo>
                    <a:pt x="1852954" y="47249"/>
                  </a:lnTo>
                  <a:lnTo>
                    <a:pt x="1806183" y="36376"/>
                  </a:lnTo>
                  <a:lnTo>
                    <a:pt x="1758822" y="26873"/>
                  </a:lnTo>
                  <a:lnTo>
                    <a:pt x="1710899" y="18764"/>
                  </a:lnTo>
                  <a:lnTo>
                    <a:pt x="1662441" y="12074"/>
                  </a:lnTo>
                  <a:lnTo>
                    <a:pt x="1613474" y="6829"/>
                  </a:lnTo>
                  <a:lnTo>
                    <a:pt x="1564028" y="3051"/>
                  </a:lnTo>
                  <a:lnTo>
                    <a:pt x="1514128" y="766"/>
                  </a:lnTo>
                  <a:lnTo>
                    <a:pt x="1463802" y="0"/>
                  </a:lnTo>
                  <a:close/>
                </a:path>
              </a:pathLst>
            </a:custGeom>
            <a:solidFill>
              <a:srgbClr val="FFFF00">
                <a:alpha val="1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64835" y="3643884"/>
              <a:ext cx="2927985" cy="2646045"/>
            </a:xfrm>
            <a:custGeom>
              <a:avLst/>
              <a:gdLst/>
              <a:ahLst/>
              <a:cxnLst/>
              <a:rect l="l" t="t" r="r" b="b"/>
              <a:pathLst>
                <a:path w="2927984" h="2646045">
                  <a:moveTo>
                    <a:pt x="0" y="1322832"/>
                  </a:moveTo>
                  <a:lnTo>
                    <a:pt x="848" y="1277351"/>
                  </a:lnTo>
                  <a:lnTo>
                    <a:pt x="3376" y="1232256"/>
                  </a:lnTo>
                  <a:lnTo>
                    <a:pt x="7556" y="1187571"/>
                  </a:lnTo>
                  <a:lnTo>
                    <a:pt x="13361" y="1143320"/>
                  </a:lnTo>
                  <a:lnTo>
                    <a:pt x="20764" y="1099528"/>
                  </a:lnTo>
                  <a:lnTo>
                    <a:pt x="29737" y="1056220"/>
                  </a:lnTo>
                  <a:lnTo>
                    <a:pt x="40253" y="1013420"/>
                  </a:lnTo>
                  <a:lnTo>
                    <a:pt x="52285" y="971153"/>
                  </a:lnTo>
                  <a:lnTo>
                    <a:pt x="65805" y="929443"/>
                  </a:lnTo>
                  <a:lnTo>
                    <a:pt x="80787" y="888315"/>
                  </a:lnTo>
                  <a:lnTo>
                    <a:pt x="97203" y="847794"/>
                  </a:lnTo>
                  <a:lnTo>
                    <a:pt x="115026" y="807904"/>
                  </a:lnTo>
                  <a:lnTo>
                    <a:pt x="134228" y="768670"/>
                  </a:lnTo>
                  <a:lnTo>
                    <a:pt x="154783" y="730117"/>
                  </a:lnTo>
                  <a:lnTo>
                    <a:pt x="176663" y="692269"/>
                  </a:lnTo>
                  <a:lnTo>
                    <a:pt x="199841" y="655150"/>
                  </a:lnTo>
                  <a:lnTo>
                    <a:pt x="224290" y="618786"/>
                  </a:lnTo>
                  <a:lnTo>
                    <a:pt x="249982" y="583201"/>
                  </a:lnTo>
                  <a:lnTo>
                    <a:pt x="276890" y="548420"/>
                  </a:lnTo>
                  <a:lnTo>
                    <a:pt x="304987" y="514467"/>
                  </a:lnTo>
                  <a:lnTo>
                    <a:pt x="334246" y="481366"/>
                  </a:lnTo>
                  <a:lnTo>
                    <a:pt x="364639" y="449144"/>
                  </a:lnTo>
                  <a:lnTo>
                    <a:pt x="396139" y="417823"/>
                  </a:lnTo>
                  <a:lnTo>
                    <a:pt x="428720" y="387429"/>
                  </a:lnTo>
                  <a:lnTo>
                    <a:pt x="462353" y="357986"/>
                  </a:lnTo>
                  <a:lnTo>
                    <a:pt x="497011" y="329520"/>
                  </a:lnTo>
                  <a:lnTo>
                    <a:pt x="532668" y="302054"/>
                  </a:lnTo>
                  <a:lnTo>
                    <a:pt x="569296" y="275613"/>
                  </a:lnTo>
                  <a:lnTo>
                    <a:pt x="606867" y="250222"/>
                  </a:lnTo>
                  <a:lnTo>
                    <a:pt x="645355" y="225905"/>
                  </a:lnTo>
                  <a:lnTo>
                    <a:pt x="684733" y="202687"/>
                  </a:lnTo>
                  <a:lnTo>
                    <a:pt x="724972" y="180594"/>
                  </a:lnTo>
                  <a:lnTo>
                    <a:pt x="766046" y="159648"/>
                  </a:lnTo>
                  <a:lnTo>
                    <a:pt x="807927" y="139875"/>
                  </a:lnTo>
                  <a:lnTo>
                    <a:pt x="850589" y="121300"/>
                  </a:lnTo>
                  <a:lnTo>
                    <a:pt x="894004" y="103947"/>
                  </a:lnTo>
                  <a:lnTo>
                    <a:pt x="938145" y="87841"/>
                  </a:lnTo>
                  <a:lnTo>
                    <a:pt x="982984" y="73006"/>
                  </a:lnTo>
                  <a:lnTo>
                    <a:pt x="1028494" y="59467"/>
                  </a:lnTo>
                  <a:lnTo>
                    <a:pt x="1074649" y="47249"/>
                  </a:lnTo>
                  <a:lnTo>
                    <a:pt x="1121420" y="36376"/>
                  </a:lnTo>
                  <a:lnTo>
                    <a:pt x="1168781" y="26873"/>
                  </a:lnTo>
                  <a:lnTo>
                    <a:pt x="1216704" y="18764"/>
                  </a:lnTo>
                  <a:lnTo>
                    <a:pt x="1265162" y="12074"/>
                  </a:lnTo>
                  <a:lnTo>
                    <a:pt x="1314129" y="6829"/>
                  </a:lnTo>
                  <a:lnTo>
                    <a:pt x="1363575" y="3051"/>
                  </a:lnTo>
                  <a:lnTo>
                    <a:pt x="1413475" y="766"/>
                  </a:lnTo>
                  <a:lnTo>
                    <a:pt x="1463802" y="0"/>
                  </a:lnTo>
                  <a:lnTo>
                    <a:pt x="1514128" y="766"/>
                  </a:lnTo>
                  <a:lnTo>
                    <a:pt x="1564028" y="3051"/>
                  </a:lnTo>
                  <a:lnTo>
                    <a:pt x="1613474" y="6829"/>
                  </a:lnTo>
                  <a:lnTo>
                    <a:pt x="1662441" y="12074"/>
                  </a:lnTo>
                  <a:lnTo>
                    <a:pt x="1710899" y="18764"/>
                  </a:lnTo>
                  <a:lnTo>
                    <a:pt x="1758822" y="26873"/>
                  </a:lnTo>
                  <a:lnTo>
                    <a:pt x="1806183" y="36376"/>
                  </a:lnTo>
                  <a:lnTo>
                    <a:pt x="1852954" y="47249"/>
                  </a:lnTo>
                  <a:lnTo>
                    <a:pt x="1899109" y="59467"/>
                  </a:lnTo>
                  <a:lnTo>
                    <a:pt x="1944619" y="73006"/>
                  </a:lnTo>
                  <a:lnTo>
                    <a:pt x="1989458" y="87841"/>
                  </a:lnTo>
                  <a:lnTo>
                    <a:pt x="2033599" y="103947"/>
                  </a:lnTo>
                  <a:lnTo>
                    <a:pt x="2077014" y="121300"/>
                  </a:lnTo>
                  <a:lnTo>
                    <a:pt x="2119676" y="139875"/>
                  </a:lnTo>
                  <a:lnTo>
                    <a:pt x="2161557" y="159648"/>
                  </a:lnTo>
                  <a:lnTo>
                    <a:pt x="2202631" y="180594"/>
                  </a:lnTo>
                  <a:lnTo>
                    <a:pt x="2242870" y="202687"/>
                  </a:lnTo>
                  <a:lnTo>
                    <a:pt x="2282248" y="225905"/>
                  </a:lnTo>
                  <a:lnTo>
                    <a:pt x="2320736" y="250222"/>
                  </a:lnTo>
                  <a:lnTo>
                    <a:pt x="2358307" y="275613"/>
                  </a:lnTo>
                  <a:lnTo>
                    <a:pt x="2394935" y="302054"/>
                  </a:lnTo>
                  <a:lnTo>
                    <a:pt x="2430592" y="329520"/>
                  </a:lnTo>
                  <a:lnTo>
                    <a:pt x="2465250" y="357986"/>
                  </a:lnTo>
                  <a:lnTo>
                    <a:pt x="2498883" y="387429"/>
                  </a:lnTo>
                  <a:lnTo>
                    <a:pt x="2531464" y="417823"/>
                  </a:lnTo>
                  <a:lnTo>
                    <a:pt x="2562964" y="449144"/>
                  </a:lnTo>
                  <a:lnTo>
                    <a:pt x="2593357" y="481366"/>
                  </a:lnTo>
                  <a:lnTo>
                    <a:pt x="2622616" y="514467"/>
                  </a:lnTo>
                  <a:lnTo>
                    <a:pt x="2650713" y="548420"/>
                  </a:lnTo>
                  <a:lnTo>
                    <a:pt x="2677621" y="583201"/>
                  </a:lnTo>
                  <a:lnTo>
                    <a:pt x="2703313" y="618786"/>
                  </a:lnTo>
                  <a:lnTo>
                    <a:pt x="2727762" y="655150"/>
                  </a:lnTo>
                  <a:lnTo>
                    <a:pt x="2750940" y="692269"/>
                  </a:lnTo>
                  <a:lnTo>
                    <a:pt x="2772820" y="730117"/>
                  </a:lnTo>
                  <a:lnTo>
                    <a:pt x="2793375" y="768670"/>
                  </a:lnTo>
                  <a:lnTo>
                    <a:pt x="2812577" y="807904"/>
                  </a:lnTo>
                  <a:lnTo>
                    <a:pt x="2830400" y="847794"/>
                  </a:lnTo>
                  <a:lnTo>
                    <a:pt x="2846816" y="888315"/>
                  </a:lnTo>
                  <a:lnTo>
                    <a:pt x="2861798" y="929443"/>
                  </a:lnTo>
                  <a:lnTo>
                    <a:pt x="2875318" y="971153"/>
                  </a:lnTo>
                  <a:lnTo>
                    <a:pt x="2887350" y="1013420"/>
                  </a:lnTo>
                  <a:lnTo>
                    <a:pt x="2897866" y="1056220"/>
                  </a:lnTo>
                  <a:lnTo>
                    <a:pt x="2906839" y="1099528"/>
                  </a:lnTo>
                  <a:lnTo>
                    <a:pt x="2914242" y="1143320"/>
                  </a:lnTo>
                  <a:lnTo>
                    <a:pt x="2920047" y="1187571"/>
                  </a:lnTo>
                  <a:lnTo>
                    <a:pt x="2924227" y="1232256"/>
                  </a:lnTo>
                  <a:lnTo>
                    <a:pt x="2926755" y="1277351"/>
                  </a:lnTo>
                  <a:lnTo>
                    <a:pt x="2927604" y="1322832"/>
                  </a:lnTo>
                  <a:lnTo>
                    <a:pt x="2926755" y="1368309"/>
                  </a:lnTo>
                  <a:lnTo>
                    <a:pt x="2924227" y="1413401"/>
                  </a:lnTo>
                  <a:lnTo>
                    <a:pt x="2920047" y="1458083"/>
                  </a:lnTo>
                  <a:lnTo>
                    <a:pt x="2914242" y="1502332"/>
                  </a:lnTo>
                  <a:lnTo>
                    <a:pt x="2906839" y="1546122"/>
                  </a:lnTo>
                  <a:lnTo>
                    <a:pt x="2897866" y="1589428"/>
                  </a:lnTo>
                  <a:lnTo>
                    <a:pt x="2887350" y="1632227"/>
                  </a:lnTo>
                  <a:lnTo>
                    <a:pt x="2875318" y="1674493"/>
                  </a:lnTo>
                  <a:lnTo>
                    <a:pt x="2861798" y="1716201"/>
                  </a:lnTo>
                  <a:lnTo>
                    <a:pt x="2846816" y="1757328"/>
                  </a:lnTo>
                  <a:lnTo>
                    <a:pt x="2830400" y="1797848"/>
                  </a:lnTo>
                  <a:lnTo>
                    <a:pt x="2812577" y="1837738"/>
                  </a:lnTo>
                  <a:lnTo>
                    <a:pt x="2793375" y="1876971"/>
                  </a:lnTo>
                  <a:lnTo>
                    <a:pt x="2772820" y="1915524"/>
                  </a:lnTo>
                  <a:lnTo>
                    <a:pt x="2750940" y="1953372"/>
                  </a:lnTo>
                  <a:lnTo>
                    <a:pt x="2727762" y="1990490"/>
                  </a:lnTo>
                  <a:lnTo>
                    <a:pt x="2703313" y="2026854"/>
                  </a:lnTo>
                  <a:lnTo>
                    <a:pt x="2677621" y="2062440"/>
                  </a:lnTo>
                  <a:lnTo>
                    <a:pt x="2650713" y="2097221"/>
                  </a:lnTo>
                  <a:lnTo>
                    <a:pt x="2622616" y="2131175"/>
                  </a:lnTo>
                  <a:lnTo>
                    <a:pt x="2593357" y="2164276"/>
                  </a:lnTo>
                  <a:lnTo>
                    <a:pt x="2562964" y="2196499"/>
                  </a:lnTo>
                  <a:lnTo>
                    <a:pt x="2531464" y="2227820"/>
                  </a:lnTo>
                  <a:lnTo>
                    <a:pt x="2498883" y="2258215"/>
                  </a:lnTo>
                  <a:lnTo>
                    <a:pt x="2465250" y="2287659"/>
                  </a:lnTo>
                  <a:lnTo>
                    <a:pt x="2430592" y="2316126"/>
                  </a:lnTo>
                  <a:lnTo>
                    <a:pt x="2394935" y="2343593"/>
                  </a:lnTo>
                  <a:lnTo>
                    <a:pt x="2358307" y="2370035"/>
                  </a:lnTo>
                  <a:lnTo>
                    <a:pt x="2320736" y="2395427"/>
                  </a:lnTo>
                  <a:lnTo>
                    <a:pt x="2282248" y="2419745"/>
                  </a:lnTo>
                  <a:lnTo>
                    <a:pt x="2242870" y="2442963"/>
                  </a:lnTo>
                  <a:lnTo>
                    <a:pt x="2202631" y="2465058"/>
                  </a:lnTo>
                  <a:lnTo>
                    <a:pt x="2161557" y="2486005"/>
                  </a:lnTo>
                  <a:lnTo>
                    <a:pt x="2119676" y="2505779"/>
                  </a:lnTo>
                  <a:lnTo>
                    <a:pt x="2077014" y="2524355"/>
                  </a:lnTo>
                  <a:lnTo>
                    <a:pt x="2033599" y="2541709"/>
                  </a:lnTo>
                  <a:lnTo>
                    <a:pt x="1989458" y="2557816"/>
                  </a:lnTo>
                  <a:lnTo>
                    <a:pt x="1944619" y="2572652"/>
                  </a:lnTo>
                  <a:lnTo>
                    <a:pt x="1899109" y="2586192"/>
                  </a:lnTo>
                  <a:lnTo>
                    <a:pt x="1852954" y="2598411"/>
                  </a:lnTo>
                  <a:lnTo>
                    <a:pt x="1806183" y="2609284"/>
                  </a:lnTo>
                  <a:lnTo>
                    <a:pt x="1758822" y="2618788"/>
                  </a:lnTo>
                  <a:lnTo>
                    <a:pt x="1710899" y="2626898"/>
                  </a:lnTo>
                  <a:lnTo>
                    <a:pt x="1662441" y="2633588"/>
                  </a:lnTo>
                  <a:lnTo>
                    <a:pt x="1613474" y="2638834"/>
                  </a:lnTo>
                  <a:lnTo>
                    <a:pt x="1564028" y="2642612"/>
                  </a:lnTo>
                  <a:lnTo>
                    <a:pt x="1514128" y="2644896"/>
                  </a:lnTo>
                  <a:lnTo>
                    <a:pt x="1463802" y="2645664"/>
                  </a:lnTo>
                  <a:lnTo>
                    <a:pt x="1413475" y="2644896"/>
                  </a:lnTo>
                  <a:lnTo>
                    <a:pt x="1363575" y="2642612"/>
                  </a:lnTo>
                  <a:lnTo>
                    <a:pt x="1314129" y="2638834"/>
                  </a:lnTo>
                  <a:lnTo>
                    <a:pt x="1265162" y="2633588"/>
                  </a:lnTo>
                  <a:lnTo>
                    <a:pt x="1216704" y="2626898"/>
                  </a:lnTo>
                  <a:lnTo>
                    <a:pt x="1168781" y="2618788"/>
                  </a:lnTo>
                  <a:lnTo>
                    <a:pt x="1121420" y="2609284"/>
                  </a:lnTo>
                  <a:lnTo>
                    <a:pt x="1074649" y="2598411"/>
                  </a:lnTo>
                  <a:lnTo>
                    <a:pt x="1028494" y="2586192"/>
                  </a:lnTo>
                  <a:lnTo>
                    <a:pt x="982984" y="2572652"/>
                  </a:lnTo>
                  <a:lnTo>
                    <a:pt x="938145" y="2557816"/>
                  </a:lnTo>
                  <a:lnTo>
                    <a:pt x="894004" y="2541709"/>
                  </a:lnTo>
                  <a:lnTo>
                    <a:pt x="850589" y="2524355"/>
                  </a:lnTo>
                  <a:lnTo>
                    <a:pt x="807927" y="2505779"/>
                  </a:lnTo>
                  <a:lnTo>
                    <a:pt x="766046" y="2486005"/>
                  </a:lnTo>
                  <a:lnTo>
                    <a:pt x="724972" y="2465058"/>
                  </a:lnTo>
                  <a:lnTo>
                    <a:pt x="684733" y="2442963"/>
                  </a:lnTo>
                  <a:lnTo>
                    <a:pt x="645355" y="2419745"/>
                  </a:lnTo>
                  <a:lnTo>
                    <a:pt x="606867" y="2395427"/>
                  </a:lnTo>
                  <a:lnTo>
                    <a:pt x="569296" y="2370035"/>
                  </a:lnTo>
                  <a:lnTo>
                    <a:pt x="532668" y="2343593"/>
                  </a:lnTo>
                  <a:lnTo>
                    <a:pt x="497011" y="2316126"/>
                  </a:lnTo>
                  <a:lnTo>
                    <a:pt x="462353" y="2287659"/>
                  </a:lnTo>
                  <a:lnTo>
                    <a:pt x="428720" y="2258215"/>
                  </a:lnTo>
                  <a:lnTo>
                    <a:pt x="396139" y="2227820"/>
                  </a:lnTo>
                  <a:lnTo>
                    <a:pt x="364639" y="2196499"/>
                  </a:lnTo>
                  <a:lnTo>
                    <a:pt x="334246" y="2164276"/>
                  </a:lnTo>
                  <a:lnTo>
                    <a:pt x="304987" y="2131175"/>
                  </a:lnTo>
                  <a:lnTo>
                    <a:pt x="276890" y="2097221"/>
                  </a:lnTo>
                  <a:lnTo>
                    <a:pt x="249982" y="2062440"/>
                  </a:lnTo>
                  <a:lnTo>
                    <a:pt x="224290" y="2026854"/>
                  </a:lnTo>
                  <a:lnTo>
                    <a:pt x="199841" y="1990490"/>
                  </a:lnTo>
                  <a:lnTo>
                    <a:pt x="176663" y="1953372"/>
                  </a:lnTo>
                  <a:lnTo>
                    <a:pt x="154783" y="1915524"/>
                  </a:lnTo>
                  <a:lnTo>
                    <a:pt x="134228" y="1876971"/>
                  </a:lnTo>
                  <a:lnTo>
                    <a:pt x="115026" y="1837738"/>
                  </a:lnTo>
                  <a:lnTo>
                    <a:pt x="97203" y="1797848"/>
                  </a:lnTo>
                  <a:lnTo>
                    <a:pt x="80787" y="1757328"/>
                  </a:lnTo>
                  <a:lnTo>
                    <a:pt x="65805" y="1716201"/>
                  </a:lnTo>
                  <a:lnTo>
                    <a:pt x="52285" y="1674493"/>
                  </a:lnTo>
                  <a:lnTo>
                    <a:pt x="40253" y="1632227"/>
                  </a:lnTo>
                  <a:lnTo>
                    <a:pt x="29737" y="1589428"/>
                  </a:lnTo>
                  <a:lnTo>
                    <a:pt x="20764" y="1546122"/>
                  </a:lnTo>
                  <a:lnTo>
                    <a:pt x="13361" y="1502332"/>
                  </a:lnTo>
                  <a:lnTo>
                    <a:pt x="7556" y="1458083"/>
                  </a:lnTo>
                  <a:lnTo>
                    <a:pt x="3376" y="1413401"/>
                  </a:lnTo>
                  <a:lnTo>
                    <a:pt x="848" y="1368309"/>
                  </a:lnTo>
                  <a:lnTo>
                    <a:pt x="0" y="132283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592826" y="4114291"/>
            <a:ext cx="18669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Population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mean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92826" y="5028946"/>
            <a:ext cx="15989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Population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SD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12473" y="4241242"/>
            <a:ext cx="466090" cy="609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800" b="0" i="1" spc="1230" dirty="0">
                <a:latin typeface="Roboto Medium"/>
                <a:cs typeface="Roboto Medium"/>
              </a:rPr>
              <a:t>μ</a:t>
            </a:r>
            <a:endParaRPr sz="38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01090" y="544829"/>
            <a:ext cx="39122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solidFill>
                  <a:srgbClr val="404040"/>
                </a:solidFill>
              </a:rPr>
              <a:t>Point</a:t>
            </a:r>
            <a:r>
              <a:rPr sz="4800" spc="-260" dirty="0">
                <a:solidFill>
                  <a:srgbClr val="404040"/>
                </a:solidFill>
              </a:rPr>
              <a:t> </a:t>
            </a:r>
            <a:r>
              <a:rPr sz="4800" spc="-40" dirty="0">
                <a:solidFill>
                  <a:srgbClr val="404040"/>
                </a:solidFill>
              </a:rPr>
              <a:t>estimation</a:t>
            </a:r>
            <a:endParaRPr sz="4800"/>
          </a:p>
        </p:txBody>
      </p:sp>
      <p:grpSp>
        <p:nvGrpSpPr>
          <p:cNvPr id="11" name="object 11"/>
          <p:cNvGrpSpPr/>
          <p:nvPr/>
        </p:nvGrpSpPr>
        <p:grpSpPr>
          <a:xfrm>
            <a:off x="985837" y="3674173"/>
            <a:ext cx="2308225" cy="2153920"/>
            <a:chOff x="985837" y="3674173"/>
            <a:chExt cx="2308225" cy="2153920"/>
          </a:xfrm>
        </p:grpSpPr>
        <p:sp>
          <p:nvSpPr>
            <p:cNvPr id="12" name="object 12"/>
            <p:cNvSpPr/>
            <p:nvPr/>
          </p:nvSpPr>
          <p:spPr>
            <a:xfrm>
              <a:off x="990600" y="3678935"/>
              <a:ext cx="2298700" cy="2144395"/>
            </a:xfrm>
            <a:custGeom>
              <a:avLst/>
              <a:gdLst/>
              <a:ahLst/>
              <a:cxnLst/>
              <a:rect l="l" t="t" r="r" b="b"/>
              <a:pathLst>
                <a:path w="2298700" h="2144395">
                  <a:moveTo>
                    <a:pt x="1149095" y="0"/>
                  </a:moveTo>
                  <a:lnTo>
                    <a:pt x="1099251" y="990"/>
                  </a:lnTo>
                  <a:lnTo>
                    <a:pt x="1049948" y="3935"/>
                  </a:lnTo>
                  <a:lnTo>
                    <a:pt x="1001231" y="8795"/>
                  </a:lnTo>
                  <a:lnTo>
                    <a:pt x="953143" y="15528"/>
                  </a:lnTo>
                  <a:lnTo>
                    <a:pt x="905726" y="24095"/>
                  </a:lnTo>
                  <a:lnTo>
                    <a:pt x="859024" y="34455"/>
                  </a:lnTo>
                  <a:lnTo>
                    <a:pt x="813080" y="46569"/>
                  </a:lnTo>
                  <a:lnTo>
                    <a:pt x="767938" y="60396"/>
                  </a:lnTo>
                  <a:lnTo>
                    <a:pt x="723639" y="75896"/>
                  </a:lnTo>
                  <a:lnTo>
                    <a:pt x="680227" y="93028"/>
                  </a:lnTo>
                  <a:lnTo>
                    <a:pt x="637746" y="111752"/>
                  </a:lnTo>
                  <a:lnTo>
                    <a:pt x="596238" y="132028"/>
                  </a:lnTo>
                  <a:lnTo>
                    <a:pt x="555747" y="153816"/>
                  </a:lnTo>
                  <a:lnTo>
                    <a:pt x="516316" y="177076"/>
                  </a:lnTo>
                  <a:lnTo>
                    <a:pt x="477988" y="201767"/>
                  </a:lnTo>
                  <a:lnTo>
                    <a:pt x="440805" y="227849"/>
                  </a:lnTo>
                  <a:lnTo>
                    <a:pt x="404812" y="255282"/>
                  </a:lnTo>
                  <a:lnTo>
                    <a:pt x="370051" y="284025"/>
                  </a:lnTo>
                  <a:lnTo>
                    <a:pt x="336565" y="314039"/>
                  </a:lnTo>
                  <a:lnTo>
                    <a:pt x="304398" y="345282"/>
                  </a:lnTo>
                  <a:lnTo>
                    <a:pt x="273592" y="377716"/>
                  </a:lnTo>
                  <a:lnTo>
                    <a:pt x="244191" y="411299"/>
                  </a:lnTo>
                  <a:lnTo>
                    <a:pt x="216238" y="445992"/>
                  </a:lnTo>
                  <a:lnTo>
                    <a:pt x="189776" y="481753"/>
                  </a:lnTo>
                  <a:lnTo>
                    <a:pt x="164848" y="518544"/>
                  </a:lnTo>
                  <a:lnTo>
                    <a:pt x="141497" y="556323"/>
                  </a:lnTo>
                  <a:lnTo>
                    <a:pt x="119766" y="595050"/>
                  </a:lnTo>
                  <a:lnTo>
                    <a:pt x="99699" y="634686"/>
                  </a:lnTo>
                  <a:lnTo>
                    <a:pt x="81338" y="675189"/>
                  </a:lnTo>
                  <a:lnTo>
                    <a:pt x="64727" y="716520"/>
                  </a:lnTo>
                  <a:lnTo>
                    <a:pt x="49909" y="758638"/>
                  </a:lnTo>
                  <a:lnTo>
                    <a:pt x="36926" y="801504"/>
                  </a:lnTo>
                  <a:lnTo>
                    <a:pt x="25823" y="845076"/>
                  </a:lnTo>
                  <a:lnTo>
                    <a:pt x="16641" y="889315"/>
                  </a:lnTo>
                  <a:lnTo>
                    <a:pt x="9425" y="934181"/>
                  </a:lnTo>
                  <a:lnTo>
                    <a:pt x="4217" y="979633"/>
                  </a:lnTo>
                  <a:lnTo>
                    <a:pt x="1061" y="1025630"/>
                  </a:lnTo>
                  <a:lnTo>
                    <a:pt x="0" y="1072133"/>
                  </a:lnTo>
                  <a:lnTo>
                    <a:pt x="1061" y="1118637"/>
                  </a:lnTo>
                  <a:lnTo>
                    <a:pt x="4217" y="1164634"/>
                  </a:lnTo>
                  <a:lnTo>
                    <a:pt x="9425" y="1210086"/>
                  </a:lnTo>
                  <a:lnTo>
                    <a:pt x="16641" y="1254952"/>
                  </a:lnTo>
                  <a:lnTo>
                    <a:pt x="25823" y="1299191"/>
                  </a:lnTo>
                  <a:lnTo>
                    <a:pt x="36926" y="1342763"/>
                  </a:lnTo>
                  <a:lnTo>
                    <a:pt x="49909" y="1385629"/>
                  </a:lnTo>
                  <a:lnTo>
                    <a:pt x="64727" y="1427747"/>
                  </a:lnTo>
                  <a:lnTo>
                    <a:pt x="81338" y="1469078"/>
                  </a:lnTo>
                  <a:lnTo>
                    <a:pt x="99699" y="1509581"/>
                  </a:lnTo>
                  <a:lnTo>
                    <a:pt x="119766" y="1549217"/>
                  </a:lnTo>
                  <a:lnTo>
                    <a:pt x="141497" y="1587944"/>
                  </a:lnTo>
                  <a:lnTo>
                    <a:pt x="164848" y="1625723"/>
                  </a:lnTo>
                  <a:lnTo>
                    <a:pt x="189776" y="1662514"/>
                  </a:lnTo>
                  <a:lnTo>
                    <a:pt x="216238" y="1698275"/>
                  </a:lnTo>
                  <a:lnTo>
                    <a:pt x="244191" y="1732968"/>
                  </a:lnTo>
                  <a:lnTo>
                    <a:pt x="273592" y="1766551"/>
                  </a:lnTo>
                  <a:lnTo>
                    <a:pt x="304398" y="1798985"/>
                  </a:lnTo>
                  <a:lnTo>
                    <a:pt x="336565" y="1830228"/>
                  </a:lnTo>
                  <a:lnTo>
                    <a:pt x="370051" y="1860242"/>
                  </a:lnTo>
                  <a:lnTo>
                    <a:pt x="404812" y="1888985"/>
                  </a:lnTo>
                  <a:lnTo>
                    <a:pt x="440805" y="1916418"/>
                  </a:lnTo>
                  <a:lnTo>
                    <a:pt x="477988" y="1942500"/>
                  </a:lnTo>
                  <a:lnTo>
                    <a:pt x="516316" y="1967191"/>
                  </a:lnTo>
                  <a:lnTo>
                    <a:pt x="555747" y="1990451"/>
                  </a:lnTo>
                  <a:lnTo>
                    <a:pt x="596238" y="2012239"/>
                  </a:lnTo>
                  <a:lnTo>
                    <a:pt x="637746" y="2032515"/>
                  </a:lnTo>
                  <a:lnTo>
                    <a:pt x="680227" y="2051239"/>
                  </a:lnTo>
                  <a:lnTo>
                    <a:pt x="723639" y="2068371"/>
                  </a:lnTo>
                  <a:lnTo>
                    <a:pt x="767938" y="2083871"/>
                  </a:lnTo>
                  <a:lnTo>
                    <a:pt x="813080" y="2097698"/>
                  </a:lnTo>
                  <a:lnTo>
                    <a:pt x="859024" y="2109812"/>
                  </a:lnTo>
                  <a:lnTo>
                    <a:pt x="905726" y="2120172"/>
                  </a:lnTo>
                  <a:lnTo>
                    <a:pt x="953143" y="2128739"/>
                  </a:lnTo>
                  <a:lnTo>
                    <a:pt x="1001231" y="2135472"/>
                  </a:lnTo>
                  <a:lnTo>
                    <a:pt x="1049948" y="2140332"/>
                  </a:lnTo>
                  <a:lnTo>
                    <a:pt x="1099251" y="2143277"/>
                  </a:lnTo>
                  <a:lnTo>
                    <a:pt x="1149095" y="2144267"/>
                  </a:lnTo>
                  <a:lnTo>
                    <a:pt x="1198940" y="2143277"/>
                  </a:lnTo>
                  <a:lnTo>
                    <a:pt x="1248243" y="2140332"/>
                  </a:lnTo>
                  <a:lnTo>
                    <a:pt x="1296960" y="2135472"/>
                  </a:lnTo>
                  <a:lnTo>
                    <a:pt x="1345048" y="2128739"/>
                  </a:lnTo>
                  <a:lnTo>
                    <a:pt x="1392465" y="2120172"/>
                  </a:lnTo>
                  <a:lnTo>
                    <a:pt x="1439167" y="2109812"/>
                  </a:lnTo>
                  <a:lnTo>
                    <a:pt x="1485111" y="2097698"/>
                  </a:lnTo>
                  <a:lnTo>
                    <a:pt x="1530253" y="2083871"/>
                  </a:lnTo>
                  <a:lnTo>
                    <a:pt x="1574552" y="2068371"/>
                  </a:lnTo>
                  <a:lnTo>
                    <a:pt x="1617964" y="2051239"/>
                  </a:lnTo>
                  <a:lnTo>
                    <a:pt x="1660445" y="2032515"/>
                  </a:lnTo>
                  <a:lnTo>
                    <a:pt x="1701953" y="2012239"/>
                  </a:lnTo>
                  <a:lnTo>
                    <a:pt x="1742444" y="1990451"/>
                  </a:lnTo>
                  <a:lnTo>
                    <a:pt x="1781875" y="1967191"/>
                  </a:lnTo>
                  <a:lnTo>
                    <a:pt x="1820203" y="1942500"/>
                  </a:lnTo>
                  <a:lnTo>
                    <a:pt x="1857386" y="1916418"/>
                  </a:lnTo>
                  <a:lnTo>
                    <a:pt x="1893379" y="1888985"/>
                  </a:lnTo>
                  <a:lnTo>
                    <a:pt x="1928140" y="1860242"/>
                  </a:lnTo>
                  <a:lnTo>
                    <a:pt x="1961626" y="1830228"/>
                  </a:lnTo>
                  <a:lnTo>
                    <a:pt x="1993793" y="1798985"/>
                  </a:lnTo>
                  <a:lnTo>
                    <a:pt x="2024599" y="1766551"/>
                  </a:lnTo>
                  <a:lnTo>
                    <a:pt x="2054000" y="1732968"/>
                  </a:lnTo>
                  <a:lnTo>
                    <a:pt x="2081953" y="1698275"/>
                  </a:lnTo>
                  <a:lnTo>
                    <a:pt x="2108415" y="1662514"/>
                  </a:lnTo>
                  <a:lnTo>
                    <a:pt x="2133343" y="1625723"/>
                  </a:lnTo>
                  <a:lnTo>
                    <a:pt x="2156694" y="1587944"/>
                  </a:lnTo>
                  <a:lnTo>
                    <a:pt x="2178425" y="1549217"/>
                  </a:lnTo>
                  <a:lnTo>
                    <a:pt x="2198492" y="1509581"/>
                  </a:lnTo>
                  <a:lnTo>
                    <a:pt x="2216853" y="1469078"/>
                  </a:lnTo>
                  <a:lnTo>
                    <a:pt x="2233464" y="1427747"/>
                  </a:lnTo>
                  <a:lnTo>
                    <a:pt x="2248282" y="1385629"/>
                  </a:lnTo>
                  <a:lnTo>
                    <a:pt x="2261265" y="1342763"/>
                  </a:lnTo>
                  <a:lnTo>
                    <a:pt x="2272368" y="1299191"/>
                  </a:lnTo>
                  <a:lnTo>
                    <a:pt x="2281550" y="1254952"/>
                  </a:lnTo>
                  <a:lnTo>
                    <a:pt x="2288766" y="1210086"/>
                  </a:lnTo>
                  <a:lnTo>
                    <a:pt x="2293974" y="1164634"/>
                  </a:lnTo>
                  <a:lnTo>
                    <a:pt x="2297130" y="1118637"/>
                  </a:lnTo>
                  <a:lnTo>
                    <a:pt x="2298191" y="1072133"/>
                  </a:lnTo>
                  <a:lnTo>
                    <a:pt x="2297130" y="1025630"/>
                  </a:lnTo>
                  <a:lnTo>
                    <a:pt x="2293974" y="979633"/>
                  </a:lnTo>
                  <a:lnTo>
                    <a:pt x="2288766" y="934181"/>
                  </a:lnTo>
                  <a:lnTo>
                    <a:pt x="2281550" y="889315"/>
                  </a:lnTo>
                  <a:lnTo>
                    <a:pt x="2272368" y="845076"/>
                  </a:lnTo>
                  <a:lnTo>
                    <a:pt x="2261265" y="801504"/>
                  </a:lnTo>
                  <a:lnTo>
                    <a:pt x="2248282" y="758638"/>
                  </a:lnTo>
                  <a:lnTo>
                    <a:pt x="2233464" y="716520"/>
                  </a:lnTo>
                  <a:lnTo>
                    <a:pt x="2216853" y="675189"/>
                  </a:lnTo>
                  <a:lnTo>
                    <a:pt x="2198492" y="634686"/>
                  </a:lnTo>
                  <a:lnTo>
                    <a:pt x="2178425" y="595050"/>
                  </a:lnTo>
                  <a:lnTo>
                    <a:pt x="2156694" y="556323"/>
                  </a:lnTo>
                  <a:lnTo>
                    <a:pt x="2133343" y="518544"/>
                  </a:lnTo>
                  <a:lnTo>
                    <a:pt x="2108415" y="481753"/>
                  </a:lnTo>
                  <a:lnTo>
                    <a:pt x="2081953" y="445992"/>
                  </a:lnTo>
                  <a:lnTo>
                    <a:pt x="2054000" y="411299"/>
                  </a:lnTo>
                  <a:lnTo>
                    <a:pt x="2024599" y="377716"/>
                  </a:lnTo>
                  <a:lnTo>
                    <a:pt x="1993793" y="345282"/>
                  </a:lnTo>
                  <a:lnTo>
                    <a:pt x="1961626" y="314039"/>
                  </a:lnTo>
                  <a:lnTo>
                    <a:pt x="1928140" y="284025"/>
                  </a:lnTo>
                  <a:lnTo>
                    <a:pt x="1893379" y="255282"/>
                  </a:lnTo>
                  <a:lnTo>
                    <a:pt x="1857386" y="227849"/>
                  </a:lnTo>
                  <a:lnTo>
                    <a:pt x="1820203" y="201767"/>
                  </a:lnTo>
                  <a:lnTo>
                    <a:pt x="1781875" y="177076"/>
                  </a:lnTo>
                  <a:lnTo>
                    <a:pt x="1742444" y="153816"/>
                  </a:lnTo>
                  <a:lnTo>
                    <a:pt x="1701953" y="132028"/>
                  </a:lnTo>
                  <a:lnTo>
                    <a:pt x="1660445" y="111752"/>
                  </a:lnTo>
                  <a:lnTo>
                    <a:pt x="1617964" y="93028"/>
                  </a:lnTo>
                  <a:lnTo>
                    <a:pt x="1574552" y="75896"/>
                  </a:lnTo>
                  <a:lnTo>
                    <a:pt x="1530253" y="60396"/>
                  </a:lnTo>
                  <a:lnTo>
                    <a:pt x="1485111" y="46569"/>
                  </a:lnTo>
                  <a:lnTo>
                    <a:pt x="1439167" y="34455"/>
                  </a:lnTo>
                  <a:lnTo>
                    <a:pt x="1392465" y="24095"/>
                  </a:lnTo>
                  <a:lnTo>
                    <a:pt x="1345048" y="15528"/>
                  </a:lnTo>
                  <a:lnTo>
                    <a:pt x="1296960" y="8795"/>
                  </a:lnTo>
                  <a:lnTo>
                    <a:pt x="1248243" y="3935"/>
                  </a:lnTo>
                  <a:lnTo>
                    <a:pt x="1198940" y="990"/>
                  </a:lnTo>
                  <a:lnTo>
                    <a:pt x="1149095" y="0"/>
                  </a:lnTo>
                  <a:close/>
                </a:path>
              </a:pathLst>
            </a:custGeom>
            <a:solidFill>
              <a:srgbClr val="FFFF00">
                <a:alpha val="1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0600" y="3678935"/>
              <a:ext cx="2298700" cy="2144395"/>
            </a:xfrm>
            <a:custGeom>
              <a:avLst/>
              <a:gdLst/>
              <a:ahLst/>
              <a:cxnLst/>
              <a:rect l="l" t="t" r="r" b="b"/>
              <a:pathLst>
                <a:path w="2298700" h="2144395">
                  <a:moveTo>
                    <a:pt x="0" y="1072133"/>
                  </a:moveTo>
                  <a:lnTo>
                    <a:pt x="1061" y="1025630"/>
                  </a:lnTo>
                  <a:lnTo>
                    <a:pt x="4217" y="979633"/>
                  </a:lnTo>
                  <a:lnTo>
                    <a:pt x="9425" y="934181"/>
                  </a:lnTo>
                  <a:lnTo>
                    <a:pt x="16641" y="889315"/>
                  </a:lnTo>
                  <a:lnTo>
                    <a:pt x="25823" y="845076"/>
                  </a:lnTo>
                  <a:lnTo>
                    <a:pt x="36926" y="801504"/>
                  </a:lnTo>
                  <a:lnTo>
                    <a:pt x="49909" y="758638"/>
                  </a:lnTo>
                  <a:lnTo>
                    <a:pt x="64727" y="716520"/>
                  </a:lnTo>
                  <a:lnTo>
                    <a:pt x="81338" y="675189"/>
                  </a:lnTo>
                  <a:lnTo>
                    <a:pt x="99699" y="634686"/>
                  </a:lnTo>
                  <a:lnTo>
                    <a:pt x="119766" y="595050"/>
                  </a:lnTo>
                  <a:lnTo>
                    <a:pt x="141497" y="556323"/>
                  </a:lnTo>
                  <a:lnTo>
                    <a:pt x="164848" y="518544"/>
                  </a:lnTo>
                  <a:lnTo>
                    <a:pt x="189776" y="481753"/>
                  </a:lnTo>
                  <a:lnTo>
                    <a:pt x="216238" y="445992"/>
                  </a:lnTo>
                  <a:lnTo>
                    <a:pt x="244191" y="411299"/>
                  </a:lnTo>
                  <a:lnTo>
                    <a:pt x="273592" y="377716"/>
                  </a:lnTo>
                  <a:lnTo>
                    <a:pt x="304398" y="345282"/>
                  </a:lnTo>
                  <a:lnTo>
                    <a:pt x="336565" y="314039"/>
                  </a:lnTo>
                  <a:lnTo>
                    <a:pt x="370051" y="284025"/>
                  </a:lnTo>
                  <a:lnTo>
                    <a:pt x="404812" y="255282"/>
                  </a:lnTo>
                  <a:lnTo>
                    <a:pt x="440805" y="227849"/>
                  </a:lnTo>
                  <a:lnTo>
                    <a:pt x="477988" y="201767"/>
                  </a:lnTo>
                  <a:lnTo>
                    <a:pt x="516316" y="177076"/>
                  </a:lnTo>
                  <a:lnTo>
                    <a:pt x="555747" y="153816"/>
                  </a:lnTo>
                  <a:lnTo>
                    <a:pt x="596238" y="132028"/>
                  </a:lnTo>
                  <a:lnTo>
                    <a:pt x="637746" y="111752"/>
                  </a:lnTo>
                  <a:lnTo>
                    <a:pt x="680227" y="93028"/>
                  </a:lnTo>
                  <a:lnTo>
                    <a:pt x="723639" y="75896"/>
                  </a:lnTo>
                  <a:lnTo>
                    <a:pt x="767938" y="60396"/>
                  </a:lnTo>
                  <a:lnTo>
                    <a:pt x="813080" y="46569"/>
                  </a:lnTo>
                  <a:lnTo>
                    <a:pt x="859024" y="34455"/>
                  </a:lnTo>
                  <a:lnTo>
                    <a:pt x="905726" y="24095"/>
                  </a:lnTo>
                  <a:lnTo>
                    <a:pt x="953143" y="15528"/>
                  </a:lnTo>
                  <a:lnTo>
                    <a:pt x="1001231" y="8795"/>
                  </a:lnTo>
                  <a:lnTo>
                    <a:pt x="1049948" y="3935"/>
                  </a:lnTo>
                  <a:lnTo>
                    <a:pt x="1099251" y="990"/>
                  </a:lnTo>
                  <a:lnTo>
                    <a:pt x="1149095" y="0"/>
                  </a:lnTo>
                  <a:lnTo>
                    <a:pt x="1198940" y="990"/>
                  </a:lnTo>
                  <a:lnTo>
                    <a:pt x="1248243" y="3935"/>
                  </a:lnTo>
                  <a:lnTo>
                    <a:pt x="1296960" y="8795"/>
                  </a:lnTo>
                  <a:lnTo>
                    <a:pt x="1345048" y="15528"/>
                  </a:lnTo>
                  <a:lnTo>
                    <a:pt x="1392465" y="24095"/>
                  </a:lnTo>
                  <a:lnTo>
                    <a:pt x="1439167" y="34455"/>
                  </a:lnTo>
                  <a:lnTo>
                    <a:pt x="1485111" y="46569"/>
                  </a:lnTo>
                  <a:lnTo>
                    <a:pt x="1530253" y="60396"/>
                  </a:lnTo>
                  <a:lnTo>
                    <a:pt x="1574552" y="75896"/>
                  </a:lnTo>
                  <a:lnTo>
                    <a:pt x="1617964" y="93028"/>
                  </a:lnTo>
                  <a:lnTo>
                    <a:pt x="1660445" y="111752"/>
                  </a:lnTo>
                  <a:lnTo>
                    <a:pt x="1701953" y="132028"/>
                  </a:lnTo>
                  <a:lnTo>
                    <a:pt x="1742444" y="153816"/>
                  </a:lnTo>
                  <a:lnTo>
                    <a:pt x="1781875" y="177076"/>
                  </a:lnTo>
                  <a:lnTo>
                    <a:pt x="1820203" y="201767"/>
                  </a:lnTo>
                  <a:lnTo>
                    <a:pt x="1857386" y="227849"/>
                  </a:lnTo>
                  <a:lnTo>
                    <a:pt x="1893379" y="255282"/>
                  </a:lnTo>
                  <a:lnTo>
                    <a:pt x="1928140" y="284025"/>
                  </a:lnTo>
                  <a:lnTo>
                    <a:pt x="1961626" y="314039"/>
                  </a:lnTo>
                  <a:lnTo>
                    <a:pt x="1993793" y="345282"/>
                  </a:lnTo>
                  <a:lnTo>
                    <a:pt x="2024599" y="377716"/>
                  </a:lnTo>
                  <a:lnTo>
                    <a:pt x="2054000" y="411299"/>
                  </a:lnTo>
                  <a:lnTo>
                    <a:pt x="2081953" y="445992"/>
                  </a:lnTo>
                  <a:lnTo>
                    <a:pt x="2108415" y="481753"/>
                  </a:lnTo>
                  <a:lnTo>
                    <a:pt x="2133343" y="518544"/>
                  </a:lnTo>
                  <a:lnTo>
                    <a:pt x="2156694" y="556323"/>
                  </a:lnTo>
                  <a:lnTo>
                    <a:pt x="2178425" y="595050"/>
                  </a:lnTo>
                  <a:lnTo>
                    <a:pt x="2198492" y="634686"/>
                  </a:lnTo>
                  <a:lnTo>
                    <a:pt x="2216853" y="675189"/>
                  </a:lnTo>
                  <a:lnTo>
                    <a:pt x="2233464" y="716520"/>
                  </a:lnTo>
                  <a:lnTo>
                    <a:pt x="2248282" y="758638"/>
                  </a:lnTo>
                  <a:lnTo>
                    <a:pt x="2261265" y="801504"/>
                  </a:lnTo>
                  <a:lnTo>
                    <a:pt x="2272368" y="845076"/>
                  </a:lnTo>
                  <a:lnTo>
                    <a:pt x="2281550" y="889315"/>
                  </a:lnTo>
                  <a:lnTo>
                    <a:pt x="2288766" y="934181"/>
                  </a:lnTo>
                  <a:lnTo>
                    <a:pt x="2293974" y="979633"/>
                  </a:lnTo>
                  <a:lnTo>
                    <a:pt x="2297130" y="1025630"/>
                  </a:lnTo>
                  <a:lnTo>
                    <a:pt x="2298191" y="1072133"/>
                  </a:lnTo>
                  <a:lnTo>
                    <a:pt x="2297130" y="1118637"/>
                  </a:lnTo>
                  <a:lnTo>
                    <a:pt x="2293974" y="1164634"/>
                  </a:lnTo>
                  <a:lnTo>
                    <a:pt x="2288766" y="1210086"/>
                  </a:lnTo>
                  <a:lnTo>
                    <a:pt x="2281550" y="1254952"/>
                  </a:lnTo>
                  <a:lnTo>
                    <a:pt x="2272368" y="1299191"/>
                  </a:lnTo>
                  <a:lnTo>
                    <a:pt x="2261265" y="1342763"/>
                  </a:lnTo>
                  <a:lnTo>
                    <a:pt x="2248282" y="1385629"/>
                  </a:lnTo>
                  <a:lnTo>
                    <a:pt x="2233464" y="1427747"/>
                  </a:lnTo>
                  <a:lnTo>
                    <a:pt x="2216853" y="1469078"/>
                  </a:lnTo>
                  <a:lnTo>
                    <a:pt x="2198492" y="1509581"/>
                  </a:lnTo>
                  <a:lnTo>
                    <a:pt x="2178425" y="1549217"/>
                  </a:lnTo>
                  <a:lnTo>
                    <a:pt x="2156694" y="1587944"/>
                  </a:lnTo>
                  <a:lnTo>
                    <a:pt x="2133343" y="1625723"/>
                  </a:lnTo>
                  <a:lnTo>
                    <a:pt x="2108415" y="1662514"/>
                  </a:lnTo>
                  <a:lnTo>
                    <a:pt x="2081953" y="1698275"/>
                  </a:lnTo>
                  <a:lnTo>
                    <a:pt x="2054000" y="1732968"/>
                  </a:lnTo>
                  <a:lnTo>
                    <a:pt x="2024599" y="1766551"/>
                  </a:lnTo>
                  <a:lnTo>
                    <a:pt x="1993793" y="1798985"/>
                  </a:lnTo>
                  <a:lnTo>
                    <a:pt x="1961626" y="1830228"/>
                  </a:lnTo>
                  <a:lnTo>
                    <a:pt x="1928140" y="1860242"/>
                  </a:lnTo>
                  <a:lnTo>
                    <a:pt x="1893379" y="1888985"/>
                  </a:lnTo>
                  <a:lnTo>
                    <a:pt x="1857386" y="1916418"/>
                  </a:lnTo>
                  <a:lnTo>
                    <a:pt x="1820203" y="1942500"/>
                  </a:lnTo>
                  <a:lnTo>
                    <a:pt x="1781875" y="1967191"/>
                  </a:lnTo>
                  <a:lnTo>
                    <a:pt x="1742444" y="1990451"/>
                  </a:lnTo>
                  <a:lnTo>
                    <a:pt x="1701953" y="2012239"/>
                  </a:lnTo>
                  <a:lnTo>
                    <a:pt x="1660445" y="2032515"/>
                  </a:lnTo>
                  <a:lnTo>
                    <a:pt x="1617964" y="2051239"/>
                  </a:lnTo>
                  <a:lnTo>
                    <a:pt x="1574552" y="2068371"/>
                  </a:lnTo>
                  <a:lnTo>
                    <a:pt x="1530253" y="2083871"/>
                  </a:lnTo>
                  <a:lnTo>
                    <a:pt x="1485111" y="2097698"/>
                  </a:lnTo>
                  <a:lnTo>
                    <a:pt x="1439167" y="2109812"/>
                  </a:lnTo>
                  <a:lnTo>
                    <a:pt x="1392465" y="2120172"/>
                  </a:lnTo>
                  <a:lnTo>
                    <a:pt x="1345048" y="2128739"/>
                  </a:lnTo>
                  <a:lnTo>
                    <a:pt x="1296960" y="2135472"/>
                  </a:lnTo>
                  <a:lnTo>
                    <a:pt x="1248243" y="2140332"/>
                  </a:lnTo>
                  <a:lnTo>
                    <a:pt x="1198940" y="2143277"/>
                  </a:lnTo>
                  <a:lnTo>
                    <a:pt x="1149095" y="2144267"/>
                  </a:lnTo>
                  <a:lnTo>
                    <a:pt x="1099251" y="2143277"/>
                  </a:lnTo>
                  <a:lnTo>
                    <a:pt x="1049948" y="2140332"/>
                  </a:lnTo>
                  <a:lnTo>
                    <a:pt x="1001231" y="2135472"/>
                  </a:lnTo>
                  <a:lnTo>
                    <a:pt x="953143" y="2128739"/>
                  </a:lnTo>
                  <a:lnTo>
                    <a:pt x="905726" y="2120172"/>
                  </a:lnTo>
                  <a:lnTo>
                    <a:pt x="859024" y="2109812"/>
                  </a:lnTo>
                  <a:lnTo>
                    <a:pt x="813080" y="2097698"/>
                  </a:lnTo>
                  <a:lnTo>
                    <a:pt x="767938" y="2083871"/>
                  </a:lnTo>
                  <a:lnTo>
                    <a:pt x="723639" y="2068371"/>
                  </a:lnTo>
                  <a:lnTo>
                    <a:pt x="680227" y="2051239"/>
                  </a:lnTo>
                  <a:lnTo>
                    <a:pt x="637746" y="2032515"/>
                  </a:lnTo>
                  <a:lnTo>
                    <a:pt x="596238" y="2012239"/>
                  </a:lnTo>
                  <a:lnTo>
                    <a:pt x="555747" y="1990451"/>
                  </a:lnTo>
                  <a:lnTo>
                    <a:pt x="516316" y="1967191"/>
                  </a:lnTo>
                  <a:lnTo>
                    <a:pt x="477988" y="1942500"/>
                  </a:lnTo>
                  <a:lnTo>
                    <a:pt x="440805" y="1916418"/>
                  </a:lnTo>
                  <a:lnTo>
                    <a:pt x="404812" y="1888985"/>
                  </a:lnTo>
                  <a:lnTo>
                    <a:pt x="370051" y="1860242"/>
                  </a:lnTo>
                  <a:lnTo>
                    <a:pt x="336565" y="1830228"/>
                  </a:lnTo>
                  <a:lnTo>
                    <a:pt x="304398" y="1798985"/>
                  </a:lnTo>
                  <a:lnTo>
                    <a:pt x="273592" y="1766551"/>
                  </a:lnTo>
                  <a:lnTo>
                    <a:pt x="244191" y="1732968"/>
                  </a:lnTo>
                  <a:lnTo>
                    <a:pt x="216238" y="1698275"/>
                  </a:lnTo>
                  <a:lnTo>
                    <a:pt x="189776" y="1662514"/>
                  </a:lnTo>
                  <a:lnTo>
                    <a:pt x="164848" y="1625723"/>
                  </a:lnTo>
                  <a:lnTo>
                    <a:pt x="141497" y="1587944"/>
                  </a:lnTo>
                  <a:lnTo>
                    <a:pt x="119766" y="1549217"/>
                  </a:lnTo>
                  <a:lnTo>
                    <a:pt x="99699" y="1509581"/>
                  </a:lnTo>
                  <a:lnTo>
                    <a:pt x="81338" y="1469078"/>
                  </a:lnTo>
                  <a:lnTo>
                    <a:pt x="64727" y="1427747"/>
                  </a:lnTo>
                  <a:lnTo>
                    <a:pt x="49909" y="1385629"/>
                  </a:lnTo>
                  <a:lnTo>
                    <a:pt x="36926" y="1342763"/>
                  </a:lnTo>
                  <a:lnTo>
                    <a:pt x="25823" y="1299191"/>
                  </a:lnTo>
                  <a:lnTo>
                    <a:pt x="16641" y="1254952"/>
                  </a:lnTo>
                  <a:lnTo>
                    <a:pt x="9425" y="1210086"/>
                  </a:lnTo>
                  <a:lnTo>
                    <a:pt x="4217" y="1164634"/>
                  </a:lnTo>
                  <a:lnTo>
                    <a:pt x="1061" y="1118637"/>
                  </a:lnTo>
                  <a:lnTo>
                    <a:pt x="0" y="10721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307719" y="4006341"/>
            <a:ext cx="14439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sample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mean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07719" y="4921122"/>
            <a:ext cx="12179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Sample</a:t>
            </a:r>
            <a:r>
              <a:rPr sz="2000" b="1" spc="-25" dirty="0">
                <a:latin typeface="Times New Roman"/>
                <a:cs typeface="Times New Roman"/>
              </a:rPr>
              <a:t> SD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0090" y="1551893"/>
            <a:ext cx="7688580" cy="1672589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400" b="1" dirty="0">
                <a:latin typeface="Times New Roman"/>
                <a:cs typeface="Times New Roman"/>
              </a:rPr>
              <a:t>Sample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used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estimate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parameters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population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b="1" dirty="0">
                <a:latin typeface="Times New Roman"/>
                <a:cs typeface="Times New Roman"/>
              </a:rPr>
              <a:t>Statistics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calculated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sample</a:t>
            </a:r>
            <a:r>
              <a:rPr sz="2400" spc="-10" dirty="0">
                <a:latin typeface="Times New Roman"/>
                <a:cs typeface="Times New Roman"/>
              </a:rPr>
              <a:t> data.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latin typeface="Times New Roman"/>
                <a:cs typeface="Times New Roman"/>
              </a:rPr>
              <a:t>Parameters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characteristics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population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500818" y="4335970"/>
            <a:ext cx="1613535" cy="927735"/>
            <a:chOff x="3500818" y="4335970"/>
            <a:chExt cx="1613535" cy="927735"/>
          </a:xfrm>
        </p:grpSpPr>
        <p:sp>
          <p:nvSpPr>
            <p:cNvPr id="18" name="object 18"/>
            <p:cNvSpPr/>
            <p:nvPr/>
          </p:nvSpPr>
          <p:spPr>
            <a:xfrm>
              <a:off x="3515105" y="4350258"/>
              <a:ext cx="1584960" cy="899160"/>
            </a:xfrm>
            <a:custGeom>
              <a:avLst/>
              <a:gdLst/>
              <a:ahLst/>
              <a:cxnLst/>
              <a:rect l="l" t="t" r="r" b="b"/>
              <a:pathLst>
                <a:path w="1584960" h="899160">
                  <a:moveTo>
                    <a:pt x="1140841" y="0"/>
                  </a:moveTo>
                  <a:lnTo>
                    <a:pt x="1140841" y="224790"/>
                  </a:lnTo>
                  <a:lnTo>
                    <a:pt x="0" y="224790"/>
                  </a:lnTo>
                  <a:lnTo>
                    <a:pt x="0" y="674370"/>
                  </a:lnTo>
                  <a:lnTo>
                    <a:pt x="1140841" y="674370"/>
                  </a:lnTo>
                  <a:lnTo>
                    <a:pt x="1140841" y="899160"/>
                  </a:lnTo>
                  <a:lnTo>
                    <a:pt x="1584960" y="449580"/>
                  </a:lnTo>
                  <a:lnTo>
                    <a:pt x="1140841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15105" y="4350258"/>
              <a:ext cx="1584960" cy="899160"/>
            </a:xfrm>
            <a:custGeom>
              <a:avLst/>
              <a:gdLst/>
              <a:ahLst/>
              <a:cxnLst/>
              <a:rect l="l" t="t" r="r" b="b"/>
              <a:pathLst>
                <a:path w="1584960" h="899160">
                  <a:moveTo>
                    <a:pt x="1584960" y="449580"/>
                  </a:moveTo>
                  <a:lnTo>
                    <a:pt x="1140841" y="0"/>
                  </a:lnTo>
                  <a:lnTo>
                    <a:pt x="1140841" y="224790"/>
                  </a:lnTo>
                  <a:lnTo>
                    <a:pt x="0" y="224790"/>
                  </a:lnTo>
                  <a:lnTo>
                    <a:pt x="0" y="674370"/>
                  </a:lnTo>
                  <a:lnTo>
                    <a:pt x="1140841" y="674370"/>
                  </a:lnTo>
                  <a:lnTo>
                    <a:pt x="1140841" y="899160"/>
                  </a:lnTo>
                  <a:lnTo>
                    <a:pt x="1584960" y="44958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593972" y="4642866"/>
            <a:ext cx="876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estimates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23967" y="5215459"/>
            <a:ext cx="322580" cy="6457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50" b="0" i="1" spc="35" dirty="0">
                <a:latin typeface="Roboto Medium"/>
                <a:cs typeface="Roboto Medium"/>
              </a:rPr>
              <a:t>σ</a:t>
            </a:r>
            <a:endParaRPr sz="4050">
              <a:latin typeface="Roboto Medium"/>
              <a:cs typeface="Roboto Medium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828800" y="4267200"/>
            <a:ext cx="619125" cy="1524000"/>
            <a:chOff x="1828800" y="4267200"/>
            <a:chExt cx="619125" cy="1524000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8800" y="4267200"/>
              <a:ext cx="618744" cy="58521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8800" y="5205983"/>
              <a:ext cx="618744" cy="585215"/>
            </a:xfrm>
            <a:prstGeom prst="rect">
              <a:avLst/>
            </a:prstGeom>
          </p:spPr>
        </p:pic>
      </p:grpSp>
      <p:sp>
        <p:nvSpPr>
          <p:cNvPr id="25" name="object 25"/>
          <p:cNvSpPr/>
          <p:nvPr/>
        </p:nvSpPr>
        <p:spPr>
          <a:xfrm>
            <a:off x="152400" y="6324598"/>
            <a:ext cx="4953000" cy="457200"/>
          </a:xfrm>
          <a:custGeom>
            <a:avLst/>
            <a:gdLst/>
            <a:ahLst/>
            <a:cxnLst/>
            <a:rect l="l" t="t" r="r" b="b"/>
            <a:pathLst>
              <a:path w="4953000" h="457200">
                <a:moveTo>
                  <a:pt x="4953000" y="0"/>
                </a:moveTo>
                <a:lnTo>
                  <a:pt x="0" y="0"/>
                </a:lnTo>
                <a:lnTo>
                  <a:pt x="0" y="457199"/>
                </a:lnTo>
                <a:lnTo>
                  <a:pt x="4953000" y="457199"/>
                </a:lnTo>
                <a:lnTo>
                  <a:pt x="4953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9144000" cy="524510"/>
            <a:chOff x="0" y="6333744"/>
            <a:chExt cx="9144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9141460" cy="457200"/>
            </a:xfrm>
            <a:custGeom>
              <a:avLst/>
              <a:gdLst/>
              <a:ahLst/>
              <a:cxnLst/>
              <a:rect l="l" t="t" r="r" b="b"/>
              <a:pathLst>
                <a:path w="9141460" h="457200">
                  <a:moveTo>
                    <a:pt x="9140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9140952" y="457199"/>
                  </a:lnTo>
                  <a:lnTo>
                    <a:pt x="9140952" y="0"/>
                  </a:lnTo>
                  <a:close/>
                </a:path>
              </a:pathLst>
            </a:custGeom>
            <a:solidFill>
              <a:srgbClr val="F3A3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9142730" cy="64135"/>
            </a:xfrm>
            <a:custGeom>
              <a:avLst/>
              <a:gdLst/>
              <a:ahLst/>
              <a:cxnLst/>
              <a:rect l="l" t="t" r="r" b="b"/>
              <a:pathLst>
                <a:path w="9142730" h="64135">
                  <a:moveTo>
                    <a:pt x="9142476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9142476" y="64007"/>
                  </a:lnTo>
                  <a:lnTo>
                    <a:pt x="9142476" y="0"/>
                  </a:lnTo>
                  <a:close/>
                </a:path>
              </a:pathLst>
            </a:custGeom>
            <a:solidFill>
              <a:srgbClr val="A4B5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018" y="688643"/>
            <a:ext cx="5415814" cy="5894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40" y="487756"/>
            <a:ext cx="54254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404040"/>
                </a:solidFill>
              </a:rPr>
              <a:t>Choosing</a:t>
            </a:r>
            <a:r>
              <a:rPr sz="4800" spc="-254" dirty="0">
                <a:solidFill>
                  <a:srgbClr val="404040"/>
                </a:solidFill>
              </a:rPr>
              <a:t> </a:t>
            </a:r>
            <a:r>
              <a:rPr sz="4800" dirty="0">
                <a:solidFill>
                  <a:srgbClr val="404040"/>
                </a:solidFill>
              </a:rPr>
              <a:t>the</a:t>
            </a:r>
            <a:r>
              <a:rPr sz="4800" spc="-240" dirty="0">
                <a:solidFill>
                  <a:srgbClr val="404040"/>
                </a:solidFill>
              </a:rPr>
              <a:t> </a:t>
            </a:r>
            <a:r>
              <a:rPr sz="4800" spc="-20" dirty="0">
                <a:solidFill>
                  <a:srgbClr val="404040"/>
                </a:solidFill>
              </a:rPr>
              <a:t>right</a:t>
            </a:r>
            <a:r>
              <a:rPr sz="4800" spc="-235" dirty="0">
                <a:solidFill>
                  <a:srgbClr val="404040"/>
                </a:solidFill>
              </a:rPr>
              <a:t> </a:t>
            </a:r>
            <a:r>
              <a:rPr sz="4800" spc="-20" dirty="0">
                <a:solidFill>
                  <a:srgbClr val="404040"/>
                </a:solidFill>
              </a:rPr>
              <a:t>test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645668" y="1689608"/>
            <a:ext cx="8136890" cy="4420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100"/>
              </a:spcBef>
              <a:buClr>
                <a:srgbClr val="A4B592"/>
              </a:buClr>
              <a:buSzPct val="66666"/>
              <a:buAutoNum type="arabicParenR"/>
              <a:tabLst>
                <a:tab pos="527685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clearly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defined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research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0"/>
              </a:spcBef>
              <a:buClr>
                <a:srgbClr val="A4B592"/>
              </a:buClr>
              <a:buFont typeface="Times New Roman"/>
              <a:buAutoNum type="arabicParenR"/>
            </a:pPr>
            <a:endParaRPr sz="24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Clr>
                <a:srgbClr val="A4B592"/>
              </a:buClr>
              <a:buSzPct val="66666"/>
              <a:buAutoNum type="arabicParenR"/>
              <a:tabLst>
                <a:tab pos="527685" algn="l"/>
              </a:tabLst>
            </a:pPr>
            <a:r>
              <a:rPr sz="2400" dirty="0">
                <a:latin typeface="Times New Roman"/>
                <a:cs typeface="Times New Roman"/>
              </a:rPr>
              <a:t>What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dependent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what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25" dirty="0">
                <a:latin typeface="Times New Roman"/>
                <a:cs typeface="Times New Roman"/>
              </a:rPr>
              <a:t>it?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5"/>
              </a:spcBef>
              <a:buClr>
                <a:srgbClr val="A4B592"/>
              </a:buClr>
              <a:buFont typeface="Times New Roman"/>
              <a:buAutoNum type="arabicParenR"/>
            </a:pPr>
            <a:endParaRPr sz="2400">
              <a:latin typeface="Times New Roman"/>
              <a:cs typeface="Times New Roman"/>
            </a:endParaRPr>
          </a:p>
          <a:p>
            <a:pPr marL="527685" indent="-514984">
              <a:lnSpc>
                <a:spcPts val="2735"/>
              </a:lnSpc>
              <a:buClr>
                <a:srgbClr val="A4B592"/>
              </a:buClr>
              <a:buSzPct val="66666"/>
              <a:buAutoNum type="arabicParenR"/>
              <a:tabLst>
                <a:tab pos="527685" algn="l"/>
              </a:tabLst>
            </a:pPr>
            <a:r>
              <a:rPr sz="2400" dirty="0">
                <a:latin typeface="Times New Roman"/>
                <a:cs typeface="Times New Roman"/>
              </a:rPr>
              <a:t>How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independent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variables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527685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types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they?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2400">
              <a:latin typeface="Times New Roman"/>
              <a:cs typeface="Times New Roman"/>
            </a:endParaRPr>
          </a:p>
          <a:p>
            <a:pPr marL="527685" indent="-514984">
              <a:lnSpc>
                <a:spcPts val="2735"/>
              </a:lnSpc>
              <a:spcBef>
                <a:spcPts val="5"/>
              </a:spcBef>
              <a:buClr>
                <a:srgbClr val="A4B592"/>
              </a:buClr>
              <a:buSzPct val="66666"/>
              <a:buAutoNum type="arabicParenR" startAt="4"/>
              <a:tabLst>
                <a:tab pos="527685" algn="l"/>
              </a:tabLst>
            </a:pP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interested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comparing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means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investigating</a:t>
            </a:r>
            <a:endParaRPr sz="2400">
              <a:latin typeface="Times New Roman"/>
              <a:cs typeface="Times New Roman"/>
            </a:endParaRPr>
          </a:p>
          <a:p>
            <a:pPr marL="527685">
              <a:lnSpc>
                <a:spcPts val="2735"/>
              </a:lnSpc>
            </a:pPr>
            <a:r>
              <a:rPr sz="2400" spc="-10" dirty="0">
                <a:latin typeface="Times New Roman"/>
                <a:cs typeface="Times New Roman"/>
              </a:rPr>
              <a:t>relationships?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2400">
              <a:latin typeface="Times New Roman"/>
              <a:cs typeface="Times New Roman"/>
            </a:endParaRPr>
          </a:p>
          <a:p>
            <a:pPr marL="527685" marR="156210" indent="-515620">
              <a:lnSpc>
                <a:spcPts val="2590"/>
              </a:lnSpc>
              <a:buClr>
                <a:srgbClr val="A4B592"/>
              </a:buClr>
              <a:buSzPct val="66666"/>
              <a:buAutoNum type="arabicParenR" startAt="5"/>
              <a:tabLst>
                <a:tab pos="527685" algn="l"/>
              </a:tabLst>
            </a:pPr>
            <a:r>
              <a:rPr sz="2400" dirty="0">
                <a:latin typeface="Times New Roman"/>
                <a:cs typeface="Times New Roman"/>
              </a:rPr>
              <a:t>Do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repeated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measurements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variable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10" dirty="0">
                <a:latin typeface="Times New Roman"/>
                <a:cs typeface="Times New Roman"/>
              </a:rPr>
              <a:t> subject?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2315" y="6625361"/>
            <a:ext cx="111188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44"/>
              </a:lnSpc>
            </a:pPr>
            <a:r>
              <a:rPr sz="1000" spc="-10" dirty="0">
                <a:latin typeface="Carlito"/>
                <a:cs typeface="Carlito"/>
                <a:hlinkClick r:id="rId3"/>
              </a:rPr>
              <a:t>www.statstutor.ac.uk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2400" y="6324598"/>
            <a:ext cx="4953000" cy="457200"/>
          </a:xfrm>
          <a:custGeom>
            <a:avLst/>
            <a:gdLst/>
            <a:ahLst/>
            <a:cxnLst/>
            <a:rect l="l" t="t" r="r" b="b"/>
            <a:pathLst>
              <a:path w="4953000" h="457200">
                <a:moveTo>
                  <a:pt x="4953000" y="0"/>
                </a:moveTo>
                <a:lnTo>
                  <a:pt x="0" y="0"/>
                </a:lnTo>
                <a:lnTo>
                  <a:pt x="0" y="457199"/>
                </a:lnTo>
                <a:lnTo>
                  <a:pt x="4953000" y="457199"/>
                </a:lnTo>
                <a:lnTo>
                  <a:pt x="4953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315" y="6522281"/>
            <a:ext cx="4743450" cy="22987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ts val="875"/>
              </a:lnSpc>
              <a:spcBef>
                <a:spcPts val="5"/>
              </a:spcBef>
            </a:pPr>
            <a:r>
              <a:rPr sz="1500" baseline="-30555" dirty="0">
                <a:latin typeface="Carlito"/>
                <a:cs typeface="Carlito"/>
                <a:hlinkClick r:id="rId2"/>
              </a:rPr>
              <a:t>www.statstutor.a</a:t>
            </a:r>
            <a:r>
              <a:rPr sz="1500" spc="600" baseline="-30555" dirty="0">
                <a:latin typeface="Carlito"/>
                <a:cs typeface="Carlito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4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30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  <a:p>
            <a:pPr marL="901065">
              <a:lnSpc>
                <a:spcPts val="875"/>
              </a:lnSpc>
            </a:pPr>
            <a:r>
              <a:rPr sz="1000" spc="-20" dirty="0">
                <a:latin typeface="Carlito"/>
                <a:cs typeface="Carlito"/>
              </a:rPr>
              <a:t>c.uk</a:t>
            </a:r>
            <a:endParaRPr sz="100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068" y="6458711"/>
            <a:ext cx="800100" cy="2468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1090" y="1840230"/>
            <a:ext cx="7145020" cy="2414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Clear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questions</a:t>
            </a:r>
            <a:r>
              <a:rPr sz="20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measurable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quantities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Which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variables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help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answer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these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questions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Think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about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what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test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needed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before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carrying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out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study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so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right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type of variables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collected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2731" y="769619"/>
            <a:ext cx="5124450" cy="132968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55015" rIns="0" bIns="0" rtlCol="0">
            <a:spAutoFit/>
          </a:bodyPr>
          <a:lstStyle/>
          <a:p>
            <a:pPr marL="682625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rgbClr val="404040"/>
                </a:solidFill>
              </a:rPr>
              <a:t>Research</a:t>
            </a:r>
            <a:r>
              <a:rPr sz="4800" spc="-225" dirty="0">
                <a:solidFill>
                  <a:srgbClr val="404040"/>
                </a:solidFill>
              </a:rPr>
              <a:t> </a:t>
            </a:r>
            <a:r>
              <a:rPr sz="4800" spc="-35" dirty="0">
                <a:solidFill>
                  <a:srgbClr val="404040"/>
                </a:solidFill>
              </a:rPr>
              <a:t>question</a:t>
            </a:r>
            <a:endParaRPr sz="4800"/>
          </a:p>
        </p:txBody>
      </p:sp>
      <p:sp>
        <p:nvSpPr>
          <p:cNvPr id="7" name="object 7"/>
          <p:cNvSpPr/>
          <p:nvPr/>
        </p:nvSpPr>
        <p:spPr>
          <a:xfrm>
            <a:off x="152400" y="6324598"/>
            <a:ext cx="4953000" cy="457200"/>
          </a:xfrm>
          <a:custGeom>
            <a:avLst/>
            <a:gdLst/>
            <a:ahLst/>
            <a:cxnLst/>
            <a:rect l="l" t="t" r="r" b="b"/>
            <a:pathLst>
              <a:path w="4953000" h="457200">
                <a:moveTo>
                  <a:pt x="4953000" y="0"/>
                </a:moveTo>
                <a:lnTo>
                  <a:pt x="0" y="0"/>
                </a:lnTo>
                <a:lnTo>
                  <a:pt x="0" y="457199"/>
                </a:lnTo>
                <a:lnTo>
                  <a:pt x="4953000" y="457199"/>
                </a:lnTo>
                <a:lnTo>
                  <a:pt x="4953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9144000" cy="524510"/>
            <a:chOff x="0" y="6333744"/>
            <a:chExt cx="9144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9141460" cy="457200"/>
            </a:xfrm>
            <a:custGeom>
              <a:avLst/>
              <a:gdLst/>
              <a:ahLst/>
              <a:cxnLst/>
              <a:rect l="l" t="t" r="r" b="b"/>
              <a:pathLst>
                <a:path w="9141460" h="457200">
                  <a:moveTo>
                    <a:pt x="9140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9140952" y="457199"/>
                  </a:lnTo>
                  <a:lnTo>
                    <a:pt x="9140952" y="0"/>
                  </a:lnTo>
                  <a:close/>
                </a:path>
              </a:pathLst>
            </a:custGeom>
            <a:solidFill>
              <a:srgbClr val="F3A3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9142730" cy="64135"/>
            </a:xfrm>
            <a:custGeom>
              <a:avLst/>
              <a:gdLst/>
              <a:ahLst/>
              <a:cxnLst/>
              <a:rect l="l" t="t" r="r" b="b"/>
              <a:pathLst>
                <a:path w="9142730" h="64135">
                  <a:moveTo>
                    <a:pt x="9142476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9142476" y="64007"/>
                  </a:lnTo>
                  <a:lnTo>
                    <a:pt x="9142476" y="0"/>
                  </a:lnTo>
                  <a:close/>
                </a:path>
              </a:pathLst>
            </a:custGeom>
            <a:solidFill>
              <a:srgbClr val="A4B5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6779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rgbClr val="404040"/>
                </a:solidFill>
              </a:rPr>
              <a:t>Dependent</a:t>
            </a:r>
            <a:r>
              <a:rPr sz="4800" spc="-220" dirty="0">
                <a:solidFill>
                  <a:srgbClr val="404040"/>
                </a:solidFill>
              </a:rPr>
              <a:t> </a:t>
            </a:r>
            <a:r>
              <a:rPr sz="4800" spc="-35" dirty="0">
                <a:solidFill>
                  <a:srgbClr val="404040"/>
                </a:solidFill>
              </a:rPr>
              <a:t>variables</a:t>
            </a:r>
            <a:endParaRPr sz="4800"/>
          </a:p>
        </p:txBody>
      </p:sp>
      <p:sp>
        <p:nvSpPr>
          <p:cNvPr id="6" name="object 6"/>
          <p:cNvSpPr txBox="1"/>
          <p:nvPr/>
        </p:nvSpPr>
        <p:spPr>
          <a:xfrm>
            <a:off x="512470" y="4014869"/>
            <a:ext cx="8002905" cy="1336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36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Does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C00000"/>
                </a:solidFill>
                <a:latin typeface="Times New Roman"/>
                <a:cs typeface="Times New Roman"/>
              </a:rPr>
              <a:t>attendance</a:t>
            </a:r>
            <a:r>
              <a:rPr sz="2800" b="1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have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association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AF50"/>
                </a:solidFill>
                <a:latin typeface="Times New Roman"/>
                <a:cs typeface="Times New Roman"/>
              </a:rPr>
              <a:t>exam</a:t>
            </a:r>
            <a:r>
              <a:rPr sz="2800" b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score</a:t>
            </a:r>
            <a:r>
              <a:rPr sz="2800" spc="-10" dirty="0">
                <a:latin typeface="Times New Roman"/>
                <a:cs typeface="Times New Roman"/>
              </a:rPr>
              <a:t>? </a:t>
            </a:r>
            <a:r>
              <a:rPr sz="2800" dirty="0">
                <a:latin typeface="Times New Roman"/>
                <a:cs typeface="Times New Roman"/>
              </a:rPr>
              <a:t>Do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C00000"/>
                </a:solidFill>
                <a:latin typeface="Times New Roman"/>
                <a:cs typeface="Times New Roman"/>
              </a:rPr>
              <a:t>women</a:t>
            </a:r>
            <a:r>
              <a:rPr sz="28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do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more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AF50"/>
                </a:solidFill>
                <a:latin typeface="Times New Roman"/>
                <a:cs typeface="Times New Roman"/>
              </a:rPr>
              <a:t>housework</a:t>
            </a:r>
            <a:r>
              <a:rPr sz="2800" b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men</a:t>
            </a:r>
            <a:r>
              <a:rPr sz="2800" spc="-20" dirty="0"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01906" y="1810194"/>
            <a:ext cx="2931795" cy="1824989"/>
            <a:chOff x="5601906" y="1810194"/>
            <a:chExt cx="2931795" cy="1824989"/>
          </a:xfrm>
        </p:grpSpPr>
        <p:sp>
          <p:nvSpPr>
            <p:cNvPr id="8" name="object 8"/>
            <p:cNvSpPr/>
            <p:nvPr/>
          </p:nvSpPr>
          <p:spPr>
            <a:xfrm>
              <a:off x="5609844" y="1818132"/>
              <a:ext cx="2915920" cy="1809114"/>
            </a:xfrm>
            <a:custGeom>
              <a:avLst/>
              <a:gdLst/>
              <a:ahLst/>
              <a:cxnLst/>
              <a:rect l="l" t="t" r="r" b="b"/>
              <a:pathLst>
                <a:path w="2915920" h="1809114">
                  <a:moveTo>
                    <a:pt x="1457705" y="0"/>
                  </a:moveTo>
                  <a:lnTo>
                    <a:pt x="1399078" y="718"/>
                  </a:lnTo>
                  <a:lnTo>
                    <a:pt x="1341039" y="2855"/>
                  </a:lnTo>
                  <a:lnTo>
                    <a:pt x="1283630" y="6383"/>
                  </a:lnTo>
                  <a:lnTo>
                    <a:pt x="1226896" y="11276"/>
                  </a:lnTo>
                  <a:lnTo>
                    <a:pt x="1170881" y="17506"/>
                  </a:lnTo>
                  <a:lnTo>
                    <a:pt x="1115627" y="25047"/>
                  </a:lnTo>
                  <a:lnTo>
                    <a:pt x="1061178" y="33871"/>
                  </a:lnTo>
                  <a:lnTo>
                    <a:pt x="1007578" y="43951"/>
                  </a:lnTo>
                  <a:lnTo>
                    <a:pt x="954870" y="55261"/>
                  </a:lnTo>
                  <a:lnTo>
                    <a:pt x="903099" y="67773"/>
                  </a:lnTo>
                  <a:lnTo>
                    <a:pt x="852307" y="81460"/>
                  </a:lnTo>
                  <a:lnTo>
                    <a:pt x="802537" y="96296"/>
                  </a:lnTo>
                  <a:lnTo>
                    <a:pt x="753835" y="112253"/>
                  </a:lnTo>
                  <a:lnTo>
                    <a:pt x="706242" y="129303"/>
                  </a:lnTo>
                  <a:lnTo>
                    <a:pt x="659803" y="147421"/>
                  </a:lnTo>
                  <a:lnTo>
                    <a:pt x="614562" y="166580"/>
                  </a:lnTo>
                  <a:lnTo>
                    <a:pt x="570561" y="186751"/>
                  </a:lnTo>
                  <a:lnTo>
                    <a:pt x="527844" y="207908"/>
                  </a:lnTo>
                  <a:lnTo>
                    <a:pt x="486456" y="230024"/>
                  </a:lnTo>
                  <a:lnTo>
                    <a:pt x="446438" y="253072"/>
                  </a:lnTo>
                  <a:lnTo>
                    <a:pt x="407836" y="277025"/>
                  </a:lnTo>
                  <a:lnTo>
                    <a:pt x="370692" y="301856"/>
                  </a:lnTo>
                  <a:lnTo>
                    <a:pt x="335051" y="327538"/>
                  </a:lnTo>
                  <a:lnTo>
                    <a:pt x="300954" y="354044"/>
                  </a:lnTo>
                  <a:lnTo>
                    <a:pt x="268447" y="381346"/>
                  </a:lnTo>
                  <a:lnTo>
                    <a:pt x="237573" y="409419"/>
                  </a:lnTo>
                  <a:lnTo>
                    <a:pt x="208375" y="438234"/>
                  </a:lnTo>
                  <a:lnTo>
                    <a:pt x="180897" y="467764"/>
                  </a:lnTo>
                  <a:lnTo>
                    <a:pt x="155182" y="497984"/>
                  </a:lnTo>
                  <a:lnTo>
                    <a:pt x="131274" y="528865"/>
                  </a:lnTo>
                  <a:lnTo>
                    <a:pt x="109217" y="560380"/>
                  </a:lnTo>
                  <a:lnTo>
                    <a:pt x="70828" y="625207"/>
                  </a:lnTo>
                  <a:lnTo>
                    <a:pt x="40363" y="692249"/>
                  </a:lnTo>
                  <a:lnTo>
                    <a:pt x="18171" y="761287"/>
                  </a:lnTo>
                  <a:lnTo>
                    <a:pt x="4600" y="832108"/>
                  </a:lnTo>
                  <a:lnTo>
                    <a:pt x="0" y="904493"/>
                  </a:lnTo>
                  <a:lnTo>
                    <a:pt x="1157" y="940868"/>
                  </a:lnTo>
                  <a:lnTo>
                    <a:pt x="10286" y="1012499"/>
                  </a:lnTo>
                  <a:lnTo>
                    <a:pt x="28211" y="1082455"/>
                  </a:lnTo>
                  <a:lnTo>
                    <a:pt x="54583" y="1150522"/>
                  </a:lnTo>
                  <a:lnTo>
                    <a:pt x="89054" y="1216483"/>
                  </a:lnTo>
                  <a:lnTo>
                    <a:pt x="131274" y="1280122"/>
                  </a:lnTo>
                  <a:lnTo>
                    <a:pt x="155182" y="1311003"/>
                  </a:lnTo>
                  <a:lnTo>
                    <a:pt x="180897" y="1341223"/>
                  </a:lnTo>
                  <a:lnTo>
                    <a:pt x="208375" y="1370753"/>
                  </a:lnTo>
                  <a:lnTo>
                    <a:pt x="237573" y="1399568"/>
                  </a:lnTo>
                  <a:lnTo>
                    <a:pt x="268447" y="1427641"/>
                  </a:lnTo>
                  <a:lnTo>
                    <a:pt x="300954" y="1454943"/>
                  </a:lnTo>
                  <a:lnTo>
                    <a:pt x="335051" y="1481449"/>
                  </a:lnTo>
                  <a:lnTo>
                    <a:pt x="370692" y="1507131"/>
                  </a:lnTo>
                  <a:lnTo>
                    <a:pt x="407836" y="1531962"/>
                  </a:lnTo>
                  <a:lnTo>
                    <a:pt x="446438" y="1555915"/>
                  </a:lnTo>
                  <a:lnTo>
                    <a:pt x="486456" y="1578963"/>
                  </a:lnTo>
                  <a:lnTo>
                    <a:pt x="527844" y="1601079"/>
                  </a:lnTo>
                  <a:lnTo>
                    <a:pt x="570561" y="1622236"/>
                  </a:lnTo>
                  <a:lnTo>
                    <a:pt x="614562" y="1642407"/>
                  </a:lnTo>
                  <a:lnTo>
                    <a:pt x="659803" y="1661566"/>
                  </a:lnTo>
                  <a:lnTo>
                    <a:pt x="706242" y="1679684"/>
                  </a:lnTo>
                  <a:lnTo>
                    <a:pt x="753835" y="1696734"/>
                  </a:lnTo>
                  <a:lnTo>
                    <a:pt x="802537" y="1712691"/>
                  </a:lnTo>
                  <a:lnTo>
                    <a:pt x="852307" y="1727527"/>
                  </a:lnTo>
                  <a:lnTo>
                    <a:pt x="903099" y="1741214"/>
                  </a:lnTo>
                  <a:lnTo>
                    <a:pt x="954870" y="1753726"/>
                  </a:lnTo>
                  <a:lnTo>
                    <a:pt x="1007578" y="1765036"/>
                  </a:lnTo>
                  <a:lnTo>
                    <a:pt x="1061178" y="1775116"/>
                  </a:lnTo>
                  <a:lnTo>
                    <a:pt x="1115627" y="1783940"/>
                  </a:lnTo>
                  <a:lnTo>
                    <a:pt x="1170881" y="1791481"/>
                  </a:lnTo>
                  <a:lnTo>
                    <a:pt x="1226896" y="1797711"/>
                  </a:lnTo>
                  <a:lnTo>
                    <a:pt x="1283630" y="1802604"/>
                  </a:lnTo>
                  <a:lnTo>
                    <a:pt x="1341039" y="1806132"/>
                  </a:lnTo>
                  <a:lnTo>
                    <a:pt x="1399078" y="1808269"/>
                  </a:lnTo>
                  <a:lnTo>
                    <a:pt x="1457705" y="1808987"/>
                  </a:lnTo>
                  <a:lnTo>
                    <a:pt x="1516333" y="1808269"/>
                  </a:lnTo>
                  <a:lnTo>
                    <a:pt x="1574372" y="1806132"/>
                  </a:lnTo>
                  <a:lnTo>
                    <a:pt x="1631781" y="1802604"/>
                  </a:lnTo>
                  <a:lnTo>
                    <a:pt x="1688515" y="1797711"/>
                  </a:lnTo>
                  <a:lnTo>
                    <a:pt x="1744530" y="1791481"/>
                  </a:lnTo>
                  <a:lnTo>
                    <a:pt x="1799784" y="1783940"/>
                  </a:lnTo>
                  <a:lnTo>
                    <a:pt x="1854233" y="1775116"/>
                  </a:lnTo>
                  <a:lnTo>
                    <a:pt x="1907833" y="1765036"/>
                  </a:lnTo>
                  <a:lnTo>
                    <a:pt x="1960541" y="1753726"/>
                  </a:lnTo>
                  <a:lnTo>
                    <a:pt x="2012312" y="1741214"/>
                  </a:lnTo>
                  <a:lnTo>
                    <a:pt x="2063104" y="1727527"/>
                  </a:lnTo>
                  <a:lnTo>
                    <a:pt x="2112874" y="1712691"/>
                  </a:lnTo>
                  <a:lnTo>
                    <a:pt x="2161576" y="1696734"/>
                  </a:lnTo>
                  <a:lnTo>
                    <a:pt x="2209169" y="1679684"/>
                  </a:lnTo>
                  <a:lnTo>
                    <a:pt x="2255608" y="1661566"/>
                  </a:lnTo>
                  <a:lnTo>
                    <a:pt x="2300849" y="1642407"/>
                  </a:lnTo>
                  <a:lnTo>
                    <a:pt x="2344850" y="1622236"/>
                  </a:lnTo>
                  <a:lnTo>
                    <a:pt x="2387567" y="1601079"/>
                  </a:lnTo>
                  <a:lnTo>
                    <a:pt x="2428955" y="1578963"/>
                  </a:lnTo>
                  <a:lnTo>
                    <a:pt x="2468973" y="1555915"/>
                  </a:lnTo>
                  <a:lnTo>
                    <a:pt x="2507575" y="1531962"/>
                  </a:lnTo>
                  <a:lnTo>
                    <a:pt x="2544719" y="1507131"/>
                  </a:lnTo>
                  <a:lnTo>
                    <a:pt x="2580360" y="1481449"/>
                  </a:lnTo>
                  <a:lnTo>
                    <a:pt x="2614457" y="1454943"/>
                  </a:lnTo>
                  <a:lnTo>
                    <a:pt x="2646964" y="1427641"/>
                  </a:lnTo>
                  <a:lnTo>
                    <a:pt x="2677838" y="1399568"/>
                  </a:lnTo>
                  <a:lnTo>
                    <a:pt x="2707036" y="1370753"/>
                  </a:lnTo>
                  <a:lnTo>
                    <a:pt x="2734514" y="1341223"/>
                  </a:lnTo>
                  <a:lnTo>
                    <a:pt x="2760229" y="1311003"/>
                  </a:lnTo>
                  <a:lnTo>
                    <a:pt x="2784137" y="1280122"/>
                  </a:lnTo>
                  <a:lnTo>
                    <a:pt x="2806194" y="1248607"/>
                  </a:lnTo>
                  <a:lnTo>
                    <a:pt x="2844583" y="1183780"/>
                  </a:lnTo>
                  <a:lnTo>
                    <a:pt x="2875048" y="1116738"/>
                  </a:lnTo>
                  <a:lnTo>
                    <a:pt x="2897240" y="1047700"/>
                  </a:lnTo>
                  <a:lnTo>
                    <a:pt x="2910811" y="976879"/>
                  </a:lnTo>
                  <a:lnTo>
                    <a:pt x="2915411" y="904493"/>
                  </a:lnTo>
                  <a:lnTo>
                    <a:pt x="2914254" y="868119"/>
                  </a:lnTo>
                  <a:lnTo>
                    <a:pt x="2905125" y="796488"/>
                  </a:lnTo>
                  <a:lnTo>
                    <a:pt x="2887200" y="726532"/>
                  </a:lnTo>
                  <a:lnTo>
                    <a:pt x="2860828" y="658465"/>
                  </a:lnTo>
                  <a:lnTo>
                    <a:pt x="2826357" y="592504"/>
                  </a:lnTo>
                  <a:lnTo>
                    <a:pt x="2784137" y="528865"/>
                  </a:lnTo>
                  <a:lnTo>
                    <a:pt x="2760229" y="497984"/>
                  </a:lnTo>
                  <a:lnTo>
                    <a:pt x="2734514" y="467764"/>
                  </a:lnTo>
                  <a:lnTo>
                    <a:pt x="2707036" y="438234"/>
                  </a:lnTo>
                  <a:lnTo>
                    <a:pt x="2677838" y="409419"/>
                  </a:lnTo>
                  <a:lnTo>
                    <a:pt x="2646964" y="381346"/>
                  </a:lnTo>
                  <a:lnTo>
                    <a:pt x="2614457" y="354044"/>
                  </a:lnTo>
                  <a:lnTo>
                    <a:pt x="2580360" y="327538"/>
                  </a:lnTo>
                  <a:lnTo>
                    <a:pt x="2544719" y="301856"/>
                  </a:lnTo>
                  <a:lnTo>
                    <a:pt x="2507575" y="277025"/>
                  </a:lnTo>
                  <a:lnTo>
                    <a:pt x="2468973" y="253072"/>
                  </a:lnTo>
                  <a:lnTo>
                    <a:pt x="2428955" y="230024"/>
                  </a:lnTo>
                  <a:lnTo>
                    <a:pt x="2387567" y="207908"/>
                  </a:lnTo>
                  <a:lnTo>
                    <a:pt x="2344850" y="186751"/>
                  </a:lnTo>
                  <a:lnTo>
                    <a:pt x="2300849" y="166580"/>
                  </a:lnTo>
                  <a:lnTo>
                    <a:pt x="2255608" y="147421"/>
                  </a:lnTo>
                  <a:lnTo>
                    <a:pt x="2209169" y="129303"/>
                  </a:lnTo>
                  <a:lnTo>
                    <a:pt x="2161576" y="112253"/>
                  </a:lnTo>
                  <a:lnTo>
                    <a:pt x="2112874" y="96296"/>
                  </a:lnTo>
                  <a:lnTo>
                    <a:pt x="2063104" y="81460"/>
                  </a:lnTo>
                  <a:lnTo>
                    <a:pt x="2012312" y="67773"/>
                  </a:lnTo>
                  <a:lnTo>
                    <a:pt x="1960541" y="55261"/>
                  </a:lnTo>
                  <a:lnTo>
                    <a:pt x="1907833" y="43951"/>
                  </a:lnTo>
                  <a:lnTo>
                    <a:pt x="1854233" y="33871"/>
                  </a:lnTo>
                  <a:lnTo>
                    <a:pt x="1799784" y="25047"/>
                  </a:lnTo>
                  <a:lnTo>
                    <a:pt x="1744530" y="17506"/>
                  </a:lnTo>
                  <a:lnTo>
                    <a:pt x="1688515" y="11276"/>
                  </a:lnTo>
                  <a:lnTo>
                    <a:pt x="1631781" y="6383"/>
                  </a:lnTo>
                  <a:lnTo>
                    <a:pt x="1574372" y="2855"/>
                  </a:lnTo>
                  <a:lnTo>
                    <a:pt x="1516333" y="718"/>
                  </a:lnTo>
                  <a:lnTo>
                    <a:pt x="1457705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09844" y="1818132"/>
              <a:ext cx="2915920" cy="1809114"/>
            </a:xfrm>
            <a:custGeom>
              <a:avLst/>
              <a:gdLst/>
              <a:ahLst/>
              <a:cxnLst/>
              <a:rect l="l" t="t" r="r" b="b"/>
              <a:pathLst>
                <a:path w="2915920" h="1809114">
                  <a:moveTo>
                    <a:pt x="0" y="904493"/>
                  </a:moveTo>
                  <a:lnTo>
                    <a:pt x="4600" y="832108"/>
                  </a:lnTo>
                  <a:lnTo>
                    <a:pt x="18171" y="761287"/>
                  </a:lnTo>
                  <a:lnTo>
                    <a:pt x="40363" y="692249"/>
                  </a:lnTo>
                  <a:lnTo>
                    <a:pt x="70828" y="625207"/>
                  </a:lnTo>
                  <a:lnTo>
                    <a:pt x="109217" y="560380"/>
                  </a:lnTo>
                  <a:lnTo>
                    <a:pt x="131274" y="528865"/>
                  </a:lnTo>
                  <a:lnTo>
                    <a:pt x="155182" y="497984"/>
                  </a:lnTo>
                  <a:lnTo>
                    <a:pt x="180897" y="467764"/>
                  </a:lnTo>
                  <a:lnTo>
                    <a:pt x="208375" y="438234"/>
                  </a:lnTo>
                  <a:lnTo>
                    <a:pt x="237573" y="409419"/>
                  </a:lnTo>
                  <a:lnTo>
                    <a:pt x="268447" y="381346"/>
                  </a:lnTo>
                  <a:lnTo>
                    <a:pt x="300954" y="354044"/>
                  </a:lnTo>
                  <a:lnTo>
                    <a:pt x="335051" y="327538"/>
                  </a:lnTo>
                  <a:lnTo>
                    <a:pt x="370692" y="301856"/>
                  </a:lnTo>
                  <a:lnTo>
                    <a:pt x="407836" y="277025"/>
                  </a:lnTo>
                  <a:lnTo>
                    <a:pt x="446438" y="253072"/>
                  </a:lnTo>
                  <a:lnTo>
                    <a:pt x="486456" y="230024"/>
                  </a:lnTo>
                  <a:lnTo>
                    <a:pt x="527844" y="207908"/>
                  </a:lnTo>
                  <a:lnTo>
                    <a:pt x="570561" y="186751"/>
                  </a:lnTo>
                  <a:lnTo>
                    <a:pt x="614562" y="166580"/>
                  </a:lnTo>
                  <a:lnTo>
                    <a:pt x="659803" y="147421"/>
                  </a:lnTo>
                  <a:lnTo>
                    <a:pt x="706242" y="129303"/>
                  </a:lnTo>
                  <a:lnTo>
                    <a:pt x="753835" y="112253"/>
                  </a:lnTo>
                  <a:lnTo>
                    <a:pt x="802537" y="96296"/>
                  </a:lnTo>
                  <a:lnTo>
                    <a:pt x="852307" y="81460"/>
                  </a:lnTo>
                  <a:lnTo>
                    <a:pt x="903099" y="67773"/>
                  </a:lnTo>
                  <a:lnTo>
                    <a:pt x="954870" y="55261"/>
                  </a:lnTo>
                  <a:lnTo>
                    <a:pt x="1007578" y="43951"/>
                  </a:lnTo>
                  <a:lnTo>
                    <a:pt x="1061178" y="33871"/>
                  </a:lnTo>
                  <a:lnTo>
                    <a:pt x="1115627" y="25047"/>
                  </a:lnTo>
                  <a:lnTo>
                    <a:pt x="1170881" y="17506"/>
                  </a:lnTo>
                  <a:lnTo>
                    <a:pt x="1226896" y="11276"/>
                  </a:lnTo>
                  <a:lnTo>
                    <a:pt x="1283630" y="6383"/>
                  </a:lnTo>
                  <a:lnTo>
                    <a:pt x="1341039" y="2855"/>
                  </a:lnTo>
                  <a:lnTo>
                    <a:pt x="1399078" y="718"/>
                  </a:lnTo>
                  <a:lnTo>
                    <a:pt x="1457705" y="0"/>
                  </a:lnTo>
                  <a:lnTo>
                    <a:pt x="1516333" y="718"/>
                  </a:lnTo>
                  <a:lnTo>
                    <a:pt x="1574372" y="2855"/>
                  </a:lnTo>
                  <a:lnTo>
                    <a:pt x="1631781" y="6383"/>
                  </a:lnTo>
                  <a:lnTo>
                    <a:pt x="1688515" y="11276"/>
                  </a:lnTo>
                  <a:lnTo>
                    <a:pt x="1744530" y="17506"/>
                  </a:lnTo>
                  <a:lnTo>
                    <a:pt x="1799784" y="25047"/>
                  </a:lnTo>
                  <a:lnTo>
                    <a:pt x="1854233" y="33871"/>
                  </a:lnTo>
                  <a:lnTo>
                    <a:pt x="1907833" y="43951"/>
                  </a:lnTo>
                  <a:lnTo>
                    <a:pt x="1960541" y="55261"/>
                  </a:lnTo>
                  <a:lnTo>
                    <a:pt x="2012312" y="67773"/>
                  </a:lnTo>
                  <a:lnTo>
                    <a:pt x="2063104" y="81460"/>
                  </a:lnTo>
                  <a:lnTo>
                    <a:pt x="2112874" y="96296"/>
                  </a:lnTo>
                  <a:lnTo>
                    <a:pt x="2161576" y="112253"/>
                  </a:lnTo>
                  <a:lnTo>
                    <a:pt x="2209169" y="129303"/>
                  </a:lnTo>
                  <a:lnTo>
                    <a:pt x="2255608" y="147421"/>
                  </a:lnTo>
                  <a:lnTo>
                    <a:pt x="2300849" y="166580"/>
                  </a:lnTo>
                  <a:lnTo>
                    <a:pt x="2344850" y="186751"/>
                  </a:lnTo>
                  <a:lnTo>
                    <a:pt x="2387567" y="207908"/>
                  </a:lnTo>
                  <a:lnTo>
                    <a:pt x="2428955" y="230024"/>
                  </a:lnTo>
                  <a:lnTo>
                    <a:pt x="2468973" y="253072"/>
                  </a:lnTo>
                  <a:lnTo>
                    <a:pt x="2507575" y="277025"/>
                  </a:lnTo>
                  <a:lnTo>
                    <a:pt x="2544719" y="301856"/>
                  </a:lnTo>
                  <a:lnTo>
                    <a:pt x="2580360" y="327538"/>
                  </a:lnTo>
                  <a:lnTo>
                    <a:pt x="2614457" y="354044"/>
                  </a:lnTo>
                  <a:lnTo>
                    <a:pt x="2646964" y="381346"/>
                  </a:lnTo>
                  <a:lnTo>
                    <a:pt x="2677838" y="409419"/>
                  </a:lnTo>
                  <a:lnTo>
                    <a:pt x="2707036" y="438234"/>
                  </a:lnTo>
                  <a:lnTo>
                    <a:pt x="2734514" y="467764"/>
                  </a:lnTo>
                  <a:lnTo>
                    <a:pt x="2760229" y="497984"/>
                  </a:lnTo>
                  <a:lnTo>
                    <a:pt x="2784137" y="528865"/>
                  </a:lnTo>
                  <a:lnTo>
                    <a:pt x="2806194" y="560380"/>
                  </a:lnTo>
                  <a:lnTo>
                    <a:pt x="2844583" y="625207"/>
                  </a:lnTo>
                  <a:lnTo>
                    <a:pt x="2875048" y="692249"/>
                  </a:lnTo>
                  <a:lnTo>
                    <a:pt x="2897240" y="761287"/>
                  </a:lnTo>
                  <a:lnTo>
                    <a:pt x="2910811" y="832108"/>
                  </a:lnTo>
                  <a:lnTo>
                    <a:pt x="2915411" y="904493"/>
                  </a:lnTo>
                  <a:lnTo>
                    <a:pt x="2914254" y="940868"/>
                  </a:lnTo>
                  <a:lnTo>
                    <a:pt x="2905125" y="1012499"/>
                  </a:lnTo>
                  <a:lnTo>
                    <a:pt x="2887200" y="1082455"/>
                  </a:lnTo>
                  <a:lnTo>
                    <a:pt x="2860828" y="1150522"/>
                  </a:lnTo>
                  <a:lnTo>
                    <a:pt x="2826357" y="1216483"/>
                  </a:lnTo>
                  <a:lnTo>
                    <a:pt x="2784137" y="1280122"/>
                  </a:lnTo>
                  <a:lnTo>
                    <a:pt x="2760229" y="1311003"/>
                  </a:lnTo>
                  <a:lnTo>
                    <a:pt x="2734514" y="1341223"/>
                  </a:lnTo>
                  <a:lnTo>
                    <a:pt x="2707036" y="1370753"/>
                  </a:lnTo>
                  <a:lnTo>
                    <a:pt x="2677838" y="1399568"/>
                  </a:lnTo>
                  <a:lnTo>
                    <a:pt x="2646964" y="1427641"/>
                  </a:lnTo>
                  <a:lnTo>
                    <a:pt x="2614457" y="1454943"/>
                  </a:lnTo>
                  <a:lnTo>
                    <a:pt x="2580360" y="1481449"/>
                  </a:lnTo>
                  <a:lnTo>
                    <a:pt x="2544719" y="1507131"/>
                  </a:lnTo>
                  <a:lnTo>
                    <a:pt x="2507575" y="1531962"/>
                  </a:lnTo>
                  <a:lnTo>
                    <a:pt x="2468973" y="1555915"/>
                  </a:lnTo>
                  <a:lnTo>
                    <a:pt x="2428955" y="1578963"/>
                  </a:lnTo>
                  <a:lnTo>
                    <a:pt x="2387567" y="1601079"/>
                  </a:lnTo>
                  <a:lnTo>
                    <a:pt x="2344850" y="1622236"/>
                  </a:lnTo>
                  <a:lnTo>
                    <a:pt x="2300849" y="1642407"/>
                  </a:lnTo>
                  <a:lnTo>
                    <a:pt x="2255608" y="1661566"/>
                  </a:lnTo>
                  <a:lnTo>
                    <a:pt x="2209169" y="1679684"/>
                  </a:lnTo>
                  <a:lnTo>
                    <a:pt x="2161576" y="1696734"/>
                  </a:lnTo>
                  <a:lnTo>
                    <a:pt x="2112874" y="1712691"/>
                  </a:lnTo>
                  <a:lnTo>
                    <a:pt x="2063104" y="1727527"/>
                  </a:lnTo>
                  <a:lnTo>
                    <a:pt x="2012312" y="1741214"/>
                  </a:lnTo>
                  <a:lnTo>
                    <a:pt x="1960541" y="1753726"/>
                  </a:lnTo>
                  <a:lnTo>
                    <a:pt x="1907833" y="1765036"/>
                  </a:lnTo>
                  <a:lnTo>
                    <a:pt x="1854233" y="1775116"/>
                  </a:lnTo>
                  <a:lnTo>
                    <a:pt x="1799784" y="1783940"/>
                  </a:lnTo>
                  <a:lnTo>
                    <a:pt x="1744530" y="1791481"/>
                  </a:lnTo>
                  <a:lnTo>
                    <a:pt x="1688515" y="1797711"/>
                  </a:lnTo>
                  <a:lnTo>
                    <a:pt x="1631781" y="1802604"/>
                  </a:lnTo>
                  <a:lnTo>
                    <a:pt x="1574372" y="1806132"/>
                  </a:lnTo>
                  <a:lnTo>
                    <a:pt x="1516333" y="1808269"/>
                  </a:lnTo>
                  <a:lnTo>
                    <a:pt x="1457705" y="1808987"/>
                  </a:lnTo>
                  <a:lnTo>
                    <a:pt x="1399078" y="1808269"/>
                  </a:lnTo>
                  <a:lnTo>
                    <a:pt x="1341039" y="1806132"/>
                  </a:lnTo>
                  <a:lnTo>
                    <a:pt x="1283630" y="1802604"/>
                  </a:lnTo>
                  <a:lnTo>
                    <a:pt x="1226896" y="1797711"/>
                  </a:lnTo>
                  <a:lnTo>
                    <a:pt x="1170881" y="1791481"/>
                  </a:lnTo>
                  <a:lnTo>
                    <a:pt x="1115627" y="1783940"/>
                  </a:lnTo>
                  <a:lnTo>
                    <a:pt x="1061178" y="1775116"/>
                  </a:lnTo>
                  <a:lnTo>
                    <a:pt x="1007578" y="1765036"/>
                  </a:lnTo>
                  <a:lnTo>
                    <a:pt x="954870" y="1753726"/>
                  </a:lnTo>
                  <a:lnTo>
                    <a:pt x="903099" y="1741214"/>
                  </a:lnTo>
                  <a:lnTo>
                    <a:pt x="852307" y="1727527"/>
                  </a:lnTo>
                  <a:lnTo>
                    <a:pt x="802537" y="1712691"/>
                  </a:lnTo>
                  <a:lnTo>
                    <a:pt x="753835" y="1696734"/>
                  </a:lnTo>
                  <a:lnTo>
                    <a:pt x="706242" y="1679684"/>
                  </a:lnTo>
                  <a:lnTo>
                    <a:pt x="659803" y="1661566"/>
                  </a:lnTo>
                  <a:lnTo>
                    <a:pt x="614562" y="1642407"/>
                  </a:lnTo>
                  <a:lnTo>
                    <a:pt x="570561" y="1622236"/>
                  </a:lnTo>
                  <a:lnTo>
                    <a:pt x="527844" y="1601079"/>
                  </a:lnTo>
                  <a:lnTo>
                    <a:pt x="486456" y="1578963"/>
                  </a:lnTo>
                  <a:lnTo>
                    <a:pt x="446438" y="1555915"/>
                  </a:lnTo>
                  <a:lnTo>
                    <a:pt x="407836" y="1531962"/>
                  </a:lnTo>
                  <a:lnTo>
                    <a:pt x="370692" y="1507131"/>
                  </a:lnTo>
                  <a:lnTo>
                    <a:pt x="335051" y="1481449"/>
                  </a:lnTo>
                  <a:lnTo>
                    <a:pt x="300954" y="1454943"/>
                  </a:lnTo>
                  <a:lnTo>
                    <a:pt x="268447" y="1427641"/>
                  </a:lnTo>
                  <a:lnTo>
                    <a:pt x="237573" y="1399568"/>
                  </a:lnTo>
                  <a:lnTo>
                    <a:pt x="208375" y="1370753"/>
                  </a:lnTo>
                  <a:lnTo>
                    <a:pt x="180897" y="1341223"/>
                  </a:lnTo>
                  <a:lnTo>
                    <a:pt x="155182" y="1311003"/>
                  </a:lnTo>
                  <a:lnTo>
                    <a:pt x="131274" y="1280122"/>
                  </a:lnTo>
                  <a:lnTo>
                    <a:pt x="109217" y="1248607"/>
                  </a:lnTo>
                  <a:lnTo>
                    <a:pt x="70828" y="1183780"/>
                  </a:lnTo>
                  <a:lnTo>
                    <a:pt x="40363" y="1116738"/>
                  </a:lnTo>
                  <a:lnTo>
                    <a:pt x="18171" y="1047700"/>
                  </a:lnTo>
                  <a:lnTo>
                    <a:pt x="4600" y="976879"/>
                  </a:lnTo>
                  <a:lnTo>
                    <a:pt x="0" y="904493"/>
                  </a:lnTo>
                  <a:close/>
                </a:path>
              </a:pathLst>
            </a:custGeom>
            <a:ln w="15875">
              <a:solidFill>
                <a:srgbClr val="788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295135" y="2141677"/>
            <a:ext cx="15474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2C2900"/>
                </a:solidFill>
                <a:latin typeface="Carlito"/>
                <a:cs typeface="Carlito"/>
              </a:rPr>
              <a:t>DEPENDENT</a:t>
            </a:r>
            <a:endParaRPr sz="2400">
              <a:latin typeface="Carlito"/>
              <a:cs typeface="Carlito"/>
            </a:endParaRPr>
          </a:p>
          <a:p>
            <a:pPr marL="128270" marR="123825" algn="ctr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2C2900"/>
                </a:solidFill>
                <a:latin typeface="Carlito"/>
                <a:cs typeface="Carlito"/>
              </a:rPr>
              <a:t>(outcome) variable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6674" y="1909254"/>
            <a:ext cx="3470910" cy="1826895"/>
            <a:chOff x="316674" y="1909254"/>
            <a:chExt cx="3470910" cy="1826895"/>
          </a:xfrm>
        </p:grpSpPr>
        <p:sp>
          <p:nvSpPr>
            <p:cNvPr id="12" name="object 12"/>
            <p:cNvSpPr/>
            <p:nvPr/>
          </p:nvSpPr>
          <p:spPr>
            <a:xfrm>
              <a:off x="324611" y="1917192"/>
              <a:ext cx="3455035" cy="1811020"/>
            </a:xfrm>
            <a:custGeom>
              <a:avLst/>
              <a:gdLst/>
              <a:ahLst/>
              <a:cxnLst/>
              <a:rect l="l" t="t" r="r" b="b"/>
              <a:pathLst>
                <a:path w="3455035" h="1811020">
                  <a:moveTo>
                    <a:pt x="1727454" y="0"/>
                  </a:moveTo>
                  <a:lnTo>
                    <a:pt x="1665495" y="571"/>
                  </a:lnTo>
                  <a:lnTo>
                    <a:pt x="1604085" y="2272"/>
                  </a:lnTo>
                  <a:lnTo>
                    <a:pt x="1543261" y="5084"/>
                  </a:lnTo>
                  <a:lnTo>
                    <a:pt x="1483059" y="8988"/>
                  </a:lnTo>
                  <a:lnTo>
                    <a:pt x="1423514" y="13965"/>
                  </a:lnTo>
                  <a:lnTo>
                    <a:pt x="1364665" y="19995"/>
                  </a:lnTo>
                  <a:lnTo>
                    <a:pt x="1306548" y="27059"/>
                  </a:lnTo>
                  <a:lnTo>
                    <a:pt x="1249198" y="35138"/>
                  </a:lnTo>
                  <a:lnTo>
                    <a:pt x="1192653" y="44213"/>
                  </a:lnTo>
                  <a:lnTo>
                    <a:pt x="1136948" y="54265"/>
                  </a:lnTo>
                  <a:lnTo>
                    <a:pt x="1082122" y="65275"/>
                  </a:lnTo>
                  <a:lnTo>
                    <a:pt x="1028210" y="77224"/>
                  </a:lnTo>
                  <a:lnTo>
                    <a:pt x="975248" y="90092"/>
                  </a:lnTo>
                  <a:lnTo>
                    <a:pt x="923273" y="103860"/>
                  </a:lnTo>
                  <a:lnTo>
                    <a:pt x="872323" y="118509"/>
                  </a:lnTo>
                  <a:lnTo>
                    <a:pt x="822432" y="134020"/>
                  </a:lnTo>
                  <a:lnTo>
                    <a:pt x="773639" y="150374"/>
                  </a:lnTo>
                  <a:lnTo>
                    <a:pt x="725979" y="167552"/>
                  </a:lnTo>
                  <a:lnTo>
                    <a:pt x="679489" y="185535"/>
                  </a:lnTo>
                  <a:lnTo>
                    <a:pt x="634205" y="204303"/>
                  </a:lnTo>
                  <a:lnTo>
                    <a:pt x="590164" y="223837"/>
                  </a:lnTo>
                  <a:lnTo>
                    <a:pt x="547403" y="244118"/>
                  </a:lnTo>
                  <a:lnTo>
                    <a:pt x="505958" y="265128"/>
                  </a:lnTo>
                  <a:lnTo>
                    <a:pt x="465866" y="286846"/>
                  </a:lnTo>
                  <a:lnTo>
                    <a:pt x="427162" y="309254"/>
                  </a:lnTo>
                  <a:lnTo>
                    <a:pt x="389885" y="332333"/>
                  </a:lnTo>
                  <a:lnTo>
                    <a:pt x="354069" y="356063"/>
                  </a:lnTo>
                  <a:lnTo>
                    <a:pt x="319753" y="380425"/>
                  </a:lnTo>
                  <a:lnTo>
                    <a:pt x="286971" y="405401"/>
                  </a:lnTo>
                  <a:lnTo>
                    <a:pt x="255762" y="430971"/>
                  </a:lnTo>
                  <a:lnTo>
                    <a:pt x="226161" y="457115"/>
                  </a:lnTo>
                  <a:lnTo>
                    <a:pt x="198205" y="483816"/>
                  </a:lnTo>
                  <a:lnTo>
                    <a:pt x="147374" y="538807"/>
                  </a:lnTo>
                  <a:lnTo>
                    <a:pt x="103561" y="595792"/>
                  </a:lnTo>
                  <a:lnTo>
                    <a:pt x="67058" y="654616"/>
                  </a:lnTo>
                  <a:lnTo>
                    <a:pt x="38158" y="715128"/>
                  </a:lnTo>
                  <a:lnTo>
                    <a:pt x="17154" y="777174"/>
                  </a:lnTo>
                  <a:lnTo>
                    <a:pt x="4337" y="840601"/>
                  </a:lnTo>
                  <a:lnTo>
                    <a:pt x="0" y="905256"/>
                  </a:lnTo>
                  <a:lnTo>
                    <a:pt x="1090" y="937727"/>
                  </a:lnTo>
                  <a:lnTo>
                    <a:pt x="9704" y="1001786"/>
                  </a:lnTo>
                  <a:lnTo>
                    <a:pt x="26651" y="1064542"/>
                  </a:lnTo>
                  <a:lnTo>
                    <a:pt x="51640" y="1125840"/>
                  </a:lnTo>
                  <a:lnTo>
                    <a:pt x="84377" y="1185527"/>
                  </a:lnTo>
                  <a:lnTo>
                    <a:pt x="124572" y="1243451"/>
                  </a:lnTo>
                  <a:lnTo>
                    <a:pt x="171930" y="1299458"/>
                  </a:lnTo>
                  <a:lnTo>
                    <a:pt x="226161" y="1353396"/>
                  </a:lnTo>
                  <a:lnTo>
                    <a:pt x="255762" y="1379540"/>
                  </a:lnTo>
                  <a:lnTo>
                    <a:pt x="286971" y="1405110"/>
                  </a:lnTo>
                  <a:lnTo>
                    <a:pt x="319753" y="1430086"/>
                  </a:lnTo>
                  <a:lnTo>
                    <a:pt x="354069" y="1454448"/>
                  </a:lnTo>
                  <a:lnTo>
                    <a:pt x="389885" y="1478178"/>
                  </a:lnTo>
                  <a:lnTo>
                    <a:pt x="427162" y="1501257"/>
                  </a:lnTo>
                  <a:lnTo>
                    <a:pt x="465866" y="1523665"/>
                  </a:lnTo>
                  <a:lnTo>
                    <a:pt x="505958" y="1545383"/>
                  </a:lnTo>
                  <a:lnTo>
                    <a:pt x="547403" y="1566393"/>
                  </a:lnTo>
                  <a:lnTo>
                    <a:pt x="590164" y="1586674"/>
                  </a:lnTo>
                  <a:lnTo>
                    <a:pt x="634205" y="1606208"/>
                  </a:lnTo>
                  <a:lnTo>
                    <a:pt x="679489" y="1624976"/>
                  </a:lnTo>
                  <a:lnTo>
                    <a:pt x="725979" y="1642959"/>
                  </a:lnTo>
                  <a:lnTo>
                    <a:pt x="773639" y="1660137"/>
                  </a:lnTo>
                  <a:lnTo>
                    <a:pt x="822432" y="1676491"/>
                  </a:lnTo>
                  <a:lnTo>
                    <a:pt x="872323" y="1692002"/>
                  </a:lnTo>
                  <a:lnTo>
                    <a:pt x="923273" y="1706651"/>
                  </a:lnTo>
                  <a:lnTo>
                    <a:pt x="975248" y="1720419"/>
                  </a:lnTo>
                  <a:lnTo>
                    <a:pt x="1028210" y="1733287"/>
                  </a:lnTo>
                  <a:lnTo>
                    <a:pt x="1082122" y="1745236"/>
                  </a:lnTo>
                  <a:lnTo>
                    <a:pt x="1136948" y="1756246"/>
                  </a:lnTo>
                  <a:lnTo>
                    <a:pt x="1192653" y="1766298"/>
                  </a:lnTo>
                  <a:lnTo>
                    <a:pt x="1249198" y="1775373"/>
                  </a:lnTo>
                  <a:lnTo>
                    <a:pt x="1306548" y="1783452"/>
                  </a:lnTo>
                  <a:lnTo>
                    <a:pt x="1364665" y="1790516"/>
                  </a:lnTo>
                  <a:lnTo>
                    <a:pt x="1423514" y="1796546"/>
                  </a:lnTo>
                  <a:lnTo>
                    <a:pt x="1483059" y="1801523"/>
                  </a:lnTo>
                  <a:lnTo>
                    <a:pt x="1543261" y="1805427"/>
                  </a:lnTo>
                  <a:lnTo>
                    <a:pt x="1604085" y="1808239"/>
                  </a:lnTo>
                  <a:lnTo>
                    <a:pt x="1665495" y="1809940"/>
                  </a:lnTo>
                  <a:lnTo>
                    <a:pt x="1727454" y="1810512"/>
                  </a:lnTo>
                  <a:lnTo>
                    <a:pt x="1789410" y="1809940"/>
                  </a:lnTo>
                  <a:lnTo>
                    <a:pt x="1850819" y="1808239"/>
                  </a:lnTo>
                  <a:lnTo>
                    <a:pt x="1911642" y="1805427"/>
                  </a:lnTo>
                  <a:lnTo>
                    <a:pt x="1971843" y="1801523"/>
                  </a:lnTo>
                  <a:lnTo>
                    <a:pt x="2031386" y="1796546"/>
                  </a:lnTo>
                  <a:lnTo>
                    <a:pt x="2090234" y="1790516"/>
                  </a:lnTo>
                  <a:lnTo>
                    <a:pt x="2148351" y="1783452"/>
                  </a:lnTo>
                  <a:lnTo>
                    <a:pt x="2205700" y="1775373"/>
                  </a:lnTo>
                  <a:lnTo>
                    <a:pt x="2262245" y="1766298"/>
                  </a:lnTo>
                  <a:lnTo>
                    <a:pt x="2317948" y="1756246"/>
                  </a:lnTo>
                  <a:lnTo>
                    <a:pt x="2372774" y="1745236"/>
                  </a:lnTo>
                  <a:lnTo>
                    <a:pt x="2426687" y="1733287"/>
                  </a:lnTo>
                  <a:lnTo>
                    <a:pt x="2479648" y="1720419"/>
                  </a:lnTo>
                  <a:lnTo>
                    <a:pt x="2531622" y="1706651"/>
                  </a:lnTo>
                  <a:lnTo>
                    <a:pt x="2582573" y="1692002"/>
                  </a:lnTo>
                  <a:lnTo>
                    <a:pt x="2632463" y="1676491"/>
                  </a:lnTo>
                  <a:lnTo>
                    <a:pt x="2681257" y="1660137"/>
                  </a:lnTo>
                  <a:lnTo>
                    <a:pt x="2728917" y="1642959"/>
                  </a:lnTo>
                  <a:lnTo>
                    <a:pt x="2775407" y="1624976"/>
                  </a:lnTo>
                  <a:lnTo>
                    <a:pt x="2820691" y="1606208"/>
                  </a:lnTo>
                  <a:lnTo>
                    <a:pt x="2864732" y="1586674"/>
                  </a:lnTo>
                  <a:lnTo>
                    <a:pt x="2907494" y="1566393"/>
                  </a:lnTo>
                  <a:lnTo>
                    <a:pt x="2948940" y="1545383"/>
                  </a:lnTo>
                  <a:lnTo>
                    <a:pt x="2989032" y="1523665"/>
                  </a:lnTo>
                  <a:lnTo>
                    <a:pt x="3027736" y="1501257"/>
                  </a:lnTo>
                  <a:lnTo>
                    <a:pt x="3065014" y="1478178"/>
                  </a:lnTo>
                  <a:lnTo>
                    <a:pt x="3100830" y="1454448"/>
                  </a:lnTo>
                  <a:lnTo>
                    <a:pt x="3135147" y="1430086"/>
                  </a:lnTo>
                  <a:lnTo>
                    <a:pt x="3167929" y="1405110"/>
                  </a:lnTo>
                  <a:lnTo>
                    <a:pt x="3199139" y="1379540"/>
                  </a:lnTo>
                  <a:lnTo>
                    <a:pt x="3228741" y="1353396"/>
                  </a:lnTo>
                  <a:lnTo>
                    <a:pt x="3256697" y="1326695"/>
                  </a:lnTo>
                  <a:lnTo>
                    <a:pt x="3307530" y="1271704"/>
                  </a:lnTo>
                  <a:lnTo>
                    <a:pt x="3351344" y="1214719"/>
                  </a:lnTo>
                  <a:lnTo>
                    <a:pt x="3387847" y="1155895"/>
                  </a:lnTo>
                  <a:lnTo>
                    <a:pt x="3416747" y="1095383"/>
                  </a:lnTo>
                  <a:lnTo>
                    <a:pt x="3437753" y="1033337"/>
                  </a:lnTo>
                  <a:lnTo>
                    <a:pt x="3450570" y="969910"/>
                  </a:lnTo>
                  <a:lnTo>
                    <a:pt x="3454908" y="905256"/>
                  </a:lnTo>
                  <a:lnTo>
                    <a:pt x="3453817" y="872784"/>
                  </a:lnTo>
                  <a:lnTo>
                    <a:pt x="3445203" y="808725"/>
                  </a:lnTo>
                  <a:lnTo>
                    <a:pt x="3428255" y="745969"/>
                  </a:lnTo>
                  <a:lnTo>
                    <a:pt x="3403266" y="684671"/>
                  </a:lnTo>
                  <a:lnTo>
                    <a:pt x="3370527" y="624984"/>
                  </a:lnTo>
                  <a:lnTo>
                    <a:pt x="3330332" y="567060"/>
                  </a:lnTo>
                  <a:lnTo>
                    <a:pt x="3282972" y="511053"/>
                  </a:lnTo>
                  <a:lnTo>
                    <a:pt x="3228741" y="457115"/>
                  </a:lnTo>
                  <a:lnTo>
                    <a:pt x="3199139" y="430971"/>
                  </a:lnTo>
                  <a:lnTo>
                    <a:pt x="3167929" y="405401"/>
                  </a:lnTo>
                  <a:lnTo>
                    <a:pt x="3135147" y="380425"/>
                  </a:lnTo>
                  <a:lnTo>
                    <a:pt x="3100830" y="356063"/>
                  </a:lnTo>
                  <a:lnTo>
                    <a:pt x="3065014" y="332333"/>
                  </a:lnTo>
                  <a:lnTo>
                    <a:pt x="3027736" y="309254"/>
                  </a:lnTo>
                  <a:lnTo>
                    <a:pt x="2989032" y="286846"/>
                  </a:lnTo>
                  <a:lnTo>
                    <a:pt x="2948940" y="265128"/>
                  </a:lnTo>
                  <a:lnTo>
                    <a:pt x="2907494" y="244118"/>
                  </a:lnTo>
                  <a:lnTo>
                    <a:pt x="2864732" y="223837"/>
                  </a:lnTo>
                  <a:lnTo>
                    <a:pt x="2820691" y="204303"/>
                  </a:lnTo>
                  <a:lnTo>
                    <a:pt x="2775407" y="185535"/>
                  </a:lnTo>
                  <a:lnTo>
                    <a:pt x="2728917" y="167552"/>
                  </a:lnTo>
                  <a:lnTo>
                    <a:pt x="2681257" y="150374"/>
                  </a:lnTo>
                  <a:lnTo>
                    <a:pt x="2632463" y="134020"/>
                  </a:lnTo>
                  <a:lnTo>
                    <a:pt x="2582573" y="118509"/>
                  </a:lnTo>
                  <a:lnTo>
                    <a:pt x="2531622" y="103860"/>
                  </a:lnTo>
                  <a:lnTo>
                    <a:pt x="2479648" y="90092"/>
                  </a:lnTo>
                  <a:lnTo>
                    <a:pt x="2426687" y="77224"/>
                  </a:lnTo>
                  <a:lnTo>
                    <a:pt x="2372774" y="65275"/>
                  </a:lnTo>
                  <a:lnTo>
                    <a:pt x="2317948" y="54265"/>
                  </a:lnTo>
                  <a:lnTo>
                    <a:pt x="2262245" y="44213"/>
                  </a:lnTo>
                  <a:lnTo>
                    <a:pt x="2205700" y="35138"/>
                  </a:lnTo>
                  <a:lnTo>
                    <a:pt x="2148351" y="27059"/>
                  </a:lnTo>
                  <a:lnTo>
                    <a:pt x="2090234" y="19995"/>
                  </a:lnTo>
                  <a:lnTo>
                    <a:pt x="2031386" y="13965"/>
                  </a:lnTo>
                  <a:lnTo>
                    <a:pt x="1971843" y="8988"/>
                  </a:lnTo>
                  <a:lnTo>
                    <a:pt x="1911642" y="5084"/>
                  </a:lnTo>
                  <a:lnTo>
                    <a:pt x="1850819" y="2272"/>
                  </a:lnTo>
                  <a:lnTo>
                    <a:pt x="1789410" y="571"/>
                  </a:lnTo>
                  <a:lnTo>
                    <a:pt x="1727454" y="0"/>
                  </a:lnTo>
                  <a:close/>
                </a:path>
              </a:pathLst>
            </a:custGeom>
            <a:solidFill>
              <a:srgbClr val="F9DB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4611" y="1917192"/>
              <a:ext cx="3455035" cy="1811020"/>
            </a:xfrm>
            <a:custGeom>
              <a:avLst/>
              <a:gdLst/>
              <a:ahLst/>
              <a:cxnLst/>
              <a:rect l="l" t="t" r="r" b="b"/>
              <a:pathLst>
                <a:path w="3455035" h="1811020">
                  <a:moveTo>
                    <a:pt x="0" y="905256"/>
                  </a:moveTo>
                  <a:lnTo>
                    <a:pt x="4337" y="840601"/>
                  </a:lnTo>
                  <a:lnTo>
                    <a:pt x="17154" y="777174"/>
                  </a:lnTo>
                  <a:lnTo>
                    <a:pt x="38158" y="715128"/>
                  </a:lnTo>
                  <a:lnTo>
                    <a:pt x="67058" y="654616"/>
                  </a:lnTo>
                  <a:lnTo>
                    <a:pt x="103561" y="595792"/>
                  </a:lnTo>
                  <a:lnTo>
                    <a:pt x="147374" y="538807"/>
                  </a:lnTo>
                  <a:lnTo>
                    <a:pt x="198205" y="483816"/>
                  </a:lnTo>
                  <a:lnTo>
                    <a:pt x="226161" y="457115"/>
                  </a:lnTo>
                  <a:lnTo>
                    <a:pt x="255762" y="430971"/>
                  </a:lnTo>
                  <a:lnTo>
                    <a:pt x="286971" y="405401"/>
                  </a:lnTo>
                  <a:lnTo>
                    <a:pt x="319753" y="380425"/>
                  </a:lnTo>
                  <a:lnTo>
                    <a:pt x="354069" y="356063"/>
                  </a:lnTo>
                  <a:lnTo>
                    <a:pt x="389885" y="332333"/>
                  </a:lnTo>
                  <a:lnTo>
                    <a:pt x="427162" y="309254"/>
                  </a:lnTo>
                  <a:lnTo>
                    <a:pt x="465866" y="286846"/>
                  </a:lnTo>
                  <a:lnTo>
                    <a:pt x="505958" y="265128"/>
                  </a:lnTo>
                  <a:lnTo>
                    <a:pt x="547403" y="244118"/>
                  </a:lnTo>
                  <a:lnTo>
                    <a:pt x="590164" y="223837"/>
                  </a:lnTo>
                  <a:lnTo>
                    <a:pt x="634205" y="204303"/>
                  </a:lnTo>
                  <a:lnTo>
                    <a:pt x="679489" y="185535"/>
                  </a:lnTo>
                  <a:lnTo>
                    <a:pt x="725979" y="167552"/>
                  </a:lnTo>
                  <a:lnTo>
                    <a:pt x="773639" y="150374"/>
                  </a:lnTo>
                  <a:lnTo>
                    <a:pt x="822432" y="134020"/>
                  </a:lnTo>
                  <a:lnTo>
                    <a:pt x="872323" y="118509"/>
                  </a:lnTo>
                  <a:lnTo>
                    <a:pt x="923273" y="103860"/>
                  </a:lnTo>
                  <a:lnTo>
                    <a:pt x="975248" y="90092"/>
                  </a:lnTo>
                  <a:lnTo>
                    <a:pt x="1028210" y="77224"/>
                  </a:lnTo>
                  <a:lnTo>
                    <a:pt x="1082122" y="65275"/>
                  </a:lnTo>
                  <a:lnTo>
                    <a:pt x="1136948" y="54265"/>
                  </a:lnTo>
                  <a:lnTo>
                    <a:pt x="1192653" y="44213"/>
                  </a:lnTo>
                  <a:lnTo>
                    <a:pt x="1249198" y="35138"/>
                  </a:lnTo>
                  <a:lnTo>
                    <a:pt x="1306548" y="27059"/>
                  </a:lnTo>
                  <a:lnTo>
                    <a:pt x="1364665" y="19995"/>
                  </a:lnTo>
                  <a:lnTo>
                    <a:pt x="1423514" y="13965"/>
                  </a:lnTo>
                  <a:lnTo>
                    <a:pt x="1483059" y="8988"/>
                  </a:lnTo>
                  <a:lnTo>
                    <a:pt x="1543261" y="5084"/>
                  </a:lnTo>
                  <a:lnTo>
                    <a:pt x="1604085" y="2272"/>
                  </a:lnTo>
                  <a:lnTo>
                    <a:pt x="1665495" y="571"/>
                  </a:lnTo>
                  <a:lnTo>
                    <a:pt x="1727454" y="0"/>
                  </a:lnTo>
                  <a:lnTo>
                    <a:pt x="1789410" y="571"/>
                  </a:lnTo>
                  <a:lnTo>
                    <a:pt x="1850819" y="2272"/>
                  </a:lnTo>
                  <a:lnTo>
                    <a:pt x="1911642" y="5084"/>
                  </a:lnTo>
                  <a:lnTo>
                    <a:pt x="1971843" y="8988"/>
                  </a:lnTo>
                  <a:lnTo>
                    <a:pt x="2031386" y="13965"/>
                  </a:lnTo>
                  <a:lnTo>
                    <a:pt x="2090234" y="19995"/>
                  </a:lnTo>
                  <a:lnTo>
                    <a:pt x="2148351" y="27059"/>
                  </a:lnTo>
                  <a:lnTo>
                    <a:pt x="2205700" y="35138"/>
                  </a:lnTo>
                  <a:lnTo>
                    <a:pt x="2262245" y="44213"/>
                  </a:lnTo>
                  <a:lnTo>
                    <a:pt x="2317948" y="54265"/>
                  </a:lnTo>
                  <a:lnTo>
                    <a:pt x="2372774" y="65275"/>
                  </a:lnTo>
                  <a:lnTo>
                    <a:pt x="2426687" y="77224"/>
                  </a:lnTo>
                  <a:lnTo>
                    <a:pt x="2479648" y="90092"/>
                  </a:lnTo>
                  <a:lnTo>
                    <a:pt x="2531622" y="103860"/>
                  </a:lnTo>
                  <a:lnTo>
                    <a:pt x="2582573" y="118509"/>
                  </a:lnTo>
                  <a:lnTo>
                    <a:pt x="2632463" y="134020"/>
                  </a:lnTo>
                  <a:lnTo>
                    <a:pt x="2681257" y="150374"/>
                  </a:lnTo>
                  <a:lnTo>
                    <a:pt x="2728917" y="167552"/>
                  </a:lnTo>
                  <a:lnTo>
                    <a:pt x="2775407" y="185535"/>
                  </a:lnTo>
                  <a:lnTo>
                    <a:pt x="2820691" y="204303"/>
                  </a:lnTo>
                  <a:lnTo>
                    <a:pt x="2864732" y="223837"/>
                  </a:lnTo>
                  <a:lnTo>
                    <a:pt x="2907494" y="244118"/>
                  </a:lnTo>
                  <a:lnTo>
                    <a:pt x="2948940" y="265128"/>
                  </a:lnTo>
                  <a:lnTo>
                    <a:pt x="2989032" y="286846"/>
                  </a:lnTo>
                  <a:lnTo>
                    <a:pt x="3027736" y="309254"/>
                  </a:lnTo>
                  <a:lnTo>
                    <a:pt x="3065014" y="332333"/>
                  </a:lnTo>
                  <a:lnTo>
                    <a:pt x="3100830" y="356063"/>
                  </a:lnTo>
                  <a:lnTo>
                    <a:pt x="3135147" y="380425"/>
                  </a:lnTo>
                  <a:lnTo>
                    <a:pt x="3167929" y="405401"/>
                  </a:lnTo>
                  <a:lnTo>
                    <a:pt x="3199139" y="430971"/>
                  </a:lnTo>
                  <a:lnTo>
                    <a:pt x="3228741" y="457115"/>
                  </a:lnTo>
                  <a:lnTo>
                    <a:pt x="3256697" y="483816"/>
                  </a:lnTo>
                  <a:lnTo>
                    <a:pt x="3307530" y="538807"/>
                  </a:lnTo>
                  <a:lnTo>
                    <a:pt x="3351344" y="595792"/>
                  </a:lnTo>
                  <a:lnTo>
                    <a:pt x="3387847" y="654616"/>
                  </a:lnTo>
                  <a:lnTo>
                    <a:pt x="3416747" y="715128"/>
                  </a:lnTo>
                  <a:lnTo>
                    <a:pt x="3437753" y="777174"/>
                  </a:lnTo>
                  <a:lnTo>
                    <a:pt x="3450570" y="840601"/>
                  </a:lnTo>
                  <a:lnTo>
                    <a:pt x="3454908" y="905256"/>
                  </a:lnTo>
                  <a:lnTo>
                    <a:pt x="3453817" y="937727"/>
                  </a:lnTo>
                  <a:lnTo>
                    <a:pt x="3445203" y="1001786"/>
                  </a:lnTo>
                  <a:lnTo>
                    <a:pt x="3428255" y="1064542"/>
                  </a:lnTo>
                  <a:lnTo>
                    <a:pt x="3403266" y="1125840"/>
                  </a:lnTo>
                  <a:lnTo>
                    <a:pt x="3370527" y="1185527"/>
                  </a:lnTo>
                  <a:lnTo>
                    <a:pt x="3330332" y="1243451"/>
                  </a:lnTo>
                  <a:lnTo>
                    <a:pt x="3282972" y="1299458"/>
                  </a:lnTo>
                  <a:lnTo>
                    <a:pt x="3228741" y="1353396"/>
                  </a:lnTo>
                  <a:lnTo>
                    <a:pt x="3199139" y="1379540"/>
                  </a:lnTo>
                  <a:lnTo>
                    <a:pt x="3167929" y="1405110"/>
                  </a:lnTo>
                  <a:lnTo>
                    <a:pt x="3135147" y="1430086"/>
                  </a:lnTo>
                  <a:lnTo>
                    <a:pt x="3100830" y="1454448"/>
                  </a:lnTo>
                  <a:lnTo>
                    <a:pt x="3065014" y="1478178"/>
                  </a:lnTo>
                  <a:lnTo>
                    <a:pt x="3027736" y="1501257"/>
                  </a:lnTo>
                  <a:lnTo>
                    <a:pt x="2989032" y="1523665"/>
                  </a:lnTo>
                  <a:lnTo>
                    <a:pt x="2948940" y="1545383"/>
                  </a:lnTo>
                  <a:lnTo>
                    <a:pt x="2907494" y="1566393"/>
                  </a:lnTo>
                  <a:lnTo>
                    <a:pt x="2864732" y="1586674"/>
                  </a:lnTo>
                  <a:lnTo>
                    <a:pt x="2820691" y="1606208"/>
                  </a:lnTo>
                  <a:lnTo>
                    <a:pt x="2775407" y="1624976"/>
                  </a:lnTo>
                  <a:lnTo>
                    <a:pt x="2728917" y="1642959"/>
                  </a:lnTo>
                  <a:lnTo>
                    <a:pt x="2681257" y="1660137"/>
                  </a:lnTo>
                  <a:lnTo>
                    <a:pt x="2632463" y="1676491"/>
                  </a:lnTo>
                  <a:lnTo>
                    <a:pt x="2582573" y="1692002"/>
                  </a:lnTo>
                  <a:lnTo>
                    <a:pt x="2531622" y="1706651"/>
                  </a:lnTo>
                  <a:lnTo>
                    <a:pt x="2479648" y="1720419"/>
                  </a:lnTo>
                  <a:lnTo>
                    <a:pt x="2426687" y="1733287"/>
                  </a:lnTo>
                  <a:lnTo>
                    <a:pt x="2372774" y="1745236"/>
                  </a:lnTo>
                  <a:lnTo>
                    <a:pt x="2317948" y="1756246"/>
                  </a:lnTo>
                  <a:lnTo>
                    <a:pt x="2262245" y="1766298"/>
                  </a:lnTo>
                  <a:lnTo>
                    <a:pt x="2205700" y="1775373"/>
                  </a:lnTo>
                  <a:lnTo>
                    <a:pt x="2148351" y="1783452"/>
                  </a:lnTo>
                  <a:lnTo>
                    <a:pt x="2090234" y="1790516"/>
                  </a:lnTo>
                  <a:lnTo>
                    <a:pt x="2031386" y="1796546"/>
                  </a:lnTo>
                  <a:lnTo>
                    <a:pt x="1971843" y="1801523"/>
                  </a:lnTo>
                  <a:lnTo>
                    <a:pt x="1911642" y="1805427"/>
                  </a:lnTo>
                  <a:lnTo>
                    <a:pt x="1850819" y="1808239"/>
                  </a:lnTo>
                  <a:lnTo>
                    <a:pt x="1789410" y="1809940"/>
                  </a:lnTo>
                  <a:lnTo>
                    <a:pt x="1727454" y="1810512"/>
                  </a:lnTo>
                  <a:lnTo>
                    <a:pt x="1665495" y="1809940"/>
                  </a:lnTo>
                  <a:lnTo>
                    <a:pt x="1604085" y="1808239"/>
                  </a:lnTo>
                  <a:lnTo>
                    <a:pt x="1543261" y="1805427"/>
                  </a:lnTo>
                  <a:lnTo>
                    <a:pt x="1483059" y="1801523"/>
                  </a:lnTo>
                  <a:lnTo>
                    <a:pt x="1423514" y="1796546"/>
                  </a:lnTo>
                  <a:lnTo>
                    <a:pt x="1364665" y="1790516"/>
                  </a:lnTo>
                  <a:lnTo>
                    <a:pt x="1306548" y="1783452"/>
                  </a:lnTo>
                  <a:lnTo>
                    <a:pt x="1249198" y="1775373"/>
                  </a:lnTo>
                  <a:lnTo>
                    <a:pt x="1192653" y="1766298"/>
                  </a:lnTo>
                  <a:lnTo>
                    <a:pt x="1136948" y="1756246"/>
                  </a:lnTo>
                  <a:lnTo>
                    <a:pt x="1082122" y="1745236"/>
                  </a:lnTo>
                  <a:lnTo>
                    <a:pt x="1028210" y="1733287"/>
                  </a:lnTo>
                  <a:lnTo>
                    <a:pt x="975248" y="1720419"/>
                  </a:lnTo>
                  <a:lnTo>
                    <a:pt x="923273" y="1706651"/>
                  </a:lnTo>
                  <a:lnTo>
                    <a:pt x="872323" y="1692002"/>
                  </a:lnTo>
                  <a:lnTo>
                    <a:pt x="822432" y="1676491"/>
                  </a:lnTo>
                  <a:lnTo>
                    <a:pt x="773639" y="1660137"/>
                  </a:lnTo>
                  <a:lnTo>
                    <a:pt x="725979" y="1642959"/>
                  </a:lnTo>
                  <a:lnTo>
                    <a:pt x="679489" y="1624976"/>
                  </a:lnTo>
                  <a:lnTo>
                    <a:pt x="634205" y="1606208"/>
                  </a:lnTo>
                  <a:lnTo>
                    <a:pt x="590164" y="1586674"/>
                  </a:lnTo>
                  <a:lnTo>
                    <a:pt x="547403" y="1566393"/>
                  </a:lnTo>
                  <a:lnTo>
                    <a:pt x="505958" y="1545383"/>
                  </a:lnTo>
                  <a:lnTo>
                    <a:pt x="465866" y="1523665"/>
                  </a:lnTo>
                  <a:lnTo>
                    <a:pt x="427162" y="1501257"/>
                  </a:lnTo>
                  <a:lnTo>
                    <a:pt x="389885" y="1478178"/>
                  </a:lnTo>
                  <a:lnTo>
                    <a:pt x="354069" y="1454448"/>
                  </a:lnTo>
                  <a:lnTo>
                    <a:pt x="319753" y="1430086"/>
                  </a:lnTo>
                  <a:lnTo>
                    <a:pt x="286971" y="1405110"/>
                  </a:lnTo>
                  <a:lnTo>
                    <a:pt x="255762" y="1379540"/>
                  </a:lnTo>
                  <a:lnTo>
                    <a:pt x="226161" y="1353396"/>
                  </a:lnTo>
                  <a:lnTo>
                    <a:pt x="198205" y="1326695"/>
                  </a:lnTo>
                  <a:lnTo>
                    <a:pt x="147374" y="1271704"/>
                  </a:lnTo>
                  <a:lnTo>
                    <a:pt x="103561" y="1214719"/>
                  </a:lnTo>
                  <a:lnTo>
                    <a:pt x="67058" y="1155895"/>
                  </a:lnTo>
                  <a:lnTo>
                    <a:pt x="38158" y="1095383"/>
                  </a:lnTo>
                  <a:lnTo>
                    <a:pt x="17154" y="1033337"/>
                  </a:lnTo>
                  <a:lnTo>
                    <a:pt x="4337" y="969910"/>
                  </a:lnTo>
                  <a:lnTo>
                    <a:pt x="0" y="905256"/>
                  </a:lnTo>
                  <a:close/>
                </a:path>
              </a:pathLst>
            </a:custGeom>
            <a:ln w="15874">
              <a:solidFill>
                <a:srgbClr val="788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42187" y="2058746"/>
            <a:ext cx="182054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2C2900"/>
                </a:solidFill>
                <a:latin typeface="Carlito"/>
                <a:cs typeface="Carlito"/>
              </a:rPr>
              <a:t>INDEPENDENT</a:t>
            </a:r>
            <a:endParaRPr sz="2400">
              <a:latin typeface="Carlito"/>
              <a:cs typeface="Carlito"/>
            </a:endParaRPr>
          </a:p>
          <a:p>
            <a:pPr marL="70485" marR="65405" algn="ctr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2C2900"/>
                </a:solidFill>
                <a:latin typeface="Carlito"/>
                <a:cs typeface="Carlito"/>
              </a:rPr>
              <a:t>(explanatory/ predictor) variable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11562" y="2416746"/>
            <a:ext cx="2111375" cy="715645"/>
            <a:chOff x="3611562" y="2416746"/>
            <a:chExt cx="2111375" cy="715645"/>
          </a:xfrm>
        </p:grpSpPr>
        <p:sp>
          <p:nvSpPr>
            <p:cNvPr id="16" name="object 16"/>
            <p:cNvSpPr/>
            <p:nvPr/>
          </p:nvSpPr>
          <p:spPr>
            <a:xfrm>
              <a:off x="3619500" y="2424683"/>
              <a:ext cx="2095500" cy="699770"/>
            </a:xfrm>
            <a:custGeom>
              <a:avLst/>
              <a:gdLst/>
              <a:ahLst/>
              <a:cxnLst/>
              <a:rect l="l" t="t" r="r" b="b"/>
              <a:pathLst>
                <a:path w="2095500" h="699769">
                  <a:moveTo>
                    <a:pt x="1745741" y="0"/>
                  </a:moveTo>
                  <a:lnTo>
                    <a:pt x="1745741" y="174878"/>
                  </a:lnTo>
                  <a:lnTo>
                    <a:pt x="0" y="174878"/>
                  </a:lnTo>
                  <a:lnTo>
                    <a:pt x="0" y="524637"/>
                  </a:lnTo>
                  <a:lnTo>
                    <a:pt x="1745741" y="524637"/>
                  </a:lnTo>
                  <a:lnTo>
                    <a:pt x="1745741" y="699515"/>
                  </a:lnTo>
                  <a:lnTo>
                    <a:pt x="2095500" y="349757"/>
                  </a:lnTo>
                  <a:lnTo>
                    <a:pt x="1745741" y="0"/>
                  </a:lnTo>
                  <a:close/>
                </a:path>
              </a:pathLst>
            </a:custGeom>
            <a:solidFill>
              <a:srgbClr val="A4B5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19500" y="2424683"/>
              <a:ext cx="2095500" cy="699770"/>
            </a:xfrm>
            <a:custGeom>
              <a:avLst/>
              <a:gdLst/>
              <a:ahLst/>
              <a:cxnLst/>
              <a:rect l="l" t="t" r="r" b="b"/>
              <a:pathLst>
                <a:path w="2095500" h="699769">
                  <a:moveTo>
                    <a:pt x="0" y="174878"/>
                  </a:moveTo>
                  <a:lnTo>
                    <a:pt x="1745741" y="174878"/>
                  </a:lnTo>
                  <a:lnTo>
                    <a:pt x="1745741" y="0"/>
                  </a:lnTo>
                  <a:lnTo>
                    <a:pt x="2095500" y="349757"/>
                  </a:lnTo>
                  <a:lnTo>
                    <a:pt x="1745741" y="699515"/>
                  </a:lnTo>
                  <a:lnTo>
                    <a:pt x="1745741" y="524637"/>
                  </a:lnTo>
                  <a:lnTo>
                    <a:pt x="0" y="524637"/>
                  </a:lnTo>
                  <a:lnTo>
                    <a:pt x="0" y="174878"/>
                  </a:lnTo>
                  <a:close/>
                </a:path>
              </a:pathLst>
            </a:custGeom>
            <a:ln w="15875">
              <a:solidFill>
                <a:srgbClr val="788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088129" y="2526029"/>
            <a:ext cx="983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affects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8891" y="6625361"/>
            <a:ext cx="111188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44"/>
              </a:lnSpc>
            </a:pPr>
            <a:r>
              <a:rPr sz="1000" spc="-10" dirty="0">
                <a:latin typeface="Carlito"/>
                <a:cs typeface="Carlito"/>
                <a:hlinkClick r:id="rId2"/>
              </a:rPr>
              <a:t>www.statstutor.ac.uk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2400" y="6324598"/>
            <a:ext cx="4953000" cy="457200"/>
          </a:xfrm>
          <a:custGeom>
            <a:avLst/>
            <a:gdLst/>
            <a:ahLst/>
            <a:cxnLst/>
            <a:rect l="l" t="t" r="r" b="b"/>
            <a:pathLst>
              <a:path w="4953000" h="457200">
                <a:moveTo>
                  <a:pt x="4953000" y="0"/>
                </a:moveTo>
                <a:lnTo>
                  <a:pt x="0" y="0"/>
                </a:lnTo>
                <a:lnTo>
                  <a:pt x="0" y="457199"/>
                </a:lnTo>
                <a:lnTo>
                  <a:pt x="4953000" y="457199"/>
                </a:lnTo>
                <a:lnTo>
                  <a:pt x="4953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315" y="6522281"/>
            <a:ext cx="4743450" cy="22987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ts val="875"/>
              </a:lnSpc>
              <a:spcBef>
                <a:spcPts val="5"/>
              </a:spcBef>
            </a:pPr>
            <a:r>
              <a:rPr sz="1500" baseline="-30555" dirty="0">
                <a:latin typeface="Carlito"/>
                <a:cs typeface="Carlito"/>
                <a:hlinkClick r:id="rId2"/>
              </a:rPr>
              <a:t>www.statstutor.a</a:t>
            </a:r>
            <a:r>
              <a:rPr sz="1500" spc="600" baseline="-30555" dirty="0">
                <a:latin typeface="Carlito"/>
                <a:cs typeface="Carlito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4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30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  <a:p>
            <a:pPr marL="901065">
              <a:lnSpc>
                <a:spcPts val="875"/>
              </a:lnSpc>
            </a:pPr>
            <a:r>
              <a:rPr sz="1000" spc="-20" dirty="0">
                <a:latin typeface="Carlito"/>
                <a:cs typeface="Carlito"/>
              </a:rPr>
              <a:t>c.uk</a:t>
            </a:r>
            <a:endParaRPr sz="100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068" y="6458711"/>
            <a:ext cx="800100" cy="24688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567428" y="4248911"/>
            <a:ext cx="2636520" cy="675005"/>
          </a:xfrm>
          <a:custGeom>
            <a:avLst/>
            <a:gdLst/>
            <a:ahLst/>
            <a:cxnLst/>
            <a:rect l="l" t="t" r="r" b="b"/>
            <a:pathLst>
              <a:path w="2636520" h="675004">
                <a:moveTo>
                  <a:pt x="2104644" y="0"/>
                </a:moveTo>
                <a:lnTo>
                  <a:pt x="2104644" y="402336"/>
                </a:lnTo>
                <a:lnTo>
                  <a:pt x="2636266" y="402336"/>
                </a:lnTo>
                <a:lnTo>
                  <a:pt x="2636266" y="675005"/>
                </a:lnTo>
              </a:path>
              <a:path w="2636520" h="675004">
                <a:moveTo>
                  <a:pt x="2105279" y="0"/>
                </a:moveTo>
                <a:lnTo>
                  <a:pt x="2105279" y="369569"/>
                </a:lnTo>
                <a:lnTo>
                  <a:pt x="0" y="369569"/>
                </a:lnTo>
                <a:lnTo>
                  <a:pt x="0" y="642365"/>
                </a:lnTo>
              </a:path>
            </a:pathLst>
          </a:custGeom>
          <a:ln w="15875">
            <a:solidFill>
              <a:srgbClr val="B3C2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355786" y="2201862"/>
            <a:ext cx="4323715" cy="1320800"/>
            <a:chOff x="2355786" y="2201862"/>
            <a:chExt cx="4323715" cy="1320800"/>
          </a:xfrm>
        </p:grpSpPr>
        <p:sp>
          <p:nvSpPr>
            <p:cNvPr id="6" name="object 6"/>
            <p:cNvSpPr/>
            <p:nvPr/>
          </p:nvSpPr>
          <p:spPr>
            <a:xfrm>
              <a:off x="2363723" y="3145536"/>
              <a:ext cx="4307840" cy="369570"/>
            </a:xfrm>
            <a:custGeom>
              <a:avLst/>
              <a:gdLst/>
              <a:ahLst/>
              <a:cxnLst/>
              <a:rect l="l" t="t" r="r" b="b"/>
              <a:pathLst>
                <a:path w="4307840" h="369570">
                  <a:moveTo>
                    <a:pt x="1627631" y="0"/>
                  </a:moveTo>
                  <a:lnTo>
                    <a:pt x="1627631" y="96519"/>
                  </a:lnTo>
                  <a:lnTo>
                    <a:pt x="4307840" y="96519"/>
                  </a:lnTo>
                  <a:lnTo>
                    <a:pt x="4307840" y="369188"/>
                  </a:lnTo>
                </a:path>
                <a:path w="4307840" h="369570">
                  <a:moveTo>
                    <a:pt x="1628393" y="0"/>
                  </a:moveTo>
                  <a:lnTo>
                    <a:pt x="1628393" y="88900"/>
                  </a:lnTo>
                  <a:lnTo>
                    <a:pt x="0" y="88900"/>
                  </a:lnTo>
                  <a:lnTo>
                    <a:pt x="0" y="361696"/>
                  </a:lnTo>
                </a:path>
              </a:pathLst>
            </a:custGeom>
            <a:ln w="15875">
              <a:solidFill>
                <a:srgbClr val="93AB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88691" y="2209800"/>
              <a:ext cx="3007360" cy="935990"/>
            </a:xfrm>
            <a:custGeom>
              <a:avLst/>
              <a:gdLst/>
              <a:ahLst/>
              <a:cxnLst/>
              <a:rect l="l" t="t" r="r" b="b"/>
              <a:pathLst>
                <a:path w="3007360" h="935989">
                  <a:moveTo>
                    <a:pt x="3006852" y="0"/>
                  </a:moveTo>
                  <a:lnTo>
                    <a:pt x="0" y="0"/>
                  </a:lnTo>
                  <a:lnTo>
                    <a:pt x="0" y="935736"/>
                  </a:lnTo>
                  <a:lnTo>
                    <a:pt x="3006852" y="935736"/>
                  </a:lnTo>
                  <a:lnTo>
                    <a:pt x="3006852" y="0"/>
                  </a:lnTo>
                  <a:close/>
                </a:path>
              </a:pathLst>
            </a:custGeom>
            <a:solidFill>
              <a:srgbClr val="FD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88691" y="2209800"/>
              <a:ext cx="3007360" cy="935990"/>
            </a:xfrm>
            <a:custGeom>
              <a:avLst/>
              <a:gdLst/>
              <a:ahLst/>
              <a:cxnLst/>
              <a:rect l="l" t="t" r="r" b="b"/>
              <a:pathLst>
                <a:path w="3007360" h="935989">
                  <a:moveTo>
                    <a:pt x="0" y="935736"/>
                  </a:moveTo>
                  <a:lnTo>
                    <a:pt x="3006852" y="935736"/>
                  </a:lnTo>
                  <a:lnTo>
                    <a:pt x="3006852" y="0"/>
                  </a:lnTo>
                  <a:lnTo>
                    <a:pt x="0" y="0"/>
                  </a:lnTo>
                  <a:lnTo>
                    <a:pt x="0" y="935736"/>
                  </a:lnTo>
                  <a:close/>
                </a:path>
              </a:pathLst>
            </a:custGeom>
            <a:ln w="15875">
              <a:solidFill>
                <a:srgbClr val="DFCF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47669" y="2501900"/>
            <a:ext cx="1088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B376B"/>
                </a:solidFill>
                <a:latin typeface="Carlito"/>
                <a:cs typeface="Carlito"/>
              </a:rPr>
              <a:t>Dependent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78090" y="3498786"/>
            <a:ext cx="2769870" cy="854075"/>
            <a:chOff x="978090" y="3498786"/>
            <a:chExt cx="2769870" cy="854075"/>
          </a:xfrm>
        </p:grpSpPr>
        <p:sp>
          <p:nvSpPr>
            <p:cNvPr id="11" name="object 11"/>
            <p:cNvSpPr/>
            <p:nvPr/>
          </p:nvSpPr>
          <p:spPr>
            <a:xfrm>
              <a:off x="986027" y="3506723"/>
              <a:ext cx="2753995" cy="838200"/>
            </a:xfrm>
            <a:custGeom>
              <a:avLst/>
              <a:gdLst/>
              <a:ahLst/>
              <a:cxnLst/>
              <a:rect l="l" t="t" r="r" b="b"/>
              <a:pathLst>
                <a:path w="2753995" h="838200">
                  <a:moveTo>
                    <a:pt x="2753868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753868" y="838200"/>
                  </a:lnTo>
                  <a:lnTo>
                    <a:pt x="275386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86027" y="3506723"/>
              <a:ext cx="2753995" cy="838200"/>
            </a:xfrm>
            <a:custGeom>
              <a:avLst/>
              <a:gdLst/>
              <a:ahLst/>
              <a:cxnLst/>
              <a:rect l="l" t="t" r="r" b="b"/>
              <a:pathLst>
                <a:path w="2753995" h="838200">
                  <a:moveTo>
                    <a:pt x="0" y="838200"/>
                  </a:moveTo>
                  <a:lnTo>
                    <a:pt x="2753868" y="838200"/>
                  </a:lnTo>
                  <a:lnTo>
                    <a:pt x="2753868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5875">
              <a:solidFill>
                <a:srgbClr val="005F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079751" y="3730244"/>
            <a:ext cx="5664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4B376B"/>
                </a:solidFill>
                <a:latin typeface="Carlito"/>
                <a:cs typeface="Carlito"/>
              </a:rPr>
              <a:t>Scale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159946" y="3506406"/>
            <a:ext cx="3024505" cy="750570"/>
            <a:chOff x="5159946" y="3506406"/>
            <a:chExt cx="3024505" cy="750570"/>
          </a:xfrm>
        </p:grpSpPr>
        <p:sp>
          <p:nvSpPr>
            <p:cNvPr id="15" name="object 15"/>
            <p:cNvSpPr/>
            <p:nvPr/>
          </p:nvSpPr>
          <p:spPr>
            <a:xfrm>
              <a:off x="5167884" y="3514344"/>
              <a:ext cx="3008630" cy="734695"/>
            </a:xfrm>
            <a:custGeom>
              <a:avLst/>
              <a:gdLst/>
              <a:ahLst/>
              <a:cxnLst/>
              <a:rect l="l" t="t" r="r" b="b"/>
              <a:pathLst>
                <a:path w="3008629" h="734695">
                  <a:moveTo>
                    <a:pt x="3008375" y="0"/>
                  </a:moveTo>
                  <a:lnTo>
                    <a:pt x="0" y="0"/>
                  </a:lnTo>
                  <a:lnTo>
                    <a:pt x="0" y="734567"/>
                  </a:lnTo>
                  <a:lnTo>
                    <a:pt x="3008375" y="734567"/>
                  </a:lnTo>
                  <a:lnTo>
                    <a:pt x="3008375" y="0"/>
                  </a:lnTo>
                  <a:close/>
                </a:path>
              </a:pathLst>
            </a:custGeom>
            <a:solidFill>
              <a:srgbClr val="F9DB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67884" y="3514344"/>
              <a:ext cx="3008630" cy="734695"/>
            </a:xfrm>
            <a:custGeom>
              <a:avLst/>
              <a:gdLst/>
              <a:ahLst/>
              <a:cxnLst/>
              <a:rect l="l" t="t" r="r" b="b"/>
              <a:pathLst>
                <a:path w="3008629" h="734695">
                  <a:moveTo>
                    <a:pt x="0" y="734567"/>
                  </a:moveTo>
                  <a:lnTo>
                    <a:pt x="3008375" y="734567"/>
                  </a:lnTo>
                  <a:lnTo>
                    <a:pt x="3008375" y="0"/>
                  </a:lnTo>
                  <a:lnTo>
                    <a:pt x="0" y="0"/>
                  </a:lnTo>
                  <a:lnTo>
                    <a:pt x="0" y="734567"/>
                  </a:lnTo>
                  <a:close/>
                </a:path>
              </a:pathLst>
            </a:custGeom>
            <a:ln w="15875">
              <a:solidFill>
                <a:srgbClr val="F8C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075426" y="3686302"/>
            <a:ext cx="11950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4B376B"/>
                </a:solidFill>
                <a:latin typeface="Carlito"/>
                <a:cs typeface="Carlito"/>
              </a:rPr>
              <a:t>Categorical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299142" y="4884102"/>
            <a:ext cx="2535555" cy="1235075"/>
            <a:chOff x="3299142" y="4884102"/>
            <a:chExt cx="2535555" cy="1235075"/>
          </a:xfrm>
        </p:grpSpPr>
        <p:sp>
          <p:nvSpPr>
            <p:cNvPr id="19" name="object 19"/>
            <p:cNvSpPr/>
            <p:nvPr/>
          </p:nvSpPr>
          <p:spPr>
            <a:xfrm>
              <a:off x="3307079" y="4892040"/>
              <a:ext cx="2519680" cy="1219200"/>
            </a:xfrm>
            <a:custGeom>
              <a:avLst/>
              <a:gdLst/>
              <a:ahLst/>
              <a:cxnLst/>
              <a:rect l="l" t="t" r="r" b="b"/>
              <a:pathLst>
                <a:path w="2519679" h="1219200">
                  <a:moveTo>
                    <a:pt x="2519172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2519172" y="1219200"/>
                  </a:lnTo>
                  <a:lnTo>
                    <a:pt x="2519172" y="0"/>
                  </a:lnTo>
                  <a:close/>
                </a:path>
              </a:pathLst>
            </a:custGeom>
            <a:solidFill>
              <a:srgbClr val="FCEC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07079" y="4892040"/>
              <a:ext cx="2519680" cy="1219200"/>
            </a:xfrm>
            <a:custGeom>
              <a:avLst/>
              <a:gdLst/>
              <a:ahLst/>
              <a:cxnLst/>
              <a:rect l="l" t="t" r="r" b="b"/>
              <a:pathLst>
                <a:path w="2519679" h="1219200">
                  <a:moveTo>
                    <a:pt x="0" y="1219200"/>
                  </a:moveTo>
                  <a:lnTo>
                    <a:pt x="2519172" y="1219200"/>
                  </a:lnTo>
                  <a:lnTo>
                    <a:pt x="2519172" y="0"/>
                  </a:lnTo>
                  <a:lnTo>
                    <a:pt x="0" y="0"/>
                  </a:lnTo>
                  <a:lnTo>
                    <a:pt x="0" y="1219200"/>
                  </a:lnTo>
                  <a:close/>
                </a:path>
              </a:pathLst>
            </a:custGeom>
            <a:ln w="15875">
              <a:solidFill>
                <a:srgbClr val="F9DB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202048" y="5325871"/>
            <a:ext cx="729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B376B"/>
                </a:solidFill>
                <a:latin typeface="Carlito"/>
                <a:cs typeface="Carlito"/>
              </a:rPr>
              <a:t>Ordinal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176454" y="4916106"/>
            <a:ext cx="2055495" cy="1265555"/>
            <a:chOff x="6176454" y="4916106"/>
            <a:chExt cx="2055495" cy="1265555"/>
          </a:xfrm>
        </p:grpSpPr>
        <p:sp>
          <p:nvSpPr>
            <p:cNvPr id="23" name="object 23"/>
            <p:cNvSpPr/>
            <p:nvPr/>
          </p:nvSpPr>
          <p:spPr>
            <a:xfrm>
              <a:off x="6184391" y="4924044"/>
              <a:ext cx="2039620" cy="1249680"/>
            </a:xfrm>
            <a:custGeom>
              <a:avLst/>
              <a:gdLst/>
              <a:ahLst/>
              <a:cxnLst/>
              <a:rect l="l" t="t" r="r" b="b"/>
              <a:pathLst>
                <a:path w="2039620" h="1249679">
                  <a:moveTo>
                    <a:pt x="2039112" y="0"/>
                  </a:moveTo>
                  <a:lnTo>
                    <a:pt x="0" y="0"/>
                  </a:lnTo>
                  <a:lnTo>
                    <a:pt x="0" y="1249679"/>
                  </a:lnTo>
                  <a:lnTo>
                    <a:pt x="2039112" y="1249679"/>
                  </a:lnTo>
                  <a:lnTo>
                    <a:pt x="2039112" y="0"/>
                  </a:lnTo>
                  <a:close/>
                </a:path>
              </a:pathLst>
            </a:custGeom>
            <a:solidFill>
              <a:srgbClr val="FCEC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84391" y="4924044"/>
              <a:ext cx="2039620" cy="1249680"/>
            </a:xfrm>
            <a:custGeom>
              <a:avLst/>
              <a:gdLst/>
              <a:ahLst/>
              <a:cxnLst/>
              <a:rect l="l" t="t" r="r" b="b"/>
              <a:pathLst>
                <a:path w="2039620" h="1249679">
                  <a:moveTo>
                    <a:pt x="0" y="1249679"/>
                  </a:moveTo>
                  <a:lnTo>
                    <a:pt x="2039112" y="1249679"/>
                  </a:lnTo>
                  <a:lnTo>
                    <a:pt x="2039112" y="0"/>
                  </a:lnTo>
                  <a:lnTo>
                    <a:pt x="0" y="0"/>
                  </a:lnTo>
                  <a:lnTo>
                    <a:pt x="0" y="1249679"/>
                  </a:lnTo>
                  <a:close/>
                </a:path>
              </a:pathLst>
            </a:custGeom>
            <a:ln w="15875">
              <a:solidFill>
                <a:srgbClr val="F9DB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787642" y="5373725"/>
            <a:ext cx="835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B376B"/>
                </a:solidFill>
                <a:latin typeface="Carlito"/>
                <a:cs typeface="Carlito"/>
              </a:rPr>
              <a:t>Nominal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535940" y="686816"/>
            <a:ext cx="789305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0" dirty="0">
                <a:solidFill>
                  <a:srgbClr val="404040"/>
                </a:solidFill>
              </a:rPr>
              <a:t>What</a:t>
            </a:r>
            <a:r>
              <a:rPr sz="4300" spc="-235" dirty="0">
                <a:solidFill>
                  <a:srgbClr val="404040"/>
                </a:solidFill>
              </a:rPr>
              <a:t> </a:t>
            </a:r>
            <a:r>
              <a:rPr sz="4300" spc="-45" dirty="0">
                <a:solidFill>
                  <a:srgbClr val="404040"/>
                </a:solidFill>
              </a:rPr>
              <a:t>variable</a:t>
            </a:r>
            <a:r>
              <a:rPr sz="4300" spc="-215" dirty="0">
                <a:solidFill>
                  <a:srgbClr val="404040"/>
                </a:solidFill>
              </a:rPr>
              <a:t> </a:t>
            </a:r>
            <a:r>
              <a:rPr sz="4300" spc="-20" dirty="0">
                <a:solidFill>
                  <a:srgbClr val="404040"/>
                </a:solidFill>
              </a:rPr>
              <a:t>type</a:t>
            </a:r>
            <a:r>
              <a:rPr sz="4300" spc="-225" dirty="0">
                <a:solidFill>
                  <a:srgbClr val="404040"/>
                </a:solidFill>
              </a:rPr>
              <a:t> </a:t>
            </a:r>
            <a:r>
              <a:rPr sz="4300" dirty="0">
                <a:solidFill>
                  <a:srgbClr val="404040"/>
                </a:solidFill>
              </a:rPr>
              <a:t>is</a:t>
            </a:r>
            <a:r>
              <a:rPr sz="4300" spc="-240" dirty="0">
                <a:solidFill>
                  <a:srgbClr val="404040"/>
                </a:solidFill>
              </a:rPr>
              <a:t> </a:t>
            </a:r>
            <a:r>
              <a:rPr sz="4300" dirty="0">
                <a:solidFill>
                  <a:srgbClr val="404040"/>
                </a:solidFill>
              </a:rPr>
              <a:t>the</a:t>
            </a:r>
            <a:r>
              <a:rPr sz="4300" spc="-225" dirty="0">
                <a:solidFill>
                  <a:srgbClr val="404040"/>
                </a:solidFill>
              </a:rPr>
              <a:t> </a:t>
            </a:r>
            <a:r>
              <a:rPr sz="4300" spc="-10" dirty="0">
                <a:solidFill>
                  <a:srgbClr val="404040"/>
                </a:solidFill>
              </a:rPr>
              <a:t>dependent?</a:t>
            </a:r>
            <a:endParaRPr sz="4300"/>
          </a:p>
        </p:txBody>
      </p:sp>
      <p:sp>
        <p:nvSpPr>
          <p:cNvPr id="27" name="object 27"/>
          <p:cNvSpPr/>
          <p:nvPr/>
        </p:nvSpPr>
        <p:spPr>
          <a:xfrm>
            <a:off x="152400" y="6324598"/>
            <a:ext cx="4953000" cy="457200"/>
          </a:xfrm>
          <a:custGeom>
            <a:avLst/>
            <a:gdLst/>
            <a:ahLst/>
            <a:cxnLst/>
            <a:rect l="l" t="t" r="r" b="b"/>
            <a:pathLst>
              <a:path w="4953000" h="457200">
                <a:moveTo>
                  <a:pt x="4953000" y="0"/>
                </a:moveTo>
                <a:lnTo>
                  <a:pt x="0" y="0"/>
                </a:lnTo>
                <a:lnTo>
                  <a:pt x="0" y="457199"/>
                </a:lnTo>
                <a:lnTo>
                  <a:pt x="4953000" y="457199"/>
                </a:lnTo>
                <a:lnTo>
                  <a:pt x="4953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9144000" cy="524510"/>
            <a:chOff x="0" y="6333744"/>
            <a:chExt cx="9144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9141460" cy="457200"/>
            </a:xfrm>
            <a:custGeom>
              <a:avLst/>
              <a:gdLst/>
              <a:ahLst/>
              <a:cxnLst/>
              <a:rect l="l" t="t" r="r" b="b"/>
              <a:pathLst>
                <a:path w="9141460" h="457200">
                  <a:moveTo>
                    <a:pt x="9140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9140952" y="457199"/>
                  </a:lnTo>
                  <a:lnTo>
                    <a:pt x="9140952" y="0"/>
                  </a:lnTo>
                  <a:close/>
                </a:path>
              </a:pathLst>
            </a:custGeom>
            <a:solidFill>
              <a:srgbClr val="F3A3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9142730" cy="64135"/>
            </a:xfrm>
            <a:custGeom>
              <a:avLst/>
              <a:gdLst/>
              <a:ahLst/>
              <a:cxnLst/>
              <a:rect l="l" t="t" r="r" b="b"/>
              <a:pathLst>
                <a:path w="9142730" h="64135">
                  <a:moveTo>
                    <a:pt x="9142476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9142476" y="64007"/>
                  </a:lnTo>
                  <a:lnTo>
                    <a:pt x="9142476" y="0"/>
                  </a:lnTo>
                  <a:close/>
                </a:path>
              </a:pathLst>
            </a:custGeom>
            <a:solidFill>
              <a:srgbClr val="A4B5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587" y="673394"/>
            <a:ext cx="2164196" cy="47973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1183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85" dirty="0"/>
              <a:t> </a:t>
            </a:r>
            <a:r>
              <a:rPr spc="-10" dirty="0"/>
              <a:t>types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50850" y="2486025"/>
          <a:ext cx="8164830" cy="2390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008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Research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question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1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Dependent/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outcome</a:t>
                      </a:r>
                      <a:r>
                        <a:rPr sz="2000" spc="-3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variable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Independent/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explanatory</a:t>
                      </a:r>
                      <a:r>
                        <a:rPr sz="2000" spc="45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variable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08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Does</a:t>
                      </a: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attendance</a:t>
                      </a: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have</a:t>
                      </a:r>
                      <a:r>
                        <a:rPr sz="20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an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association</a:t>
                      </a:r>
                      <a:r>
                        <a:rPr sz="20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exam</a:t>
                      </a:r>
                      <a:r>
                        <a:rPr sz="20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score?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Exam</a:t>
                      </a:r>
                      <a:r>
                        <a:rPr sz="2000" spc="-2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score</a:t>
                      </a:r>
                      <a:r>
                        <a:rPr sz="2000" spc="-15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(scale)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Attendance</a:t>
                      </a:r>
                      <a:r>
                        <a:rPr sz="2000" spc="-3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(Scale)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060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Do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women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do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more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housework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than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men?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Hours</a:t>
                      </a:r>
                      <a:r>
                        <a:rPr sz="2000" spc="-15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9215" marR="520700">
                        <a:lnSpc>
                          <a:spcPct val="114999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housework</a:t>
                      </a:r>
                      <a:r>
                        <a:rPr sz="2000" spc="-35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per </a:t>
                      </a:r>
                      <a:r>
                        <a:rPr sz="200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week</a:t>
                      </a:r>
                      <a:r>
                        <a:rPr sz="2000" spc="-5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(Scale)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Gender</a:t>
                      </a:r>
                      <a:r>
                        <a:rPr sz="2000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(binary)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78891" y="6625361"/>
            <a:ext cx="111188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44"/>
              </a:lnSpc>
            </a:pPr>
            <a:r>
              <a:rPr sz="1000" spc="-10" dirty="0">
                <a:latin typeface="Carlito"/>
                <a:cs typeface="Carlito"/>
                <a:hlinkClick r:id="rId3"/>
              </a:rPr>
              <a:t>www.statstutor.ac.uk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2400" y="6324598"/>
            <a:ext cx="4953000" cy="457200"/>
          </a:xfrm>
          <a:custGeom>
            <a:avLst/>
            <a:gdLst/>
            <a:ahLst/>
            <a:cxnLst/>
            <a:rect l="l" t="t" r="r" b="b"/>
            <a:pathLst>
              <a:path w="4953000" h="457200">
                <a:moveTo>
                  <a:pt x="4953000" y="0"/>
                </a:moveTo>
                <a:lnTo>
                  <a:pt x="0" y="0"/>
                </a:lnTo>
                <a:lnTo>
                  <a:pt x="0" y="457199"/>
                </a:lnTo>
                <a:lnTo>
                  <a:pt x="4953000" y="457199"/>
                </a:lnTo>
                <a:lnTo>
                  <a:pt x="4953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9144000" cy="524510"/>
            <a:chOff x="0" y="6333744"/>
            <a:chExt cx="9144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9141460" cy="457200"/>
            </a:xfrm>
            <a:custGeom>
              <a:avLst/>
              <a:gdLst/>
              <a:ahLst/>
              <a:cxnLst/>
              <a:rect l="l" t="t" r="r" b="b"/>
              <a:pathLst>
                <a:path w="9141460" h="457200">
                  <a:moveTo>
                    <a:pt x="9140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9140952" y="457199"/>
                  </a:lnTo>
                  <a:lnTo>
                    <a:pt x="9140952" y="0"/>
                  </a:lnTo>
                  <a:close/>
                </a:path>
              </a:pathLst>
            </a:custGeom>
            <a:solidFill>
              <a:srgbClr val="F3A3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9142730" cy="64135"/>
            </a:xfrm>
            <a:custGeom>
              <a:avLst/>
              <a:gdLst/>
              <a:ahLst/>
              <a:cxnLst/>
              <a:rect l="l" t="t" r="r" b="b"/>
              <a:pathLst>
                <a:path w="9142730" h="64135">
                  <a:moveTo>
                    <a:pt x="9142476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9142476" y="64007"/>
                  </a:lnTo>
                  <a:lnTo>
                    <a:pt x="9142476" y="0"/>
                  </a:lnTo>
                  <a:close/>
                </a:path>
              </a:pathLst>
            </a:custGeom>
            <a:solidFill>
              <a:srgbClr val="A4B5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4471" y="565200"/>
            <a:ext cx="3756230" cy="39292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26257" y="397510"/>
            <a:ext cx="3764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0000"/>
                </a:solidFill>
              </a:rPr>
              <a:t>Exercise:</a:t>
            </a:r>
            <a:r>
              <a:rPr spc="-14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Solution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5967" y="882396"/>
            <a:ext cx="785622" cy="111023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10540" y="810209"/>
            <a:ext cx="72885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193790" algn="l"/>
              </a:tabLst>
            </a:pPr>
            <a:r>
              <a:rPr sz="2400" dirty="0">
                <a:latin typeface="Times New Roman"/>
                <a:cs typeface="Times New Roman"/>
              </a:rPr>
              <a:t>How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would you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investigate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25" dirty="0">
                <a:latin typeface="Times New Roman"/>
                <a:cs typeface="Times New Roman"/>
              </a:rPr>
              <a:t>f</a:t>
            </a:r>
            <a:r>
              <a:rPr sz="2400" spc="-310" dirty="0">
                <a:latin typeface="Times New Roman"/>
                <a:cs typeface="Times New Roman"/>
              </a:rPr>
              <a:t>o</a:t>
            </a:r>
            <a:r>
              <a:rPr sz="6000" spc="-1170" baseline="-20138" dirty="0">
                <a:solidFill>
                  <a:srgbClr val="00AFEF"/>
                </a:solidFill>
                <a:latin typeface="Carlito"/>
                <a:cs typeface="Carlito"/>
              </a:rPr>
              <a:t>: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5" dirty="0">
                <a:latin typeface="Times New Roman"/>
                <a:cs typeface="Times New Roman"/>
              </a:rPr>
              <a:t>owing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topics?</a:t>
            </a:r>
            <a:r>
              <a:rPr sz="2400" dirty="0">
                <a:latin typeface="Times New Roman"/>
                <a:cs typeface="Times New Roman"/>
              </a:rPr>
              <a:t>	State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04837" y="2203450"/>
          <a:ext cx="8164830" cy="3675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184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Research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question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1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Dependent/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outcome</a:t>
                      </a:r>
                      <a:r>
                        <a:rPr sz="2000" spc="-3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variable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Independent/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explanatory</a:t>
                      </a:r>
                      <a:r>
                        <a:rPr sz="2000" spc="45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variable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646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Were</a:t>
                      </a:r>
                      <a:r>
                        <a:rPr sz="20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Americans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more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likely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to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survive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board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Titanic?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Survival</a:t>
                      </a:r>
                      <a:r>
                        <a:rPr sz="1800" spc="-7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(Binary)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Nationality</a:t>
                      </a:r>
                      <a:r>
                        <a:rPr sz="1800" spc="-8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(Nominal)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060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Does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weekly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hours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work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influence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amount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time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spent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housework?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56210">
                        <a:lnSpc>
                          <a:spcPts val="2160"/>
                        </a:lnSpc>
                        <a:spcBef>
                          <a:spcPts val="20"/>
                        </a:spcBef>
                      </a:pPr>
                      <a:r>
                        <a:rPr sz="180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Hours</a:t>
                      </a:r>
                      <a:r>
                        <a:rPr sz="1800" spc="-4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25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housework (Scale)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11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Hours</a:t>
                      </a:r>
                      <a:r>
                        <a:rPr sz="180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work</a:t>
                      </a:r>
                      <a:r>
                        <a:rPr sz="180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(Scale)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646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of 3 diets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best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for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losing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weight?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2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Weight </a:t>
                      </a:r>
                      <a:r>
                        <a:rPr sz="180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lost</a:t>
                      </a:r>
                      <a:r>
                        <a:rPr sz="1800" spc="-25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800" spc="-15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diet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(Scale)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Diet</a:t>
                      </a:r>
                      <a:r>
                        <a:rPr sz="1800" spc="-3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(Nominal)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535940" y="1378661"/>
            <a:ext cx="75298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dependent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independent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variables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their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types.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8891" y="6625361"/>
            <a:ext cx="111188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44"/>
              </a:lnSpc>
            </a:pPr>
            <a:r>
              <a:rPr sz="1000" spc="-10" dirty="0">
                <a:latin typeface="Carlito"/>
                <a:cs typeface="Carlito"/>
                <a:hlinkClick r:id="rId4"/>
              </a:rPr>
              <a:t>www.statstutor.ac.uk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2400" y="6324598"/>
            <a:ext cx="4953000" cy="457200"/>
          </a:xfrm>
          <a:custGeom>
            <a:avLst/>
            <a:gdLst/>
            <a:ahLst/>
            <a:cxnLst/>
            <a:rect l="l" t="t" r="r" b="b"/>
            <a:pathLst>
              <a:path w="4953000" h="457200">
                <a:moveTo>
                  <a:pt x="4953000" y="0"/>
                </a:moveTo>
                <a:lnTo>
                  <a:pt x="0" y="0"/>
                </a:lnTo>
                <a:lnTo>
                  <a:pt x="0" y="457199"/>
                </a:lnTo>
                <a:lnTo>
                  <a:pt x="4953000" y="457199"/>
                </a:lnTo>
                <a:lnTo>
                  <a:pt x="4953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133350" indent="-457200">
              <a:lnSpc>
                <a:spcPct val="130000"/>
              </a:lnSpc>
              <a:spcBef>
                <a:spcPts val="95"/>
              </a:spcBef>
              <a:buSzPct val="161290"/>
              <a:buChar char="●"/>
              <a:tabLst>
                <a:tab pos="469900" algn="l"/>
                <a:tab pos="558165" algn="l"/>
              </a:tabLst>
            </a:pPr>
            <a:r>
              <a:rPr sz="3100" dirty="0">
                <a:solidFill>
                  <a:srgbClr val="A4B592"/>
                </a:solidFill>
              </a:rPr>
              <a:t>	</a:t>
            </a:r>
            <a:r>
              <a:rPr sz="3100" spc="-30" dirty="0"/>
              <a:t>A</a:t>
            </a:r>
            <a:r>
              <a:rPr sz="3100" spc="-175" dirty="0"/>
              <a:t> </a:t>
            </a:r>
            <a:r>
              <a:rPr sz="3100" dirty="0"/>
              <a:t>Hypothesis</a:t>
            </a:r>
            <a:r>
              <a:rPr sz="3100" spc="-85" dirty="0"/>
              <a:t> </a:t>
            </a:r>
            <a:r>
              <a:rPr sz="3100" dirty="0"/>
              <a:t>is</a:t>
            </a:r>
            <a:r>
              <a:rPr sz="3100" spc="-60" dirty="0"/>
              <a:t> </a:t>
            </a:r>
            <a:r>
              <a:rPr sz="3100" dirty="0"/>
              <a:t>a</a:t>
            </a:r>
            <a:r>
              <a:rPr sz="3100" spc="-55" dirty="0"/>
              <a:t> </a:t>
            </a:r>
            <a:r>
              <a:rPr sz="3100" dirty="0"/>
              <a:t>guess</a:t>
            </a:r>
            <a:r>
              <a:rPr sz="3100" spc="-50" dirty="0"/>
              <a:t> </a:t>
            </a:r>
            <a:r>
              <a:rPr sz="3100" dirty="0"/>
              <a:t>or</a:t>
            </a:r>
            <a:r>
              <a:rPr sz="3100" spc="-60" dirty="0"/>
              <a:t> </a:t>
            </a:r>
            <a:r>
              <a:rPr sz="3100" dirty="0"/>
              <a:t>assumption</a:t>
            </a:r>
            <a:r>
              <a:rPr sz="3100" spc="-35" dirty="0"/>
              <a:t> </a:t>
            </a:r>
            <a:r>
              <a:rPr sz="3100" spc="-10" dirty="0"/>
              <a:t>about </a:t>
            </a:r>
            <a:r>
              <a:rPr sz="3100" dirty="0"/>
              <a:t>something</a:t>
            </a:r>
            <a:r>
              <a:rPr sz="3100" spc="-25" dirty="0"/>
              <a:t> </a:t>
            </a:r>
            <a:r>
              <a:rPr sz="3100" dirty="0"/>
              <a:t>which</a:t>
            </a:r>
            <a:r>
              <a:rPr sz="3100" spc="-50" dirty="0"/>
              <a:t> </a:t>
            </a:r>
            <a:r>
              <a:rPr sz="3100" dirty="0"/>
              <a:t>can</a:t>
            </a:r>
            <a:r>
              <a:rPr sz="3100" spc="-50" dirty="0"/>
              <a:t> </a:t>
            </a:r>
            <a:r>
              <a:rPr sz="3100" dirty="0"/>
              <a:t>be</a:t>
            </a:r>
            <a:r>
              <a:rPr sz="3100" spc="-50" dirty="0"/>
              <a:t> </a:t>
            </a:r>
            <a:r>
              <a:rPr sz="3100" dirty="0"/>
              <a:t>tested</a:t>
            </a:r>
            <a:r>
              <a:rPr sz="3100" spc="-45" dirty="0"/>
              <a:t> </a:t>
            </a:r>
            <a:r>
              <a:rPr sz="3100" dirty="0"/>
              <a:t>to</a:t>
            </a:r>
            <a:r>
              <a:rPr sz="3100" spc="-40" dirty="0"/>
              <a:t> </a:t>
            </a:r>
            <a:r>
              <a:rPr sz="3100" dirty="0"/>
              <a:t>see</a:t>
            </a:r>
            <a:r>
              <a:rPr sz="3100" spc="-40" dirty="0"/>
              <a:t> </a:t>
            </a:r>
            <a:r>
              <a:rPr sz="3100" dirty="0"/>
              <a:t>if</a:t>
            </a:r>
            <a:r>
              <a:rPr sz="3100" spc="-40" dirty="0"/>
              <a:t> </a:t>
            </a:r>
            <a:r>
              <a:rPr sz="3100" dirty="0"/>
              <a:t>it</a:t>
            </a:r>
            <a:r>
              <a:rPr sz="3100" spc="-40" dirty="0"/>
              <a:t> </a:t>
            </a:r>
            <a:r>
              <a:rPr sz="3100" spc="-25" dirty="0"/>
              <a:t>is </a:t>
            </a:r>
            <a:r>
              <a:rPr sz="3100" dirty="0"/>
              <a:t>correct</a:t>
            </a:r>
            <a:r>
              <a:rPr sz="3100" spc="-45" dirty="0"/>
              <a:t> </a:t>
            </a:r>
            <a:r>
              <a:rPr sz="3100" dirty="0"/>
              <a:t>or</a:t>
            </a:r>
            <a:r>
              <a:rPr sz="3100" spc="-35" dirty="0"/>
              <a:t> </a:t>
            </a:r>
            <a:r>
              <a:rPr sz="3100" spc="-20" dirty="0"/>
              <a:t>not.</a:t>
            </a:r>
            <a:endParaRPr sz="3100"/>
          </a:p>
          <a:p>
            <a:pPr marL="557530" indent="-544830">
              <a:lnSpc>
                <a:spcPct val="100000"/>
              </a:lnSpc>
              <a:spcBef>
                <a:spcPts val="1320"/>
              </a:spcBef>
              <a:buSzPct val="161290"/>
              <a:buChar char="●"/>
              <a:tabLst>
                <a:tab pos="557530" algn="l"/>
              </a:tabLst>
            </a:pPr>
            <a:r>
              <a:rPr sz="3100" dirty="0">
                <a:solidFill>
                  <a:srgbClr val="000000"/>
                </a:solidFill>
              </a:rPr>
              <a:t>A</a:t>
            </a:r>
            <a:r>
              <a:rPr sz="3100" spc="-195" dirty="0">
                <a:solidFill>
                  <a:srgbClr val="000000"/>
                </a:solidFill>
              </a:rPr>
              <a:t> </a:t>
            </a:r>
            <a:r>
              <a:rPr sz="3100" dirty="0">
                <a:solidFill>
                  <a:srgbClr val="000000"/>
                </a:solidFill>
              </a:rPr>
              <a:t>good</a:t>
            </a:r>
            <a:r>
              <a:rPr sz="3100" spc="-95" dirty="0">
                <a:solidFill>
                  <a:srgbClr val="000000"/>
                </a:solidFill>
              </a:rPr>
              <a:t> </a:t>
            </a:r>
            <a:r>
              <a:rPr sz="3100" dirty="0">
                <a:solidFill>
                  <a:srgbClr val="000000"/>
                </a:solidFill>
              </a:rPr>
              <a:t>hypothesis</a:t>
            </a:r>
            <a:r>
              <a:rPr sz="3100" spc="-40" dirty="0">
                <a:solidFill>
                  <a:srgbClr val="000000"/>
                </a:solidFill>
              </a:rPr>
              <a:t> </a:t>
            </a:r>
            <a:r>
              <a:rPr sz="3100" dirty="0">
                <a:solidFill>
                  <a:srgbClr val="000000"/>
                </a:solidFill>
              </a:rPr>
              <a:t>statement</a:t>
            </a:r>
            <a:r>
              <a:rPr sz="3100" spc="-65" dirty="0">
                <a:solidFill>
                  <a:srgbClr val="000000"/>
                </a:solidFill>
              </a:rPr>
              <a:t> </a:t>
            </a:r>
            <a:r>
              <a:rPr sz="3100" dirty="0">
                <a:solidFill>
                  <a:srgbClr val="000000"/>
                </a:solidFill>
              </a:rPr>
              <a:t>can</a:t>
            </a:r>
            <a:r>
              <a:rPr sz="3100" spc="-65" dirty="0">
                <a:solidFill>
                  <a:srgbClr val="000000"/>
                </a:solidFill>
              </a:rPr>
              <a:t> </a:t>
            </a:r>
            <a:r>
              <a:rPr sz="3100" dirty="0">
                <a:solidFill>
                  <a:srgbClr val="000000"/>
                </a:solidFill>
              </a:rPr>
              <a:t>be</a:t>
            </a:r>
            <a:r>
              <a:rPr sz="3100" spc="-65" dirty="0">
                <a:solidFill>
                  <a:srgbClr val="000000"/>
                </a:solidFill>
              </a:rPr>
              <a:t> </a:t>
            </a:r>
            <a:r>
              <a:rPr sz="3100" dirty="0">
                <a:solidFill>
                  <a:srgbClr val="000000"/>
                </a:solidFill>
              </a:rPr>
              <a:t>tested</a:t>
            </a:r>
            <a:r>
              <a:rPr sz="3100" spc="-60" dirty="0">
                <a:solidFill>
                  <a:srgbClr val="000000"/>
                </a:solidFill>
              </a:rPr>
              <a:t> </a:t>
            </a:r>
            <a:r>
              <a:rPr sz="3100" spc="-25" dirty="0">
                <a:solidFill>
                  <a:srgbClr val="000000"/>
                </a:solidFill>
              </a:rPr>
              <a:t>by</a:t>
            </a:r>
            <a:endParaRPr sz="3100"/>
          </a:p>
          <a:p>
            <a:pPr marL="926465" lvl="1" indent="-545465">
              <a:lnSpc>
                <a:spcPct val="100000"/>
              </a:lnSpc>
              <a:spcBef>
                <a:spcPts val="1195"/>
              </a:spcBef>
              <a:buSzPct val="208333"/>
              <a:buChar char="○"/>
              <a:tabLst>
                <a:tab pos="926465" algn="l"/>
              </a:tabLst>
            </a:pPr>
            <a:r>
              <a:rPr sz="2400" spc="-10" dirty="0">
                <a:latin typeface="Times New Roman"/>
                <a:cs typeface="Times New Roman"/>
              </a:rPr>
              <a:t>Experiments.</a:t>
            </a:r>
            <a:endParaRPr sz="2400">
              <a:latin typeface="Times New Roman"/>
              <a:cs typeface="Times New Roman"/>
            </a:endParaRPr>
          </a:p>
          <a:p>
            <a:pPr marL="925830" lvl="1" indent="-544830">
              <a:lnSpc>
                <a:spcPct val="100000"/>
              </a:lnSpc>
              <a:spcBef>
                <a:spcPts val="1390"/>
              </a:spcBef>
              <a:buSzPct val="208333"/>
              <a:buChar char="○"/>
              <a:tabLst>
                <a:tab pos="925830" algn="l"/>
              </a:tabLst>
            </a:pPr>
            <a:r>
              <a:rPr sz="2400" spc="-10" dirty="0">
                <a:latin typeface="Times New Roman"/>
                <a:cs typeface="Times New Roman"/>
              </a:rPr>
              <a:t>Surveys</a:t>
            </a:r>
            <a:r>
              <a:rPr sz="3100" spc="-10" dirty="0">
                <a:latin typeface="Times New Roman"/>
                <a:cs typeface="Times New Roman"/>
              </a:rPr>
              <a:t>.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0068" rIns="0" bIns="0" rtlCol="0">
            <a:spAutoFit/>
          </a:bodyPr>
          <a:lstStyle/>
          <a:p>
            <a:pPr marL="682625">
              <a:lnSpc>
                <a:spcPct val="100000"/>
              </a:lnSpc>
              <a:spcBef>
                <a:spcPts val="100"/>
              </a:spcBef>
            </a:pPr>
            <a:r>
              <a:rPr sz="4800" spc="-40" dirty="0">
                <a:solidFill>
                  <a:srgbClr val="404040"/>
                </a:solidFill>
              </a:rPr>
              <a:t>Hypothesis</a:t>
            </a:r>
            <a:r>
              <a:rPr sz="4800" spc="-210" dirty="0">
                <a:solidFill>
                  <a:srgbClr val="404040"/>
                </a:solidFill>
              </a:rPr>
              <a:t> </a:t>
            </a:r>
            <a:r>
              <a:rPr sz="4800" spc="-35" dirty="0">
                <a:solidFill>
                  <a:srgbClr val="404040"/>
                </a:solidFill>
              </a:rPr>
              <a:t>testing</a:t>
            </a:r>
            <a:endParaRPr sz="480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24598"/>
            <a:ext cx="9144000" cy="533400"/>
            <a:chOff x="0" y="6324598"/>
            <a:chExt cx="9144000" cy="533400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9141460" cy="457200"/>
            </a:xfrm>
            <a:custGeom>
              <a:avLst/>
              <a:gdLst/>
              <a:ahLst/>
              <a:cxnLst/>
              <a:rect l="l" t="t" r="r" b="b"/>
              <a:pathLst>
                <a:path w="9141460" h="457200">
                  <a:moveTo>
                    <a:pt x="9140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9140952" y="457199"/>
                  </a:lnTo>
                  <a:lnTo>
                    <a:pt x="9140952" y="0"/>
                  </a:lnTo>
                  <a:close/>
                </a:path>
              </a:pathLst>
            </a:custGeom>
            <a:solidFill>
              <a:srgbClr val="F3A3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9142730" cy="64135"/>
            </a:xfrm>
            <a:custGeom>
              <a:avLst/>
              <a:gdLst/>
              <a:ahLst/>
              <a:cxnLst/>
              <a:rect l="l" t="t" r="r" b="b"/>
              <a:pathLst>
                <a:path w="9142730" h="64135">
                  <a:moveTo>
                    <a:pt x="9142476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9142476" y="64007"/>
                  </a:lnTo>
                  <a:lnTo>
                    <a:pt x="9142476" y="0"/>
                  </a:lnTo>
                  <a:close/>
                </a:path>
              </a:pathLst>
            </a:custGeom>
            <a:solidFill>
              <a:srgbClr val="A4B5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0" y="6348984"/>
              <a:ext cx="1581912" cy="4084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8719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4800" spc="-40" dirty="0">
                <a:solidFill>
                  <a:srgbClr val="404040"/>
                </a:solidFill>
              </a:rPr>
              <a:t>Hypothesis</a:t>
            </a:r>
            <a:r>
              <a:rPr sz="4800" spc="-215" dirty="0">
                <a:solidFill>
                  <a:srgbClr val="404040"/>
                </a:solidFill>
              </a:rPr>
              <a:t> </a:t>
            </a:r>
            <a:r>
              <a:rPr sz="4800" spc="-35" dirty="0">
                <a:solidFill>
                  <a:srgbClr val="404040"/>
                </a:solidFill>
              </a:rPr>
              <a:t>testing</a:t>
            </a:r>
            <a:endParaRPr sz="4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83650D-3EA1-098B-21B4-CCF4A4D3B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653" y="2433498"/>
            <a:ext cx="6582694" cy="19910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068" y="6458711"/>
            <a:ext cx="800100" cy="2468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0628" y="2072639"/>
            <a:ext cx="1645920" cy="13563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3540" y="1746631"/>
            <a:ext cx="8282940" cy="412813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Members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 jury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have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decide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whether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 person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guilty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innocent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based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on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evidence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30"/>
              </a:spcBef>
            </a:pPr>
            <a:endParaRPr sz="20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000" b="1" dirty="0">
                <a:solidFill>
                  <a:srgbClr val="7C9262"/>
                </a:solidFill>
                <a:latin typeface="Times New Roman"/>
                <a:cs typeface="Times New Roman"/>
              </a:rPr>
              <a:t>Null:</a:t>
            </a:r>
            <a:r>
              <a:rPr sz="2000" b="1" spc="-20" dirty="0">
                <a:solidFill>
                  <a:srgbClr val="7C926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person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innocent</a:t>
            </a:r>
            <a:endParaRPr sz="20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1165"/>
              </a:spcBef>
            </a:pPr>
            <a:r>
              <a:rPr sz="2000" b="1" dirty="0">
                <a:solidFill>
                  <a:srgbClr val="7C9262"/>
                </a:solidFill>
                <a:latin typeface="Times New Roman"/>
                <a:cs typeface="Times New Roman"/>
              </a:rPr>
              <a:t>Alternative:</a:t>
            </a:r>
            <a:r>
              <a:rPr sz="2000" b="1" spc="-40" dirty="0">
                <a:solidFill>
                  <a:srgbClr val="7C926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person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innocent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(i.e.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guilty)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6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null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can only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rejected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if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there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enough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evidence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doubt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  <a:p>
            <a:pPr marL="12700" marR="287020">
              <a:lnSpc>
                <a:spcPts val="216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i.e.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jury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can only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convict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if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there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beyond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reasonable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doubt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null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of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innocence</a:t>
            </a:r>
            <a:endParaRPr sz="2000">
              <a:latin typeface="Times New Roman"/>
              <a:cs typeface="Times New Roman"/>
            </a:endParaRPr>
          </a:p>
          <a:p>
            <a:pPr marL="12700" marR="391795">
              <a:lnSpc>
                <a:spcPts val="2160"/>
              </a:lnSpc>
              <a:spcBef>
                <a:spcPts val="1405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They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do not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know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whether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person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really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guilty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innocent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so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they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may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make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mistake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8688" y="730072"/>
            <a:ext cx="74771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rgbClr val="404040"/>
                </a:solidFill>
              </a:rPr>
              <a:t>Example</a:t>
            </a:r>
            <a:r>
              <a:rPr sz="4800" spc="-250" dirty="0">
                <a:solidFill>
                  <a:srgbClr val="404040"/>
                </a:solidFill>
              </a:rPr>
              <a:t> </a:t>
            </a:r>
            <a:r>
              <a:rPr sz="4800" dirty="0">
                <a:solidFill>
                  <a:srgbClr val="404040"/>
                </a:solidFill>
              </a:rPr>
              <a:t>of</a:t>
            </a:r>
            <a:r>
              <a:rPr sz="4800" spc="-250" dirty="0">
                <a:solidFill>
                  <a:srgbClr val="404040"/>
                </a:solidFill>
              </a:rPr>
              <a:t> </a:t>
            </a:r>
            <a:r>
              <a:rPr sz="4800" dirty="0">
                <a:solidFill>
                  <a:srgbClr val="404040"/>
                </a:solidFill>
              </a:rPr>
              <a:t>“The</a:t>
            </a:r>
            <a:r>
              <a:rPr sz="4800" spc="-245" dirty="0">
                <a:solidFill>
                  <a:srgbClr val="404040"/>
                </a:solidFill>
              </a:rPr>
              <a:t> </a:t>
            </a:r>
            <a:r>
              <a:rPr sz="4800" spc="-10" dirty="0">
                <a:solidFill>
                  <a:srgbClr val="404040"/>
                </a:solidFill>
              </a:rPr>
              <a:t>Court</a:t>
            </a:r>
            <a:r>
              <a:rPr sz="4800" spc="-250" dirty="0">
                <a:solidFill>
                  <a:srgbClr val="404040"/>
                </a:solidFill>
              </a:rPr>
              <a:t> </a:t>
            </a:r>
            <a:r>
              <a:rPr sz="4800" spc="-10" dirty="0">
                <a:solidFill>
                  <a:srgbClr val="404040"/>
                </a:solidFill>
              </a:rPr>
              <a:t>Case”?</a:t>
            </a:r>
            <a:endParaRPr sz="4800"/>
          </a:p>
        </p:txBody>
      </p:sp>
      <p:sp>
        <p:nvSpPr>
          <p:cNvPr id="7" name="object 7"/>
          <p:cNvSpPr/>
          <p:nvPr/>
        </p:nvSpPr>
        <p:spPr>
          <a:xfrm>
            <a:off x="152400" y="6324598"/>
            <a:ext cx="4953000" cy="457200"/>
          </a:xfrm>
          <a:custGeom>
            <a:avLst/>
            <a:gdLst/>
            <a:ahLst/>
            <a:cxnLst/>
            <a:rect l="l" t="t" r="r" b="b"/>
            <a:pathLst>
              <a:path w="4953000" h="457200">
                <a:moveTo>
                  <a:pt x="4953000" y="0"/>
                </a:moveTo>
                <a:lnTo>
                  <a:pt x="0" y="0"/>
                </a:lnTo>
                <a:lnTo>
                  <a:pt x="0" y="457199"/>
                </a:lnTo>
                <a:lnTo>
                  <a:pt x="4953000" y="457199"/>
                </a:lnTo>
                <a:lnTo>
                  <a:pt x="4953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58876" rIns="0" bIns="0" rtlCol="0">
            <a:spAutoFit/>
          </a:bodyPr>
          <a:lstStyle/>
          <a:p>
            <a:pPr marL="619125">
              <a:lnSpc>
                <a:spcPct val="100000"/>
              </a:lnSpc>
              <a:spcBef>
                <a:spcPts val="100"/>
              </a:spcBef>
            </a:pPr>
            <a:r>
              <a:rPr sz="4800" spc="-100" dirty="0">
                <a:solidFill>
                  <a:srgbClr val="404040"/>
                </a:solidFill>
              </a:rPr>
              <a:t>Types</a:t>
            </a:r>
            <a:r>
              <a:rPr sz="4800" spc="-185" dirty="0">
                <a:solidFill>
                  <a:srgbClr val="404040"/>
                </a:solidFill>
              </a:rPr>
              <a:t> </a:t>
            </a:r>
            <a:r>
              <a:rPr sz="4800" dirty="0">
                <a:solidFill>
                  <a:srgbClr val="404040"/>
                </a:solidFill>
              </a:rPr>
              <a:t>of</a:t>
            </a:r>
            <a:r>
              <a:rPr sz="4800" spc="-170" dirty="0">
                <a:solidFill>
                  <a:srgbClr val="404040"/>
                </a:solidFill>
              </a:rPr>
              <a:t> </a:t>
            </a:r>
            <a:r>
              <a:rPr sz="4800" spc="-30" dirty="0">
                <a:solidFill>
                  <a:srgbClr val="404040"/>
                </a:solidFill>
              </a:rPr>
              <a:t>Errors</a:t>
            </a:r>
            <a:endParaRPr sz="4800"/>
          </a:p>
        </p:txBody>
      </p:sp>
      <p:sp>
        <p:nvSpPr>
          <p:cNvPr id="7" name="object 7"/>
          <p:cNvSpPr/>
          <p:nvPr/>
        </p:nvSpPr>
        <p:spPr>
          <a:xfrm>
            <a:off x="816102" y="2839973"/>
            <a:ext cx="3374390" cy="1809114"/>
          </a:xfrm>
          <a:custGeom>
            <a:avLst/>
            <a:gdLst/>
            <a:ahLst/>
            <a:cxnLst/>
            <a:rect l="l" t="t" r="r" b="b"/>
            <a:pathLst>
              <a:path w="3374390" h="1809114">
                <a:moveTo>
                  <a:pt x="0" y="1808988"/>
                </a:moveTo>
                <a:lnTo>
                  <a:pt x="3374136" y="1808988"/>
                </a:lnTo>
                <a:lnTo>
                  <a:pt x="3374136" y="0"/>
                </a:lnTo>
                <a:lnTo>
                  <a:pt x="0" y="0"/>
                </a:lnTo>
                <a:lnTo>
                  <a:pt x="0" y="1808988"/>
                </a:lnTo>
                <a:close/>
              </a:path>
            </a:pathLst>
          </a:custGeom>
          <a:ln w="38100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7691" y="3051428"/>
            <a:ext cx="3185795" cy="153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6240" indent="-389255">
              <a:lnSpc>
                <a:spcPts val="2970"/>
              </a:lnSpc>
              <a:buSzPct val="264864"/>
              <a:buChar char="●"/>
              <a:tabLst>
                <a:tab pos="396240" algn="l"/>
              </a:tabLst>
            </a:pPr>
            <a:r>
              <a:rPr sz="1850" dirty="0">
                <a:latin typeface="Times New Roman"/>
                <a:cs typeface="Times New Roman"/>
              </a:rPr>
              <a:t>Occurs</a:t>
            </a:r>
            <a:r>
              <a:rPr sz="1850" spc="3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when</a:t>
            </a:r>
            <a:r>
              <a:rPr sz="1850" spc="3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we</a:t>
            </a:r>
            <a:r>
              <a:rPr sz="1850" spc="3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reject</a:t>
            </a:r>
            <a:r>
              <a:rPr sz="1850" spc="6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</a:t>
            </a:r>
            <a:r>
              <a:rPr sz="1850" spc="25" dirty="0">
                <a:latin typeface="Times New Roman"/>
                <a:cs typeface="Times New Roman"/>
              </a:rPr>
              <a:t> </a:t>
            </a:r>
            <a:r>
              <a:rPr sz="1850" spc="-20" dirty="0">
                <a:latin typeface="Times New Roman"/>
                <a:cs typeface="Times New Roman"/>
              </a:rPr>
              <a:t>true</a:t>
            </a:r>
            <a:endParaRPr sz="1850">
              <a:latin typeface="Times New Roman"/>
              <a:cs typeface="Times New Roman"/>
            </a:endParaRPr>
          </a:p>
          <a:p>
            <a:pPr marL="184785">
              <a:lnSpc>
                <a:spcPts val="1785"/>
              </a:lnSpc>
              <a:spcBef>
                <a:spcPts val="1650"/>
              </a:spcBef>
            </a:pPr>
            <a:r>
              <a:rPr sz="1850" dirty="0">
                <a:latin typeface="Times New Roman"/>
                <a:cs typeface="Times New Roman"/>
              </a:rPr>
              <a:t>null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hypothesis.</a:t>
            </a:r>
            <a:endParaRPr sz="1850">
              <a:latin typeface="Times New Roman"/>
              <a:cs typeface="Times New Roman"/>
            </a:endParaRPr>
          </a:p>
          <a:p>
            <a:pPr marL="396240" indent="-389255">
              <a:lnSpc>
                <a:spcPts val="5565"/>
              </a:lnSpc>
              <a:buSzPct val="264864"/>
              <a:buChar char="●"/>
              <a:tabLst>
                <a:tab pos="396240" algn="l"/>
              </a:tabLst>
            </a:pPr>
            <a:r>
              <a:rPr sz="1850" dirty="0">
                <a:latin typeface="Times New Roman"/>
                <a:cs typeface="Times New Roman"/>
              </a:rPr>
              <a:t>It</a:t>
            </a:r>
            <a:r>
              <a:rPr sz="1850" spc="2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is</a:t>
            </a:r>
            <a:r>
              <a:rPr sz="1850" spc="2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denotes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by</a:t>
            </a:r>
            <a:r>
              <a:rPr sz="1850" spc="25" dirty="0">
                <a:latin typeface="Times New Roman"/>
                <a:cs typeface="Times New Roman"/>
              </a:rPr>
              <a:t> </a:t>
            </a:r>
            <a:r>
              <a:rPr sz="1850" spc="-25" dirty="0">
                <a:latin typeface="Times New Roman"/>
                <a:cs typeface="Times New Roman"/>
              </a:rPr>
              <a:t>α.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07102" y="2084070"/>
            <a:ext cx="3235960" cy="466725"/>
          </a:xfrm>
          <a:prstGeom prst="rect">
            <a:avLst/>
          </a:prstGeom>
          <a:ln w="38100">
            <a:solidFill>
              <a:srgbClr val="006FC0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670"/>
              </a:spcBef>
            </a:pPr>
            <a:r>
              <a:rPr sz="1850" b="1" dirty="0">
                <a:latin typeface="Times New Roman"/>
                <a:cs typeface="Times New Roman"/>
              </a:rPr>
              <a:t>Type</a:t>
            </a:r>
            <a:r>
              <a:rPr sz="1850" b="1" spc="-35" dirty="0">
                <a:latin typeface="Times New Roman"/>
                <a:cs typeface="Times New Roman"/>
              </a:rPr>
              <a:t> </a:t>
            </a:r>
            <a:r>
              <a:rPr sz="1850" b="1" dirty="0">
                <a:latin typeface="Times New Roman"/>
                <a:cs typeface="Times New Roman"/>
              </a:rPr>
              <a:t>2</a:t>
            </a:r>
            <a:r>
              <a:rPr sz="1850" b="1" spc="-45" dirty="0">
                <a:latin typeface="Times New Roman"/>
                <a:cs typeface="Times New Roman"/>
              </a:rPr>
              <a:t> </a:t>
            </a:r>
            <a:r>
              <a:rPr sz="1850" b="1" spc="-10" dirty="0">
                <a:latin typeface="Times New Roman"/>
                <a:cs typeface="Times New Roman"/>
              </a:rPr>
              <a:t>Error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6102" y="2084070"/>
            <a:ext cx="3374390" cy="466725"/>
          </a:xfrm>
          <a:prstGeom prst="rect">
            <a:avLst/>
          </a:prstGeom>
          <a:ln w="38100">
            <a:solidFill>
              <a:srgbClr val="92D050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670"/>
              </a:spcBef>
            </a:pPr>
            <a:r>
              <a:rPr sz="1850" b="1" dirty="0">
                <a:latin typeface="Times New Roman"/>
                <a:cs typeface="Times New Roman"/>
              </a:rPr>
              <a:t>Type</a:t>
            </a:r>
            <a:r>
              <a:rPr sz="1850" b="1" spc="-35" dirty="0">
                <a:latin typeface="Times New Roman"/>
                <a:cs typeface="Times New Roman"/>
              </a:rPr>
              <a:t> </a:t>
            </a:r>
            <a:r>
              <a:rPr sz="1850" b="1" dirty="0">
                <a:latin typeface="Times New Roman"/>
                <a:cs typeface="Times New Roman"/>
              </a:rPr>
              <a:t>1</a:t>
            </a:r>
            <a:r>
              <a:rPr sz="1850" b="1" spc="-45" dirty="0">
                <a:latin typeface="Times New Roman"/>
                <a:cs typeface="Times New Roman"/>
              </a:rPr>
              <a:t> </a:t>
            </a:r>
            <a:r>
              <a:rPr sz="1850" b="1" spc="-10" dirty="0">
                <a:latin typeface="Times New Roman"/>
                <a:cs typeface="Times New Roman"/>
              </a:rPr>
              <a:t>Error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07102" y="2839973"/>
            <a:ext cx="3235960" cy="1809114"/>
          </a:xfrm>
          <a:custGeom>
            <a:avLst/>
            <a:gdLst/>
            <a:ahLst/>
            <a:cxnLst/>
            <a:rect l="l" t="t" r="r" b="b"/>
            <a:pathLst>
              <a:path w="3235959" h="1809114">
                <a:moveTo>
                  <a:pt x="0" y="1808988"/>
                </a:moveTo>
                <a:lnTo>
                  <a:pt x="3235452" y="1808988"/>
                </a:lnTo>
                <a:lnTo>
                  <a:pt x="3235452" y="0"/>
                </a:lnTo>
                <a:lnTo>
                  <a:pt x="0" y="0"/>
                </a:lnTo>
                <a:lnTo>
                  <a:pt x="0" y="1808988"/>
                </a:lnTo>
                <a:close/>
              </a:path>
            </a:pathLst>
          </a:custGeom>
          <a:ln w="38100">
            <a:solidFill>
              <a:srgbClr val="007C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29327" y="3051428"/>
            <a:ext cx="2755900" cy="153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6240" indent="-389255">
              <a:lnSpc>
                <a:spcPts val="2970"/>
              </a:lnSpc>
              <a:buSzPct val="264864"/>
              <a:buChar char="●"/>
              <a:tabLst>
                <a:tab pos="396240" algn="l"/>
              </a:tabLst>
            </a:pPr>
            <a:r>
              <a:rPr sz="1850" dirty="0">
                <a:latin typeface="Times New Roman"/>
                <a:cs typeface="Times New Roman"/>
              </a:rPr>
              <a:t>Occurs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when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we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reject</a:t>
            </a:r>
            <a:r>
              <a:rPr sz="1850" spc="65" dirty="0">
                <a:latin typeface="Times New Roman"/>
                <a:cs typeface="Times New Roman"/>
              </a:rPr>
              <a:t> </a:t>
            </a:r>
            <a:r>
              <a:rPr sz="1850" spc="-50" dirty="0">
                <a:latin typeface="Times New Roman"/>
                <a:cs typeface="Times New Roman"/>
              </a:rPr>
              <a:t>a</a:t>
            </a:r>
            <a:endParaRPr sz="1850">
              <a:latin typeface="Times New Roman"/>
              <a:cs typeface="Times New Roman"/>
            </a:endParaRPr>
          </a:p>
          <a:p>
            <a:pPr marL="184785">
              <a:lnSpc>
                <a:spcPts val="1785"/>
              </a:lnSpc>
              <a:spcBef>
                <a:spcPts val="1650"/>
              </a:spcBef>
            </a:pPr>
            <a:r>
              <a:rPr sz="1850" dirty="0">
                <a:latin typeface="Times New Roman"/>
                <a:cs typeface="Times New Roman"/>
              </a:rPr>
              <a:t>false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null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hypothesis.</a:t>
            </a:r>
            <a:endParaRPr sz="1850">
              <a:latin typeface="Times New Roman"/>
              <a:cs typeface="Times New Roman"/>
            </a:endParaRPr>
          </a:p>
          <a:p>
            <a:pPr marL="396240" indent="-389255">
              <a:lnSpc>
                <a:spcPts val="5565"/>
              </a:lnSpc>
              <a:buSzPct val="264864"/>
              <a:buChar char="●"/>
              <a:tabLst>
                <a:tab pos="396240" algn="l"/>
              </a:tabLst>
            </a:pPr>
            <a:r>
              <a:rPr sz="1850" dirty="0">
                <a:latin typeface="Times New Roman"/>
                <a:cs typeface="Times New Roman"/>
              </a:rPr>
              <a:t>It</a:t>
            </a:r>
            <a:r>
              <a:rPr sz="1850" spc="2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is</a:t>
            </a:r>
            <a:r>
              <a:rPr sz="1850" spc="2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denotes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by</a:t>
            </a:r>
            <a:r>
              <a:rPr sz="1850" spc="25" dirty="0">
                <a:latin typeface="Times New Roman"/>
                <a:cs typeface="Times New Roman"/>
              </a:rPr>
              <a:t> </a:t>
            </a:r>
            <a:r>
              <a:rPr sz="1850" spc="-25" dirty="0">
                <a:latin typeface="Times New Roman"/>
                <a:cs typeface="Times New Roman"/>
              </a:rPr>
              <a:t>β.</a:t>
            </a:r>
            <a:endParaRPr sz="185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1342" y="954785"/>
            <a:ext cx="45053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5" dirty="0">
                <a:solidFill>
                  <a:srgbClr val="404040"/>
                </a:solidFill>
              </a:rPr>
              <a:t>Significance</a:t>
            </a:r>
            <a:r>
              <a:rPr sz="4800" spc="-225" dirty="0">
                <a:solidFill>
                  <a:srgbClr val="404040"/>
                </a:solidFill>
              </a:rPr>
              <a:t> </a:t>
            </a:r>
            <a:r>
              <a:rPr sz="4800" spc="-10" dirty="0">
                <a:solidFill>
                  <a:srgbClr val="404040"/>
                </a:solidFill>
              </a:rPr>
              <a:t>Level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402742" y="2289175"/>
            <a:ext cx="8502015" cy="2025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2120" indent="-439420">
              <a:lnSpc>
                <a:spcPts val="2970"/>
              </a:lnSpc>
              <a:buSzPct val="267567"/>
              <a:buChar char="●"/>
              <a:tabLst>
                <a:tab pos="452120" algn="l"/>
              </a:tabLst>
            </a:pPr>
            <a:r>
              <a:rPr sz="1850" dirty="0">
                <a:latin typeface="Times New Roman"/>
                <a:cs typeface="Times New Roman"/>
              </a:rPr>
              <a:t>The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significance</a:t>
            </a:r>
            <a:r>
              <a:rPr sz="1850" spc="8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level,</a:t>
            </a:r>
            <a:r>
              <a:rPr sz="1850" spc="7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also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denoted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as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alpha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or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α,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is</a:t>
            </a:r>
            <a:r>
              <a:rPr sz="1850" spc="2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the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probability</a:t>
            </a:r>
            <a:r>
              <a:rPr sz="1850" spc="7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of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rejecting</a:t>
            </a:r>
            <a:r>
              <a:rPr sz="1850" spc="65" dirty="0">
                <a:latin typeface="Times New Roman"/>
                <a:cs typeface="Times New Roman"/>
              </a:rPr>
              <a:t> </a:t>
            </a:r>
            <a:r>
              <a:rPr sz="1850" spc="-25" dirty="0">
                <a:latin typeface="Times New Roman"/>
                <a:cs typeface="Times New Roman"/>
              </a:rPr>
              <a:t>the</a:t>
            </a:r>
            <a:endParaRPr sz="1850">
              <a:latin typeface="Times New Roman"/>
              <a:cs typeface="Times New Roman"/>
            </a:endParaRPr>
          </a:p>
          <a:p>
            <a:pPr marL="184785">
              <a:lnSpc>
                <a:spcPts val="1785"/>
              </a:lnSpc>
              <a:spcBef>
                <a:spcPts val="1650"/>
              </a:spcBef>
            </a:pPr>
            <a:r>
              <a:rPr sz="1850" dirty="0">
                <a:latin typeface="Times New Roman"/>
                <a:cs typeface="Times New Roman"/>
              </a:rPr>
              <a:t>null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hypothesis</a:t>
            </a:r>
            <a:r>
              <a:rPr sz="1850" spc="6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when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it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is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spc="-20" dirty="0">
                <a:latin typeface="Times New Roman"/>
                <a:cs typeface="Times New Roman"/>
              </a:rPr>
              <a:t>true.</a:t>
            </a:r>
            <a:endParaRPr sz="1850">
              <a:latin typeface="Times New Roman"/>
              <a:cs typeface="Times New Roman"/>
            </a:endParaRPr>
          </a:p>
          <a:p>
            <a:pPr marL="396240" indent="-392430">
              <a:lnSpc>
                <a:spcPts val="5565"/>
              </a:lnSpc>
              <a:buSzPct val="267567"/>
              <a:buChar char="●"/>
              <a:tabLst>
                <a:tab pos="396240" algn="l"/>
              </a:tabLst>
            </a:pPr>
            <a:r>
              <a:rPr sz="1850" dirty="0">
                <a:latin typeface="Times New Roman"/>
                <a:cs typeface="Times New Roman"/>
              </a:rPr>
              <a:t>A</a:t>
            </a:r>
            <a:r>
              <a:rPr sz="1850" spc="-9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significance</a:t>
            </a:r>
            <a:r>
              <a:rPr sz="1850" spc="8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level</a:t>
            </a:r>
            <a:r>
              <a:rPr sz="1850" spc="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of</a:t>
            </a:r>
            <a:r>
              <a:rPr sz="1850" spc="3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0.05</a:t>
            </a:r>
            <a:r>
              <a:rPr sz="1850" spc="3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indicates</a:t>
            </a:r>
            <a:r>
              <a:rPr sz="1850" spc="9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5%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risk</a:t>
            </a:r>
            <a:r>
              <a:rPr sz="1850" spc="3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of</a:t>
            </a:r>
            <a:r>
              <a:rPr sz="1850" spc="2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concluding</a:t>
            </a:r>
            <a:r>
              <a:rPr sz="1850" spc="8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that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</a:t>
            </a:r>
            <a:r>
              <a:rPr sz="1850" spc="3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difference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exists</a:t>
            </a:r>
            <a:endParaRPr sz="1850">
              <a:latin typeface="Times New Roman"/>
              <a:cs typeface="Times New Roman"/>
            </a:endParaRPr>
          </a:p>
          <a:p>
            <a:pPr marL="184785">
              <a:lnSpc>
                <a:spcPct val="100000"/>
              </a:lnSpc>
              <a:spcBef>
                <a:spcPts val="1650"/>
              </a:spcBef>
            </a:pPr>
            <a:r>
              <a:rPr sz="1850" dirty="0">
                <a:latin typeface="Times New Roman"/>
                <a:cs typeface="Times New Roman"/>
              </a:rPr>
              <a:t>when</a:t>
            </a:r>
            <a:r>
              <a:rPr sz="1850" spc="3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there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is</a:t>
            </a:r>
            <a:r>
              <a:rPr sz="1850" spc="3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no</a:t>
            </a:r>
            <a:r>
              <a:rPr sz="1850" spc="3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actual</a:t>
            </a:r>
            <a:r>
              <a:rPr sz="1850" spc="65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difference.</a:t>
            </a:r>
            <a:endParaRPr sz="185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9144000" cy="524510"/>
            <a:chOff x="0" y="6333744"/>
            <a:chExt cx="9144000" cy="524510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9144000" cy="457200"/>
            </a:xfrm>
            <a:custGeom>
              <a:avLst/>
              <a:gdLst/>
              <a:ahLst/>
              <a:cxnLst/>
              <a:rect l="l" t="t" r="r" b="b"/>
              <a:pathLst>
                <a:path w="9144000" h="457200">
                  <a:moveTo>
                    <a:pt x="9144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9144000" y="4571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3A3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9144000" cy="67310"/>
            </a:xfrm>
            <a:custGeom>
              <a:avLst/>
              <a:gdLst/>
              <a:ahLst/>
              <a:cxnLst/>
              <a:rect l="l" t="t" r="r" b="b"/>
              <a:pathLst>
                <a:path w="9144000" h="67310">
                  <a:moveTo>
                    <a:pt x="9144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9144000" y="6705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A4B5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896111" y="1738883"/>
            <a:ext cx="7475855" cy="0"/>
          </a:xfrm>
          <a:custGeom>
            <a:avLst/>
            <a:gdLst/>
            <a:ahLst/>
            <a:cxnLst/>
            <a:rect l="l" t="t" r="r" b="b"/>
            <a:pathLst>
              <a:path w="7475855">
                <a:moveTo>
                  <a:pt x="0" y="0"/>
                </a:moveTo>
                <a:lnTo>
                  <a:pt x="7475473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83742" y="932129"/>
            <a:ext cx="45065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5" dirty="0">
                <a:solidFill>
                  <a:srgbClr val="404040"/>
                </a:solidFill>
              </a:rPr>
              <a:t>Significance</a:t>
            </a:r>
            <a:r>
              <a:rPr sz="4800" spc="-235" dirty="0">
                <a:solidFill>
                  <a:srgbClr val="404040"/>
                </a:solidFill>
              </a:rPr>
              <a:t> </a:t>
            </a:r>
            <a:r>
              <a:rPr sz="4800" spc="-10" dirty="0">
                <a:solidFill>
                  <a:srgbClr val="404040"/>
                </a:solidFill>
              </a:rPr>
              <a:t>Level</a:t>
            </a:r>
            <a:endParaRPr sz="4800"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2057400"/>
            <a:ext cx="6262115" cy="326135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1991</Words>
  <Application>Microsoft Office PowerPoint</Application>
  <PresentationFormat>On-screen Show (4:3)</PresentationFormat>
  <Paragraphs>275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Aptos</vt:lpstr>
      <vt:lpstr>Carlito</vt:lpstr>
      <vt:lpstr>Roboto</vt:lpstr>
      <vt:lpstr>Roboto Medium</vt:lpstr>
      <vt:lpstr>Symbol</vt:lpstr>
      <vt:lpstr>Times New Roman</vt:lpstr>
      <vt:lpstr>UKIJ Qolyazma</vt:lpstr>
      <vt:lpstr>Office Theme</vt:lpstr>
      <vt:lpstr>Introduction to Data Analytics</vt:lpstr>
      <vt:lpstr>Populations and samples</vt:lpstr>
      <vt:lpstr>Point estimation</vt:lpstr>
      <vt:lpstr>Hypothesis testing</vt:lpstr>
      <vt:lpstr>Hypothesis testing</vt:lpstr>
      <vt:lpstr>Example of “The Court Case”?</vt:lpstr>
      <vt:lpstr>Types of Errors</vt:lpstr>
      <vt:lpstr>Significance Level</vt:lpstr>
      <vt:lpstr>Significance Level</vt:lpstr>
      <vt:lpstr>Critical Region</vt:lpstr>
      <vt:lpstr>P-value</vt:lpstr>
      <vt:lpstr>t-Distribution</vt:lpstr>
      <vt:lpstr>One Sample T test</vt:lpstr>
      <vt:lpstr>Degree of Freedom</vt:lpstr>
      <vt:lpstr>Relationship to normal</vt:lpstr>
      <vt:lpstr>Two Sample T Test</vt:lpstr>
      <vt:lpstr>Paired Sample T Test</vt:lpstr>
      <vt:lpstr>T Test vs Z Test</vt:lpstr>
      <vt:lpstr>One Sample Z Test</vt:lpstr>
      <vt:lpstr>One Sample Z-Test</vt:lpstr>
      <vt:lpstr>Two Sample Z Test</vt:lpstr>
      <vt:lpstr>ANOVA - Analysis of Variance</vt:lpstr>
      <vt:lpstr>Chi-Squared Test</vt:lpstr>
      <vt:lpstr>Example: Titanic</vt:lpstr>
      <vt:lpstr>Chi squared Test?</vt:lpstr>
      <vt:lpstr>What would be expected if the null is true?</vt:lpstr>
      <vt:lpstr>What would be expected if the null is true?</vt:lpstr>
      <vt:lpstr>Chi-Squared Test Actually Compares Observed and Expected Frequencies</vt:lpstr>
      <vt:lpstr>PowerPoint Presentation</vt:lpstr>
      <vt:lpstr>Choosing the right test</vt:lpstr>
      <vt:lpstr>Research question</vt:lpstr>
      <vt:lpstr>Dependent variables</vt:lpstr>
      <vt:lpstr>What variable type is the dependent?</vt:lpstr>
      <vt:lpstr>Data types</vt:lpstr>
      <vt:lpstr>Exercise: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Masoodhur Rahaman</cp:lastModifiedBy>
  <cp:revision>3</cp:revision>
  <dcterms:created xsi:type="dcterms:W3CDTF">2024-03-09T18:37:18Z</dcterms:created>
  <dcterms:modified xsi:type="dcterms:W3CDTF">2024-03-11T22:43:36Z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2024-03-09T00:00:00Z</vt:filetime>
  </property>
  <property fmtid="{D5CDD505-2E9C-101B-9397-08002B2CF9AE}" pid="5" name="Producer">
    <vt:lpwstr>3-Heights(TM) PDF Security Shell 4.8.25.2 (http://www.pdf-tools.com)</vt:lpwstr>
  </property>
</Properties>
</file>