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7" r:id="rId19"/>
    <p:sldId id="278" r:id="rId20"/>
    <p:sldId id="279" r:id="rId21"/>
    <p:sldId id="271" r:id="rId22"/>
    <p:sldId id="272" r:id="rId23"/>
    <p:sldId id="273" r:id="rId24"/>
    <p:sldId id="274" r:id="rId2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5464129-9405-410F-A2BF-576004E82D85}" type="datetimeFigureOut">
              <a:rPr lang="en-US" smtClean="0"/>
              <a:t>4/2/2024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128800A-D588-4182-8429-B9F19C2BDC92}" type="slidenum">
              <a:rPr lang="en-US" smtClean="0"/>
              <a:t>‹#›</a:t>
            </a:fld>
            <a:endParaRPr lang="en-US"/>
          </a:p>
        </p:txBody>
      </p:sp>
    </p:spTree>
    <p:extLst>
      <p:ext uri="{BB962C8B-B14F-4D97-AF65-F5344CB8AC3E}">
        <p14:creationId xmlns:p14="http://schemas.microsoft.com/office/powerpoint/2010/main" val="398161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28800A-D588-4182-8429-B9F19C2BDC92}" type="slidenum">
              <a:rPr lang="en-US" smtClean="0"/>
              <a:t>5</a:t>
            </a:fld>
            <a:endParaRPr lang="en-US"/>
          </a:p>
        </p:txBody>
      </p:sp>
    </p:spTree>
    <p:extLst>
      <p:ext uri="{BB962C8B-B14F-4D97-AF65-F5344CB8AC3E}">
        <p14:creationId xmlns:p14="http://schemas.microsoft.com/office/powerpoint/2010/main" val="428831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Inter"/>
              </a:rPr>
              <a:t>Logistic Regression is considered a regression model also. This model creates a regression model to predict the likelihood that a given data entry belongs to the category labeled “1.” Logistic regression models the data using the sigmoid function, much as linear regression assumes that the data follows a linear distribution.</a:t>
            </a:r>
            <a:endParaRPr lang="en-US" dirty="0"/>
          </a:p>
        </p:txBody>
      </p:sp>
      <p:sp>
        <p:nvSpPr>
          <p:cNvPr id="4" name="Slide Number Placeholder 3"/>
          <p:cNvSpPr>
            <a:spLocks noGrp="1"/>
          </p:cNvSpPr>
          <p:nvPr>
            <p:ph type="sldNum" sz="quarter" idx="5"/>
          </p:nvPr>
        </p:nvSpPr>
        <p:spPr/>
        <p:txBody>
          <a:bodyPr/>
          <a:lstStyle/>
          <a:p>
            <a:fld id="{8128800A-D588-4182-8429-B9F19C2BDC92}" type="slidenum">
              <a:rPr lang="en-US" smtClean="0"/>
              <a:t>11</a:t>
            </a:fld>
            <a:endParaRPr lang="en-US"/>
          </a:p>
        </p:txBody>
      </p:sp>
    </p:spTree>
    <p:extLst>
      <p:ext uri="{BB962C8B-B14F-4D97-AF65-F5344CB8AC3E}">
        <p14:creationId xmlns:p14="http://schemas.microsoft.com/office/powerpoint/2010/main" val="1916056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Inter"/>
              </a:rPr>
              <a:t>Logistic Regression is considered a regression model also. This model creates a regression model to predict the likelihood that a given data entry belongs to the category labeled “1.” Logistic regression models the data using the sigmoid function, much as linear regression assumes that the data follows a linear distribution.</a:t>
            </a:r>
            <a:endParaRPr lang="en-US" dirty="0"/>
          </a:p>
        </p:txBody>
      </p:sp>
      <p:sp>
        <p:nvSpPr>
          <p:cNvPr id="4" name="Slide Number Placeholder 3"/>
          <p:cNvSpPr>
            <a:spLocks noGrp="1"/>
          </p:cNvSpPr>
          <p:nvPr>
            <p:ph type="sldNum" sz="quarter" idx="5"/>
          </p:nvPr>
        </p:nvSpPr>
        <p:spPr/>
        <p:txBody>
          <a:bodyPr/>
          <a:lstStyle/>
          <a:p>
            <a:fld id="{8128800A-D588-4182-8429-B9F19C2BDC92}" type="slidenum">
              <a:rPr lang="en-US" smtClean="0"/>
              <a:t>13</a:t>
            </a:fld>
            <a:endParaRPr lang="en-US"/>
          </a:p>
        </p:txBody>
      </p:sp>
    </p:spTree>
    <p:extLst>
      <p:ext uri="{BB962C8B-B14F-4D97-AF65-F5344CB8AC3E}">
        <p14:creationId xmlns:p14="http://schemas.microsoft.com/office/powerpoint/2010/main" val="131341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3244" y="712978"/>
            <a:ext cx="5807709" cy="756919"/>
          </a:xfrm>
          <a:prstGeom prst="rect">
            <a:avLst/>
          </a:prstGeom>
        </p:spPr>
        <p:txBody>
          <a:bodyPr wrap="square" lIns="0" tIns="0" rIns="0" bIns="0">
            <a:spAutoFit/>
          </a:bodyPr>
          <a:lstStyle>
            <a:lvl1pPr>
              <a:defRPr sz="43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0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9144000" cy="457200"/>
          </a:xfrm>
          <a:custGeom>
            <a:avLst/>
            <a:gdLst/>
            <a:ahLst/>
            <a:cxnLst/>
            <a:rect l="l" t="t" r="r" b="b"/>
            <a:pathLst>
              <a:path w="9144000" h="457200">
                <a:moveTo>
                  <a:pt x="9144000" y="0"/>
                </a:moveTo>
                <a:lnTo>
                  <a:pt x="0" y="0"/>
                </a:lnTo>
                <a:lnTo>
                  <a:pt x="0" y="457199"/>
                </a:lnTo>
                <a:lnTo>
                  <a:pt x="9144000" y="457199"/>
                </a:lnTo>
                <a:lnTo>
                  <a:pt x="9144000" y="0"/>
                </a:lnTo>
                <a:close/>
              </a:path>
            </a:pathLst>
          </a:custGeom>
          <a:solidFill>
            <a:srgbClr val="F3A346"/>
          </a:solidFill>
        </p:spPr>
        <p:txBody>
          <a:bodyPr wrap="square" lIns="0" tIns="0" rIns="0" bIns="0" rtlCol="0"/>
          <a:lstStyle/>
          <a:p>
            <a:endParaRPr/>
          </a:p>
        </p:txBody>
      </p:sp>
      <p:sp>
        <p:nvSpPr>
          <p:cNvPr id="17" name="bg object 17"/>
          <p:cNvSpPr/>
          <p:nvPr/>
        </p:nvSpPr>
        <p:spPr>
          <a:xfrm>
            <a:off x="0" y="6333744"/>
            <a:ext cx="9144000" cy="67310"/>
          </a:xfrm>
          <a:custGeom>
            <a:avLst/>
            <a:gdLst/>
            <a:ahLst/>
            <a:cxnLst/>
            <a:rect l="l" t="t" r="r" b="b"/>
            <a:pathLst>
              <a:path w="9144000" h="67310">
                <a:moveTo>
                  <a:pt x="9144000" y="0"/>
                </a:moveTo>
                <a:lnTo>
                  <a:pt x="0" y="0"/>
                </a:lnTo>
                <a:lnTo>
                  <a:pt x="0" y="67055"/>
                </a:lnTo>
                <a:lnTo>
                  <a:pt x="9144000" y="67055"/>
                </a:lnTo>
                <a:lnTo>
                  <a:pt x="9144000" y="0"/>
                </a:lnTo>
                <a:close/>
              </a:path>
            </a:pathLst>
          </a:custGeom>
          <a:solidFill>
            <a:srgbClr val="A4B592"/>
          </a:solidFill>
        </p:spPr>
        <p:txBody>
          <a:bodyPr wrap="square" lIns="0" tIns="0" rIns="0" bIns="0" rtlCol="0"/>
          <a:lstStyle/>
          <a:p>
            <a:endParaRPr/>
          </a:p>
        </p:txBody>
      </p:sp>
      <p:sp>
        <p:nvSpPr>
          <p:cNvPr id="18" name="bg object 18"/>
          <p:cNvSpPr/>
          <p:nvPr/>
        </p:nvSpPr>
        <p:spPr>
          <a:xfrm>
            <a:off x="896111" y="1738883"/>
            <a:ext cx="7475855" cy="0"/>
          </a:xfrm>
          <a:custGeom>
            <a:avLst/>
            <a:gdLst/>
            <a:ahLst/>
            <a:cxnLst/>
            <a:rect l="l" t="t" r="r" b="b"/>
            <a:pathLst>
              <a:path w="7475855">
                <a:moveTo>
                  <a:pt x="0" y="0"/>
                </a:moveTo>
                <a:lnTo>
                  <a:pt x="7475473" y="0"/>
                </a:lnTo>
              </a:path>
            </a:pathLst>
          </a:custGeom>
          <a:ln w="6350">
            <a:solidFill>
              <a:srgbClr val="7E7E7E"/>
            </a:solidFill>
          </a:ln>
        </p:spPr>
        <p:txBody>
          <a:bodyPr wrap="square" lIns="0" tIns="0" rIns="0" bIns="0" rtlCol="0"/>
          <a:lstStyle/>
          <a:p>
            <a:endParaRPr/>
          </a:p>
        </p:txBody>
      </p:sp>
      <p:sp>
        <p:nvSpPr>
          <p:cNvPr id="2" name="Holder 2"/>
          <p:cNvSpPr>
            <a:spLocks noGrp="1"/>
          </p:cNvSpPr>
          <p:nvPr>
            <p:ph type="title"/>
          </p:nvPr>
        </p:nvSpPr>
        <p:spPr>
          <a:xfrm>
            <a:off x="707542" y="393903"/>
            <a:ext cx="7899273" cy="1288846"/>
          </a:xfrm>
          <a:prstGeom prst="rect">
            <a:avLst/>
          </a:prstGeom>
        </p:spPr>
        <p:txBody>
          <a:bodyPr wrap="square" lIns="0" tIns="0" rIns="0" bIns="0">
            <a:spAutoFit/>
          </a:bodyPr>
          <a:lstStyle>
            <a:lvl1pPr>
              <a:defRPr sz="43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1090" y="1840230"/>
            <a:ext cx="7480934" cy="3312795"/>
          </a:xfrm>
          <a:prstGeom prst="rect">
            <a:avLst/>
          </a:prstGeom>
        </p:spPr>
        <p:txBody>
          <a:bodyPr wrap="square" lIns="0" tIns="0" rIns="0" bIns="0">
            <a:spAutoFit/>
          </a:bodyPr>
          <a:lstStyle>
            <a:lvl1pPr>
              <a:defRPr sz="20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1.png"/><Relationship Id="rId4" Type="http://schemas.openxmlformats.org/officeDocument/2006/relationships/image" Target="../media/image47.png"/><Relationship Id="rId9"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5.png"/><Relationship Id="rId7"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1.png"/><Relationship Id="rId5" Type="http://schemas.openxmlformats.org/officeDocument/2006/relationships/image" Target="../media/image47.png"/><Relationship Id="rId10"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image" Target="../media/image53.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png"/><Relationship Id="rId7" Type="http://schemas.openxmlformats.org/officeDocument/2006/relationships/image" Target="../media/image49.png"/><Relationship Id="rId12"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5.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45.png"/><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videntlyai.com/classification-metrics/confusion-matrix"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0.jpg"/></Relationships>
</file>

<file path=ppt/slides/_rels/slide22.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2.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21" Type="http://schemas.openxmlformats.org/officeDocument/2006/relationships/image" Target="../media/image1.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png"/><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9144000" cy="524510"/>
            <a:chOff x="0" y="6333744"/>
            <a:chExt cx="9144000" cy="524510"/>
          </a:xfrm>
        </p:grpSpPr>
        <p:sp>
          <p:nvSpPr>
            <p:cNvPr id="3" name="object 3"/>
            <p:cNvSpPr/>
            <p:nvPr/>
          </p:nvSpPr>
          <p:spPr>
            <a:xfrm>
              <a:off x="3047" y="6400799"/>
              <a:ext cx="9141460" cy="457200"/>
            </a:xfrm>
            <a:custGeom>
              <a:avLst/>
              <a:gdLst/>
              <a:ahLst/>
              <a:cxnLst/>
              <a:rect l="l" t="t" r="r" b="b"/>
              <a:pathLst>
                <a:path w="9141460" h="457200">
                  <a:moveTo>
                    <a:pt x="9140952" y="0"/>
                  </a:moveTo>
                  <a:lnTo>
                    <a:pt x="0" y="0"/>
                  </a:lnTo>
                  <a:lnTo>
                    <a:pt x="0" y="457199"/>
                  </a:lnTo>
                  <a:lnTo>
                    <a:pt x="9140952" y="457199"/>
                  </a:lnTo>
                  <a:lnTo>
                    <a:pt x="9140952" y="0"/>
                  </a:lnTo>
                  <a:close/>
                </a:path>
              </a:pathLst>
            </a:custGeom>
            <a:solidFill>
              <a:srgbClr val="F3A346"/>
            </a:solidFill>
          </p:spPr>
          <p:txBody>
            <a:bodyPr wrap="square" lIns="0" tIns="0" rIns="0" bIns="0" rtlCol="0"/>
            <a:lstStyle/>
            <a:p>
              <a:endParaRPr/>
            </a:p>
          </p:txBody>
        </p:sp>
        <p:sp>
          <p:nvSpPr>
            <p:cNvPr id="4" name="object 4"/>
            <p:cNvSpPr/>
            <p:nvPr/>
          </p:nvSpPr>
          <p:spPr>
            <a:xfrm>
              <a:off x="0" y="6333743"/>
              <a:ext cx="9142730" cy="64135"/>
            </a:xfrm>
            <a:custGeom>
              <a:avLst/>
              <a:gdLst/>
              <a:ahLst/>
              <a:cxnLst/>
              <a:rect l="l" t="t" r="r" b="b"/>
              <a:pathLst>
                <a:path w="9142730" h="64135">
                  <a:moveTo>
                    <a:pt x="152400" y="0"/>
                  </a:moveTo>
                  <a:lnTo>
                    <a:pt x="0" y="0"/>
                  </a:lnTo>
                  <a:lnTo>
                    <a:pt x="0" y="64008"/>
                  </a:lnTo>
                  <a:lnTo>
                    <a:pt x="152400" y="64008"/>
                  </a:lnTo>
                  <a:lnTo>
                    <a:pt x="152400" y="0"/>
                  </a:lnTo>
                  <a:close/>
                </a:path>
                <a:path w="9142730" h="64135">
                  <a:moveTo>
                    <a:pt x="9142476" y="0"/>
                  </a:moveTo>
                  <a:lnTo>
                    <a:pt x="5105400" y="0"/>
                  </a:lnTo>
                  <a:lnTo>
                    <a:pt x="5105400" y="64008"/>
                  </a:lnTo>
                  <a:lnTo>
                    <a:pt x="9142476" y="64008"/>
                  </a:lnTo>
                  <a:lnTo>
                    <a:pt x="9142476" y="0"/>
                  </a:lnTo>
                  <a:close/>
                </a:path>
              </a:pathLst>
            </a:custGeom>
            <a:solidFill>
              <a:srgbClr val="A4B592"/>
            </a:solidFill>
          </p:spPr>
          <p:txBody>
            <a:bodyPr wrap="square" lIns="0" tIns="0" rIns="0" bIns="0" rtlCol="0"/>
            <a:lstStyle/>
            <a:p>
              <a:endParaRPr/>
            </a:p>
          </p:txBody>
        </p:sp>
      </p:grpSp>
      <p:sp>
        <p:nvSpPr>
          <p:cNvPr id="5" name="object 5"/>
          <p:cNvSpPr/>
          <p:nvPr/>
        </p:nvSpPr>
        <p:spPr>
          <a:xfrm>
            <a:off x="906780" y="4343400"/>
            <a:ext cx="7406005" cy="0"/>
          </a:xfrm>
          <a:custGeom>
            <a:avLst/>
            <a:gdLst/>
            <a:ahLst/>
            <a:cxnLst/>
            <a:rect l="l" t="t" r="r" b="b"/>
            <a:pathLst>
              <a:path w="7406005">
                <a:moveTo>
                  <a:pt x="0" y="0"/>
                </a:moveTo>
                <a:lnTo>
                  <a:pt x="7405624" y="0"/>
                </a:lnTo>
              </a:path>
            </a:pathLst>
          </a:custGeom>
          <a:ln w="6350">
            <a:solidFill>
              <a:srgbClr val="7E7E7E"/>
            </a:solidFill>
          </a:ln>
        </p:spPr>
        <p:txBody>
          <a:bodyPr wrap="square" lIns="0" tIns="0" rIns="0" bIns="0" rtlCol="0"/>
          <a:lstStyle/>
          <a:p>
            <a:endParaRPr/>
          </a:p>
        </p:txBody>
      </p:sp>
      <p:sp>
        <p:nvSpPr>
          <p:cNvPr id="6" name="object 6"/>
          <p:cNvSpPr txBox="1">
            <a:spLocks noGrp="1"/>
          </p:cNvSpPr>
          <p:nvPr>
            <p:ph type="title"/>
          </p:nvPr>
        </p:nvSpPr>
        <p:spPr>
          <a:xfrm>
            <a:off x="993444" y="1145285"/>
            <a:ext cx="7216140" cy="2055495"/>
          </a:xfrm>
          <a:prstGeom prst="rect">
            <a:avLst/>
          </a:prstGeom>
        </p:spPr>
        <p:txBody>
          <a:bodyPr vert="horz" wrap="square" lIns="0" tIns="180975" rIns="0" bIns="0" rtlCol="0">
            <a:spAutoFit/>
          </a:bodyPr>
          <a:lstStyle/>
          <a:p>
            <a:pPr marL="2019935" marR="5080" indent="-2007870">
              <a:lnSpc>
                <a:spcPts val="7340"/>
              </a:lnSpc>
              <a:spcBef>
                <a:spcPts val="1425"/>
              </a:spcBef>
            </a:pPr>
            <a:r>
              <a:rPr sz="7200" b="0" spc="-180" dirty="0">
                <a:solidFill>
                  <a:srgbClr val="252525"/>
                </a:solidFill>
                <a:latin typeface="Carlito"/>
                <a:cs typeface="Carlito"/>
              </a:rPr>
              <a:t>Introduction</a:t>
            </a:r>
            <a:r>
              <a:rPr sz="7200" b="0" spc="-235" dirty="0">
                <a:solidFill>
                  <a:srgbClr val="252525"/>
                </a:solidFill>
                <a:latin typeface="Carlito"/>
                <a:cs typeface="Carlito"/>
              </a:rPr>
              <a:t> </a:t>
            </a:r>
            <a:r>
              <a:rPr sz="7200" b="0" spc="-85" dirty="0">
                <a:solidFill>
                  <a:srgbClr val="252525"/>
                </a:solidFill>
                <a:latin typeface="Carlito"/>
                <a:cs typeface="Carlito"/>
              </a:rPr>
              <a:t>to</a:t>
            </a:r>
            <a:r>
              <a:rPr sz="7200" b="0" spc="-220" dirty="0">
                <a:solidFill>
                  <a:srgbClr val="252525"/>
                </a:solidFill>
                <a:latin typeface="Carlito"/>
                <a:cs typeface="Carlito"/>
              </a:rPr>
              <a:t> </a:t>
            </a:r>
            <a:r>
              <a:rPr sz="7200" b="0" spc="-114" dirty="0">
                <a:solidFill>
                  <a:srgbClr val="252525"/>
                </a:solidFill>
                <a:latin typeface="Carlito"/>
                <a:cs typeface="Carlito"/>
              </a:rPr>
              <a:t>Data </a:t>
            </a:r>
            <a:r>
              <a:rPr sz="7200" b="0" spc="-40" dirty="0">
                <a:solidFill>
                  <a:srgbClr val="252525"/>
                </a:solidFill>
                <a:latin typeface="Carlito"/>
                <a:cs typeface="Carlito"/>
              </a:rPr>
              <a:t>Analytics</a:t>
            </a:r>
            <a:endParaRPr sz="7200">
              <a:latin typeface="Carlito"/>
              <a:cs typeface="Carlito"/>
            </a:endParaRPr>
          </a:p>
        </p:txBody>
      </p:sp>
      <p:sp>
        <p:nvSpPr>
          <p:cNvPr id="7" name="object 7"/>
          <p:cNvSpPr txBox="1"/>
          <p:nvPr/>
        </p:nvSpPr>
        <p:spPr>
          <a:xfrm>
            <a:off x="1656333" y="3106927"/>
            <a:ext cx="5880735" cy="1153160"/>
          </a:xfrm>
          <a:prstGeom prst="rect">
            <a:avLst/>
          </a:prstGeom>
        </p:spPr>
        <p:txBody>
          <a:bodyPr vert="horz" wrap="square" lIns="0" tIns="12065" rIns="0" bIns="0" rtlCol="0">
            <a:spAutoFit/>
          </a:bodyPr>
          <a:lstStyle/>
          <a:p>
            <a:pPr algn="ctr">
              <a:lnSpc>
                <a:spcPts val="4440"/>
              </a:lnSpc>
              <a:spcBef>
                <a:spcPts val="95"/>
              </a:spcBef>
            </a:pPr>
            <a:r>
              <a:rPr sz="4000" spc="-25" dirty="0">
                <a:solidFill>
                  <a:srgbClr val="252525"/>
                </a:solidFill>
                <a:latin typeface="Carlito"/>
                <a:cs typeface="Carlito"/>
              </a:rPr>
              <a:t>ITE</a:t>
            </a:r>
            <a:r>
              <a:rPr sz="4000" spc="-195" dirty="0">
                <a:solidFill>
                  <a:srgbClr val="252525"/>
                </a:solidFill>
                <a:latin typeface="Carlito"/>
                <a:cs typeface="Carlito"/>
              </a:rPr>
              <a:t> </a:t>
            </a:r>
            <a:r>
              <a:rPr sz="4000" spc="-20" dirty="0">
                <a:solidFill>
                  <a:srgbClr val="252525"/>
                </a:solidFill>
                <a:latin typeface="Carlito"/>
                <a:cs typeface="Carlito"/>
              </a:rPr>
              <a:t>5201</a:t>
            </a:r>
            <a:endParaRPr sz="4000">
              <a:latin typeface="Carlito"/>
              <a:cs typeface="Carlito"/>
            </a:endParaRPr>
          </a:p>
          <a:p>
            <a:pPr algn="ctr">
              <a:lnSpc>
                <a:spcPts val="4440"/>
              </a:lnSpc>
            </a:pPr>
            <a:r>
              <a:rPr sz="4000" spc="-80" dirty="0">
                <a:solidFill>
                  <a:srgbClr val="252525"/>
                </a:solidFill>
                <a:latin typeface="Carlito"/>
                <a:cs typeface="Carlito"/>
              </a:rPr>
              <a:t>Lecture10-Logistic</a:t>
            </a:r>
            <a:r>
              <a:rPr sz="4000" spc="-25" dirty="0">
                <a:solidFill>
                  <a:srgbClr val="252525"/>
                </a:solidFill>
                <a:latin typeface="Carlito"/>
                <a:cs typeface="Carlito"/>
              </a:rPr>
              <a:t> </a:t>
            </a:r>
            <a:r>
              <a:rPr sz="4000" spc="-50" dirty="0">
                <a:solidFill>
                  <a:srgbClr val="252525"/>
                </a:solidFill>
                <a:latin typeface="Carlito"/>
                <a:cs typeface="Carlito"/>
              </a:rPr>
              <a:t>Regression</a:t>
            </a:r>
            <a:endParaRPr sz="4000">
              <a:latin typeface="Carlito"/>
              <a:cs typeface="Carlito"/>
            </a:endParaRPr>
          </a:p>
        </p:txBody>
      </p:sp>
      <p:grpSp>
        <p:nvGrpSpPr>
          <p:cNvPr id="9" name="object 9"/>
          <p:cNvGrpSpPr/>
          <p:nvPr/>
        </p:nvGrpSpPr>
        <p:grpSpPr>
          <a:xfrm>
            <a:off x="152400" y="6324598"/>
            <a:ext cx="4953000" cy="457200"/>
            <a:chOff x="152400" y="6324598"/>
            <a:chExt cx="4953000" cy="457200"/>
          </a:xfrm>
        </p:grpSpPr>
        <p:sp>
          <p:nvSpPr>
            <p:cNvPr id="10" name="object 10"/>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pic>
          <p:nvPicPr>
            <p:cNvPr id="11" name="object 11"/>
            <p:cNvPicPr/>
            <p:nvPr/>
          </p:nvPicPr>
          <p:blipFill>
            <a:blip r:embed="rId2" cstate="print"/>
            <a:stretch>
              <a:fillRect/>
            </a:stretch>
          </p:blipFill>
          <p:spPr>
            <a:xfrm>
              <a:off x="304800" y="6348984"/>
              <a:ext cx="1581912" cy="40843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pic>
        <p:nvPicPr>
          <p:cNvPr id="3" name="object 3"/>
          <p:cNvPicPr/>
          <p:nvPr/>
        </p:nvPicPr>
        <p:blipFill>
          <a:blip r:embed="rId2" cstate="print"/>
          <a:stretch>
            <a:fillRect/>
          </a:stretch>
        </p:blipFill>
        <p:spPr>
          <a:xfrm>
            <a:off x="163068" y="6458711"/>
            <a:ext cx="800100" cy="246888"/>
          </a:xfrm>
          <a:prstGeom prst="rect">
            <a:avLst/>
          </a:prstGeom>
        </p:spPr>
      </p:pic>
      <p:sp>
        <p:nvSpPr>
          <p:cNvPr id="4" name="object 4"/>
          <p:cNvSpPr/>
          <p:nvPr/>
        </p:nvSpPr>
        <p:spPr>
          <a:xfrm>
            <a:off x="1662683" y="3502152"/>
            <a:ext cx="3824604" cy="22225"/>
          </a:xfrm>
          <a:custGeom>
            <a:avLst/>
            <a:gdLst/>
            <a:ahLst/>
            <a:cxnLst/>
            <a:rect l="l" t="t" r="r" b="b"/>
            <a:pathLst>
              <a:path w="3824604" h="22225">
                <a:moveTo>
                  <a:pt x="3824224" y="0"/>
                </a:moveTo>
                <a:lnTo>
                  <a:pt x="0" y="22225"/>
                </a:lnTo>
              </a:path>
            </a:pathLst>
          </a:custGeom>
          <a:ln w="57150">
            <a:solidFill>
              <a:srgbClr val="A4D9E7"/>
            </a:solidFill>
            <a:prstDash val="sysDash"/>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37718" rIns="0" bIns="0" rtlCol="0">
            <a:spAutoFit/>
          </a:bodyPr>
          <a:lstStyle/>
          <a:p>
            <a:pPr marL="199390">
              <a:lnSpc>
                <a:spcPct val="100000"/>
              </a:lnSpc>
              <a:spcBef>
                <a:spcPts val="105"/>
              </a:spcBef>
            </a:pPr>
            <a:r>
              <a:rPr sz="5600" b="0" dirty="0">
                <a:latin typeface="Times New Roman"/>
                <a:cs typeface="Times New Roman"/>
              </a:rPr>
              <a:t>Logistic</a:t>
            </a:r>
            <a:r>
              <a:rPr sz="5600" b="0" spc="-35" dirty="0">
                <a:latin typeface="Times New Roman"/>
                <a:cs typeface="Times New Roman"/>
              </a:rPr>
              <a:t> </a:t>
            </a:r>
            <a:r>
              <a:rPr sz="5600" b="0" spc="-10" dirty="0">
                <a:latin typeface="Times New Roman"/>
                <a:cs typeface="Times New Roman"/>
              </a:rPr>
              <a:t>regression</a:t>
            </a:r>
            <a:endParaRPr sz="5600">
              <a:latin typeface="Times New Roman"/>
              <a:cs typeface="Times New Roman"/>
            </a:endParaRPr>
          </a:p>
        </p:txBody>
      </p:sp>
      <p:sp>
        <p:nvSpPr>
          <p:cNvPr id="6" name="object 6"/>
          <p:cNvSpPr txBox="1"/>
          <p:nvPr/>
        </p:nvSpPr>
        <p:spPr>
          <a:xfrm>
            <a:off x="878839" y="1912365"/>
            <a:ext cx="7417434" cy="1203960"/>
          </a:xfrm>
          <a:prstGeom prst="rect">
            <a:avLst/>
          </a:prstGeom>
        </p:spPr>
        <p:txBody>
          <a:bodyPr vert="horz" wrap="square" lIns="0" tIns="40005" rIns="0" bIns="0" rtlCol="0">
            <a:spAutoFit/>
          </a:bodyPr>
          <a:lstStyle/>
          <a:p>
            <a:pPr marR="1936114" algn="r">
              <a:lnSpc>
                <a:spcPct val="100000"/>
              </a:lnSpc>
              <a:spcBef>
                <a:spcPts val="315"/>
              </a:spcBef>
            </a:pPr>
            <a:r>
              <a:rPr sz="1500" b="1" dirty="0">
                <a:solidFill>
                  <a:srgbClr val="404040"/>
                </a:solidFill>
                <a:latin typeface="Carlito"/>
                <a:cs typeface="Carlito"/>
              </a:rPr>
              <a:t>Linear</a:t>
            </a:r>
            <a:r>
              <a:rPr sz="1500" b="1" spc="-30" dirty="0">
                <a:solidFill>
                  <a:srgbClr val="404040"/>
                </a:solidFill>
                <a:latin typeface="Carlito"/>
                <a:cs typeface="Carlito"/>
              </a:rPr>
              <a:t> </a:t>
            </a:r>
            <a:r>
              <a:rPr sz="1500" b="1" spc="-10" dirty="0">
                <a:solidFill>
                  <a:srgbClr val="404040"/>
                </a:solidFill>
                <a:latin typeface="Carlito"/>
                <a:cs typeface="Carlito"/>
              </a:rPr>
              <a:t>regression</a:t>
            </a:r>
            <a:r>
              <a:rPr sz="1500" b="1" spc="-35" dirty="0">
                <a:solidFill>
                  <a:srgbClr val="404040"/>
                </a:solidFill>
                <a:latin typeface="Carlito"/>
                <a:cs typeface="Carlito"/>
              </a:rPr>
              <a:t> </a:t>
            </a:r>
            <a:r>
              <a:rPr sz="1500" dirty="0">
                <a:solidFill>
                  <a:srgbClr val="404040"/>
                </a:solidFill>
                <a:latin typeface="Carlito"/>
                <a:cs typeface="Carlito"/>
              </a:rPr>
              <a:t>is</a:t>
            </a:r>
            <a:r>
              <a:rPr sz="1500" spc="-5" dirty="0">
                <a:solidFill>
                  <a:srgbClr val="404040"/>
                </a:solidFill>
                <a:latin typeface="Carlito"/>
                <a:cs typeface="Carlito"/>
              </a:rPr>
              <a:t> </a:t>
            </a:r>
            <a:r>
              <a:rPr sz="1500" dirty="0">
                <a:solidFill>
                  <a:srgbClr val="404040"/>
                </a:solidFill>
                <a:latin typeface="Carlito"/>
                <a:cs typeface="Carlito"/>
              </a:rPr>
              <a:t>used</a:t>
            </a:r>
            <a:r>
              <a:rPr sz="1500" spc="-15" dirty="0">
                <a:solidFill>
                  <a:srgbClr val="404040"/>
                </a:solidFill>
                <a:latin typeface="Carlito"/>
                <a:cs typeface="Carlito"/>
              </a:rPr>
              <a:t> </a:t>
            </a:r>
            <a:r>
              <a:rPr sz="1500" dirty="0">
                <a:solidFill>
                  <a:srgbClr val="404040"/>
                </a:solidFill>
                <a:latin typeface="Carlito"/>
                <a:cs typeface="Carlito"/>
              </a:rPr>
              <a:t>to</a:t>
            </a:r>
            <a:r>
              <a:rPr sz="1500" spc="-20" dirty="0">
                <a:solidFill>
                  <a:srgbClr val="404040"/>
                </a:solidFill>
                <a:latin typeface="Carlito"/>
                <a:cs typeface="Carlito"/>
              </a:rPr>
              <a:t> </a:t>
            </a:r>
            <a:r>
              <a:rPr sz="1500" dirty="0">
                <a:solidFill>
                  <a:srgbClr val="404040"/>
                </a:solidFill>
                <a:latin typeface="Carlito"/>
                <a:cs typeface="Carlito"/>
              </a:rPr>
              <a:t>predict</a:t>
            </a:r>
            <a:r>
              <a:rPr sz="1500" spc="-15" dirty="0">
                <a:solidFill>
                  <a:srgbClr val="404040"/>
                </a:solidFill>
                <a:latin typeface="Carlito"/>
                <a:cs typeface="Carlito"/>
              </a:rPr>
              <a:t> </a:t>
            </a:r>
            <a:r>
              <a:rPr sz="1500" dirty="0">
                <a:solidFill>
                  <a:srgbClr val="404040"/>
                </a:solidFill>
                <a:latin typeface="Carlito"/>
                <a:cs typeface="Carlito"/>
              </a:rPr>
              <a:t>outputs</a:t>
            </a:r>
            <a:r>
              <a:rPr sz="1500" spc="-30" dirty="0">
                <a:solidFill>
                  <a:srgbClr val="404040"/>
                </a:solidFill>
                <a:latin typeface="Carlito"/>
                <a:cs typeface="Carlito"/>
              </a:rPr>
              <a:t> </a:t>
            </a:r>
            <a:r>
              <a:rPr sz="1500" dirty="0">
                <a:solidFill>
                  <a:srgbClr val="404040"/>
                </a:solidFill>
                <a:latin typeface="Carlito"/>
                <a:cs typeface="Carlito"/>
              </a:rPr>
              <a:t>on</a:t>
            </a:r>
            <a:r>
              <a:rPr sz="1500" spc="-20" dirty="0">
                <a:solidFill>
                  <a:srgbClr val="404040"/>
                </a:solidFill>
                <a:latin typeface="Carlito"/>
                <a:cs typeface="Carlito"/>
              </a:rPr>
              <a:t> </a:t>
            </a:r>
            <a:r>
              <a:rPr sz="1500" dirty="0">
                <a:solidFill>
                  <a:srgbClr val="404040"/>
                </a:solidFill>
                <a:latin typeface="Carlito"/>
                <a:cs typeface="Carlito"/>
              </a:rPr>
              <a:t>a</a:t>
            </a:r>
            <a:r>
              <a:rPr sz="1500" spc="-15" dirty="0">
                <a:solidFill>
                  <a:srgbClr val="404040"/>
                </a:solidFill>
                <a:latin typeface="Carlito"/>
                <a:cs typeface="Carlito"/>
              </a:rPr>
              <a:t> </a:t>
            </a:r>
            <a:r>
              <a:rPr sz="1500" spc="-10" dirty="0">
                <a:solidFill>
                  <a:srgbClr val="404040"/>
                </a:solidFill>
                <a:latin typeface="Carlito"/>
                <a:cs typeface="Carlito"/>
              </a:rPr>
              <a:t>continuous</a:t>
            </a:r>
            <a:r>
              <a:rPr sz="1500" spc="-45" dirty="0">
                <a:solidFill>
                  <a:srgbClr val="404040"/>
                </a:solidFill>
                <a:latin typeface="Carlito"/>
                <a:cs typeface="Carlito"/>
              </a:rPr>
              <a:t> </a:t>
            </a:r>
            <a:r>
              <a:rPr sz="1500" spc="-10" dirty="0">
                <a:solidFill>
                  <a:srgbClr val="404040"/>
                </a:solidFill>
                <a:latin typeface="Carlito"/>
                <a:cs typeface="Carlito"/>
              </a:rPr>
              <a:t>spectrum.</a:t>
            </a:r>
            <a:endParaRPr sz="1500">
              <a:latin typeface="Carlito"/>
              <a:cs typeface="Carlito"/>
            </a:endParaRPr>
          </a:p>
          <a:p>
            <a:pPr marL="182245" marR="1917700" indent="-182245" algn="r">
              <a:lnSpc>
                <a:spcPct val="100000"/>
              </a:lnSpc>
              <a:spcBef>
                <a:spcPts val="215"/>
              </a:spcBef>
              <a:buClr>
                <a:srgbClr val="A4B592"/>
              </a:buClr>
              <a:buFont typeface="Courier New"/>
              <a:buChar char="o"/>
              <a:tabLst>
                <a:tab pos="182245" algn="l"/>
              </a:tabLst>
            </a:pPr>
            <a:r>
              <a:rPr sz="1500" dirty="0">
                <a:solidFill>
                  <a:srgbClr val="404040"/>
                </a:solidFill>
                <a:latin typeface="Carlito"/>
                <a:cs typeface="Carlito"/>
              </a:rPr>
              <a:t>Example:</a:t>
            </a:r>
            <a:r>
              <a:rPr sz="1500" spc="-45" dirty="0">
                <a:solidFill>
                  <a:srgbClr val="404040"/>
                </a:solidFill>
                <a:latin typeface="Carlito"/>
                <a:cs typeface="Carlito"/>
              </a:rPr>
              <a:t> </a:t>
            </a:r>
            <a:r>
              <a:rPr sz="1500" dirty="0">
                <a:solidFill>
                  <a:srgbClr val="404040"/>
                </a:solidFill>
                <a:latin typeface="Carlito"/>
                <a:cs typeface="Carlito"/>
              </a:rPr>
              <a:t>predicting</a:t>
            </a:r>
            <a:r>
              <a:rPr sz="1500" spc="-30" dirty="0">
                <a:solidFill>
                  <a:srgbClr val="404040"/>
                </a:solidFill>
                <a:latin typeface="Carlito"/>
                <a:cs typeface="Carlito"/>
              </a:rPr>
              <a:t> </a:t>
            </a:r>
            <a:r>
              <a:rPr sz="1500" spc="-10" dirty="0">
                <a:solidFill>
                  <a:srgbClr val="404040"/>
                </a:solidFill>
                <a:latin typeface="Carlito"/>
                <a:cs typeface="Carlito"/>
              </a:rPr>
              <a:t>revenue</a:t>
            </a:r>
            <a:r>
              <a:rPr sz="1500" spc="-25" dirty="0">
                <a:solidFill>
                  <a:srgbClr val="404040"/>
                </a:solidFill>
                <a:latin typeface="Carlito"/>
                <a:cs typeface="Carlito"/>
              </a:rPr>
              <a:t> </a:t>
            </a:r>
            <a:r>
              <a:rPr sz="1500" dirty="0">
                <a:solidFill>
                  <a:srgbClr val="404040"/>
                </a:solidFill>
                <a:latin typeface="Carlito"/>
                <a:cs typeface="Carlito"/>
              </a:rPr>
              <a:t>based</a:t>
            </a:r>
            <a:r>
              <a:rPr sz="1500" spc="-45" dirty="0">
                <a:solidFill>
                  <a:srgbClr val="404040"/>
                </a:solidFill>
                <a:latin typeface="Carlito"/>
                <a:cs typeface="Carlito"/>
              </a:rPr>
              <a:t> </a:t>
            </a:r>
            <a:r>
              <a:rPr sz="1500" dirty="0">
                <a:solidFill>
                  <a:srgbClr val="404040"/>
                </a:solidFill>
                <a:latin typeface="Carlito"/>
                <a:cs typeface="Carlito"/>
              </a:rPr>
              <a:t>on</a:t>
            </a:r>
            <a:r>
              <a:rPr sz="1500" spc="-35" dirty="0">
                <a:solidFill>
                  <a:srgbClr val="404040"/>
                </a:solidFill>
                <a:latin typeface="Carlito"/>
                <a:cs typeface="Carlito"/>
              </a:rPr>
              <a:t> </a:t>
            </a:r>
            <a:r>
              <a:rPr sz="1500" dirty="0">
                <a:solidFill>
                  <a:srgbClr val="404040"/>
                </a:solidFill>
                <a:latin typeface="Carlito"/>
                <a:cs typeface="Carlito"/>
              </a:rPr>
              <a:t>the</a:t>
            </a:r>
            <a:r>
              <a:rPr sz="1500" spc="-45" dirty="0">
                <a:solidFill>
                  <a:srgbClr val="404040"/>
                </a:solidFill>
                <a:latin typeface="Carlito"/>
                <a:cs typeface="Carlito"/>
              </a:rPr>
              <a:t> </a:t>
            </a:r>
            <a:r>
              <a:rPr sz="1500" dirty="0">
                <a:solidFill>
                  <a:srgbClr val="404040"/>
                </a:solidFill>
                <a:latin typeface="Carlito"/>
                <a:cs typeface="Carlito"/>
              </a:rPr>
              <a:t>outside</a:t>
            </a:r>
            <a:r>
              <a:rPr sz="1500" spc="-40" dirty="0">
                <a:solidFill>
                  <a:srgbClr val="404040"/>
                </a:solidFill>
                <a:latin typeface="Carlito"/>
                <a:cs typeface="Carlito"/>
              </a:rPr>
              <a:t> </a:t>
            </a:r>
            <a:r>
              <a:rPr sz="1500" dirty="0">
                <a:solidFill>
                  <a:srgbClr val="404040"/>
                </a:solidFill>
                <a:latin typeface="Carlito"/>
                <a:cs typeface="Carlito"/>
              </a:rPr>
              <a:t>air</a:t>
            </a:r>
            <a:r>
              <a:rPr sz="1500" spc="-45" dirty="0">
                <a:solidFill>
                  <a:srgbClr val="404040"/>
                </a:solidFill>
                <a:latin typeface="Carlito"/>
                <a:cs typeface="Carlito"/>
              </a:rPr>
              <a:t> </a:t>
            </a:r>
            <a:r>
              <a:rPr sz="1500" spc="-10" dirty="0">
                <a:solidFill>
                  <a:srgbClr val="404040"/>
                </a:solidFill>
                <a:latin typeface="Carlito"/>
                <a:cs typeface="Carlito"/>
              </a:rPr>
              <a:t>temperature.</a:t>
            </a:r>
            <a:endParaRPr sz="1500">
              <a:latin typeface="Carlito"/>
              <a:cs typeface="Carlito"/>
            </a:endParaRPr>
          </a:p>
          <a:p>
            <a:pPr marL="12700">
              <a:lnSpc>
                <a:spcPct val="100000"/>
              </a:lnSpc>
              <a:spcBef>
                <a:spcPts val="1430"/>
              </a:spcBef>
            </a:pPr>
            <a:r>
              <a:rPr sz="1500" b="1" dirty="0">
                <a:solidFill>
                  <a:srgbClr val="404040"/>
                </a:solidFill>
                <a:latin typeface="Carlito"/>
                <a:cs typeface="Carlito"/>
              </a:rPr>
              <a:t>Logistic</a:t>
            </a:r>
            <a:r>
              <a:rPr sz="1500" b="1" spc="-35" dirty="0">
                <a:solidFill>
                  <a:srgbClr val="404040"/>
                </a:solidFill>
                <a:latin typeface="Carlito"/>
                <a:cs typeface="Carlito"/>
              </a:rPr>
              <a:t> </a:t>
            </a:r>
            <a:r>
              <a:rPr sz="1500" b="1" dirty="0">
                <a:solidFill>
                  <a:srgbClr val="404040"/>
                </a:solidFill>
                <a:latin typeface="Carlito"/>
                <a:cs typeface="Carlito"/>
              </a:rPr>
              <a:t>regression</a:t>
            </a:r>
            <a:r>
              <a:rPr sz="1500" b="1" spc="-20" dirty="0">
                <a:solidFill>
                  <a:srgbClr val="404040"/>
                </a:solidFill>
                <a:latin typeface="Carlito"/>
                <a:cs typeface="Carlito"/>
              </a:rPr>
              <a:t> </a:t>
            </a:r>
            <a:r>
              <a:rPr sz="1500" b="1" dirty="0">
                <a:solidFill>
                  <a:srgbClr val="404040"/>
                </a:solidFill>
                <a:latin typeface="Carlito"/>
                <a:cs typeface="Carlito"/>
              </a:rPr>
              <a:t>is</a:t>
            </a:r>
            <a:r>
              <a:rPr sz="1500" b="1" spc="-35" dirty="0">
                <a:solidFill>
                  <a:srgbClr val="404040"/>
                </a:solidFill>
                <a:latin typeface="Carlito"/>
                <a:cs typeface="Carlito"/>
              </a:rPr>
              <a:t> </a:t>
            </a:r>
            <a:r>
              <a:rPr sz="1500" b="1" dirty="0">
                <a:solidFill>
                  <a:srgbClr val="404040"/>
                </a:solidFill>
                <a:latin typeface="Carlito"/>
                <a:cs typeface="Carlito"/>
              </a:rPr>
              <a:t>used</a:t>
            </a:r>
            <a:r>
              <a:rPr sz="1500" b="1" spc="-35" dirty="0">
                <a:solidFill>
                  <a:srgbClr val="404040"/>
                </a:solidFill>
                <a:latin typeface="Carlito"/>
                <a:cs typeface="Carlito"/>
              </a:rPr>
              <a:t> </a:t>
            </a:r>
            <a:r>
              <a:rPr sz="1500" b="1" dirty="0">
                <a:solidFill>
                  <a:srgbClr val="404040"/>
                </a:solidFill>
                <a:latin typeface="Carlito"/>
                <a:cs typeface="Carlito"/>
              </a:rPr>
              <a:t>to</a:t>
            </a:r>
            <a:r>
              <a:rPr sz="1500" b="1" spc="-5" dirty="0">
                <a:solidFill>
                  <a:srgbClr val="404040"/>
                </a:solidFill>
                <a:latin typeface="Carlito"/>
                <a:cs typeface="Carlito"/>
              </a:rPr>
              <a:t> </a:t>
            </a:r>
            <a:r>
              <a:rPr sz="1500" b="1" dirty="0">
                <a:solidFill>
                  <a:srgbClr val="404040"/>
                </a:solidFill>
                <a:latin typeface="Carlito"/>
                <a:cs typeface="Carlito"/>
              </a:rPr>
              <a:t>predict</a:t>
            </a:r>
            <a:r>
              <a:rPr sz="1500" b="1" spc="-35" dirty="0">
                <a:solidFill>
                  <a:srgbClr val="404040"/>
                </a:solidFill>
                <a:latin typeface="Carlito"/>
                <a:cs typeface="Carlito"/>
              </a:rPr>
              <a:t> </a:t>
            </a:r>
            <a:r>
              <a:rPr sz="1500" b="1" dirty="0">
                <a:solidFill>
                  <a:srgbClr val="404040"/>
                </a:solidFill>
                <a:latin typeface="Carlito"/>
                <a:cs typeface="Carlito"/>
              </a:rPr>
              <a:t>binary</a:t>
            </a:r>
            <a:r>
              <a:rPr sz="1500" b="1" spc="-35" dirty="0">
                <a:solidFill>
                  <a:srgbClr val="404040"/>
                </a:solidFill>
                <a:latin typeface="Carlito"/>
                <a:cs typeface="Carlito"/>
              </a:rPr>
              <a:t> </a:t>
            </a:r>
            <a:r>
              <a:rPr sz="1500" b="1" spc="-10" dirty="0">
                <a:solidFill>
                  <a:srgbClr val="404040"/>
                </a:solidFill>
                <a:latin typeface="Carlito"/>
                <a:cs typeface="Carlito"/>
              </a:rPr>
              <a:t>outputs</a:t>
            </a:r>
            <a:r>
              <a:rPr sz="1500" b="1" spc="-70" dirty="0">
                <a:solidFill>
                  <a:srgbClr val="404040"/>
                </a:solidFill>
                <a:latin typeface="Carlito"/>
                <a:cs typeface="Carlito"/>
              </a:rPr>
              <a:t> </a:t>
            </a:r>
            <a:r>
              <a:rPr sz="1500" dirty="0">
                <a:solidFill>
                  <a:srgbClr val="404040"/>
                </a:solidFill>
                <a:latin typeface="Carlito"/>
                <a:cs typeface="Carlito"/>
              </a:rPr>
              <a:t>with</a:t>
            </a:r>
            <a:r>
              <a:rPr sz="1500" spc="-20" dirty="0">
                <a:solidFill>
                  <a:srgbClr val="404040"/>
                </a:solidFill>
                <a:latin typeface="Carlito"/>
                <a:cs typeface="Carlito"/>
              </a:rPr>
              <a:t> </a:t>
            </a:r>
            <a:r>
              <a:rPr sz="1500" dirty="0">
                <a:solidFill>
                  <a:srgbClr val="404040"/>
                </a:solidFill>
                <a:latin typeface="Carlito"/>
                <a:cs typeface="Carlito"/>
              </a:rPr>
              <a:t>two</a:t>
            </a:r>
            <a:r>
              <a:rPr sz="1500" spc="-25" dirty="0">
                <a:solidFill>
                  <a:srgbClr val="404040"/>
                </a:solidFill>
                <a:latin typeface="Carlito"/>
                <a:cs typeface="Carlito"/>
              </a:rPr>
              <a:t> </a:t>
            </a:r>
            <a:r>
              <a:rPr sz="1500" dirty="0">
                <a:solidFill>
                  <a:srgbClr val="404040"/>
                </a:solidFill>
                <a:latin typeface="Carlito"/>
                <a:cs typeface="Carlito"/>
              </a:rPr>
              <a:t>possible</a:t>
            </a:r>
            <a:r>
              <a:rPr sz="1500" spc="-20" dirty="0">
                <a:solidFill>
                  <a:srgbClr val="404040"/>
                </a:solidFill>
                <a:latin typeface="Carlito"/>
                <a:cs typeface="Carlito"/>
              </a:rPr>
              <a:t> </a:t>
            </a:r>
            <a:r>
              <a:rPr sz="1500" dirty="0">
                <a:solidFill>
                  <a:srgbClr val="404040"/>
                </a:solidFill>
                <a:latin typeface="Carlito"/>
                <a:cs typeface="Carlito"/>
              </a:rPr>
              <a:t>values</a:t>
            </a:r>
            <a:r>
              <a:rPr sz="1500" spc="-25" dirty="0">
                <a:solidFill>
                  <a:srgbClr val="404040"/>
                </a:solidFill>
                <a:latin typeface="Carlito"/>
                <a:cs typeface="Carlito"/>
              </a:rPr>
              <a:t> </a:t>
            </a:r>
            <a:r>
              <a:rPr sz="1500" dirty="0">
                <a:solidFill>
                  <a:srgbClr val="404040"/>
                </a:solidFill>
                <a:latin typeface="Carlito"/>
                <a:cs typeface="Carlito"/>
              </a:rPr>
              <a:t>labeled</a:t>
            </a:r>
            <a:r>
              <a:rPr sz="1500" spc="-15" dirty="0">
                <a:solidFill>
                  <a:srgbClr val="404040"/>
                </a:solidFill>
                <a:latin typeface="Carlito"/>
                <a:cs typeface="Carlito"/>
              </a:rPr>
              <a:t> </a:t>
            </a:r>
            <a:r>
              <a:rPr sz="1500" dirty="0">
                <a:solidFill>
                  <a:srgbClr val="404040"/>
                </a:solidFill>
                <a:latin typeface="Carlito"/>
                <a:cs typeface="Carlito"/>
              </a:rPr>
              <a:t>"0"</a:t>
            </a:r>
            <a:r>
              <a:rPr sz="1500" spc="-20" dirty="0">
                <a:solidFill>
                  <a:srgbClr val="404040"/>
                </a:solidFill>
                <a:latin typeface="Carlito"/>
                <a:cs typeface="Carlito"/>
              </a:rPr>
              <a:t> </a:t>
            </a:r>
            <a:r>
              <a:rPr sz="1500" dirty="0">
                <a:solidFill>
                  <a:srgbClr val="404040"/>
                </a:solidFill>
                <a:latin typeface="Carlito"/>
                <a:cs typeface="Carlito"/>
              </a:rPr>
              <a:t>or</a:t>
            </a:r>
            <a:r>
              <a:rPr sz="1500" spc="-35" dirty="0">
                <a:solidFill>
                  <a:srgbClr val="404040"/>
                </a:solidFill>
                <a:latin typeface="Carlito"/>
                <a:cs typeface="Carlito"/>
              </a:rPr>
              <a:t> </a:t>
            </a:r>
            <a:r>
              <a:rPr sz="1500" spc="-25" dirty="0">
                <a:solidFill>
                  <a:srgbClr val="404040"/>
                </a:solidFill>
                <a:latin typeface="Carlito"/>
                <a:cs typeface="Carlito"/>
              </a:rPr>
              <a:t>"1"</a:t>
            </a:r>
            <a:endParaRPr sz="1500">
              <a:latin typeface="Carlito"/>
              <a:cs typeface="Carlito"/>
            </a:endParaRPr>
          </a:p>
          <a:p>
            <a:pPr marL="302895" indent="-182245">
              <a:lnSpc>
                <a:spcPct val="100000"/>
              </a:lnSpc>
              <a:spcBef>
                <a:spcPts val="219"/>
              </a:spcBef>
              <a:buClr>
                <a:srgbClr val="A4B592"/>
              </a:buClr>
              <a:buFont typeface="Courier New"/>
              <a:buChar char="o"/>
              <a:tabLst>
                <a:tab pos="302895" algn="l"/>
              </a:tabLst>
            </a:pPr>
            <a:r>
              <a:rPr sz="1500" dirty="0">
                <a:solidFill>
                  <a:srgbClr val="404040"/>
                </a:solidFill>
                <a:latin typeface="Carlito"/>
                <a:cs typeface="Carlito"/>
              </a:rPr>
              <a:t>Logistic</a:t>
            </a:r>
            <a:r>
              <a:rPr sz="1500" spc="-60" dirty="0">
                <a:solidFill>
                  <a:srgbClr val="404040"/>
                </a:solidFill>
                <a:latin typeface="Carlito"/>
                <a:cs typeface="Carlito"/>
              </a:rPr>
              <a:t> </a:t>
            </a:r>
            <a:r>
              <a:rPr sz="1500" dirty="0">
                <a:solidFill>
                  <a:srgbClr val="404040"/>
                </a:solidFill>
                <a:latin typeface="Carlito"/>
                <a:cs typeface="Carlito"/>
              </a:rPr>
              <a:t>model</a:t>
            </a:r>
            <a:r>
              <a:rPr sz="1500" spc="-30" dirty="0">
                <a:solidFill>
                  <a:srgbClr val="404040"/>
                </a:solidFill>
                <a:latin typeface="Carlito"/>
                <a:cs typeface="Carlito"/>
              </a:rPr>
              <a:t> </a:t>
            </a:r>
            <a:r>
              <a:rPr sz="1500" dirty="0">
                <a:solidFill>
                  <a:srgbClr val="404040"/>
                </a:solidFill>
                <a:latin typeface="Carlito"/>
                <a:cs typeface="Carlito"/>
              </a:rPr>
              <a:t>output</a:t>
            </a:r>
            <a:r>
              <a:rPr sz="1500" spc="-60" dirty="0">
                <a:solidFill>
                  <a:srgbClr val="404040"/>
                </a:solidFill>
                <a:latin typeface="Carlito"/>
                <a:cs typeface="Carlito"/>
              </a:rPr>
              <a:t> </a:t>
            </a:r>
            <a:r>
              <a:rPr sz="1500" dirty="0">
                <a:solidFill>
                  <a:srgbClr val="404040"/>
                </a:solidFill>
                <a:latin typeface="Carlito"/>
                <a:cs typeface="Carlito"/>
              </a:rPr>
              <a:t>can</a:t>
            </a:r>
            <a:r>
              <a:rPr sz="1500" spc="-45" dirty="0">
                <a:solidFill>
                  <a:srgbClr val="404040"/>
                </a:solidFill>
                <a:latin typeface="Carlito"/>
                <a:cs typeface="Carlito"/>
              </a:rPr>
              <a:t> </a:t>
            </a:r>
            <a:r>
              <a:rPr sz="1500" dirty="0">
                <a:solidFill>
                  <a:srgbClr val="404040"/>
                </a:solidFill>
                <a:latin typeface="Carlito"/>
                <a:cs typeface="Carlito"/>
              </a:rPr>
              <a:t>be</a:t>
            </a:r>
            <a:r>
              <a:rPr sz="1500" spc="-40" dirty="0">
                <a:solidFill>
                  <a:srgbClr val="404040"/>
                </a:solidFill>
                <a:latin typeface="Carlito"/>
                <a:cs typeface="Carlito"/>
              </a:rPr>
              <a:t> </a:t>
            </a:r>
            <a:r>
              <a:rPr sz="1500" dirty="0">
                <a:solidFill>
                  <a:srgbClr val="404040"/>
                </a:solidFill>
                <a:latin typeface="Carlito"/>
                <a:cs typeface="Carlito"/>
              </a:rPr>
              <a:t>one</a:t>
            </a:r>
            <a:r>
              <a:rPr sz="1500" spc="-40" dirty="0">
                <a:solidFill>
                  <a:srgbClr val="404040"/>
                </a:solidFill>
                <a:latin typeface="Carlito"/>
                <a:cs typeface="Carlito"/>
              </a:rPr>
              <a:t> </a:t>
            </a:r>
            <a:r>
              <a:rPr sz="1500" dirty="0">
                <a:solidFill>
                  <a:srgbClr val="404040"/>
                </a:solidFill>
                <a:latin typeface="Carlito"/>
                <a:cs typeface="Carlito"/>
              </a:rPr>
              <a:t>of</a:t>
            </a:r>
            <a:r>
              <a:rPr sz="1500" spc="-35" dirty="0">
                <a:solidFill>
                  <a:srgbClr val="404040"/>
                </a:solidFill>
                <a:latin typeface="Carlito"/>
                <a:cs typeface="Carlito"/>
              </a:rPr>
              <a:t> </a:t>
            </a:r>
            <a:r>
              <a:rPr sz="1500" dirty="0">
                <a:solidFill>
                  <a:srgbClr val="404040"/>
                </a:solidFill>
                <a:latin typeface="Carlito"/>
                <a:cs typeface="Carlito"/>
              </a:rPr>
              <a:t>two</a:t>
            </a:r>
            <a:r>
              <a:rPr sz="1500" spc="-35" dirty="0">
                <a:solidFill>
                  <a:srgbClr val="404040"/>
                </a:solidFill>
                <a:latin typeface="Carlito"/>
                <a:cs typeface="Carlito"/>
              </a:rPr>
              <a:t> </a:t>
            </a:r>
            <a:r>
              <a:rPr sz="1500" dirty="0">
                <a:solidFill>
                  <a:srgbClr val="404040"/>
                </a:solidFill>
                <a:latin typeface="Carlito"/>
                <a:cs typeface="Carlito"/>
              </a:rPr>
              <a:t>classes:</a:t>
            </a:r>
            <a:r>
              <a:rPr sz="1500" spc="-30" dirty="0">
                <a:solidFill>
                  <a:srgbClr val="404040"/>
                </a:solidFill>
                <a:latin typeface="Carlito"/>
                <a:cs typeface="Carlito"/>
              </a:rPr>
              <a:t> </a:t>
            </a:r>
            <a:r>
              <a:rPr sz="1500" dirty="0">
                <a:solidFill>
                  <a:srgbClr val="404040"/>
                </a:solidFill>
                <a:latin typeface="Carlito"/>
                <a:cs typeface="Carlito"/>
              </a:rPr>
              <a:t>pass/fail,</a:t>
            </a:r>
            <a:r>
              <a:rPr sz="1500" spc="-45" dirty="0">
                <a:solidFill>
                  <a:srgbClr val="404040"/>
                </a:solidFill>
                <a:latin typeface="Carlito"/>
                <a:cs typeface="Carlito"/>
              </a:rPr>
              <a:t> </a:t>
            </a:r>
            <a:r>
              <a:rPr sz="1500" dirty="0">
                <a:solidFill>
                  <a:srgbClr val="404040"/>
                </a:solidFill>
                <a:latin typeface="Carlito"/>
                <a:cs typeface="Carlito"/>
              </a:rPr>
              <a:t>win/lose,</a:t>
            </a:r>
            <a:r>
              <a:rPr sz="1500" spc="-30" dirty="0">
                <a:solidFill>
                  <a:srgbClr val="404040"/>
                </a:solidFill>
                <a:latin typeface="Carlito"/>
                <a:cs typeface="Carlito"/>
              </a:rPr>
              <a:t> </a:t>
            </a:r>
            <a:r>
              <a:rPr sz="1500" spc="-10" dirty="0">
                <a:solidFill>
                  <a:srgbClr val="404040"/>
                </a:solidFill>
                <a:latin typeface="Carlito"/>
                <a:cs typeface="Carlito"/>
              </a:rPr>
              <a:t>healthy/sick</a:t>
            </a:r>
            <a:endParaRPr sz="1500">
              <a:latin typeface="Carlito"/>
              <a:cs typeface="Carlito"/>
            </a:endParaRPr>
          </a:p>
        </p:txBody>
      </p:sp>
      <p:grpSp>
        <p:nvGrpSpPr>
          <p:cNvPr id="7" name="object 7"/>
          <p:cNvGrpSpPr/>
          <p:nvPr/>
        </p:nvGrpSpPr>
        <p:grpSpPr>
          <a:xfrm>
            <a:off x="1580133" y="3108960"/>
            <a:ext cx="3906520" cy="2303145"/>
            <a:chOff x="1580133" y="3108960"/>
            <a:chExt cx="3906520" cy="2303145"/>
          </a:xfrm>
        </p:grpSpPr>
        <p:sp>
          <p:nvSpPr>
            <p:cNvPr id="8" name="object 8"/>
            <p:cNvSpPr/>
            <p:nvPr/>
          </p:nvSpPr>
          <p:spPr>
            <a:xfrm>
              <a:off x="1580134" y="3108959"/>
              <a:ext cx="3906520" cy="2256155"/>
            </a:xfrm>
            <a:custGeom>
              <a:avLst/>
              <a:gdLst/>
              <a:ahLst/>
              <a:cxnLst/>
              <a:rect l="l" t="t" r="r" b="b"/>
              <a:pathLst>
                <a:path w="3906520" h="2256154">
                  <a:moveTo>
                    <a:pt x="3906139" y="2168652"/>
                  </a:moveTo>
                  <a:lnTo>
                    <a:pt x="3850284" y="2141347"/>
                  </a:lnTo>
                  <a:lnTo>
                    <a:pt x="3733927" y="2084451"/>
                  </a:lnTo>
                  <a:lnTo>
                    <a:pt x="3734435" y="2141613"/>
                  </a:lnTo>
                  <a:lnTo>
                    <a:pt x="151536" y="2174532"/>
                  </a:lnTo>
                  <a:lnTo>
                    <a:pt x="114312" y="170865"/>
                  </a:lnTo>
                  <a:lnTo>
                    <a:pt x="171450" y="169799"/>
                  </a:lnTo>
                  <a:lnTo>
                    <a:pt x="157086" y="142367"/>
                  </a:lnTo>
                  <a:lnTo>
                    <a:pt x="82537" y="0"/>
                  </a:lnTo>
                  <a:lnTo>
                    <a:pt x="0" y="172974"/>
                  </a:lnTo>
                  <a:lnTo>
                    <a:pt x="57162" y="171919"/>
                  </a:lnTo>
                  <a:lnTo>
                    <a:pt x="95250" y="2221484"/>
                  </a:lnTo>
                  <a:lnTo>
                    <a:pt x="99466" y="2221407"/>
                  </a:lnTo>
                  <a:lnTo>
                    <a:pt x="99568" y="2232152"/>
                  </a:lnTo>
                  <a:lnTo>
                    <a:pt x="3734943" y="2198763"/>
                  </a:lnTo>
                  <a:lnTo>
                    <a:pt x="3735451" y="2255901"/>
                  </a:lnTo>
                  <a:lnTo>
                    <a:pt x="3906139" y="2168652"/>
                  </a:lnTo>
                  <a:close/>
                </a:path>
              </a:pathLst>
            </a:custGeom>
            <a:solidFill>
              <a:srgbClr val="124358"/>
            </a:solidFill>
          </p:spPr>
          <p:txBody>
            <a:bodyPr wrap="square" lIns="0" tIns="0" rIns="0" bIns="0" rtlCol="0"/>
            <a:lstStyle/>
            <a:p>
              <a:endParaRPr/>
            </a:p>
          </p:txBody>
        </p:sp>
        <p:pic>
          <p:nvPicPr>
            <p:cNvPr id="9" name="object 9"/>
            <p:cNvPicPr/>
            <p:nvPr/>
          </p:nvPicPr>
          <p:blipFill>
            <a:blip r:embed="rId3" cstate="print"/>
            <a:stretch>
              <a:fillRect/>
            </a:stretch>
          </p:blipFill>
          <p:spPr>
            <a:xfrm>
              <a:off x="1784286" y="5167566"/>
              <a:ext cx="229234" cy="239902"/>
            </a:xfrm>
            <a:prstGeom prst="rect">
              <a:avLst/>
            </a:prstGeom>
          </p:spPr>
        </p:pic>
        <p:pic>
          <p:nvPicPr>
            <p:cNvPr id="10" name="object 10"/>
            <p:cNvPicPr/>
            <p:nvPr/>
          </p:nvPicPr>
          <p:blipFill>
            <a:blip r:embed="rId4" cstate="print"/>
            <a:stretch>
              <a:fillRect/>
            </a:stretch>
          </p:blipFill>
          <p:spPr>
            <a:xfrm>
              <a:off x="2232342" y="5170614"/>
              <a:ext cx="227711" cy="241427"/>
            </a:xfrm>
            <a:prstGeom prst="rect">
              <a:avLst/>
            </a:prstGeom>
          </p:spPr>
        </p:pic>
        <p:pic>
          <p:nvPicPr>
            <p:cNvPr id="11" name="object 11"/>
            <p:cNvPicPr/>
            <p:nvPr/>
          </p:nvPicPr>
          <p:blipFill>
            <a:blip r:embed="rId5" cstate="print"/>
            <a:stretch>
              <a:fillRect/>
            </a:stretch>
          </p:blipFill>
          <p:spPr>
            <a:xfrm>
              <a:off x="2649918" y="5167566"/>
              <a:ext cx="227711" cy="239902"/>
            </a:xfrm>
            <a:prstGeom prst="rect">
              <a:avLst/>
            </a:prstGeom>
          </p:spPr>
        </p:pic>
        <p:pic>
          <p:nvPicPr>
            <p:cNvPr id="12" name="object 12"/>
            <p:cNvPicPr/>
            <p:nvPr/>
          </p:nvPicPr>
          <p:blipFill>
            <a:blip r:embed="rId3" cstate="print"/>
            <a:stretch>
              <a:fillRect/>
            </a:stretch>
          </p:blipFill>
          <p:spPr>
            <a:xfrm>
              <a:off x="2924238" y="3404298"/>
              <a:ext cx="229235" cy="239902"/>
            </a:xfrm>
            <a:prstGeom prst="rect">
              <a:avLst/>
            </a:prstGeom>
          </p:spPr>
        </p:pic>
        <p:pic>
          <p:nvPicPr>
            <p:cNvPr id="13" name="object 13"/>
            <p:cNvPicPr/>
            <p:nvPr/>
          </p:nvPicPr>
          <p:blipFill>
            <a:blip r:embed="rId6" cstate="print"/>
            <a:stretch>
              <a:fillRect/>
            </a:stretch>
          </p:blipFill>
          <p:spPr>
            <a:xfrm>
              <a:off x="4321746" y="3381438"/>
              <a:ext cx="229235" cy="241426"/>
            </a:xfrm>
            <a:prstGeom prst="rect">
              <a:avLst/>
            </a:prstGeom>
          </p:spPr>
        </p:pic>
        <p:pic>
          <p:nvPicPr>
            <p:cNvPr id="14" name="object 14"/>
            <p:cNvPicPr/>
            <p:nvPr/>
          </p:nvPicPr>
          <p:blipFill>
            <a:blip r:embed="rId7" cstate="print"/>
            <a:stretch>
              <a:fillRect/>
            </a:stretch>
          </p:blipFill>
          <p:spPr>
            <a:xfrm>
              <a:off x="4652454" y="3381438"/>
              <a:ext cx="229235" cy="241426"/>
            </a:xfrm>
            <a:prstGeom prst="rect">
              <a:avLst/>
            </a:prstGeom>
          </p:spPr>
        </p:pic>
        <p:pic>
          <p:nvPicPr>
            <p:cNvPr id="15" name="object 15"/>
            <p:cNvPicPr/>
            <p:nvPr/>
          </p:nvPicPr>
          <p:blipFill>
            <a:blip r:embed="rId3" cstate="print"/>
            <a:stretch>
              <a:fillRect/>
            </a:stretch>
          </p:blipFill>
          <p:spPr>
            <a:xfrm>
              <a:off x="3997134" y="3389058"/>
              <a:ext cx="229235" cy="239902"/>
            </a:xfrm>
            <a:prstGeom prst="rect">
              <a:avLst/>
            </a:prstGeom>
          </p:spPr>
        </p:pic>
        <p:pic>
          <p:nvPicPr>
            <p:cNvPr id="16" name="object 16"/>
            <p:cNvPicPr/>
            <p:nvPr/>
          </p:nvPicPr>
          <p:blipFill>
            <a:blip r:embed="rId7" cstate="print"/>
            <a:stretch>
              <a:fillRect/>
            </a:stretch>
          </p:blipFill>
          <p:spPr>
            <a:xfrm>
              <a:off x="3360102" y="3387534"/>
              <a:ext cx="229235" cy="241426"/>
            </a:xfrm>
            <a:prstGeom prst="rect">
              <a:avLst/>
            </a:prstGeom>
          </p:spPr>
        </p:pic>
      </p:grpSp>
      <p:sp>
        <p:nvSpPr>
          <p:cNvPr id="17" name="object 17"/>
          <p:cNvSpPr txBox="1"/>
          <p:nvPr/>
        </p:nvSpPr>
        <p:spPr>
          <a:xfrm>
            <a:off x="3721100" y="5309996"/>
            <a:ext cx="20542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HOURS</a:t>
            </a:r>
            <a:r>
              <a:rPr sz="1800" b="1" spc="-15" dirty="0">
                <a:latin typeface="Carlito"/>
                <a:cs typeface="Carlito"/>
              </a:rPr>
              <a:t> </a:t>
            </a:r>
            <a:r>
              <a:rPr sz="1800" b="1" dirty="0">
                <a:latin typeface="Carlito"/>
                <a:cs typeface="Carlito"/>
              </a:rPr>
              <a:t>OF</a:t>
            </a:r>
            <a:r>
              <a:rPr sz="1800" b="1" spc="-10" dirty="0">
                <a:latin typeface="Carlito"/>
                <a:cs typeface="Carlito"/>
              </a:rPr>
              <a:t> STUDYING</a:t>
            </a:r>
            <a:endParaRPr sz="1800">
              <a:latin typeface="Carlito"/>
              <a:cs typeface="Carlito"/>
            </a:endParaRPr>
          </a:p>
        </p:txBody>
      </p:sp>
      <p:sp>
        <p:nvSpPr>
          <p:cNvPr id="18" name="object 18"/>
          <p:cNvSpPr txBox="1"/>
          <p:nvPr/>
        </p:nvSpPr>
        <p:spPr>
          <a:xfrm>
            <a:off x="1303908" y="3737994"/>
            <a:ext cx="254000" cy="974090"/>
          </a:xfrm>
          <a:prstGeom prst="rect">
            <a:avLst/>
          </a:prstGeom>
        </p:spPr>
        <p:txBody>
          <a:bodyPr vert="vert270" wrap="square" lIns="0" tIns="0" rIns="0" bIns="0" rtlCol="0">
            <a:spAutoFit/>
          </a:bodyPr>
          <a:lstStyle/>
          <a:p>
            <a:pPr marL="12700">
              <a:lnSpc>
                <a:spcPts val="1810"/>
              </a:lnSpc>
            </a:pPr>
            <a:r>
              <a:rPr sz="1800" b="1" spc="-25" dirty="0">
                <a:latin typeface="Carlito"/>
                <a:cs typeface="Carlito"/>
              </a:rPr>
              <a:t>PASS/FAIL</a:t>
            </a:r>
            <a:endParaRPr sz="1800">
              <a:latin typeface="Carlito"/>
              <a:cs typeface="Carlito"/>
            </a:endParaRPr>
          </a:p>
        </p:txBody>
      </p:sp>
      <p:grpSp>
        <p:nvGrpSpPr>
          <p:cNvPr id="19" name="object 19"/>
          <p:cNvGrpSpPr/>
          <p:nvPr/>
        </p:nvGrpSpPr>
        <p:grpSpPr>
          <a:xfrm>
            <a:off x="2996564" y="3057525"/>
            <a:ext cx="1143000" cy="2847975"/>
            <a:chOff x="2996564" y="3057525"/>
            <a:chExt cx="1143000" cy="2847975"/>
          </a:xfrm>
        </p:grpSpPr>
        <p:pic>
          <p:nvPicPr>
            <p:cNvPr id="20" name="object 20"/>
            <p:cNvPicPr/>
            <p:nvPr/>
          </p:nvPicPr>
          <p:blipFill>
            <a:blip r:embed="rId5" cstate="print"/>
            <a:stretch>
              <a:fillRect/>
            </a:stretch>
          </p:blipFill>
          <p:spPr>
            <a:xfrm>
              <a:off x="3065970" y="5162994"/>
              <a:ext cx="227711" cy="239903"/>
            </a:xfrm>
            <a:prstGeom prst="rect">
              <a:avLst/>
            </a:prstGeom>
          </p:spPr>
        </p:pic>
        <p:pic>
          <p:nvPicPr>
            <p:cNvPr id="21" name="object 21"/>
            <p:cNvPicPr/>
            <p:nvPr/>
          </p:nvPicPr>
          <p:blipFill>
            <a:blip r:embed="rId4" cstate="print"/>
            <a:stretch>
              <a:fillRect/>
            </a:stretch>
          </p:blipFill>
          <p:spPr>
            <a:xfrm>
              <a:off x="3408870" y="5170614"/>
              <a:ext cx="227711" cy="241427"/>
            </a:xfrm>
            <a:prstGeom prst="rect">
              <a:avLst/>
            </a:prstGeom>
          </p:spPr>
        </p:pic>
        <p:sp>
          <p:nvSpPr>
            <p:cNvPr id="22" name="object 22"/>
            <p:cNvSpPr/>
            <p:nvPr/>
          </p:nvSpPr>
          <p:spPr>
            <a:xfrm>
              <a:off x="3025139" y="3086100"/>
              <a:ext cx="1085850" cy="2790825"/>
            </a:xfrm>
            <a:custGeom>
              <a:avLst/>
              <a:gdLst/>
              <a:ahLst/>
              <a:cxnLst/>
              <a:rect l="l" t="t" r="r" b="b"/>
              <a:pathLst>
                <a:path w="1085850" h="2790825">
                  <a:moveTo>
                    <a:pt x="1085850" y="0"/>
                  </a:moveTo>
                  <a:lnTo>
                    <a:pt x="0" y="2790825"/>
                  </a:lnTo>
                </a:path>
              </a:pathLst>
            </a:custGeom>
            <a:ln w="57150">
              <a:solidFill>
                <a:srgbClr val="A4D9E7"/>
              </a:solidFill>
            </a:ln>
          </p:spPr>
          <p:txBody>
            <a:bodyPr wrap="square" lIns="0" tIns="0" rIns="0" bIns="0" rtlCol="0"/>
            <a:lstStyle/>
            <a:p>
              <a:endParaRPr/>
            </a:p>
          </p:txBody>
        </p:sp>
        <p:sp>
          <p:nvSpPr>
            <p:cNvPr id="23" name="object 23"/>
            <p:cNvSpPr/>
            <p:nvPr/>
          </p:nvSpPr>
          <p:spPr>
            <a:xfrm>
              <a:off x="3179190" y="3963924"/>
              <a:ext cx="535940" cy="340360"/>
            </a:xfrm>
            <a:custGeom>
              <a:avLst/>
              <a:gdLst/>
              <a:ahLst/>
              <a:cxnLst/>
              <a:rect l="l" t="t" r="r" b="b"/>
              <a:pathLst>
                <a:path w="535939" h="340360">
                  <a:moveTo>
                    <a:pt x="419929" y="38484"/>
                  </a:moveTo>
                  <a:lnTo>
                    <a:pt x="410971" y="40131"/>
                  </a:lnTo>
                  <a:lnTo>
                    <a:pt x="410082" y="40258"/>
                  </a:lnTo>
                  <a:lnTo>
                    <a:pt x="408305" y="40767"/>
                  </a:lnTo>
                  <a:lnTo>
                    <a:pt x="363093" y="57657"/>
                  </a:lnTo>
                  <a:lnTo>
                    <a:pt x="323214" y="78739"/>
                  </a:lnTo>
                  <a:lnTo>
                    <a:pt x="290068" y="103377"/>
                  </a:lnTo>
                  <a:lnTo>
                    <a:pt x="260349" y="139700"/>
                  </a:lnTo>
                  <a:lnTo>
                    <a:pt x="249173" y="179831"/>
                  </a:lnTo>
                  <a:lnTo>
                    <a:pt x="249046" y="184150"/>
                  </a:lnTo>
                  <a:lnTo>
                    <a:pt x="248411" y="188721"/>
                  </a:lnTo>
                  <a:lnTo>
                    <a:pt x="226313" y="224662"/>
                  </a:lnTo>
                  <a:lnTo>
                    <a:pt x="193167" y="250698"/>
                  </a:lnTo>
                  <a:lnTo>
                    <a:pt x="157860" y="269239"/>
                  </a:lnTo>
                  <a:lnTo>
                    <a:pt x="116967" y="284606"/>
                  </a:lnTo>
                  <a:lnTo>
                    <a:pt x="72135" y="295656"/>
                  </a:lnTo>
                  <a:lnTo>
                    <a:pt x="25145" y="301625"/>
                  </a:lnTo>
                  <a:lnTo>
                    <a:pt x="0" y="302387"/>
                  </a:lnTo>
                  <a:lnTo>
                    <a:pt x="1269" y="340359"/>
                  </a:lnTo>
                  <a:lnTo>
                    <a:pt x="52323" y="337184"/>
                  </a:lnTo>
                  <a:lnTo>
                    <a:pt x="102996" y="327913"/>
                  </a:lnTo>
                  <a:lnTo>
                    <a:pt x="150241" y="313436"/>
                  </a:lnTo>
                  <a:lnTo>
                    <a:pt x="192785" y="294639"/>
                  </a:lnTo>
                  <a:lnTo>
                    <a:pt x="229488" y="272033"/>
                  </a:lnTo>
                  <a:lnTo>
                    <a:pt x="259080" y="245618"/>
                  </a:lnTo>
                  <a:lnTo>
                    <a:pt x="282447" y="207644"/>
                  </a:lnTo>
                  <a:lnTo>
                    <a:pt x="287528" y="175387"/>
                  </a:lnTo>
                  <a:lnTo>
                    <a:pt x="288544" y="170942"/>
                  </a:lnTo>
                  <a:lnTo>
                    <a:pt x="310895" y="136144"/>
                  </a:lnTo>
                  <a:lnTo>
                    <a:pt x="344423" y="110362"/>
                  </a:lnTo>
                  <a:lnTo>
                    <a:pt x="379603" y="92075"/>
                  </a:lnTo>
                  <a:lnTo>
                    <a:pt x="418592" y="77596"/>
                  </a:lnTo>
                  <a:lnTo>
                    <a:pt x="417830" y="77596"/>
                  </a:lnTo>
                  <a:lnTo>
                    <a:pt x="420496" y="76962"/>
                  </a:lnTo>
                  <a:lnTo>
                    <a:pt x="421281" y="76962"/>
                  </a:lnTo>
                  <a:lnTo>
                    <a:pt x="425349" y="76213"/>
                  </a:lnTo>
                  <a:lnTo>
                    <a:pt x="419929" y="38484"/>
                  </a:lnTo>
                  <a:close/>
                </a:path>
                <a:path w="535939" h="340360">
                  <a:moveTo>
                    <a:pt x="520048" y="35178"/>
                  </a:moveTo>
                  <a:lnTo>
                    <a:pt x="437895" y="35178"/>
                  </a:lnTo>
                  <a:lnTo>
                    <a:pt x="444754" y="72643"/>
                  </a:lnTo>
                  <a:lnTo>
                    <a:pt x="425349" y="76213"/>
                  </a:lnTo>
                  <a:lnTo>
                    <a:pt x="430656" y="113156"/>
                  </a:lnTo>
                  <a:lnTo>
                    <a:pt x="535685" y="40386"/>
                  </a:lnTo>
                  <a:lnTo>
                    <a:pt x="520048" y="35178"/>
                  </a:lnTo>
                  <a:close/>
                </a:path>
                <a:path w="535939" h="340360">
                  <a:moveTo>
                    <a:pt x="420496" y="76962"/>
                  </a:moveTo>
                  <a:lnTo>
                    <a:pt x="417830" y="77596"/>
                  </a:lnTo>
                  <a:lnTo>
                    <a:pt x="419530" y="77284"/>
                  </a:lnTo>
                  <a:lnTo>
                    <a:pt x="420496" y="76962"/>
                  </a:lnTo>
                  <a:close/>
                </a:path>
                <a:path w="535939" h="340360">
                  <a:moveTo>
                    <a:pt x="419530" y="77284"/>
                  </a:moveTo>
                  <a:lnTo>
                    <a:pt x="417830" y="77596"/>
                  </a:lnTo>
                  <a:lnTo>
                    <a:pt x="418592" y="77596"/>
                  </a:lnTo>
                  <a:lnTo>
                    <a:pt x="419530" y="77284"/>
                  </a:lnTo>
                  <a:close/>
                </a:path>
                <a:path w="535939" h="340360">
                  <a:moveTo>
                    <a:pt x="421281" y="76962"/>
                  </a:moveTo>
                  <a:lnTo>
                    <a:pt x="420496" y="76962"/>
                  </a:lnTo>
                  <a:lnTo>
                    <a:pt x="419530" y="77284"/>
                  </a:lnTo>
                  <a:lnTo>
                    <a:pt x="421281" y="76962"/>
                  </a:lnTo>
                  <a:close/>
                </a:path>
                <a:path w="535939" h="340360">
                  <a:moveTo>
                    <a:pt x="437895" y="35178"/>
                  </a:moveTo>
                  <a:lnTo>
                    <a:pt x="419929" y="38484"/>
                  </a:lnTo>
                  <a:lnTo>
                    <a:pt x="425349" y="76213"/>
                  </a:lnTo>
                  <a:lnTo>
                    <a:pt x="444754" y="72643"/>
                  </a:lnTo>
                  <a:lnTo>
                    <a:pt x="437895" y="35178"/>
                  </a:lnTo>
                  <a:close/>
                </a:path>
                <a:path w="535939" h="340360">
                  <a:moveTo>
                    <a:pt x="414400" y="0"/>
                  </a:moveTo>
                  <a:lnTo>
                    <a:pt x="419929" y="38484"/>
                  </a:lnTo>
                  <a:lnTo>
                    <a:pt x="437895" y="35178"/>
                  </a:lnTo>
                  <a:lnTo>
                    <a:pt x="520048" y="35178"/>
                  </a:lnTo>
                  <a:lnTo>
                    <a:pt x="414400" y="0"/>
                  </a:lnTo>
                  <a:close/>
                </a:path>
              </a:pathLst>
            </a:custGeom>
            <a:solidFill>
              <a:srgbClr val="FF0000"/>
            </a:solidFill>
          </p:spPr>
          <p:txBody>
            <a:bodyPr wrap="square" lIns="0" tIns="0" rIns="0" bIns="0" rtlCol="0"/>
            <a:lstStyle/>
            <a:p>
              <a:endParaRPr/>
            </a:p>
          </p:txBody>
        </p:sp>
      </p:grpSp>
      <p:graphicFrame>
        <p:nvGraphicFramePr>
          <p:cNvPr id="24" name="object 24"/>
          <p:cNvGraphicFramePr>
            <a:graphicFrameLocks noGrp="1"/>
          </p:cNvGraphicFramePr>
          <p:nvPr/>
        </p:nvGraphicFramePr>
        <p:xfrm>
          <a:off x="5776976" y="3136900"/>
          <a:ext cx="2649220" cy="2537460"/>
        </p:xfrm>
        <a:graphic>
          <a:graphicData uri="http://schemas.openxmlformats.org/drawingml/2006/table">
            <a:tbl>
              <a:tblPr firstRow="1" bandRow="1">
                <a:tableStyleId>{2D5ABB26-0587-4C30-8999-92F81FD0307C}</a:tableStyleId>
              </a:tblPr>
              <a:tblGrid>
                <a:gridCol w="1324610">
                  <a:extLst>
                    <a:ext uri="{9D8B030D-6E8A-4147-A177-3AD203B41FA5}">
                      <a16:colId xmlns:a16="http://schemas.microsoft.com/office/drawing/2014/main" val="20000"/>
                    </a:ext>
                  </a:extLst>
                </a:gridCol>
                <a:gridCol w="1324610">
                  <a:extLst>
                    <a:ext uri="{9D8B030D-6E8A-4147-A177-3AD203B41FA5}">
                      <a16:colId xmlns:a16="http://schemas.microsoft.com/office/drawing/2014/main" val="20001"/>
                    </a:ext>
                  </a:extLst>
                </a:gridCol>
              </a:tblGrid>
              <a:tr h="281940">
                <a:tc>
                  <a:txBody>
                    <a:bodyPr/>
                    <a:lstStyle/>
                    <a:p>
                      <a:pPr marL="635" algn="ctr">
                        <a:lnSpc>
                          <a:spcPct val="100000"/>
                        </a:lnSpc>
                        <a:spcBef>
                          <a:spcPts val="180"/>
                        </a:spcBef>
                      </a:pPr>
                      <a:r>
                        <a:rPr sz="1400" b="1" dirty="0">
                          <a:solidFill>
                            <a:srgbClr val="FFFFFF"/>
                          </a:solidFill>
                          <a:latin typeface="Carlito"/>
                          <a:cs typeface="Carlito"/>
                        </a:rPr>
                        <a:t>Hours</a:t>
                      </a:r>
                      <a:r>
                        <a:rPr sz="1400" b="1" spc="-50" dirty="0">
                          <a:solidFill>
                            <a:srgbClr val="FFFFFF"/>
                          </a:solidFill>
                          <a:latin typeface="Carlito"/>
                          <a:cs typeface="Carlito"/>
                        </a:rPr>
                        <a:t> </a:t>
                      </a:r>
                      <a:r>
                        <a:rPr sz="1400" b="1" spc="-10" dirty="0">
                          <a:solidFill>
                            <a:srgbClr val="FFFFFF"/>
                          </a:solidFill>
                          <a:latin typeface="Carlito"/>
                          <a:cs typeface="Carlito"/>
                        </a:rPr>
                        <a:t>Studying</a:t>
                      </a:r>
                      <a:endParaRPr sz="1400">
                        <a:latin typeface="Carlito"/>
                        <a:cs typeface="Carlito"/>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B592"/>
                    </a:solidFill>
                  </a:tcPr>
                </a:tc>
                <a:tc>
                  <a:txBody>
                    <a:bodyPr/>
                    <a:lstStyle/>
                    <a:p>
                      <a:pPr marL="635" algn="ctr">
                        <a:lnSpc>
                          <a:spcPct val="100000"/>
                        </a:lnSpc>
                        <a:spcBef>
                          <a:spcPts val="180"/>
                        </a:spcBef>
                      </a:pPr>
                      <a:r>
                        <a:rPr sz="1400" b="1" spc="-10" dirty="0">
                          <a:solidFill>
                            <a:srgbClr val="FFFFFF"/>
                          </a:solidFill>
                          <a:latin typeface="Carlito"/>
                          <a:cs typeface="Carlito"/>
                        </a:rPr>
                        <a:t>Pass/Fail</a:t>
                      </a:r>
                      <a:endParaRPr sz="1400">
                        <a:latin typeface="Carlito"/>
                        <a:cs typeface="Carlito"/>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B592"/>
                    </a:solidFill>
                  </a:tcPr>
                </a:tc>
                <a:extLst>
                  <a:ext uri="{0D108BD9-81ED-4DB2-BD59-A6C34878D82A}">
                    <a16:rowId xmlns:a16="http://schemas.microsoft.com/office/drawing/2014/main" val="10000"/>
                  </a:ext>
                </a:extLst>
              </a:tr>
              <a:tr h="281940">
                <a:tc>
                  <a:txBody>
                    <a:bodyPr/>
                    <a:lstStyle/>
                    <a:p>
                      <a:pPr marL="1270" algn="ctr">
                        <a:lnSpc>
                          <a:spcPct val="100000"/>
                        </a:lnSpc>
                        <a:spcBef>
                          <a:spcPts val="185"/>
                        </a:spcBef>
                      </a:pPr>
                      <a:r>
                        <a:rPr sz="1400" spc="-50" dirty="0">
                          <a:latin typeface="Carlito"/>
                          <a:cs typeface="Carlito"/>
                        </a:rPr>
                        <a:t>1</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E4DC"/>
                    </a:solidFill>
                  </a:tcPr>
                </a:tc>
                <a:tc>
                  <a:txBody>
                    <a:bodyPr/>
                    <a:lstStyle/>
                    <a:p>
                      <a:pPr marL="1905" algn="ctr">
                        <a:lnSpc>
                          <a:spcPct val="100000"/>
                        </a:lnSpc>
                        <a:spcBef>
                          <a:spcPts val="185"/>
                        </a:spcBef>
                      </a:pPr>
                      <a:r>
                        <a:rPr sz="1400" spc="-50" dirty="0">
                          <a:latin typeface="Carlito"/>
                          <a:cs typeface="Carlito"/>
                        </a:rPr>
                        <a:t>0</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E4DC"/>
                    </a:solidFill>
                  </a:tcPr>
                </a:tc>
                <a:extLst>
                  <a:ext uri="{0D108BD9-81ED-4DB2-BD59-A6C34878D82A}">
                    <a16:rowId xmlns:a16="http://schemas.microsoft.com/office/drawing/2014/main" val="10001"/>
                  </a:ext>
                </a:extLst>
              </a:tr>
              <a:tr h="281940">
                <a:tc>
                  <a:txBody>
                    <a:bodyPr/>
                    <a:lstStyle/>
                    <a:p>
                      <a:pPr algn="ctr">
                        <a:lnSpc>
                          <a:spcPct val="100000"/>
                        </a:lnSpc>
                        <a:spcBef>
                          <a:spcPts val="180"/>
                        </a:spcBef>
                      </a:pPr>
                      <a:r>
                        <a:rPr sz="1400" spc="-25" dirty="0">
                          <a:latin typeface="Carlito"/>
                          <a:cs typeface="Carlito"/>
                        </a:rPr>
                        <a:t>1.5</a:t>
                      </a:r>
                      <a:endParaRPr sz="1400">
                        <a:latin typeface="Carlito"/>
                        <a:cs typeface="Carlito"/>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F3ED"/>
                    </a:solidFill>
                  </a:tcPr>
                </a:tc>
                <a:tc>
                  <a:txBody>
                    <a:bodyPr/>
                    <a:lstStyle/>
                    <a:p>
                      <a:pPr marL="1905" algn="ctr">
                        <a:lnSpc>
                          <a:spcPct val="100000"/>
                        </a:lnSpc>
                        <a:spcBef>
                          <a:spcPts val="180"/>
                        </a:spcBef>
                      </a:pPr>
                      <a:r>
                        <a:rPr sz="1400" spc="-50" dirty="0">
                          <a:latin typeface="Carlito"/>
                          <a:cs typeface="Carlito"/>
                        </a:rPr>
                        <a:t>0</a:t>
                      </a:r>
                      <a:endParaRPr sz="1400">
                        <a:latin typeface="Carlito"/>
                        <a:cs typeface="Carlito"/>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F3ED"/>
                    </a:solidFill>
                  </a:tcPr>
                </a:tc>
                <a:extLst>
                  <a:ext uri="{0D108BD9-81ED-4DB2-BD59-A6C34878D82A}">
                    <a16:rowId xmlns:a16="http://schemas.microsoft.com/office/drawing/2014/main" val="10002"/>
                  </a:ext>
                </a:extLst>
              </a:tr>
              <a:tr h="281940">
                <a:tc>
                  <a:txBody>
                    <a:bodyPr/>
                    <a:lstStyle/>
                    <a:p>
                      <a:pPr marL="1270" algn="ctr">
                        <a:lnSpc>
                          <a:spcPct val="100000"/>
                        </a:lnSpc>
                        <a:spcBef>
                          <a:spcPts val="185"/>
                        </a:spcBef>
                      </a:pPr>
                      <a:r>
                        <a:rPr sz="1400" spc="-50" dirty="0">
                          <a:latin typeface="Carlito"/>
                          <a:cs typeface="Carlito"/>
                        </a:rPr>
                        <a:t>2</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E4DC"/>
                    </a:solidFill>
                  </a:tcPr>
                </a:tc>
                <a:tc>
                  <a:txBody>
                    <a:bodyPr/>
                    <a:lstStyle/>
                    <a:p>
                      <a:pPr marL="1905" algn="ctr">
                        <a:lnSpc>
                          <a:spcPct val="100000"/>
                        </a:lnSpc>
                        <a:spcBef>
                          <a:spcPts val="185"/>
                        </a:spcBef>
                      </a:pPr>
                      <a:r>
                        <a:rPr sz="1400" spc="-50" dirty="0">
                          <a:latin typeface="Carlito"/>
                          <a:cs typeface="Carlito"/>
                        </a:rPr>
                        <a:t>0</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E4DC"/>
                    </a:solidFill>
                  </a:tcPr>
                </a:tc>
                <a:extLst>
                  <a:ext uri="{0D108BD9-81ED-4DB2-BD59-A6C34878D82A}">
                    <a16:rowId xmlns:a16="http://schemas.microsoft.com/office/drawing/2014/main" val="10003"/>
                  </a:ext>
                </a:extLst>
              </a:tr>
              <a:tr h="281940">
                <a:tc>
                  <a:txBody>
                    <a:bodyPr/>
                    <a:lstStyle/>
                    <a:p>
                      <a:pPr marL="1270" algn="ctr">
                        <a:lnSpc>
                          <a:spcPct val="100000"/>
                        </a:lnSpc>
                        <a:spcBef>
                          <a:spcPts val="185"/>
                        </a:spcBef>
                      </a:pPr>
                      <a:r>
                        <a:rPr sz="1400" spc="-50" dirty="0">
                          <a:latin typeface="Carlito"/>
                          <a:cs typeface="Carlito"/>
                        </a:rPr>
                        <a:t>3</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F3ED"/>
                    </a:solidFill>
                  </a:tcPr>
                </a:tc>
                <a:tc>
                  <a:txBody>
                    <a:bodyPr/>
                    <a:lstStyle/>
                    <a:p>
                      <a:pPr marL="1905" algn="ctr">
                        <a:lnSpc>
                          <a:spcPct val="100000"/>
                        </a:lnSpc>
                        <a:spcBef>
                          <a:spcPts val="185"/>
                        </a:spcBef>
                      </a:pPr>
                      <a:r>
                        <a:rPr sz="1400" spc="-50" dirty="0">
                          <a:latin typeface="Carlito"/>
                          <a:cs typeface="Carlito"/>
                        </a:rPr>
                        <a:t>1</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F3ED"/>
                    </a:solidFill>
                  </a:tcPr>
                </a:tc>
                <a:extLst>
                  <a:ext uri="{0D108BD9-81ED-4DB2-BD59-A6C34878D82A}">
                    <a16:rowId xmlns:a16="http://schemas.microsoft.com/office/drawing/2014/main" val="10004"/>
                  </a:ext>
                </a:extLst>
              </a:tr>
              <a:tr h="281940">
                <a:tc>
                  <a:txBody>
                    <a:bodyPr/>
                    <a:lstStyle/>
                    <a:p>
                      <a:pPr marL="1905" algn="ctr">
                        <a:lnSpc>
                          <a:spcPct val="100000"/>
                        </a:lnSpc>
                        <a:spcBef>
                          <a:spcPts val="185"/>
                        </a:spcBef>
                      </a:pPr>
                      <a:r>
                        <a:rPr sz="1400" spc="-20" dirty="0">
                          <a:latin typeface="Carlito"/>
                          <a:cs typeface="Carlito"/>
                        </a:rPr>
                        <a:t>3.25</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E4DC"/>
                    </a:solidFill>
                  </a:tcPr>
                </a:tc>
                <a:tc>
                  <a:txBody>
                    <a:bodyPr/>
                    <a:lstStyle/>
                    <a:p>
                      <a:pPr marL="1905" algn="ctr">
                        <a:lnSpc>
                          <a:spcPct val="100000"/>
                        </a:lnSpc>
                        <a:spcBef>
                          <a:spcPts val="185"/>
                        </a:spcBef>
                      </a:pPr>
                      <a:r>
                        <a:rPr sz="1400" spc="-50" dirty="0">
                          <a:latin typeface="Carlito"/>
                          <a:cs typeface="Carlito"/>
                        </a:rPr>
                        <a:t>0</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E4DC"/>
                    </a:solidFill>
                  </a:tcPr>
                </a:tc>
                <a:extLst>
                  <a:ext uri="{0D108BD9-81ED-4DB2-BD59-A6C34878D82A}">
                    <a16:rowId xmlns:a16="http://schemas.microsoft.com/office/drawing/2014/main" val="10005"/>
                  </a:ext>
                </a:extLst>
              </a:tr>
              <a:tr h="281940">
                <a:tc>
                  <a:txBody>
                    <a:bodyPr/>
                    <a:lstStyle/>
                    <a:p>
                      <a:pPr marL="1905" algn="ctr">
                        <a:lnSpc>
                          <a:spcPct val="100000"/>
                        </a:lnSpc>
                        <a:spcBef>
                          <a:spcPts val="185"/>
                        </a:spcBef>
                      </a:pPr>
                      <a:r>
                        <a:rPr sz="1400" spc="-50" dirty="0">
                          <a:latin typeface="Carlito"/>
                          <a:cs typeface="Carlito"/>
                        </a:rPr>
                        <a:t>4</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F3ED"/>
                    </a:solidFill>
                  </a:tcPr>
                </a:tc>
                <a:tc>
                  <a:txBody>
                    <a:bodyPr/>
                    <a:lstStyle/>
                    <a:p>
                      <a:pPr marL="1905" algn="ctr">
                        <a:lnSpc>
                          <a:spcPct val="100000"/>
                        </a:lnSpc>
                        <a:spcBef>
                          <a:spcPts val="185"/>
                        </a:spcBef>
                      </a:pPr>
                      <a:r>
                        <a:rPr sz="1400" spc="-50" dirty="0">
                          <a:latin typeface="Carlito"/>
                          <a:cs typeface="Carlito"/>
                        </a:rPr>
                        <a:t>1</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F3ED"/>
                    </a:solidFill>
                  </a:tcPr>
                </a:tc>
                <a:extLst>
                  <a:ext uri="{0D108BD9-81ED-4DB2-BD59-A6C34878D82A}">
                    <a16:rowId xmlns:a16="http://schemas.microsoft.com/office/drawing/2014/main" val="10006"/>
                  </a:ext>
                </a:extLst>
              </a:tr>
              <a:tr h="281940">
                <a:tc>
                  <a:txBody>
                    <a:bodyPr/>
                    <a:lstStyle/>
                    <a:p>
                      <a:pPr marL="1270" algn="ctr">
                        <a:lnSpc>
                          <a:spcPct val="100000"/>
                        </a:lnSpc>
                        <a:spcBef>
                          <a:spcPts val="185"/>
                        </a:spcBef>
                      </a:pPr>
                      <a:r>
                        <a:rPr sz="1400" spc="-50" dirty="0">
                          <a:latin typeface="Carlito"/>
                          <a:cs typeface="Carlito"/>
                        </a:rPr>
                        <a:t>5</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E4DC"/>
                    </a:solidFill>
                  </a:tcPr>
                </a:tc>
                <a:tc>
                  <a:txBody>
                    <a:bodyPr/>
                    <a:lstStyle/>
                    <a:p>
                      <a:pPr marL="1905" algn="ctr">
                        <a:lnSpc>
                          <a:spcPct val="100000"/>
                        </a:lnSpc>
                        <a:spcBef>
                          <a:spcPts val="185"/>
                        </a:spcBef>
                      </a:pPr>
                      <a:r>
                        <a:rPr sz="1400" spc="-50" dirty="0">
                          <a:latin typeface="Carlito"/>
                          <a:cs typeface="Carlito"/>
                        </a:rPr>
                        <a:t>1</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E4DC"/>
                    </a:solidFill>
                  </a:tcPr>
                </a:tc>
                <a:extLst>
                  <a:ext uri="{0D108BD9-81ED-4DB2-BD59-A6C34878D82A}">
                    <a16:rowId xmlns:a16="http://schemas.microsoft.com/office/drawing/2014/main" val="10007"/>
                  </a:ext>
                </a:extLst>
              </a:tr>
              <a:tr h="281940">
                <a:tc>
                  <a:txBody>
                    <a:bodyPr/>
                    <a:lstStyle/>
                    <a:p>
                      <a:pPr marL="1905" algn="ctr">
                        <a:lnSpc>
                          <a:spcPct val="100000"/>
                        </a:lnSpc>
                        <a:spcBef>
                          <a:spcPts val="185"/>
                        </a:spcBef>
                      </a:pPr>
                      <a:r>
                        <a:rPr sz="1400" spc="-50" dirty="0">
                          <a:latin typeface="Carlito"/>
                          <a:cs typeface="Carlito"/>
                        </a:rPr>
                        <a:t>6</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F3ED"/>
                    </a:solidFill>
                  </a:tcPr>
                </a:tc>
                <a:tc>
                  <a:txBody>
                    <a:bodyPr/>
                    <a:lstStyle/>
                    <a:p>
                      <a:pPr marL="1905" algn="ctr">
                        <a:lnSpc>
                          <a:spcPct val="100000"/>
                        </a:lnSpc>
                        <a:spcBef>
                          <a:spcPts val="185"/>
                        </a:spcBef>
                      </a:pPr>
                      <a:r>
                        <a:rPr sz="1400" spc="-50" dirty="0">
                          <a:latin typeface="Carlito"/>
                          <a:cs typeface="Carlito"/>
                        </a:rPr>
                        <a:t>1</a:t>
                      </a:r>
                      <a:endParaRPr sz="1400">
                        <a:latin typeface="Carlito"/>
                        <a:cs typeface="Carlito"/>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F3ED"/>
                    </a:solidFill>
                  </a:tcPr>
                </a:tc>
                <a:extLst>
                  <a:ext uri="{0D108BD9-81ED-4DB2-BD59-A6C34878D82A}">
                    <a16:rowId xmlns:a16="http://schemas.microsoft.com/office/drawing/2014/main" val="10008"/>
                  </a:ext>
                </a:extLst>
              </a:tr>
            </a:tbl>
          </a:graphicData>
        </a:graphic>
      </p:graphicFrame>
      <p:sp>
        <p:nvSpPr>
          <p:cNvPr id="25" name="object 25"/>
          <p:cNvSpPr txBox="1"/>
          <p:nvPr/>
        </p:nvSpPr>
        <p:spPr>
          <a:xfrm>
            <a:off x="2172970" y="4166361"/>
            <a:ext cx="988694"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Carlito"/>
                <a:cs typeface="Carlito"/>
              </a:rPr>
              <a:t>LINEAR</a:t>
            </a:r>
            <a:r>
              <a:rPr sz="1200" b="1" spc="-35" dirty="0">
                <a:solidFill>
                  <a:srgbClr val="FF0000"/>
                </a:solidFill>
                <a:latin typeface="Carlito"/>
                <a:cs typeface="Carlito"/>
              </a:rPr>
              <a:t> </a:t>
            </a:r>
            <a:r>
              <a:rPr sz="1200" b="1" spc="-10" dirty="0">
                <a:solidFill>
                  <a:srgbClr val="FF0000"/>
                </a:solidFill>
                <a:latin typeface="Carlito"/>
                <a:cs typeface="Carlito"/>
              </a:rPr>
              <a:t>MODEL</a:t>
            </a:r>
            <a:endParaRPr sz="1200">
              <a:latin typeface="Carlito"/>
              <a:cs typeface="Carlito"/>
            </a:endParaRPr>
          </a:p>
        </p:txBody>
      </p:sp>
      <p:sp>
        <p:nvSpPr>
          <p:cNvPr id="26" name="object 26"/>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pic>
        <p:nvPicPr>
          <p:cNvPr id="27" name="object 27"/>
          <p:cNvPicPr/>
          <p:nvPr/>
        </p:nvPicPr>
        <p:blipFill>
          <a:blip r:embed="rId8" cstate="print"/>
          <a:stretch>
            <a:fillRect/>
          </a:stretch>
        </p:blipFill>
        <p:spPr>
          <a:xfrm>
            <a:off x="304800" y="6348984"/>
            <a:ext cx="1581912" cy="408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pic>
        <p:nvPicPr>
          <p:cNvPr id="3" name="object 3"/>
          <p:cNvPicPr/>
          <p:nvPr/>
        </p:nvPicPr>
        <p:blipFill>
          <a:blip r:embed="rId3" cstate="print"/>
          <a:stretch>
            <a:fillRect/>
          </a:stretch>
        </p:blipFill>
        <p:spPr>
          <a:xfrm>
            <a:off x="163068" y="6458711"/>
            <a:ext cx="800100" cy="246888"/>
          </a:xfrm>
          <a:prstGeom prst="rect">
            <a:avLst/>
          </a:prstGeom>
        </p:spPr>
      </p:pic>
      <p:sp>
        <p:nvSpPr>
          <p:cNvPr id="4" name="object 4"/>
          <p:cNvSpPr/>
          <p:nvPr/>
        </p:nvSpPr>
        <p:spPr>
          <a:xfrm>
            <a:off x="2808732" y="3308603"/>
            <a:ext cx="3824604" cy="22225"/>
          </a:xfrm>
          <a:custGeom>
            <a:avLst/>
            <a:gdLst/>
            <a:ahLst/>
            <a:cxnLst/>
            <a:rect l="l" t="t" r="r" b="b"/>
            <a:pathLst>
              <a:path w="3824604" h="22225">
                <a:moveTo>
                  <a:pt x="3824224" y="0"/>
                </a:moveTo>
                <a:lnTo>
                  <a:pt x="0" y="22225"/>
                </a:lnTo>
              </a:path>
            </a:pathLst>
          </a:custGeom>
          <a:ln w="57150">
            <a:solidFill>
              <a:srgbClr val="A4D9E7"/>
            </a:solidFill>
            <a:prstDash val="sysDash"/>
          </a:ln>
        </p:spPr>
        <p:txBody>
          <a:bodyPr wrap="square" lIns="0" tIns="0" rIns="0" bIns="0" rtlCol="0"/>
          <a:lstStyle/>
          <a:p>
            <a:endParaRPr/>
          </a:p>
        </p:txBody>
      </p:sp>
      <p:grpSp>
        <p:nvGrpSpPr>
          <p:cNvPr id="5" name="object 5"/>
          <p:cNvGrpSpPr/>
          <p:nvPr/>
        </p:nvGrpSpPr>
        <p:grpSpPr>
          <a:xfrm>
            <a:off x="2726182" y="2915411"/>
            <a:ext cx="3906520" cy="2306320"/>
            <a:chOff x="2726182" y="2915411"/>
            <a:chExt cx="3906520" cy="2306320"/>
          </a:xfrm>
        </p:grpSpPr>
        <p:sp>
          <p:nvSpPr>
            <p:cNvPr id="6" name="object 6"/>
            <p:cNvSpPr/>
            <p:nvPr/>
          </p:nvSpPr>
          <p:spPr>
            <a:xfrm>
              <a:off x="2726182" y="2915411"/>
              <a:ext cx="3906520" cy="2254885"/>
            </a:xfrm>
            <a:custGeom>
              <a:avLst/>
              <a:gdLst/>
              <a:ahLst/>
              <a:cxnLst/>
              <a:rect l="l" t="t" r="r" b="b"/>
              <a:pathLst>
                <a:path w="3906520" h="2254885">
                  <a:moveTo>
                    <a:pt x="3906139" y="2167128"/>
                  </a:moveTo>
                  <a:lnTo>
                    <a:pt x="3850284" y="2139823"/>
                  </a:lnTo>
                  <a:lnTo>
                    <a:pt x="3733927" y="2082927"/>
                  </a:lnTo>
                  <a:lnTo>
                    <a:pt x="3734435" y="2140089"/>
                  </a:lnTo>
                  <a:lnTo>
                    <a:pt x="151511" y="2173008"/>
                  </a:lnTo>
                  <a:lnTo>
                    <a:pt x="114312" y="170865"/>
                  </a:lnTo>
                  <a:lnTo>
                    <a:pt x="171450" y="169799"/>
                  </a:lnTo>
                  <a:lnTo>
                    <a:pt x="157086" y="142367"/>
                  </a:lnTo>
                  <a:lnTo>
                    <a:pt x="82550" y="0"/>
                  </a:lnTo>
                  <a:lnTo>
                    <a:pt x="0" y="172974"/>
                  </a:lnTo>
                  <a:lnTo>
                    <a:pt x="57162" y="171919"/>
                  </a:lnTo>
                  <a:lnTo>
                    <a:pt x="95250" y="2221484"/>
                  </a:lnTo>
                  <a:lnTo>
                    <a:pt x="99479" y="2221407"/>
                  </a:lnTo>
                  <a:lnTo>
                    <a:pt x="99568" y="2230628"/>
                  </a:lnTo>
                  <a:lnTo>
                    <a:pt x="3734943" y="2197239"/>
                  </a:lnTo>
                  <a:lnTo>
                    <a:pt x="3735451" y="2254377"/>
                  </a:lnTo>
                  <a:lnTo>
                    <a:pt x="3906139" y="2167128"/>
                  </a:lnTo>
                  <a:close/>
                </a:path>
              </a:pathLst>
            </a:custGeom>
            <a:solidFill>
              <a:srgbClr val="124358"/>
            </a:solidFill>
          </p:spPr>
          <p:txBody>
            <a:bodyPr wrap="square" lIns="0" tIns="0" rIns="0" bIns="0" rtlCol="0"/>
            <a:lstStyle/>
            <a:p>
              <a:endParaRPr/>
            </a:p>
          </p:txBody>
        </p:sp>
        <p:pic>
          <p:nvPicPr>
            <p:cNvPr id="7" name="object 7"/>
            <p:cNvPicPr/>
            <p:nvPr/>
          </p:nvPicPr>
          <p:blipFill>
            <a:blip r:embed="rId4" cstate="print"/>
            <a:stretch>
              <a:fillRect/>
            </a:stretch>
          </p:blipFill>
          <p:spPr>
            <a:xfrm>
              <a:off x="2930334" y="4974018"/>
              <a:ext cx="229234" cy="241426"/>
            </a:xfrm>
            <a:prstGeom prst="rect">
              <a:avLst/>
            </a:prstGeom>
          </p:spPr>
        </p:pic>
        <p:pic>
          <p:nvPicPr>
            <p:cNvPr id="8" name="object 8"/>
            <p:cNvPicPr/>
            <p:nvPr/>
          </p:nvPicPr>
          <p:blipFill>
            <a:blip r:embed="rId5" cstate="print"/>
            <a:stretch>
              <a:fillRect/>
            </a:stretch>
          </p:blipFill>
          <p:spPr>
            <a:xfrm>
              <a:off x="3378390" y="4978590"/>
              <a:ext cx="227711" cy="239903"/>
            </a:xfrm>
            <a:prstGeom prst="rect">
              <a:avLst/>
            </a:prstGeom>
          </p:spPr>
        </p:pic>
        <p:pic>
          <p:nvPicPr>
            <p:cNvPr id="9" name="object 9"/>
            <p:cNvPicPr/>
            <p:nvPr/>
          </p:nvPicPr>
          <p:blipFill>
            <a:blip r:embed="rId6" cstate="print"/>
            <a:stretch>
              <a:fillRect/>
            </a:stretch>
          </p:blipFill>
          <p:spPr>
            <a:xfrm>
              <a:off x="3838638" y="4980114"/>
              <a:ext cx="229235" cy="241427"/>
            </a:xfrm>
            <a:prstGeom prst="rect">
              <a:avLst/>
            </a:prstGeom>
          </p:spPr>
        </p:pic>
        <p:pic>
          <p:nvPicPr>
            <p:cNvPr id="10" name="object 10"/>
            <p:cNvPicPr/>
            <p:nvPr/>
          </p:nvPicPr>
          <p:blipFill>
            <a:blip r:embed="rId4" cstate="print"/>
            <a:stretch>
              <a:fillRect/>
            </a:stretch>
          </p:blipFill>
          <p:spPr>
            <a:xfrm>
              <a:off x="4070286" y="3209226"/>
              <a:ext cx="229235" cy="241426"/>
            </a:xfrm>
            <a:prstGeom prst="rect">
              <a:avLst/>
            </a:prstGeom>
          </p:spPr>
        </p:pic>
        <p:pic>
          <p:nvPicPr>
            <p:cNvPr id="11" name="object 11"/>
            <p:cNvPicPr/>
            <p:nvPr/>
          </p:nvPicPr>
          <p:blipFill>
            <a:blip r:embed="rId4" cstate="print"/>
            <a:stretch>
              <a:fillRect/>
            </a:stretch>
          </p:blipFill>
          <p:spPr>
            <a:xfrm>
              <a:off x="5467794" y="3187890"/>
              <a:ext cx="229234" cy="241426"/>
            </a:xfrm>
            <a:prstGeom prst="rect">
              <a:avLst/>
            </a:prstGeom>
          </p:spPr>
        </p:pic>
        <p:pic>
          <p:nvPicPr>
            <p:cNvPr id="12" name="object 12"/>
            <p:cNvPicPr/>
            <p:nvPr/>
          </p:nvPicPr>
          <p:blipFill>
            <a:blip r:embed="rId4" cstate="print"/>
            <a:stretch>
              <a:fillRect/>
            </a:stretch>
          </p:blipFill>
          <p:spPr>
            <a:xfrm>
              <a:off x="5798502" y="3187890"/>
              <a:ext cx="229235" cy="241426"/>
            </a:xfrm>
            <a:prstGeom prst="rect">
              <a:avLst/>
            </a:prstGeom>
          </p:spPr>
        </p:pic>
        <p:pic>
          <p:nvPicPr>
            <p:cNvPr id="13" name="object 13"/>
            <p:cNvPicPr/>
            <p:nvPr/>
          </p:nvPicPr>
          <p:blipFill>
            <a:blip r:embed="rId7" cstate="print"/>
            <a:stretch>
              <a:fillRect/>
            </a:stretch>
          </p:blipFill>
          <p:spPr>
            <a:xfrm>
              <a:off x="5156898" y="3198558"/>
              <a:ext cx="227711" cy="241426"/>
            </a:xfrm>
            <a:prstGeom prst="rect">
              <a:avLst/>
            </a:prstGeom>
          </p:spPr>
        </p:pic>
        <p:pic>
          <p:nvPicPr>
            <p:cNvPr id="14" name="object 14"/>
            <p:cNvPicPr/>
            <p:nvPr/>
          </p:nvPicPr>
          <p:blipFill>
            <a:blip r:embed="rId8" cstate="print"/>
            <a:stretch>
              <a:fillRect/>
            </a:stretch>
          </p:blipFill>
          <p:spPr>
            <a:xfrm>
              <a:off x="4507674" y="3195510"/>
              <a:ext cx="227711" cy="239902"/>
            </a:xfrm>
            <a:prstGeom prst="rect">
              <a:avLst/>
            </a:prstGeom>
          </p:spPr>
        </p:pic>
      </p:grpSp>
      <p:sp>
        <p:nvSpPr>
          <p:cNvPr id="15" name="object 15"/>
          <p:cNvSpPr txBox="1"/>
          <p:nvPr/>
        </p:nvSpPr>
        <p:spPr>
          <a:xfrm>
            <a:off x="3425697" y="5208523"/>
            <a:ext cx="20542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HOURS</a:t>
            </a:r>
            <a:r>
              <a:rPr sz="1800" b="1" spc="-15" dirty="0">
                <a:latin typeface="Carlito"/>
                <a:cs typeface="Carlito"/>
              </a:rPr>
              <a:t> </a:t>
            </a:r>
            <a:r>
              <a:rPr sz="1800" b="1" dirty="0">
                <a:latin typeface="Carlito"/>
                <a:cs typeface="Carlito"/>
              </a:rPr>
              <a:t>OF</a:t>
            </a:r>
            <a:r>
              <a:rPr sz="1800" b="1" spc="-10" dirty="0">
                <a:latin typeface="Carlito"/>
                <a:cs typeface="Carlito"/>
              </a:rPr>
              <a:t> STUDYING</a:t>
            </a:r>
            <a:endParaRPr sz="1800">
              <a:latin typeface="Carlito"/>
              <a:cs typeface="Carlito"/>
            </a:endParaRPr>
          </a:p>
        </p:txBody>
      </p:sp>
      <p:sp>
        <p:nvSpPr>
          <p:cNvPr id="16" name="object 16"/>
          <p:cNvSpPr txBox="1"/>
          <p:nvPr/>
        </p:nvSpPr>
        <p:spPr>
          <a:xfrm>
            <a:off x="2450210" y="3544065"/>
            <a:ext cx="254000" cy="974090"/>
          </a:xfrm>
          <a:prstGeom prst="rect">
            <a:avLst/>
          </a:prstGeom>
        </p:spPr>
        <p:txBody>
          <a:bodyPr vert="vert270" wrap="square" lIns="0" tIns="0" rIns="0" bIns="0" rtlCol="0">
            <a:spAutoFit/>
          </a:bodyPr>
          <a:lstStyle/>
          <a:p>
            <a:pPr marL="12700">
              <a:lnSpc>
                <a:spcPts val="1810"/>
              </a:lnSpc>
            </a:pPr>
            <a:r>
              <a:rPr sz="1800" b="1" spc="-25" dirty="0">
                <a:latin typeface="Carlito"/>
                <a:cs typeface="Carlito"/>
              </a:rPr>
              <a:t>PASS/FAIL</a:t>
            </a:r>
            <a:endParaRPr sz="1800">
              <a:latin typeface="Carlito"/>
              <a:cs typeface="Carlito"/>
            </a:endParaRPr>
          </a:p>
        </p:txBody>
      </p:sp>
      <p:grpSp>
        <p:nvGrpSpPr>
          <p:cNvPr id="17" name="object 17"/>
          <p:cNvGrpSpPr/>
          <p:nvPr/>
        </p:nvGrpSpPr>
        <p:grpSpPr>
          <a:xfrm>
            <a:off x="3112389" y="2486025"/>
            <a:ext cx="3451225" cy="3225800"/>
            <a:chOff x="3112389" y="2486025"/>
            <a:chExt cx="3451225" cy="3225800"/>
          </a:xfrm>
        </p:grpSpPr>
        <p:pic>
          <p:nvPicPr>
            <p:cNvPr id="18" name="object 18"/>
            <p:cNvPicPr/>
            <p:nvPr/>
          </p:nvPicPr>
          <p:blipFill>
            <a:blip r:embed="rId9" cstate="print"/>
            <a:stretch>
              <a:fillRect/>
            </a:stretch>
          </p:blipFill>
          <p:spPr>
            <a:xfrm>
              <a:off x="4192206" y="4957254"/>
              <a:ext cx="230758" cy="239902"/>
            </a:xfrm>
            <a:prstGeom prst="rect">
              <a:avLst/>
            </a:prstGeom>
          </p:spPr>
        </p:pic>
        <p:pic>
          <p:nvPicPr>
            <p:cNvPr id="19" name="object 19"/>
            <p:cNvPicPr/>
            <p:nvPr/>
          </p:nvPicPr>
          <p:blipFill>
            <a:blip r:embed="rId8" cstate="print"/>
            <a:stretch>
              <a:fillRect/>
            </a:stretch>
          </p:blipFill>
          <p:spPr>
            <a:xfrm>
              <a:off x="4507674" y="4957254"/>
              <a:ext cx="227711" cy="239902"/>
            </a:xfrm>
            <a:prstGeom prst="rect">
              <a:avLst/>
            </a:prstGeom>
          </p:spPr>
        </p:pic>
        <p:sp>
          <p:nvSpPr>
            <p:cNvPr id="20" name="object 20"/>
            <p:cNvSpPr/>
            <p:nvPr/>
          </p:nvSpPr>
          <p:spPr>
            <a:xfrm>
              <a:off x="4172712" y="2514600"/>
              <a:ext cx="1256030" cy="3168650"/>
            </a:xfrm>
            <a:custGeom>
              <a:avLst/>
              <a:gdLst/>
              <a:ahLst/>
              <a:cxnLst/>
              <a:rect l="l" t="t" r="r" b="b"/>
              <a:pathLst>
                <a:path w="1256029" h="3168650">
                  <a:moveTo>
                    <a:pt x="1255776" y="0"/>
                  </a:moveTo>
                  <a:lnTo>
                    <a:pt x="0" y="3168650"/>
                  </a:lnTo>
                </a:path>
              </a:pathLst>
            </a:custGeom>
            <a:ln w="57149">
              <a:solidFill>
                <a:srgbClr val="A4D9E7"/>
              </a:solidFill>
            </a:ln>
          </p:spPr>
          <p:txBody>
            <a:bodyPr wrap="square" lIns="0" tIns="0" rIns="0" bIns="0" rtlCol="0"/>
            <a:lstStyle/>
            <a:p>
              <a:endParaRPr/>
            </a:p>
          </p:txBody>
        </p:sp>
        <p:sp>
          <p:nvSpPr>
            <p:cNvPr id="21" name="object 21"/>
            <p:cNvSpPr/>
            <p:nvPr/>
          </p:nvSpPr>
          <p:spPr>
            <a:xfrm>
              <a:off x="4506849" y="2808986"/>
              <a:ext cx="751840" cy="325755"/>
            </a:xfrm>
            <a:custGeom>
              <a:avLst/>
              <a:gdLst/>
              <a:ahLst/>
              <a:cxnLst/>
              <a:rect l="l" t="t" r="r" b="b"/>
              <a:pathLst>
                <a:path w="751839" h="325755">
                  <a:moveTo>
                    <a:pt x="354097" y="187097"/>
                  </a:moveTo>
                  <a:lnTo>
                    <a:pt x="325500" y="214502"/>
                  </a:lnTo>
                  <a:lnTo>
                    <a:pt x="288036" y="234314"/>
                  </a:lnTo>
                  <a:lnTo>
                    <a:pt x="226187" y="256539"/>
                  </a:lnTo>
                  <a:lnTo>
                    <a:pt x="167386" y="270890"/>
                  </a:lnTo>
                  <a:lnTo>
                    <a:pt x="102870" y="281177"/>
                  </a:lnTo>
                  <a:lnTo>
                    <a:pt x="35051" y="286638"/>
                  </a:lnTo>
                  <a:lnTo>
                    <a:pt x="0" y="287400"/>
                  </a:lnTo>
                  <a:lnTo>
                    <a:pt x="762" y="325500"/>
                  </a:lnTo>
                  <a:lnTo>
                    <a:pt x="71500" y="322579"/>
                  </a:lnTo>
                  <a:lnTo>
                    <a:pt x="140842" y="314325"/>
                  </a:lnTo>
                  <a:lnTo>
                    <a:pt x="205739" y="301371"/>
                  </a:lnTo>
                  <a:lnTo>
                    <a:pt x="264287" y="284479"/>
                  </a:lnTo>
                  <a:lnTo>
                    <a:pt x="302895" y="269366"/>
                  </a:lnTo>
                  <a:lnTo>
                    <a:pt x="345439" y="247014"/>
                  </a:lnTo>
                  <a:lnTo>
                    <a:pt x="376554" y="220852"/>
                  </a:lnTo>
                  <a:lnTo>
                    <a:pt x="387730" y="205104"/>
                  </a:lnTo>
                  <a:lnTo>
                    <a:pt x="388238" y="204215"/>
                  </a:lnTo>
                  <a:lnTo>
                    <a:pt x="391160" y="197358"/>
                  </a:lnTo>
                  <a:lnTo>
                    <a:pt x="393700" y="188849"/>
                  </a:lnTo>
                  <a:lnTo>
                    <a:pt x="393826" y="188340"/>
                  </a:lnTo>
                  <a:lnTo>
                    <a:pt x="353567" y="188340"/>
                  </a:lnTo>
                  <a:lnTo>
                    <a:pt x="354097" y="187097"/>
                  </a:lnTo>
                  <a:close/>
                </a:path>
                <a:path w="751839" h="325755">
                  <a:moveTo>
                    <a:pt x="354838" y="185800"/>
                  </a:moveTo>
                  <a:lnTo>
                    <a:pt x="354097" y="187097"/>
                  </a:lnTo>
                  <a:lnTo>
                    <a:pt x="353567" y="188340"/>
                  </a:lnTo>
                  <a:lnTo>
                    <a:pt x="354838" y="185800"/>
                  </a:lnTo>
                  <a:close/>
                </a:path>
                <a:path w="751839" h="325755">
                  <a:moveTo>
                    <a:pt x="394208" y="185800"/>
                  </a:moveTo>
                  <a:lnTo>
                    <a:pt x="354838" y="185800"/>
                  </a:lnTo>
                  <a:lnTo>
                    <a:pt x="353567" y="188340"/>
                  </a:lnTo>
                  <a:lnTo>
                    <a:pt x="393826" y="188340"/>
                  </a:lnTo>
                  <a:lnTo>
                    <a:pt x="394117" y="187097"/>
                  </a:lnTo>
                  <a:lnTo>
                    <a:pt x="394208" y="185800"/>
                  </a:lnTo>
                  <a:close/>
                </a:path>
                <a:path w="751839" h="325755">
                  <a:moveTo>
                    <a:pt x="394906" y="178942"/>
                  </a:moveTo>
                  <a:lnTo>
                    <a:pt x="356870" y="178942"/>
                  </a:lnTo>
                  <a:lnTo>
                    <a:pt x="356362" y="182117"/>
                  </a:lnTo>
                  <a:lnTo>
                    <a:pt x="356164" y="182117"/>
                  </a:lnTo>
                  <a:lnTo>
                    <a:pt x="356108" y="182372"/>
                  </a:lnTo>
                  <a:lnTo>
                    <a:pt x="354097" y="187097"/>
                  </a:lnTo>
                  <a:lnTo>
                    <a:pt x="354838" y="185800"/>
                  </a:lnTo>
                  <a:lnTo>
                    <a:pt x="394208" y="185800"/>
                  </a:lnTo>
                  <a:lnTo>
                    <a:pt x="394586" y="182117"/>
                  </a:lnTo>
                  <a:lnTo>
                    <a:pt x="356362" y="182117"/>
                  </a:lnTo>
                  <a:lnTo>
                    <a:pt x="356480" y="180695"/>
                  </a:lnTo>
                  <a:lnTo>
                    <a:pt x="394737" y="180695"/>
                  </a:lnTo>
                  <a:lnTo>
                    <a:pt x="394906" y="178942"/>
                  </a:lnTo>
                  <a:close/>
                </a:path>
                <a:path w="751839" h="325755">
                  <a:moveTo>
                    <a:pt x="356870" y="178942"/>
                  </a:moveTo>
                  <a:lnTo>
                    <a:pt x="356480" y="180695"/>
                  </a:lnTo>
                  <a:lnTo>
                    <a:pt x="356362" y="182117"/>
                  </a:lnTo>
                  <a:lnTo>
                    <a:pt x="356870" y="178942"/>
                  </a:lnTo>
                  <a:close/>
                </a:path>
                <a:path w="751839" h="325755">
                  <a:moveTo>
                    <a:pt x="636066" y="38769"/>
                  </a:moveTo>
                  <a:lnTo>
                    <a:pt x="576961" y="47498"/>
                  </a:lnTo>
                  <a:lnTo>
                    <a:pt x="514858" y="62611"/>
                  </a:lnTo>
                  <a:lnTo>
                    <a:pt x="473201" y="76326"/>
                  </a:lnTo>
                  <a:lnTo>
                    <a:pt x="436625" y="91948"/>
                  </a:lnTo>
                  <a:lnTo>
                    <a:pt x="396493" y="115569"/>
                  </a:lnTo>
                  <a:lnTo>
                    <a:pt x="368173" y="143890"/>
                  </a:lnTo>
                  <a:lnTo>
                    <a:pt x="363981" y="150622"/>
                  </a:lnTo>
                  <a:lnTo>
                    <a:pt x="363474" y="151511"/>
                  </a:lnTo>
                  <a:lnTo>
                    <a:pt x="357423" y="170814"/>
                  </a:lnTo>
                  <a:lnTo>
                    <a:pt x="356922" y="175524"/>
                  </a:lnTo>
                  <a:lnTo>
                    <a:pt x="356480" y="180695"/>
                  </a:lnTo>
                  <a:lnTo>
                    <a:pt x="356870" y="178942"/>
                  </a:lnTo>
                  <a:lnTo>
                    <a:pt x="394906" y="178942"/>
                  </a:lnTo>
                  <a:lnTo>
                    <a:pt x="395086" y="176784"/>
                  </a:lnTo>
                  <a:lnTo>
                    <a:pt x="394842" y="176784"/>
                  </a:lnTo>
                  <a:lnTo>
                    <a:pt x="395350" y="173609"/>
                  </a:lnTo>
                  <a:lnTo>
                    <a:pt x="395721" y="173609"/>
                  </a:lnTo>
                  <a:lnTo>
                    <a:pt x="396493" y="170814"/>
                  </a:lnTo>
                  <a:lnTo>
                    <a:pt x="396860" y="170052"/>
                  </a:lnTo>
                  <a:lnTo>
                    <a:pt x="398145" y="167386"/>
                  </a:lnTo>
                  <a:lnTo>
                    <a:pt x="398409" y="167386"/>
                  </a:lnTo>
                  <a:lnTo>
                    <a:pt x="400558" y="163829"/>
                  </a:lnTo>
                  <a:lnTo>
                    <a:pt x="435101" y="135762"/>
                  </a:lnTo>
                  <a:lnTo>
                    <a:pt x="475361" y="116459"/>
                  </a:lnTo>
                  <a:lnTo>
                    <a:pt x="526414" y="98933"/>
                  </a:lnTo>
                  <a:lnTo>
                    <a:pt x="585088" y="84709"/>
                  </a:lnTo>
                  <a:lnTo>
                    <a:pt x="638606" y="76784"/>
                  </a:lnTo>
                  <a:lnTo>
                    <a:pt x="636066" y="38769"/>
                  </a:lnTo>
                  <a:close/>
                </a:path>
                <a:path w="751839" h="325755">
                  <a:moveTo>
                    <a:pt x="395350" y="173609"/>
                  </a:moveTo>
                  <a:lnTo>
                    <a:pt x="394842" y="176784"/>
                  </a:lnTo>
                  <a:lnTo>
                    <a:pt x="395191" y="175524"/>
                  </a:lnTo>
                  <a:lnTo>
                    <a:pt x="395350" y="173609"/>
                  </a:lnTo>
                  <a:close/>
                </a:path>
                <a:path w="751839" h="325755">
                  <a:moveTo>
                    <a:pt x="395191" y="175524"/>
                  </a:moveTo>
                  <a:lnTo>
                    <a:pt x="394842" y="176784"/>
                  </a:lnTo>
                  <a:lnTo>
                    <a:pt x="395086" y="176784"/>
                  </a:lnTo>
                  <a:lnTo>
                    <a:pt x="395191" y="175524"/>
                  </a:lnTo>
                  <a:close/>
                </a:path>
                <a:path w="751839" h="325755">
                  <a:moveTo>
                    <a:pt x="395721" y="173609"/>
                  </a:moveTo>
                  <a:lnTo>
                    <a:pt x="395350" y="173609"/>
                  </a:lnTo>
                  <a:lnTo>
                    <a:pt x="395191" y="175524"/>
                  </a:lnTo>
                  <a:lnTo>
                    <a:pt x="395721" y="173609"/>
                  </a:lnTo>
                  <a:close/>
                </a:path>
                <a:path w="751839" h="325755">
                  <a:moveTo>
                    <a:pt x="398145" y="167386"/>
                  </a:moveTo>
                  <a:lnTo>
                    <a:pt x="396875" y="169925"/>
                  </a:lnTo>
                  <a:lnTo>
                    <a:pt x="397106" y="169542"/>
                  </a:lnTo>
                  <a:lnTo>
                    <a:pt x="398145" y="167386"/>
                  </a:lnTo>
                  <a:close/>
                </a:path>
                <a:path w="751839" h="325755">
                  <a:moveTo>
                    <a:pt x="397106" y="169542"/>
                  </a:moveTo>
                  <a:lnTo>
                    <a:pt x="396875" y="169925"/>
                  </a:lnTo>
                  <a:lnTo>
                    <a:pt x="397106" y="169542"/>
                  </a:lnTo>
                  <a:close/>
                </a:path>
                <a:path w="751839" h="325755">
                  <a:moveTo>
                    <a:pt x="398409" y="167386"/>
                  </a:moveTo>
                  <a:lnTo>
                    <a:pt x="398145" y="167386"/>
                  </a:lnTo>
                  <a:lnTo>
                    <a:pt x="397106" y="169542"/>
                  </a:lnTo>
                  <a:lnTo>
                    <a:pt x="398409" y="167386"/>
                  </a:lnTo>
                  <a:close/>
                </a:path>
                <a:path w="751839" h="325755">
                  <a:moveTo>
                    <a:pt x="721564" y="36829"/>
                  </a:moveTo>
                  <a:lnTo>
                    <a:pt x="654303" y="36829"/>
                  </a:lnTo>
                  <a:lnTo>
                    <a:pt x="658367" y="74675"/>
                  </a:lnTo>
                  <a:lnTo>
                    <a:pt x="638606" y="76784"/>
                  </a:lnTo>
                  <a:lnTo>
                    <a:pt x="641096" y="114046"/>
                  </a:lnTo>
                  <a:lnTo>
                    <a:pt x="751331" y="49275"/>
                  </a:lnTo>
                  <a:lnTo>
                    <a:pt x="721564" y="36829"/>
                  </a:lnTo>
                  <a:close/>
                </a:path>
                <a:path w="751839" h="325755">
                  <a:moveTo>
                    <a:pt x="654303" y="36829"/>
                  </a:moveTo>
                  <a:lnTo>
                    <a:pt x="636066" y="38769"/>
                  </a:lnTo>
                  <a:lnTo>
                    <a:pt x="638606" y="76784"/>
                  </a:lnTo>
                  <a:lnTo>
                    <a:pt x="658367" y="74675"/>
                  </a:lnTo>
                  <a:lnTo>
                    <a:pt x="654303" y="36829"/>
                  </a:lnTo>
                  <a:close/>
                </a:path>
                <a:path w="751839" h="325755">
                  <a:moveTo>
                    <a:pt x="633476" y="0"/>
                  </a:moveTo>
                  <a:lnTo>
                    <a:pt x="636066" y="38769"/>
                  </a:lnTo>
                  <a:lnTo>
                    <a:pt x="654303" y="36829"/>
                  </a:lnTo>
                  <a:lnTo>
                    <a:pt x="721564" y="36829"/>
                  </a:lnTo>
                  <a:lnTo>
                    <a:pt x="633476" y="0"/>
                  </a:lnTo>
                  <a:close/>
                </a:path>
              </a:pathLst>
            </a:custGeom>
            <a:solidFill>
              <a:srgbClr val="FF0000"/>
            </a:solidFill>
          </p:spPr>
          <p:txBody>
            <a:bodyPr wrap="square" lIns="0" tIns="0" rIns="0" bIns="0" rtlCol="0"/>
            <a:lstStyle/>
            <a:p>
              <a:endParaRPr/>
            </a:p>
          </p:txBody>
        </p:sp>
        <p:sp>
          <p:nvSpPr>
            <p:cNvPr id="22" name="object 22"/>
            <p:cNvSpPr/>
            <p:nvPr/>
          </p:nvSpPr>
          <p:spPr>
            <a:xfrm>
              <a:off x="3140964" y="3348247"/>
              <a:ext cx="3394075" cy="1717675"/>
            </a:xfrm>
            <a:custGeom>
              <a:avLst/>
              <a:gdLst/>
              <a:ahLst/>
              <a:cxnLst/>
              <a:rect l="l" t="t" r="r" b="b"/>
              <a:pathLst>
                <a:path w="3394075" h="1717675">
                  <a:moveTo>
                    <a:pt x="0" y="1695430"/>
                  </a:moveTo>
                  <a:lnTo>
                    <a:pt x="58545" y="1698379"/>
                  </a:lnTo>
                  <a:lnTo>
                    <a:pt x="116972" y="1701281"/>
                  </a:lnTo>
                  <a:lnTo>
                    <a:pt x="175162" y="1704089"/>
                  </a:lnTo>
                  <a:lnTo>
                    <a:pt x="232997" y="1706756"/>
                  </a:lnTo>
                  <a:lnTo>
                    <a:pt x="290359" y="1709234"/>
                  </a:lnTo>
                  <a:lnTo>
                    <a:pt x="347128" y="1711476"/>
                  </a:lnTo>
                  <a:lnTo>
                    <a:pt x="403187" y="1713435"/>
                  </a:lnTo>
                  <a:lnTo>
                    <a:pt x="458417" y="1715065"/>
                  </a:lnTo>
                  <a:lnTo>
                    <a:pt x="512700" y="1716317"/>
                  </a:lnTo>
                  <a:lnTo>
                    <a:pt x="565917" y="1717145"/>
                  </a:lnTo>
                  <a:lnTo>
                    <a:pt x="617951" y="1717501"/>
                  </a:lnTo>
                  <a:lnTo>
                    <a:pt x="668682" y="1717339"/>
                  </a:lnTo>
                  <a:lnTo>
                    <a:pt x="717992" y="1716611"/>
                  </a:lnTo>
                  <a:lnTo>
                    <a:pt x="765762" y="1715270"/>
                  </a:lnTo>
                  <a:lnTo>
                    <a:pt x="811876" y="1713269"/>
                  </a:lnTo>
                  <a:lnTo>
                    <a:pt x="856213" y="1710561"/>
                  </a:lnTo>
                  <a:lnTo>
                    <a:pt x="898656" y="1707098"/>
                  </a:lnTo>
                  <a:lnTo>
                    <a:pt x="939086" y="1702834"/>
                  </a:lnTo>
                  <a:lnTo>
                    <a:pt x="977384" y="1697721"/>
                  </a:lnTo>
                  <a:lnTo>
                    <a:pt x="1047114" y="1684762"/>
                  </a:lnTo>
                  <a:lnTo>
                    <a:pt x="1107928" y="1669492"/>
                  </a:lnTo>
                  <a:lnTo>
                    <a:pt x="1155748" y="1654181"/>
                  </a:lnTo>
                  <a:lnTo>
                    <a:pt x="1193012" y="1637599"/>
                  </a:lnTo>
                  <a:lnTo>
                    <a:pt x="1245615" y="1595703"/>
                  </a:lnTo>
                  <a:lnTo>
                    <a:pt x="1285235" y="1533964"/>
                  </a:lnTo>
                  <a:lnTo>
                    <a:pt x="1306268" y="1492579"/>
                  </a:lnTo>
                  <a:lnTo>
                    <a:pt x="1331365" y="1442544"/>
                  </a:lnTo>
                  <a:lnTo>
                    <a:pt x="1362964" y="1382629"/>
                  </a:lnTo>
                  <a:lnTo>
                    <a:pt x="1395414" y="1315253"/>
                  </a:lnTo>
                  <a:lnTo>
                    <a:pt x="1411696" y="1276111"/>
                  </a:lnTo>
                  <a:lnTo>
                    <a:pt x="1428047" y="1233848"/>
                  </a:lnTo>
                  <a:lnTo>
                    <a:pt x="1444490" y="1188849"/>
                  </a:lnTo>
                  <a:lnTo>
                    <a:pt x="1461047" y="1141501"/>
                  </a:lnTo>
                  <a:lnTo>
                    <a:pt x="1477741" y="1092189"/>
                  </a:lnTo>
                  <a:lnTo>
                    <a:pt x="1494596" y="1041300"/>
                  </a:lnTo>
                  <a:lnTo>
                    <a:pt x="1511634" y="989219"/>
                  </a:lnTo>
                  <a:lnTo>
                    <a:pt x="1528878" y="936333"/>
                  </a:lnTo>
                  <a:lnTo>
                    <a:pt x="1546352" y="883026"/>
                  </a:lnTo>
                  <a:lnTo>
                    <a:pt x="1564077" y="829686"/>
                  </a:lnTo>
                  <a:lnTo>
                    <a:pt x="1582076" y="776698"/>
                  </a:lnTo>
                  <a:lnTo>
                    <a:pt x="1600374" y="724448"/>
                  </a:lnTo>
                  <a:lnTo>
                    <a:pt x="1618992" y="673322"/>
                  </a:lnTo>
                  <a:lnTo>
                    <a:pt x="1637954" y="623706"/>
                  </a:lnTo>
                  <a:lnTo>
                    <a:pt x="1657282" y="575985"/>
                  </a:lnTo>
                  <a:lnTo>
                    <a:pt x="1676999" y="530546"/>
                  </a:lnTo>
                  <a:lnTo>
                    <a:pt x="1697129" y="487776"/>
                  </a:lnTo>
                  <a:lnTo>
                    <a:pt x="1717693" y="448058"/>
                  </a:lnTo>
                  <a:lnTo>
                    <a:pt x="1738716" y="411781"/>
                  </a:lnTo>
                  <a:lnTo>
                    <a:pt x="1760220" y="379329"/>
                  </a:lnTo>
                  <a:lnTo>
                    <a:pt x="1793955" y="334117"/>
                  </a:lnTo>
                  <a:lnTo>
                    <a:pt x="1827112" y="293792"/>
                  </a:lnTo>
                  <a:lnTo>
                    <a:pt x="1860073" y="257951"/>
                  </a:lnTo>
                  <a:lnTo>
                    <a:pt x="1893224" y="226194"/>
                  </a:lnTo>
                  <a:lnTo>
                    <a:pt x="1926950" y="198119"/>
                  </a:lnTo>
                  <a:lnTo>
                    <a:pt x="1961634" y="173325"/>
                  </a:lnTo>
                  <a:lnTo>
                    <a:pt x="1997662" y="151411"/>
                  </a:lnTo>
                  <a:lnTo>
                    <a:pt x="2035418" y="131975"/>
                  </a:lnTo>
                  <a:lnTo>
                    <a:pt x="2075286" y="114617"/>
                  </a:lnTo>
                  <a:lnTo>
                    <a:pt x="2117652" y="98934"/>
                  </a:lnTo>
                  <a:lnTo>
                    <a:pt x="2162900" y="84526"/>
                  </a:lnTo>
                  <a:lnTo>
                    <a:pt x="2211415" y="70992"/>
                  </a:lnTo>
                  <a:lnTo>
                    <a:pt x="2263580" y="57929"/>
                  </a:lnTo>
                  <a:lnTo>
                    <a:pt x="2319782" y="44938"/>
                  </a:lnTo>
                  <a:lnTo>
                    <a:pt x="2360053" y="36699"/>
                  </a:lnTo>
                  <a:lnTo>
                    <a:pt x="2402912" y="29442"/>
                  </a:lnTo>
                  <a:lnTo>
                    <a:pt x="2448123" y="23116"/>
                  </a:lnTo>
                  <a:lnTo>
                    <a:pt x="2495449" y="17673"/>
                  </a:lnTo>
                  <a:lnTo>
                    <a:pt x="2544652" y="13063"/>
                  </a:lnTo>
                  <a:lnTo>
                    <a:pt x="2595495" y="9237"/>
                  </a:lnTo>
                  <a:lnTo>
                    <a:pt x="2647743" y="6146"/>
                  </a:lnTo>
                  <a:lnTo>
                    <a:pt x="2701157" y="3741"/>
                  </a:lnTo>
                  <a:lnTo>
                    <a:pt x="2755501" y="1973"/>
                  </a:lnTo>
                  <a:lnTo>
                    <a:pt x="2810539" y="793"/>
                  </a:lnTo>
                  <a:lnTo>
                    <a:pt x="2866032" y="152"/>
                  </a:lnTo>
                  <a:lnTo>
                    <a:pt x="2921745" y="0"/>
                  </a:lnTo>
                  <a:lnTo>
                    <a:pt x="2977441" y="288"/>
                  </a:lnTo>
                  <a:lnTo>
                    <a:pt x="3032882" y="967"/>
                  </a:lnTo>
                  <a:lnTo>
                    <a:pt x="3087832" y="1989"/>
                  </a:lnTo>
                  <a:lnTo>
                    <a:pt x="3142053" y="3304"/>
                  </a:lnTo>
                  <a:lnTo>
                    <a:pt x="3195310" y="4862"/>
                  </a:lnTo>
                  <a:lnTo>
                    <a:pt x="3247364" y="6615"/>
                  </a:lnTo>
                  <a:lnTo>
                    <a:pt x="3297980" y="8514"/>
                  </a:lnTo>
                  <a:lnTo>
                    <a:pt x="3346920" y="10510"/>
                  </a:lnTo>
                  <a:lnTo>
                    <a:pt x="3393947" y="12553"/>
                  </a:lnTo>
                </a:path>
              </a:pathLst>
            </a:custGeom>
            <a:ln w="57150">
              <a:solidFill>
                <a:srgbClr val="D092A7"/>
              </a:solidFill>
            </a:ln>
          </p:spPr>
          <p:txBody>
            <a:bodyPr wrap="square" lIns="0" tIns="0" rIns="0" bIns="0" rtlCol="0"/>
            <a:lstStyle/>
            <a:p>
              <a:endParaRPr/>
            </a:p>
          </p:txBody>
        </p:sp>
      </p:grpSp>
      <p:sp>
        <p:nvSpPr>
          <p:cNvPr id="23" name="object 23"/>
          <p:cNvSpPr txBox="1"/>
          <p:nvPr/>
        </p:nvSpPr>
        <p:spPr>
          <a:xfrm>
            <a:off x="3135248" y="3793363"/>
            <a:ext cx="1433830" cy="391160"/>
          </a:xfrm>
          <a:prstGeom prst="rect">
            <a:avLst/>
          </a:prstGeom>
        </p:spPr>
        <p:txBody>
          <a:bodyPr vert="horz" wrap="square" lIns="0" tIns="12700" rIns="0" bIns="0" rtlCol="0">
            <a:spAutoFit/>
          </a:bodyPr>
          <a:lstStyle/>
          <a:p>
            <a:pPr marL="12700" marR="5080">
              <a:lnSpc>
                <a:spcPct val="100000"/>
              </a:lnSpc>
              <a:spcBef>
                <a:spcPts val="100"/>
              </a:spcBef>
            </a:pPr>
            <a:r>
              <a:rPr sz="1200" b="1" spc="-10" dirty="0">
                <a:solidFill>
                  <a:srgbClr val="FF0000"/>
                </a:solidFill>
                <a:latin typeface="Carlito"/>
                <a:cs typeface="Carlito"/>
              </a:rPr>
              <a:t>LOGISTIC REGRESSION MODEL</a:t>
            </a:r>
            <a:endParaRPr sz="1200">
              <a:latin typeface="Carlito"/>
              <a:cs typeface="Carlito"/>
            </a:endParaRPr>
          </a:p>
        </p:txBody>
      </p:sp>
      <p:sp>
        <p:nvSpPr>
          <p:cNvPr id="24" name="object 24"/>
          <p:cNvSpPr/>
          <p:nvPr/>
        </p:nvSpPr>
        <p:spPr>
          <a:xfrm>
            <a:off x="3598671" y="4003675"/>
            <a:ext cx="1129030" cy="530860"/>
          </a:xfrm>
          <a:custGeom>
            <a:avLst/>
            <a:gdLst/>
            <a:ahLst/>
            <a:cxnLst/>
            <a:rect l="l" t="t" r="r" b="b"/>
            <a:pathLst>
              <a:path w="1129029" h="530860">
                <a:moveTo>
                  <a:pt x="1013866" y="38542"/>
                </a:moveTo>
                <a:lnTo>
                  <a:pt x="969010" y="43561"/>
                </a:lnTo>
                <a:lnTo>
                  <a:pt x="917828" y="52069"/>
                </a:lnTo>
                <a:lnTo>
                  <a:pt x="868426" y="62611"/>
                </a:lnTo>
                <a:lnTo>
                  <a:pt x="820927" y="75183"/>
                </a:lnTo>
                <a:lnTo>
                  <a:pt x="775842" y="89535"/>
                </a:lnTo>
                <a:lnTo>
                  <a:pt x="733551" y="105410"/>
                </a:lnTo>
                <a:lnTo>
                  <a:pt x="694436" y="122681"/>
                </a:lnTo>
                <a:lnTo>
                  <a:pt x="659002" y="141350"/>
                </a:lnTo>
                <a:lnTo>
                  <a:pt x="613155" y="171831"/>
                </a:lnTo>
                <a:lnTo>
                  <a:pt x="577595" y="205358"/>
                </a:lnTo>
                <a:lnTo>
                  <a:pt x="553974" y="242188"/>
                </a:lnTo>
                <a:lnTo>
                  <a:pt x="545591" y="279654"/>
                </a:lnTo>
                <a:lnTo>
                  <a:pt x="545211" y="287781"/>
                </a:lnTo>
                <a:lnTo>
                  <a:pt x="543560" y="296037"/>
                </a:lnTo>
                <a:lnTo>
                  <a:pt x="522731" y="332105"/>
                </a:lnTo>
                <a:lnTo>
                  <a:pt x="492760" y="360299"/>
                </a:lnTo>
                <a:lnTo>
                  <a:pt x="451230" y="387857"/>
                </a:lnTo>
                <a:lnTo>
                  <a:pt x="400176" y="413638"/>
                </a:lnTo>
                <a:lnTo>
                  <a:pt x="361568" y="429387"/>
                </a:lnTo>
                <a:lnTo>
                  <a:pt x="319786" y="443864"/>
                </a:lnTo>
                <a:lnTo>
                  <a:pt x="275208" y="456819"/>
                </a:lnTo>
                <a:lnTo>
                  <a:pt x="204342" y="472820"/>
                </a:lnTo>
                <a:lnTo>
                  <a:pt x="154558" y="481075"/>
                </a:lnTo>
                <a:lnTo>
                  <a:pt x="103886" y="487299"/>
                </a:lnTo>
                <a:lnTo>
                  <a:pt x="52450" y="490981"/>
                </a:lnTo>
                <a:lnTo>
                  <a:pt x="0" y="492379"/>
                </a:lnTo>
                <a:lnTo>
                  <a:pt x="507" y="530351"/>
                </a:lnTo>
                <a:lnTo>
                  <a:pt x="53848" y="529082"/>
                </a:lnTo>
                <a:lnTo>
                  <a:pt x="107061" y="525144"/>
                </a:lnTo>
                <a:lnTo>
                  <a:pt x="159638" y="518794"/>
                </a:lnTo>
                <a:lnTo>
                  <a:pt x="210692" y="510286"/>
                </a:lnTo>
                <a:lnTo>
                  <a:pt x="260223" y="499744"/>
                </a:lnTo>
                <a:lnTo>
                  <a:pt x="307975" y="487299"/>
                </a:lnTo>
                <a:lnTo>
                  <a:pt x="352932" y="472948"/>
                </a:lnTo>
                <a:lnTo>
                  <a:pt x="395224" y="457200"/>
                </a:lnTo>
                <a:lnTo>
                  <a:pt x="434213" y="439927"/>
                </a:lnTo>
                <a:lnTo>
                  <a:pt x="469645" y="421258"/>
                </a:lnTo>
                <a:lnTo>
                  <a:pt x="515112" y="391160"/>
                </a:lnTo>
                <a:lnTo>
                  <a:pt x="550672" y="358139"/>
                </a:lnTo>
                <a:lnTo>
                  <a:pt x="574293" y="322072"/>
                </a:lnTo>
                <a:lnTo>
                  <a:pt x="583564" y="282701"/>
                </a:lnTo>
                <a:lnTo>
                  <a:pt x="584453" y="271906"/>
                </a:lnTo>
                <a:lnTo>
                  <a:pt x="586486" y="263779"/>
                </a:lnTo>
                <a:lnTo>
                  <a:pt x="607440" y="228981"/>
                </a:lnTo>
                <a:lnTo>
                  <a:pt x="637413" y="201294"/>
                </a:lnTo>
                <a:lnTo>
                  <a:pt x="678688" y="173989"/>
                </a:lnTo>
                <a:lnTo>
                  <a:pt x="729614" y="148462"/>
                </a:lnTo>
                <a:lnTo>
                  <a:pt x="768223" y="132587"/>
                </a:lnTo>
                <a:lnTo>
                  <a:pt x="810005" y="118237"/>
                </a:lnTo>
                <a:lnTo>
                  <a:pt x="854455" y="105410"/>
                </a:lnTo>
                <a:lnTo>
                  <a:pt x="925702" y="89407"/>
                </a:lnTo>
                <a:lnTo>
                  <a:pt x="975232" y="81152"/>
                </a:lnTo>
                <a:lnTo>
                  <a:pt x="1015899" y="76613"/>
                </a:lnTo>
                <a:lnTo>
                  <a:pt x="1013866" y="38542"/>
                </a:lnTo>
                <a:close/>
              </a:path>
              <a:path w="1129029" h="530860">
                <a:moveTo>
                  <a:pt x="1097074" y="37083"/>
                </a:moveTo>
                <a:lnTo>
                  <a:pt x="1032382" y="37083"/>
                </a:lnTo>
                <a:lnTo>
                  <a:pt x="1035430" y="75056"/>
                </a:lnTo>
                <a:lnTo>
                  <a:pt x="1015899" y="76613"/>
                </a:lnTo>
                <a:lnTo>
                  <a:pt x="1017904" y="114173"/>
                </a:lnTo>
                <a:lnTo>
                  <a:pt x="1128902" y="50926"/>
                </a:lnTo>
                <a:lnTo>
                  <a:pt x="1097074" y="37083"/>
                </a:lnTo>
                <a:close/>
              </a:path>
              <a:path w="1129029" h="530860">
                <a:moveTo>
                  <a:pt x="1032382" y="37083"/>
                </a:moveTo>
                <a:lnTo>
                  <a:pt x="1013866" y="38542"/>
                </a:lnTo>
                <a:lnTo>
                  <a:pt x="1015899" y="76613"/>
                </a:lnTo>
                <a:lnTo>
                  <a:pt x="1035430" y="75056"/>
                </a:lnTo>
                <a:lnTo>
                  <a:pt x="1032382" y="37083"/>
                </a:lnTo>
                <a:close/>
              </a:path>
              <a:path w="1129029" h="530860">
                <a:moveTo>
                  <a:pt x="1011808" y="0"/>
                </a:moveTo>
                <a:lnTo>
                  <a:pt x="1013866" y="38542"/>
                </a:lnTo>
                <a:lnTo>
                  <a:pt x="1032382" y="37083"/>
                </a:lnTo>
                <a:lnTo>
                  <a:pt x="1097074" y="37083"/>
                </a:lnTo>
                <a:lnTo>
                  <a:pt x="1011808" y="0"/>
                </a:lnTo>
                <a:close/>
              </a:path>
            </a:pathLst>
          </a:custGeom>
          <a:solidFill>
            <a:srgbClr val="FF0000"/>
          </a:solidFill>
        </p:spPr>
        <p:txBody>
          <a:bodyPr wrap="square" lIns="0" tIns="0" rIns="0" bIns="0" rtlCol="0"/>
          <a:lstStyle/>
          <a:p>
            <a:endParaRPr/>
          </a:p>
        </p:txBody>
      </p:sp>
      <p:sp>
        <p:nvSpPr>
          <p:cNvPr id="25" name="object 25"/>
          <p:cNvSpPr txBox="1"/>
          <p:nvPr/>
        </p:nvSpPr>
        <p:spPr>
          <a:xfrm>
            <a:off x="939190" y="1933778"/>
            <a:ext cx="6793230" cy="1191895"/>
          </a:xfrm>
          <a:prstGeom prst="rect">
            <a:avLst/>
          </a:prstGeom>
        </p:spPr>
        <p:txBody>
          <a:bodyPr vert="horz" wrap="square" lIns="0" tIns="12700" rIns="0" bIns="0" rtlCol="0">
            <a:spAutoFit/>
          </a:bodyPr>
          <a:lstStyle/>
          <a:p>
            <a:pPr marL="227329" indent="-214629">
              <a:lnSpc>
                <a:spcPct val="100000"/>
              </a:lnSpc>
              <a:spcBef>
                <a:spcPts val="100"/>
              </a:spcBef>
              <a:buFont typeface="Arial"/>
              <a:buChar char="•"/>
              <a:tabLst>
                <a:tab pos="227329" algn="l"/>
              </a:tabLst>
            </a:pPr>
            <a:r>
              <a:rPr sz="1500" spc="-10" dirty="0">
                <a:latin typeface="Carlito"/>
                <a:cs typeface="Carlito"/>
              </a:rPr>
              <a:t>Linear</a:t>
            </a:r>
            <a:r>
              <a:rPr sz="1500" spc="-60" dirty="0">
                <a:latin typeface="Carlito"/>
                <a:cs typeface="Carlito"/>
              </a:rPr>
              <a:t> </a:t>
            </a:r>
            <a:r>
              <a:rPr sz="1500" spc="-20" dirty="0">
                <a:latin typeface="Carlito"/>
                <a:cs typeface="Carlito"/>
              </a:rPr>
              <a:t>regression</a:t>
            </a:r>
            <a:r>
              <a:rPr sz="1500" spc="-40" dirty="0">
                <a:latin typeface="Carlito"/>
                <a:cs typeface="Carlito"/>
              </a:rPr>
              <a:t> </a:t>
            </a:r>
            <a:r>
              <a:rPr sz="1500" dirty="0">
                <a:latin typeface="Carlito"/>
                <a:cs typeface="Carlito"/>
              </a:rPr>
              <a:t>is</a:t>
            </a:r>
            <a:r>
              <a:rPr sz="1500" spc="-30" dirty="0">
                <a:latin typeface="Carlito"/>
                <a:cs typeface="Carlito"/>
              </a:rPr>
              <a:t> </a:t>
            </a:r>
            <a:r>
              <a:rPr sz="1500" dirty="0">
                <a:latin typeface="Carlito"/>
                <a:cs typeface="Carlito"/>
              </a:rPr>
              <a:t>not</a:t>
            </a:r>
            <a:r>
              <a:rPr sz="1500" spc="-20" dirty="0">
                <a:latin typeface="Carlito"/>
                <a:cs typeface="Carlito"/>
              </a:rPr>
              <a:t> suitable</a:t>
            </a:r>
            <a:r>
              <a:rPr sz="1500" spc="-50" dirty="0">
                <a:latin typeface="Carlito"/>
                <a:cs typeface="Carlito"/>
              </a:rPr>
              <a:t> </a:t>
            </a:r>
            <a:r>
              <a:rPr sz="1500" dirty="0">
                <a:latin typeface="Carlito"/>
                <a:cs typeface="Carlito"/>
              </a:rPr>
              <a:t>for</a:t>
            </a:r>
            <a:r>
              <a:rPr sz="1500" spc="-15" dirty="0">
                <a:latin typeface="Carlito"/>
                <a:cs typeface="Carlito"/>
              </a:rPr>
              <a:t> </a:t>
            </a:r>
            <a:r>
              <a:rPr sz="1500" spc="-20" dirty="0">
                <a:latin typeface="Carlito"/>
                <a:cs typeface="Carlito"/>
              </a:rPr>
              <a:t>classification</a:t>
            </a:r>
            <a:r>
              <a:rPr sz="1500" spc="-45" dirty="0">
                <a:latin typeface="Carlito"/>
                <a:cs typeface="Carlito"/>
              </a:rPr>
              <a:t> </a:t>
            </a:r>
            <a:r>
              <a:rPr sz="1500" spc="-10" dirty="0">
                <a:latin typeface="Carlito"/>
                <a:cs typeface="Carlito"/>
              </a:rPr>
              <a:t>problem.</a:t>
            </a:r>
            <a:endParaRPr sz="1500">
              <a:latin typeface="Carlito"/>
              <a:cs typeface="Carlito"/>
            </a:endParaRPr>
          </a:p>
          <a:p>
            <a:pPr marL="227329" marR="5080" indent="-215265">
              <a:lnSpc>
                <a:spcPct val="100000"/>
              </a:lnSpc>
              <a:spcBef>
                <a:spcPts val="5"/>
              </a:spcBef>
              <a:buFont typeface="Arial"/>
              <a:buChar char="•"/>
              <a:tabLst>
                <a:tab pos="227329" algn="l"/>
              </a:tabLst>
            </a:pPr>
            <a:r>
              <a:rPr sz="1500" spc="-10" dirty="0">
                <a:latin typeface="Carlito"/>
                <a:cs typeface="Carlito"/>
              </a:rPr>
              <a:t>Linear</a:t>
            </a:r>
            <a:r>
              <a:rPr sz="1500" spc="-50" dirty="0">
                <a:latin typeface="Carlito"/>
                <a:cs typeface="Carlito"/>
              </a:rPr>
              <a:t> </a:t>
            </a:r>
            <a:r>
              <a:rPr sz="1500" spc="-20" dirty="0">
                <a:latin typeface="Carlito"/>
                <a:cs typeface="Carlito"/>
              </a:rPr>
              <a:t>regression</a:t>
            </a:r>
            <a:r>
              <a:rPr sz="1500" spc="-35" dirty="0">
                <a:latin typeface="Carlito"/>
                <a:cs typeface="Carlito"/>
              </a:rPr>
              <a:t> </a:t>
            </a:r>
            <a:r>
              <a:rPr sz="1500" dirty="0">
                <a:latin typeface="Carlito"/>
                <a:cs typeface="Carlito"/>
              </a:rPr>
              <a:t>is</a:t>
            </a:r>
            <a:r>
              <a:rPr sz="1500" spc="-20" dirty="0">
                <a:latin typeface="Carlito"/>
                <a:cs typeface="Carlito"/>
              </a:rPr>
              <a:t> unbounded,</a:t>
            </a:r>
            <a:r>
              <a:rPr sz="1500" spc="-50" dirty="0">
                <a:latin typeface="Carlito"/>
                <a:cs typeface="Carlito"/>
              </a:rPr>
              <a:t> </a:t>
            </a:r>
            <a:r>
              <a:rPr sz="1500" dirty="0">
                <a:latin typeface="Carlito"/>
                <a:cs typeface="Carlito"/>
              </a:rPr>
              <a:t>so</a:t>
            </a:r>
            <a:r>
              <a:rPr sz="1500" spc="5" dirty="0">
                <a:latin typeface="Carlito"/>
                <a:cs typeface="Carlito"/>
              </a:rPr>
              <a:t> </a:t>
            </a:r>
            <a:r>
              <a:rPr sz="1500" spc="-20" dirty="0">
                <a:latin typeface="Carlito"/>
                <a:cs typeface="Carlito"/>
              </a:rPr>
              <a:t>logistic</a:t>
            </a:r>
            <a:r>
              <a:rPr sz="1500" spc="-45" dirty="0">
                <a:latin typeface="Carlito"/>
                <a:cs typeface="Carlito"/>
              </a:rPr>
              <a:t> </a:t>
            </a:r>
            <a:r>
              <a:rPr sz="1500" spc="-20" dirty="0">
                <a:latin typeface="Carlito"/>
                <a:cs typeface="Carlito"/>
              </a:rPr>
              <a:t>regression</a:t>
            </a:r>
            <a:r>
              <a:rPr sz="1500" spc="-35" dirty="0">
                <a:latin typeface="Carlito"/>
                <a:cs typeface="Carlito"/>
              </a:rPr>
              <a:t> </a:t>
            </a:r>
            <a:r>
              <a:rPr sz="1500" spc="-20" dirty="0">
                <a:latin typeface="Carlito"/>
                <a:cs typeface="Carlito"/>
              </a:rPr>
              <a:t>will</a:t>
            </a:r>
            <a:r>
              <a:rPr sz="1500" spc="-25" dirty="0">
                <a:latin typeface="Carlito"/>
                <a:cs typeface="Carlito"/>
              </a:rPr>
              <a:t> </a:t>
            </a:r>
            <a:r>
              <a:rPr sz="1500" dirty="0">
                <a:latin typeface="Carlito"/>
                <a:cs typeface="Carlito"/>
              </a:rPr>
              <a:t>be</a:t>
            </a:r>
            <a:r>
              <a:rPr sz="1500" spc="-20" dirty="0">
                <a:latin typeface="Carlito"/>
                <a:cs typeface="Carlito"/>
              </a:rPr>
              <a:t> better</a:t>
            </a:r>
            <a:r>
              <a:rPr sz="1500" spc="-30" dirty="0">
                <a:latin typeface="Carlito"/>
                <a:cs typeface="Carlito"/>
              </a:rPr>
              <a:t> </a:t>
            </a:r>
            <a:r>
              <a:rPr sz="1500" spc="-20" dirty="0">
                <a:latin typeface="Carlito"/>
                <a:cs typeface="Carlito"/>
              </a:rPr>
              <a:t>candidate</a:t>
            </a:r>
            <a:r>
              <a:rPr sz="1500" spc="-45" dirty="0">
                <a:latin typeface="Carlito"/>
                <a:cs typeface="Carlito"/>
              </a:rPr>
              <a:t> </a:t>
            </a:r>
            <a:r>
              <a:rPr sz="1500" dirty="0">
                <a:latin typeface="Carlito"/>
                <a:cs typeface="Carlito"/>
              </a:rPr>
              <a:t>in</a:t>
            </a:r>
            <a:r>
              <a:rPr sz="1500" spc="-15" dirty="0">
                <a:latin typeface="Carlito"/>
                <a:cs typeface="Carlito"/>
              </a:rPr>
              <a:t> </a:t>
            </a:r>
            <a:r>
              <a:rPr sz="1500" spc="-10" dirty="0">
                <a:latin typeface="Carlito"/>
                <a:cs typeface="Carlito"/>
              </a:rPr>
              <a:t>which </a:t>
            </a:r>
            <a:r>
              <a:rPr sz="1500" dirty="0">
                <a:latin typeface="Carlito"/>
                <a:cs typeface="Carlito"/>
              </a:rPr>
              <a:t>the</a:t>
            </a:r>
            <a:r>
              <a:rPr sz="1500" spc="-50" dirty="0">
                <a:latin typeface="Carlito"/>
                <a:cs typeface="Carlito"/>
              </a:rPr>
              <a:t> </a:t>
            </a:r>
            <a:r>
              <a:rPr sz="1500" spc="-10" dirty="0">
                <a:latin typeface="Carlito"/>
                <a:cs typeface="Carlito"/>
              </a:rPr>
              <a:t>output</a:t>
            </a:r>
            <a:r>
              <a:rPr sz="1500" spc="-50" dirty="0">
                <a:latin typeface="Carlito"/>
                <a:cs typeface="Carlito"/>
              </a:rPr>
              <a:t> </a:t>
            </a:r>
            <a:r>
              <a:rPr sz="1500" spc="-20" dirty="0">
                <a:latin typeface="Carlito"/>
                <a:cs typeface="Carlito"/>
              </a:rPr>
              <a:t>value</a:t>
            </a:r>
            <a:r>
              <a:rPr sz="1500" spc="-65" dirty="0">
                <a:latin typeface="Carlito"/>
                <a:cs typeface="Carlito"/>
              </a:rPr>
              <a:t> </a:t>
            </a:r>
            <a:r>
              <a:rPr sz="1500" spc="-10" dirty="0">
                <a:latin typeface="Carlito"/>
                <a:cs typeface="Carlito"/>
              </a:rPr>
              <a:t>ranges</a:t>
            </a:r>
            <a:r>
              <a:rPr sz="1500" spc="-55" dirty="0">
                <a:latin typeface="Carlito"/>
                <a:cs typeface="Carlito"/>
              </a:rPr>
              <a:t> </a:t>
            </a:r>
            <a:r>
              <a:rPr sz="1500" spc="-10" dirty="0">
                <a:latin typeface="Carlito"/>
                <a:cs typeface="Carlito"/>
              </a:rPr>
              <a:t>from</a:t>
            </a:r>
            <a:r>
              <a:rPr sz="1500" spc="-35" dirty="0">
                <a:latin typeface="Carlito"/>
                <a:cs typeface="Carlito"/>
              </a:rPr>
              <a:t> </a:t>
            </a:r>
            <a:r>
              <a:rPr sz="1500" dirty="0">
                <a:latin typeface="Carlito"/>
                <a:cs typeface="Carlito"/>
              </a:rPr>
              <a:t>0</a:t>
            </a:r>
            <a:r>
              <a:rPr sz="1500" spc="-35" dirty="0">
                <a:latin typeface="Carlito"/>
                <a:cs typeface="Carlito"/>
              </a:rPr>
              <a:t> </a:t>
            </a:r>
            <a:r>
              <a:rPr sz="1500" dirty="0">
                <a:latin typeface="Carlito"/>
                <a:cs typeface="Carlito"/>
              </a:rPr>
              <a:t>to</a:t>
            </a:r>
            <a:r>
              <a:rPr sz="1500" spc="-35" dirty="0">
                <a:latin typeface="Carlito"/>
                <a:cs typeface="Carlito"/>
              </a:rPr>
              <a:t> </a:t>
            </a:r>
            <a:r>
              <a:rPr sz="1500" spc="-25" dirty="0">
                <a:latin typeface="Carlito"/>
                <a:cs typeface="Carlito"/>
              </a:rPr>
              <a:t>1.</a:t>
            </a:r>
            <a:endParaRPr sz="1500">
              <a:latin typeface="Carlito"/>
              <a:cs typeface="Carlito"/>
            </a:endParaRPr>
          </a:p>
          <a:p>
            <a:pPr>
              <a:lnSpc>
                <a:spcPct val="100000"/>
              </a:lnSpc>
              <a:spcBef>
                <a:spcPts val="505"/>
              </a:spcBef>
            </a:pPr>
            <a:endParaRPr sz="1500">
              <a:latin typeface="Carlito"/>
              <a:cs typeface="Carlito"/>
            </a:endParaRPr>
          </a:p>
          <a:p>
            <a:pPr marR="560705" algn="ctr">
              <a:lnSpc>
                <a:spcPct val="100000"/>
              </a:lnSpc>
            </a:pPr>
            <a:r>
              <a:rPr sz="1200" b="1" dirty="0">
                <a:solidFill>
                  <a:srgbClr val="FF0000"/>
                </a:solidFill>
                <a:latin typeface="Carlito"/>
                <a:cs typeface="Carlito"/>
              </a:rPr>
              <a:t>LINEAR</a:t>
            </a:r>
            <a:r>
              <a:rPr sz="1200" b="1" spc="-35" dirty="0">
                <a:solidFill>
                  <a:srgbClr val="FF0000"/>
                </a:solidFill>
                <a:latin typeface="Carlito"/>
                <a:cs typeface="Carlito"/>
              </a:rPr>
              <a:t> </a:t>
            </a:r>
            <a:r>
              <a:rPr sz="1200" b="1" spc="-10" dirty="0">
                <a:solidFill>
                  <a:srgbClr val="FF0000"/>
                </a:solidFill>
                <a:latin typeface="Carlito"/>
                <a:cs typeface="Carlito"/>
              </a:rPr>
              <a:t>MODEL</a:t>
            </a:r>
            <a:endParaRPr sz="1200">
              <a:latin typeface="Carlito"/>
              <a:cs typeface="Carlito"/>
            </a:endParaRPr>
          </a:p>
        </p:txBody>
      </p:sp>
      <p:sp>
        <p:nvSpPr>
          <p:cNvPr id="26" name="object 26"/>
          <p:cNvSpPr txBox="1">
            <a:spLocks noGrp="1"/>
          </p:cNvSpPr>
          <p:nvPr>
            <p:ph type="title"/>
          </p:nvPr>
        </p:nvSpPr>
        <p:spPr>
          <a:prstGeom prst="rect">
            <a:avLst/>
          </a:prstGeom>
        </p:spPr>
        <p:txBody>
          <a:bodyPr vert="horz" wrap="square" lIns="0" tIns="103301" rIns="0" bIns="0" rtlCol="0">
            <a:spAutoFit/>
          </a:bodyPr>
          <a:lstStyle/>
          <a:p>
            <a:pPr marL="170815">
              <a:lnSpc>
                <a:spcPct val="100000"/>
              </a:lnSpc>
              <a:spcBef>
                <a:spcPts val="105"/>
              </a:spcBef>
            </a:pPr>
            <a:r>
              <a:rPr sz="5600" b="0" dirty="0">
                <a:latin typeface="Times New Roman"/>
                <a:cs typeface="Times New Roman"/>
              </a:rPr>
              <a:t>Logistic</a:t>
            </a:r>
            <a:r>
              <a:rPr sz="5600" b="0" spc="-35" dirty="0">
                <a:latin typeface="Times New Roman"/>
                <a:cs typeface="Times New Roman"/>
              </a:rPr>
              <a:t> </a:t>
            </a:r>
            <a:r>
              <a:rPr sz="5600" b="0" spc="-10" dirty="0">
                <a:latin typeface="Times New Roman"/>
                <a:cs typeface="Times New Roman"/>
              </a:rPr>
              <a:t>regression</a:t>
            </a:r>
            <a:endParaRPr sz="5600">
              <a:latin typeface="Times New Roman"/>
              <a:cs typeface="Times New Roman"/>
            </a:endParaRPr>
          </a:p>
        </p:txBody>
      </p:sp>
      <p:sp>
        <p:nvSpPr>
          <p:cNvPr id="27" name="object 27"/>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pic>
        <p:nvPicPr>
          <p:cNvPr id="28" name="object 28"/>
          <p:cNvPicPr/>
          <p:nvPr/>
        </p:nvPicPr>
        <p:blipFill>
          <a:blip r:embed="rId10" cstate="print"/>
          <a:stretch>
            <a:fillRect/>
          </a:stretch>
        </p:blipFill>
        <p:spPr>
          <a:xfrm>
            <a:off x="304800" y="6348984"/>
            <a:ext cx="1581912" cy="4084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pic>
        <p:nvPicPr>
          <p:cNvPr id="3" name="object 3"/>
          <p:cNvPicPr/>
          <p:nvPr/>
        </p:nvPicPr>
        <p:blipFill>
          <a:blip r:embed="rId2" cstate="print"/>
          <a:stretch>
            <a:fillRect/>
          </a:stretch>
        </p:blipFill>
        <p:spPr>
          <a:xfrm>
            <a:off x="163068" y="6458711"/>
            <a:ext cx="800100" cy="246888"/>
          </a:xfrm>
          <a:prstGeom prst="rect">
            <a:avLst/>
          </a:prstGeom>
        </p:spPr>
      </p:pic>
      <p:sp>
        <p:nvSpPr>
          <p:cNvPr id="4" name="object 4"/>
          <p:cNvSpPr/>
          <p:nvPr/>
        </p:nvSpPr>
        <p:spPr>
          <a:xfrm>
            <a:off x="1107947" y="3226307"/>
            <a:ext cx="3824604" cy="22225"/>
          </a:xfrm>
          <a:custGeom>
            <a:avLst/>
            <a:gdLst/>
            <a:ahLst/>
            <a:cxnLst/>
            <a:rect l="l" t="t" r="r" b="b"/>
            <a:pathLst>
              <a:path w="3824604" h="22225">
                <a:moveTo>
                  <a:pt x="3824224" y="0"/>
                </a:moveTo>
                <a:lnTo>
                  <a:pt x="0" y="22225"/>
                </a:lnTo>
              </a:path>
            </a:pathLst>
          </a:custGeom>
          <a:ln w="57150">
            <a:solidFill>
              <a:srgbClr val="A4D9E7"/>
            </a:solidFill>
            <a:prstDash val="sysDash"/>
          </a:ln>
        </p:spPr>
        <p:txBody>
          <a:bodyPr wrap="square" lIns="0" tIns="0" rIns="0" bIns="0" rtlCol="0"/>
          <a:lstStyle/>
          <a:p>
            <a:endParaRPr/>
          </a:p>
        </p:txBody>
      </p:sp>
      <p:grpSp>
        <p:nvGrpSpPr>
          <p:cNvPr id="5" name="object 5"/>
          <p:cNvGrpSpPr/>
          <p:nvPr/>
        </p:nvGrpSpPr>
        <p:grpSpPr>
          <a:xfrm>
            <a:off x="1025296" y="2831592"/>
            <a:ext cx="3907790" cy="2306320"/>
            <a:chOff x="1025296" y="2831592"/>
            <a:chExt cx="3907790" cy="2306320"/>
          </a:xfrm>
        </p:grpSpPr>
        <p:sp>
          <p:nvSpPr>
            <p:cNvPr id="6" name="object 6"/>
            <p:cNvSpPr/>
            <p:nvPr/>
          </p:nvSpPr>
          <p:spPr>
            <a:xfrm>
              <a:off x="1025296" y="2831591"/>
              <a:ext cx="3907790" cy="2256155"/>
            </a:xfrm>
            <a:custGeom>
              <a:avLst/>
              <a:gdLst/>
              <a:ahLst/>
              <a:cxnLst/>
              <a:rect l="l" t="t" r="r" b="b"/>
              <a:pathLst>
                <a:path w="3907790" h="2256154">
                  <a:moveTo>
                    <a:pt x="3907764" y="2168652"/>
                  </a:moveTo>
                  <a:lnTo>
                    <a:pt x="3851910" y="2141347"/>
                  </a:lnTo>
                  <a:lnTo>
                    <a:pt x="3735552" y="2084451"/>
                  </a:lnTo>
                  <a:lnTo>
                    <a:pt x="3736060" y="2141613"/>
                  </a:lnTo>
                  <a:lnTo>
                    <a:pt x="150088" y="2174557"/>
                  </a:lnTo>
                  <a:lnTo>
                    <a:pt x="114287" y="170942"/>
                  </a:lnTo>
                  <a:lnTo>
                    <a:pt x="171424" y="169926"/>
                  </a:lnTo>
                  <a:lnTo>
                    <a:pt x="157022" y="142367"/>
                  </a:lnTo>
                  <a:lnTo>
                    <a:pt x="82651" y="0"/>
                  </a:lnTo>
                  <a:lnTo>
                    <a:pt x="0" y="172974"/>
                  </a:lnTo>
                  <a:lnTo>
                    <a:pt x="57137" y="171970"/>
                  </a:lnTo>
                  <a:lnTo>
                    <a:pt x="93764" y="2221484"/>
                  </a:lnTo>
                  <a:lnTo>
                    <a:pt x="101104" y="2221344"/>
                  </a:lnTo>
                  <a:lnTo>
                    <a:pt x="101206" y="2232152"/>
                  </a:lnTo>
                  <a:lnTo>
                    <a:pt x="3736568" y="2198763"/>
                  </a:lnTo>
                  <a:lnTo>
                    <a:pt x="3737076" y="2255901"/>
                  </a:lnTo>
                  <a:lnTo>
                    <a:pt x="3907764" y="2168652"/>
                  </a:lnTo>
                  <a:close/>
                </a:path>
              </a:pathLst>
            </a:custGeom>
            <a:solidFill>
              <a:srgbClr val="124358"/>
            </a:solidFill>
          </p:spPr>
          <p:txBody>
            <a:bodyPr wrap="square" lIns="0" tIns="0" rIns="0" bIns="0" rtlCol="0"/>
            <a:lstStyle/>
            <a:p>
              <a:endParaRPr/>
            </a:p>
          </p:txBody>
        </p:sp>
        <p:pic>
          <p:nvPicPr>
            <p:cNvPr id="7" name="object 7"/>
            <p:cNvPicPr/>
            <p:nvPr/>
          </p:nvPicPr>
          <p:blipFill>
            <a:blip r:embed="rId3" cstate="print"/>
            <a:stretch>
              <a:fillRect/>
            </a:stretch>
          </p:blipFill>
          <p:spPr>
            <a:xfrm>
              <a:off x="1231074" y="4890198"/>
              <a:ext cx="227710" cy="239902"/>
            </a:xfrm>
            <a:prstGeom prst="rect">
              <a:avLst/>
            </a:prstGeom>
          </p:spPr>
        </p:pic>
        <p:pic>
          <p:nvPicPr>
            <p:cNvPr id="8" name="object 8"/>
            <p:cNvPicPr/>
            <p:nvPr/>
          </p:nvPicPr>
          <p:blipFill>
            <a:blip r:embed="rId4" cstate="print"/>
            <a:stretch>
              <a:fillRect/>
            </a:stretch>
          </p:blipFill>
          <p:spPr>
            <a:xfrm>
              <a:off x="1676082" y="4894770"/>
              <a:ext cx="230759" cy="241427"/>
            </a:xfrm>
            <a:prstGeom prst="rect">
              <a:avLst/>
            </a:prstGeom>
          </p:spPr>
        </p:pic>
        <p:pic>
          <p:nvPicPr>
            <p:cNvPr id="9" name="object 9"/>
            <p:cNvPicPr/>
            <p:nvPr/>
          </p:nvPicPr>
          <p:blipFill>
            <a:blip r:embed="rId5" cstate="print"/>
            <a:stretch>
              <a:fillRect/>
            </a:stretch>
          </p:blipFill>
          <p:spPr>
            <a:xfrm>
              <a:off x="2137854" y="4896294"/>
              <a:ext cx="229234" cy="241426"/>
            </a:xfrm>
            <a:prstGeom prst="rect">
              <a:avLst/>
            </a:prstGeom>
          </p:spPr>
        </p:pic>
        <p:pic>
          <p:nvPicPr>
            <p:cNvPr id="10" name="object 10"/>
            <p:cNvPicPr/>
            <p:nvPr/>
          </p:nvPicPr>
          <p:blipFill>
            <a:blip r:embed="rId6" cstate="print"/>
            <a:stretch>
              <a:fillRect/>
            </a:stretch>
          </p:blipFill>
          <p:spPr>
            <a:xfrm>
              <a:off x="2369502" y="3126930"/>
              <a:ext cx="229235" cy="241427"/>
            </a:xfrm>
            <a:prstGeom prst="rect">
              <a:avLst/>
            </a:prstGeom>
          </p:spPr>
        </p:pic>
        <p:pic>
          <p:nvPicPr>
            <p:cNvPr id="11" name="object 11"/>
            <p:cNvPicPr/>
            <p:nvPr/>
          </p:nvPicPr>
          <p:blipFill>
            <a:blip r:embed="rId5" cstate="print"/>
            <a:stretch>
              <a:fillRect/>
            </a:stretch>
          </p:blipFill>
          <p:spPr>
            <a:xfrm>
              <a:off x="3767010" y="3105594"/>
              <a:ext cx="229235" cy="241426"/>
            </a:xfrm>
            <a:prstGeom prst="rect">
              <a:avLst/>
            </a:prstGeom>
          </p:spPr>
        </p:pic>
        <p:pic>
          <p:nvPicPr>
            <p:cNvPr id="12" name="object 12"/>
            <p:cNvPicPr/>
            <p:nvPr/>
          </p:nvPicPr>
          <p:blipFill>
            <a:blip r:embed="rId7" cstate="print"/>
            <a:stretch>
              <a:fillRect/>
            </a:stretch>
          </p:blipFill>
          <p:spPr>
            <a:xfrm>
              <a:off x="4097718" y="3105594"/>
              <a:ext cx="229235" cy="241426"/>
            </a:xfrm>
            <a:prstGeom prst="rect">
              <a:avLst/>
            </a:prstGeom>
          </p:spPr>
        </p:pic>
        <p:pic>
          <p:nvPicPr>
            <p:cNvPr id="13" name="object 13"/>
            <p:cNvPicPr/>
            <p:nvPr/>
          </p:nvPicPr>
          <p:blipFill>
            <a:blip r:embed="rId8" cstate="print"/>
            <a:stretch>
              <a:fillRect/>
            </a:stretch>
          </p:blipFill>
          <p:spPr>
            <a:xfrm>
              <a:off x="3454590" y="3116262"/>
              <a:ext cx="230759" cy="241426"/>
            </a:xfrm>
            <a:prstGeom prst="rect">
              <a:avLst/>
            </a:prstGeom>
          </p:spPr>
        </p:pic>
        <p:pic>
          <p:nvPicPr>
            <p:cNvPr id="14" name="object 14"/>
            <p:cNvPicPr/>
            <p:nvPr/>
          </p:nvPicPr>
          <p:blipFill>
            <a:blip r:embed="rId5" cstate="print"/>
            <a:stretch>
              <a:fillRect/>
            </a:stretch>
          </p:blipFill>
          <p:spPr>
            <a:xfrm>
              <a:off x="2805366" y="3111690"/>
              <a:ext cx="229234" cy="241426"/>
            </a:xfrm>
            <a:prstGeom prst="rect">
              <a:avLst/>
            </a:prstGeom>
          </p:spPr>
        </p:pic>
      </p:grpSp>
      <p:sp>
        <p:nvSpPr>
          <p:cNvPr id="15" name="object 15"/>
          <p:cNvSpPr txBox="1"/>
          <p:nvPr/>
        </p:nvSpPr>
        <p:spPr>
          <a:xfrm>
            <a:off x="3036823" y="5117972"/>
            <a:ext cx="20542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HOURS</a:t>
            </a:r>
            <a:r>
              <a:rPr sz="1800" b="1" spc="-15" dirty="0">
                <a:latin typeface="Carlito"/>
                <a:cs typeface="Carlito"/>
              </a:rPr>
              <a:t> </a:t>
            </a:r>
            <a:r>
              <a:rPr sz="1800" b="1" dirty="0">
                <a:latin typeface="Carlito"/>
                <a:cs typeface="Carlito"/>
              </a:rPr>
              <a:t>OF</a:t>
            </a:r>
            <a:r>
              <a:rPr sz="1800" b="1" spc="-10" dirty="0">
                <a:latin typeface="Carlito"/>
                <a:cs typeface="Carlito"/>
              </a:rPr>
              <a:t> STUDYING</a:t>
            </a:r>
            <a:endParaRPr sz="1800">
              <a:latin typeface="Carlito"/>
              <a:cs typeface="Carlito"/>
            </a:endParaRPr>
          </a:p>
        </p:txBody>
      </p:sp>
      <p:sp>
        <p:nvSpPr>
          <p:cNvPr id="16" name="object 16"/>
          <p:cNvSpPr txBox="1"/>
          <p:nvPr/>
        </p:nvSpPr>
        <p:spPr>
          <a:xfrm>
            <a:off x="749757" y="3459991"/>
            <a:ext cx="254000" cy="974090"/>
          </a:xfrm>
          <a:prstGeom prst="rect">
            <a:avLst/>
          </a:prstGeom>
        </p:spPr>
        <p:txBody>
          <a:bodyPr vert="vert270" wrap="square" lIns="0" tIns="0" rIns="0" bIns="0" rtlCol="0">
            <a:spAutoFit/>
          </a:bodyPr>
          <a:lstStyle/>
          <a:p>
            <a:pPr marL="12700">
              <a:lnSpc>
                <a:spcPts val="1810"/>
              </a:lnSpc>
            </a:pPr>
            <a:r>
              <a:rPr sz="1800" b="1" spc="-25" dirty="0">
                <a:latin typeface="Carlito"/>
                <a:cs typeface="Carlito"/>
              </a:rPr>
              <a:t>PASS/FAIL</a:t>
            </a:r>
            <a:endParaRPr sz="1800">
              <a:latin typeface="Carlito"/>
              <a:cs typeface="Carlito"/>
            </a:endParaRPr>
          </a:p>
        </p:txBody>
      </p:sp>
      <p:grpSp>
        <p:nvGrpSpPr>
          <p:cNvPr id="17" name="object 17"/>
          <p:cNvGrpSpPr/>
          <p:nvPr/>
        </p:nvGrpSpPr>
        <p:grpSpPr>
          <a:xfrm>
            <a:off x="1413128" y="3237377"/>
            <a:ext cx="3449954" cy="1877695"/>
            <a:chOff x="1413128" y="3237377"/>
            <a:chExt cx="3449954" cy="1877695"/>
          </a:xfrm>
        </p:grpSpPr>
        <p:pic>
          <p:nvPicPr>
            <p:cNvPr id="18" name="object 18"/>
            <p:cNvPicPr/>
            <p:nvPr/>
          </p:nvPicPr>
          <p:blipFill>
            <a:blip r:embed="rId9" cstate="print"/>
            <a:stretch>
              <a:fillRect/>
            </a:stretch>
          </p:blipFill>
          <p:spPr>
            <a:xfrm>
              <a:off x="2492946" y="4873434"/>
              <a:ext cx="227711" cy="241426"/>
            </a:xfrm>
            <a:prstGeom prst="rect">
              <a:avLst/>
            </a:prstGeom>
          </p:spPr>
        </p:pic>
        <p:pic>
          <p:nvPicPr>
            <p:cNvPr id="19" name="object 19"/>
            <p:cNvPicPr/>
            <p:nvPr/>
          </p:nvPicPr>
          <p:blipFill>
            <a:blip r:embed="rId5" cstate="print"/>
            <a:stretch>
              <a:fillRect/>
            </a:stretch>
          </p:blipFill>
          <p:spPr>
            <a:xfrm>
              <a:off x="2805366" y="4873434"/>
              <a:ext cx="229234" cy="241426"/>
            </a:xfrm>
            <a:prstGeom prst="rect">
              <a:avLst/>
            </a:prstGeom>
          </p:spPr>
        </p:pic>
        <p:sp>
          <p:nvSpPr>
            <p:cNvPr id="20" name="object 20"/>
            <p:cNvSpPr/>
            <p:nvPr/>
          </p:nvSpPr>
          <p:spPr>
            <a:xfrm>
              <a:off x="1441703" y="3265952"/>
              <a:ext cx="3392804" cy="1717675"/>
            </a:xfrm>
            <a:custGeom>
              <a:avLst/>
              <a:gdLst/>
              <a:ahLst/>
              <a:cxnLst/>
              <a:rect l="l" t="t" r="r" b="b"/>
              <a:pathLst>
                <a:path w="3392804" h="1717675">
                  <a:moveTo>
                    <a:pt x="0" y="1695430"/>
                  </a:moveTo>
                  <a:lnTo>
                    <a:pt x="58526" y="1698379"/>
                  </a:lnTo>
                  <a:lnTo>
                    <a:pt x="116932" y="1701281"/>
                  </a:lnTo>
                  <a:lnTo>
                    <a:pt x="175101" y="1704089"/>
                  </a:lnTo>
                  <a:lnTo>
                    <a:pt x="232912" y="1706756"/>
                  </a:lnTo>
                  <a:lnTo>
                    <a:pt x="290250" y="1709234"/>
                  </a:lnTo>
                  <a:lnTo>
                    <a:pt x="346994" y="1711476"/>
                  </a:lnTo>
                  <a:lnTo>
                    <a:pt x="403027" y="1713435"/>
                  </a:lnTo>
                  <a:lnTo>
                    <a:pt x="458231" y="1715065"/>
                  </a:lnTo>
                  <a:lnTo>
                    <a:pt x="512487" y="1716317"/>
                  </a:lnTo>
                  <a:lnTo>
                    <a:pt x="565677" y="1717145"/>
                  </a:lnTo>
                  <a:lnTo>
                    <a:pt x="617683" y="1717501"/>
                  </a:lnTo>
                  <a:lnTo>
                    <a:pt x="668387" y="1717339"/>
                  </a:lnTo>
                  <a:lnTo>
                    <a:pt x="717670" y="1716611"/>
                  </a:lnTo>
                  <a:lnTo>
                    <a:pt x="765414" y="1715270"/>
                  </a:lnTo>
                  <a:lnTo>
                    <a:pt x="811502" y="1713269"/>
                  </a:lnTo>
                  <a:lnTo>
                    <a:pt x="855814" y="1710561"/>
                  </a:lnTo>
                  <a:lnTo>
                    <a:pt x="898232" y="1707098"/>
                  </a:lnTo>
                  <a:lnTo>
                    <a:pt x="938639" y="1702834"/>
                  </a:lnTo>
                  <a:lnTo>
                    <a:pt x="976916" y="1697721"/>
                  </a:lnTo>
                  <a:lnTo>
                    <a:pt x="1046607" y="1684762"/>
                  </a:lnTo>
                  <a:lnTo>
                    <a:pt x="1107420" y="1669492"/>
                  </a:lnTo>
                  <a:lnTo>
                    <a:pt x="1155239" y="1654181"/>
                  </a:lnTo>
                  <a:lnTo>
                    <a:pt x="1192500" y="1637599"/>
                  </a:lnTo>
                  <a:lnTo>
                    <a:pt x="1245092" y="1595703"/>
                  </a:lnTo>
                  <a:lnTo>
                    <a:pt x="1284683" y="1533964"/>
                  </a:lnTo>
                  <a:lnTo>
                    <a:pt x="1305695" y="1492579"/>
                  </a:lnTo>
                  <a:lnTo>
                    <a:pt x="1330764" y="1442544"/>
                  </a:lnTo>
                  <a:lnTo>
                    <a:pt x="1362329" y="1382629"/>
                  </a:lnTo>
                  <a:lnTo>
                    <a:pt x="1394776" y="1315253"/>
                  </a:lnTo>
                  <a:lnTo>
                    <a:pt x="1411054" y="1276111"/>
                  </a:lnTo>
                  <a:lnTo>
                    <a:pt x="1427400" y="1233848"/>
                  </a:lnTo>
                  <a:lnTo>
                    <a:pt x="1443836" y="1188849"/>
                  </a:lnTo>
                  <a:lnTo>
                    <a:pt x="1460386" y="1141501"/>
                  </a:lnTo>
                  <a:lnTo>
                    <a:pt x="1477072" y="1092189"/>
                  </a:lnTo>
                  <a:lnTo>
                    <a:pt x="1493917" y="1041300"/>
                  </a:lnTo>
                  <a:lnTo>
                    <a:pt x="1510944" y="989219"/>
                  </a:lnTo>
                  <a:lnTo>
                    <a:pt x="1528177" y="936333"/>
                  </a:lnTo>
                  <a:lnTo>
                    <a:pt x="1545637" y="883026"/>
                  </a:lnTo>
                  <a:lnTo>
                    <a:pt x="1563349" y="829686"/>
                  </a:lnTo>
                  <a:lnTo>
                    <a:pt x="1581335" y="776698"/>
                  </a:lnTo>
                  <a:lnTo>
                    <a:pt x="1599617" y="724448"/>
                  </a:lnTo>
                  <a:lnTo>
                    <a:pt x="1618220" y="673322"/>
                  </a:lnTo>
                  <a:lnTo>
                    <a:pt x="1637166" y="623706"/>
                  </a:lnTo>
                  <a:lnTo>
                    <a:pt x="1656478" y="575985"/>
                  </a:lnTo>
                  <a:lnTo>
                    <a:pt x="1676179" y="530546"/>
                  </a:lnTo>
                  <a:lnTo>
                    <a:pt x="1696291" y="487776"/>
                  </a:lnTo>
                  <a:lnTo>
                    <a:pt x="1716839" y="448058"/>
                  </a:lnTo>
                  <a:lnTo>
                    <a:pt x="1737844" y="411781"/>
                  </a:lnTo>
                  <a:lnTo>
                    <a:pt x="1759331" y="379329"/>
                  </a:lnTo>
                  <a:lnTo>
                    <a:pt x="1793066" y="334117"/>
                  </a:lnTo>
                  <a:lnTo>
                    <a:pt x="1826222" y="293792"/>
                  </a:lnTo>
                  <a:lnTo>
                    <a:pt x="1859183" y="257951"/>
                  </a:lnTo>
                  <a:lnTo>
                    <a:pt x="1892332" y="226194"/>
                  </a:lnTo>
                  <a:lnTo>
                    <a:pt x="1926055" y="198119"/>
                  </a:lnTo>
                  <a:lnTo>
                    <a:pt x="1960735" y="173325"/>
                  </a:lnTo>
                  <a:lnTo>
                    <a:pt x="1996757" y="151411"/>
                  </a:lnTo>
                  <a:lnTo>
                    <a:pt x="2034505" y="131975"/>
                  </a:lnTo>
                  <a:lnTo>
                    <a:pt x="2074364" y="114617"/>
                  </a:lnTo>
                  <a:lnTo>
                    <a:pt x="2116717" y="98934"/>
                  </a:lnTo>
                  <a:lnTo>
                    <a:pt x="2161950" y="84526"/>
                  </a:lnTo>
                  <a:lnTo>
                    <a:pt x="2210446" y="70992"/>
                  </a:lnTo>
                  <a:lnTo>
                    <a:pt x="2262589" y="57929"/>
                  </a:lnTo>
                  <a:lnTo>
                    <a:pt x="2318766" y="44938"/>
                  </a:lnTo>
                  <a:lnTo>
                    <a:pt x="2359018" y="36699"/>
                  </a:lnTo>
                  <a:lnTo>
                    <a:pt x="2401857" y="29442"/>
                  </a:lnTo>
                  <a:lnTo>
                    <a:pt x="2447046" y="23116"/>
                  </a:lnTo>
                  <a:lnTo>
                    <a:pt x="2494348" y="17673"/>
                  </a:lnTo>
                  <a:lnTo>
                    <a:pt x="2543527" y="13063"/>
                  </a:lnTo>
                  <a:lnTo>
                    <a:pt x="2594345" y="9237"/>
                  </a:lnTo>
                  <a:lnTo>
                    <a:pt x="2646567" y="6146"/>
                  </a:lnTo>
                  <a:lnTo>
                    <a:pt x="2699954" y="3741"/>
                  </a:lnTo>
                  <a:lnTo>
                    <a:pt x="2754272" y="1973"/>
                  </a:lnTo>
                  <a:lnTo>
                    <a:pt x="2809282" y="793"/>
                  </a:lnTo>
                  <a:lnTo>
                    <a:pt x="2864749" y="152"/>
                  </a:lnTo>
                  <a:lnTo>
                    <a:pt x="2920434" y="0"/>
                  </a:lnTo>
                  <a:lnTo>
                    <a:pt x="2976103" y="288"/>
                  </a:lnTo>
                  <a:lnTo>
                    <a:pt x="3031518" y="967"/>
                  </a:lnTo>
                  <a:lnTo>
                    <a:pt x="3086442" y="1989"/>
                  </a:lnTo>
                  <a:lnTo>
                    <a:pt x="3140638" y="3304"/>
                  </a:lnTo>
                  <a:lnTo>
                    <a:pt x="3193870" y="4862"/>
                  </a:lnTo>
                  <a:lnTo>
                    <a:pt x="3245902" y="6615"/>
                  </a:lnTo>
                  <a:lnTo>
                    <a:pt x="3296496" y="8514"/>
                  </a:lnTo>
                  <a:lnTo>
                    <a:pt x="3345415" y="10510"/>
                  </a:lnTo>
                  <a:lnTo>
                    <a:pt x="3392424" y="12553"/>
                  </a:lnTo>
                </a:path>
              </a:pathLst>
            </a:custGeom>
            <a:ln w="57150">
              <a:solidFill>
                <a:srgbClr val="D092A7"/>
              </a:solidFill>
            </a:ln>
          </p:spPr>
          <p:txBody>
            <a:bodyPr wrap="square" lIns="0" tIns="0" rIns="0" bIns="0" rtlCol="0"/>
            <a:lstStyle/>
            <a:p>
              <a:endParaRPr/>
            </a:p>
          </p:txBody>
        </p:sp>
      </p:grpSp>
      <p:sp>
        <p:nvSpPr>
          <p:cNvPr id="21" name="object 21"/>
          <p:cNvSpPr txBox="1"/>
          <p:nvPr/>
        </p:nvSpPr>
        <p:spPr>
          <a:xfrm>
            <a:off x="1434846" y="3709161"/>
            <a:ext cx="1433830" cy="391160"/>
          </a:xfrm>
          <a:prstGeom prst="rect">
            <a:avLst/>
          </a:prstGeom>
        </p:spPr>
        <p:txBody>
          <a:bodyPr vert="horz" wrap="square" lIns="0" tIns="12700" rIns="0" bIns="0" rtlCol="0">
            <a:spAutoFit/>
          </a:bodyPr>
          <a:lstStyle/>
          <a:p>
            <a:pPr marL="12700" marR="5080">
              <a:lnSpc>
                <a:spcPct val="100000"/>
              </a:lnSpc>
              <a:spcBef>
                <a:spcPts val="100"/>
              </a:spcBef>
            </a:pPr>
            <a:r>
              <a:rPr sz="1200" b="1" spc="-10" dirty="0">
                <a:solidFill>
                  <a:srgbClr val="FF0000"/>
                </a:solidFill>
                <a:latin typeface="Carlito"/>
                <a:cs typeface="Carlito"/>
              </a:rPr>
              <a:t>LOGISTIC REGRESSION MODEL</a:t>
            </a:r>
            <a:endParaRPr sz="1200">
              <a:latin typeface="Carlito"/>
              <a:cs typeface="Carlito"/>
            </a:endParaRPr>
          </a:p>
        </p:txBody>
      </p:sp>
      <p:sp>
        <p:nvSpPr>
          <p:cNvPr id="22" name="object 22"/>
          <p:cNvSpPr/>
          <p:nvPr/>
        </p:nvSpPr>
        <p:spPr>
          <a:xfrm>
            <a:off x="1899411" y="3921378"/>
            <a:ext cx="1129030" cy="528955"/>
          </a:xfrm>
          <a:custGeom>
            <a:avLst/>
            <a:gdLst/>
            <a:ahLst/>
            <a:cxnLst/>
            <a:rect l="l" t="t" r="r" b="b"/>
            <a:pathLst>
              <a:path w="1129030" h="528954">
                <a:moveTo>
                  <a:pt x="1013866" y="38542"/>
                </a:moveTo>
                <a:lnTo>
                  <a:pt x="969010" y="43434"/>
                </a:lnTo>
                <a:lnTo>
                  <a:pt x="917829" y="52070"/>
                </a:lnTo>
                <a:lnTo>
                  <a:pt x="868426" y="62484"/>
                </a:lnTo>
                <a:lnTo>
                  <a:pt x="820927" y="75057"/>
                </a:lnTo>
                <a:lnTo>
                  <a:pt x="775843" y="89281"/>
                </a:lnTo>
                <a:lnTo>
                  <a:pt x="733551" y="105156"/>
                </a:lnTo>
                <a:lnTo>
                  <a:pt x="694436" y="122428"/>
                </a:lnTo>
                <a:lnTo>
                  <a:pt x="659002" y="141097"/>
                </a:lnTo>
                <a:lnTo>
                  <a:pt x="613156" y="171450"/>
                </a:lnTo>
                <a:lnTo>
                  <a:pt x="577595" y="204724"/>
                </a:lnTo>
                <a:lnTo>
                  <a:pt x="553974" y="241554"/>
                </a:lnTo>
                <a:lnTo>
                  <a:pt x="545592" y="278892"/>
                </a:lnTo>
                <a:lnTo>
                  <a:pt x="545211" y="287020"/>
                </a:lnTo>
                <a:lnTo>
                  <a:pt x="543560" y="295148"/>
                </a:lnTo>
                <a:lnTo>
                  <a:pt x="522731" y="331216"/>
                </a:lnTo>
                <a:lnTo>
                  <a:pt x="492760" y="359156"/>
                </a:lnTo>
                <a:lnTo>
                  <a:pt x="451231" y="386715"/>
                </a:lnTo>
                <a:lnTo>
                  <a:pt x="400176" y="412369"/>
                </a:lnTo>
                <a:lnTo>
                  <a:pt x="361569" y="427990"/>
                </a:lnTo>
                <a:lnTo>
                  <a:pt x="319786" y="442468"/>
                </a:lnTo>
                <a:lnTo>
                  <a:pt x="275208" y="455295"/>
                </a:lnTo>
                <a:lnTo>
                  <a:pt x="204343" y="471297"/>
                </a:lnTo>
                <a:lnTo>
                  <a:pt x="154686" y="479552"/>
                </a:lnTo>
                <a:lnTo>
                  <a:pt x="103886" y="485648"/>
                </a:lnTo>
                <a:lnTo>
                  <a:pt x="52324" y="489331"/>
                </a:lnTo>
                <a:lnTo>
                  <a:pt x="0" y="490728"/>
                </a:lnTo>
                <a:lnTo>
                  <a:pt x="507" y="528828"/>
                </a:lnTo>
                <a:lnTo>
                  <a:pt x="53848" y="527431"/>
                </a:lnTo>
                <a:lnTo>
                  <a:pt x="107061" y="523621"/>
                </a:lnTo>
                <a:lnTo>
                  <a:pt x="159638" y="517271"/>
                </a:lnTo>
                <a:lnTo>
                  <a:pt x="210693" y="508762"/>
                </a:lnTo>
                <a:lnTo>
                  <a:pt x="260223" y="498221"/>
                </a:lnTo>
                <a:lnTo>
                  <a:pt x="307848" y="485775"/>
                </a:lnTo>
                <a:lnTo>
                  <a:pt x="352932" y="471551"/>
                </a:lnTo>
                <a:lnTo>
                  <a:pt x="395096" y="455930"/>
                </a:lnTo>
                <a:lnTo>
                  <a:pt x="434213" y="438531"/>
                </a:lnTo>
                <a:lnTo>
                  <a:pt x="469645" y="419989"/>
                </a:lnTo>
                <a:lnTo>
                  <a:pt x="515112" y="390017"/>
                </a:lnTo>
                <a:lnTo>
                  <a:pt x="550671" y="356997"/>
                </a:lnTo>
                <a:lnTo>
                  <a:pt x="574294" y="321310"/>
                </a:lnTo>
                <a:lnTo>
                  <a:pt x="583564" y="281940"/>
                </a:lnTo>
                <a:lnTo>
                  <a:pt x="584454" y="271145"/>
                </a:lnTo>
                <a:lnTo>
                  <a:pt x="586486" y="263144"/>
                </a:lnTo>
                <a:lnTo>
                  <a:pt x="607440" y="228600"/>
                </a:lnTo>
                <a:lnTo>
                  <a:pt x="637413" y="200914"/>
                </a:lnTo>
                <a:lnTo>
                  <a:pt x="678561" y="173736"/>
                </a:lnTo>
                <a:lnTo>
                  <a:pt x="729614" y="148082"/>
                </a:lnTo>
                <a:lnTo>
                  <a:pt x="768095" y="132461"/>
                </a:lnTo>
                <a:lnTo>
                  <a:pt x="809879" y="118110"/>
                </a:lnTo>
                <a:lnTo>
                  <a:pt x="854456" y="105283"/>
                </a:lnTo>
                <a:lnTo>
                  <a:pt x="925702" y="89281"/>
                </a:lnTo>
                <a:lnTo>
                  <a:pt x="975232" y="81026"/>
                </a:lnTo>
                <a:lnTo>
                  <a:pt x="1015899" y="76608"/>
                </a:lnTo>
                <a:lnTo>
                  <a:pt x="1013866" y="38542"/>
                </a:lnTo>
                <a:close/>
              </a:path>
              <a:path w="1129030" h="528954">
                <a:moveTo>
                  <a:pt x="1097074" y="37084"/>
                </a:moveTo>
                <a:lnTo>
                  <a:pt x="1032382" y="37084"/>
                </a:lnTo>
                <a:lnTo>
                  <a:pt x="1035431" y="75057"/>
                </a:lnTo>
                <a:lnTo>
                  <a:pt x="1015899" y="76608"/>
                </a:lnTo>
                <a:lnTo>
                  <a:pt x="1017905" y="114173"/>
                </a:lnTo>
                <a:lnTo>
                  <a:pt x="1128902" y="50927"/>
                </a:lnTo>
                <a:lnTo>
                  <a:pt x="1097074" y="37084"/>
                </a:lnTo>
                <a:close/>
              </a:path>
              <a:path w="1129030" h="528954">
                <a:moveTo>
                  <a:pt x="1032382" y="37084"/>
                </a:moveTo>
                <a:lnTo>
                  <a:pt x="1013866" y="38542"/>
                </a:lnTo>
                <a:lnTo>
                  <a:pt x="1015899" y="76608"/>
                </a:lnTo>
                <a:lnTo>
                  <a:pt x="1035431" y="75057"/>
                </a:lnTo>
                <a:lnTo>
                  <a:pt x="1032382" y="37084"/>
                </a:lnTo>
                <a:close/>
              </a:path>
              <a:path w="1129030" h="528954">
                <a:moveTo>
                  <a:pt x="1011808" y="0"/>
                </a:moveTo>
                <a:lnTo>
                  <a:pt x="1013866" y="38542"/>
                </a:lnTo>
                <a:lnTo>
                  <a:pt x="1032382" y="37084"/>
                </a:lnTo>
                <a:lnTo>
                  <a:pt x="1097074" y="37084"/>
                </a:lnTo>
                <a:lnTo>
                  <a:pt x="1011808" y="0"/>
                </a:lnTo>
                <a:close/>
              </a:path>
            </a:pathLst>
          </a:custGeom>
          <a:solidFill>
            <a:srgbClr val="FF0000"/>
          </a:solidFill>
        </p:spPr>
        <p:txBody>
          <a:bodyPr wrap="square" lIns="0" tIns="0" rIns="0" bIns="0" rtlCol="0"/>
          <a:lstStyle/>
          <a:p>
            <a:endParaRPr/>
          </a:p>
        </p:txBody>
      </p:sp>
      <p:sp>
        <p:nvSpPr>
          <p:cNvPr id="23" name="object 23"/>
          <p:cNvSpPr txBox="1">
            <a:spLocks noGrp="1"/>
          </p:cNvSpPr>
          <p:nvPr>
            <p:ph type="title"/>
          </p:nvPr>
        </p:nvSpPr>
        <p:spPr>
          <a:prstGeom prst="rect">
            <a:avLst/>
          </a:prstGeom>
        </p:spPr>
        <p:txBody>
          <a:bodyPr vert="horz" wrap="square" lIns="0" tIns="463473" rIns="0" bIns="0" rtlCol="0">
            <a:spAutoFit/>
          </a:bodyPr>
          <a:lstStyle/>
          <a:p>
            <a:pPr marL="202565">
              <a:lnSpc>
                <a:spcPct val="100000"/>
              </a:lnSpc>
              <a:spcBef>
                <a:spcPts val="95"/>
              </a:spcBef>
            </a:pPr>
            <a:r>
              <a:rPr sz="4000" b="0" dirty="0">
                <a:latin typeface="Times New Roman"/>
                <a:cs typeface="Times New Roman"/>
              </a:rPr>
              <a:t>Logistic</a:t>
            </a:r>
            <a:r>
              <a:rPr sz="4000" b="0" spc="-120" dirty="0">
                <a:latin typeface="Times New Roman"/>
                <a:cs typeface="Times New Roman"/>
              </a:rPr>
              <a:t> </a:t>
            </a:r>
            <a:r>
              <a:rPr sz="4000" b="0" spc="-10" dirty="0">
                <a:latin typeface="Times New Roman"/>
                <a:cs typeface="Times New Roman"/>
              </a:rPr>
              <a:t>regression</a:t>
            </a:r>
            <a:endParaRPr sz="4000">
              <a:latin typeface="Times New Roman"/>
              <a:cs typeface="Times New Roman"/>
            </a:endParaRPr>
          </a:p>
        </p:txBody>
      </p:sp>
      <p:pic>
        <p:nvPicPr>
          <p:cNvPr id="24" name="object 24"/>
          <p:cNvPicPr/>
          <p:nvPr/>
        </p:nvPicPr>
        <p:blipFill>
          <a:blip r:embed="rId10" cstate="print"/>
          <a:stretch>
            <a:fillRect/>
          </a:stretch>
        </p:blipFill>
        <p:spPr>
          <a:xfrm>
            <a:off x="5608320" y="3264408"/>
            <a:ext cx="3535679" cy="2540507"/>
          </a:xfrm>
          <a:prstGeom prst="rect">
            <a:avLst/>
          </a:prstGeom>
        </p:spPr>
      </p:pic>
      <p:sp>
        <p:nvSpPr>
          <p:cNvPr id="25" name="object 25"/>
          <p:cNvSpPr txBox="1"/>
          <p:nvPr/>
        </p:nvSpPr>
        <p:spPr>
          <a:xfrm>
            <a:off x="939190" y="1933778"/>
            <a:ext cx="6557645" cy="711835"/>
          </a:xfrm>
          <a:prstGeom prst="rect">
            <a:avLst/>
          </a:prstGeom>
        </p:spPr>
        <p:txBody>
          <a:bodyPr vert="horz" wrap="square" lIns="0" tIns="12700" rIns="0" bIns="0" rtlCol="0">
            <a:spAutoFit/>
          </a:bodyPr>
          <a:lstStyle/>
          <a:p>
            <a:pPr marL="227329" indent="-214629">
              <a:lnSpc>
                <a:spcPct val="100000"/>
              </a:lnSpc>
              <a:spcBef>
                <a:spcPts val="100"/>
              </a:spcBef>
              <a:buFont typeface="Arial"/>
              <a:buChar char="•"/>
              <a:tabLst>
                <a:tab pos="227329" algn="l"/>
              </a:tabLst>
            </a:pPr>
            <a:r>
              <a:rPr sz="1500" dirty="0">
                <a:latin typeface="Carlito"/>
                <a:cs typeface="Carlito"/>
              </a:rPr>
              <a:t>Logistic</a:t>
            </a:r>
            <a:r>
              <a:rPr sz="1500" spc="-50" dirty="0">
                <a:latin typeface="Carlito"/>
                <a:cs typeface="Carlito"/>
              </a:rPr>
              <a:t> </a:t>
            </a:r>
            <a:r>
              <a:rPr sz="1500" spc="-10" dirty="0">
                <a:latin typeface="Carlito"/>
                <a:cs typeface="Carlito"/>
              </a:rPr>
              <a:t>regression</a:t>
            </a:r>
            <a:r>
              <a:rPr sz="1500" spc="-30" dirty="0">
                <a:latin typeface="Carlito"/>
                <a:cs typeface="Carlito"/>
              </a:rPr>
              <a:t> </a:t>
            </a:r>
            <a:r>
              <a:rPr sz="1500" dirty="0">
                <a:latin typeface="Carlito"/>
                <a:cs typeface="Carlito"/>
              </a:rPr>
              <a:t>algorithm</a:t>
            </a:r>
            <a:r>
              <a:rPr sz="1500" spc="-50" dirty="0">
                <a:latin typeface="Carlito"/>
                <a:cs typeface="Carlito"/>
              </a:rPr>
              <a:t> </a:t>
            </a:r>
            <a:r>
              <a:rPr sz="1500" dirty="0">
                <a:latin typeface="Carlito"/>
                <a:cs typeface="Carlito"/>
              </a:rPr>
              <a:t>works</a:t>
            </a:r>
            <a:r>
              <a:rPr sz="1500" spc="-25" dirty="0">
                <a:latin typeface="Carlito"/>
                <a:cs typeface="Carlito"/>
              </a:rPr>
              <a:t> </a:t>
            </a:r>
            <a:r>
              <a:rPr sz="1500" dirty="0">
                <a:latin typeface="Carlito"/>
                <a:cs typeface="Carlito"/>
              </a:rPr>
              <a:t>by</a:t>
            </a:r>
            <a:r>
              <a:rPr sz="1500" spc="-40" dirty="0">
                <a:latin typeface="Carlito"/>
                <a:cs typeface="Carlito"/>
              </a:rPr>
              <a:t> </a:t>
            </a:r>
            <a:r>
              <a:rPr sz="1500" spc="-10" dirty="0">
                <a:latin typeface="Carlito"/>
                <a:cs typeface="Carlito"/>
              </a:rPr>
              <a:t>implementing</a:t>
            </a:r>
            <a:r>
              <a:rPr sz="1500" spc="-40" dirty="0">
                <a:latin typeface="Carlito"/>
                <a:cs typeface="Carlito"/>
              </a:rPr>
              <a:t> </a:t>
            </a:r>
            <a:r>
              <a:rPr sz="1500" dirty="0">
                <a:latin typeface="Carlito"/>
                <a:cs typeface="Carlito"/>
              </a:rPr>
              <a:t>a</a:t>
            </a:r>
            <a:r>
              <a:rPr sz="1500" spc="-25" dirty="0">
                <a:latin typeface="Carlito"/>
                <a:cs typeface="Carlito"/>
              </a:rPr>
              <a:t> </a:t>
            </a:r>
            <a:r>
              <a:rPr sz="1500" dirty="0">
                <a:latin typeface="Carlito"/>
                <a:cs typeface="Carlito"/>
              </a:rPr>
              <a:t>linear</a:t>
            </a:r>
            <a:r>
              <a:rPr sz="1500" spc="-25" dirty="0">
                <a:latin typeface="Carlito"/>
                <a:cs typeface="Carlito"/>
              </a:rPr>
              <a:t> </a:t>
            </a:r>
            <a:r>
              <a:rPr sz="1500" dirty="0">
                <a:latin typeface="Carlito"/>
                <a:cs typeface="Carlito"/>
              </a:rPr>
              <a:t>equation</a:t>
            </a:r>
            <a:r>
              <a:rPr sz="1500" spc="-45" dirty="0">
                <a:latin typeface="Carlito"/>
                <a:cs typeface="Carlito"/>
              </a:rPr>
              <a:t> </a:t>
            </a:r>
            <a:r>
              <a:rPr sz="1500" dirty="0">
                <a:latin typeface="Carlito"/>
                <a:cs typeface="Carlito"/>
              </a:rPr>
              <a:t>first</a:t>
            </a:r>
            <a:r>
              <a:rPr sz="1500" spc="-25" dirty="0">
                <a:latin typeface="Carlito"/>
                <a:cs typeface="Carlito"/>
              </a:rPr>
              <a:t> </a:t>
            </a:r>
            <a:r>
              <a:rPr sz="1500" spc="-20" dirty="0">
                <a:latin typeface="Carlito"/>
                <a:cs typeface="Carlito"/>
              </a:rPr>
              <a:t>with</a:t>
            </a:r>
            <a:endParaRPr sz="1500">
              <a:latin typeface="Carlito"/>
              <a:cs typeface="Carlito"/>
            </a:endParaRPr>
          </a:p>
          <a:p>
            <a:pPr marL="227329">
              <a:lnSpc>
                <a:spcPct val="100000"/>
              </a:lnSpc>
              <a:spcBef>
                <a:spcPts val="5"/>
              </a:spcBef>
            </a:pPr>
            <a:r>
              <a:rPr sz="1500" spc="-10" dirty="0">
                <a:latin typeface="Carlito"/>
                <a:cs typeface="Carlito"/>
              </a:rPr>
              <a:t>independent</a:t>
            </a:r>
            <a:r>
              <a:rPr sz="1500" spc="-25" dirty="0">
                <a:latin typeface="Carlito"/>
                <a:cs typeface="Carlito"/>
              </a:rPr>
              <a:t> </a:t>
            </a:r>
            <a:r>
              <a:rPr sz="1500" spc="-10" dirty="0">
                <a:latin typeface="Carlito"/>
                <a:cs typeface="Carlito"/>
              </a:rPr>
              <a:t>predictors</a:t>
            </a:r>
            <a:r>
              <a:rPr sz="1500" spc="-25" dirty="0">
                <a:latin typeface="Carlito"/>
                <a:cs typeface="Carlito"/>
              </a:rPr>
              <a:t> </a:t>
            </a:r>
            <a:r>
              <a:rPr sz="1500" dirty="0">
                <a:latin typeface="Carlito"/>
                <a:cs typeface="Carlito"/>
              </a:rPr>
              <a:t>to</a:t>
            </a:r>
            <a:r>
              <a:rPr sz="1500" spc="-25" dirty="0">
                <a:latin typeface="Carlito"/>
                <a:cs typeface="Carlito"/>
              </a:rPr>
              <a:t> </a:t>
            </a:r>
            <a:r>
              <a:rPr sz="1500" dirty="0">
                <a:latin typeface="Carlito"/>
                <a:cs typeface="Carlito"/>
              </a:rPr>
              <a:t>predict</a:t>
            </a:r>
            <a:r>
              <a:rPr sz="1500" spc="-15" dirty="0">
                <a:latin typeface="Carlito"/>
                <a:cs typeface="Carlito"/>
              </a:rPr>
              <a:t> </a:t>
            </a:r>
            <a:r>
              <a:rPr sz="1500" dirty="0">
                <a:latin typeface="Carlito"/>
                <a:cs typeface="Carlito"/>
              </a:rPr>
              <a:t>a</a:t>
            </a:r>
            <a:r>
              <a:rPr sz="1500" spc="-15" dirty="0">
                <a:latin typeface="Carlito"/>
                <a:cs typeface="Carlito"/>
              </a:rPr>
              <a:t> </a:t>
            </a:r>
            <a:r>
              <a:rPr sz="1500" spc="-10" dirty="0">
                <a:latin typeface="Carlito"/>
                <a:cs typeface="Carlito"/>
              </a:rPr>
              <a:t>value.</a:t>
            </a:r>
            <a:endParaRPr sz="1500">
              <a:latin typeface="Carlito"/>
              <a:cs typeface="Carlito"/>
            </a:endParaRPr>
          </a:p>
          <a:p>
            <a:pPr marL="227329" indent="-214629">
              <a:lnSpc>
                <a:spcPct val="100000"/>
              </a:lnSpc>
              <a:buFont typeface="Arial"/>
              <a:buChar char="•"/>
              <a:tabLst>
                <a:tab pos="227329" algn="l"/>
              </a:tabLst>
            </a:pPr>
            <a:r>
              <a:rPr sz="1500" dirty="0">
                <a:latin typeface="Carlito"/>
                <a:cs typeface="Carlito"/>
              </a:rPr>
              <a:t>We</a:t>
            </a:r>
            <a:r>
              <a:rPr sz="1500" spc="-20" dirty="0">
                <a:latin typeface="Carlito"/>
                <a:cs typeface="Carlito"/>
              </a:rPr>
              <a:t> </a:t>
            </a:r>
            <a:r>
              <a:rPr sz="1500" dirty="0">
                <a:latin typeface="Carlito"/>
                <a:cs typeface="Carlito"/>
              </a:rPr>
              <a:t>then</a:t>
            </a:r>
            <a:r>
              <a:rPr sz="1500" spc="-30" dirty="0">
                <a:latin typeface="Carlito"/>
                <a:cs typeface="Carlito"/>
              </a:rPr>
              <a:t> </a:t>
            </a:r>
            <a:r>
              <a:rPr sz="1500" dirty="0">
                <a:latin typeface="Carlito"/>
                <a:cs typeface="Carlito"/>
              </a:rPr>
              <a:t>need</a:t>
            </a:r>
            <a:r>
              <a:rPr sz="1500" spc="-25" dirty="0">
                <a:latin typeface="Carlito"/>
                <a:cs typeface="Carlito"/>
              </a:rPr>
              <a:t> </a:t>
            </a:r>
            <a:r>
              <a:rPr sz="1500" dirty="0">
                <a:latin typeface="Carlito"/>
                <a:cs typeface="Carlito"/>
              </a:rPr>
              <a:t>to</a:t>
            </a:r>
            <a:r>
              <a:rPr sz="1500" spc="-30" dirty="0">
                <a:latin typeface="Carlito"/>
                <a:cs typeface="Carlito"/>
              </a:rPr>
              <a:t> </a:t>
            </a:r>
            <a:r>
              <a:rPr sz="1500" spc="-10" dirty="0">
                <a:latin typeface="Carlito"/>
                <a:cs typeface="Carlito"/>
              </a:rPr>
              <a:t>convert</a:t>
            </a:r>
            <a:r>
              <a:rPr sz="1500" spc="-35" dirty="0">
                <a:latin typeface="Carlito"/>
                <a:cs typeface="Carlito"/>
              </a:rPr>
              <a:t> </a:t>
            </a:r>
            <a:r>
              <a:rPr sz="1500" dirty="0">
                <a:latin typeface="Carlito"/>
                <a:cs typeface="Carlito"/>
              </a:rPr>
              <a:t>this</a:t>
            </a:r>
            <a:r>
              <a:rPr sz="1500" spc="-25" dirty="0">
                <a:latin typeface="Carlito"/>
                <a:cs typeface="Carlito"/>
              </a:rPr>
              <a:t> </a:t>
            </a:r>
            <a:r>
              <a:rPr sz="1500" dirty="0">
                <a:latin typeface="Carlito"/>
                <a:cs typeface="Carlito"/>
              </a:rPr>
              <a:t>value</a:t>
            </a:r>
            <a:r>
              <a:rPr sz="1500" spc="-30" dirty="0">
                <a:latin typeface="Carlito"/>
                <a:cs typeface="Carlito"/>
              </a:rPr>
              <a:t> </a:t>
            </a:r>
            <a:r>
              <a:rPr sz="1500" dirty="0">
                <a:latin typeface="Carlito"/>
                <a:cs typeface="Carlito"/>
              </a:rPr>
              <a:t>into</a:t>
            </a:r>
            <a:r>
              <a:rPr sz="1500" spc="-40" dirty="0">
                <a:latin typeface="Carlito"/>
                <a:cs typeface="Carlito"/>
              </a:rPr>
              <a:t> </a:t>
            </a:r>
            <a:r>
              <a:rPr sz="1500" dirty="0">
                <a:latin typeface="Carlito"/>
                <a:cs typeface="Carlito"/>
              </a:rPr>
              <a:t>a</a:t>
            </a:r>
            <a:r>
              <a:rPr sz="1500" spc="-35" dirty="0">
                <a:latin typeface="Carlito"/>
                <a:cs typeface="Carlito"/>
              </a:rPr>
              <a:t> </a:t>
            </a:r>
            <a:r>
              <a:rPr sz="1500" spc="-10" dirty="0">
                <a:latin typeface="Carlito"/>
                <a:cs typeface="Carlito"/>
              </a:rPr>
              <a:t>probability</a:t>
            </a:r>
            <a:r>
              <a:rPr sz="1500" spc="-60" dirty="0">
                <a:latin typeface="Carlito"/>
                <a:cs typeface="Carlito"/>
              </a:rPr>
              <a:t> </a:t>
            </a:r>
            <a:r>
              <a:rPr sz="1500" dirty="0">
                <a:latin typeface="Carlito"/>
                <a:cs typeface="Carlito"/>
              </a:rPr>
              <a:t>that</a:t>
            </a:r>
            <a:r>
              <a:rPr sz="1500" spc="-35" dirty="0">
                <a:latin typeface="Carlito"/>
                <a:cs typeface="Carlito"/>
              </a:rPr>
              <a:t> </a:t>
            </a:r>
            <a:r>
              <a:rPr sz="1500" dirty="0">
                <a:latin typeface="Carlito"/>
                <a:cs typeface="Carlito"/>
              </a:rPr>
              <a:t>could</a:t>
            </a:r>
            <a:r>
              <a:rPr sz="1500" spc="-30" dirty="0">
                <a:latin typeface="Carlito"/>
                <a:cs typeface="Carlito"/>
              </a:rPr>
              <a:t> </a:t>
            </a:r>
            <a:r>
              <a:rPr sz="1500" spc="-10" dirty="0">
                <a:latin typeface="Carlito"/>
                <a:cs typeface="Carlito"/>
              </a:rPr>
              <a:t>range</a:t>
            </a:r>
            <a:r>
              <a:rPr sz="1500" spc="-45" dirty="0">
                <a:latin typeface="Carlito"/>
                <a:cs typeface="Carlito"/>
              </a:rPr>
              <a:t> </a:t>
            </a:r>
            <a:r>
              <a:rPr sz="1500" dirty="0">
                <a:latin typeface="Carlito"/>
                <a:cs typeface="Carlito"/>
              </a:rPr>
              <a:t>from</a:t>
            </a:r>
            <a:r>
              <a:rPr sz="1500" spc="-20" dirty="0">
                <a:latin typeface="Carlito"/>
                <a:cs typeface="Carlito"/>
              </a:rPr>
              <a:t> </a:t>
            </a:r>
            <a:r>
              <a:rPr sz="1500" dirty="0">
                <a:latin typeface="Carlito"/>
                <a:cs typeface="Carlito"/>
              </a:rPr>
              <a:t>0</a:t>
            </a:r>
            <a:r>
              <a:rPr sz="1500" spc="-25" dirty="0">
                <a:latin typeface="Carlito"/>
                <a:cs typeface="Carlito"/>
              </a:rPr>
              <a:t> </a:t>
            </a:r>
            <a:r>
              <a:rPr sz="1500" dirty="0">
                <a:latin typeface="Carlito"/>
                <a:cs typeface="Carlito"/>
              </a:rPr>
              <a:t>to</a:t>
            </a:r>
            <a:r>
              <a:rPr sz="1500" spc="-40" dirty="0">
                <a:latin typeface="Carlito"/>
                <a:cs typeface="Carlito"/>
              </a:rPr>
              <a:t> </a:t>
            </a:r>
            <a:r>
              <a:rPr sz="1500" spc="-25" dirty="0">
                <a:latin typeface="Carlito"/>
                <a:cs typeface="Carlito"/>
              </a:rPr>
              <a:t>1.</a:t>
            </a:r>
            <a:endParaRPr sz="1500">
              <a:latin typeface="Carlito"/>
              <a:cs typeface="Carlito"/>
            </a:endParaRPr>
          </a:p>
        </p:txBody>
      </p:sp>
      <p:sp>
        <p:nvSpPr>
          <p:cNvPr id="26" name="object 26"/>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pic>
        <p:nvPicPr>
          <p:cNvPr id="27" name="object 27"/>
          <p:cNvPicPr/>
          <p:nvPr/>
        </p:nvPicPr>
        <p:blipFill>
          <a:blip r:embed="rId11" cstate="print"/>
          <a:stretch>
            <a:fillRect/>
          </a:stretch>
        </p:blipFill>
        <p:spPr>
          <a:xfrm>
            <a:off x="304800" y="6348984"/>
            <a:ext cx="1581912" cy="4084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pic>
        <p:nvPicPr>
          <p:cNvPr id="3" name="object 3"/>
          <p:cNvPicPr/>
          <p:nvPr/>
        </p:nvPicPr>
        <p:blipFill>
          <a:blip r:embed="rId3" cstate="print"/>
          <a:stretch>
            <a:fillRect/>
          </a:stretch>
        </p:blipFill>
        <p:spPr>
          <a:xfrm>
            <a:off x="163068" y="6458711"/>
            <a:ext cx="800100" cy="246888"/>
          </a:xfrm>
          <a:prstGeom prst="rect">
            <a:avLst/>
          </a:prstGeom>
        </p:spPr>
      </p:pic>
      <p:grpSp>
        <p:nvGrpSpPr>
          <p:cNvPr id="4" name="object 4"/>
          <p:cNvGrpSpPr/>
          <p:nvPr/>
        </p:nvGrpSpPr>
        <p:grpSpPr>
          <a:xfrm>
            <a:off x="1139634" y="4059618"/>
            <a:ext cx="1910714" cy="927735"/>
            <a:chOff x="1139634" y="4059618"/>
            <a:chExt cx="1910714" cy="927735"/>
          </a:xfrm>
        </p:grpSpPr>
        <p:sp>
          <p:nvSpPr>
            <p:cNvPr id="5" name="object 5"/>
            <p:cNvSpPr/>
            <p:nvPr/>
          </p:nvSpPr>
          <p:spPr>
            <a:xfrm>
              <a:off x="1147572" y="4067555"/>
              <a:ext cx="1894839" cy="911860"/>
            </a:xfrm>
            <a:custGeom>
              <a:avLst/>
              <a:gdLst/>
              <a:ahLst/>
              <a:cxnLst/>
              <a:rect l="l" t="t" r="r" b="b"/>
              <a:pathLst>
                <a:path w="1894839" h="911860">
                  <a:moveTo>
                    <a:pt x="1894331" y="0"/>
                  </a:moveTo>
                  <a:lnTo>
                    <a:pt x="0" y="0"/>
                  </a:lnTo>
                  <a:lnTo>
                    <a:pt x="0" y="911352"/>
                  </a:lnTo>
                  <a:lnTo>
                    <a:pt x="1894331" y="911352"/>
                  </a:lnTo>
                  <a:lnTo>
                    <a:pt x="1894331" y="0"/>
                  </a:lnTo>
                  <a:close/>
                </a:path>
              </a:pathLst>
            </a:custGeom>
            <a:solidFill>
              <a:srgbClr val="92D050"/>
            </a:solidFill>
          </p:spPr>
          <p:txBody>
            <a:bodyPr wrap="square" lIns="0" tIns="0" rIns="0" bIns="0" rtlCol="0"/>
            <a:lstStyle/>
            <a:p>
              <a:endParaRPr/>
            </a:p>
          </p:txBody>
        </p:sp>
        <p:sp>
          <p:nvSpPr>
            <p:cNvPr id="6" name="object 6"/>
            <p:cNvSpPr/>
            <p:nvPr/>
          </p:nvSpPr>
          <p:spPr>
            <a:xfrm>
              <a:off x="1147572" y="4067555"/>
              <a:ext cx="1894839" cy="911860"/>
            </a:xfrm>
            <a:custGeom>
              <a:avLst/>
              <a:gdLst/>
              <a:ahLst/>
              <a:cxnLst/>
              <a:rect l="l" t="t" r="r" b="b"/>
              <a:pathLst>
                <a:path w="1894839" h="911860">
                  <a:moveTo>
                    <a:pt x="0" y="911352"/>
                  </a:moveTo>
                  <a:lnTo>
                    <a:pt x="1894331" y="911352"/>
                  </a:lnTo>
                  <a:lnTo>
                    <a:pt x="1894331" y="0"/>
                  </a:lnTo>
                  <a:lnTo>
                    <a:pt x="0" y="0"/>
                  </a:lnTo>
                  <a:lnTo>
                    <a:pt x="0" y="911352"/>
                  </a:lnTo>
                  <a:close/>
                </a:path>
              </a:pathLst>
            </a:custGeom>
            <a:ln w="15875">
              <a:solidFill>
                <a:srgbClr val="92D050"/>
              </a:solidFill>
            </a:ln>
          </p:spPr>
          <p:txBody>
            <a:bodyPr wrap="square" lIns="0" tIns="0" rIns="0" bIns="0" rtlCol="0"/>
            <a:lstStyle/>
            <a:p>
              <a:endParaRPr/>
            </a:p>
          </p:txBody>
        </p:sp>
      </p:grpSp>
      <p:sp>
        <p:nvSpPr>
          <p:cNvPr id="7" name="object 7"/>
          <p:cNvSpPr txBox="1"/>
          <p:nvPr/>
        </p:nvSpPr>
        <p:spPr>
          <a:xfrm>
            <a:off x="1147572" y="4358767"/>
            <a:ext cx="1902460" cy="299720"/>
          </a:xfrm>
          <a:prstGeom prst="rect">
            <a:avLst/>
          </a:prstGeom>
        </p:spPr>
        <p:txBody>
          <a:bodyPr vert="horz" wrap="square" lIns="0" tIns="12700" rIns="0" bIns="0" rtlCol="0">
            <a:spAutoFit/>
          </a:bodyPr>
          <a:lstStyle/>
          <a:p>
            <a:pPr marL="631825">
              <a:lnSpc>
                <a:spcPct val="100000"/>
              </a:lnSpc>
              <a:spcBef>
                <a:spcPts val="100"/>
              </a:spcBef>
            </a:pPr>
            <a:r>
              <a:rPr sz="1800" dirty="0">
                <a:solidFill>
                  <a:srgbClr val="7E7E7E"/>
                </a:solidFill>
                <a:latin typeface="Carlito"/>
                <a:cs typeface="Carlito"/>
              </a:rPr>
              <a:t>Class</a:t>
            </a:r>
            <a:r>
              <a:rPr sz="1800" spc="-35" dirty="0">
                <a:solidFill>
                  <a:srgbClr val="7E7E7E"/>
                </a:solidFill>
                <a:latin typeface="Carlito"/>
                <a:cs typeface="Carlito"/>
              </a:rPr>
              <a:t> </a:t>
            </a:r>
            <a:r>
              <a:rPr sz="1800" spc="-50" dirty="0">
                <a:solidFill>
                  <a:srgbClr val="7E7E7E"/>
                </a:solidFill>
                <a:latin typeface="Carlito"/>
                <a:cs typeface="Carlito"/>
              </a:rPr>
              <a:t>0</a:t>
            </a:r>
            <a:endParaRPr sz="1800">
              <a:latin typeface="Carlito"/>
              <a:cs typeface="Carlito"/>
            </a:endParaRPr>
          </a:p>
        </p:txBody>
      </p:sp>
      <p:grpSp>
        <p:nvGrpSpPr>
          <p:cNvPr id="8" name="object 8"/>
          <p:cNvGrpSpPr/>
          <p:nvPr/>
        </p:nvGrpSpPr>
        <p:grpSpPr>
          <a:xfrm>
            <a:off x="3018726" y="3239706"/>
            <a:ext cx="2190750" cy="782955"/>
            <a:chOff x="3018726" y="3239706"/>
            <a:chExt cx="2190750" cy="782955"/>
          </a:xfrm>
        </p:grpSpPr>
        <p:sp>
          <p:nvSpPr>
            <p:cNvPr id="9" name="object 9"/>
            <p:cNvSpPr/>
            <p:nvPr/>
          </p:nvSpPr>
          <p:spPr>
            <a:xfrm>
              <a:off x="3026664" y="3247644"/>
              <a:ext cx="2174875" cy="767080"/>
            </a:xfrm>
            <a:custGeom>
              <a:avLst/>
              <a:gdLst/>
              <a:ahLst/>
              <a:cxnLst/>
              <a:rect l="l" t="t" r="r" b="b"/>
              <a:pathLst>
                <a:path w="2174875" h="767079">
                  <a:moveTo>
                    <a:pt x="2174748" y="0"/>
                  </a:moveTo>
                  <a:lnTo>
                    <a:pt x="0" y="0"/>
                  </a:lnTo>
                  <a:lnTo>
                    <a:pt x="0" y="766571"/>
                  </a:lnTo>
                  <a:lnTo>
                    <a:pt x="2174748" y="766571"/>
                  </a:lnTo>
                  <a:lnTo>
                    <a:pt x="2174748" y="0"/>
                  </a:lnTo>
                  <a:close/>
                </a:path>
              </a:pathLst>
            </a:custGeom>
            <a:solidFill>
              <a:srgbClr val="FFFF00"/>
            </a:solidFill>
          </p:spPr>
          <p:txBody>
            <a:bodyPr wrap="square" lIns="0" tIns="0" rIns="0" bIns="0" rtlCol="0"/>
            <a:lstStyle/>
            <a:p>
              <a:endParaRPr/>
            </a:p>
          </p:txBody>
        </p:sp>
        <p:sp>
          <p:nvSpPr>
            <p:cNvPr id="10" name="object 10"/>
            <p:cNvSpPr/>
            <p:nvPr/>
          </p:nvSpPr>
          <p:spPr>
            <a:xfrm>
              <a:off x="3026664" y="3247644"/>
              <a:ext cx="2174875" cy="767080"/>
            </a:xfrm>
            <a:custGeom>
              <a:avLst/>
              <a:gdLst/>
              <a:ahLst/>
              <a:cxnLst/>
              <a:rect l="l" t="t" r="r" b="b"/>
              <a:pathLst>
                <a:path w="2174875" h="767079">
                  <a:moveTo>
                    <a:pt x="0" y="766571"/>
                  </a:moveTo>
                  <a:lnTo>
                    <a:pt x="2174748" y="766571"/>
                  </a:lnTo>
                  <a:lnTo>
                    <a:pt x="2174748" y="0"/>
                  </a:lnTo>
                  <a:lnTo>
                    <a:pt x="0" y="0"/>
                  </a:lnTo>
                  <a:lnTo>
                    <a:pt x="0" y="766571"/>
                  </a:lnTo>
                  <a:close/>
                </a:path>
              </a:pathLst>
            </a:custGeom>
            <a:ln w="15875">
              <a:solidFill>
                <a:srgbClr val="FFFF00"/>
              </a:solidFill>
            </a:ln>
          </p:spPr>
          <p:txBody>
            <a:bodyPr wrap="square" lIns="0" tIns="0" rIns="0" bIns="0" rtlCol="0"/>
            <a:lstStyle/>
            <a:p>
              <a:endParaRPr/>
            </a:p>
          </p:txBody>
        </p:sp>
      </p:grpSp>
      <p:sp>
        <p:nvSpPr>
          <p:cNvPr id="11" name="object 11"/>
          <p:cNvSpPr txBox="1"/>
          <p:nvPr/>
        </p:nvSpPr>
        <p:spPr>
          <a:xfrm>
            <a:off x="3049841" y="3466541"/>
            <a:ext cx="2159635" cy="300355"/>
          </a:xfrm>
          <a:prstGeom prst="rect">
            <a:avLst/>
          </a:prstGeom>
        </p:spPr>
        <p:txBody>
          <a:bodyPr vert="horz" wrap="square" lIns="0" tIns="12700" rIns="0" bIns="0" rtlCol="0">
            <a:spAutoFit/>
          </a:bodyPr>
          <a:lstStyle/>
          <a:p>
            <a:pPr marR="22225" algn="ctr">
              <a:lnSpc>
                <a:spcPct val="100000"/>
              </a:lnSpc>
              <a:spcBef>
                <a:spcPts val="100"/>
              </a:spcBef>
            </a:pPr>
            <a:r>
              <a:rPr sz="1800" dirty="0">
                <a:solidFill>
                  <a:srgbClr val="7E7E7E"/>
                </a:solidFill>
                <a:latin typeface="Carlito"/>
                <a:cs typeface="Carlito"/>
              </a:rPr>
              <a:t>Class</a:t>
            </a:r>
            <a:r>
              <a:rPr sz="1800" spc="-45" dirty="0">
                <a:solidFill>
                  <a:srgbClr val="7E7E7E"/>
                </a:solidFill>
                <a:latin typeface="Carlito"/>
                <a:cs typeface="Carlito"/>
              </a:rPr>
              <a:t> </a:t>
            </a:r>
            <a:r>
              <a:rPr sz="1800" spc="-50" dirty="0">
                <a:solidFill>
                  <a:srgbClr val="7E7E7E"/>
                </a:solidFill>
                <a:latin typeface="Carlito"/>
                <a:cs typeface="Carlito"/>
              </a:rPr>
              <a:t>1</a:t>
            </a:r>
            <a:endParaRPr sz="1800">
              <a:latin typeface="Carlito"/>
              <a:cs typeface="Carlito"/>
            </a:endParaRPr>
          </a:p>
        </p:txBody>
      </p:sp>
      <p:grpSp>
        <p:nvGrpSpPr>
          <p:cNvPr id="12" name="object 12"/>
          <p:cNvGrpSpPr/>
          <p:nvPr/>
        </p:nvGrpSpPr>
        <p:grpSpPr>
          <a:xfrm>
            <a:off x="1025296" y="2831592"/>
            <a:ext cx="3935729" cy="2306320"/>
            <a:chOff x="1025296" y="2831592"/>
            <a:chExt cx="3935729" cy="2306320"/>
          </a:xfrm>
        </p:grpSpPr>
        <p:sp>
          <p:nvSpPr>
            <p:cNvPr id="13" name="object 13"/>
            <p:cNvSpPr/>
            <p:nvPr/>
          </p:nvSpPr>
          <p:spPr>
            <a:xfrm>
              <a:off x="1107948" y="3226308"/>
              <a:ext cx="3824604" cy="22225"/>
            </a:xfrm>
            <a:custGeom>
              <a:avLst/>
              <a:gdLst/>
              <a:ahLst/>
              <a:cxnLst/>
              <a:rect l="l" t="t" r="r" b="b"/>
              <a:pathLst>
                <a:path w="3824604" h="22225">
                  <a:moveTo>
                    <a:pt x="3824224" y="0"/>
                  </a:moveTo>
                  <a:lnTo>
                    <a:pt x="0" y="22225"/>
                  </a:lnTo>
                </a:path>
              </a:pathLst>
            </a:custGeom>
            <a:ln w="57150">
              <a:solidFill>
                <a:srgbClr val="A4D9E7"/>
              </a:solidFill>
              <a:prstDash val="sysDash"/>
            </a:ln>
          </p:spPr>
          <p:txBody>
            <a:bodyPr wrap="square" lIns="0" tIns="0" rIns="0" bIns="0" rtlCol="0"/>
            <a:lstStyle/>
            <a:p>
              <a:endParaRPr/>
            </a:p>
          </p:txBody>
        </p:sp>
        <p:sp>
          <p:nvSpPr>
            <p:cNvPr id="14" name="object 14"/>
            <p:cNvSpPr/>
            <p:nvPr/>
          </p:nvSpPr>
          <p:spPr>
            <a:xfrm>
              <a:off x="1025296" y="2831591"/>
              <a:ext cx="3907790" cy="2256155"/>
            </a:xfrm>
            <a:custGeom>
              <a:avLst/>
              <a:gdLst/>
              <a:ahLst/>
              <a:cxnLst/>
              <a:rect l="l" t="t" r="r" b="b"/>
              <a:pathLst>
                <a:path w="3907790" h="2256154">
                  <a:moveTo>
                    <a:pt x="3907764" y="2168652"/>
                  </a:moveTo>
                  <a:lnTo>
                    <a:pt x="3851910" y="2141347"/>
                  </a:lnTo>
                  <a:lnTo>
                    <a:pt x="3735552" y="2084451"/>
                  </a:lnTo>
                  <a:lnTo>
                    <a:pt x="3736060" y="2141613"/>
                  </a:lnTo>
                  <a:lnTo>
                    <a:pt x="150088" y="2174557"/>
                  </a:lnTo>
                  <a:lnTo>
                    <a:pt x="114287" y="170942"/>
                  </a:lnTo>
                  <a:lnTo>
                    <a:pt x="171424" y="169926"/>
                  </a:lnTo>
                  <a:lnTo>
                    <a:pt x="157022" y="142367"/>
                  </a:lnTo>
                  <a:lnTo>
                    <a:pt x="82651" y="0"/>
                  </a:lnTo>
                  <a:lnTo>
                    <a:pt x="0" y="172974"/>
                  </a:lnTo>
                  <a:lnTo>
                    <a:pt x="57137" y="171970"/>
                  </a:lnTo>
                  <a:lnTo>
                    <a:pt x="93764" y="2221484"/>
                  </a:lnTo>
                  <a:lnTo>
                    <a:pt x="101104" y="2221344"/>
                  </a:lnTo>
                  <a:lnTo>
                    <a:pt x="101206" y="2232152"/>
                  </a:lnTo>
                  <a:lnTo>
                    <a:pt x="3736568" y="2198763"/>
                  </a:lnTo>
                  <a:lnTo>
                    <a:pt x="3737076" y="2255901"/>
                  </a:lnTo>
                  <a:lnTo>
                    <a:pt x="3907764" y="2168652"/>
                  </a:lnTo>
                  <a:close/>
                </a:path>
              </a:pathLst>
            </a:custGeom>
            <a:solidFill>
              <a:srgbClr val="124358"/>
            </a:solidFill>
          </p:spPr>
          <p:txBody>
            <a:bodyPr wrap="square" lIns="0" tIns="0" rIns="0" bIns="0" rtlCol="0"/>
            <a:lstStyle/>
            <a:p>
              <a:endParaRPr/>
            </a:p>
          </p:txBody>
        </p:sp>
        <p:pic>
          <p:nvPicPr>
            <p:cNvPr id="15" name="object 15"/>
            <p:cNvPicPr/>
            <p:nvPr/>
          </p:nvPicPr>
          <p:blipFill>
            <a:blip r:embed="rId4" cstate="print"/>
            <a:stretch>
              <a:fillRect/>
            </a:stretch>
          </p:blipFill>
          <p:spPr>
            <a:xfrm>
              <a:off x="1231074" y="4890198"/>
              <a:ext cx="227710" cy="239902"/>
            </a:xfrm>
            <a:prstGeom prst="rect">
              <a:avLst/>
            </a:prstGeom>
          </p:spPr>
        </p:pic>
        <p:pic>
          <p:nvPicPr>
            <p:cNvPr id="16" name="object 16"/>
            <p:cNvPicPr/>
            <p:nvPr/>
          </p:nvPicPr>
          <p:blipFill>
            <a:blip r:embed="rId5" cstate="print"/>
            <a:stretch>
              <a:fillRect/>
            </a:stretch>
          </p:blipFill>
          <p:spPr>
            <a:xfrm>
              <a:off x="1676082" y="4894770"/>
              <a:ext cx="230759" cy="241427"/>
            </a:xfrm>
            <a:prstGeom prst="rect">
              <a:avLst/>
            </a:prstGeom>
          </p:spPr>
        </p:pic>
        <p:pic>
          <p:nvPicPr>
            <p:cNvPr id="17" name="object 17"/>
            <p:cNvPicPr/>
            <p:nvPr/>
          </p:nvPicPr>
          <p:blipFill>
            <a:blip r:embed="rId6" cstate="print"/>
            <a:stretch>
              <a:fillRect/>
            </a:stretch>
          </p:blipFill>
          <p:spPr>
            <a:xfrm>
              <a:off x="2137854" y="4896294"/>
              <a:ext cx="229234" cy="241426"/>
            </a:xfrm>
            <a:prstGeom prst="rect">
              <a:avLst/>
            </a:prstGeom>
          </p:spPr>
        </p:pic>
        <p:pic>
          <p:nvPicPr>
            <p:cNvPr id="18" name="object 18"/>
            <p:cNvPicPr/>
            <p:nvPr/>
          </p:nvPicPr>
          <p:blipFill>
            <a:blip r:embed="rId7" cstate="print"/>
            <a:stretch>
              <a:fillRect/>
            </a:stretch>
          </p:blipFill>
          <p:spPr>
            <a:xfrm>
              <a:off x="2369502" y="3126930"/>
              <a:ext cx="229235" cy="241427"/>
            </a:xfrm>
            <a:prstGeom prst="rect">
              <a:avLst/>
            </a:prstGeom>
          </p:spPr>
        </p:pic>
        <p:pic>
          <p:nvPicPr>
            <p:cNvPr id="19" name="object 19"/>
            <p:cNvPicPr/>
            <p:nvPr/>
          </p:nvPicPr>
          <p:blipFill>
            <a:blip r:embed="rId6" cstate="print"/>
            <a:stretch>
              <a:fillRect/>
            </a:stretch>
          </p:blipFill>
          <p:spPr>
            <a:xfrm>
              <a:off x="3767010" y="3105594"/>
              <a:ext cx="229235" cy="241426"/>
            </a:xfrm>
            <a:prstGeom prst="rect">
              <a:avLst/>
            </a:prstGeom>
          </p:spPr>
        </p:pic>
        <p:pic>
          <p:nvPicPr>
            <p:cNvPr id="20" name="object 20"/>
            <p:cNvPicPr/>
            <p:nvPr/>
          </p:nvPicPr>
          <p:blipFill>
            <a:blip r:embed="rId8" cstate="print"/>
            <a:stretch>
              <a:fillRect/>
            </a:stretch>
          </p:blipFill>
          <p:spPr>
            <a:xfrm>
              <a:off x="4097718" y="3105594"/>
              <a:ext cx="229235" cy="241426"/>
            </a:xfrm>
            <a:prstGeom prst="rect">
              <a:avLst/>
            </a:prstGeom>
          </p:spPr>
        </p:pic>
        <p:pic>
          <p:nvPicPr>
            <p:cNvPr id="21" name="object 21"/>
            <p:cNvPicPr/>
            <p:nvPr/>
          </p:nvPicPr>
          <p:blipFill>
            <a:blip r:embed="rId9" cstate="print"/>
            <a:stretch>
              <a:fillRect/>
            </a:stretch>
          </p:blipFill>
          <p:spPr>
            <a:xfrm>
              <a:off x="3454590" y="3116262"/>
              <a:ext cx="230759" cy="241426"/>
            </a:xfrm>
            <a:prstGeom prst="rect">
              <a:avLst/>
            </a:prstGeom>
          </p:spPr>
        </p:pic>
        <p:pic>
          <p:nvPicPr>
            <p:cNvPr id="22" name="object 22"/>
            <p:cNvPicPr/>
            <p:nvPr/>
          </p:nvPicPr>
          <p:blipFill>
            <a:blip r:embed="rId6" cstate="print"/>
            <a:stretch>
              <a:fillRect/>
            </a:stretch>
          </p:blipFill>
          <p:spPr>
            <a:xfrm>
              <a:off x="2805366" y="3111690"/>
              <a:ext cx="229234" cy="241426"/>
            </a:xfrm>
            <a:prstGeom prst="rect">
              <a:avLst/>
            </a:prstGeom>
          </p:spPr>
        </p:pic>
      </p:grpSp>
      <p:sp>
        <p:nvSpPr>
          <p:cNvPr id="23" name="object 23"/>
          <p:cNvSpPr txBox="1"/>
          <p:nvPr/>
        </p:nvSpPr>
        <p:spPr>
          <a:xfrm>
            <a:off x="1725295" y="5125973"/>
            <a:ext cx="20542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HOURS</a:t>
            </a:r>
            <a:r>
              <a:rPr sz="1800" b="1" spc="-15" dirty="0">
                <a:latin typeface="Carlito"/>
                <a:cs typeface="Carlito"/>
              </a:rPr>
              <a:t> </a:t>
            </a:r>
            <a:r>
              <a:rPr sz="1800" b="1" dirty="0">
                <a:latin typeface="Carlito"/>
                <a:cs typeface="Carlito"/>
              </a:rPr>
              <a:t>OF</a:t>
            </a:r>
            <a:r>
              <a:rPr sz="1800" b="1" spc="-10" dirty="0">
                <a:latin typeface="Carlito"/>
                <a:cs typeface="Carlito"/>
              </a:rPr>
              <a:t> STUDYING</a:t>
            </a:r>
            <a:endParaRPr sz="1800">
              <a:latin typeface="Carlito"/>
              <a:cs typeface="Carlito"/>
            </a:endParaRPr>
          </a:p>
        </p:txBody>
      </p:sp>
      <p:sp>
        <p:nvSpPr>
          <p:cNvPr id="24" name="object 24"/>
          <p:cNvSpPr txBox="1"/>
          <p:nvPr/>
        </p:nvSpPr>
        <p:spPr>
          <a:xfrm>
            <a:off x="424230" y="3424939"/>
            <a:ext cx="254000" cy="974090"/>
          </a:xfrm>
          <a:prstGeom prst="rect">
            <a:avLst/>
          </a:prstGeom>
        </p:spPr>
        <p:txBody>
          <a:bodyPr vert="vert270" wrap="square" lIns="0" tIns="0" rIns="0" bIns="0" rtlCol="0">
            <a:spAutoFit/>
          </a:bodyPr>
          <a:lstStyle/>
          <a:p>
            <a:pPr marL="12700">
              <a:lnSpc>
                <a:spcPts val="1810"/>
              </a:lnSpc>
            </a:pPr>
            <a:r>
              <a:rPr sz="1800" b="1" spc="-25" dirty="0">
                <a:latin typeface="Carlito"/>
                <a:cs typeface="Carlito"/>
              </a:rPr>
              <a:t>PASS/FAIL</a:t>
            </a:r>
            <a:endParaRPr sz="1800">
              <a:latin typeface="Carlito"/>
              <a:cs typeface="Carlito"/>
            </a:endParaRPr>
          </a:p>
        </p:txBody>
      </p:sp>
      <p:grpSp>
        <p:nvGrpSpPr>
          <p:cNvPr id="25" name="object 25"/>
          <p:cNvGrpSpPr/>
          <p:nvPr/>
        </p:nvGrpSpPr>
        <p:grpSpPr>
          <a:xfrm>
            <a:off x="1161669" y="3237377"/>
            <a:ext cx="3881754" cy="1877695"/>
            <a:chOff x="1161669" y="3237377"/>
            <a:chExt cx="3881754" cy="1877695"/>
          </a:xfrm>
        </p:grpSpPr>
        <p:pic>
          <p:nvPicPr>
            <p:cNvPr id="26" name="object 26"/>
            <p:cNvPicPr/>
            <p:nvPr/>
          </p:nvPicPr>
          <p:blipFill>
            <a:blip r:embed="rId10" cstate="print"/>
            <a:stretch>
              <a:fillRect/>
            </a:stretch>
          </p:blipFill>
          <p:spPr>
            <a:xfrm>
              <a:off x="2492946" y="4873434"/>
              <a:ext cx="227711" cy="241426"/>
            </a:xfrm>
            <a:prstGeom prst="rect">
              <a:avLst/>
            </a:prstGeom>
          </p:spPr>
        </p:pic>
        <p:pic>
          <p:nvPicPr>
            <p:cNvPr id="27" name="object 27"/>
            <p:cNvPicPr/>
            <p:nvPr/>
          </p:nvPicPr>
          <p:blipFill>
            <a:blip r:embed="rId6" cstate="print"/>
            <a:stretch>
              <a:fillRect/>
            </a:stretch>
          </p:blipFill>
          <p:spPr>
            <a:xfrm>
              <a:off x="2805366" y="4873434"/>
              <a:ext cx="229234" cy="241426"/>
            </a:xfrm>
            <a:prstGeom prst="rect">
              <a:avLst/>
            </a:prstGeom>
          </p:spPr>
        </p:pic>
        <p:sp>
          <p:nvSpPr>
            <p:cNvPr id="28" name="object 28"/>
            <p:cNvSpPr/>
            <p:nvPr/>
          </p:nvSpPr>
          <p:spPr>
            <a:xfrm>
              <a:off x="1441704" y="3265952"/>
              <a:ext cx="3392804" cy="1717675"/>
            </a:xfrm>
            <a:custGeom>
              <a:avLst/>
              <a:gdLst/>
              <a:ahLst/>
              <a:cxnLst/>
              <a:rect l="l" t="t" r="r" b="b"/>
              <a:pathLst>
                <a:path w="3392804" h="1717675">
                  <a:moveTo>
                    <a:pt x="0" y="1695430"/>
                  </a:moveTo>
                  <a:lnTo>
                    <a:pt x="58526" y="1698379"/>
                  </a:lnTo>
                  <a:lnTo>
                    <a:pt x="116932" y="1701281"/>
                  </a:lnTo>
                  <a:lnTo>
                    <a:pt x="175101" y="1704089"/>
                  </a:lnTo>
                  <a:lnTo>
                    <a:pt x="232912" y="1706756"/>
                  </a:lnTo>
                  <a:lnTo>
                    <a:pt x="290250" y="1709234"/>
                  </a:lnTo>
                  <a:lnTo>
                    <a:pt x="346994" y="1711476"/>
                  </a:lnTo>
                  <a:lnTo>
                    <a:pt x="403027" y="1713435"/>
                  </a:lnTo>
                  <a:lnTo>
                    <a:pt x="458231" y="1715065"/>
                  </a:lnTo>
                  <a:lnTo>
                    <a:pt x="512487" y="1716317"/>
                  </a:lnTo>
                  <a:lnTo>
                    <a:pt x="565677" y="1717145"/>
                  </a:lnTo>
                  <a:lnTo>
                    <a:pt x="617683" y="1717501"/>
                  </a:lnTo>
                  <a:lnTo>
                    <a:pt x="668387" y="1717339"/>
                  </a:lnTo>
                  <a:lnTo>
                    <a:pt x="717670" y="1716611"/>
                  </a:lnTo>
                  <a:lnTo>
                    <a:pt x="765414" y="1715270"/>
                  </a:lnTo>
                  <a:lnTo>
                    <a:pt x="811502" y="1713269"/>
                  </a:lnTo>
                  <a:lnTo>
                    <a:pt x="855814" y="1710561"/>
                  </a:lnTo>
                  <a:lnTo>
                    <a:pt x="898232" y="1707098"/>
                  </a:lnTo>
                  <a:lnTo>
                    <a:pt x="938639" y="1702834"/>
                  </a:lnTo>
                  <a:lnTo>
                    <a:pt x="976916" y="1697721"/>
                  </a:lnTo>
                  <a:lnTo>
                    <a:pt x="1046607" y="1684762"/>
                  </a:lnTo>
                  <a:lnTo>
                    <a:pt x="1107420" y="1669492"/>
                  </a:lnTo>
                  <a:lnTo>
                    <a:pt x="1155239" y="1654181"/>
                  </a:lnTo>
                  <a:lnTo>
                    <a:pt x="1192500" y="1637599"/>
                  </a:lnTo>
                  <a:lnTo>
                    <a:pt x="1245092" y="1595703"/>
                  </a:lnTo>
                  <a:lnTo>
                    <a:pt x="1284683" y="1533964"/>
                  </a:lnTo>
                  <a:lnTo>
                    <a:pt x="1305695" y="1492579"/>
                  </a:lnTo>
                  <a:lnTo>
                    <a:pt x="1330764" y="1442544"/>
                  </a:lnTo>
                  <a:lnTo>
                    <a:pt x="1362329" y="1382629"/>
                  </a:lnTo>
                  <a:lnTo>
                    <a:pt x="1394776" y="1315253"/>
                  </a:lnTo>
                  <a:lnTo>
                    <a:pt x="1411054" y="1276111"/>
                  </a:lnTo>
                  <a:lnTo>
                    <a:pt x="1427400" y="1233848"/>
                  </a:lnTo>
                  <a:lnTo>
                    <a:pt x="1443836" y="1188849"/>
                  </a:lnTo>
                  <a:lnTo>
                    <a:pt x="1460386" y="1141501"/>
                  </a:lnTo>
                  <a:lnTo>
                    <a:pt x="1477072" y="1092189"/>
                  </a:lnTo>
                  <a:lnTo>
                    <a:pt x="1493917" y="1041300"/>
                  </a:lnTo>
                  <a:lnTo>
                    <a:pt x="1510944" y="989219"/>
                  </a:lnTo>
                  <a:lnTo>
                    <a:pt x="1528177" y="936333"/>
                  </a:lnTo>
                  <a:lnTo>
                    <a:pt x="1545637" y="883026"/>
                  </a:lnTo>
                  <a:lnTo>
                    <a:pt x="1563349" y="829686"/>
                  </a:lnTo>
                  <a:lnTo>
                    <a:pt x="1581335" y="776698"/>
                  </a:lnTo>
                  <a:lnTo>
                    <a:pt x="1599617" y="724448"/>
                  </a:lnTo>
                  <a:lnTo>
                    <a:pt x="1618220" y="673322"/>
                  </a:lnTo>
                  <a:lnTo>
                    <a:pt x="1637166" y="623706"/>
                  </a:lnTo>
                  <a:lnTo>
                    <a:pt x="1656478" y="575985"/>
                  </a:lnTo>
                  <a:lnTo>
                    <a:pt x="1676179" y="530546"/>
                  </a:lnTo>
                  <a:lnTo>
                    <a:pt x="1696291" y="487776"/>
                  </a:lnTo>
                  <a:lnTo>
                    <a:pt x="1716839" y="448058"/>
                  </a:lnTo>
                  <a:lnTo>
                    <a:pt x="1737844" y="411781"/>
                  </a:lnTo>
                  <a:lnTo>
                    <a:pt x="1759331" y="379329"/>
                  </a:lnTo>
                  <a:lnTo>
                    <a:pt x="1793066" y="334117"/>
                  </a:lnTo>
                  <a:lnTo>
                    <a:pt x="1826222" y="293792"/>
                  </a:lnTo>
                  <a:lnTo>
                    <a:pt x="1859183" y="257951"/>
                  </a:lnTo>
                  <a:lnTo>
                    <a:pt x="1892332" y="226194"/>
                  </a:lnTo>
                  <a:lnTo>
                    <a:pt x="1926055" y="198119"/>
                  </a:lnTo>
                  <a:lnTo>
                    <a:pt x="1960735" y="173325"/>
                  </a:lnTo>
                  <a:lnTo>
                    <a:pt x="1996757" y="151411"/>
                  </a:lnTo>
                  <a:lnTo>
                    <a:pt x="2034505" y="131975"/>
                  </a:lnTo>
                  <a:lnTo>
                    <a:pt x="2074364" y="114617"/>
                  </a:lnTo>
                  <a:lnTo>
                    <a:pt x="2116717" y="98934"/>
                  </a:lnTo>
                  <a:lnTo>
                    <a:pt x="2161950" y="84526"/>
                  </a:lnTo>
                  <a:lnTo>
                    <a:pt x="2210446" y="70992"/>
                  </a:lnTo>
                  <a:lnTo>
                    <a:pt x="2262589" y="57929"/>
                  </a:lnTo>
                  <a:lnTo>
                    <a:pt x="2318766" y="44938"/>
                  </a:lnTo>
                  <a:lnTo>
                    <a:pt x="2359018" y="36699"/>
                  </a:lnTo>
                  <a:lnTo>
                    <a:pt x="2401857" y="29442"/>
                  </a:lnTo>
                  <a:lnTo>
                    <a:pt x="2447046" y="23116"/>
                  </a:lnTo>
                  <a:lnTo>
                    <a:pt x="2494348" y="17673"/>
                  </a:lnTo>
                  <a:lnTo>
                    <a:pt x="2543527" y="13063"/>
                  </a:lnTo>
                  <a:lnTo>
                    <a:pt x="2594345" y="9237"/>
                  </a:lnTo>
                  <a:lnTo>
                    <a:pt x="2646567" y="6146"/>
                  </a:lnTo>
                  <a:lnTo>
                    <a:pt x="2699954" y="3741"/>
                  </a:lnTo>
                  <a:lnTo>
                    <a:pt x="2754272" y="1973"/>
                  </a:lnTo>
                  <a:lnTo>
                    <a:pt x="2809282" y="793"/>
                  </a:lnTo>
                  <a:lnTo>
                    <a:pt x="2864749" y="152"/>
                  </a:lnTo>
                  <a:lnTo>
                    <a:pt x="2920434" y="0"/>
                  </a:lnTo>
                  <a:lnTo>
                    <a:pt x="2976103" y="288"/>
                  </a:lnTo>
                  <a:lnTo>
                    <a:pt x="3031518" y="967"/>
                  </a:lnTo>
                  <a:lnTo>
                    <a:pt x="3086442" y="1989"/>
                  </a:lnTo>
                  <a:lnTo>
                    <a:pt x="3140638" y="3304"/>
                  </a:lnTo>
                  <a:lnTo>
                    <a:pt x="3193870" y="4862"/>
                  </a:lnTo>
                  <a:lnTo>
                    <a:pt x="3245902" y="6615"/>
                  </a:lnTo>
                  <a:lnTo>
                    <a:pt x="3296496" y="8514"/>
                  </a:lnTo>
                  <a:lnTo>
                    <a:pt x="3345415" y="10510"/>
                  </a:lnTo>
                  <a:lnTo>
                    <a:pt x="3392424" y="12553"/>
                  </a:lnTo>
                </a:path>
              </a:pathLst>
            </a:custGeom>
            <a:ln w="57150">
              <a:solidFill>
                <a:srgbClr val="D092A7"/>
              </a:solidFill>
            </a:ln>
          </p:spPr>
          <p:txBody>
            <a:bodyPr wrap="square" lIns="0" tIns="0" rIns="0" bIns="0" rtlCol="0"/>
            <a:lstStyle/>
            <a:p>
              <a:endParaRPr/>
            </a:p>
          </p:txBody>
        </p:sp>
        <p:sp>
          <p:nvSpPr>
            <p:cNvPr id="29" name="object 29"/>
            <p:cNvSpPr/>
            <p:nvPr/>
          </p:nvSpPr>
          <p:spPr>
            <a:xfrm>
              <a:off x="3775710" y="4024122"/>
              <a:ext cx="897255" cy="601345"/>
            </a:xfrm>
            <a:custGeom>
              <a:avLst/>
              <a:gdLst/>
              <a:ahLst/>
              <a:cxnLst/>
              <a:rect l="l" t="t" r="r" b="b"/>
              <a:pathLst>
                <a:path w="897254" h="601345">
                  <a:moveTo>
                    <a:pt x="115593" y="38558"/>
                  </a:moveTo>
                  <a:lnTo>
                    <a:pt x="111877" y="76390"/>
                  </a:lnTo>
                  <a:lnTo>
                    <a:pt x="120395" y="77469"/>
                  </a:lnTo>
                  <a:lnTo>
                    <a:pt x="140080" y="82041"/>
                  </a:lnTo>
                  <a:lnTo>
                    <a:pt x="178180" y="92709"/>
                  </a:lnTo>
                  <a:lnTo>
                    <a:pt x="232790" y="112648"/>
                  </a:lnTo>
                  <a:lnTo>
                    <a:pt x="282955" y="136905"/>
                  </a:lnTo>
                  <a:lnTo>
                    <a:pt x="327151" y="164464"/>
                  </a:lnTo>
                  <a:lnTo>
                    <a:pt x="364870" y="194817"/>
                  </a:lnTo>
                  <a:lnTo>
                    <a:pt x="394588" y="226821"/>
                  </a:lnTo>
                  <a:lnTo>
                    <a:pt x="415543" y="259333"/>
                  </a:lnTo>
                  <a:lnTo>
                    <a:pt x="428878" y="302513"/>
                  </a:lnTo>
                  <a:lnTo>
                    <a:pt x="429513" y="315086"/>
                  </a:lnTo>
                  <a:lnTo>
                    <a:pt x="430402" y="329438"/>
                  </a:lnTo>
                  <a:lnTo>
                    <a:pt x="441198" y="371728"/>
                  </a:lnTo>
                  <a:lnTo>
                    <a:pt x="463041" y="411860"/>
                  </a:lnTo>
                  <a:lnTo>
                    <a:pt x="494156" y="449325"/>
                  </a:lnTo>
                  <a:lnTo>
                    <a:pt x="533273" y="483869"/>
                  </a:lnTo>
                  <a:lnTo>
                    <a:pt x="579119" y="514984"/>
                  </a:lnTo>
                  <a:lnTo>
                    <a:pt x="613155" y="533653"/>
                  </a:lnTo>
                  <a:lnTo>
                    <a:pt x="649731" y="550544"/>
                  </a:lnTo>
                  <a:lnTo>
                    <a:pt x="687577" y="565150"/>
                  </a:lnTo>
                  <a:lnTo>
                    <a:pt x="727455" y="577722"/>
                  </a:lnTo>
                  <a:lnTo>
                    <a:pt x="768730" y="587882"/>
                  </a:lnTo>
                  <a:lnTo>
                    <a:pt x="811022" y="595248"/>
                  </a:lnTo>
                  <a:lnTo>
                    <a:pt x="853948" y="599820"/>
                  </a:lnTo>
                  <a:lnTo>
                    <a:pt x="896619" y="601344"/>
                  </a:lnTo>
                  <a:lnTo>
                    <a:pt x="897254" y="563371"/>
                  </a:lnTo>
                  <a:lnTo>
                    <a:pt x="876300" y="562990"/>
                  </a:lnTo>
                  <a:lnTo>
                    <a:pt x="855979" y="561847"/>
                  </a:lnTo>
                  <a:lnTo>
                    <a:pt x="815720" y="557402"/>
                  </a:lnTo>
                  <a:lnTo>
                    <a:pt x="775842" y="550417"/>
                  </a:lnTo>
                  <a:lnTo>
                    <a:pt x="737107" y="540892"/>
                  </a:lnTo>
                  <a:lnTo>
                    <a:pt x="699642" y="529082"/>
                  </a:lnTo>
                  <a:lnTo>
                    <a:pt x="663448" y="515111"/>
                  </a:lnTo>
                  <a:lnTo>
                    <a:pt x="613663" y="490854"/>
                  </a:lnTo>
                  <a:lnTo>
                    <a:pt x="569340" y="463041"/>
                  </a:lnTo>
                  <a:lnTo>
                    <a:pt x="531494" y="432688"/>
                  </a:lnTo>
                  <a:lnTo>
                    <a:pt x="501776" y="400430"/>
                  </a:lnTo>
                  <a:lnTo>
                    <a:pt x="480822" y="367283"/>
                  </a:lnTo>
                  <a:lnTo>
                    <a:pt x="467994" y="323722"/>
                  </a:lnTo>
                  <a:lnTo>
                    <a:pt x="467613" y="313054"/>
                  </a:lnTo>
                  <a:lnTo>
                    <a:pt x="466851" y="300481"/>
                  </a:lnTo>
                  <a:lnTo>
                    <a:pt x="456438" y="257682"/>
                  </a:lnTo>
                  <a:lnTo>
                    <a:pt x="434848" y="217296"/>
                  </a:lnTo>
                  <a:lnTo>
                    <a:pt x="403605" y="179450"/>
                  </a:lnTo>
                  <a:lnTo>
                    <a:pt x="364489" y="144652"/>
                  </a:lnTo>
                  <a:lnTo>
                    <a:pt x="318515" y="113410"/>
                  </a:lnTo>
                  <a:lnTo>
                    <a:pt x="284479" y="94741"/>
                  </a:lnTo>
                  <a:lnTo>
                    <a:pt x="248285" y="77850"/>
                  </a:lnTo>
                  <a:lnTo>
                    <a:pt x="210312" y="63245"/>
                  </a:lnTo>
                  <a:lnTo>
                    <a:pt x="170179" y="50545"/>
                  </a:lnTo>
                  <a:lnTo>
                    <a:pt x="129031" y="40385"/>
                  </a:lnTo>
                  <a:lnTo>
                    <a:pt x="115593" y="38558"/>
                  </a:lnTo>
                  <a:close/>
                </a:path>
                <a:path w="897254" h="601345">
                  <a:moveTo>
                    <a:pt x="119379" y="0"/>
                  </a:moveTo>
                  <a:lnTo>
                    <a:pt x="0" y="45719"/>
                  </a:lnTo>
                  <a:lnTo>
                    <a:pt x="108203" y="113791"/>
                  </a:lnTo>
                  <a:lnTo>
                    <a:pt x="111877" y="76390"/>
                  </a:lnTo>
                  <a:lnTo>
                    <a:pt x="92328" y="73913"/>
                  </a:lnTo>
                  <a:lnTo>
                    <a:pt x="97281" y="36067"/>
                  </a:lnTo>
                  <a:lnTo>
                    <a:pt x="115837" y="36067"/>
                  </a:lnTo>
                  <a:lnTo>
                    <a:pt x="119379" y="0"/>
                  </a:lnTo>
                  <a:close/>
                </a:path>
                <a:path w="897254" h="601345">
                  <a:moveTo>
                    <a:pt x="97281" y="36067"/>
                  </a:moveTo>
                  <a:lnTo>
                    <a:pt x="92328" y="73913"/>
                  </a:lnTo>
                  <a:lnTo>
                    <a:pt x="111877" y="76390"/>
                  </a:lnTo>
                  <a:lnTo>
                    <a:pt x="115593" y="38558"/>
                  </a:lnTo>
                  <a:lnTo>
                    <a:pt x="97281" y="36067"/>
                  </a:lnTo>
                  <a:close/>
                </a:path>
                <a:path w="897254" h="601345">
                  <a:moveTo>
                    <a:pt x="115837" y="36067"/>
                  </a:moveTo>
                  <a:lnTo>
                    <a:pt x="97281" y="36067"/>
                  </a:lnTo>
                  <a:lnTo>
                    <a:pt x="115593" y="38558"/>
                  </a:lnTo>
                  <a:lnTo>
                    <a:pt x="115837" y="36067"/>
                  </a:lnTo>
                  <a:close/>
                </a:path>
              </a:pathLst>
            </a:custGeom>
            <a:solidFill>
              <a:srgbClr val="FF0000"/>
            </a:solidFill>
          </p:spPr>
          <p:txBody>
            <a:bodyPr wrap="square" lIns="0" tIns="0" rIns="0" bIns="0" rtlCol="0"/>
            <a:lstStyle/>
            <a:p>
              <a:endParaRPr/>
            </a:p>
          </p:txBody>
        </p:sp>
        <p:sp>
          <p:nvSpPr>
            <p:cNvPr id="30" name="object 30"/>
            <p:cNvSpPr/>
            <p:nvPr/>
          </p:nvSpPr>
          <p:spPr>
            <a:xfrm>
              <a:off x="1190244" y="4014216"/>
              <a:ext cx="3824604" cy="22225"/>
            </a:xfrm>
            <a:custGeom>
              <a:avLst/>
              <a:gdLst/>
              <a:ahLst/>
              <a:cxnLst/>
              <a:rect l="l" t="t" r="r" b="b"/>
              <a:pathLst>
                <a:path w="3824604" h="22225">
                  <a:moveTo>
                    <a:pt x="3824351" y="0"/>
                  </a:moveTo>
                  <a:lnTo>
                    <a:pt x="0" y="22224"/>
                  </a:lnTo>
                </a:path>
              </a:pathLst>
            </a:custGeom>
            <a:ln w="57150">
              <a:solidFill>
                <a:srgbClr val="A4D9E7"/>
              </a:solidFill>
              <a:prstDash val="sysDash"/>
            </a:ln>
          </p:spPr>
          <p:txBody>
            <a:bodyPr wrap="square" lIns="0" tIns="0" rIns="0" bIns="0" rtlCol="0"/>
            <a:lstStyle/>
            <a:p>
              <a:endParaRPr/>
            </a:p>
          </p:txBody>
        </p:sp>
      </p:grpSp>
      <p:sp>
        <p:nvSpPr>
          <p:cNvPr id="31" name="object 31"/>
          <p:cNvSpPr txBox="1">
            <a:spLocks noGrp="1"/>
          </p:cNvSpPr>
          <p:nvPr>
            <p:ph type="title"/>
          </p:nvPr>
        </p:nvSpPr>
        <p:spPr>
          <a:prstGeom prst="rect">
            <a:avLst/>
          </a:prstGeom>
        </p:spPr>
        <p:txBody>
          <a:bodyPr vert="horz" wrap="square" lIns="0" tIns="439343" rIns="0" bIns="0" rtlCol="0">
            <a:spAutoFit/>
          </a:bodyPr>
          <a:lstStyle/>
          <a:p>
            <a:pPr marL="104139">
              <a:lnSpc>
                <a:spcPts val="4255"/>
              </a:lnSpc>
              <a:spcBef>
                <a:spcPts val="95"/>
              </a:spcBef>
            </a:pPr>
            <a:r>
              <a:rPr sz="3700" b="0" dirty="0">
                <a:latin typeface="Times New Roman"/>
                <a:cs typeface="Times New Roman"/>
              </a:rPr>
              <a:t>Logistic</a:t>
            </a:r>
            <a:r>
              <a:rPr sz="3700" b="0" spc="-110" dirty="0">
                <a:latin typeface="Times New Roman"/>
                <a:cs typeface="Times New Roman"/>
              </a:rPr>
              <a:t> </a:t>
            </a:r>
            <a:r>
              <a:rPr sz="3700" b="0" spc="-10" dirty="0">
                <a:latin typeface="Times New Roman"/>
                <a:cs typeface="Times New Roman"/>
              </a:rPr>
              <a:t>regression</a:t>
            </a:r>
            <a:endParaRPr sz="3700">
              <a:latin typeface="Times New Roman"/>
              <a:cs typeface="Times New Roman"/>
            </a:endParaRPr>
          </a:p>
          <a:p>
            <a:pPr marL="104139">
              <a:lnSpc>
                <a:spcPts val="1975"/>
              </a:lnSpc>
            </a:pPr>
            <a:r>
              <a:rPr sz="1800" b="0" dirty="0">
                <a:solidFill>
                  <a:srgbClr val="F3A346"/>
                </a:solidFill>
                <a:latin typeface="Times New Roman"/>
                <a:cs typeface="Times New Roman"/>
              </a:rPr>
              <a:t>FROM</a:t>
            </a:r>
            <a:r>
              <a:rPr sz="1800" b="0" spc="-25" dirty="0">
                <a:solidFill>
                  <a:srgbClr val="F3A346"/>
                </a:solidFill>
                <a:latin typeface="Times New Roman"/>
                <a:cs typeface="Times New Roman"/>
              </a:rPr>
              <a:t> </a:t>
            </a:r>
            <a:r>
              <a:rPr sz="1800" b="0" spc="-10" dirty="0">
                <a:solidFill>
                  <a:srgbClr val="F3A346"/>
                </a:solidFill>
                <a:latin typeface="Times New Roman"/>
                <a:cs typeface="Times New Roman"/>
              </a:rPr>
              <a:t>PROBABILITY</a:t>
            </a:r>
            <a:r>
              <a:rPr sz="1800" b="0" spc="-105" dirty="0">
                <a:solidFill>
                  <a:srgbClr val="F3A346"/>
                </a:solidFill>
                <a:latin typeface="Times New Roman"/>
                <a:cs typeface="Times New Roman"/>
              </a:rPr>
              <a:t> </a:t>
            </a:r>
            <a:r>
              <a:rPr sz="1800" b="0" dirty="0">
                <a:solidFill>
                  <a:srgbClr val="F3A346"/>
                </a:solidFill>
                <a:latin typeface="Times New Roman"/>
                <a:cs typeface="Times New Roman"/>
              </a:rPr>
              <a:t>TO</a:t>
            </a:r>
            <a:r>
              <a:rPr sz="1800" b="0" spc="-15" dirty="0">
                <a:solidFill>
                  <a:srgbClr val="F3A346"/>
                </a:solidFill>
                <a:latin typeface="Times New Roman"/>
                <a:cs typeface="Times New Roman"/>
              </a:rPr>
              <a:t> </a:t>
            </a:r>
            <a:r>
              <a:rPr sz="1800" b="0" spc="-10" dirty="0">
                <a:solidFill>
                  <a:srgbClr val="F3A346"/>
                </a:solidFill>
                <a:latin typeface="Times New Roman"/>
                <a:cs typeface="Times New Roman"/>
              </a:rPr>
              <a:t>CLASS</a:t>
            </a:r>
            <a:endParaRPr sz="1800">
              <a:latin typeface="Times New Roman"/>
              <a:cs typeface="Times New Roman"/>
            </a:endParaRPr>
          </a:p>
        </p:txBody>
      </p:sp>
      <p:pic>
        <p:nvPicPr>
          <p:cNvPr id="32" name="object 32"/>
          <p:cNvPicPr/>
          <p:nvPr/>
        </p:nvPicPr>
        <p:blipFill>
          <a:blip r:embed="rId11" cstate="print"/>
          <a:stretch>
            <a:fillRect/>
          </a:stretch>
        </p:blipFill>
        <p:spPr>
          <a:xfrm>
            <a:off x="5679947" y="2799588"/>
            <a:ext cx="3464052" cy="1869948"/>
          </a:xfrm>
          <a:prstGeom prst="rect">
            <a:avLst/>
          </a:prstGeom>
        </p:spPr>
      </p:pic>
      <p:sp>
        <p:nvSpPr>
          <p:cNvPr id="33" name="object 33"/>
          <p:cNvSpPr txBox="1"/>
          <p:nvPr/>
        </p:nvSpPr>
        <p:spPr>
          <a:xfrm>
            <a:off x="845616" y="2151634"/>
            <a:ext cx="6268720" cy="254000"/>
          </a:xfrm>
          <a:prstGeom prst="rect">
            <a:avLst/>
          </a:prstGeom>
        </p:spPr>
        <p:txBody>
          <a:bodyPr vert="horz" wrap="square" lIns="0" tIns="12700" rIns="0" bIns="0" rtlCol="0">
            <a:spAutoFit/>
          </a:bodyPr>
          <a:lstStyle/>
          <a:p>
            <a:pPr marL="227329" indent="-214629">
              <a:lnSpc>
                <a:spcPct val="100000"/>
              </a:lnSpc>
              <a:spcBef>
                <a:spcPts val="100"/>
              </a:spcBef>
              <a:buFont typeface="Arial"/>
              <a:buChar char="•"/>
              <a:tabLst>
                <a:tab pos="227329" algn="l"/>
              </a:tabLst>
            </a:pPr>
            <a:r>
              <a:rPr sz="1500" dirty="0">
                <a:latin typeface="Carlito"/>
                <a:cs typeface="Carlito"/>
              </a:rPr>
              <a:t>Now</a:t>
            </a:r>
            <a:r>
              <a:rPr sz="1500" spc="-30" dirty="0">
                <a:latin typeface="Carlito"/>
                <a:cs typeface="Carlito"/>
              </a:rPr>
              <a:t> </a:t>
            </a:r>
            <a:r>
              <a:rPr sz="1500" dirty="0">
                <a:latin typeface="Carlito"/>
                <a:cs typeface="Carlito"/>
              </a:rPr>
              <a:t>we</a:t>
            </a:r>
            <a:r>
              <a:rPr sz="1500" spc="-15" dirty="0">
                <a:latin typeface="Carlito"/>
                <a:cs typeface="Carlito"/>
              </a:rPr>
              <a:t> </a:t>
            </a:r>
            <a:r>
              <a:rPr sz="1500" dirty="0">
                <a:latin typeface="Carlito"/>
                <a:cs typeface="Carlito"/>
              </a:rPr>
              <a:t>need</a:t>
            </a:r>
            <a:r>
              <a:rPr sz="1500" spc="-10" dirty="0">
                <a:latin typeface="Carlito"/>
                <a:cs typeface="Carlito"/>
              </a:rPr>
              <a:t> </a:t>
            </a:r>
            <a:r>
              <a:rPr sz="1500" dirty="0">
                <a:latin typeface="Carlito"/>
                <a:cs typeface="Carlito"/>
              </a:rPr>
              <a:t>to</a:t>
            </a:r>
            <a:r>
              <a:rPr sz="1500" spc="-30" dirty="0">
                <a:latin typeface="Carlito"/>
                <a:cs typeface="Carlito"/>
              </a:rPr>
              <a:t> </a:t>
            </a:r>
            <a:r>
              <a:rPr sz="1500" spc="-10" dirty="0">
                <a:latin typeface="Carlito"/>
                <a:cs typeface="Carlito"/>
              </a:rPr>
              <a:t>convert</a:t>
            </a:r>
            <a:r>
              <a:rPr sz="1500" spc="-30" dirty="0">
                <a:latin typeface="Carlito"/>
                <a:cs typeface="Carlito"/>
              </a:rPr>
              <a:t> </a:t>
            </a:r>
            <a:r>
              <a:rPr sz="1500" dirty="0">
                <a:latin typeface="Carlito"/>
                <a:cs typeface="Carlito"/>
              </a:rPr>
              <a:t>from</a:t>
            </a:r>
            <a:r>
              <a:rPr sz="1500" spc="-15" dirty="0">
                <a:latin typeface="Carlito"/>
                <a:cs typeface="Carlito"/>
              </a:rPr>
              <a:t> </a:t>
            </a:r>
            <a:r>
              <a:rPr sz="1500" dirty="0">
                <a:latin typeface="Carlito"/>
                <a:cs typeface="Carlito"/>
              </a:rPr>
              <a:t>a</a:t>
            </a:r>
            <a:r>
              <a:rPr sz="1500" spc="-20" dirty="0">
                <a:latin typeface="Carlito"/>
                <a:cs typeface="Carlito"/>
              </a:rPr>
              <a:t> </a:t>
            </a:r>
            <a:r>
              <a:rPr sz="1500" spc="-10" dirty="0">
                <a:latin typeface="Carlito"/>
                <a:cs typeface="Carlito"/>
              </a:rPr>
              <a:t>probability</a:t>
            </a:r>
            <a:r>
              <a:rPr sz="1500" spc="-50" dirty="0">
                <a:latin typeface="Carlito"/>
                <a:cs typeface="Carlito"/>
              </a:rPr>
              <a:t> </a:t>
            </a:r>
            <a:r>
              <a:rPr sz="1500" dirty="0">
                <a:latin typeface="Carlito"/>
                <a:cs typeface="Carlito"/>
              </a:rPr>
              <a:t>to</a:t>
            </a:r>
            <a:r>
              <a:rPr sz="1500" spc="-30" dirty="0">
                <a:latin typeface="Carlito"/>
                <a:cs typeface="Carlito"/>
              </a:rPr>
              <a:t> </a:t>
            </a:r>
            <a:r>
              <a:rPr sz="1500" dirty="0">
                <a:latin typeface="Carlito"/>
                <a:cs typeface="Carlito"/>
              </a:rPr>
              <a:t>a</a:t>
            </a:r>
            <a:r>
              <a:rPr sz="1500" spc="-20" dirty="0">
                <a:latin typeface="Carlito"/>
                <a:cs typeface="Carlito"/>
              </a:rPr>
              <a:t> </a:t>
            </a:r>
            <a:r>
              <a:rPr sz="1500" dirty="0">
                <a:latin typeface="Carlito"/>
                <a:cs typeface="Carlito"/>
              </a:rPr>
              <a:t>class</a:t>
            </a:r>
            <a:r>
              <a:rPr sz="1500" spc="-30" dirty="0">
                <a:latin typeface="Carlito"/>
                <a:cs typeface="Carlito"/>
              </a:rPr>
              <a:t> </a:t>
            </a:r>
            <a:r>
              <a:rPr sz="1500" dirty="0">
                <a:latin typeface="Carlito"/>
                <a:cs typeface="Carlito"/>
              </a:rPr>
              <a:t>value</a:t>
            </a:r>
            <a:r>
              <a:rPr sz="1500" spc="-25" dirty="0">
                <a:latin typeface="Carlito"/>
                <a:cs typeface="Carlito"/>
              </a:rPr>
              <a:t> </a:t>
            </a:r>
            <a:r>
              <a:rPr sz="1500" dirty="0">
                <a:latin typeface="Carlito"/>
                <a:cs typeface="Carlito"/>
              </a:rPr>
              <a:t>which</a:t>
            </a:r>
            <a:r>
              <a:rPr sz="1500" spc="-5" dirty="0">
                <a:latin typeface="Carlito"/>
                <a:cs typeface="Carlito"/>
              </a:rPr>
              <a:t> </a:t>
            </a:r>
            <a:r>
              <a:rPr sz="1500" dirty="0">
                <a:latin typeface="Carlito"/>
                <a:cs typeface="Carlito"/>
              </a:rPr>
              <a:t>is</a:t>
            </a:r>
            <a:r>
              <a:rPr sz="1500" spc="-15" dirty="0">
                <a:latin typeface="Carlito"/>
                <a:cs typeface="Carlito"/>
              </a:rPr>
              <a:t> </a:t>
            </a:r>
            <a:r>
              <a:rPr sz="1500" dirty="0">
                <a:latin typeface="Carlito"/>
                <a:cs typeface="Carlito"/>
              </a:rPr>
              <a:t>“0”</a:t>
            </a:r>
            <a:r>
              <a:rPr sz="1500" spc="-15" dirty="0">
                <a:latin typeface="Carlito"/>
                <a:cs typeface="Carlito"/>
              </a:rPr>
              <a:t> </a:t>
            </a:r>
            <a:r>
              <a:rPr sz="1500" dirty="0">
                <a:latin typeface="Carlito"/>
                <a:cs typeface="Carlito"/>
              </a:rPr>
              <a:t>or</a:t>
            </a:r>
            <a:r>
              <a:rPr sz="1500" spc="-30" dirty="0">
                <a:latin typeface="Carlito"/>
                <a:cs typeface="Carlito"/>
              </a:rPr>
              <a:t> </a:t>
            </a:r>
            <a:r>
              <a:rPr sz="1500" spc="-20" dirty="0">
                <a:latin typeface="Carlito"/>
                <a:cs typeface="Carlito"/>
              </a:rPr>
              <a:t>“1”.</a:t>
            </a:r>
            <a:endParaRPr sz="1500">
              <a:latin typeface="Carlito"/>
              <a:cs typeface="Carlito"/>
            </a:endParaRPr>
          </a:p>
        </p:txBody>
      </p:sp>
      <p:sp>
        <p:nvSpPr>
          <p:cNvPr id="34" name="object 34"/>
          <p:cNvSpPr txBox="1"/>
          <p:nvPr/>
        </p:nvSpPr>
        <p:spPr>
          <a:xfrm>
            <a:off x="4707128" y="4431538"/>
            <a:ext cx="78740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0000"/>
                </a:solidFill>
                <a:latin typeface="Carlito"/>
                <a:cs typeface="Carlito"/>
              </a:rPr>
              <a:t>THRESHOLD</a:t>
            </a:r>
            <a:endParaRPr sz="1200">
              <a:latin typeface="Carlito"/>
              <a:cs typeface="Carlito"/>
            </a:endParaRPr>
          </a:p>
        </p:txBody>
      </p:sp>
      <p:sp>
        <p:nvSpPr>
          <p:cNvPr id="35" name="object 35"/>
          <p:cNvSpPr txBox="1"/>
          <p:nvPr/>
        </p:nvSpPr>
        <p:spPr>
          <a:xfrm>
            <a:off x="750519" y="3871341"/>
            <a:ext cx="318135"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Carlito"/>
                <a:cs typeface="Carlito"/>
              </a:rPr>
              <a:t>0.5</a:t>
            </a:r>
            <a:endParaRPr sz="1800">
              <a:latin typeface="Carlito"/>
              <a:cs typeface="Carlito"/>
            </a:endParaRPr>
          </a:p>
        </p:txBody>
      </p:sp>
      <p:sp>
        <p:nvSpPr>
          <p:cNvPr id="36" name="object 36"/>
          <p:cNvSpPr txBox="1"/>
          <p:nvPr/>
        </p:nvSpPr>
        <p:spPr>
          <a:xfrm>
            <a:off x="1294891" y="3456813"/>
            <a:ext cx="1433830" cy="391160"/>
          </a:xfrm>
          <a:prstGeom prst="rect">
            <a:avLst/>
          </a:prstGeom>
        </p:spPr>
        <p:txBody>
          <a:bodyPr vert="horz" wrap="square" lIns="0" tIns="12700" rIns="0" bIns="0" rtlCol="0">
            <a:spAutoFit/>
          </a:bodyPr>
          <a:lstStyle/>
          <a:p>
            <a:pPr marL="12700" marR="5080">
              <a:lnSpc>
                <a:spcPct val="100000"/>
              </a:lnSpc>
              <a:spcBef>
                <a:spcPts val="100"/>
              </a:spcBef>
            </a:pPr>
            <a:r>
              <a:rPr sz="1200" b="1" spc="-10" dirty="0">
                <a:solidFill>
                  <a:srgbClr val="FF0000"/>
                </a:solidFill>
                <a:latin typeface="Carlito"/>
                <a:cs typeface="Carlito"/>
              </a:rPr>
              <a:t>LOGISTIC REGRESSION MODEL</a:t>
            </a:r>
            <a:endParaRPr sz="1200">
              <a:latin typeface="Carlito"/>
              <a:cs typeface="Carlito"/>
            </a:endParaRPr>
          </a:p>
        </p:txBody>
      </p:sp>
      <p:sp>
        <p:nvSpPr>
          <p:cNvPr id="37" name="object 37"/>
          <p:cNvSpPr/>
          <p:nvPr/>
        </p:nvSpPr>
        <p:spPr>
          <a:xfrm>
            <a:off x="2001392" y="3660647"/>
            <a:ext cx="900430" cy="701040"/>
          </a:xfrm>
          <a:custGeom>
            <a:avLst/>
            <a:gdLst/>
            <a:ahLst/>
            <a:cxnLst/>
            <a:rect l="l" t="t" r="r" b="b"/>
            <a:pathLst>
              <a:path w="900430" h="701039">
                <a:moveTo>
                  <a:pt x="784883" y="662132"/>
                </a:moveTo>
                <a:lnTo>
                  <a:pt x="780414" y="700913"/>
                </a:lnTo>
                <a:lnTo>
                  <a:pt x="878799" y="665099"/>
                </a:lnTo>
                <a:lnTo>
                  <a:pt x="802894" y="665099"/>
                </a:lnTo>
                <a:lnTo>
                  <a:pt x="784883" y="662132"/>
                </a:lnTo>
                <a:close/>
              </a:path>
              <a:path w="900430" h="701039">
                <a:moveTo>
                  <a:pt x="789225" y="624438"/>
                </a:moveTo>
                <a:lnTo>
                  <a:pt x="784883" y="662132"/>
                </a:lnTo>
                <a:lnTo>
                  <a:pt x="802894" y="665099"/>
                </a:lnTo>
                <a:lnTo>
                  <a:pt x="808863" y="627507"/>
                </a:lnTo>
                <a:lnTo>
                  <a:pt x="789225" y="624438"/>
                </a:lnTo>
                <a:close/>
              </a:path>
              <a:path w="900430" h="701039">
                <a:moveTo>
                  <a:pt x="793495" y="587375"/>
                </a:moveTo>
                <a:lnTo>
                  <a:pt x="789225" y="624438"/>
                </a:lnTo>
                <a:lnTo>
                  <a:pt x="808863" y="627507"/>
                </a:lnTo>
                <a:lnTo>
                  <a:pt x="802894" y="665099"/>
                </a:lnTo>
                <a:lnTo>
                  <a:pt x="878799" y="665099"/>
                </a:lnTo>
                <a:lnTo>
                  <a:pt x="900430" y="657225"/>
                </a:lnTo>
                <a:lnTo>
                  <a:pt x="793495" y="587375"/>
                </a:lnTo>
                <a:close/>
              </a:path>
              <a:path w="900430" h="701039">
                <a:moveTo>
                  <a:pt x="762" y="0"/>
                </a:moveTo>
                <a:lnTo>
                  <a:pt x="0" y="38100"/>
                </a:lnTo>
                <a:lnTo>
                  <a:pt x="20955" y="38607"/>
                </a:lnTo>
                <a:lnTo>
                  <a:pt x="41275" y="39877"/>
                </a:lnTo>
                <a:lnTo>
                  <a:pt x="81533" y="45084"/>
                </a:lnTo>
                <a:lnTo>
                  <a:pt x="121284" y="53466"/>
                </a:lnTo>
                <a:lnTo>
                  <a:pt x="160019" y="64643"/>
                </a:lnTo>
                <a:lnTo>
                  <a:pt x="197484" y="78612"/>
                </a:lnTo>
                <a:lnTo>
                  <a:pt x="233425" y="95122"/>
                </a:lnTo>
                <a:lnTo>
                  <a:pt x="267334" y="113791"/>
                </a:lnTo>
                <a:lnTo>
                  <a:pt x="313944" y="145541"/>
                </a:lnTo>
                <a:lnTo>
                  <a:pt x="354323" y="180975"/>
                </a:lnTo>
                <a:lnTo>
                  <a:pt x="387095" y="218820"/>
                </a:lnTo>
                <a:lnTo>
                  <a:pt x="411352" y="258444"/>
                </a:lnTo>
                <a:lnTo>
                  <a:pt x="426338" y="298703"/>
                </a:lnTo>
                <a:lnTo>
                  <a:pt x="431419" y="338963"/>
                </a:lnTo>
                <a:lnTo>
                  <a:pt x="432054" y="353949"/>
                </a:lnTo>
                <a:lnTo>
                  <a:pt x="442213" y="403097"/>
                </a:lnTo>
                <a:lnTo>
                  <a:pt x="463550" y="450088"/>
                </a:lnTo>
                <a:lnTo>
                  <a:pt x="494538" y="494538"/>
                </a:lnTo>
                <a:lnTo>
                  <a:pt x="533526" y="535685"/>
                </a:lnTo>
                <a:lnTo>
                  <a:pt x="563626" y="560958"/>
                </a:lnTo>
                <a:lnTo>
                  <a:pt x="596519" y="584200"/>
                </a:lnTo>
                <a:lnTo>
                  <a:pt x="631825" y="605408"/>
                </a:lnTo>
                <a:lnTo>
                  <a:pt x="669417" y="624332"/>
                </a:lnTo>
                <a:lnTo>
                  <a:pt x="708659" y="640588"/>
                </a:lnTo>
                <a:lnTo>
                  <a:pt x="749554" y="654176"/>
                </a:lnTo>
                <a:lnTo>
                  <a:pt x="784883" y="662132"/>
                </a:lnTo>
                <a:lnTo>
                  <a:pt x="789225" y="624438"/>
                </a:lnTo>
                <a:lnTo>
                  <a:pt x="780414" y="623062"/>
                </a:lnTo>
                <a:lnTo>
                  <a:pt x="760857" y="617727"/>
                </a:lnTo>
                <a:lnTo>
                  <a:pt x="722630" y="605282"/>
                </a:lnTo>
                <a:lnTo>
                  <a:pt x="685800" y="589914"/>
                </a:lnTo>
                <a:lnTo>
                  <a:pt x="650875" y="572388"/>
                </a:lnTo>
                <a:lnTo>
                  <a:pt x="617982" y="552703"/>
                </a:lnTo>
                <a:lnTo>
                  <a:pt x="573405" y="519810"/>
                </a:lnTo>
                <a:lnTo>
                  <a:pt x="535432" y="483615"/>
                </a:lnTo>
                <a:lnTo>
                  <a:pt x="505332" y="445262"/>
                </a:lnTo>
                <a:lnTo>
                  <a:pt x="483869" y="405638"/>
                </a:lnTo>
                <a:lnTo>
                  <a:pt x="471931" y="365632"/>
                </a:lnTo>
                <a:lnTo>
                  <a:pt x="469519" y="337312"/>
                </a:lnTo>
                <a:lnTo>
                  <a:pt x="468630" y="320801"/>
                </a:lnTo>
                <a:lnTo>
                  <a:pt x="458215" y="271906"/>
                </a:lnTo>
                <a:lnTo>
                  <a:pt x="436625" y="225044"/>
                </a:lnTo>
                <a:lnTo>
                  <a:pt x="405654" y="180847"/>
                </a:lnTo>
                <a:lnTo>
                  <a:pt x="366649" y="140081"/>
                </a:lnTo>
                <a:lnTo>
                  <a:pt x="336676" y="114934"/>
                </a:lnTo>
                <a:lnTo>
                  <a:pt x="303783" y="91693"/>
                </a:lnTo>
                <a:lnTo>
                  <a:pt x="268477" y="70484"/>
                </a:lnTo>
                <a:lnTo>
                  <a:pt x="231012" y="51688"/>
                </a:lnTo>
                <a:lnTo>
                  <a:pt x="191515" y="35306"/>
                </a:lnTo>
                <a:lnTo>
                  <a:pt x="150621" y="21843"/>
                </a:lnTo>
                <a:lnTo>
                  <a:pt x="108584" y="11429"/>
                </a:lnTo>
                <a:lnTo>
                  <a:pt x="65531" y="4190"/>
                </a:lnTo>
                <a:lnTo>
                  <a:pt x="21843" y="507"/>
                </a:lnTo>
                <a:lnTo>
                  <a:pt x="762" y="0"/>
                </a:lnTo>
                <a:close/>
              </a:path>
            </a:pathLst>
          </a:custGeom>
          <a:solidFill>
            <a:srgbClr val="FF0000"/>
          </a:solidFill>
        </p:spPr>
        <p:txBody>
          <a:bodyPr wrap="square" lIns="0" tIns="0" rIns="0" bIns="0" rtlCol="0"/>
          <a:lstStyle/>
          <a:p>
            <a:endParaRPr/>
          </a:p>
        </p:txBody>
      </p:sp>
      <p:sp>
        <p:nvSpPr>
          <p:cNvPr id="38" name="object 38"/>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pic>
        <p:nvPicPr>
          <p:cNvPr id="39" name="object 39"/>
          <p:cNvPicPr/>
          <p:nvPr/>
        </p:nvPicPr>
        <p:blipFill>
          <a:blip r:embed="rId12" cstate="print"/>
          <a:stretch>
            <a:fillRect/>
          </a:stretch>
        </p:blipFill>
        <p:spPr>
          <a:xfrm>
            <a:off x="304800" y="6348984"/>
            <a:ext cx="1581912" cy="408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901090" y="912114"/>
            <a:ext cx="1986280" cy="756920"/>
          </a:xfrm>
          <a:prstGeom prst="rect">
            <a:avLst/>
          </a:prstGeom>
        </p:spPr>
        <p:txBody>
          <a:bodyPr vert="horz" wrap="square" lIns="0" tIns="12700" rIns="0" bIns="0" rtlCol="0">
            <a:spAutoFit/>
          </a:bodyPr>
          <a:lstStyle/>
          <a:p>
            <a:pPr marL="12700">
              <a:lnSpc>
                <a:spcPct val="100000"/>
              </a:lnSpc>
              <a:spcBef>
                <a:spcPts val="100"/>
              </a:spcBef>
            </a:pPr>
            <a:r>
              <a:rPr sz="4800" spc="-30" dirty="0"/>
              <a:t>Metrics</a:t>
            </a:r>
            <a:endParaRPr sz="4800"/>
          </a:p>
        </p:txBody>
      </p:sp>
      <p:sp>
        <p:nvSpPr>
          <p:cNvPr id="7" name="object 7"/>
          <p:cNvSpPr txBox="1">
            <a:spLocks noGrp="1"/>
          </p:cNvSpPr>
          <p:nvPr>
            <p:ph type="body" idx="1"/>
          </p:nvPr>
        </p:nvSpPr>
        <p:spPr>
          <a:prstGeom prst="rect">
            <a:avLst/>
          </a:prstGeom>
        </p:spPr>
        <p:txBody>
          <a:bodyPr vert="horz" wrap="square" lIns="0" tIns="47625" rIns="0" bIns="0" rtlCol="0">
            <a:spAutoFit/>
          </a:bodyPr>
          <a:lstStyle/>
          <a:p>
            <a:pPr marL="12700" marR="5080">
              <a:lnSpc>
                <a:spcPts val="2160"/>
              </a:lnSpc>
              <a:spcBef>
                <a:spcPts val="375"/>
              </a:spcBef>
            </a:pPr>
            <a:r>
              <a:rPr dirty="0"/>
              <a:t>It</a:t>
            </a:r>
            <a:r>
              <a:rPr spc="400" dirty="0"/>
              <a:t> </a:t>
            </a:r>
            <a:r>
              <a:rPr dirty="0"/>
              <a:t>is</a:t>
            </a:r>
            <a:r>
              <a:rPr spc="409" dirty="0"/>
              <a:t> </a:t>
            </a:r>
            <a:r>
              <a:rPr dirty="0"/>
              <a:t>extremely</a:t>
            </a:r>
            <a:r>
              <a:rPr spc="415" dirty="0"/>
              <a:t> </a:t>
            </a:r>
            <a:r>
              <a:rPr dirty="0"/>
              <a:t>important</a:t>
            </a:r>
            <a:r>
              <a:rPr spc="415" dirty="0"/>
              <a:t> </a:t>
            </a:r>
            <a:r>
              <a:rPr dirty="0"/>
              <a:t>to</a:t>
            </a:r>
            <a:r>
              <a:rPr spc="415" dirty="0"/>
              <a:t> </a:t>
            </a:r>
            <a:r>
              <a:rPr dirty="0"/>
              <a:t>use</a:t>
            </a:r>
            <a:r>
              <a:rPr spc="400" dirty="0"/>
              <a:t> </a:t>
            </a:r>
            <a:r>
              <a:rPr dirty="0"/>
              <a:t>quantitative</a:t>
            </a:r>
            <a:r>
              <a:rPr spc="425" dirty="0"/>
              <a:t> </a:t>
            </a:r>
            <a:r>
              <a:rPr dirty="0"/>
              <a:t>metrics</a:t>
            </a:r>
            <a:r>
              <a:rPr spc="409" dirty="0"/>
              <a:t> </a:t>
            </a:r>
            <a:r>
              <a:rPr dirty="0"/>
              <a:t>for</a:t>
            </a:r>
            <a:r>
              <a:rPr spc="409" dirty="0"/>
              <a:t> </a:t>
            </a:r>
            <a:r>
              <a:rPr dirty="0"/>
              <a:t>evaluating</a:t>
            </a:r>
            <a:r>
              <a:rPr spc="420" dirty="0"/>
              <a:t> </a:t>
            </a:r>
            <a:r>
              <a:rPr spc="-50" dirty="0"/>
              <a:t>a </a:t>
            </a:r>
            <a:r>
              <a:rPr dirty="0"/>
              <a:t>machine</a:t>
            </a:r>
            <a:r>
              <a:rPr spc="-25" dirty="0"/>
              <a:t> </a:t>
            </a:r>
            <a:r>
              <a:rPr dirty="0"/>
              <a:t>learning</a:t>
            </a:r>
            <a:r>
              <a:rPr spc="-35" dirty="0"/>
              <a:t> </a:t>
            </a:r>
            <a:r>
              <a:rPr spc="-20" dirty="0"/>
              <a:t>model</a:t>
            </a:r>
          </a:p>
          <a:p>
            <a:pPr>
              <a:lnSpc>
                <a:spcPct val="100000"/>
              </a:lnSpc>
            </a:pPr>
            <a:endParaRPr spc="-20" dirty="0"/>
          </a:p>
          <a:p>
            <a:pPr>
              <a:lnSpc>
                <a:spcPct val="100000"/>
              </a:lnSpc>
              <a:spcBef>
                <a:spcPts val="85"/>
              </a:spcBef>
            </a:pPr>
            <a:endParaRPr spc="-20" dirty="0"/>
          </a:p>
          <a:p>
            <a:pPr marL="12700">
              <a:lnSpc>
                <a:spcPct val="100000"/>
              </a:lnSpc>
            </a:pPr>
            <a:r>
              <a:rPr dirty="0"/>
              <a:t>For</a:t>
            </a:r>
            <a:r>
              <a:rPr spc="-10" dirty="0"/>
              <a:t> classification</a:t>
            </a:r>
          </a:p>
          <a:p>
            <a:pPr marL="12700">
              <a:lnSpc>
                <a:spcPct val="100000"/>
              </a:lnSpc>
              <a:spcBef>
                <a:spcPts val="1165"/>
              </a:spcBef>
            </a:pPr>
            <a:r>
              <a:rPr spc="-10" dirty="0"/>
              <a:t>Accuracy/Precision/Recall/F1-</a:t>
            </a:r>
            <a:r>
              <a:rPr dirty="0"/>
              <a:t>score,</a:t>
            </a:r>
            <a:r>
              <a:rPr spc="30" dirty="0"/>
              <a:t> </a:t>
            </a:r>
            <a:r>
              <a:rPr dirty="0"/>
              <a:t>ROC</a:t>
            </a:r>
            <a:r>
              <a:rPr spc="95" dirty="0"/>
              <a:t> </a:t>
            </a:r>
            <a:r>
              <a:rPr spc="-10" dirty="0"/>
              <a:t>curves,…</a:t>
            </a:r>
          </a:p>
          <a:p>
            <a:pPr>
              <a:lnSpc>
                <a:spcPct val="100000"/>
              </a:lnSpc>
            </a:pPr>
            <a:endParaRPr spc="-10" dirty="0"/>
          </a:p>
          <a:p>
            <a:pPr>
              <a:lnSpc>
                <a:spcPct val="100000"/>
              </a:lnSpc>
              <a:spcBef>
                <a:spcPts val="114"/>
              </a:spcBef>
            </a:pPr>
            <a:endParaRPr spc="-10" dirty="0"/>
          </a:p>
          <a:p>
            <a:pPr marL="12700">
              <a:lnSpc>
                <a:spcPct val="100000"/>
              </a:lnSpc>
            </a:pPr>
            <a:r>
              <a:rPr dirty="0"/>
              <a:t>For</a:t>
            </a:r>
            <a:r>
              <a:rPr spc="-10" dirty="0"/>
              <a:t> regression</a:t>
            </a:r>
          </a:p>
          <a:p>
            <a:pPr marL="12700">
              <a:lnSpc>
                <a:spcPct val="100000"/>
              </a:lnSpc>
              <a:spcBef>
                <a:spcPts val="1120"/>
              </a:spcBef>
            </a:pPr>
            <a:r>
              <a:rPr dirty="0"/>
              <a:t>Normalized</a:t>
            </a:r>
            <a:r>
              <a:rPr spc="-50" dirty="0"/>
              <a:t> </a:t>
            </a:r>
            <a:r>
              <a:rPr dirty="0"/>
              <a:t>RMSE,</a:t>
            </a:r>
            <a:r>
              <a:rPr spc="-10" dirty="0"/>
              <a:t> </a:t>
            </a:r>
            <a:r>
              <a:rPr dirty="0"/>
              <a:t>Normalized</a:t>
            </a:r>
            <a:r>
              <a:rPr spc="-40" dirty="0"/>
              <a:t> </a:t>
            </a:r>
            <a:r>
              <a:rPr spc="-10" dirty="0"/>
              <a:t>Mean</a:t>
            </a:r>
            <a:r>
              <a:rPr spc="-125" dirty="0"/>
              <a:t> </a:t>
            </a:r>
            <a:r>
              <a:rPr dirty="0"/>
              <a:t>Absolute</a:t>
            </a:r>
            <a:r>
              <a:rPr spc="-50" dirty="0"/>
              <a:t> </a:t>
            </a:r>
            <a:r>
              <a:rPr dirty="0"/>
              <a:t>Error</a:t>
            </a:r>
            <a:r>
              <a:rPr spc="-35" dirty="0"/>
              <a:t> </a:t>
            </a:r>
            <a:r>
              <a:rPr spc="-10" dirty="0"/>
              <a:t>(NMAE)</a:t>
            </a:r>
          </a:p>
        </p:txBody>
      </p:sp>
      <p:pic>
        <p:nvPicPr>
          <p:cNvPr id="8" name="object 8"/>
          <p:cNvPicPr/>
          <p:nvPr/>
        </p:nvPicPr>
        <p:blipFill>
          <a:blip r:embed="rId3" cstate="print"/>
          <a:stretch>
            <a:fillRect/>
          </a:stretch>
        </p:blipFill>
        <p:spPr>
          <a:xfrm>
            <a:off x="304800" y="6348984"/>
            <a:ext cx="1581912" cy="4084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400" spc="-30" dirty="0"/>
              <a:t>Metrics</a:t>
            </a:r>
            <a:r>
              <a:rPr lang="en-US" sz="4400" spc="-30" dirty="0"/>
              <a:t>(Confusion Matrix)</a:t>
            </a:r>
            <a:endParaRPr sz="4400" dirty="0"/>
          </a:p>
        </p:txBody>
      </p:sp>
      <p:sp>
        <p:nvSpPr>
          <p:cNvPr id="11" name="Text Placeholder 10">
            <a:extLst>
              <a:ext uri="{FF2B5EF4-FFF2-40B4-BE49-F238E27FC236}">
                <a16:creationId xmlns:a16="http://schemas.microsoft.com/office/drawing/2014/main" id="{5C20437A-D3B2-BC04-11D4-FBF87F3AFEB9}"/>
              </a:ext>
            </a:extLst>
          </p:cNvPr>
          <p:cNvSpPr>
            <a:spLocks noGrp="1"/>
          </p:cNvSpPr>
          <p:nvPr>
            <p:ph type="body" idx="1"/>
          </p:nvPr>
        </p:nvSpPr>
        <p:spPr>
          <a:xfrm>
            <a:off x="901090" y="1840230"/>
            <a:ext cx="7480934" cy="615553"/>
          </a:xfrm>
        </p:spPr>
        <p:txBody>
          <a:bodyPr/>
          <a:lstStyle/>
          <a:p>
            <a:r>
              <a:rPr lang="en-US" b="0" i="0" dirty="0">
                <a:solidFill>
                  <a:srgbClr val="1A1B1F"/>
                </a:solidFill>
                <a:effectLst/>
                <a:latin typeface="Inter"/>
              </a:rPr>
              <a:t>Using the </a:t>
            </a:r>
            <a:r>
              <a:rPr lang="en-US" b="1" i="0" u="none" strike="noStrike" dirty="0">
                <a:solidFill>
                  <a:srgbClr val="ED0400"/>
                </a:solidFill>
                <a:effectLst/>
                <a:latin typeface="Inter"/>
                <a:hlinkClick r:id="rId3"/>
              </a:rPr>
              <a:t>confusion matrix</a:t>
            </a:r>
            <a:r>
              <a:rPr lang="en-US" b="0" i="0" dirty="0">
                <a:solidFill>
                  <a:srgbClr val="1A1B1F"/>
                </a:solidFill>
                <a:effectLst/>
                <a:latin typeface="Inter"/>
              </a:rPr>
              <a:t>, you can visualize all 4 different outcomes in a single table.</a:t>
            </a:r>
            <a:endParaRPr lang="en-US" dirty="0"/>
          </a:p>
        </p:txBody>
      </p:sp>
      <p:pic>
        <p:nvPicPr>
          <p:cNvPr id="7" name="object 7"/>
          <p:cNvPicPr/>
          <p:nvPr/>
        </p:nvPicPr>
        <p:blipFill>
          <a:blip r:embed="rId4" cstate="print"/>
          <a:stretch>
            <a:fillRect/>
          </a:stretch>
        </p:blipFill>
        <p:spPr>
          <a:xfrm>
            <a:off x="304800" y="6348984"/>
            <a:ext cx="1581912" cy="408430"/>
          </a:xfrm>
          <a:prstGeom prst="rect">
            <a:avLst/>
          </a:prstGeom>
        </p:spPr>
      </p:pic>
      <p:pic>
        <p:nvPicPr>
          <p:cNvPr id="13" name="Picture 12">
            <a:extLst>
              <a:ext uri="{FF2B5EF4-FFF2-40B4-BE49-F238E27FC236}">
                <a16:creationId xmlns:a16="http://schemas.microsoft.com/office/drawing/2014/main" id="{29A898E9-CC56-A569-0280-296504094C18}"/>
              </a:ext>
            </a:extLst>
          </p:cNvPr>
          <p:cNvPicPr>
            <a:picLocks noChangeAspect="1"/>
          </p:cNvPicPr>
          <p:nvPr/>
        </p:nvPicPr>
        <p:blipFill>
          <a:blip r:embed="rId5"/>
          <a:stretch>
            <a:fillRect/>
          </a:stretch>
        </p:blipFill>
        <p:spPr>
          <a:xfrm>
            <a:off x="761976" y="2422369"/>
            <a:ext cx="6797629" cy="36736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400" spc="-30" dirty="0"/>
              <a:t>Metrics</a:t>
            </a:r>
            <a:r>
              <a:rPr lang="en-US" sz="4400" spc="-30" dirty="0"/>
              <a:t>(Confusion Matrix)</a:t>
            </a:r>
            <a:endParaRPr sz="4400" dirty="0"/>
          </a:p>
        </p:txBody>
      </p:sp>
      <p:sp>
        <p:nvSpPr>
          <p:cNvPr id="9" name="Text Placeholder 8">
            <a:extLst>
              <a:ext uri="{FF2B5EF4-FFF2-40B4-BE49-F238E27FC236}">
                <a16:creationId xmlns:a16="http://schemas.microsoft.com/office/drawing/2014/main" id="{2955C38A-59D0-F813-E098-95FD0590BF0D}"/>
              </a:ext>
            </a:extLst>
          </p:cNvPr>
          <p:cNvSpPr>
            <a:spLocks noGrp="1"/>
          </p:cNvSpPr>
          <p:nvPr>
            <p:ph type="body" idx="1"/>
          </p:nvPr>
        </p:nvSpPr>
        <p:spPr>
          <a:xfrm>
            <a:off x="901090" y="1840230"/>
            <a:ext cx="7480934" cy="4370427"/>
          </a:xfrm>
        </p:spPr>
        <p:txBody>
          <a:bodyPr/>
          <a:lstStyle/>
          <a:p>
            <a:pPr algn="l"/>
            <a:r>
              <a:rPr lang="en-US" b="1" i="0" dirty="0">
                <a:solidFill>
                  <a:srgbClr val="1A1B1F"/>
                </a:solidFill>
                <a:effectLst/>
                <a:latin typeface="Inter"/>
              </a:rPr>
              <a:t>Correct predictions </a:t>
            </a:r>
            <a:r>
              <a:rPr lang="en-US" b="0" i="0" dirty="0">
                <a:solidFill>
                  <a:srgbClr val="1A1B1F"/>
                </a:solidFill>
                <a:effectLst/>
                <a:latin typeface="Inter"/>
              </a:rPr>
              <a:t>include so-called true positives and true negatives.</a:t>
            </a:r>
          </a:p>
          <a:p>
            <a:pPr algn="l"/>
            <a:r>
              <a:rPr lang="en-US" b="0" i="0" dirty="0">
                <a:solidFill>
                  <a:srgbClr val="1A1B1F"/>
                </a:solidFill>
                <a:effectLst/>
                <a:latin typeface="Inter"/>
              </a:rPr>
              <a:t> Think about email. We need to correctly identify and unpacks for our spam  example:</a:t>
            </a:r>
          </a:p>
          <a:p>
            <a:pPr lvl="1" algn="l">
              <a:buFont typeface="Arial" panose="020B0604020202020204" pitchFamily="34" charset="0"/>
              <a:buChar char="•"/>
            </a:pPr>
            <a:r>
              <a:rPr lang="en-US" b="1" i="0" dirty="0">
                <a:solidFill>
                  <a:srgbClr val="1A1B1F"/>
                </a:solidFill>
                <a:effectLst/>
                <a:latin typeface="Inter"/>
              </a:rPr>
              <a:t>True positive (TP): </a:t>
            </a:r>
            <a:r>
              <a:rPr lang="en-US" b="0" i="0" dirty="0">
                <a:solidFill>
                  <a:srgbClr val="1A1B1F"/>
                </a:solidFill>
                <a:effectLst/>
                <a:latin typeface="Inter"/>
              </a:rPr>
              <a:t>An email that is actually spam and is correctly classified by the model as spam.</a:t>
            </a:r>
          </a:p>
          <a:p>
            <a:pPr lvl="1" algn="l">
              <a:buFont typeface="Arial" panose="020B0604020202020204" pitchFamily="34" charset="0"/>
              <a:buChar char="•"/>
            </a:pPr>
            <a:r>
              <a:rPr lang="en-US" b="1" i="0" dirty="0">
                <a:solidFill>
                  <a:srgbClr val="1A1B1F"/>
                </a:solidFill>
                <a:effectLst/>
                <a:latin typeface="Inter"/>
              </a:rPr>
              <a:t>True negative (TN):</a:t>
            </a:r>
            <a:r>
              <a:rPr lang="en-US" b="0" i="0" dirty="0">
                <a:solidFill>
                  <a:srgbClr val="1A1B1F"/>
                </a:solidFill>
                <a:effectLst/>
                <a:latin typeface="Inter"/>
              </a:rPr>
              <a:t> An email that is actually not spam and is correctly classified by the model as not spam.</a:t>
            </a:r>
          </a:p>
          <a:p>
            <a:pPr algn="l"/>
            <a:r>
              <a:rPr lang="en-US" b="1" i="0" dirty="0">
                <a:solidFill>
                  <a:srgbClr val="1A1B1F"/>
                </a:solidFill>
                <a:effectLst/>
                <a:latin typeface="Inter"/>
              </a:rPr>
              <a:t>Model errors </a:t>
            </a:r>
            <a:r>
              <a:rPr lang="en-US" b="0" i="0" dirty="0">
                <a:solidFill>
                  <a:srgbClr val="1A1B1F"/>
                </a:solidFill>
                <a:effectLst/>
                <a:latin typeface="Inter"/>
              </a:rPr>
              <a:t>include so-called false positives and false negatives. In our example:   </a:t>
            </a:r>
          </a:p>
          <a:p>
            <a:pPr lvl="1" algn="l">
              <a:buFont typeface="Arial" panose="020B0604020202020204" pitchFamily="34" charset="0"/>
              <a:buChar char="•"/>
            </a:pPr>
            <a:r>
              <a:rPr lang="en-US" b="1" i="0" dirty="0">
                <a:solidFill>
                  <a:srgbClr val="1A1B1F"/>
                </a:solidFill>
                <a:effectLst/>
                <a:latin typeface="Inter"/>
              </a:rPr>
              <a:t>False Positive (FP):</a:t>
            </a:r>
            <a:r>
              <a:rPr lang="en-US" b="0" i="0" dirty="0">
                <a:solidFill>
                  <a:srgbClr val="1A1B1F"/>
                </a:solidFill>
                <a:effectLst/>
                <a:latin typeface="Inter"/>
              </a:rPr>
              <a:t> An email that is actually not spam but is incorrectly classified by the model as spam (a "false alarm").</a:t>
            </a:r>
          </a:p>
          <a:p>
            <a:pPr lvl="1" algn="l">
              <a:buFont typeface="Arial" panose="020B0604020202020204" pitchFamily="34" charset="0"/>
              <a:buChar char="•"/>
            </a:pPr>
            <a:r>
              <a:rPr lang="en-US" b="1" i="0" dirty="0">
                <a:solidFill>
                  <a:srgbClr val="1A1B1F"/>
                </a:solidFill>
                <a:effectLst/>
                <a:latin typeface="Inter"/>
              </a:rPr>
              <a:t>False Negative (FN):</a:t>
            </a:r>
            <a:r>
              <a:rPr lang="en-US" b="0" i="0" dirty="0">
                <a:solidFill>
                  <a:srgbClr val="1A1B1F"/>
                </a:solidFill>
                <a:effectLst/>
                <a:latin typeface="Inter"/>
              </a:rPr>
              <a:t> An email that is actually spam but is incorrectly classified by the model as not spam (a "missed spam").</a:t>
            </a:r>
          </a:p>
          <a:p>
            <a:pPr algn="l">
              <a:buFont typeface="Arial" panose="020B0604020202020204" pitchFamily="34" charset="0"/>
              <a:buChar char="•"/>
            </a:pPr>
            <a:endParaRPr lang="en-US" b="0" i="0" dirty="0">
              <a:solidFill>
                <a:srgbClr val="1A1B1F"/>
              </a:solidFill>
              <a:effectLst/>
              <a:latin typeface="Inter"/>
            </a:endParaRPr>
          </a:p>
          <a:p>
            <a:endParaRPr lang="en-US" dirty="0"/>
          </a:p>
        </p:txBody>
      </p:sp>
      <p:pic>
        <p:nvPicPr>
          <p:cNvPr id="7" name="object 7"/>
          <p:cNvPicPr/>
          <p:nvPr/>
        </p:nvPicPr>
        <p:blipFill>
          <a:blip r:embed="rId3" cstate="print"/>
          <a:stretch>
            <a:fillRect/>
          </a:stretch>
        </p:blipFill>
        <p:spPr>
          <a:xfrm>
            <a:off x="304800" y="6348984"/>
            <a:ext cx="1581912" cy="408430"/>
          </a:xfrm>
          <a:prstGeom prst="rect">
            <a:avLst/>
          </a:prstGeom>
        </p:spPr>
      </p:pic>
    </p:spTree>
    <p:extLst>
      <p:ext uri="{BB962C8B-B14F-4D97-AF65-F5344CB8AC3E}">
        <p14:creationId xmlns:p14="http://schemas.microsoft.com/office/powerpoint/2010/main" val="229071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600"/>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707542" y="393903"/>
            <a:ext cx="7899273" cy="689932"/>
          </a:xfrm>
          <a:prstGeom prst="rect">
            <a:avLst/>
          </a:prstGeom>
        </p:spPr>
        <p:txBody>
          <a:bodyPr vert="horz" wrap="square" lIns="0" tIns="12700" rIns="0" bIns="0" rtlCol="0">
            <a:spAutoFit/>
          </a:bodyPr>
          <a:lstStyle/>
          <a:p>
            <a:pPr marL="12700">
              <a:lnSpc>
                <a:spcPct val="100000"/>
              </a:lnSpc>
              <a:spcBef>
                <a:spcPts val="100"/>
              </a:spcBef>
            </a:pPr>
            <a:r>
              <a:rPr sz="4400" spc="-30" dirty="0"/>
              <a:t>Metrics</a:t>
            </a:r>
            <a:r>
              <a:rPr lang="en-US" sz="4400" spc="-30" dirty="0"/>
              <a:t>(Accuracy)</a:t>
            </a:r>
            <a:endParaRPr sz="4400" dirty="0"/>
          </a:p>
        </p:txBody>
      </p:sp>
      <p:pic>
        <p:nvPicPr>
          <p:cNvPr id="7" name="object 7"/>
          <p:cNvPicPr/>
          <p:nvPr/>
        </p:nvPicPr>
        <p:blipFill>
          <a:blip r:embed="rId3" cstate="print"/>
          <a:stretch>
            <a:fillRect/>
          </a:stretch>
        </p:blipFill>
        <p:spPr>
          <a:xfrm>
            <a:off x="304800" y="6348984"/>
            <a:ext cx="1581912" cy="408430"/>
          </a:xfrm>
          <a:prstGeom prst="rect">
            <a:avLst/>
          </a:prstGeom>
        </p:spPr>
      </p:pic>
      <p:sp>
        <p:nvSpPr>
          <p:cNvPr id="10" name="Text Placeholder 9">
            <a:extLst>
              <a:ext uri="{FF2B5EF4-FFF2-40B4-BE49-F238E27FC236}">
                <a16:creationId xmlns:a16="http://schemas.microsoft.com/office/drawing/2014/main" id="{D19B56A4-AA12-B581-4E69-BD7199AA7737}"/>
              </a:ext>
            </a:extLst>
          </p:cNvPr>
          <p:cNvSpPr>
            <a:spLocks noGrp="1"/>
          </p:cNvSpPr>
          <p:nvPr>
            <p:ph type="body" idx="1"/>
          </p:nvPr>
        </p:nvSpPr>
        <p:spPr/>
        <p:txBody>
          <a:bodyPr/>
          <a:lstStyle/>
          <a:p>
            <a:endParaRPr lang="en-US" dirty="0"/>
          </a:p>
        </p:txBody>
      </p:sp>
      <p:pic>
        <p:nvPicPr>
          <p:cNvPr id="13" name="Picture 12">
            <a:extLst>
              <a:ext uri="{FF2B5EF4-FFF2-40B4-BE49-F238E27FC236}">
                <a16:creationId xmlns:a16="http://schemas.microsoft.com/office/drawing/2014/main" id="{A2C6B167-F1CF-8CAA-2291-C30CFAE0F207}"/>
              </a:ext>
            </a:extLst>
          </p:cNvPr>
          <p:cNvPicPr>
            <a:picLocks noChangeAspect="1"/>
          </p:cNvPicPr>
          <p:nvPr/>
        </p:nvPicPr>
        <p:blipFill>
          <a:blip r:embed="rId4"/>
          <a:stretch>
            <a:fillRect/>
          </a:stretch>
        </p:blipFill>
        <p:spPr>
          <a:xfrm>
            <a:off x="796389" y="1882131"/>
            <a:ext cx="6805250" cy="3368332"/>
          </a:xfrm>
          <a:prstGeom prst="rect">
            <a:avLst/>
          </a:prstGeom>
        </p:spPr>
      </p:pic>
    </p:spTree>
    <p:extLst>
      <p:ext uri="{BB962C8B-B14F-4D97-AF65-F5344CB8AC3E}">
        <p14:creationId xmlns:p14="http://schemas.microsoft.com/office/powerpoint/2010/main" val="234587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707542" y="393903"/>
            <a:ext cx="7899273" cy="689932"/>
          </a:xfrm>
          <a:prstGeom prst="rect">
            <a:avLst/>
          </a:prstGeom>
        </p:spPr>
        <p:txBody>
          <a:bodyPr vert="horz" wrap="square" lIns="0" tIns="12700" rIns="0" bIns="0" rtlCol="0">
            <a:spAutoFit/>
          </a:bodyPr>
          <a:lstStyle/>
          <a:p>
            <a:pPr marL="12700">
              <a:lnSpc>
                <a:spcPct val="100000"/>
              </a:lnSpc>
              <a:spcBef>
                <a:spcPts val="100"/>
              </a:spcBef>
            </a:pPr>
            <a:r>
              <a:rPr sz="4400" spc="-30" dirty="0"/>
              <a:t>Metrics</a:t>
            </a:r>
            <a:r>
              <a:rPr lang="en-US" sz="4400" spc="-30" dirty="0"/>
              <a:t>(Accuracy)</a:t>
            </a:r>
            <a:endParaRPr sz="4400" dirty="0"/>
          </a:p>
        </p:txBody>
      </p:sp>
      <p:pic>
        <p:nvPicPr>
          <p:cNvPr id="7" name="object 7"/>
          <p:cNvPicPr/>
          <p:nvPr/>
        </p:nvPicPr>
        <p:blipFill>
          <a:blip r:embed="rId3" cstate="print"/>
          <a:stretch>
            <a:fillRect/>
          </a:stretch>
        </p:blipFill>
        <p:spPr>
          <a:xfrm>
            <a:off x="304800" y="6348984"/>
            <a:ext cx="1581912" cy="408430"/>
          </a:xfrm>
          <a:prstGeom prst="rect">
            <a:avLst/>
          </a:prstGeom>
        </p:spPr>
      </p:pic>
      <p:sp>
        <p:nvSpPr>
          <p:cNvPr id="10" name="Text Placeholder 9">
            <a:extLst>
              <a:ext uri="{FF2B5EF4-FFF2-40B4-BE49-F238E27FC236}">
                <a16:creationId xmlns:a16="http://schemas.microsoft.com/office/drawing/2014/main" id="{D19B56A4-AA12-B581-4E69-BD7199AA7737}"/>
              </a:ext>
            </a:extLst>
          </p:cNvPr>
          <p:cNvSpPr>
            <a:spLocks noGrp="1"/>
          </p:cNvSpPr>
          <p:nvPr>
            <p:ph type="body" idx="1"/>
          </p:nvPr>
        </p:nvSpPr>
        <p:spPr>
          <a:xfrm>
            <a:off x="901090" y="1840230"/>
            <a:ext cx="7480934" cy="1231106"/>
          </a:xfrm>
        </p:spPr>
        <p:txBody>
          <a:bodyPr/>
          <a:lstStyle/>
          <a:p>
            <a:r>
              <a:rPr lang="en-US" dirty="0">
                <a:solidFill>
                  <a:srgbClr val="1A1B1F"/>
                </a:solidFill>
                <a:latin typeface="Inter"/>
              </a:rPr>
              <a:t>A</a:t>
            </a:r>
            <a:r>
              <a:rPr lang="en-US" b="0" i="0" dirty="0">
                <a:solidFill>
                  <a:srgbClr val="1A1B1F"/>
                </a:solidFill>
                <a:effectLst/>
                <a:latin typeface="Inter"/>
              </a:rPr>
              <a:t>ccuracy ignores the specific types of errors the model makes. It focuses on “being right overall.” To evaluate how well the model deals with identifying and predicting True Positives, we should measure</a:t>
            </a:r>
            <a:r>
              <a:rPr lang="en-US" b="1" i="0" dirty="0">
                <a:solidFill>
                  <a:srgbClr val="1A1B1F"/>
                </a:solidFill>
                <a:effectLst/>
                <a:latin typeface="Inter"/>
              </a:rPr>
              <a:t> precision</a:t>
            </a:r>
            <a:r>
              <a:rPr lang="en-US" b="0" i="0" dirty="0">
                <a:solidFill>
                  <a:srgbClr val="1A1B1F"/>
                </a:solidFill>
                <a:effectLst/>
                <a:latin typeface="Inter"/>
              </a:rPr>
              <a:t> and </a:t>
            </a:r>
            <a:r>
              <a:rPr lang="en-US" b="1" i="0" dirty="0">
                <a:solidFill>
                  <a:srgbClr val="1A1B1F"/>
                </a:solidFill>
                <a:effectLst/>
                <a:latin typeface="Inter"/>
              </a:rPr>
              <a:t>recall</a:t>
            </a:r>
            <a:r>
              <a:rPr lang="en-US" b="0" i="0" dirty="0">
                <a:solidFill>
                  <a:srgbClr val="1A1B1F"/>
                </a:solidFill>
                <a:effectLst/>
                <a:latin typeface="Inter"/>
              </a:rPr>
              <a:t> instead.</a:t>
            </a:r>
            <a:endParaRPr lang="en-US" dirty="0"/>
          </a:p>
        </p:txBody>
      </p:sp>
    </p:spTree>
    <p:extLst>
      <p:ext uri="{BB962C8B-B14F-4D97-AF65-F5344CB8AC3E}">
        <p14:creationId xmlns:p14="http://schemas.microsoft.com/office/powerpoint/2010/main" val="134250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84F9-5A7B-841B-07FB-6EF5DD2AA579}"/>
              </a:ext>
            </a:extLst>
          </p:cNvPr>
          <p:cNvSpPr>
            <a:spLocks noGrp="1"/>
          </p:cNvSpPr>
          <p:nvPr>
            <p:ph type="title"/>
          </p:nvPr>
        </p:nvSpPr>
        <p:spPr/>
        <p:txBody>
          <a:bodyPr/>
          <a:lstStyle/>
          <a:p>
            <a:r>
              <a:rPr lang="en-US" b="1" i="0" dirty="0">
                <a:solidFill>
                  <a:srgbClr val="1A1B1F"/>
                </a:solidFill>
                <a:effectLst/>
                <a:latin typeface="Inter"/>
              </a:rPr>
              <a:t>What is precision?</a:t>
            </a:r>
            <a:br>
              <a:rPr lang="en-US" b="1" i="0" dirty="0">
                <a:solidFill>
                  <a:srgbClr val="1A1B1F"/>
                </a:solidFill>
                <a:effectLst/>
                <a:latin typeface="Inter"/>
              </a:rPr>
            </a:br>
            <a:endParaRPr lang="en-US" dirty="0"/>
          </a:p>
        </p:txBody>
      </p:sp>
      <p:sp>
        <p:nvSpPr>
          <p:cNvPr id="3" name="Text Placeholder 2">
            <a:extLst>
              <a:ext uri="{FF2B5EF4-FFF2-40B4-BE49-F238E27FC236}">
                <a16:creationId xmlns:a16="http://schemas.microsoft.com/office/drawing/2014/main" id="{1A686E94-0EB9-D4BA-AF76-2F165BCFC7D3}"/>
              </a:ext>
            </a:extLst>
          </p:cNvPr>
          <p:cNvSpPr>
            <a:spLocks noGrp="1"/>
          </p:cNvSpPr>
          <p:nvPr>
            <p:ph sz="half" idx="2"/>
          </p:nvPr>
        </p:nvSpPr>
        <p:spPr>
          <a:xfrm>
            <a:off x="457200" y="1577340"/>
            <a:ext cx="3977640" cy="4616648"/>
          </a:xfrm>
        </p:spPr>
        <p:txBody>
          <a:bodyPr/>
          <a:lstStyle/>
          <a:p>
            <a:endParaRPr lang="en-US" b="1" i="0" dirty="0">
              <a:solidFill>
                <a:srgbClr val="1A1B1F"/>
              </a:solidFill>
              <a:effectLst/>
              <a:latin typeface="Inter"/>
            </a:endParaRPr>
          </a:p>
          <a:p>
            <a:r>
              <a:rPr lang="en-US" b="1" i="0" dirty="0">
                <a:solidFill>
                  <a:srgbClr val="1A1B1F"/>
                </a:solidFill>
                <a:effectLst/>
                <a:latin typeface="Inter"/>
              </a:rPr>
              <a:t>Precision</a:t>
            </a:r>
            <a:r>
              <a:rPr lang="en-US" b="0" i="0" dirty="0">
                <a:solidFill>
                  <a:srgbClr val="1A1B1F"/>
                </a:solidFill>
                <a:effectLst/>
                <a:latin typeface="Inter"/>
              </a:rPr>
              <a:t> is a metric that measures how often a machine learning model correctly predicts the positive class. </a:t>
            </a:r>
          </a:p>
          <a:p>
            <a:r>
              <a:rPr lang="en-US" b="0" i="0" dirty="0">
                <a:solidFill>
                  <a:srgbClr val="1A1B1F"/>
                </a:solidFill>
                <a:effectLst/>
                <a:latin typeface="Inter"/>
              </a:rPr>
              <a:t>In other words, precision answers the question: how often the positive predictions are correct?</a:t>
            </a:r>
          </a:p>
          <a:p>
            <a:r>
              <a:rPr lang="en-US" b="0" i="0" dirty="0">
                <a:solidFill>
                  <a:srgbClr val="1A1B1F"/>
                </a:solidFill>
                <a:effectLst/>
                <a:latin typeface="Inter"/>
              </a:rPr>
              <a:t>The higher the precision, the better. You can achieve a perfect precision of 1.0 when the model is always right when predicting the target class: it never flags anything in error. </a:t>
            </a:r>
          </a:p>
          <a:p>
            <a:endParaRPr lang="en-US" b="0" i="0" dirty="0">
              <a:solidFill>
                <a:srgbClr val="1A1B1F"/>
              </a:solidFill>
              <a:effectLst/>
              <a:latin typeface="Inter"/>
            </a:endParaRPr>
          </a:p>
          <a:p>
            <a:endParaRPr lang="en-US" dirty="0">
              <a:solidFill>
                <a:srgbClr val="1A1B1F"/>
              </a:solidFill>
              <a:latin typeface="Inter"/>
            </a:endParaRPr>
          </a:p>
          <a:p>
            <a:endParaRPr lang="en-US" dirty="0"/>
          </a:p>
        </p:txBody>
      </p:sp>
      <p:sp>
        <p:nvSpPr>
          <p:cNvPr id="6" name="Content Placeholder 5">
            <a:extLst>
              <a:ext uri="{FF2B5EF4-FFF2-40B4-BE49-F238E27FC236}">
                <a16:creationId xmlns:a16="http://schemas.microsoft.com/office/drawing/2014/main" id="{AC5466CB-4C18-6995-977F-F8A0EE8B44BA}"/>
              </a:ext>
            </a:extLst>
          </p:cNvPr>
          <p:cNvSpPr>
            <a:spLocks noGrp="1"/>
          </p:cNvSpPr>
          <p:nvPr>
            <p:ph sz="half" idx="3"/>
          </p:nvPr>
        </p:nvSpPr>
        <p:spPr>
          <a:xfrm>
            <a:off x="4709160" y="1828800"/>
            <a:ext cx="3977640" cy="2545829"/>
          </a:xfrm>
        </p:spPr>
        <p:txBody>
          <a:bodyPr/>
          <a:lstStyle/>
          <a:p>
            <a:endParaRPr lang="en-US" dirty="0"/>
          </a:p>
        </p:txBody>
      </p:sp>
      <p:pic>
        <p:nvPicPr>
          <p:cNvPr id="5" name="Picture 4">
            <a:extLst>
              <a:ext uri="{FF2B5EF4-FFF2-40B4-BE49-F238E27FC236}">
                <a16:creationId xmlns:a16="http://schemas.microsoft.com/office/drawing/2014/main" id="{0C9C63B6-3207-E899-FA67-F9E5B73C148D}"/>
              </a:ext>
            </a:extLst>
          </p:cNvPr>
          <p:cNvPicPr>
            <a:picLocks noChangeAspect="1"/>
          </p:cNvPicPr>
          <p:nvPr/>
        </p:nvPicPr>
        <p:blipFill>
          <a:blip r:embed="rId2"/>
          <a:stretch>
            <a:fillRect/>
          </a:stretch>
        </p:blipFill>
        <p:spPr>
          <a:xfrm>
            <a:off x="4709160" y="1828800"/>
            <a:ext cx="4001618" cy="2545829"/>
          </a:xfrm>
          <a:prstGeom prst="rect">
            <a:avLst/>
          </a:prstGeom>
        </p:spPr>
      </p:pic>
    </p:spTree>
    <p:extLst>
      <p:ext uri="{BB962C8B-B14F-4D97-AF65-F5344CB8AC3E}">
        <p14:creationId xmlns:p14="http://schemas.microsoft.com/office/powerpoint/2010/main" val="368426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4800" b="0" spc="-35" dirty="0">
                <a:solidFill>
                  <a:srgbClr val="404040"/>
                </a:solidFill>
                <a:latin typeface="Times New Roman"/>
                <a:cs typeface="Times New Roman"/>
              </a:rPr>
              <a:t>Simple</a:t>
            </a:r>
            <a:r>
              <a:rPr sz="4800" b="0" spc="-245" dirty="0">
                <a:solidFill>
                  <a:srgbClr val="404040"/>
                </a:solidFill>
                <a:latin typeface="Times New Roman"/>
                <a:cs typeface="Times New Roman"/>
              </a:rPr>
              <a:t> </a:t>
            </a:r>
            <a:r>
              <a:rPr sz="4800" b="0" spc="-25" dirty="0">
                <a:solidFill>
                  <a:srgbClr val="404040"/>
                </a:solidFill>
                <a:latin typeface="Times New Roman"/>
                <a:cs typeface="Times New Roman"/>
              </a:rPr>
              <a:t>linear</a:t>
            </a:r>
            <a:r>
              <a:rPr sz="4800" b="0" spc="-265" dirty="0">
                <a:solidFill>
                  <a:srgbClr val="404040"/>
                </a:solidFill>
                <a:latin typeface="Times New Roman"/>
                <a:cs typeface="Times New Roman"/>
              </a:rPr>
              <a:t> </a:t>
            </a:r>
            <a:r>
              <a:rPr sz="4800" b="0" spc="-30" dirty="0">
                <a:solidFill>
                  <a:srgbClr val="404040"/>
                </a:solidFill>
                <a:latin typeface="Times New Roman"/>
                <a:cs typeface="Times New Roman"/>
              </a:rPr>
              <a:t>regression</a:t>
            </a:r>
            <a:endParaRPr sz="4800">
              <a:latin typeface="Times New Roman"/>
              <a:cs typeface="Times New Roman"/>
            </a:endParaRPr>
          </a:p>
        </p:txBody>
      </p:sp>
      <p:sp>
        <p:nvSpPr>
          <p:cNvPr id="7" name="object 7"/>
          <p:cNvSpPr txBox="1"/>
          <p:nvPr/>
        </p:nvSpPr>
        <p:spPr>
          <a:xfrm>
            <a:off x="942543" y="1833753"/>
            <a:ext cx="7250430" cy="280035"/>
          </a:xfrm>
          <a:prstGeom prst="rect">
            <a:avLst/>
          </a:prstGeom>
        </p:spPr>
        <p:txBody>
          <a:bodyPr vert="horz" wrap="square" lIns="0" tIns="14604" rIns="0" bIns="0" rtlCol="0">
            <a:spAutoFit/>
          </a:bodyPr>
          <a:lstStyle/>
          <a:p>
            <a:pPr marL="12700">
              <a:lnSpc>
                <a:spcPct val="100000"/>
              </a:lnSpc>
              <a:spcBef>
                <a:spcPts val="114"/>
              </a:spcBef>
              <a:tabLst>
                <a:tab pos="951230" algn="l"/>
              </a:tabLst>
            </a:pPr>
            <a:r>
              <a:rPr sz="1650" b="1" spc="-10" dirty="0">
                <a:solidFill>
                  <a:srgbClr val="000099"/>
                </a:solidFill>
                <a:latin typeface="Arial"/>
                <a:cs typeface="Arial"/>
              </a:rPr>
              <a:t>Table</a:t>
            </a:r>
            <a:r>
              <a:rPr sz="1650" b="1" spc="-75" dirty="0">
                <a:solidFill>
                  <a:srgbClr val="000099"/>
                </a:solidFill>
                <a:latin typeface="Arial"/>
                <a:cs typeface="Arial"/>
              </a:rPr>
              <a:t> </a:t>
            </a:r>
            <a:r>
              <a:rPr sz="1650" b="1" spc="-50" dirty="0">
                <a:solidFill>
                  <a:srgbClr val="000099"/>
                </a:solidFill>
                <a:latin typeface="Arial"/>
                <a:cs typeface="Arial"/>
              </a:rPr>
              <a:t>1</a:t>
            </a:r>
            <a:r>
              <a:rPr sz="1650" b="1" dirty="0">
                <a:solidFill>
                  <a:srgbClr val="000099"/>
                </a:solidFill>
                <a:latin typeface="Arial"/>
                <a:cs typeface="Arial"/>
              </a:rPr>
              <a:t>	Age</a:t>
            </a:r>
            <a:r>
              <a:rPr sz="1650" b="1" spc="55" dirty="0">
                <a:solidFill>
                  <a:srgbClr val="000099"/>
                </a:solidFill>
                <a:latin typeface="Arial"/>
                <a:cs typeface="Arial"/>
              </a:rPr>
              <a:t> </a:t>
            </a:r>
            <a:r>
              <a:rPr sz="1650" b="1" dirty="0">
                <a:solidFill>
                  <a:srgbClr val="000099"/>
                </a:solidFill>
                <a:latin typeface="Arial"/>
                <a:cs typeface="Arial"/>
              </a:rPr>
              <a:t>and</a:t>
            </a:r>
            <a:r>
              <a:rPr sz="1650" b="1" spc="-5" dirty="0">
                <a:solidFill>
                  <a:srgbClr val="000099"/>
                </a:solidFill>
                <a:latin typeface="Arial"/>
                <a:cs typeface="Arial"/>
              </a:rPr>
              <a:t> </a:t>
            </a:r>
            <a:r>
              <a:rPr sz="1650" b="1" dirty="0">
                <a:solidFill>
                  <a:srgbClr val="000099"/>
                </a:solidFill>
                <a:latin typeface="Arial"/>
                <a:cs typeface="Arial"/>
              </a:rPr>
              <a:t>systolic</a:t>
            </a:r>
            <a:r>
              <a:rPr sz="1650" b="1" spc="5" dirty="0">
                <a:solidFill>
                  <a:srgbClr val="000099"/>
                </a:solidFill>
                <a:latin typeface="Arial"/>
                <a:cs typeface="Arial"/>
              </a:rPr>
              <a:t> </a:t>
            </a:r>
            <a:r>
              <a:rPr sz="1650" b="1" dirty="0">
                <a:solidFill>
                  <a:srgbClr val="000099"/>
                </a:solidFill>
                <a:latin typeface="Arial"/>
                <a:cs typeface="Arial"/>
              </a:rPr>
              <a:t>blood</a:t>
            </a:r>
            <a:r>
              <a:rPr sz="1650" b="1" spc="-10" dirty="0">
                <a:solidFill>
                  <a:srgbClr val="000099"/>
                </a:solidFill>
                <a:latin typeface="Arial"/>
                <a:cs typeface="Arial"/>
              </a:rPr>
              <a:t> </a:t>
            </a:r>
            <a:r>
              <a:rPr sz="1650" b="1" dirty="0">
                <a:solidFill>
                  <a:srgbClr val="000099"/>
                </a:solidFill>
                <a:latin typeface="Arial"/>
                <a:cs typeface="Arial"/>
              </a:rPr>
              <a:t>pressure</a:t>
            </a:r>
            <a:r>
              <a:rPr sz="1650" b="1" spc="5" dirty="0">
                <a:solidFill>
                  <a:srgbClr val="000099"/>
                </a:solidFill>
                <a:latin typeface="Arial"/>
                <a:cs typeface="Arial"/>
              </a:rPr>
              <a:t> </a:t>
            </a:r>
            <a:r>
              <a:rPr sz="1650" b="1" dirty="0">
                <a:solidFill>
                  <a:srgbClr val="000099"/>
                </a:solidFill>
                <a:latin typeface="Arial"/>
                <a:cs typeface="Arial"/>
              </a:rPr>
              <a:t>(SBP)</a:t>
            </a:r>
            <a:r>
              <a:rPr sz="1650" b="1" spc="5" dirty="0">
                <a:solidFill>
                  <a:srgbClr val="000099"/>
                </a:solidFill>
                <a:latin typeface="Arial"/>
                <a:cs typeface="Arial"/>
              </a:rPr>
              <a:t> </a:t>
            </a:r>
            <a:r>
              <a:rPr sz="1650" b="1" dirty="0">
                <a:solidFill>
                  <a:srgbClr val="000099"/>
                </a:solidFill>
                <a:latin typeface="Arial"/>
                <a:cs typeface="Arial"/>
              </a:rPr>
              <a:t>among</a:t>
            </a:r>
            <a:r>
              <a:rPr sz="1650" b="1" spc="-20" dirty="0">
                <a:solidFill>
                  <a:srgbClr val="000099"/>
                </a:solidFill>
                <a:latin typeface="Arial"/>
                <a:cs typeface="Arial"/>
              </a:rPr>
              <a:t> </a:t>
            </a:r>
            <a:r>
              <a:rPr sz="1650" b="1" dirty="0">
                <a:solidFill>
                  <a:srgbClr val="000099"/>
                </a:solidFill>
                <a:latin typeface="Arial"/>
                <a:cs typeface="Arial"/>
              </a:rPr>
              <a:t>33</a:t>
            </a:r>
            <a:r>
              <a:rPr sz="1650" b="1" spc="10" dirty="0">
                <a:solidFill>
                  <a:srgbClr val="000099"/>
                </a:solidFill>
                <a:latin typeface="Arial"/>
                <a:cs typeface="Arial"/>
              </a:rPr>
              <a:t> </a:t>
            </a:r>
            <a:r>
              <a:rPr sz="1650" b="1" dirty="0">
                <a:solidFill>
                  <a:srgbClr val="000099"/>
                </a:solidFill>
                <a:latin typeface="Arial"/>
                <a:cs typeface="Arial"/>
              </a:rPr>
              <a:t>adult</a:t>
            </a:r>
            <a:r>
              <a:rPr sz="1650" b="1" spc="-10" dirty="0">
                <a:solidFill>
                  <a:srgbClr val="000099"/>
                </a:solidFill>
                <a:latin typeface="Arial"/>
                <a:cs typeface="Arial"/>
              </a:rPr>
              <a:t> women</a:t>
            </a:r>
            <a:endParaRPr sz="1650">
              <a:latin typeface="Arial"/>
              <a:cs typeface="Arial"/>
            </a:endParaRPr>
          </a:p>
        </p:txBody>
      </p:sp>
      <p:pic>
        <p:nvPicPr>
          <p:cNvPr id="8" name="object 8"/>
          <p:cNvPicPr/>
          <p:nvPr/>
        </p:nvPicPr>
        <p:blipFill>
          <a:blip r:embed="rId3" cstate="print"/>
          <a:stretch>
            <a:fillRect/>
          </a:stretch>
        </p:blipFill>
        <p:spPr>
          <a:xfrm>
            <a:off x="304800" y="6348984"/>
            <a:ext cx="1581912" cy="408430"/>
          </a:xfrm>
          <a:prstGeom prst="rect">
            <a:avLst/>
          </a:prstGeom>
        </p:spPr>
      </p:pic>
      <p:pic>
        <p:nvPicPr>
          <p:cNvPr id="9" name="object 9"/>
          <p:cNvPicPr/>
          <p:nvPr/>
        </p:nvPicPr>
        <p:blipFill>
          <a:blip r:embed="rId4" cstate="print"/>
          <a:stretch>
            <a:fillRect/>
          </a:stretch>
        </p:blipFill>
        <p:spPr>
          <a:xfrm>
            <a:off x="691895" y="2461342"/>
            <a:ext cx="7748365" cy="33907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0239-4F00-C4DF-1A46-06559D23A674}"/>
              </a:ext>
            </a:extLst>
          </p:cNvPr>
          <p:cNvSpPr>
            <a:spLocks noGrp="1"/>
          </p:cNvSpPr>
          <p:nvPr>
            <p:ph type="title"/>
          </p:nvPr>
        </p:nvSpPr>
        <p:spPr>
          <a:xfrm>
            <a:off x="707542" y="393903"/>
            <a:ext cx="7899273" cy="1323439"/>
          </a:xfrm>
        </p:spPr>
        <p:txBody>
          <a:bodyPr/>
          <a:lstStyle/>
          <a:p>
            <a:r>
              <a:rPr lang="en-US" b="1" i="0" dirty="0">
                <a:solidFill>
                  <a:srgbClr val="1A1B1F"/>
                </a:solidFill>
                <a:effectLst/>
                <a:latin typeface="Inter"/>
              </a:rPr>
              <a:t>What is recall?</a:t>
            </a:r>
            <a:br>
              <a:rPr lang="en-US" b="1" i="0" dirty="0">
                <a:solidFill>
                  <a:srgbClr val="1A1B1F"/>
                </a:solidFill>
                <a:effectLst/>
                <a:latin typeface="Inter"/>
              </a:rPr>
            </a:br>
            <a:endParaRPr lang="en-US" dirty="0"/>
          </a:p>
        </p:txBody>
      </p:sp>
      <p:sp>
        <p:nvSpPr>
          <p:cNvPr id="3" name="Content Placeholder 2">
            <a:extLst>
              <a:ext uri="{FF2B5EF4-FFF2-40B4-BE49-F238E27FC236}">
                <a16:creationId xmlns:a16="http://schemas.microsoft.com/office/drawing/2014/main" id="{6D88D6D0-9732-15D5-C8EE-FEBD836910EB}"/>
              </a:ext>
            </a:extLst>
          </p:cNvPr>
          <p:cNvSpPr>
            <a:spLocks noGrp="1"/>
          </p:cNvSpPr>
          <p:nvPr>
            <p:ph sz="half" idx="2"/>
          </p:nvPr>
        </p:nvSpPr>
        <p:spPr>
          <a:xfrm>
            <a:off x="457200" y="1577340"/>
            <a:ext cx="3977640" cy="3077766"/>
          </a:xfrm>
        </p:spPr>
        <p:txBody>
          <a:bodyPr/>
          <a:lstStyle/>
          <a:p>
            <a:endParaRPr lang="en-US" b="0" i="0" dirty="0">
              <a:solidFill>
                <a:srgbClr val="1A1B1F"/>
              </a:solidFill>
              <a:effectLst/>
              <a:latin typeface="Inter"/>
            </a:endParaRPr>
          </a:p>
          <a:p>
            <a:r>
              <a:rPr lang="en-US" b="0" i="0" dirty="0">
                <a:solidFill>
                  <a:srgbClr val="1A1B1F"/>
                </a:solidFill>
                <a:effectLst/>
                <a:latin typeface="Inter"/>
              </a:rPr>
              <a:t>Recall is a metric that measures how often a machine learning model correctly identifies positive instances (true positives) from all the actual positive samples in the dataset. </a:t>
            </a:r>
          </a:p>
          <a:p>
            <a:endParaRPr lang="en-US" dirty="0">
              <a:solidFill>
                <a:srgbClr val="1A1B1F"/>
              </a:solidFill>
              <a:latin typeface="Inter"/>
            </a:endParaRPr>
          </a:p>
          <a:p>
            <a:r>
              <a:rPr lang="en-US" b="0" i="0" dirty="0">
                <a:solidFill>
                  <a:srgbClr val="1A1B1F"/>
                </a:solidFill>
                <a:effectLst/>
                <a:latin typeface="Inter"/>
              </a:rPr>
              <a:t>In other words, recall answers the question: can an ML model find all instances of the positive class?</a:t>
            </a:r>
            <a:endParaRPr lang="en-US" dirty="0"/>
          </a:p>
        </p:txBody>
      </p:sp>
      <p:pic>
        <p:nvPicPr>
          <p:cNvPr id="6" name="Content Placeholder 5">
            <a:extLst>
              <a:ext uri="{FF2B5EF4-FFF2-40B4-BE49-F238E27FC236}">
                <a16:creationId xmlns:a16="http://schemas.microsoft.com/office/drawing/2014/main" id="{A40BF456-A952-A2D1-91C6-50E0F22F899D}"/>
              </a:ext>
            </a:extLst>
          </p:cNvPr>
          <p:cNvPicPr>
            <a:picLocks noGrp="1" noChangeAspect="1"/>
          </p:cNvPicPr>
          <p:nvPr>
            <p:ph sz="half" idx="3"/>
          </p:nvPr>
        </p:nvPicPr>
        <p:blipFill>
          <a:blip r:embed="rId2"/>
          <a:stretch>
            <a:fillRect/>
          </a:stretch>
        </p:blipFill>
        <p:spPr>
          <a:xfrm>
            <a:off x="4708525" y="2845208"/>
            <a:ext cx="3978275" cy="1991497"/>
          </a:xfrm>
        </p:spPr>
      </p:pic>
    </p:spTree>
    <p:extLst>
      <p:ext uri="{BB962C8B-B14F-4D97-AF65-F5344CB8AC3E}">
        <p14:creationId xmlns:p14="http://schemas.microsoft.com/office/powerpoint/2010/main" val="412810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901090" y="912114"/>
            <a:ext cx="1986280" cy="756920"/>
          </a:xfrm>
          <a:prstGeom prst="rect">
            <a:avLst/>
          </a:prstGeom>
        </p:spPr>
        <p:txBody>
          <a:bodyPr vert="horz" wrap="square" lIns="0" tIns="12700" rIns="0" bIns="0" rtlCol="0">
            <a:spAutoFit/>
          </a:bodyPr>
          <a:lstStyle/>
          <a:p>
            <a:pPr marL="12700">
              <a:lnSpc>
                <a:spcPct val="100000"/>
              </a:lnSpc>
              <a:spcBef>
                <a:spcPts val="100"/>
              </a:spcBef>
            </a:pPr>
            <a:r>
              <a:rPr sz="4800" spc="-30" dirty="0"/>
              <a:t>Metrics</a:t>
            </a:r>
            <a:endParaRPr sz="4800"/>
          </a:p>
        </p:txBody>
      </p:sp>
      <p:pic>
        <p:nvPicPr>
          <p:cNvPr id="7" name="object 7"/>
          <p:cNvPicPr/>
          <p:nvPr/>
        </p:nvPicPr>
        <p:blipFill>
          <a:blip r:embed="rId3" cstate="print"/>
          <a:stretch>
            <a:fillRect/>
          </a:stretch>
        </p:blipFill>
        <p:spPr>
          <a:xfrm>
            <a:off x="304800" y="6348984"/>
            <a:ext cx="1581912" cy="408430"/>
          </a:xfrm>
          <a:prstGeom prst="rect">
            <a:avLst/>
          </a:prstGeom>
        </p:spPr>
      </p:pic>
      <p:pic>
        <p:nvPicPr>
          <p:cNvPr id="8" name="object 8"/>
          <p:cNvPicPr/>
          <p:nvPr/>
        </p:nvPicPr>
        <p:blipFill>
          <a:blip r:embed="rId4" cstate="print"/>
          <a:stretch>
            <a:fillRect/>
          </a:stretch>
        </p:blipFill>
        <p:spPr>
          <a:xfrm>
            <a:off x="536499" y="2104989"/>
            <a:ext cx="7984701" cy="37774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901090" y="925829"/>
            <a:ext cx="1334770" cy="756920"/>
          </a:xfrm>
          <a:prstGeom prst="rect">
            <a:avLst/>
          </a:prstGeom>
        </p:spPr>
        <p:txBody>
          <a:bodyPr vert="horz" wrap="square" lIns="0" tIns="12700" rIns="0" bIns="0" rtlCol="0">
            <a:spAutoFit/>
          </a:bodyPr>
          <a:lstStyle/>
          <a:p>
            <a:pPr marL="12700">
              <a:lnSpc>
                <a:spcPct val="100000"/>
              </a:lnSpc>
              <a:spcBef>
                <a:spcPts val="100"/>
              </a:spcBef>
            </a:pPr>
            <a:r>
              <a:rPr sz="4800" spc="-25" dirty="0"/>
              <a:t>MSE</a:t>
            </a:r>
            <a:endParaRPr sz="4800"/>
          </a:p>
        </p:txBody>
      </p:sp>
      <p:sp>
        <p:nvSpPr>
          <p:cNvPr id="7" name="object 7"/>
          <p:cNvSpPr txBox="1">
            <a:spLocks noGrp="1"/>
          </p:cNvSpPr>
          <p:nvPr>
            <p:ph type="body" idx="1"/>
          </p:nvPr>
        </p:nvSpPr>
        <p:spPr>
          <a:prstGeom prst="rect">
            <a:avLst/>
          </a:prstGeom>
        </p:spPr>
        <p:txBody>
          <a:bodyPr vert="horz" wrap="square" lIns="0" tIns="47625" rIns="0" bIns="0" rtlCol="0">
            <a:spAutoFit/>
          </a:bodyPr>
          <a:lstStyle/>
          <a:p>
            <a:pPr marL="12700" marR="180340">
              <a:lnSpc>
                <a:spcPts val="2160"/>
              </a:lnSpc>
              <a:spcBef>
                <a:spcPts val="375"/>
              </a:spcBef>
            </a:pPr>
            <a:r>
              <a:rPr dirty="0">
                <a:solidFill>
                  <a:srgbClr val="FF0000"/>
                </a:solidFill>
              </a:rPr>
              <a:t>MSE</a:t>
            </a:r>
            <a:r>
              <a:rPr spc="-10" dirty="0">
                <a:solidFill>
                  <a:srgbClr val="FF0000"/>
                </a:solidFill>
              </a:rPr>
              <a:t> </a:t>
            </a:r>
            <a:r>
              <a:rPr dirty="0">
                <a:solidFill>
                  <a:srgbClr val="FF0000"/>
                </a:solidFill>
              </a:rPr>
              <a:t>(Mean</a:t>
            </a:r>
            <a:r>
              <a:rPr spc="-15" dirty="0">
                <a:solidFill>
                  <a:srgbClr val="FF0000"/>
                </a:solidFill>
              </a:rPr>
              <a:t> </a:t>
            </a:r>
            <a:r>
              <a:rPr dirty="0">
                <a:solidFill>
                  <a:srgbClr val="FF0000"/>
                </a:solidFill>
              </a:rPr>
              <a:t>Squared</a:t>
            </a:r>
            <a:r>
              <a:rPr spc="-25" dirty="0">
                <a:solidFill>
                  <a:srgbClr val="FF0000"/>
                </a:solidFill>
              </a:rPr>
              <a:t> </a:t>
            </a:r>
            <a:r>
              <a:rPr dirty="0">
                <a:solidFill>
                  <a:srgbClr val="FF0000"/>
                </a:solidFill>
              </a:rPr>
              <a:t>Error)</a:t>
            </a:r>
            <a:r>
              <a:rPr spc="-30" dirty="0">
                <a:solidFill>
                  <a:srgbClr val="FF0000"/>
                </a:solidFill>
              </a:rPr>
              <a:t> </a:t>
            </a:r>
            <a:r>
              <a:rPr dirty="0"/>
              <a:t>is</a:t>
            </a:r>
            <a:r>
              <a:rPr spc="-10" dirty="0"/>
              <a:t> </a:t>
            </a:r>
            <a:r>
              <a:rPr dirty="0"/>
              <a:t>the</a:t>
            </a:r>
            <a:r>
              <a:rPr spc="-5" dirty="0"/>
              <a:t> </a:t>
            </a:r>
            <a:r>
              <a:rPr dirty="0"/>
              <a:t>average</a:t>
            </a:r>
            <a:r>
              <a:rPr spc="-30" dirty="0"/>
              <a:t> </a:t>
            </a:r>
            <a:r>
              <a:rPr dirty="0"/>
              <a:t>squared</a:t>
            </a:r>
            <a:r>
              <a:rPr spc="-35" dirty="0"/>
              <a:t> </a:t>
            </a:r>
            <a:r>
              <a:rPr dirty="0"/>
              <a:t>error</a:t>
            </a:r>
            <a:r>
              <a:rPr spc="-20" dirty="0"/>
              <a:t> </a:t>
            </a:r>
            <a:r>
              <a:rPr dirty="0"/>
              <a:t>between</a:t>
            </a:r>
            <a:r>
              <a:rPr spc="-10" dirty="0"/>
              <a:t> actual </a:t>
            </a:r>
            <a:r>
              <a:rPr dirty="0"/>
              <a:t>and</a:t>
            </a:r>
            <a:r>
              <a:rPr spc="-20" dirty="0"/>
              <a:t> </a:t>
            </a:r>
            <a:r>
              <a:rPr dirty="0"/>
              <a:t>predicted</a:t>
            </a:r>
            <a:r>
              <a:rPr spc="-30" dirty="0"/>
              <a:t> </a:t>
            </a:r>
            <a:r>
              <a:rPr spc="-10" dirty="0"/>
              <a:t>values.</a:t>
            </a:r>
          </a:p>
          <a:p>
            <a:pPr marL="12700">
              <a:lnSpc>
                <a:spcPts val="2280"/>
              </a:lnSpc>
              <a:spcBef>
                <a:spcPts val="1130"/>
              </a:spcBef>
            </a:pPr>
            <a:r>
              <a:rPr dirty="0"/>
              <a:t>Squared</a:t>
            </a:r>
            <a:r>
              <a:rPr spc="-50" dirty="0"/>
              <a:t> </a:t>
            </a:r>
            <a:r>
              <a:rPr dirty="0"/>
              <a:t>error,</a:t>
            </a:r>
            <a:r>
              <a:rPr spc="-45" dirty="0"/>
              <a:t> </a:t>
            </a:r>
            <a:r>
              <a:rPr dirty="0"/>
              <a:t>is</a:t>
            </a:r>
            <a:r>
              <a:rPr spc="-25" dirty="0"/>
              <a:t> </a:t>
            </a:r>
            <a:r>
              <a:rPr dirty="0"/>
              <a:t>a</a:t>
            </a:r>
            <a:r>
              <a:rPr spc="-10" dirty="0"/>
              <a:t> </a:t>
            </a:r>
            <a:r>
              <a:rPr dirty="0"/>
              <a:t>row-level</a:t>
            </a:r>
            <a:r>
              <a:rPr spc="-50" dirty="0"/>
              <a:t> </a:t>
            </a:r>
            <a:r>
              <a:rPr dirty="0"/>
              <a:t>error</a:t>
            </a:r>
            <a:r>
              <a:rPr spc="-35" dirty="0"/>
              <a:t> </a:t>
            </a:r>
            <a:r>
              <a:rPr dirty="0"/>
              <a:t>calculation</a:t>
            </a:r>
            <a:r>
              <a:rPr spc="-50" dirty="0"/>
              <a:t> </a:t>
            </a:r>
            <a:r>
              <a:rPr dirty="0"/>
              <a:t>where</a:t>
            </a:r>
            <a:r>
              <a:rPr spc="-30" dirty="0"/>
              <a:t> </a:t>
            </a:r>
            <a:r>
              <a:rPr dirty="0"/>
              <a:t>the</a:t>
            </a:r>
            <a:r>
              <a:rPr spc="-20" dirty="0"/>
              <a:t> </a:t>
            </a:r>
            <a:r>
              <a:rPr spc="-10" dirty="0"/>
              <a:t>difference</a:t>
            </a:r>
          </a:p>
          <a:p>
            <a:pPr marL="12700">
              <a:lnSpc>
                <a:spcPts val="2280"/>
              </a:lnSpc>
            </a:pPr>
            <a:r>
              <a:rPr dirty="0"/>
              <a:t>between</a:t>
            </a:r>
            <a:r>
              <a:rPr spc="-20" dirty="0"/>
              <a:t> </a:t>
            </a:r>
            <a:r>
              <a:rPr dirty="0"/>
              <a:t>the</a:t>
            </a:r>
            <a:r>
              <a:rPr spc="-20" dirty="0"/>
              <a:t> </a:t>
            </a:r>
            <a:r>
              <a:rPr dirty="0"/>
              <a:t>prediction</a:t>
            </a:r>
            <a:r>
              <a:rPr spc="-45" dirty="0"/>
              <a:t> </a:t>
            </a:r>
            <a:r>
              <a:rPr dirty="0"/>
              <a:t>and</a:t>
            </a:r>
            <a:r>
              <a:rPr spc="-10" dirty="0"/>
              <a:t> </a:t>
            </a:r>
            <a:r>
              <a:rPr dirty="0"/>
              <a:t>the</a:t>
            </a:r>
            <a:r>
              <a:rPr spc="-30" dirty="0"/>
              <a:t> </a:t>
            </a:r>
            <a:r>
              <a:rPr dirty="0"/>
              <a:t>actual</a:t>
            </a:r>
            <a:r>
              <a:rPr spc="-20" dirty="0"/>
              <a:t> </a:t>
            </a:r>
            <a:r>
              <a:rPr dirty="0"/>
              <a:t>is</a:t>
            </a:r>
            <a:r>
              <a:rPr spc="-20" dirty="0"/>
              <a:t> </a:t>
            </a:r>
            <a:r>
              <a:rPr spc="-10" dirty="0"/>
              <a:t>squared.</a:t>
            </a:r>
          </a:p>
          <a:p>
            <a:pPr marL="12700" marR="5080">
              <a:lnSpc>
                <a:spcPts val="2160"/>
              </a:lnSpc>
              <a:spcBef>
                <a:spcPts val="1425"/>
              </a:spcBef>
            </a:pPr>
            <a:r>
              <a:rPr dirty="0"/>
              <a:t>The</a:t>
            </a:r>
            <a:r>
              <a:rPr spc="-10" dirty="0"/>
              <a:t> </a:t>
            </a:r>
            <a:r>
              <a:rPr dirty="0"/>
              <a:t>main</a:t>
            </a:r>
            <a:r>
              <a:rPr spc="-5" dirty="0"/>
              <a:t> </a:t>
            </a:r>
            <a:r>
              <a:rPr dirty="0"/>
              <a:t>draw</a:t>
            </a:r>
            <a:r>
              <a:rPr spc="-30" dirty="0"/>
              <a:t> </a:t>
            </a:r>
            <a:r>
              <a:rPr dirty="0"/>
              <a:t>for</a:t>
            </a:r>
            <a:r>
              <a:rPr spc="-40" dirty="0"/>
              <a:t> </a:t>
            </a:r>
            <a:r>
              <a:rPr dirty="0"/>
              <a:t>using</a:t>
            </a:r>
            <a:r>
              <a:rPr spc="-25" dirty="0"/>
              <a:t> </a:t>
            </a:r>
            <a:r>
              <a:rPr dirty="0"/>
              <a:t>MSE</a:t>
            </a:r>
            <a:r>
              <a:rPr spc="-15" dirty="0"/>
              <a:t> </a:t>
            </a:r>
            <a:r>
              <a:rPr dirty="0"/>
              <a:t>is</a:t>
            </a:r>
            <a:r>
              <a:rPr spc="-25" dirty="0"/>
              <a:t> </a:t>
            </a:r>
            <a:r>
              <a:rPr dirty="0"/>
              <a:t>that</a:t>
            </a:r>
            <a:r>
              <a:rPr spc="-25" dirty="0"/>
              <a:t> </a:t>
            </a:r>
            <a:r>
              <a:rPr dirty="0"/>
              <a:t>it</a:t>
            </a:r>
            <a:r>
              <a:rPr spc="-30" dirty="0"/>
              <a:t> </a:t>
            </a:r>
            <a:r>
              <a:rPr dirty="0"/>
              <a:t>squares</a:t>
            </a:r>
            <a:r>
              <a:rPr spc="-45" dirty="0"/>
              <a:t> </a:t>
            </a:r>
            <a:r>
              <a:rPr dirty="0"/>
              <a:t>the</a:t>
            </a:r>
            <a:r>
              <a:rPr spc="-30" dirty="0"/>
              <a:t> </a:t>
            </a:r>
            <a:r>
              <a:rPr dirty="0"/>
              <a:t>error,</a:t>
            </a:r>
            <a:r>
              <a:rPr spc="-40" dirty="0"/>
              <a:t> </a:t>
            </a:r>
            <a:r>
              <a:rPr dirty="0"/>
              <a:t>which</a:t>
            </a:r>
            <a:r>
              <a:rPr spc="-25" dirty="0"/>
              <a:t> </a:t>
            </a:r>
            <a:r>
              <a:rPr dirty="0"/>
              <a:t>results</a:t>
            </a:r>
            <a:r>
              <a:rPr spc="-45" dirty="0"/>
              <a:t> </a:t>
            </a:r>
            <a:r>
              <a:rPr spc="-25" dirty="0"/>
              <a:t>in </a:t>
            </a:r>
            <a:r>
              <a:rPr dirty="0"/>
              <a:t>large</a:t>
            </a:r>
            <a:r>
              <a:rPr spc="-35" dirty="0"/>
              <a:t> </a:t>
            </a:r>
            <a:r>
              <a:rPr dirty="0"/>
              <a:t>errors</a:t>
            </a:r>
            <a:r>
              <a:rPr spc="-50" dirty="0"/>
              <a:t> </a:t>
            </a:r>
            <a:r>
              <a:rPr dirty="0"/>
              <a:t>being</a:t>
            </a:r>
            <a:r>
              <a:rPr spc="-20" dirty="0"/>
              <a:t> </a:t>
            </a:r>
            <a:r>
              <a:rPr dirty="0"/>
              <a:t>punished</a:t>
            </a:r>
            <a:r>
              <a:rPr spc="-45" dirty="0"/>
              <a:t> </a:t>
            </a:r>
            <a:r>
              <a:rPr dirty="0"/>
              <a:t>or</a:t>
            </a:r>
            <a:r>
              <a:rPr spc="-10" dirty="0"/>
              <a:t> </a:t>
            </a:r>
            <a:r>
              <a:rPr dirty="0"/>
              <a:t>clearly</a:t>
            </a:r>
            <a:r>
              <a:rPr spc="-35" dirty="0"/>
              <a:t> </a:t>
            </a:r>
            <a:r>
              <a:rPr spc="-10" dirty="0"/>
              <a:t>highlighted.</a:t>
            </a:r>
          </a:p>
        </p:txBody>
      </p:sp>
      <p:pic>
        <p:nvPicPr>
          <p:cNvPr id="8" name="object 8"/>
          <p:cNvPicPr/>
          <p:nvPr/>
        </p:nvPicPr>
        <p:blipFill>
          <a:blip r:embed="rId3" cstate="print"/>
          <a:stretch>
            <a:fillRect/>
          </a:stretch>
        </p:blipFill>
        <p:spPr>
          <a:xfrm>
            <a:off x="1815083" y="4174235"/>
            <a:ext cx="5550656" cy="1825192"/>
          </a:xfrm>
          <a:prstGeom prst="rect">
            <a:avLst/>
          </a:prstGeom>
        </p:spPr>
      </p:pic>
      <p:pic>
        <p:nvPicPr>
          <p:cNvPr id="9" name="object 9"/>
          <p:cNvPicPr/>
          <p:nvPr/>
        </p:nvPicPr>
        <p:blipFill>
          <a:blip r:embed="rId4" cstate="print"/>
          <a:stretch>
            <a:fillRect/>
          </a:stretch>
        </p:blipFill>
        <p:spPr>
          <a:xfrm>
            <a:off x="304800" y="6348984"/>
            <a:ext cx="1581912" cy="4084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901090" y="925829"/>
            <a:ext cx="1769110" cy="756920"/>
          </a:xfrm>
          <a:prstGeom prst="rect">
            <a:avLst/>
          </a:prstGeom>
        </p:spPr>
        <p:txBody>
          <a:bodyPr vert="horz" wrap="square" lIns="0" tIns="12700" rIns="0" bIns="0" rtlCol="0">
            <a:spAutoFit/>
          </a:bodyPr>
          <a:lstStyle/>
          <a:p>
            <a:pPr marL="12700">
              <a:lnSpc>
                <a:spcPct val="100000"/>
              </a:lnSpc>
              <a:spcBef>
                <a:spcPts val="100"/>
              </a:spcBef>
            </a:pPr>
            <a:r>
              <a:rPr sz="4800" spc="-30" dirty="0"/>
              <a:t>RMSE</a:t>
            </a:r>
            <a:endParaRPr sz="4800"/>
          </a:p>
        </p:txBody>
      </p:sp>
      <p:sp>
        <p:nvSpPr>
          <p:cNvPr id="7" name="object 7"/>
          <p:cNvSpPr txBox="1"/>
          <p:nvPr/>
        </p:nvSpPr>
        <p:spPr>
          <a:xfrm>
            <a:off x="901090" y="1832610"/>
            <a:ext cx="7332345" cy="2332355"/>
          </a:xfrm>
          <a:prstGeom prst="rect">
            <a:avLst/>
          </a:prstGeom>
        </p:spPr>
        <p:txBody>
          <a:bodyPr vert="horz" wrap="square" lIns="0" tIns="47625" rIns="0" bIns="0" rtlCol="0">
            <a:spAutoFit/>
          </a:bodyPr>
          <a:lstStyle/>
          <a:p>
            <a:pPr marL="12700" marR="685800">
              <a:lnSpc>
                <a:spcPts val="2160"/>
              </a:lnSpc>
              <a:spcBef>
                <a:spcPts val="375"/>
              </a:spcBef>
            </a:pPr>
            <a:r>
              <a:rPr sz="2000" dirty="0">
                <a:solidFill>
                  <a:srgbClr val="FF0000"/>
                </a:solidFill>
                <a:latin typeface="Carlito"/>
                <a:cs typeface="Carlito"/>
              </a:rPr>
              <a:t>Root</a:t>
            </a:r>
            <a:r>
              <a:rPr sz="2000" spc="-65" dirty="0">
                <a:solidFill>
                  <a:srgbClr val="FF0000"/>
                </a:solidFill>
                <a:latin typeface="Carlito"/>
                <a:cs typeface="Carlito"/>
              </a:rPr>
              <a:t> </a:t>
            </a:r>
            <a:r>
              <a:rPr sz="2000" dirty="0">
                <a:solidFill>
                  <a:srgbClr val="FF0000"/>
                </a:solidFill>
                <a:latin typeface="Carlito"/>
                <a:cs typeface="Carlito"/>
              </a:rPr>
              <a:t>Mean</a:t>
            </a:r>
            <a:r>
              <a:rPr sz="2000" spc="-50" dirty="0">
                <a:solidFill>
                  <a:srgbClr val="FF0000"/>
                </a:solidFill>
                <a:latin typeface="Carlito"/>
                <a:cs typeface="Carlito"/>
              </a:rPr>
              <a:t> </a:t>
            </a:r>
            <a:r>
              <a:rPr sz="2000" dirty="0">
                <a:solidFill>
                  <a:srgbClr val="FF0000"/>
                </a:solidFill>
                <a:latin typeface="Carlito"/>
                <a:cs typeface="Carlito"/>
              </a:rPr>
              <a:t>Squared</a:t>
            </a:r>
            <a:r>
              <a:rPr sz="2000" spc="-55" dirty="0">
                <a:solidFill>
                  <a:srgbClr val="FF0000"/>
                </a:solidFill>
                <a:latin typeface="Carlito"/>
                <a:cs typeface="Carlito"/>
              </a:rPr>
              <a:t> </a:t>
            </a:r>
            <a:r>
              <a:rPr sz="2000" dirty="0">
                <a:solidFill>
                  <a:srgbClr val="FF0000"/>
                </a:solidFill>
                <a:latin typeface="Carlito"/>
                <a:cs typeface="Carlito"/>
              </a:rPr>
              <a:t>Error</a:t>
            </a:r>
            <a:r>
              <a:rPr sz="2000" spc="-40" dirty="0">
                <a:solidFill>
                  <a:srgbClr val="FF0000"/>
                </a:solidFill>
                <a:latin typeface="Carlito"/>
                <a:cs typeface="Carlito"/>
              </a:rPr>
              <a:t> </a:t>
            </a:r>
            <a:r>
              <a:rPr sz="2000" dirty="0">
                <a:solidFill>
                  <a:srgbClr val="FF0000"/>
                </a:solidFill>
                <a:latin typeface="Carlito"/>
                <a:cs typeface="Carlito"/>
              </a:rPr>
              <a:t>(RMSE)</a:t>
            </a:r>
            <a:r>
              <a:rPr sz="2000" spc="-55" dirty="0">
                <a:solidFill>
                  <a:srgbClr val="FF0000"/>
                </a:solidFill>
                <a:latin typeface="Carlito"/>
                <a:cs typeface="Carlito"/>
              </a:rPr>
              <a:t> </a:t>
            </a:r>
            <a:r>
              <a:rPr sz="2000" dirty="0">
                <a:solidFill>
                  <a:srgbClr val="404040"/>
                </a:solidFill>
                <a:latin typeface="Carlito"/>
                <a:cs typeface="Carlito"/>
              </a:rPr>
              <a:t>is</a:t>
            </a:r>
            <a:r>
              <a:rPr sz="2000" spc="-55" dirty="0">
                <a:solidFill>
                  <a:srgbClr val="404040"/>
                </a:solidFill>
                <a:latin typeface="Carlito"/>
                <a:cs typeface="Carlito"/>
              </a:rPr>
              <a:t> </a:t>
            </a:r>
            <a:r>
              <a:rPr sz="2000" dirty="0">
                <a:solidFill>
                  <a:srgbClr val="404040"/>
                </a:solidFill>
                <a:latin typeface="Carlito"/>
                <a:cs typeface="Carlito"/>
              </a:rPr>
              <a:t>the</a:t>
            </a:r>
            <a:r>
              <a:rPr sz="2000" spc="-45" dirty="0">
                <a:solidFill>
                  <a:srgbClr val="404040"/>
                </a:solidFill>
                <a:latin typeface="Carlito"/>
                <a:cs typeface="Carlito"/>
              </a:rPr>
              <a:t> </a:t>
            </a:r>
            <a:r>
              <a:rPr sz="2000" dirty="0">
                <a:solidFill>
                  <a:srgbClr val="404040"/>
                </a:solidFill>
                <a:latin typeface="Carlito"/>
                <a:cs typeface="Carlito"/>
              </a:rPr>
              <a:t>square</a:t>
            </a:r>
            <a:r>
              <a:rPr sz="2000" spc="-45" dirty="0">
                <a:solidFill>
                  <a:srgbClr val="404040"/>
                </a:solidFill>
                <a:latin typeface="Carlito"/>
                <a:cs typeface="Carlito"/>
              </a:rPr>
              <a:t> </a:t>
            </a:r>
            <a:r>
              <a:rPr sz="2000" dirty="0">
                <a:solidFill>
                  <a:srgbClr val="404040"/>
                </a:solidFill>
                <a:latin typeface="Carlito"/>
                <a:cs typeface="Carlito"/>
              </a:rPr>
              <a:t>root</a:t>
            </a:r>
            <a:r>
              <a:rPr sz="2000" spc="-50" dirty="0">
                <a:solidFill>
                  <a:srgbClr val="404040"/>
                </a:solidFill>
                <a:latin typeface="Carlito"/>
                <a:cs typeface="Carlito"/>
              </a:rPr>
              <a:t> </a:t>
            </a:r>
            <a:r>
              <a:rPr sz="2000" dirty="0">
                <a:solidFill>
                  <a:srgbClr val="404040"/>
                </a:solidFill>
                <a:latin typeface="Carlito"/>
                <a:cs typeface="Carlito"/>
              </a:rPr>
              <a:t>of</a:t>
            </a:r>
            <a:r>
              <a:rPr sz="2000" spc="-55" dirty="0">
                <a:solidFill>
                  <a:srgbClr val="404040"/>
                </a:solidFill>
                <a:latin typeface="Carlito"/>
                <a:cs typeface="Carlito"/>
              </a:rPr>
              <a:t> </a:t>
            </a:r>
            <a:r>
              <a:rPr sz="2000" dirty="0">
                <a:solidFill>
                  <a:srgbClr val="404040"/>
                </a:solidFill>
                <a:latin typeface="Carlito"/>
                <a:cs typeface="Carlito"/>
              </a:rPr>
              <a:t>the</a:t>
            </a:r>
            <a:r>
              <a:rPr sz="2000" spc="-45" dirty="0">
                <a:solidFill>
                  <a:srgbClr val="404040"/>
                </a:solidFill>
                <a:latin typeface="Carlito"/>
                <a:cs typeface="Carlito"/>
              </a:rPr>
              <a:t> </a:t>
            </a:r>
            <a:r>
              <a:rPr sz="2000" spc="-20" dirty="0">
                <a:solidFill>
                  <a:srgbClr val="404040"/>
                </a:solidFill>
                <a:latin typeface="Carlito"/>
                <a:cs typeface="Carlito"/>
              </a:rPr>
              <a:t>mean </a:t>
            </a:r>
            <a:r>
              <a:rPr sz="2000" dirty="0">
                <a:solidFill>
                  <a:srgbClr val="404040"/>
                </a:solidFill>
                <a:latin typeface="Carlito"/>
                <a:cs typeface="Carlito"/>
              </a:rPr>
              <a:t>squared</a:t>
            </a:r>
            <a:r>
              <a:rPr sz="2000" spc="-65" dirty="0">
                <a:solidFill>
                  <a:srgbClr val="404040"/>
                </a:solidFill>
                <a:latin typeface="Carlito"/>
                <a:cs typeface="Carlito"/>
              </a:rPr>
              <a:t> </a:t>
            </a:r>
            <a:r>
              <a:rPr sz="2000" dirty="0">
                <a:solidFill>
                  <a:srgbClr val="404040"/>
                </a:solidFill>
                <a:latin typeface="Carlito"/>
                <a:cs typeface="Carlito"/>
              </a:rPr>
              <a:t>error</a:t>
            </a:r>
            <a:r>
              <a:rPr sz="2000" spc="-45" dirty="0">
                <a:solidFill>
                  <a:srgbClr val="404040"/>
                </a:solidFill>
                <a:latin typeface="Carlito"/>
                <a:cs typeface="Carlito"/>
              </a:rPr>
              <a:t> </a:t>
            </a:r>
            <a:r>
              <a:rPr sz="2000" dirty="0">
                <a:solidFill>
                  <a:srgbClr val="404040"/>
                </a:solidFill>
                <a:latin typeface="Carlito"/>
                <a:cs typeface="Carlito"/>
              </a:rPr>
              <a:t>(MSE)</a:t>
            </a:r>
            <a:r>
              <a:rPr sz="2000" spc="-55" dirty="0">
                <a:solidFill>
                  <a:srgbClr val="404040"/>
                </a:solidFill>
                <a:latin typeface="Carlito"/>
                <a:cs typeface="Carlito"/>
              </a:rPr>
              <a:t> </a:t>
            </a:r>
            <a:r>
              <a:rPr sz="2000" dirty="0">
                <a:solidFill>
                  <a:srgbClr val="404040"/>
                </a:solidFill>
                <a:latin typeface="Carlito"/>
                <a:cs typeface="Carlito"/>
              </a:rPr>
              <a:t>between</a:t>
            </a:r>
            <a:r>
              <a:rPr sz="2000" spc="-65" dirty="0">
                <a:solidFill>
                  <a:srgbClr val="404040"/>
                </a:solidFill>
                <a:latin typeface="Carlito"/>
                <a:cs typeface="Carlito"/>
              </a:rPr>
              <a:t> </a:t>
            </a:r>
            <a:r>
              <a:rPr sz="2000" dirty="0">
                <a:solidFill>
                  <a:srgbClr val="404040"/>
                </a:solidFill>
                <a:latin typeface="Carlito"/>
                <a:cs typeface="Carlito"/>
              </a:rPr>
              <a:t>the</a:t>
            </a:r>
            <a:r>
              <a:rPr sz="2000" spc="-60" dirty="0">
                <a:solidFill>
                  <a:srgbClr val="404040"/>
                </a:solidFill>
                <a:latin typeface="Carlito"/>
                <a:cs typeface="Carlito"/>
              </a:rPr>
              <a:t> </a:t>
            </a:r>
            <a:r>
              <a:rPr sz="2000" dirty="0">
                <a:solidFill>
                  <a:srgbClr val="404040"/>
                </a:solidFill>
                <a:latin typeface="Carlito"/>
                <a:cs typeface="Carlito"/>
              </a:rPr>
              <a:t>predicted</a:t>
            </a:r>
            <a:r>
              <a:rPr sz="2000" spc="-55" dirty="0">
                <a:solidFill>
                  <a:srgbClr val="404040"/>
                </a:solidFill>
                <a:latin typeface="Carlito"/>
                <a:cs typeface="Carlito"/>
              </a:rPr>
              <a:t> </a:t>
            </a:r>
            <a:r>
              <a:rPr sz="2000" dirty="0">
                <a:solidFill>
                  <a:srgbClr val="404040"/>
                </a:solidFill>
                <a:latin typeface="Carlito"/>
                <a:cs typeface="Carlito"/>
              </a:rPr>
              <a:t>and</a:t>
            </a:r>
            <a:r>
              <a:rPr sz="2000" spc="-55" dirty="0">
                <a:solidFill>
                  <a:srgbClr val="404040"/>
                </a:solidFill>
                <a:latin typeface="Carlito"/>
                <a:cs typeface="Carlito"/>
              </a:rPr>
              <a:t> </a:t>
            </a:r>
            <a:r>
              <a:rPr sz="2000" dirty="0">
                <a:solidFill>
                  <a:srgbClr val="404040"/>
                </a:solidFill>
                <a:latin typeface="Carlito"/>
                <a:cs typeface="Carlito"/>
              </a:rPr>
              <a:t>actual</a:t>
            </a:r>
            <a:r>
              <a:rPr sz="2000" spc="-55" dirty="0">
                <a:solidFill>
                  <a:srgbClr val="404040"/>
                </a:solidFill>
                <a:latin typeface="Carlito"/>
                <a:cs typeface="Carlito"/>
              </a:rPr>
              <a:t> </a:t>
            </a:r>
            <a:r>
              <a:rPr sz="2000" spc="-10" dirty="0">
                <a:solidFill>
                  <a:srgbClr val="404040"/>
                </a:solidFill>
                <a:latin typeface="Carlito"/>
                <a:cs typeface="Carlito"/>
              </a:rPr>
              <a:t>values.</a:t>
            </a:r>
            <a:endParaRPr sz="2000">
              <a:latin typeface="Carlito"/>
              <a:cs typeface="Carlito"/>
            </a:endParaRPr>
          </a:p>
          <a:p>
            <a:pPr>
              <a:lnSpc>
                <a:spcPct val="100000"/>
              </a:lnSpc>
            </a:pPr>
            <a:endParaRPr sz="2000">
              <a:latin typeface="Carlito"/>
              <a:cs typeface="Carlito"/>
            </a:endParaRPr>
          </a:p>
          <a:p>
            <a:pPr>
              <a:lnSpc>
                <a:spcPct val="100000"/>
              </a:lnSpc>
              <a:spcBef>
                <a:spcPts val="40"/>
              </a:spcBef>
            </a:pPr>
            <a:endParaRPr sz="2000">
              <a:latin typeface="Carlito"/>
              <a:cs typeface="Carlito"/>
            </a:endParaRPr>
          </a:p>
          <a:p>
            <a:pPr marL="12700" marR="5080">
              <a:lnSpc>
                <a:spcPct val="90000"/>
              </a:lnSpc>
            </a:pPr>
            <a:r>
              <a:rPr sz="2000" dirty="0">
                <a:solidFill>
                  <a:srgbClr val="404040"/>
                </a:solidFill>
                <a:latin typeface="Carlito"/>
                <a:cs typeface="Carlito"/>
              </a:rPr>
              <a:t>A</a:t>
            </a:r>
            <a:r>
              <a:rPr sz="2000" spc="-40" dirty="0">
                <a:solidFill>
                  <a:srgbClr val="404040"/>
                </a:solidFill>
                <a:latin typeface="Carlito"/>
                <a:cs typeface="Carlito"/>
              </a:rPr>
              <a:t> </a:t>
            </a:r>
            <a:r>
              <a:rPr sz="2000" dirty="0">
                <a:solidFill>
                  <a:srgbClr val="404040"/>
                </a:solidFill>
                <a:latin typeface="Carlito"/>
                <a:cs typeface="Carlito"/>
              </a:rPr>
              <a:t>benefit</a:t>
            </a:r>
            <a:r>
              <a:rPr sz="2000" spc="-25" dirty="0">
                <a:solidFill>
                  <a:srgbClr val="404040"/>
                </a:solidFill>
                <a:latin typeface="Carlito"/>
                <a:cs typeface="Carlito"/>
              </a:rPr>
              <a:t> </a:t>
            </a:r>
            <a:r>
              <a:rPr sz="2000" dirty="0">
                <a:solidFill>
                  <a:srgbClr val="404040"/>
                </a:solidFill>
                <a:latin typeface="Carlito"/>
                <a:cs typeface="Carlito"/>
              </a:rPr>
              <a:t>of</a:t>
            </a:r>
            <a:r>
              <a:rPr sz="2000" spc="-40" dirty="0">
                <a:solidFill>
                  <a:srgbClr val="404040"/>
                </a:solidFill>
                <a:latin typeface="Carlito"/>
                <a:cs typeface="Carlito"/>
              </a:rPr>
              <a:t> </a:t>
            </a:r>
            <a:r>
              <a:rPr sz="2000" dirty="0">
                <a:solidFill>
                  <a:srgbClr val="404040"/>
                </a:solidFill>
                <a:latin typeface="Carlito"/>
                <a:cs typeface="Carlito"/>
              </a:rPr>
              <a:t>using</a:t>
            </a:r>
            <a:r>
              <a:rPr sz="2000" spc="-25" dirty="0">
                <a:solidFill>
                  <a:srgbClr val="404040"/>
                </a:solidFill>
                <a:latin typeface="Carlito"/>
                <a:cs typeface="Carlito"/>
              </a:rPr>
              <a:t> </a:t>
            </a:r>
            <a:r>
              <a:rPr sz="2000" dirty="0">
                <a:solidFill>
                  <a:srgbClr val="404040"/>
                </a:solidFill>
                <a:latin typeface="Carlito"/>
                <a:cs typeface="Carlito"/>
              </a:rPr>
              <a:t>RMSE</a:t>
            </a:r>
            <a:r>
              <a:rPr sz="2000" spc="-40" dirty="0">
                <a:solidFill>
                  <a:srgbClr val="404040"/>
                </a:solidFill>
                <a:latin typeface="Carlito"/>
                <a:cs typeface="Carlito"/>
              </a:rPr>
              <a:t> </a:t>
            </a:r>
            <a:r>
              <a:rPr sz="2000" dirty="0">
                <a:solidFill>
                  <a:srgbClr val="404040"/>
                </a:solidFill>
                <a:latin typeface="Carlito"/>
                <a:cs typeface="Carlito"/>
              </a:rPr>
              <a:t>is</a:t>
            </a:r>
            <a:r>
              <a:rPr sz="2000" spc="-30" dirty="0">
                <a:solidFill>
                  <a:srgbClr val="404040"/>
                </a:solidFill>
                <a:latin typeface="Carlito"/>
                <a:cs typeface="Carlito"/>
              </a:rPr>
              <a:t> </a:t>
            </a:r>
            <a:r>
              <a:rPr sz="2000" dirty="0">
                <a:solidFill>
                  <a:srgbClr val="404040"/>
                </a:solidFill>
                <a:latin typeface="Carlito"/>
                <a:cs typeface="Carlito"/>
              </a:rPr>
              <a:t>that</a:t>
            </a:r>
            <a:r>
              <a:rPr sz="2000" spc="-25" dirty="0">
                <a:solidFill>
                  <a:srgbClr val="404040"/>
                </a:solidFill>
                <a:latin typeface="Carlito"/>
                <a:cs typeface="Carlito"/>
              </a:rPr>
              <a:t> </a:t>
            </a:r>
            <a:r>
              <a:rPr sz="2000" dirty="0">
                <a:solidFill>
                  <a:srgbClr val="404040"/>
                </a:solidFill>
                <a:latin typeface="Carlito"/>
                <a:cs typeface="Carlito"/>
              </a:rPr>
              <a:t>the</a:t>
            </a:r>
            <a:r>
              <a:rPr sz="2000" spc="-35" dirty="0">
                <a:solidFill>
                  <a:srgbClr val="404040"/>
                </a:solidFill>
                <a:latin typeface="Carlito"/>
                <a:cs typeface="Carlito"/>
              </a:rPr>
              <a:t> </a:t>
            </a:r>
            <a:r>
              <a:rPr sz="2000" dirty="0">
                <a:solidFill>
                  <a:srgbClr val="404040"/>
                </a:solidFill>
                <a:latin typeface="Carlito"/>
                <a:cs typeface="Carlito"/>
              </a:rPr>
              <a:t>metric</a:t>
            </a:r>
            <a:r>
              <a:rPr sz="2000" spc="-5" dirty="0">
                <a:solidFill>
                  <a:srgbClr val="404040"/>
                </a:solidFill>
                <a:latin typeface="Carlito"/>
                <a:cs typeface="Carlito"/>
              </a:rPr>
              <a:t> </a:t>
            </a:r>
            <a:r>
              <a:rPr sz="2000" dirty="0">
                <a:solidFill>
                  <a:srgbClr val="404040"/>
                </a:solidFill>
                <a:latin typeface="Carlito"/>
                <a:cs typeface="Carlito"/>
              </a:rPr>
              <a:t>it</a:t>
            </a:r>
            <a:r>
              <a:rPr sz="2000" spc="-25" dirty="0">
                <a:solidFill>
                  <a:srgbClr val="404040"/>
                </a:solidFill>
                <a:latin typeface="Carlito"/>
                <a:cs typeface="Carlito"/>
              </a:rPr>
              <a:t> </a:t>
            </a:r>
            <a:r>
              <a:rPr sz="2000" dirty="0">
                <a:solidFill>
                  <a:srgbClr val="404040"/>
                </a:solidFill>
                <a:latin typeface="Carlito"/>
                <a:cs typeface="Carlito"/>
              </a:rPr>
              <a:t>produces</a:t>
            </a:r>
            <a:r>
              <a:rPr sz="2000" spc="-45" dirty="0">
                <a:solidFill>
                  <a:srgbClr val="404040"/>
                </a:solidFill>
                <a:latin typeface="Carlito"/>
                <a:cs typeface="Carlito"/>
              </a:rPr>
              <a:t> </a:t>
            </a:r>
            <a:r>
              <a:rPr sz="2000" dirty="0">
                <a:solidFill>
                  <a:srgbClr val="404040"/>
                </a:solidFill>
                <a:latin typeface="Carlito"/>
                <a:cs typeface="Carlito"/>
              </a:rPr>
              <a:t>is</a:t>
            </a:r>
            <a:r>
              <a:rPr sz="2000" spc="-25" dirty="0">
                <a:solidFill>
                  <a:srgbClr val="404040"/>
                </a:solidFill>
                <a:latin typeface="Carlito"/>
                <a:cs typeface="Carlito"/>
              </a:rPr>
              <a:t> </a:t>
            </a:r>
            <a:r>
              <a:rPr sz="2000" dirty="0">
                <a:solidFill>
                  <a:srgbClr val="404040"/>
                </a:solidFill>
                <a:latin typeface="Carlito"/>
                <a:cs typeface="Carlito"/>
              </a:rPr>
              <a:t>in</a:t>
            </a:r>
            <a:r>
              <a:rPr sz="2000" spc="-40" dirty="0">
                <a:solidFill>
                  <a:srgbClr val="404040"/>
                </a:solidFill>
                <a:latin typeface="Carlito"/>
                <a:cs typeface="Carlito"/>
              </a:rPr>
              <a:t> </a:t>
            </a:r>
            <a:r>
              <a:rPr sz="2000" dirty="0">
                <a:solidFill>
                  <a:srgbClr val="404040"/>
                </a:solidFill>
                <a:latin typeface="Carlito"/>
                <a:cs typeface="Carlito"/>
              </a:rPr>
              <a:t>terms</a:t>
            </a:r>
            <a:r>
              <a:rPr sz="2000" spc="-15" dirty="0">
                <a:solidFill>
                  <a:srgbClr val="404040"/>
                </a:solidFill>
                <a:latin typeface="Carlito"/>
                <a:cs typeface="Carlito"/>
              </a:rPr>
              <a:t> </a:t>
            </a:r>
            <a:r>
              <a:rPr sz="2000" dirty="0">
                <a:solidFill>
                  <a:srgbClr val="404040"/>
                </a:solidFill>
                <a:latin typeface="Carlito"/>
                <a:cs typeface="Carlito"/>
              </a:rPr>
              <a:t>of</a:t>
            </a:r>
            <a:r>
              <a:rPr sz="2000" spc="-35" dirty="0">
                <a:solidFill>
                  <a:srgbClr val="404040"/>
                </a:solidFill>
                <a:latin typeface="Carlito"/>
                <a:cs typeface="Carlito"/>
              </a:rPr>
              <a:t> </a:t>
            </a:r>
            <a:r>
              <a:rPr sz="2000" spc="-25" dirty="0">
                <a:solidFill>
                  <a:srgbClr val="404040"/>
                </a:solidFill>
                <a:latin typeface="Carlito"/>
                <a:cs typeface="Carlito"/>
              </a:rPr>
              <a:t>the </a:t>
            </a:r>
            <a:r>
              <a:rPr sz="2000" dirty="0">
                <a:solidFill>
                  <a:srgbClr val="404040"/>
                </a:solidFill>
                <a:latin typeface="Carlito"/>
                <a:cs typeface="Carlito"/>
              </a:rPr>
              <a:t>unit</a:t>
            </a:r>
            <a:r>
              <a:rPr sz="2000" spc="-35" dirty="0">
                <a:solidFill>
                  <a:srgbClr val="404040"/>
                </a:solidFill>
                <a:latin typeface="Carlito"/>
                <a:cs typeface="Carlito"/>
              </a:rPr>
              <a:t> </a:t>
            </a:r>
            <a:r>
              <a:rPr sz="2000" dirty="0">
                <a:solidFill>
                  <a:srgbClr val="404040"/>
                </a:solidFill>
                <a:latin typeface="Carlito"/>
                <a:cs typeface="Carlito"/>
              </a:rPr>
              <a:t>being</a:t>
            </a:r>
            <a:r>
              <a:rPr sz="2000" spc="-15" dirty="0">
                <a:solidFill>
                  <a:srgbClr val="404040"/>
                </a:solidFill>
                <a:latin typeface="Carlito"/>
                <a:cs typeface="Carlito"/>
              </a:rPr>
              <a:t> </a:t>
            </a:r>
            <a:r>
              <a:rPr sz="2000" spc="-10" dirty="0">
                <a:solidFill>
                  <a:srgbClr val="404040"/>
                </a:solidFill>
                <a:latin typeface="Carlito"/>
                <a:cs typeface="Carlito"/>
              </a:rPr>
              <a:t>predicted.</a:t>
            </a:r>
            <a:r>
              <a:rPr sz="2000" spc="-30" dirty="0">
                <a:solidFill>
                  <a:srgbClr val="404040"/>
                </a:solidFill>
                <a:latin typeface="Carlito"/>
                <a:cs typeface="Carlito"/>
              </a:rPr>
              <a:t> </a:t>
            </a:r>
            <a:r>
              <a:rPr sz="2000" dirty="0">
                <a:solidFill>
                  <a:srgbClr val="404040"/>
                </a:solidFill>
                <a:latin typeface="Carlito"/>
                <a:cs typeface="Carlito"/>
              </a:rPr>
              <a:t>For</a:t>
            </a:r>
            <a:r>
              <a:rPr sz="2000" spc="-30" dirty="0">
                <a:solidFill>
                  <a:srgbClr val="404040"/>
                </a:solidFill>
                <a:latin typeface="Carlito"/>
                <a:cs typeface="Carlito"/>
              </a:rPr>
              <a:t> </a:t>
            </a:r>
            <a:r>
              <a:rPr sz="2000" spc="-10" dirty="0">
                <a:solidFill>
                  <a:srgbClr val="404040"/>
                </a:solidFill>
                <a:latin typeface="Carlito"/>
                <a:cs typeface="Carlito"/>
              </a:rPr>
              <a:t>example, </a:t>
            </a:r>
            <a:r>
              <a:rPr sz="2000" dirty="0">
                <a:solidFill>
                  <a:srgbClr val="404040"/>
                </a:solidFill>
                <a:latin typeface="Carlito"/>
                <a:cs typeface="Carlito"/>
              </a:rPr>
              <a:t>using</a:t>
            </a:r>
            <a:r>
              <a:rPr sz="2000" spc="-15" dirty="0">
                <a:solidFill>
                  <a:srgbClr val="404040"/>
                </a:solidFill>
                <a:latin typeface="Carlito"/>
                <a:cs typeface="Carlito"/>
              </a:rPr>
              <a:t> </a:t>
            </a:r>
            <a:r>
              <a:rPr sz="2000" dirty="0">
                <a:solidFill>
                  <a:srgbClr val="404040"/>
                </a:solidFill>
                <a:latin typeface="Carlito"/>
                <a:cs typeface="Carlito"/>
              </a:rPr>
              <a:t>RMSE</a:t>
            </a:r>
            <a:r>
              <a:rPr sz="2000" spc="-40" dirty="0">
                <a:solidFill>
                  <a:srgbClr val="404040"/>
                </a:solidFill>
                <a:latin typeface="Carlito"/>
                <a:cs typeface="Carlito"/>
              </a:rPr>
              <a:t> </a:t>
            </a:r>
            <a:r>
              <a:rPr sz="2000" dirty="0">
                <a:solidFill>
                  <a:srgbClr val="404040"/>
                </a:solidFill>
                <a:latin typeface="Carlito"/>
                <a:cs typeface="Carlito"/>
              </a:rPr>
              <a:t>in</a:t>
            </a:r>
            <a:r>
              <a:rPr sz="2000" spc="-25" dirty="0">
                <a:solidFill>
                  <a:srgbClr val="404040"/>
                </a:solidFill>
                <a:latin typeface="Carlito"/>
                <a:cs typeface="Carlito"/>
              </a:rPr>
              <a:t> </a:t>
            </a:r>
            <a:r>
              <a:rPr sz="2000" dirty="0">
                <a:solidFill>
                  <a:srgbClr val="404040"/>
                </a:solidFill>
                <a:latin typeface="Carlito"/>
                <a:cs typeface="Carlito"/>
              </a:rPr>
              <a:t>a</a:t>
            </a:r>
            <a:r>
              <a:rPr sz="2000" spc="-20" dirty="0">
                <a:solidFill>
                  <a:srgbClr val="404040"/>
                </a:solidFill>
                <a:latin typeface="Carlito"/>
                <a:cs typeface="Carlito"/>
              </a:rPr>
              <a:t> </a:t>
            </a:r>
            <a:r>
              <a:rPr sz="2000" dirty="0">
                <a:solidFill>
                  <a:srgbClr val="404040"/>
                </a:solidFill>
                <a:latin typeface="Carlito"/>
                <a:cs typeface="Carlito"/>
              </a:rPr>
              <a:t>house</a:t>
            </a:r>
            <a:r>
              <a:rPr sz="2000" spc="-25" dirty="0">
                <a:solidFill>
                  <a:srgbClr val="404040"/>
                </a:solidFill>
                <a:latin typeface="Carlito"/>
                <a:cs typeface="Carlito"/>
              </a:rPr>
              <a:t> </a:t>
            </a:r>
            <a:r>
              <a:rPr sz="2000" spc="-10" dirty="0">
                <a:solidFill>
                  <a:srgbClr val="404040"/>
                </a:solidFill>
                <a:latin typeface="Carlito"/>
                <a:cs typeface="Carlito"/>
              </a:rPr>
              <a:t>price prediction</a:t>
            </a:r>
            <a:r>
              <a:rPr sz="2000" spc="-45" dirty="0">
                <a:solidFill>
                  <a:srgbClr val="404040"/>
                </a:solidFill>
                <a:latin typeface="Carlito"/>
                <a:cs typeface="Carlito"/>
              </a:rPr>
              <a:t> </a:t>
            </a:r>
            <a:r>
              <a:rPr sz="2000" dirty="0">
                <a:solidFill>
                  <a:srgbClr val="404040"/>
                </a:solidFill>
                <a:latin typeface="Carlito"/>
                <a:cs typeface="Carlito"/>
              </a:rPr>
              <a:t>model</a:t>
            </a:r>
            <a:r>
              <a:rPr sz="2000" spc="-35" dirty="0">
                <a:solidFill>
                  <a:srgbClr val="404040"/>
                </a:solidFill>
                <a:latin typeface="Carlito"/>
                <a:cs typeface="Carlito"/>
              </a:rPr>
              <a:t> </a:t>
            </a:r>
            <a:r>
              <a:rPr sz="2000" dirty="0">
                <a:solidFill>
                  <a:srgbClr val="404040"/>
                </a:solidFill>
                <a:latin typeface="Carlito"/>
                <a:cs typeface="Carlito"/>
              </a:rPr>
              <a:t>would</a:t>
            </a:r>
            <a:r>
              <a:rPr sz="2000" spc="-40" dirty="0">
                <a:solidFill>
                  <a:srgbClr val="404040"/>
                </a:solidFill>
                <a:latin typeface="Carlito"/>
                <a:cs typeface="Carlito"/>
              </a:rPr>
              <a:t> </a:t>
            </a:r>
            <a:r>
              <a:rPr sz="2000" dirty="0">
                <a:solidFill>
                  <a:srgbClr val="404040"/>
                </a:solidFill>
                <a:latin typeface="Carlito"/>
                <a:cs typeface="Carlito"/>
              </a:rPr>
              <a:t>give</a:t>
            </a:r>
            <a:r>
              <a:rPr sz="2000" spc="-45" dirty="0">
                <a:solidFill>
                  <a:srgbClr val="404040"/>
                </a:solidFill>
                <a:latin typeface="Carlito"/>
                <a:cs typeface="Carlito"/>
              </a:rPr>
              <a:t> </a:t>
            </a:r>
            <a:r>
              <a:rPr sz="2000" dirty="0">
                <a:solidFill>
                  <a:srgbClr val="404040"/>
                </a:solidFill>
                <a:latin typeface="Carlito"/>
                <a:cs typeface="Carlito"/>
              </a:rPr>
              <a:t>the</a:t>
            </a:r>
            <a:r>
              <a:rPr sz="2000" spc="-35" dirty="0">
                <a:solidFill>
                  <a:srgbClr val="404040"/>
                </a:solidFill>
                <a:latin typeface="Carlito"/>
                <a:cs typeface="Carlito"/>
              </a:rPr>
              <a:t> </a:t>
            </a:r>
            <a:r>
              <a:rPr sz="2000" dirty="0">
                <a:solidFill>
                  <a:srgbClr val="404040"/>
                </a:solidFill>
                <a:latin typeface="Carlito"/>
                <a:cs typeface="Carlito"/>
              </a:rPr>
              <a:t>error</a:t>
            </a:r>
            <a:r>
              <a:rPr sz="2000" spc="-25" dirty="0">
                <a:solidFill>
                  <a:srgbClr val="404040"/>
                </a:solidFill>
                <a:latin typeface="Carlito"/>
                <a:cs typeface="Carlito"/>
              </a:rPr>
              <a:t> </a:t>
            </a:r>
            <a:r>
              <a:rPr sz="2000" dirty="0">
                <a:solidFill>
                  <a:srgbClr val="404040"/>
                </a:solidFill>
                <a:latin typeface="Carlito"/>
                <a:cs typeface="Carlito"/>
              </a:rPr>
              <a:t>in</a:t>
            </a:r>
            <a:r>
              <a:rPr sz="2000" spc="-40" dirty="0">
                <a:solidFill>
                  <a:srgbClr val="404040"/>
                </a:solidFill>
                <a:latin typeface="Carlito"/>
                <a:cs typeface="Carlito"/>
              </a:rPr>
              <a:t> </a:t>
            </a:r>
            <a:r>
              <a:rPr sz="2000" dirty="0">
                <a:solidFill>
                  <a:srgbClr val="404040"/>
                </a:solidFill>
                <a:latin typeface="Carlito"/>
                <a:cs typeface="Carlito"/>
              </a:rPr>
              <a:t>terms</a:t>
            </a:r>
            <a:r>
              <a:rPr sz="2000" spc="-15" dirty="0">
                <a:solidFill>
                  <a:srgbClr val="404040"/>
                </a:solidFill>
                <a:latin typeface="Carlito"/>
                <a:cs typeface="Carlito"/>
              </a:rPr>
              <a:t> </a:t>
            </a:r>
            <a:r>
              <a:rPr sz="2000" dirty="0">
                <a:solidFill>
                  <a:srgbClr val="404040"/>
                </a:solidFill>
                <a:latin typeface="Carlito"/>
                <a:cs typeface="Carlito"/>
              </a:rPr>
              <a:t>of</a:t>
            </a:r>
            <a:r>
              <a:rPr sz="2000" spc="-45" dirty="0">
                <a:solidFill>
                  <a:srgbClr val="404040"/>
                </a:solidFill>
                <a:latin typeface="Carlito"/>
                <a:cs typeface="Carlito"/>
              </a:rPr>
              <a:t> </a:t>
            </a:r>
            <a:r>
              <a:rPr sz="2000" dirty="0">
                <a:solidFill>
                  <a:srgbClr val="404040"/>
                </a:solidFill>
                <a:latin typeface="Carlito"/>
                <a:cs typeface="Carlito"/>
              </a:rPr>
              <a:t>house</a:t>
            </a:r>
            <a:r>
              <a:rPr sz="2000" spc="-45" dirty="0">
                <a:solidFill>
                  <a:srgbClr val="404040"/>
                </a:solidFill>
                <a:latin typeface="Carlito"/>
                <a:cs typeface="Carlito"/>
              </a:rPr>
              <a:t> </a:t>
            </a:r>
            <a:r>
              <a:rPr sz="2000" dirty="0">
                <a:solidFill>
                  <a:srgbClr val="404040"/>
                </a:solidFill>
                <a:latin typeface="Carlito"/>
                <a:cs typeface="Carlito"/>
              </a:rPr>
              <a:t>price,</a:t>
            </a:r>
            <a:r>
              <a:rPr sz="2000" spc="-35" dirty="0">
                <a:solidFill>
                  <a:srgbClr val="404040"/>
                </a:solidFill>
                <a:latin typeface="Carlito"/>
                <a:cs typeface="Carlito"/>
              </a:rPr>
              <a:t> </a:t>
            </a:r>
            <a:r>
              <a:rPr sz="2000" spc="-10" dirty="0">
                <a:solidFill>
                  <a:srgbClr val="404040"/>
                </a:solidFill>
                <a:latin typeface="Carlito"/>
                <a:cs typeface="Carlito"/>
              </a:rPr>
              <a:t>which </a:t>
            </a:r>
            <a:r>
              <a:rPr sz="2000" dirty="0">
                <a:solidFill>
                  <a:srgbClr val="404040"/>
                </a:solidFill>
                <a:latin typeface="Carlito"/>
                <a:cs typeface="Carlito"/>
              </a:rPr>
              <a:t>can</a:t>
            </a:r>
            <a:r>
              <a:rPr sz="2000" spc="-40" dirty="0">
                <a:solidFill>
                  <a:srgbClr val="404040"/>
                </a:solidFill>
                <a:latin typeface="Carlito"/>
                <a:cs typeface="Carlito"/>
              </a:rPr>
              <a:t> </a:t>
            </a:r>
            <a:r>
              <a:rPr sz="2000" dirty="0">
                <a:solidFill>
                  <a:srgbClr val="404040"/>
                </a:solidFill>
                <a:latin typeface="Carlito"/>
                <a:cs typeface="Carlito"/>
              </a:rPr>
              <a:t>help</a:t>
            </a:r>
            <a:r>
              <a:rPr sz="2000" spc="-35" dirty="0">
                <a:solidFill>
                  <a:srgbClr val="404040"/>
                </a:solidFill>
                <a:latin typeface="Carlito"/>
                <a:cs typeface="Carlito"/>
              </a:rPr>
              <a:t> </a:t>
            </a:r>
            <a:r>
              <a:rPr sz="2000" dirty="0">
                <a:solidFill>
                  <a:srgbClr val="404040"/>
                </a:solidFill>
                <a:latin typeface="Carlito"/>
                <a:cs typeface="Carlito"/>
              </a:rPr>
              <a:t>end</a:t>
            </a:r>
            <a:r>
              <a:rPr sz="2000" spc="-40" dirty="0">
                <a:solidFill>
                  <a:srgbClr val="404040"/>
                </a:solidFill>
                <a:latin typeface="Carlito"/>
                <a:cs typeface="Carlito"/>
              </a:rPr>
              <a:t> </a:t>
            </a:r>
            <a:r>
              <a:rPr sz="2000" dirty="0">
                <a:solidFill>
                  <a:srgbClr val="404040"/>
                </a:solidFill>
                <a:latin typeface="Carlito"/>
                <a:cs typeface="Carlito"/>
              </a:rPr>
              <a:t>users</a:t>
            </a:r>
            <a:r>
              <a:rPr sz="2000" spc="-30" dirty="0">
                <a:solidFill>
                  <a:srgbClr val="404040"/>
                </a:solidFill>
                <a:latin typeface="Carlito"/>
                <a:cs typeface="Carlito"/>
              </a:rPr>
              <a:t> </a:t>
            </a:r>
            <a:r>
              <a:rPr sz="2000" dirty="0">
                <a:solidFill>
                  <a:srgbClr val="404040"/>
                </a:solidFill>
                <a:latin typeface="Carlito"/>
                <a:cs typeface="Carlito"/>
              </a:rPr>
              <a:t>easily</a:t>
            </a:r>
            <a:r>
              <a:rPr sz="2000" spc="-25" dirty="0">
                <a:solidFill>
                  <a:srgbClr val="404040"/>
                </a:solidFill>
                <a:latin typeface="Carlito"/>
                <a:cs typeface="Carlito"/>
              </a:rPr>
              <a:t> </a:t>
            </a:r>
            <a:r>
              <a:rPr sz="2000" spc="-10" dirty="0">
                <a:solidFill>
                  <a:srgbClr val="404040"/>
                </a:solidFill>
                <a:latin typeface="Carlito"/>
                <a:cs typeface="Carlito"/>
              </a:rPr>
              <a:t>understand</a:t>
            </a:r>
            <a:r>
              <a:rPr sz="2000" spc="-45" dirty="0">
                <a:solidFill>
                  <a:srgbClr val="404040"/>
                </a:solidFill>
                <a:latin typeface="Carlito"/>
                <a:cs typeface="Carlito"/>
              </a:rPr>
              <a:t> </a:t>
            </a:r>
            <a:r>
              <a:rPr sz="2000" dirty="0">
                <a:solidFill>
                  <a:srgbClr val="404040"/>
                </a:solidFill>
                <a:latin typeface="Carlito"/>
                <a:cs typeface="Carlito"/>
              </a:rPr>
              <a:t>model</a:t>
            </a:r>
            <a:r>
              <a:rPr sz="2000" spc="-50" dirty="0">
                <a:solidFill>
                  <a:srgbClr val="404040"/>
                </a:solidFill>
                <a:latin typeface="Carlito"/>
                <a:cs typeface="Carlito"/>
              </a:rPr>
              <a:t> </a:t>
            </a:r>
            <a:r>
              <a:rPr sz="2000" spc="-10" dirty="0">
                <a:solidFill>
                  <a:srgbClr val="404040"/>
                </a:solidFill>
                <a:latin typeface="Carlito"/>
                <a:cs typeface="Carlito"/>
              </a:rPr>
              <a:t>performance.</a:t>
            </a:r>
            <a:endParaRPr sz="2000">
              <a:latin typeface="Carlito"/>
              <a:cs typeface="Carlito"/>
            </a:endParaRPr>
          </a:p>
        </p:txBody>
      </p:sp>
      <p:pic>
        <p:nvPicPr>
          <p:cNvPr id="8" name="object 8"/>
          <p:cNvPicPr/>
          <p:nvPr/>
        </p:nvPicPr>
        <p:blipFill>
          <a:blip r:embed="rId3" cstate="print"/>
          <a:stretch>
            <a:fillRect/>
          </a:stretch>
        </p:blipFill>
        <p:spPr>
          <a:xfrm>
            <a:off x="1981200" y="4428825"/>
            <a:ext cx="4970530" cy="1579096"/>
          </a:xfrm>
          <a:prstGeom prst="rect">
            <a:avLst/>
          </a:prstGeom>
        </p:spPr>
      </p:pic>
      <p:pic>
        <p:nvPicPr>
          <p:cNvPr id="9" name="object 9"/>
          <p:cNvPicPr/>
          <p:nvPr/>
        </p:nvPicPr>
        <p:blipFill>
          <a:blip r:embed="rId4" cstate="print"/>
          <a:stretch>
            <a:fillRect/>
          </a:stretch>
        </p:blipFill>
        <p:spPr>
          <a:xfrm>
            <a:off x="304800" y="6348984"/>
            <a:ext cx="1581912" cy="4084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901090" y="1840230"/>
            <a:ext cx="7479665" cy="1881505"/>
          </a:xfrm>
          <a:prstGeom prst="rect">
            <a:avLst/>
          </a:prstGeom>
        </p:spPr>
        <p:txBody>
          <a:bodyPr vert="horz" wrap="square" lIns="0" tIns="47625" rIns="0" bIns="0" rtlCol="0">
            <a:spAutoFit/>
          </a:bodyPr>
          <a:lstStyle/>
          <a:p>
            <a:pPr marL="12700" marR="5715" algn="just">
              <a:lnSpc>
                <a:spcPts val="2160"/>
              </a:lnSpc>
              <a:spcBef>
                <a:spcPts val="375"/>
              </a:spcBef>
            </a:pPr>
            <a:r>
              <a:rPr sz="2000" dirty="0">
                <a:solidFill>
                  <a:srgbClr val="404040"/>
                </a:solidFill>
                <a:latin typeface="Times New Roman"/>
                <a:cs typeface="Times New Roman"/>
              </a:rPr>
              <a:t>RMSE</a:t>
            </a:r>
            <a:r>
              <a:rPr sz="2000" spc="215" dirty="0">
                <a:solidFill>
                  <a:srgbClr val="404040"/>
                </a:solidFill>
                <a:latin typeface="Times New Roman"/>
                <a:cs typeface="Times New Roman"/>
              </a:rPr>
              <a:t>  </a:t>
            </a:r>
            <a:r>
              <a:rPr sz="2000" dirty="0">
                <a:solidFill>
                  <a:srgbClr val="404040"/>
                </a:solidFill>
                <a:latin typeface="Times New Roman"/>
                <a:cs typeface="Times New Roman"/>
              </a:rPr>
              <a:t>(or</a:t>
            </a:r>
            <a:r>
              <a:rPr sz="2000" spc="204" dirty="0">
                <a:solidFill>
                  <a:srgbClr val="404040"/>
                </a:solidFill>
                <a:latin typeface="Times New Roman"/>
                <a:cs typeface="Times New Roman"/>
              </a:rPr>
              <a:t>  </a:t>
            </a:r>
            <a:r>
              <a:rPr sz="2000" dirty="0">
                <a:solidFill>
                  <a:srgbClr val="404040"/>
                </a:solidFill>
                <a:latin typeface="Times New Roman"/>
                <a:cs typeface="Times New Roman"/>
              </a:rPr>
              <a:t>MSE)</a:t>
            </a:r>
            <a:r>
              <a:rPr sz="2000" spc="210" dirty="0">
                <a:solidFill>
                  <a:srgbClr val="404040"/>
                </a:solidFill>
                <a:latin typeface="Times New Roman"/>
                <a:cs typeface="Times New Roman"/>
              </a:rPr>
              <a:t>  </a:t>
            </a:r>
            <a:r>
              <a:rPr sz="2000" dirty="0">
                <a:solidFill>
                  <a:srgbClr val="404040"/>
                </a:solidFill>
                <a:latin typeface="Times New Roman"/>
                <a:cs typeface="Times New Roman"/>
              </a:rPr>
              <a:t>is</a:t>
            </a:r>
            <a:r>
              <a:rPr sz="2000" spc="210" dirty="0">
                <a:solidFill>
                  <a:srgbClr val="404040"/>
                </a:solidFill>
                <a:latin typeface="Times New Roman"/>
                <a:cs typeface="Times New Roman"/>
              </a:rPr>
              <a:t>  </a:t>
            </a:r>
            <a:r>
              <a:rPr sz="2000" dirty="0">
                <a:solidFill>
                  <a:srgbClr val="404040"/>
                </a:solidFill>
                <a:latin typeface="Times New Roman"/>
                <a:cs typeface="Times New Roman"/>
              </a:rPr>
              <a:t>the</a:t>
            </a:r>
            <a:r>
              <a:rPr sz="2000" spc="215" dirty="0">
                <a:solidFill>
                  <a:srgbClr val="404040"/>
                </a:solidFill>
                <a:latin typeface="Times New Roman"/>
                <a:cs typeface="Times New Roman"/>
              </a:rPr>
              <a:t>  </a:t>
            </a:r>
            <a:r>
              <a:rPr sz="2000" dirty="0">
                <a:solidFill>
                  <a:srgbClr val="404040"/>
                </a:solidFill>
                <a:latin typeface="Times New Roman"/>
                <a:cs typeface="Times New Roman"/>
              </a:rPr>
              <a:t>measure</a:t>
            </a:r>
            <a:r>
              <a:rPr sz="2000" spc="215" dirty="0">
                <a:solidFill>
                  <a:srgbClr val="404040"/>
                </a:solidFill>
                <a:latin typeface="Times New Roman"/>
                <a:cs typeface="Times New Roman"/>
              </a:rPr>
              <a:t>  </a:t>
            </a:r>
            <a:r>
              <a:rPr sz="2000" dirty="0">
                <a:solidFill>
                  <a:srgbClr val="404040"/>
                </a:solidFill>
                <a:latin typeface="Times New Roman"/>
                <a:cs typeface="Times New Roman"/>
              </a:rPr>
              <a:t>of</a:t>
            </a:r>
            <a:r>
              <a:rPr sz="2000" spc="215" dirty="0">
                <a:solidFill>
                  <a:srgbClr val="404040"/>
                </a:solidFill>
                <a:latin typeface="Times New Roman"/>
                <a:cs typeface="Times New Roman"/>
              </a:rPr>
              <a:t>  </a:t>
            </a:r>
            <a:r>
              <a:rPr sz="2000" dirty="0">
                <a:solidFill>
                  <a:srgbClr val="404040"/>
                </a:solidFill>
                <a:latin typeface="Times New Roman"/>
                <a:cs typeface="Times New Roman"/>
              </a:rPr>
              <a:t>goodness</a:t>
            </a:r>
            <a:r>
              <a:rPr sz="2000" spc="210" dirty="0">
                <a:solidFill>
                  <a:srgbClr val="404040"/>
                </a:solidFill>
                <a:latin typeface="Times New Roman"/>
                <a:cs typeface="Times New Roman"/>
              </a:rPr>
              <a:t>  </a:t>
            </a:r>
            <a:r>
              <a:rPr sz="2000" dirty="0">
                <a:solidFill>
                  <a:srgbClr val="404040"/>
                </a:solidFill>
                <a:latin typeface="Times New Roman"/>
                <a:cs typeface="Times New Roman"/>
              </a:rPr>
              <a:t>of</a:t>
            </a:r>
            <a:r>
              <a:rPr sz="2000" spc="210" dirty="0">
                <a:solidFill>
                  <a:srgbClr val="404040"/>
                </a:solidFill>
                <a:latin typeface="Times New Roman"/>
                <a:cs typeface="Times New Roman"/>
              </a:rPr>
              <a:t>  </a:t>
            </a:r>
            <a:r>
              <a:rPr sz="2000" dirty="0">
                <a:solidFill>
                  <a:srgbClr val="404040"/>
                </a:solidFill>
                <a:latin typeface="Times New Roman"/>
                <a:cs typeface="Times New Roman"/>
              </a:rPr>
              <a:t>predicting</a:t>
            </a:r>
            <a:r>
              <a:rPr sz="2000" spc="215" dirty="0">
                <a:solidFill>
                  <a:srgbClr val="404040"/>
                </a:solidFill>
                <a:latin typeface="Times New Roman"/>
                <a:cs typeface="Times New Roman"/>
              </a:rPr>
              <a:t>  </a:t>
            </a:r>
            <a:r>
              <a:rPr sz="2000" spc="-25" dirty="0">
                <a:solidFill>
                  <a:srgbClr val="404040"/>
                </a:solidFill>
                <a:latin typeface="Times New Roman"/>
                <a:cs typeface="Times New Roman"/>
              </a:rPr>
              <a:t>the </a:t>
            </a:r>
            <a:r>
              <a:rPr sz="2000" dirty="0">
                <a:solidFill>
                  <a:srgbClr val="404040"/>
                </a:solidFill>
                <a:latin typeface="Times New Roman"/>
                <a:cs typeface="Times New Roman"/>
              </a:rPr>
              <a:t>validation/test</a:t>
            </a:r>
            <a:r>
              <a:rPr sz="2000" spc="484" dirty="0">
                <a:solidFill>
                  <a:srgbClr val="404040"/>
                </a:solidFill>
                <a:latin typeface="Times New Roman"/>
                <a:cs typeface="Times New Roman"/>
              </a:rPr>
              <a:t> </a:t>
            </a:r>
            <a:r>
              <a:rPr sz="2000" dirty="0">
                <a:solidFill>
                  <a:srgbClr val="404040"/>
                </a:solidFill>
                <a:latin typeface="Times New Roman"/>
                <a:cs typeface="Times New Roman"/>
              </a:rPr>
              <a:t>values,</a:t>
            </a:r>
            <a:r>
              <a:rPr sz="2000" spc="495" dirty="0">
                <a:solidFill>
                  <a:srgbClr val="404040"/>
                </a:solidFill>
                <a:latin typeface="Times New Roman"/>
                <a:cs typeface="Times New Roman"/>
              </a:rPr>
              <a:t> </a:t>
            </a:r>
            <a:r>
              <a:rPr sz="2000" dirty="0">
                <a:solidFill>
                  <a:srgbClr val="404040"/>
                </a:solidFill>
                <a:latin typeface="Times New Roman"/>
                <a:cs typeface="Times New Roman"/>
              </a:rPr>
              <a:t>while</a:t>
            </a:r>
            <a:r>
              <a:rPr sz="2000" spc="480" dirty="0">
                <a:solidFill>
                  <a:srgbClr val="404040"/>
                </a:solidFill>
                <a:latin typeface="Times New Roman"/>
                <a:cs typeface="Times New Roman"/>
              </a:rPr>
              <a:t> </a:t>
            </a:r>
            <a:r>
              <a:rPr sz="2000" dirty="0">
                <a:solidFill>
                  <a:srgbClr val="404040"/>
                </a:solidFill>
                <a:latin typeface="Times New Roman"/>
                <a:cs typeface="Times New Roman"/>
              </a:rPr>
              <a:t>R^2</a:t>
            </a:r>
            <a:r>
              <a:rPr sz="2000" spc="5" dirty="0">
                <a:solidFill>
                  <a:srgbClr val="404040"/>
                </a:solidFill>
                <a:latin typeface="Times New Roman"/>
                <a:cs typeface="Times New Roman"/>
              </a:rPr>
              <a:t>  </a:t>
            </a:r>
            <a:r>
              <a:rPr sz="2000" dirty="0">
                <a:solidFill>
                  <a:srgbClr val="404040"/>
                </a:solidFill>
                <a:latin typeface="Times New Roman"/>
                <a:cs typeface="Times New Roman"/>
              </a:rPr>
              <a:t>is  a</a:t>
            </a:r>
            <a:r>
              <a:rPr sz="2000" spc="490" dirty="0">
                <a:solidFill>
                  <a:srgbClr val="404040"/>
                </a:solidFill>
                <a:latin typeface="Times New Roman"/>
                <a:cs typeface="Times New Roman"/>
              </a:rPr>
              <a:t> </a:t>
            </a:r>
            <a:r>
              <a:rPr sz="2000" dirty="0">
                <a:solidFill>
                  <a:srgbClr val="404040"/>
                </a:solidFill>
                <a:latin typeface="Times New Roman"/>
                <a:cs typeface="Times New Roman"/>
              </a:rPr>
              <a:t>measure</a:t>
            </a:r>
            <a:r>
              <a:rPr sz="2000" spc="490" dirty="0">
                <a:solidFill>
                  <a:srgbClr val="404040"/>
                </a:solidFill>
                <a:latin typeface="Times New Roman"/>
                <a:cs typeface="Times New Roman"/>
              </a:rPr>
              <a:t> </a:t>
            </a:r>
            <a:r>
              <a:rPr sz="2000" dirty="0">
                <a:solidFill>
                  <a:srgbClr val="404040"/>
                </a:solidFill>
                <a:latin typeface="Times New Roman"/>
                <a:cs typeface="Times New Roman"/>
              </a:rPr>
              <a:t>of</a:t>
            </a:r>
            <a:r>
              <a:rPr sz="2000" spc="495" dirty="0">
                <a:solidFill>
                  <a:srgbClr val="404040"/>
                </a:solidFill>
                <a:latin typeface="Times New Roman"/>
                <a:cs typeface="Times New Roman"/>
              </a:rPr>
              <a:t> </a:t>
            </a:r>
            <a:r>
              <a:rPr sz="2000" dirty="0">
                <a:solidFill>
                  <a:srgbClr val="404040"/>
                </a:solidFill>
                <a:latin typeface="Times New Roman"/>
                <a:cs typeface="Times New Roman"/>
              </a:rPr>
              <a:t>goodness</a:t>
            </a:r>
            <a:r>
              <a:rPr sz="2000" spc="490" dirty="0">
                <a:solidFill>
                  <a:srgbClr val="404040"/>
                </a:solidFill>
                <a:latin typeface="Times New Roman"/>
                <a:cs typeface="Times New Roman"/>
              </a:rPr>
              <a:t> </a:t>
            </a:r>
            <a:r>
              <a:rPr sz="2000" dirty="0">
                <a:solidFill>
                  <a:srgbClr val="404040"/>
                </a:solidFill>
                <a:latin typeface="Times New Roman"/>
                <a:cs typeface="Times New Roman"/>
              </a:rPr>
              <a:t>of</a:t>
            </a:r>
            <a:r>
              <a:rPr sz="2000" spc="495" dirty="0">
                <a:solidFill>
                  <a:srgbClr val="404040"/>
                </a:solidFill>
                <a:latin typeface="Times New Roman"/>
                <a:cs typeface="Times New Roman"/>
              </a:rPr>
              <a:t> </a:t>
            </a:r>
            <a:r>
              <a:rPr sz="2000" dirty="0">
                <a:solidFill>
                  <a:srgbClr val="404040"/>
                </a:solidFill>
                <a:latin typeface="Times New Roman"/>
                <a:cs typeface="Times New Roman"/>
              </a:rPr>
              <a:t>fit</a:t>
            </a:r>
            <a:r>
              <a:rPr sz="2000" spc="480" dirty="0">
                <a:solidFill>
                  <a:srgbClr val="404040"/>
                </a:solidFill>
                <a:latin typeface="Times New Roman"/>
                <a:cs typeface="Times New Roman"/>
              </a:rPr>
              <a:t> </a:t>
            </a:r>
            <a:r>
              <a:rPr sz="2000" spc="-25" dirty="0">
                <a:solidFill>
                  <a:srgbClr val="404040"/>
                </a:solidFill>
                <a:latin typeface="Times New Roman"/>
                <a:cs typeface="Times New Roman"/>
              </a:rPr>
              <a:t>in </a:t>
            </a:r>
            <a:r>
              <a:rPr sz="2000" dirty="0">
                <a:solidFill>
                  <a:srgbClr val="404040"/>
                </a:solidFill>
                <a:latin typeface="Times New Roman"/>
                <a:cs typeface="Times New Roman"/>
              </a:rPr>
              <a:t>capturing</a:t>
            </a:r>
            <a:r>
              <a:rPr sz="2000" spc="-40" dirty="0">
                <a:solidFill>
                  <a:srgbClr val="404040"/>
                </a:solidFill>
                <a:latin typeface="Times New Roman"/>
                <a:cs typeface="Times New Roman"/>
              </a:rPr>
              <a:t> </a:t>
            </a:r>
            <a:r>
              <a:rPr sz="2000" dirty="0">
                <a:solidFill>
                  <a:srgbClr val="404040"/>
                </a:solidFill>
                <a:latin typeface="Times New Roman"/>
                <a:cs typeface="Times New Roman"/>
              </a:rPr>
              <a:t>the</a:t>
            </a:r>
            <a:r>
              <a:rPr sz="2000" spc="-15" dirty="0">
                <a:solidFill>
                  <a:srgbClr val="404040"/>
                </a:solidFill>
                <a:latin typeface="Times New Roman"/>
                <a:cs typeface="Times New Roman"/>
              </a:rPr>
              <a:t> </a:t>
            </a:r>
            <a:r>
              <a:rPr sz="2000" dirty="0">
                <a:solidFill>
                  <a:srgbClr val="404040"/>
                </a:solidFill>
                <a:latin typeface="Times New Roman"/>
                <a:cs typeface="Times New Roman"/>
              </a:rPr>
              <a:t>variance</a:t>
            </a:r>
            <a:r>
              <a:rPr sz="2000" spc="-25" dirty="0">
                <a:solidFill>
                  <a:srgbClr val="404040"/>
                </a:solidFill>
                <a:latin typeface="Times New Roman"/>
                <a:cs typeface="Times New Roman"/>
              </a:rPr>
              <a:t> </a:t>
            </a:r>
            <a:r>
              <a:rPr sz="2000" dirty="0">
                <a:solidFill>
                  <a:srgbClr val="404040"/>
                </a:solidFill>
                <a:latin typeface="Times New Roman"/>
                <a:cs typeface="Times New Roman"/>
              </a:rPr>
              <a:t>in</a:t>
            </a:r>
            <a:r>
              <a:rPr sz="2000" spc="-10" dirty="0">
                <a:solidFill>
                  <a:srgbClr val="404040"/>
                </a:solidFill>
                <a:latin typeface="Times New Roman"/>
                <a:cs typeface="Times New Roman"/>
              </a:rPr>
              <a:t> </a:t>
            </a:r>
            <a:r>
              <a:rPr sz="2000" dirty="0">
                <a:solidFill>
                  <a:srgbClr val="404040"/>
                </a:solidFill>
                <a:latin typeface="Times New Roman"/>
                <a:cs typeface="Times New Roman"/>
              </a:rPr>
              <a:t>the</a:t>
            </a:r>
            <a:r>
              <a:rPr sz="2000" spc="-30" dirty="0">
                <a:solidFill>
                  <a:srgbClr val="404040"/>
                </a:solidFill>
                <a:latin typeface="Times New Roman"/>
                <a:cs typeface="Times New Roman"/>
              </a:rPr>
              <a:t> </a:t>
            </a:r>
            <a:r>
              <a:rPr sz="2000" dirty="0">
                <a:solidFill>
                  <a:srgbClr val="404040"/>
                </a:solidFill>
                <a:latin typeface="Times New Roman"/>
                <a:cs typeface="Times New Roman"/>
              </a:rPr>
              <a:t>training</a:t>
            </a:r>
            <a:r>
              <a:rPr sz="2000" spc="-25" dirty="0">
                <a:solidFill>
                  <a:srgbClr val="404040"/>
                </a:solidFill>
                <a:latin typeface="Times New Roman"/>
                <a:cs typeface="Times New Roman"/>
              </a:rPr>
              <a:t> </a:t>
            </a:r>
            <a:r>
              <a:rPr sz="2000" spc="-20" dirty="0">
                <a:solidFill>
                  <a:srgbClr val="404040"/>
                </a:solidFill>
                <a:latin typeface="Times New Roman"/>
                <a:cs typeface="Times New Roman"/>
              </a:rPr>
              <a:t>set.</a:t>
            </a:r>
            <a:endParaRPr sz="2000">
              <a:latin typeface="Times New Roman"/>
              <a:cs typeface="Times New Roman"/>
            </a:endParaRPr>
          </a:p>
          <a:p>
            <a:pPr marL="12700" marR="5080" algn="just">
              <a:lnSpc>
                <a:spcPts val="2160"/>
              </a:lnSpc>
              <a:spcBef>
                <a:spcPts val="1405"/>
              </a:spcBef>
            </a:pPr>
            <a:r>
              <a:rPr sz="2000" dirty="0">
                <a:solidFill>
                  <a:srgbClr val="404040"/>
                </a:solidFill>
                <a:latin typeface="Times New Roman"/>
                <a:cs typeface="Times New Roman"/>
              </a:rPr>
              <a:t>R Square is</a:t>
            </a:r>
            <a:r>
              <a:rPr sz="2000" spc="-5" dirty="0">
                <a:solidFill>
                  <a:srgbClr val="404040"/>
                </a:solidFill>
                <a:latin typeface="Times New Roman"/>
                <a:cs typeface="Times New Roman"/>
              </a:rPr>
              <a:t> </a:t>
            </a:r>
            <a:r>
              <a:rPr sz="2000" dirty="0">
                <a:solidFill>
                  <a:srgbClr val="404040"/>
                </a:solidFill>
                <a:latin typeface="Times New Roman"/>
                <a:cs typeface="Times New Roman"/>
              </a:rPr>
              <a:t>not only a</a:t>
            </a:r>
            <a:r>
              <a:rPr sz="2000" spc="10" dirty="0">
                <a:solidFill>
                  <a:srgbClr val="404040"/>
                </a:solidFill>
                <a:latin typeface="Times New Roman"/>
                <a:cs typeface="Times New Roman"/>
              </a:rPr>
              <a:t> </a:t>
            </a:r>
            <a:r>
              <a:rPr sz="2000" dirty="0">
                <a:solidFill>
                  <a:srgbClr val="404040"/>
                </a:solidFill>
                <a:latin typeface="Times New Roman"/>
                <a:cs typeface="Times New Roman"/>
              </a:rPr>
              <a:t>measure of</a:t>
            </a:r>
            <a:r>
              <a:rPr sz="2000" spc="-5" dirty="0">
                <a:solidFill>
                  <a:srgbClr val="404040"/>
                </a:solidFill>
                <a:latin typeface="Times New Roman"/>
                <a:cs typeface="Times New Roman"/>
              </a:rPr>
              <a:t> </a:t>
            </a:r>
            <a:r>
              <a:rPr sz="2000" spc="-10" dirty="0">
                <a:solidFill>
                  <a:srgbClr val="404040"/>
                </a:solidFill>
                <a:latin typeface="Times New Roman"/>
                <a:cs typeface="Times New Roman"/>
              </a:rPr>
              <a:t>Goodness-of-</a:t>
            </a:r>
            <a:r>
              <a:rPr sz="2000" dirty="0">
                <a:solidFill>
                  <a:srgbClr val="404040"/>
                </a:solidFill>
                <a:latin typeface="Times New Roman"/>
                <a:cs typeface="Times New Roman"/>
              </a:rPr>
              <a:t>fit,</a:t>
            </a:r>
            <a:r>
              <a:rPr sz="2000" spc="10" dirty="0">
                <a:solidFill>
                  <a:srgbClr val="404040"/>
                </a:solidFill>
                <a:latin typeface="Times New Roman"/>
                <a:cs typeface="Times New Roman"/>
              </a:rPr>
              <a:t> </a:t>
            </a:r>
            <a:r>
              <a:rPr sz="2000" dirty="0">
                <a:solidFill>
                  <a:srgbClr val="404040"/>
                </a:solidFill>
                <a:latin typeface="Times New Roman"/>
                <a:cs typeface="Times New Roman"/>
              </a:rPr>
              <a:t>it</a:t>
            </a:r>
            <a:r>
              <a:rPr sz="2000" spc="5" dirty="0">
                <a:solidFill>
                  <a:srgbClr val="404040"/>
                </a:solidFill>
                <a:latin typeface="Times New Roman"/>
                <a:cs typeface="Times New Roman"/>
              </a:rPr>
              <a:t> </a:t>
            </a:r>
            <a:r>
              <a:rPr sz="2000" dirty="0">
                <a:solidFill>
                  <a:srgbClr val="404040"/>
                </a:solidFill>
                <a:latin typeface="Times New Roman"/>
                <a:cs typeface="Times New Roman"/>
              </a:rPr>
              <a:t>is</a:t>
            </a:r>
            <a:r>
              <a:rPr sz="2000" spc="10" dirty="0">
                <a:solidFill>
                  <a:srgbClr val="404040"/>
                </a:solidFill>
                <a:latin typeface="Times New Roman"/>
                <a:cs typeface="Times New Roman"/>
              </a:rPr>
              <a:t> </a:t>
            </a:r>
            <a:r>
              <a:rPr sz="2000" dirty="0">
                <a:solidFill>
                  <a:srgbClr val="404040"/>
                </a:solidFill>
                <a:latin typeface="Times New Roman"/>
                <a:cs typeface="Times New Roman"/>
              </a:rPr>
              <a:t>also</a:t>
            </a:r>
            <a:r>
              <a:rPr sz="2000" spc="15" dirty="0">
                <a:solidFill>
                  <a:srgbClr val="404040"/>
                </a:solidFill>
                <a:latin typeface="Times New Roman"/>
                <a:cs typeface="Times New Roman"/>
              </a:rPr>
              <a:t> </a:t>
            </a:r>
            <a:r>
              <a:rPr sz="2000" dirty="0">
                <a:solidFill>
                  <a:srgbClr val="404040"/>
                </a:solidFill>
                <a:latin typeface="Times New Roman"/>
                <a:cs typeface="Times New Roman"/>
              </a:rPr>
              <a:t>a</a:t>
            </a:r>
            <a:r>
              <a:rPr sz="2000" spc="5" dirty="0">
                <a:solidFill>
                  <a:srgbClr val="404040"/>
                </a:solidFill>
                <a:latin typeface="Times New Roman"/>
                <a:cs typeface="Times New Roman"/>
              </a:rPr>
              <a:t> </a:t>
            </a:r>
            <a:r>
              <a:rPr sz="2000" dirty="0">
                <a:solidFill>
                  <a:srgbClr val="404040"/>
                </a:solidFill>
                <a:latin typeface="Times New Roman"/>
                <a:cs typeface="Times New Roman"/>
              </a:rPr>
              <a:t>measure</a:t>
            </a:r>
            <a:r>
              <a:rPr sz="2000" spc="-15" dirty="0">
                <a:solidFill>
                  <a:srgbClr val="404040"/>
                </a:solidFill>
                <a:latin typeface="Times New Roman"/>
                <a:cs typeface="Times New Roman"/>
              </a:rPr>
              <a:t> </a:t>
            </a:r>
            <a:r>
              <a:rPr sz="2000" spc="-25" dirty="0">
                <a:solidFill>
                  <a:srgbClr val="404040"/>
                </a:solidFill>
                <a:latin typeface="Times New Roman"/>
                <a:cs typeface="Times New Roman"/>
              </a:rPr>
              <a:t>of </a:t>
            </a:r>
            <a:r>
              <a:rPr sz="2000" dirty="0">
                <a:solidFill>
                  <a:srgbClr val="404040"/>
                </a:solidFill>
                <a:latin typeface="Times New Roman"/>
                <a:cs typeface="Times New Roman"/>
              </a:rPr>
              <a:t>how</a:t>
            </a:r>
            <a:r>
              <a:rPr sz="2000" spc="415" dirty="0">
                <a:solidFill>
                  <a:srgbClr val="404040"/>
                </a:solidFill>
                <a:latin typeface="Times New Roman"/>
                <a:cs typeface="Times New Roman"/>
              </a:rPr>
              <a:t> </a:t>
            </a:r>
            <a:r>
              <a:rPr sz="2000" dirty="0">
                <a:solidFill>
                  <a:srgbClr val="404040"/>
                </a:solidFill>
                <a:latin typeface="Times New Roman"/>
                <a:cs typeface="Times New Roman"/>
              </a:rPr>
              <a:t>much</a:t>
            </a:r>
            <a:r>
              <a:rPr sz="2000" spc="415" dirty="0">
                <a:solidFill>
                  <a:srgbClr val="404040"/>
                </a:solidFill>
                <a:latin typeface="Times New Roman"/>
                <a:cs typeface="Times New Roman"/>
              </a:rPr>
              <a:t> </a:t>
            </a:r>
            <a:r>
              <a:rPr sz="2000" dirty="0">
                <a:solidFill>
                  <a:srgbClr val="404040"/>
                </a:solidFill>
                <a:latin typeface="Times New Roman"/>
                <a:cs typeface="Times New Roman"/>
              </a:rPr>
              <a:t>the</a:t>
            </a:r>
            <a:r>
              <a:rPr sz="2000" spc="409" dirty="0">
                <a:solidFill>
                  <a:srgbClr val="404040"/>
                </a:solidFill>
                <a:latin typeface="Times New Roman"/>
                <a:cs typeface="Times New Roman"/>
              </a:rPr>
              <a:t> </a:t>
            </a:r>
            <a:r>
              <a:rPr sz="2000" dirty="0">
                <a:solidFill>
                  <a:srgbClr val="404040"/>
                </a:solidFill>
                <a:latin typeface="Times New Roman"/>
                <a:cs typeface="Times New Roman"/>
              </a:rPr>
              <a:t>model</a:t>
            </a:r>
            <a:r>
              <a:rPr sz="2000" spc="409" dirty="0">
                <a:solidFill>
                  <a:srgbClr val="404040"/>
                </a:solidFill>
                <a:latin typeface="Times New Roman"/>
                <a:cs typeface="Times New Roman"/>
              </a:rPr>
              <a:t> </a:t>
            </a:r>
            <a:r>
              <a:rPr sz="2000" dirty="0">
                <a:solidFill>
                  <a:srgbClr val="404040"/>
                </a:solidFill>
                <a:latin typeface="Times New Roman"/>
                <a:cs typeface="Times New Roman"/>
              </a:rPr>
              <a:t>(the</a:t>
            </a:r>
            <a:r>
              <a:rPr sz="2000" spc="400" dirty="0">
                <a:solidFill>
                  <a:srgbClr val="404040"/>
                </a:solidFill>
                <a:latin typeface="Times New Roman"/>
                <a:cs typeface="Times New Roman"/>
              </a:rPr>
              <a:t> </a:t>
            </a:r>
            <a:r>
              <a:rPr sz="2000" dirty="0">
                <a:solidFill>
                  <a:srgbClr val="404040"/>
                </a:solidFill>
                <a:latin typeface="Times New Roman"/>
                <a:cs typeface="Times New Roman"/>
              </a:rPr>
              <a:t>set</a:t>
            </a:r>
            <a:r>
              <a:rPr sz="2000" spc="405" dirty="0">
                <a:solidFill>
                  <a:srgbClr val="404040"/>
                </a:solidFill>
                <a:latin typeface="Times New Roman"/>
                <a:cs typeface="Times New Roman"/>
              </a:rPr>
              <a:t> </a:t>
            </a:r>
            <a:r>
              <a:rPr sz="2000" dirty="0">
                <a:solidFill>
                  <a:srgbClr val="404040"/>
                </a:solidFill>
                <a:latin typeface="Times New Roman"/>
                <a:cs typeface="Times New Roman"/>
              </a:rPr>
              <a:t>of</a:t>
            </a:r>
            <a:r>
              <a:rPr sz="2000" spc="415" dirty="0">
                <a:solidFill>
                  <a:srgbClr val="404040"/>
                </a:solidFill>
                <a:latin typeface="Times New Roman"/>
                <a:cs typeface="Times New Roman"/>
              </a:rPr>
              <a:t> </a:t>
            </a:r>
            <a:r>
              <a:rPr sz="2000" dirty="0">
                <a:solidFill>
                  <a:srgbClr val="404040"/>
                </a:solidFill>
                <a:latin typeface="Times New Roman"/>
                <a:cs typeface="Times New Roman"/>
              </a:rPr>
              <a:t>independent</a:t>
            </a:r>
            <a:r>
              <a:rPr sz="2000" spc="409" dirty="0">
                <a:solidFill>
                  <a:srgbClr val="404040"/>
                </a:solidFill>
                <a:latin typeface="Times New Roman"/>
                <a:cs typeface="Times New Roman"/>
              </a:rPr>
              <a:t> </a:t>
            </a:r>
            <a:r>
              <a:rPr sz="2000" dirty="0">
                <a:solidFill>
                  <a:srgbClr val="404040"/>
                </a:solidFill>
                <a:latin typeface="Times New Roman"/>
                <a:cs typeface="Times New Roman"/>
              </a:rPr>
              <a:t>variables</a:t>
            </a:r>
            <a:r>
              <a:rPr sz="2000" spc="400" dirty="0">
                <a:solidFill>
                  <a:srgbClr val="404040"/>
                </a:solidFill>
                <a:latin typeface="Times New Roman"/>
                <a:cs typeface="Times New Roman"/>
              </a:rPr>
              <a:t> </a:t>
            </a:r>
            <a:r>
              <a:rPr sz="2000" dirty="0">
                <a:solidFill>
                  <a:srgbClr val="404040"/>
                </a:solidFill>
                <a:latin typeface="Times New Roman"/>
                <a:cs typeface="Times New Roman"/>
              </a:rPr>
              <a:t>you</a:t>
            </a:r>
            <a:r>
              <a:rPr sz="2000" spc="415" dirty="0">
                <a:solidFill>
                  <a:srgbClr val="404040"/>
                </a:solidFill>
                <a:latin typeface="Times New Roman"/>
                <a:cs typeface="Times New Roman"/>
              </a:rPr>
              <a:t> </a:t>
            </a:r>
            <a:r>
              <a:rPr sz="2000" spc="-10" dirty="0">
                <a:solidFill>
                  <a:srgbClr val="404040"/>
                </a:solidFill>
                <a:latin typeface="Times New Roman"/>
                <a:cs typeface="Times New Roman"/>
              </a:rPr>
              <a:t>selected) </a:t>
            </a:r>
            <a:r>
              <a:rPr sz="2000" dirty="0">
                <a:solidFill>
                  <a:srgbClr val="404040"/>
                </a:solidFill>
                <a:latin typeface="Times New Roman"/>
                <a:cs typeface="Times New Roman"/>
              </a:rPr>
              <a:t>explain</a:t>
            </a:r>
            <a:r>
              <a:rPr sz="2000" spc="-40" dirty="0">
                <a:solidFill>
                  <a:srgbClr val="404040"/>
                </a:solidFill>
                <a:latin typeface="Times New Roman"/>
                <a:cs typeface="Times New Roman"/>
              </a:rPr>
              <a:t> </a:t>
            </a:r>
            <a:r>
              <a:rPr sz="2000" dirty="0">
                <a:solidFill>
                  <a:srgbClr val="404040"/>
                </a:solidFill>
                <a:latin typeface="Times New Roman"/>
                <a:cs typeface="Times New Roman"/>
              </a:rPr>
              <a:t>the</a:t>
            </a:r>
            <a:r>
              <a:rPr sz="2000" spc="-5" dirty="0">
                <a:solidFill>
                  <a:srgbClr val="404040"/>
                </a:solidFill>
                <a:latin typeface="Times New Roman"/>
                <a:cs typeface="Times New Roman"/>
              </a:rPr>
              <a:t> </a:t>
            </a:r>
            <a:r>
              <a:rPr sz="2000" dirty="0">
                <a:solidFill>
                  <a:srgbClr val="404040"/>
                </a:solidFill>
                <a:latin typeface="Times New Roman"/>
                <a:cs typeface="Times New Roman"/>
              </a:rPr>
              <a:t>behavior</a:t>
            </a:r>
            <a:r>
              <a:rPr sz="2000" spc="-35" dirty="0">
                <a:solidFill>
                  <a:srgbClr val="404040"/>
                </a:solidFill>
                <a:latin typeface="Times New Roman"/>
                <a:cs typeface="Times New Roman"/>
              </a:rPr>
              <a:t> </a:t>
            </a:r>
            <a:r>
              <a:rPr sz="2000" dirty="0">
                <a:solidFill>
                  <a:srgbClr val="404040"/>
                </a:solidFill>
                <a:latin typeface="Times New Roman"/>
                <a:cs typeface="Times New Roman"/>
              </a:rPr>
              <a:t>of</a:t>
            </a:r>
            <a:r>
              <a:rPr sz="2000" spc="-10" dirty="0">
                <a:solidFill>
                  <a:srgbClr val="404040"/>
                </a:solidFill>
                <a:latin typeface="Times New Roman"/>
                <a:cs typeface="Times New Roman"/>
              </a:rPr>
              <a:t> </a:t>
            </a:r>
            <a:r>
              <a:rPr sz="2000" dirty="0">
                <a:solidFill>
                  <a:srgbClr val="404040"/>
                </a:solidFill>
                <a:latin typeface="Times New Roman"/>
                <a:cs typeface="Times New Roman"/>
              </a:rPr>
              <a:t>your</a:t>
            </a:r>
            <a:r>
              <a:rPr sz="2000" spc="-10" dirty="0">
                <a:solidFill>
                  <a:srgbClr val="404040"/>
                </a:solidFill>
                <a:latin typeface="Times New Roman"/>
                <a:cs typeface="Times New Roman"/>
              </a:rPr>
              <a:t> </a:t>
            </a:r>
            <a:r>
              <a:rPr sz="2000" dirty="0">
                <a:solidFill>
                  <a:srgbClr val="404040"/>
                </a:solidFill>
                <a:latin typeface="Times New Roman"/>
                <a:cs typeface="Times New Roman"/>
              </a:rPr>
              <a:t>dependent</a:t>
            </a:r>
            <a:r>
              <a:rPr sz="2000" spc="-35" dirty="0">
                <a:solidFill>
                  <a:srgbClr val="404040"/>
                </a:solidFill>
                <a:latin typeface="Times New Roman"/>
                <a:cs typeface="Times New Roman"/>
              </a:rPr>
              <a:t> </a:t>
            </a:r>
            <a:r>
              <a:rPr sz="2000" spc="-10" dirty="0">
                <a:solidFill>
                  <a:srgbClr val="404040"/>
                </a:solidFill>
                <a:latin typeface="Times New Roman"/>
                <a:cs typeface="Times New Roman"/>
              </a:rPr>
              <a:t>variable.</a:t>
            </a:r>
            <a:endParaRPr sz="20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557021" rIns="0" bIns="0" rtlCol="0">
            <a:spAutoFit/>
          </a:bodyPr>
          <a:lstStyle/>
          <a:p>
            <a:pPr marL="12700">
              <a:lnSpc>
                <a:spcPct val="100000"/>
              </a:lnSpc>
              <a:spcBef>
                <a:spcPts val="95"/>
              </a:spcBef>
            </a:pPr>
            <a:r>
              <a:rPr dirty="0"/>
              <a:t>R</a:t>
            </a:r>
            <a:r>
              <a:rPr spc="-150" dirty="0"/>
              <a:t> </a:t>
            </a:r>
            <a:r>
              <a:rPr spc="-60" dirty="0"/>
              <a:t>squared</a:t>
            </a:r>
            <a:r>
              <a:rPr spc="-155" dirty="0"/>
              <a:t> </a:t>
            </a:r>
            <a:r>
              <a:rPr spc="-65" dirty="0"/>
              <a:t>compared</a:t>
            </a:r>
            <a:r>
              <a:rPr spc="-145" dirty="0"/>
              <a:t> </a:t>
            </a:r>
            <a:r>
              <a:rPr dirty="0"/>
              <a:t>to</a:t>
            </a:r>
            <a:r>
              <a:rPr spc="-140" dirty="0"/>
              <a:t> </a:t>
            </a:r>
            <a:r>
              <a:rPr spc="-20" dirty="0"/>
              <a:t>RMSE</a:t>
            </a:r>
          </a:p>
        </p:txBody>
      </p:sp>
      <p:pic>
        <p:nvPicPr>
          <p:cNvPr id="8" name="object 8"/>
          <p:cNvPicPr/>
          <p:nvPr/>
        </p:nvPicPr>
        <p:blipFill>
          <a:blip r:embed="rId3" cstate="print"/>
          <a:stretch>
            <a:fillRect/>
          </a:stretch>
        </p:blipFill>
        <p:spPr>
          <a:xfrm>
            <a:off x="304800" y="6348984"/>
            <a:ext cx="1581912" cy="4084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pic>
        <p:nvPicPr>
          <p:cNvPr id="3" name="object 3"/>
          <p:cNvPicPr/>
          <p:nvPr/>
        </p:nvPicPr>
        <p:blipFill>
          <a:blip r:embed="rId2" cstate="print"/>
          <a:stretch>
            <a:fillRect/>
          </a:stretch>
        </p:blipFill>
        <p:spPr>
          <a:xfrm>
            <a:off x="163068" y="6458711"/>
            <a:ext cx="800100" cy="246888"/>
          </a:xfrm>
          <a:prstGeom prst="rect">
            <a:avLst/>
          </a:prstGeom>
        </p:spPr>
      </p:pic>
      <p:grpSp>
        <p:nvGrpSpPr>
          <p:cNvPr id="4" name="object 4"/>
          <p:cNvGrpSpPr/>
          <p:nvPr/>
        </p:nvGrpSpPr>
        <p:grpSpPr>
          <a:xfrm>
            <a:off x="1679321" y="1617287"/>
            <a:ext cx="5979160" cy="3406775"/>
            <a:chOff x="1679321" y="1617287"/>
            <a:chExt cx="5979160" cy="3406775"/>
          </a:xfrm>
        </p:grpSpPr>
        <p:sp>
          <p:nvSpPr>
            <p:cNvPr id="5" name="object 5"/>
            <p:cNvSpPr/>
            <p:nvPr/>
          </p:nvSpPr>
          <p:spPr>
            <a:xfrm>
              <a:off x="1679321" y="1621962"/>
              <a:ext cx="5974715" cy="3402329"/>
            </a:xfrm>
            <a:custGeom>
              <a:avLst/>
              <a:gdLst/>
              <a:ahLst/>
              <a:cxnLst/>
              <a:rect l="l" t="t" r="r" b="b"/>
              <a:pathLst>
                <a:path w="5974715" h="3402329">
                  <a:moveTo>
                    <a:pt x="36381" y="0"/>
                  </a:moveTo>
                  <a:lnTo>
                    <a:pt x="36381" y="3354885"/>
                  </a:lnTo>
                </a:path>
                <a:path w="5974715" h="3402329">
                  <a:moveTo>
                    <a:pt x="0" y="3364235"/>
                  </a:moveTo>
                  <a:lnTo>
                    <a:pt x="27286" y="3364235"/>
                  </a:lnTo>
                </a:path>
                <a:path w="5974715" h="3402329">
                  <a:moveTo>
                    <a:pt x="0" y="2886439"/>
                  </a:moveTo>
                  <a:lnTo>
                    <a:pt x="27286" y="2886439"/>
                  </a:lnTo>
                </a:path>
                <a:path w="5974715" h="3402329">
                  <a:moveTo>
                    <a:pt x="0" y="2399018"/>
                  </a:moveTo>
                  <a:lnTo>
                    <a:pt x="27286" y="2399018"/>
                  </a:lnTo>
                </a:path>
                <a:path w="5974715" h="3402329">
                  <a:moveTo>
                    <a:pt x="0" y="1921159"/>
                  </a:moveTo>
                  <a:lnTo>
                    <a:pt x="27286" y="1921159"/>
                  </a:lnTo>
                </a:path>
                <a:path w="5974715" h="3402329">
                  <a:moveTo>
                    <a:pt x="0" y="1443051"/>
                  </a:moveTo>
                  <a:lnTo>
                    <a:pt x="27286" y="1443051"/>
                  </a:lnTo>
                </a:path>
                <a:path w="5974715" h="3402329">
                  <a:moveTo>
                    <a:pt x="0" y="965317"/>
                  </a:moveTo>
                  <a:lnTo>
                    <a:pt x="27286" y="965317"/>
                  </a:lnTo>
                </a:path>
                <a:path w="5974715" h="3402329">
                  <a:moveTo>
                    <a:pt x="0" y="477858"/>
                  </a:moveTo>
                  <a:lnTo>
                    <a:pt x="27286" y="477858"/>
                  </a:lnTo>
                </a:path>
                <a:path w="5974715" h="3402329">
                  <a:moveTo>
                    <a:pt x="0" y="0"/>
                  </a:moveTo>
                  <a:lnTo>
                    <a:pt x="27286" y="0"/>
                  </a:lnTo>
                </a:path>
                <a:path w="5974715" h="3402329">
                  <a:moveTo>
                    <a:pt x="36381" y="3364235"/>
                  </a:moveTo>
                  <a:lnTo>
                    <a:pt x="5965469" y="3364235"/>
                  </a:lnTo>
                </a:path>
                <a:path w="5974715" h="3402329">
                  <a:moveTo>
                    <a:pt x="36381" y="3401948"/>
                  </a:moveTo>
                  <a:lnTo>
                    <a:pt x="36381" y="3373585"/>
                  </a:lnTo>
                </a:path>
                <a:path w="5974715" h="3402329">
                  <a:moveTo>
                    <a:pt x="883411" y="3401948"/>
                  </a:moveTo>
                  <a:lnTo>
                    <a:pt x="883411" y="3373585"/>
                  </a:lnTo>
                </a:path>
                <a:path w="5974715" h="3402329">
                  <a:moveTo>
                    <a:pt x="1730623" y="3401948"/>
                  </a:moveTo>
                  <a:lnTo>
                    <a:pt x="1730623" y="3373585"/>
                  </a:lnTo>
                </a:path>
                <a:path w="5974715" h="3402329">
                  <a:moveTo>
                    <a:pt x="2577349" y="3401948"/>
                  </a:moveTo>
                  <a:lnTo>
                    <a:pt x="2577349" y="3373585"/>
                  </a:lnTo>
                </a:path>
                <a:path w="5974715" h="3402329">
                  <a:moveTo>
                    <a:pt x="3433535" y="3401948"/>
                  </a:moveTo>
                  <a:lnTo>
                    <a:pt x="3433535" y="3373585"/>
                  </a:lnTo>
                </a:path>
                <a:path w="5974715" h="3402329">
                  <a:moveTo>
                    <a:pt x="4280626" y="3401948"/>
                  </a:moveTo>
                  <a:lnTo>
                    <a:pt x="4280626" y="3373585"/>
                  </a:lnTo>
                </a:path>
                <a:path w="5974715" h="3402329">
                  <a:moveTo>
                    <a:pt x="5127474" y="3401948"/>
                  </a:moveTo>
                  <a:lnTo>
                    <a:pt x="5127474" y="3373585"/>
                  </a:lnTo>
                </a:path>
                <a:path w="5974715" h="3402329">
                  <a:moveTo>
                    <a:pt x="5974564" y="3401948"/>
                  </a:moveTo>
                  <a:lnTo>
                    <a:pt x="5974564" y="3373585"/>
                  </a:lnTo>
                </a:path>
              </a:pathLst>
            </a:custGeom>
            <a:ln w="9222">
              <a:solidFill>
                <a:srgbClr val="00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856922" y="3725889"/>
              <a:ext cx="145654" cy="140375"/>
            </a:xfrm>
            <a:prstGeom prst="rect">
              <a:avLst/>
            </a:prstGeom>
          </p:spPr>
        </p:pic>
        <p:pic>
          <p:nvPicPr>
            <p:cNvPr id="7" name="object 7"/>
            <p:cNvPicPr/>
            <p:nvPr/>
          </p:nvPicPr>
          <p:blipFill>
            <a:blip r:embed="rId4" cstate="print"/>
            <a:stretch>
              <a:fillRect/>
            </a:stretch>
          </p:blipFill>
          <p:spPr>
            <a:xfrm>
              <a:off x="2020640" y="4091419"/>
              <a:ext cx="64099" cy="65324"/>
            </a:xfrm>
            <a:prstGeom prst="rect">
              <a:avLst/>
            </a:prstGeom>
          </p:spPr>
        </p:pic>
        <p:pic>
          <p:nvPicPr>
            <p:cNvPr id="8" name="object 8"/>
            <p:cNvPicPr/>
            <p:nvPr/>
          </p:nvPicPr>
          <p:blipFill>
            <a:blip r:embed="rId5" cstate="print"/>
            <a:stretch>
              <a:fillRect/>
            </a:stretch>
          </p:blipFill>
          <p:spPr>
            <a:xfrm>
              <a:off x="2275919" y="4325823"/>
              <a:ext cx="63795" cy="65324"/>
            </a:xfrm>
            <a:prstGeom prst="rect">
              <a:avLst/>
            </a:prstGeom>
          </p:spPr>
        </p:pic>
        <p:pic>
          <p:nvPicPr>
            <p:cNvPr id="9" name="object 9"/>
            <p:cNvPicPr/>
            <p:nvPr/>
          </p:nvPicPr>
          <p:blipFill>
            <a:blip r:embed="rId6" cstate="print"/>
            <a:stretch>
              <a:fillRect/>
            </a:stretch>
          </p:blipFill>
          <p:spPr>
            <a:xfrm>
              <a:off x="2366874" y="4138171"/>
              <a:ext cx="63794" cy="65660"/>
            </a:xfrm>
            <a:prstGeom prst="rect">
              <a:avLst/>
            </a:prstGeom>
          </p:spPr>
        </p:pic>
        <p:pic>
          <p:nvPicPr>
            <p:cNvPr id="10" name="object 10"/>
            <p:cNvPicPr/>
            <p:nvPr/>
          </p:nvPicPr>
          <p:blipFill>
            <a:blip r:embed="rId7" cstate="print"/>
            <a:stretch>
              <a:fillRect/>
            </a:stretch>
          </p:blipFill>
          <p:spPr>
            <a:xfrm>
              <a:off x="2448733" y="3922866"/>
              <a:ext cx="64038" cy="65324"/>
            </a:xfrm>
            <a:prstGeom prst="rect">
              <a:avLst/>
            </a:prstGeom>
          </p:spPr>
        </p:pic>
        <p:pic>
          <p:nvPicPr>
            <p:cNvPr id="11" name="object 11"/>
            <p:cNvPicPr/>
            <p:nvPr/>
          </p:nvPicPr>
          <p:blipFill>
            <a:blip r:embed="rId8" cstate="print"/>
            <a:stretch>
              <a:fillRect/>
            </a:stretch>
          </p:blipFill>
          <p:spPr>
            <a:xfrm>
              <a:off x="2530835" y="4063369"/>
              <a:ext cx="63795" cy="65324"/>
            </a:xfrm>
            <a:prstGeom prst="rect">
              <a:avLst/>
            </a:prstGeom>
          </p:spPr>
        </p:pic>
        <p:pic>
          <p:nvPicPr>
            <p:cNvPr id="12" name="object 12"/>
            <p:cNvPicPr/>
            <p:nvPr/>
          </p:nvPicPr>
          <p:blipFill>
            <a:blip r:embed="rId9" cstate="print"/>
            <a:stretch>
              <a:fillRect/>
            </a:stretch>
          </p:blipFill>
          <p:spPr>
            <a:xfrm>
              <a:off x="2703648" y="3941566"/>
              <a:ext cx="64160" cy="65325"/>
            </a:xfrm>
            <a:prstGeom prst="rect">
              <a:avLst/>
            </a:prstGeom>
          </p:spPr>
        </p:pic>
        <p:pic>
          <p:nvPicPr>
            <p:cNvPr id="13" name="object 13"/>
            <p:cNvPicPr/>
            <p:nvPr/>
          </p:nvPicPr>
          <p:blipFill>
            <a:blip r:embed="rId10" cstate="print"/>
            <a:stretch>
              <a:fillRect/>
            </a:stretch>
          </p:blipFill>
          <p:spPr>
            <a:xfrm>
              <a:off x="2785871" y="4494439"/>
              <a:ext cx="63795" cy="65324"/>
            </a:xfrm>
            <a:prstGeom prst="rect">
              <a:avLst/>
            </a:prstGeom>
          </p:spPr>
        </p:pic>
        <p:pic>
          <p:nvPicPr>
            <p:cNvPr id="14" name="object 14"/>
            <p:cNvPicPr/>
            <p:nvPr/>
          </p:nvPicPr>
          <p:blipFill>
            <a:blip r:embed="rId11" cstate="print"/>
            <a:stretch>
              <a:fillRect/>
            </a:stretch>
          </p:blipFill>
          <p:spPr>
            <a:xfrm>
              <a:off x="2959049" y="3969617"/>
              <a:ext cx="63795" cy="65324"/>
            </a:xfrm>
            <a:prstGeom prst="rect">
              <a:avLst/>
            </a:prstGeom>
          </p:spPr>
        </p:pic>
        <p:pic>
          <p:nvPicPr>
            <p:cNvPr id="15" name="object 15"/>
            <p:cNvPicPr/>
            <p:nvPr/>
          </p:nvPicPr>
          <p:blipFill>
            <a:blip r:embed="rId12" cstate="print"/>
            <a:stretch>
              <a:fillRect/>
            </a:stretch>
          </p:blipFill>
          <p:spPr>
            <a:xfrm>
              <a:off x="3377682" y="3341532"/>
              <a:ext cx="64159" cy="65698"/>
            </a:xfrm>
            <a:prstGeom prst="rect">
              <a:avLst/>
            </a:prstGeom>
          </p:spPr>
        </p:pic>
        <p:pic>
          <p:nvPicPr>
            <p:cNvPr id="16" name="object 16"/>
            <p:cNvPicPr/>
            <p:nvPr/>
          </p:nvPicPr>
          <p:blipFill>
            <a:blip r:embed="rId8" cstate="print"/>
            <a:stretch>
              <a:fillRect/>
            </a:stretch>
          </p:blipFill>
          <p:spPr>
            <a:xfrm>
              <a:off x="3469001" y="3538510"/>
              <a:ext cx="63795" cy="65324"/>
            </a:xfrm>
            <a:prstGeom prst="rect">
              <a:avLst/>
            </a:prstGeom>
          </p:spPr>
        </p:pic>
        <p:pic>
          <p:nvPicPr>
            <p:cNvPr id="17" name="object 17"/>
            <p:cNvPicPr/>
            <p:nvPr/>
          </p:nvPicPr>
          <p:blipFill>
            <a:blip r:embed="rId13" cstate="print"/>
            <a:stretch>
              <a:fillRect/>
            </a:stretch>
          </p:blipFill>
          <p:spPr>
            <a:xfrm>
              <a:off x="3469001" y="2769922"/>
              <a:ext cx="63794" cy="65697"/>
            </a:xfrm>
            <a:prstGeom prst="rect">
              <a:avLst/>
            </a:prstGeom>
          </p:spPr>
        </p:pic>
        <p:pic>
          <p:nvPicPr>
            <p:cNvPr id="18" name="object 18"/>
            <p:cNvPicPr/>
            <p:nvPr/>
          </p:nvPicPr>
          <p:blipFill>
            <a:blip r:embed="rId14" cstate="print"/>
            <a:stretch>
              <a:fillRect/>
            </a:stretch>
          </p:blipFill>
          <p:spPr>
            <a:xfrm>
              <a:off x="3887999" y="3585261"/>
              <a:ext cx="63794" cy="65697"/>
            </a:xfrm>
            <a:prstGeom prst="rect">
              <a:avLst/>
            </a:prstGeom>
          </p:spPr>
        </p:pic>
        <p:pic>
          <p:nvPicPr>
            <p:cNvPr id="19" name="object 19"/>
            <p:cNvPicPr/>
            <p:nvPr/>
          </p:nvPicPr>
          <p:blipFill>
            <a:blip r:embed="rId10" cstate="print"/>
            <a:stretch>
              <a:fillRect/>
            </a:stretch>
          </p:blipFill>
          <p:spPr>
            <a:xfrm>
              <a:off x="3969857" y="4213309"/>
              <a:ext cx="63795" cy="65324"/>
            </a:xfrm>
            <a:prstGeom prst="rect">
              <a:avLst/>
            </a:prstGeom>
          </p:spPr>
        </p:pic>
        <p:pic>
          <p:nvPicPr>
            <p:cNvPr id="20" name="object 20"/>
            <p:cNvPicPr/>
            <p:nvPr/>
          </p:nvPicPr>
          <p:blipFill>
            <a:blip r:embed="rId15" cstate="print"/>
            <a:stretch>
              <a:fillRect/>
            </a:stretch>
          </p:blipFill>
          <p:spPr>
            <a:xfrm>
              <a:off x="4060812" y="4110120"/>
              <a:ext cx="64038" cy="65324"/>
            </a:xfrm>
            <a:prstGeom prst="rect">
              <a:avLst/>
            </a:prstGeom>
          </p:spPr>
        </p:pic>
        <p:pic>
          <p:nvPicPr>
            <p:cNvPr id="21" name="object 21"/>
            <p:cNvPicPr/>
            <p:nvPr/>
          </p:nvPicPr>
          <p:blipFill>
            <a:blip r:embed="rId10" cstate="print"/>
            <a:stretch>
              <a:fillRect/>
            </a:stretch>
          </p:blipFill>
          <p:spPr>
            <a:xfrm>
              <a:off x="4142914" y="3679137"/>
              <a:ext cx="63795" cy="65324"/>
            </a:xfrm>
            <a:prstGeom prst="rect">
              <a:avLst/>
            </a:prstGeom>
          </p:spPr>
        </p:pic>
        <p:pic>
          <p:nvPicPr>
            <p:cNvPr id="22" name="object 22"/>
            <p:cNvPicPr/>
            <p:nvPr/>
          </p:nvPicPr>
          <p:blipFill>
            <a:blip r:embed="rId5" cstate="print"/>
            <a:stretch>
              <a:fillRect/>
            </a:stretch>
          </p:blipFill>
          <p:spPr>
            <a:xfrm>
              <a:off x="4142914" y="3800939"/>
              <a:ext cx="63795" cy="65324"/>
            </a:xfrm>
            <a:prstGeom prst="rect">
              <a:avLst/>
            </a:prstGeom>
          </p:spPr>
        </p:pic>
        <p:pic>
          <p:nvPicPr>
            <p:cNvPr id="23" name="object 23"/>
            <p:cNvPicPr/>
            <p:nvPr/>
          </p:nvPicPr>
          <p:blipFill>
            <a:blip r:embed="rId16" cstate="print"/>
            <a:stretch>
              <a:fillRect/>
            </a:stretch>
          </p:blipFill>
          <p:spPr>
            <a:xfrm>
              <a:off x="4224773" y="2479441"/>
              <a:ext cx="63794" cy="65697"/>
            </a:xfrm>
            <a:prstGeom prst="rect">
              <a:avLst/>
            </a:prstGeom>
          </p:spPr>
        </p:pic>
        <p:sp>
          <p:nvSpPr>
            <p:cNvPr id="24" name="object 24"/>
            <p:cNvSpPr/>
            <p:nvPr/>
          </p:nvSpPr>
          <p:spPr>
            <a:xfrm>
              <a:off x="4320703" y="3758550"/>
              <a:ext cx="54610" cy="56515"/>
            </a:xfrm>
            <a:custGeom>
              <a:avLst/>
              <a:gdLst/>
              <a:ahLst/>
              <a:cxnLst/>
              <a:rect l="l" t="t" r="r" b="b"/>
              <a:pathLst>
                <a:path w="54610" h="56514">
                  <a:moveTo>
                    <a:pt x="27286" y="0"/>
                  </a:moveTo>
                  <a:lnTo>
                    <a:pt x="0" y="28300"/>
                  </a:lnTo>
                  <a:lnTo>
                    <a:pt x="27286" y="56350"/>
                  </a:lnTo>
                  <a:lnTo>
                    <a:pt x="54572" y="28300"/>
                  </a:lnTo>
                  <a:lnTo>
                    <a:pt x="27286" y="0"/>
                  </a:lnTo>
                  <a:close/>
                </a:path>
              </a:pathLst>
            </a:custGeom>
            <a:solidFill>
              <a:srgbClr val="000000"/>
            </a:solidFill>
          </p:spPr>
          <p:txBody>
            <a:bodyPr wrap="square" lIns="0" tIns="0" rIns="0" bIns="0" rtlCol="0"/>
            <a:lstStyle/>
            <a:p>
              <a:endParaRPr/>
            </a:p>
          </p:txBody>
        </p:sp>
        <p:sp>
          <p:nvSpPr>
            <p:cNvPr id="25" name="object 25"/>
            <p:cNvSpPr/>
            <p:nvPr/>
          </p:nvSpPr>
          <p:spPr>
            <a:xfrm>
              <a:off x="4320703" y="3758550"/>
              <a:ext cx="54610" cy="56515"/>
            </a:xfrm>
            <a:custGeom>
              <a:avLst/>
              <a:gdLst/>
              <a:ahLst/>
              <a:cxnLst/>
              <a:rect l="l" t="t" r="r" b="b"/>
              <a:pathLst>
                <a:path w="54610" h="56514">
                  <a:moveTo>
                    <a:pt x="27286" y="0"/>
                  </a:moveTo>
                  <a:lnTo>
                    <a:pt x="54572" y="28300"/>
                  </a:lnTo>
                  <a:lnTo>
                    <a:pt x="27286" y="56350"/>
                  </a:lnTo>
                  <a:lnTo>
                    <a:pt x="0" y="28300"/>
                  </a:lnTo>
                  <a:lnTo>
                    <a:pt x="27286" y="0"/>
                  </a:lnTo>
                  <a:close/>
                </a:path>
              </a:pathLst>
            </a:custGeom>
            <a:ln w="9218">
              <a:solidFill>
                <a:srgbClr val="000000"/>
              </a:solidFill>
            </a:ln>
          </p:spPr>
          <p:txBody>
            <a:bodyPr wrap="square" lIns="0" tIns="0" rIns="0" bIns="0" rtlCol="0"/>
            <a:lstStyle/>
            <a:p>
              <a:endParaRPr/>
            </a:p>
          </p:txBody>
        </p:sp>
        <p:sp>
          <p:nvSpPr>
            <p:cNvPr id="26" name="object 26"/>
            <p:cNvSpPr/>
            <p:nvPr/>
          </p:nvSpPr>
          <p:spPr>
            <a:xfrm>
              <a:off x="4320703" y="3683748"/>
              <a:ext cx="54610" cy="56515"/>
            </a:xfrm>
            <a:custGeom>
              <a:avLst/>
              <a:gdLst/>
              <a:ahLst/>
              <a:cxnLst/>
              <a:rect l="l" t="t" r="r" b="b"/>
              <a:pathLst>
                <a:path w="54610" h="56514">
                  <a:moveTo>
                    <a:pt x="27286" y="0"/>
                  </a:moveTo>
                  <a:lnTo>
                    <a:pt x="0" y="28050"/>
                  </a:lnTo>
                  <a:lnTo>
                    <a:pt x="27286" y="56101"/>
                  </a:lnTo>
                  <a:lnTo>
                    <a:pt x="54572" y="28050"/>
                  </a:lnTo>
                  <a:lnTo>
                    <a:pt x="27286" y="0"/>
                  </a:lnTo>
                  <a:close/>
                </a:path>
              </a:pathLst>
            </a:custGeom>
            <a:solidFill>
              <a:srgbClr val="000000"/>
            </a:solidFill>
          </p:spPr>
          <p:txBody>
            <a:bodyPr wrap="square" lIns="0" tIns="0" rIns="0" bIns="0" rtlCol="0"/>
            <a:lstStyle/>
            <a:p>
              <a:endParaRPr/>
            </a:p>
          </p:txBody>
        </p:sp>
        <p:sp>
          <p:nvSpPr>
            <p:cNvPr id="27" name="object 27"/>
            <p:cNvSpPr/>
            <p:nvPr/>
          </p:nvSpPr>
          <p:spPr>
            <a:xfrm>
              <a:off x="4320703" y="3683748"/>
              <a:ext cx="54610" cy="56515"/>
            </a:xfrm>
            <a:custGeom>
              <a:avLst/>
              <a:gdLst/>
              <a:ahLst/>
              <a:cxnLst/>
              <a:rect l="l" t="t" r="r" b="b"/>
              <a:pathLst>
                <a:path w="54610" h="56514">
                  <a:moveTo>
                    <a:pt x="27286" y="0"/>
                  </a:moveTo>
                  <a:lnTo>
                    <a:pt x="54572" y="28050"/>
                  </a:lnTo>
                  <a:lnTo>
                    <a:pt x="27286" y="56101"/>
                  </a:lnTo>
                  <a:lnTo>
                    <a:pt x="0" y="28050"/>
                  </a:lnTo>
                  <a:lnTo>
                    <a:pt x="27286" y="0"/>
                  </a:lnTo>
                  <a:close/>
                </a:path>
              </a:pathLst>
            </a:custGeom>
            <a:ln w="9219">
              <a:solidFill>
                <a:srgbClr val="000000"/>
              </a:solidFill>
            </a:ln>
          </p:spPr>
          <p:txBody>
            <a:bodyPr wrap="square" lIns="0" tIns="0" rIns="0" bIns="0" rtlCol="0"/>
            <a:lstStyle/>
            <a:p>
              <a:endParaRPr/>
            </a:p>
          </p:txBody>
        </p:sp>
        <p:pic>
          <p:nvPicPr>
            <p:cNvPr id="28" name="object 28"/>
            <p:cNvPicPr/>
            <p:nvPr/>
          </p:nvPicPr>
          <p:blipFill>
            <a:blip r:embed="rId8" cstate="print"/>
            <a:stretch>
              <a:fillRect/>
            </a:stretch>
          </p:blipFill>
          <p:spPr>
            <a:xfrm>
              <a:off x="4316091" y="3416707"/>
              <a:ext cx="63795" cy="65324"/>
            </a:xfrm>
            <a:prstGeom prst="rect">
              <a:avLst/>
            </a:prstGeom>
          </p:spPr>
        </p:pic>
        <p:sp>
          <p:nvSpPr>
            <p:cNvPr id="29" name="object 29"/>
            <p:cNvSpPr/>
            <p:nvPr/>
          </p:nvSpPr>
          <p:spPr>
            <a:xfrm>
              <a:off x="4402562" y="3805551"/>
              <a:ext cx="54610" cy="56515"/>
            </a:xfrm>
            <a:custGeom>
              <a:avLst/>
              <a:gdLst/>
              <a:ahLst/>
              <a:cxnLst/>
              <a:rect l="l" t="t" r="r" b="b"/>
              <a:pathLst>
                <a:path w="54610" h="56514">
                  <a:moveTo>
                    <a:pt x="27286" y="0"/>
                  </a:moveTo>
                  <a:lnTo>
                    <a:pt x="0" y="28050"/>
                  </a:lnTo>
                  <a:lnTo>
                    <a:pt x="27286" y="56101"/>
                  </a:lnTo>
                  <a:lnTo>
                    <a:pt x="54572" y="28050"/>
                  </a:lnTo>
                  <a:lnTo>
                    <a:pt x="27286" y="0"/>
                  </a:lnTo>
                  <a:close/>
                </a:path>
              </a:pathLst>
            </a:custGeom>
            <a:solidFill>
              <a:srgbClr val="000000"/>
            </a:solidFill>
          </p:spPr>
          <p:txBody>
            <a:bodyPr wrap="square" lIns="0" tIns="0" rIns="0" bIns="0" rtlCol="0"/>
            <a:lstStyle/>
            <a:p>
              <a:endParaRPr/>
            </a:p>
          </p:txBody>
        </p:sp>
        <p:sp>
          <p:nvSpPr>
            <p:cNvPr id="30" name="object 30"/>
            <p:cNvSpPr/>
            <p:nvPr/>
          </p:nvSpPr>
          <p:spPr>
            <a:xfrm>
              <a:off x="4402562" y="3805551"/>
              <a:ext cx="54610" cy="56515"/>
            </a:xfrm>
            <a:custGeom>
              <a:avLst/>
              <a:gdLst/>
              <a:ahLst/>
              <a:cxnLst/>
              <a:rect l="l" t="t" r="r" b="b"/>
              <a:pathLst>
                <a:path w="54610" h="56514">
                  <a:moveTo>
                    <a:pt x="27286" y="0"/>
                  </a:moveTo>
                  <a:lnTo>
                    <a:pt x="54572" y="28050"/>
                  </a:lnTo>
                  <a:lnTo>
                    <a:pt x="27286" y="56101"/>
                  </a:lnTo>
                  <a:lnTo>
                    <a:pt x="0" y="28050"/>
                  </a:lnTo>
                  <a:lnTo>
                    <a:pt x="27286" y="0"/>
                  </a:lnTo>
                  <a:close/>
                </a:path>
              </a:pathLst>
            </a:custGeom>
            <a:ln w="9219">
              <a:solidFill>
                <a:srgbClr val="000000"/>
              </a:solidFill>
            </a:ln>
          </p:spPr>
          <p:txBody>
            <a:bodyPr wrap="square" lIns="0" tIns="0" rIns="0" bIns="0" rtlCol="0"/>
            <a:lstStyle/>
            <a:p>
              <a:endParaRPr/>
            </a:p>
          </p:txBody>
        </p:sp>
        <p:pic>
          <p:nvPicPr>
            <p:cNvPr id="31" name="object 31"/>
            <p:cNvPicPr/>
            <p:nvPr/>
          </p:nvPicPr>
          <p:blipFill>
            <a:blip r:embed="rId5" cstate="print"/>
            <a:stretch>
              <a:fillRect/>
            </a:stretch>
          </p:blipFill>
          <p:spPr>
            <a:xfrm>
              <a:off x="4571007" y="4353874"/>
              <a:ext cx="63795" cy="65324"/>
            </a:xfrm>
            <a:prstGeom prst="rect">
              <a:avLst/>
            </a:prstGeom>
          </p:spPr>
        </p:pic>
        <p:pic>
          <p:nvPicPr>
            <p:cNvPr id="32" name="object 32"/>
            <p:cNvPicPr/>
            <p:nvPr/>
          </p:nvPicPr>
          <p:blipFill>
            <a:blip r:embed="rId7" cstate="print"/>
            <a:stretch>
              <a:fillRect/>
            </a:stretch>
          </p:blipFill>
          <p:spPr>
            <a:xfrm>
              <a:off x="4734725" y="3388656"/>
              <a:ext cx="64038" cy="65324"/>
            </a:xfrm>
            <a:prstGeom prst="rect">
              <a:avLst/>
            </a:prstGeom>
          </p:spPr>
        </p:pic>
        <p:pic>
          <p:nvPicPr>
            <p:cNvPr id="33" name="object 33"/>
            <p:cNvPicPr/>
            <p:nvPr/>
          </p:nvPicPr>
          <p:blipFill>
            <a:blip r:embed="rId8" cstate="print"/>
            <a:stretch>
              <a:fillRect/>
            </a:stretch>
          </p:blipFill>
          <p:spPr>
            <a:xfrm>
              <a:off x="4825922" y="3491759"/>
              <a:ext cx="63795" cy="65324"/>
            </a:xfrm>
            <a:prstGeom prst="rect">
              <a:avLst/>
            </a:prstGeom>
          </p:spPr>
        </p:pic>
        <p:pic>
          <p:nvPicPr>
            <p:cNvPr id="34" name="object 34"/>
            <p:cNvPicPr/>
            <p:nvPr/>
          </p:nvPicPr>
          <p:blipFill>
            <a:blip r:embed="rId17" cstate="print"/>
            <a:stretch>
              <a:fillRect/>
            </a:stretch>
          </p:blipFill>
          <p:spPr>
            <a:xfrm>
              <a:off x="4907781" y="3201029"/>
              <a:ext cx="63795" cy="65572"/>
            </a:xfrm>
            <a:prstGeom prst="rect">
              <a:avLst/>
            </a:prstGeom>
          </p:spPr>
        </p:pic>
        <p:pic>
          <p:nvPicPr>
            <p:cNvPr id="35" name="object 35"/>
            <p:cNvPicPr/>
            <p:nvPr/>
          </p:nvPicPr>
          <p:blipFill>
            <a:blip r:embed="rId18" cstate="print"/>
            <a:stretch>
              <a:fillRect/>
            </a:stretch>
          </p:blipFill>
          <p:spPr>
            <a:xfrm>
              <a:off x="4989640" y="3107526"/>
              <a:ext cx="64160" cy="65325"/>
            </a:xfrm>
            <a:prstGeom prst="rect">
              <a:avLst/>
            </a:prstGeom>
          </p:spPr>
        </p:pic>
        <p:pic>
          <p:nvPicPr>
            <p:cNvPr id="36" name="object 36"/>
            <p:cNvPicPr/>
            <p:nvPr/>
          </p:nvPicPr>
          <p:blipFill>
            <a:blip r:embed="rId8" cstate="print"/>
            <a:stretch>
              <a:fillRect/>
            </a:stretch>
          </p:blipFill>
          <p:spPr>
            <a:xfrm>
              <a:off x="5335996" y="3154278"/>
              <a:ext cx="63795" cy="65324"/>
            </a:xfrm>
            <a:prstGeom prst="rect">
              <a:avLst/>
            </a:prstGeom>
          </p:spPr>
        </p:pic>
        <p:pic>
          <p:nvPicPr>
            <p:cNvPr id="37" name="object 37"/>
            <p:cNvPicPr/>
            <p:nvPr/>
          </p:nvPicPr>
          <p:blipFill>
            <a:blip r:embed="rId19" cstate="print"/>
            <a:stretch>
              <a:fillRect/>
            </a:stretch>
          </p:blipFill>
          <p:spPr>
            <a:xfrm>
              <a:off x="5672770" y="2648119"/>
              <a:ext cx="64159" cy="65573"/>
            </a:xfrm>
            <a:prstGeom prst="rect">
              <a:avLst/>
            </a:prstGeom>
          </p:spPr>
        </p:pic>
        <p:pic>
          <p:nvPicPr>
            <p:cNvPr id="38" name="object 38"/>
            <p:cNvPicPr/>
            <p:nvPr/>
          </p:nvPicPr>
          <p:blipFill>
            <a:blip r:embed="rId10" cstate="print"/>
            <a:stretch>
              <a:fillRect/>
            </a:stretch>
          </p:blipFill>
          <p:spPr>
            <a:xfrm>
              <a:off x="6009908" y="2741871"/>
              <a:ext cx="63795" cy="65324"/>
            </a:xfrm>
            <a:prstGeom prst="rect">
              <a:avLst/>
            </a:prstGeom>
          </p:spPr>
        </p:pic>
        <p:pic>
          <p:nvPicPr>
            <p:cNvPr id="39" name="object 39"/>
            <p:cNvPicPr/>
            <p:nvPr/>
          </p:nvPicPr>
          <p:blipFill>
            <a:blip r:embed="rId5" cstate="print"/>
            <a:stretch>
              <a:fillRect/>
            </a:stretch>
          </p:blipFill>
          <p:spPr>
            <a:xfrm>
              <a:off x="6519860" y="2601368"/>
              <a:ext cx="63795" cy="65324"/>
            </a:xfrm>
            <a:prstGeom prst="rect">
              <a:avLst/>
            </a:prstGeom>
          </p:spPr>
        </p:pic>
        <p:pic>
          <p:nvPicPr>
            <p:cNvPr id="40" name="object 40"/>
            <p:cNvPicPr/>
            <p:nvPr/>
          </p:nvPicPr>
          <p:blipFill>
            <a:blip r:embed="rId20" cstate="print"/>
            <a:stretch>
              <a:fillRect/>
            </a:stretch>
          </p:blipFill>
          <p:spPr>
            <a:xfrm>
              <a:off x="6856999" y="1664102"/>
              <a:ext cx="63794" cy="65697"/>
            </a:xfrm>
            <a:prstGeom prst="rect">
              <a:avLst/>
            </a:prstGeom>
          </p:spPr>
        </p:pic>
        <p:sp>
          <p:nvSpPr>
            <p:cNvPr id="41" name="object 41"/>
            <p:cNvSpPr/>
            <p:nvPr/>
          </p:nvSpPr>
          <p:spPr>
            <a:xfrm>
              <a:off x="1808226" y="2478786"/>
              <a:ext cx="5278120" cy="1880870"/>
            </a:xfrm>
            <a:custGeom>
              <a:avLst/>
              <a:gdLst/>
              <a:ahLst/>
              <a:cxnLst/>
              <a:rect l="l" t="t" r="r" b="b"/>
              <a:pathLst>
                <a:path w="5278120" h="1880870">
                  <a:moveTo>
                    <a:pt x="0" y="1880615"/>
                  </a:moveTo>
                  <a:lnTo>
                    <a:pt x="5277612" y="0"/>
                  </a:lnTo>
                </a:path>
              </a:pathLst>
            </a:custGeom>
            <a:ln w="28574">
              <a:solidFill>
                <a:srgbClr val="8E57B6"/>
              </a:solidFill>
            </a:ln>
          </p:spPr>
          <p:txBody>
            <a:bodyPr wrap="square" lIns="0" tIns="0" rIns="0" bIns="0" rtlCol="0"/>
            <a:lstStyle/>
            <a:p>
              <a:endParaRPr/>
            </a:p>
          </p:txBody>
        </p:sp>
      </p:grpSp>
      <p:sp>
        <p:nvSpPr>
          <p:cNvPr id="42" name="object 42"/>
          <p:cNvSpPr txBox="1"/>
          <p:nvPr/>
        </p:nvSpPr>
        <p:spPr>
          <a:xfrm>
            <a:off x="1416192" y="2485378"/>
            <a:ext cx="216535" cy="2571115"/>
          </a:xfrm>
          <a:prstGeom prst="rect">
            <a:avLst/>
          </a:prstGeom>
        </p:spPr>
        <p:txBody>
          <a:bodyPr vert="horz" wrap="square" lIns="0" tIns="13970" rIns="0" bIns="0" rtlCol="0">
            <a:spAutoFit/>
          </a:bodyPr>
          <a:lstStyle/>
          <a:p>
            <a:pPr marR="5080" algn="r">
              <a:lnSpc>
                <a:spcPct val="100000"/>
              </a:lnSpc>
              <a:spcBef>
                <a:spcPts val="110"/>
              </a:spcBef>
            </a:pPr>
            <a:r>
              <a:rPr sz="950" b="1" spc="-25" dirty="0">
                <a:latin typeface="Carlito"/>
                <a:cs typeface="Carlito"/>
              </a:rPr>
              <a:t>180</a:t>
            </a:r>
            <a:endParaRPr sz="950">
              <a:latin typeface="Carlito"/>
              <a:cs typeface="Carlito"/>
            </a:endParaRPr>
          </a:p>
          <a:p>
            <a:pPr>
              <a:lnSpc>
                <a:spcPct val="100000"/>
              </a:lnSpc>
            </a:pPr>
            <a:endParaRPr sz="950">
              <a:latin typeface="Carlito"/>
              <a:cs typeface="Carlito"/>
            </a:endParaRPr>
          </a:p>
          <a:p>
            <a:pPr>
              <a:lnSpc>
                <a:spcPct val="100000"/>
              </a:lnSpc>
              <a:spcBef>
                <a:spcPts val="300"/>
              </a:spcBef>
            </a:pPr>
            <a:endParaRPr sz="950">
              <a:latin typeface="Carlito"/>
              <a:cs typeface="Carlito"/>
            </a:endParaRPr>
          </a:p>
          <a:p>
            <a:pPr marR="5080" algn="r">
              <a:lnSpc>
                <a:spcPct val="100000"/>
              </a:lnSpc>
              <a:spcBef>
                <a:spcPts val="5"/>
              </a:spcBef>
            </a:pPr>
            <a:r>
              <a:rPr sz="950" b="1" spc="-25" dirty="0">
                <a:latin typeface="Carlito"/>
                <a:cs typeface="Carlito"/>
              </a:rPr>
              <a:t>160</a:t>
            </a:r>
            <a:endParaRPr sz="950">
              <a:latin typeface="Carlito"/>
              <a:cs typeface="Carlito"/>
            </a:endParaRPr>
          </a:p>
          <a:p>
            <a:pPr>
              <a:lnSpc>
                <a:spcPct val="100000"/>
              </a:lnSpc>
            </a:pPr>
            <a:endParaRPr sz="950">
              <a:latin typeface="Carlito"/>
              <a:cs typeface="Carlito"/>
            </a:endParaRPr>
          </a:p>
          <a:p>
            <a:pPr>
              <a:lnSpc>
                <a:spcPct val="100000"/>
              </a:lnSpc>
              <a:spcBef>
                <a:spcPts val="300"/>
              </a:spcBef>
            </a:pPr>
            <a:endParaRPr sz="950">
              <a:latin typeface="Carlito"/>
              <a:cs typeface="Carlito"/>
            </a:endParaRPr>
          </a:p>
          <a:p>
            <a:pPr marR="5080" algn="r">
              <a:lnSpc>
                <a:spcPct val="100000"/>
              </a:lnSpc>
            </a:pPr>
            <a:r>
              <a:rPr sz="950" b="1" spc="-25" dirty="0">
                <a:latin typeface="Carlito"/>
                <a:cs typeface="Carlito"/>
              </a:rPr>
              <a:t>140</a:t>
            </a:r>
            <a:endParaRPr sz="950">
              <a:latin typeface="Carlito"/>
              <a:cs typeface="Carlito"/>
            </a:endParaRPr>
          </a:p>
          <a:p>
            <a:pPr>
              <a:lnSpc>
                <a:spcPct val="100000"/>
              </a:lnSpc>
            </a:pPr>
            <a:endParaRPr sz="950">
              <a:latin typeface="Carlito"/>
              <a:cs typeface="Carlito"/>
            </a:endParaRPr>
          </a:p>
          <a:p>
            <a:pPr>
              <a:lnSpc>
                <a:spcPct val="100000"/>
              </a:lnSpc>
              <a:spcBef>
                <a:spcPts val="305"/>
              </a:spcBef>
            </a:pPr>
            <a:endParaRPr sz="950">
              <a:latin typeface="Carlito"/>
              <a:cs typeface="Carlito"/>
            </a:endParaRPr>
          </a:p>
          <a:p>
            <a:pPr marR="5080" algn="r">
              <a:lnSpc>
                <a:spcPct val="100000"/>
              </a:lnSpc>
            </a:pPr>
            <a:r>
              <a:rPr sz="950" b="1" spc="-25" dirty="0">
                <a:latin typeface="Carlito"/>
                <a:cs typeface="Carlito"/>
              </a:rPr>
              <a:t>120</a:t>
            </a:r>
            <a:endParaRPr sz="950">
              <a:latin typeface="Carlito"/>
              <a:cs typeface="Carlito"/>
            </a:endParaRPr>
          </a:p>
          <a:p>
            <a:pPr>
              <a:lnSpc>
                <a:spcPct val="100000"/>
              </a:lnSpc>
            </a:pPr>
            <a:endParaRPr sz="950">
              <a:latin typeface="Carlito"/>
              <a:cs typeface="Carlito"/>
            </a:endParaRPr>
          </a:p>
          <a:p>
            <a:pPr>
              <a:lnSpc>
                <a:spcPct val="100000"/>
              </a:lnSpc>
              <a:spcBef>
                <a:spcPts val="375"/>
              </a:spcBef>
            </a:pPr>
            <a:endParaRPr sz="950">
              <a:latin typeface="Carlito"/>
              <a:cs typeface="Carlito"/>
            </a:endParaRPr>
          </a:p>
          <a:p>
            <a:pPr marR="5080" algn="r">
              <a:lnSpc>
                <a:spcPct val="100000"/>
              </a:lnSpc>
              <a:spcBef>
                <a:spcPts val="5"/>
              </a:spcBef>
            </a:pPr>
            <a:r>
              <a:rPr sz="950" b="1" spc="-25" dirty="0">
                <a:latin typeface="Carlito"/>
                <a:cs typeface="Carlito"/>
              </a:rPr>
              <a:t>100</a:t>
            </a:r>
            <a:endParaRPr sz="950">
              <a:latin typeface="Carlito"/>
              <a:cs typeface="Carlito"/>
            </a:endParaRPr>
          </a:p>
          <a:p>
            <a:pPr>
              <a:lnSpc>
                <a:spcPct val="100000"/>
              </a:lnSpc>
            </a:pPr>
            <a:endParaRPr sz="950">
              <a:latin typeface="Carlito"/>
              <a:cs typeface="Carlito"/>
            </a:endParaRPr>
          </a:p>
          <a:p>
            <a:pPr>
              <a:lnSpc>
                <a:spcPct val="100000"/>
              </a:lnSpc>
              <a:spcBef>
                <a:spcPts val="305"/>
              </a:spcBef>
            </a:pPr>
            <a:endParaRPr sz="950">
              <a:latin typeface="Carlito"/>
              <a:cs typeface="Carlito"/>
            </a:endParaRPr>
          </a:p>
          <a:p>
            <a:pPr marR="5080" algn="r">
              <a:lnSpc>
                <a:spcPct val="100000"/>
              </a:lnSpc>
            </a:pPr>
            <a:r>
              <a:rPr sz="950" b="1" spc="-25" dirty="0">
                <a:latin typeface="Carlito"/>
                <a:cs typeface="Carlito"/>
              </a:rPr>
              <a:t>80</a:t>
            </a:r>
            <a:endParaRPr sz="950">
              <a:latin typeface="Carlito"/>
              <a:cs typeface="Carlito"/>
            </a:endParaRPr>
          </a:p>
        </p:txBody>
      </p:sp>
      <p:sp>
        <p:nvSpPr>
          <p:cNvPr id="43" name="object 43"/>
          <p:cNvSpPr txBox="1"/>
          <p:nvPr/>
        </p:nvSpPr>
        <p:spPr>
          <a:xfrm>
            <a:off x="1416192" y="1998293"/>
            <a:ext cx="216535" cy="172085"/>
          </a:xfrm>
          <a:prstGeom prst="rect">
            <a:avLst/>
          </a:prstGeom>
        </p:spPr>
        <p:txBody>
          <a:bodyPr vert="horz" wrap="square" lIns="0" tIns="13970" rIns="0" bIns="0" rtlCol="0">
            <a:spAutoFit/>
          </a:bodyPr>
          <a:lstStyle/>
          <a:p>
            <a:pPr marL="12700">
              <a:lnSpc>
                <a:spcPct val="100000"/>
              </a:lnSpc>
              <a:spcBef>
                <a:spcPts val="110"/>
              </a:spcBef>
            </a:pPr>
            <a:r>
              <a:rPr sz="950" b="1" spc="-25" dirty="0">
                <a:latin typeface="Carlito"/>
                <a:cs typeface="Carlito"/>
              </a:rPr>
              <a:t>200</a:t>
            </a:r>
            <a:endParaRPr sz="950">
              <a:latin typeface="Carlito"/>
              <a:cs typeface="Carlito"/>
            </a:endParaRPr>
          </a:p>
        </p:txBody>
      </p:sp>
      <p:sp>
        <p:nvSpPr>
          <p:cNvPr id="44" name="object 44"/>
          <p:cNvSpPr txBox="1"/>
          <p:nvPr/>
        </p:nvSpPr>
        <p:spPr>
          <a:xfrm>
            <a:off x="1416192" y="1520185"/>
            <a:ext cx="216535" cy="172085"/>
          </a:xfrm>
          <a:prstGeom prst="rect">
            <a:avLst/>
          </a:prstGeom>
        </p:spPr>
        <p:txBody>
          <a:bodyPr vert="horz" wrap="square" lIns="0" tIns="13970" rIns="0" bIns="0" rtlCol="0">
            <a:spAutoFit/>
          </a:bodyPr>
          <a:lstStyle/>
          <a:p>
            <a:pPr marL="12700">
              <a:lnSpc>
                <a:spcPct val="100000"/>
              </a:lnSpc>
              <a:spcBef>
                <a:spcPts val="110"/>
              </a:spcBef>
            </a:pPr>
            <a:r>
              <a:rPr sz="950" b="1" spc="-25" dirty="0">
                <a:latin typeface="Carlito"/>
                <a:cs typeface="Carlito"/>
              </a:rPr>
              <a:t>220</a:t>
            </a:r>
            <a:endParaRPr sz="950">
              <a:latin typeface="Carlito"/>
              <a:cs typeface="Carlito"/>
            </a:endParaRPr>
          </a:p>
        </p:txBody>
      </p:sp>
      <p:sp>
        <p:nvSpPr>
          <p:cNvPr id="45" name="object 45"/>
          <p:cNvSpPr txBox="1"/>
          <p:nvPr/>
        </p:nvSpPr>
        <p:spPr>
          <a:xfrm>
            <a:off x="1634787" y="5062636"/>
            <a:ext cx="153035" cy="172085"/>
          </a:xfrm>
          <a:prstGeom prst="rect">
            <a:avLst/>
          </a:prstGeom>
        </p:spPr>
        <p:txBody>
          <a:bodyPr vert="horz" wrap="square" lIns="0" tIns="13970" rIns="0" bIns="0" rtlCol="0">
            <a:spAutoFit/>
          </a:bodyPr>
          <a:lstStyle/>
          <a:p>
            <a:pPr marL="12700">
              <a:lnSpc>
                <a:spcPct val="100000"/>
              </a:lnSpc>
              <a:spcBef>
                <a:spcPts val="110"/>
              </a:spcBef>
            </a:pPr>
            <a:r>
              <a:rPr sz="950" b="1" spc="-25" dirty="0">
                <a:latin typeface="Carlito"/>
                <a:cs typeface="Carlito"/>
              </a:rPr>
              <a:t>20</a:t>
            </a:r>
            <a:endParaRPr sz="950">
              <a:latin typeface="Carlito"/>
              <a:cs typeface="Carlito"/>
            </a:endParaRPr>
          </a:p>
        </p:txBody>
      </p:sp>
      <p:sp>
        <p:nvSpPr>
          <p:cNvPr id="46" name="object 46"/>
          <p:cNvSpPr txBox="1"/>
          <p:nvPr/>
        </p:nvSpPr>
        <p:spPr>
          <a:xfrm>
            <a:off x="2481513" y="5062636"/>
            <a:ext cx="153035" cy="172085"/>
          </a:xfrm>
          <a:prstGeom prst="rect">
            <a:avLst/>
          </a:prstGeom>
        </p:spPr>
        <p:txBody>
          <a:bodyPr vert="horz" wrap="square" lIns="0" tIns="13970" rIns="0" bIns="0" rtlCol="0">
            <a:spAutoFit/>
          </a:bodyPr>
          <a:lstStyle/>
          <a:p>
            <a:pPr marL="12700">
              <a:lnSpc>
                <a:spcPct val="100000"/>
              </a:lnSpc>
              <a:spcBef>
                <a:spcPts val="110"/>
              </a:spcBef>
            </a:pPr>
            <a:r>
              <a:rPr sz="950" b="1" spc="-25" dirty="0">
                <a:latin typeface="Carlito"/>
                <a:cs typeface="Carlito"/>
              </a:rPr>
              <a:t>30</a:t>
            </a:r>
            <a:endParaRPr sz="950">
              <a:latin typeface="Carlito"/>
              <a:cs typeface="Carlito"/>
            </a:endParaRPr>
          </a:p>
        </p:txBody>
      </p:sp>
      <p:sp>
        <p:nvSpPr>
          <p:cNvPr id="47" name="object 47"/>
          <p:cNvSpPr txBox="1"/>
          <p:nvPr/>
        </p:nvSpPr>
        <p:spPr>
          <a:xfrm>
            <a:off x="3328725" y="5062636"/>
            <a:ext cx="153035" cy="172085"/>
          </a:xfrm>
          <a:prstGeom prst="rect">
            <a:avLst/>
          </a:prstGeom>
        </p:spPr>
        <p:txBody>
          <a:bodyPr vert="horz" wrap="square" lIns="0" tIns="13970" rIns="0" bIns="0" rtlCol="0">
            <a:spAutoFit/>
          </a:bodyPr>
          <a:lstStyle/>
          <a:p>
            <a:pPr marL="12700">
              <a:lnSpc>
                <a:spcPct val="100000"/>
              </a:lnSpc>
              <a:spcBef>
                <a:spcPts val="110"/>
              </a:spcBef>
            </a:pPr>
            <a:r>
              <a:rPr sz="950" b="1" spc="-25" dirty="0">
                <a:latin typeface="Carlito"/>
                <a:cs typeface="Carlito"/>
              </a:rPr>
              <a:t>40</a:t>
            </a:r>
            <a:endParaRPr sz="950">
              <a:latin typeface="Carlito"/>
              <a:cs typeface="Carlito"/>
            </a:endParaRPr>
          </a:p>
        </p:txBody>
      </p:sp>
      <p:sp>
        <p:nvSpPr>
          <p:cNvPr id="48" name="object 48"/>
          <p:cNvSpPr txBox="1"/>
          <p:nvPr/>
        </p:nvSpPr>
        <p:spPr>
          <a:xfrm>
            <a:off x="4175815" y="5062636"/>
            <a:ext cx="153035" cy="172085"/>
          </a:xfrm>
          <a:prstGeom prst="rect">
            <a:avLst/>
          </a:prstGeom>
        </p:spPr>
        <p:txBody>
          <a:bodyPr vert="horz" wrap="square" lIns="0" tIns="13970" rIns="0" bIns="0" rtlCol="0">
            <a:spAutoFit/>
          </a:bodyPr>
          <a:lstStyle/>
          <a:p>
            <a:pPr marL="12700">
              <a:lnSpc>
                <a:spcPct val="100000"/>
              </a:lnSpc>
              <a:spcBef>
                <a:spcPts val="110"/>
              </a:spcBef>
            </a:pPr>
            <a:r>
              <a:rPr sz="950" b="1" spc="-25" dirty="0">
                <a:latin typeface="Carlito"/>
                <a:cs typeface="Carlito"/>
              </a:rPr>
              <a:t>50</a:t>
            </a:r>
            <a:endParaRPr sz="950">
              <a:latin typeface="Carlito"/>
              <a:cs typeface="Carlito"/>
            </a:endParaRPr>
          </a:p>
        </p:txBody>
      </p:sp>
      <p:sp>
        <p:nvSpPr>
          <p:cNvPr id="49" name="object 49"/>
          <p:cNvSpPr txBox="1"/>
          <p:nvPr/>
        </p:nvSpPr>
        <p:spPr>
          <a:xfrm>
            <a:off x="5032001" y="5062636"/>
            <a:ext cx="153035" cy="172085"/>
          </a:xfrm>
          <a:prstGeom prst="rect">
            <a:avLst/>
          </a:prstGeom>
        </p:spPr>
        <p:txBody>
          <a:bodyPr vert="horz" wrap="square" lIns="0" tIns="13970" rIns="0" bIns="0" rtlCol="0">
            <a:spAutoFit/>
          </a:bodyPr>
          <a:lstStyle/>
          <a:p>
            <a:pPr marL="12700">
              <a:lnSpc>
                <a:spcPct val="100000"/>
              </a:lnSpc>
              <a:spcBef>
                <a:spcPts val="110"/>
              </a:spcBef>
            </a:pPr>
            <a:r>
              <a:rPr sz="950" b="1" spc="-25" dirty="0">
                <a:latin typeface="Carlito"/>
                <a:cs typeface="Carlito"/>
              </a:rPr>
              <a:t>60</a:t>
            </a:r>
            <a:endParaRPr sz="950">
              <a:latin typeface="Carlito"/>
              <a:cs typeface="Carlito"/>
            </a:endParaRPr>
          </a:p>
        </p:txBody>
      </p:sp>
      <p:sp>
        <p:nvSpPr>
          <p:cNvPr id="50" name="object 50"/>
          <p:cNvSpPr txBox="1"/>
          <p:nvPr/>
        </p:nvSpPr>
        <p:spPr>
          <a:xfrm>
            <a:off x="5878728" y="5062636"/>
            <a:ext cx="153035" cy="172085"/>
          </a:xfrm>
          <a:prstGeom prst="rect">
            <a:avLst/>
          </a:prstGeom>
        </p:spPr>
        <p:txBody>
          <a:bodyPr vert="horz" wrap="square" lIns="0" tIns="13970" rIns="0" bIns="0" rtlCol="0">
            <a:spAutoFit/>
          </a:bodyPr>
          <a:lstStyle/>
          <a:p>
            <a:pPr marL="12700">
              <a:lnSpc>
                <a:spcPct val="100000"/>
              </a:lnSpc>
              <a:spcBef>
                <a:spcPts val="110"/>
              </a:spcBef>
            </a:pPr>
            <a:r>
              <a:rPr sz="950" b="1" spc="-25" dirty="0">
                <a:latin typeface="Carlito"/>
                <a:cs typeface="Carlito"/>
              </a:rPr>
              <a:t>70</a:t>
            </a:r>
            <a:endParaRPr sz="950">
              <a:latin typeface="Carlito"/>
              <a:cs typeface="Carlito"/>
            </a:endParaRPr>
          </a:p>
        </p:txBody>
      </p:sp>
      <p:sp>
        <p:nvSpPr>
          <p:cNvPr id="51" name="object 51"/>
          <p:cNvSpPr txBox="1"/>
          <p:nvPr/>
        </p:nvSpPr>
        <p:spPr>
          <a:xfrm>
            <a:off x="6725818" y="5062636"/>
            <a:ext cx="153035" cy="172085"/>
          </a:xfrm>
          <a:prstGeom prst="rect">
            <a:avLst/>
          </a:prstGeom>
        </p:spPr>
        <p:txBody>
          <a:bodyPr vert="horz" wrap="square" lIns="0" tIns="13970" rIns="0" bIns="0" rtlCol="0">
            <a:spAutoFit/>
          </a:bodyPr>
          <a:lstStyle/>
          <a:p>
            <a:pPr marL="12700">
              <a:lnSpc>
                <a:spcPct val="100000"/>
              </a:lnSpc>
              <a:spcBef>
                <a:spcPts val="110"/>
              </a:spcBef>
            </a:pPr>
            <a:r>
              <a:rPr sz="950" b="1" spc="-25" dirty="0">
                <a:latin typeface="Carlito"/>
                <a:cs typeface="Carlito"/>
              </a:rPr>
              <a:t>80</a:t>
            </a:r>
            <a:endParaRPr sz="950">
              <a:latin typeface="Carlito"/>
              <a:cs typeface="Carlito"/>
            </a:endParaRPr>
          </a:p>
        </p:txBody>
      </p:sp>
      <p:sp>
        <p:nvSpPr>
          <p:cNvPr id="52" name="object 52"/>
          <p:cNvSpPr txBox="1"/>
          <p:nvPr/>
        </p:nvSpPr>
        <p:spPr>
          <a:xfrm>
            <a:off x="7572909" y="5062636"/>
            <a:ext cx="153035" cy="172085"/>
          </a:xfrm>
          <a:prstGeom prst="rect">
            <a:avLst/>
          </a:prstGeom>
        </p:spPr>
        <p:txBody>
          <a:bodyPr vert="horz" wrap="square" lIns="0" tIns="13970" rIns="0" bIns="0" rtlCol="0">
            <a:spAutoFit/>
          </a:bodyPr>
          <a:lstStyle/>
          <a:p>
            <a:pPr marL="12700">
              <a:lnSpc>
                <a:spcPct val="100000"/>
              </a:lnSpc>
              <a:spcBef>
                <a:spcPts val="110"/>
              </a:spcBef>
            </a:pPr>
            <a:r>
              <a:rPr sz="950" b="1" spc="-25" dirty="0">
                <a:latin typeface="Carlito"/>
                <a:cs typeface="Carlito"/>
              </a:rPr>
              <a:t>90</a:t>
            </a:r>
            <a:endParaRPr sz="950">
              <a:latin typeface="Carlito"/>
              <a:cs typeface="Carlito"/>
            </a:endParaRPr>
          </a:p>
        </p:txBody>
      </p:sp>
      <p:sp>
        <p:nvSpPr>
          <p:cNvPr id="53" name="object 53"/>
          <p:cNvSpPr txBox="1">
            <a:spLocks noGrp="1"/>
          </p:cNvSpPr>
          <p:nvPr>
            <p:ph type="title"/>
          </p:nvPr>
        </p:nvSpPr>
        <p:spPr>
          <a:xfrm>
            <a:off x="1339341" y="990727"/>
            <a:ext cx="1371600" cy="280035"/>
          </a:xfrm>
          <a:prstGeom prst="rect">
            <a:avLst/>
          </a:prstGeom>
        </p:spPr>
        <p:txBody>
          <a:bodyPr vert="horz" wrap="square" lIns="0" tIns="14604" rIns="0" bIns="0" rtlCol="0">
            <a:spAutoFit/>
          </a:bodyPr>
          <a:lstStyle/>
          <a:p>
            <a:pPr marL="12700">
              <a:lnSpc>
                <a:spcPct val="100000"/>
              </a:lnSpc>
              <a:spcBef>
                <a:spcPts val="114"/>
              </a:spcBef>
            </a:pPr>
            <a:r>
              <a:rPr sz="1650" dirty="0">
                <a:latin typeface="Arial"/>
                <a:cs typeface="Arial"/>
              </a:rPr>
              <a:t>SBP</a:t>
            </a:r>
            <a:r>
              <a:rPr sz="1650" spc="-15" dirty="0">
                <a:latin typeface="Arial"/>
                <a:cs typeface="Arial"/>
              </a:rPr>
              <a:t> </a:t>
            </a:r>
            <a:r>
              <a:rPr sz="1650" dirty="0">
                <a:latin typeface="Arial"/>
                <a:cs typeface="Arial"/>
              </a:rPr>
              <a:t>(mm</a:t>
            </a:r>
            <a:r>
              <a:rPr sz="1650" spc="20" dirty="0">
                <a:latin typeface="Arial"/>
                <a:cs typeface="Arial"/>
              </a:rPr>
              <a:t> </a:t>
            </a:r>
            <a:r>
              <a:rPr sz="1650" spc="-25" dirty="0">
                <a:latin typeface="Arial"/>
                <a:cs typeface="Arial"/>
              </a:rPr>
              <a:t>Hg)</a:t>
            </a:r>
            <a:endParaRPr sz="1650">
              <a:latin typeface="Arial"/>
              <a:cs typeface="Arial"/>
            </a:endParaRPr>
          </a:p>
        </p:txBody>
      </p:sp>
      <p:sp>
        <p:nvSpPr>
          <p:cNvPr id="54" name="object 54"/>
          <p:cNvSpPr txBox="1"/>
          <p:nvPr/>
        </p:nvSpPr>
        <p:spPr>
          <a:xfrm>
            <a:off x="404266" y="5493816"/>
            <a:ext cx="5264150" cy="807720"/>
          </a:xfrm>
          <a:prstGeom prst="rect">
            <a:avLst/>
          </a:prstGeom>
        </p:spPr>
        <p:txBody>
          <a:bodyPr vert="horz" wrap="square" lIns="0" tIns="14604" rIns="0" bIns="0" rtlCol="0">
            <a:spAutoFit/>
          </a:bodyPr>
          <a:lstStyle/>
          <a:p>
            <a:pPr marR="512445" algn="r">
              <a:lnSpc>
                <a:spcPct val="100000"/>
              </a:lnSpc>
              <a:spcBef>
                <a:spcPts val="114"/>
              </a:spcBef>
            </a:pPr>
            <a:r>
              <a:rPr sz="1650" b="1" dirty="0">
                <a:latin typeface="Arial"/>
                <a:cs typeface="Arial"/>
              </a:rPr>
              <a:t>Age</a:t>
            </a:r>
            <a:r>
              <a:rPr sz="1650" b="1" spc="10" dirty="0">
                <a:latin typeface="Arial"/>
                <a:cs typeface="Arial"/>
              </a:rPr>
              <a:t> </a:t>
            </a:r>
            <a:r>
              <a:rPr sz="1650" b="1" spc="-10" dirty="0">
                <a:latin typeface="Arial"/>
                <a:cs typeface="Arial"/>
              </a:rPr>
              <a:t>(years)</a:t>
            </a:r>
            <a:endParaRPr sz="1650">
              <a:latin typeface="Arial"/>
              <a:cs typeface="Arial"/>
            </a:endParaRPr>
          </a:p>
          <a:p>
            <a:pPr>
              <a:lnSpc>
                <a:spcPct val="100000"/>
              </a:lnSpc>
              <a:spcBef>
                <a:spcPts val="700"/>
              </a:spcBef>
            </a:pPr>
            <a:endParaRPr sz="1650">
              <a:latin typeface="Arial"/>
              <a:cs typeface="Arial"/>
            </a:endParaRPr>
          </a:p>
          <a:p>
            <a:pPr marL="12700">
              <a:lnSpc>
                <a:spcPct val="100000"/>
              </a:lnSpc>
              <a:spcBef>
                <a:spcPts val="5"/>
              </a:spcBef>
            </a:pPr>
            <a:r>
              <a:rPr sz="1300" spc="-10" dirty="0">
                <a:latin typeface="Arial"/>
                <a:cs typeface="Arial"/>
              </a:rPr>
              <a:t>adapted</a:t>
            </a:r>
            <a:r>
              <a:rPr sz="1300" spc="-70" dirty="0">
                <a:latin typeface="Arial"/>
                <a:cs typeface="Arial"/>
              </a:rPr>
              <a:t> </a:t>
            </a:r>
            <a:r>
              <a:rPr sz="1300" dirty="0">
                <a:latin typeface="Arial"/>
                <a:cs typeface="Arial"/>
              </a:rPr>
              <a:t>from</a:t>
            </a:r>
            <a:r>
              <a:rPr sz="1300" spc="-70" dirty="0">
                <a:latin typeface="Arial"/>
                <a:cs typeface="Arial"/>
              </a:rPr>
              <a:t> </a:t>
            </a:r>
            <a:r>
              <a:rPr sz="1300" spc="-10" dirty="0">
                <a:latin typeface="Arial"/>
                <a:cs typeface="Arial"/>
              </a:rPr>
              <a:t>Colton</a:t>
            </a:r>
            <a:r>
              <a:rPr sz="1300" spc="-65" dirty="0">
                <a:latin typeface="Arial"/>
                <a:cs typeface="Arial"/>
              </a:rPr>
              <a:t> </a:t>
            </a:r>
            <a:r>
              <a:rPr sz="1300" spc="-85" dirty="0">
                <a:latin typeface="Arial"/>
                <a:cs typeface="Arial"/>
              </a:rPr>
              <a:t>T.</a:t>
            </a:r>
            <a:r>
              <a:rPr sz="1300" spc="-15" dirty="0">
                <a:latin typeface="Arial"/>
                <a:cs typeface="Arial"/>
              </a:rPr>
              <a:t> </a:t>
            </a:r>
            <a:r>
              <a:rPr sz="1300" dirty="0">
                <a:latin typeface="Arial"/>
                <a:cs typeface="Arial"/>
              </a:rPr>
              <a:t>Statistics</a:t>
            </a:r>
            <a:r>
              <a:rPr sz="1300" spc="-20" dirty="0">
                <a:latin typeface="Arial"/>
                <a:cs typeface="Arial"/>
              </a:rPr>
              <a:t> </a:t>
            </a:r>
            <a:r>
              <a:rPr sz="1300" dirty="0">
                <a:latin typeface="Arial"/>
                <a:cs typeface="Arial"/>
              </a:rPr>
              <a:t>in</a:t>
            </a:r>
            <a:r>
              <a:rPr sz="1300" spc="-40" dirty="0">
                <a:latin typeface="Arial"/>
                <a:cs typeface="Arial"/>
              </a:rPr>
              <a:t> </a:t>
            </a:r>
            <a:r>
              <a:rPr sz="1300" spc="-10" dirty="0">
                <a:latin typeface="Arial"/>
                <a:cs typeface="Arial"/>
              </a:rPr>
              <a:t>Medicine.</a:t>
            </a:r>
            <a:r>
              <a:rPr sz="1300" spc="-40" dirty="0">
                <a:latin typeface="Arial"/>
                <a:cs typeface="Arial"/>
              </a:rPr>
              <a:t> </a:t>
            </a:r>
            <a:r>
              <a:rPr sz="1300" dirty="0">
                <a:latin typeface="Arial"/>
                <a:cs typeface="Arial"/>
              </a:rPr>
              <a:t>Boston:</a:t>
            </a:r>
            <a:r>
              <a:rPr sz="1300" spc="-45" dirty="0">
                <a:latin typeface="Arial"/>
                <a:cs typeface="Arial"/>
              </a:rPr>
              <a:t> </a:t>
            </a:r>
            <a:r>
              <a:rPr sz="1300" dirty="0">
                <a:latin typeface="Arial"/>
                <a:cs typeface="Arial"/>
              </a:rPr>
              <a:t>Little</a:t>
            </a:r>
            <a:r>
              <a:rPr sz="1300" spc="-40" dirty="0">
                <a:latin typeface="Arial"/>
                <a:cs typeface="Arial"/>
              </a:rPr>
              <a:t> </a:t>
            </a:r>
            <a:r>
              <a:rPr sz="1300" dirty="0">
                <a:latin typeface="Arial"/>
                <a:cs typeface="Arial"/>
              </a:rPr>
              <a:t>Brown,</a:t>
            </a:r>
            <a:r>
              <a:rPr sz="1300" spc="-30" dirty="0">
                <a:latin typeface="Arial"/>
                <a:cs typeface="Arial"/>
              </a:rPr>
              <a:t> </a:t>
            </a:r>
            <a:r>
              <a:rPr sz="1300" spc="-20" dirty="0">
                <a:latin typeface="Arial"/>
                <a:cs typeface="Arial"/>
              </a:rPr>
              <a:t>1974</a:t>
            </a:r>
            <a:endParaRPr sz="1300">
              <a:latin typeface="Arial"/>
              <a:cs typeface="Arial"/>
            </a:endParaRPr>
          </a:p>
        </p:txBody>
      </p:sp>
      <p:sp>
        <p:nvSpPr>
          <p:cNvPr id="55" name="object 55"/>
          <p:cNvSpPr txBox="1"/>
          <p:nvPr/>
        </p:nvSpPr>
        <p:spPr>
          <a:xfrm>
            <a:off x="5504474" y="1791998"/>
            <a:ext cx="2705100" cy="277495"/>
          </a:xfrm>
          <a:prstGeom prst="rect">
            <a:avLst/>
          </a:prstGeom>
        </p:spPr>
        <p:txBody>
          <a:bodyPr vert="horz" wrap="square" lIns="0" tIns="12700" rIns="0" bIns="0" rtlCol="0">
            <a:spAutoFit/>
          </a:bodyPr>
          <a:lstStyle/>
          <a:p>
            <a:pPr marL="12700">
              <a:lnSpc>
                <a:spcPct val="100000"/>
              </a:lnSpc>
              <a:spcBef>
                <a:spcPts val="100"/>
              </a:spcBef>
            </a:pPr>
            <a:r>
              <a:rPr sz="1650" b="1" spc="110" dirty="0">
                <a:solidFill>
                  <a:srgbClr val="FB0028"/>
                </a:solidFill>
                <a:latin typeface="Arial"/>
                <a:cs typeface="Arial"/>
              </a:rPr>
              <a:t>SBP</a:t>
            </a:r>
            <a:r>
              <a:rPr sz="1650" b="1" spc="40" dirty="0">
                <a:solidFill>
                  <a:srgbClr val="FB0028"/>
                </a:solidFill>
                <a:latin typeface="Arial"/>
                <a:cs typeface="Arial"/>
              </a:rPr>
              <a:t> </a:t>
            </a:r>
            <a:r>
              <a:rPr sz="1650" dirty="0">
                <a:solidFill>
                  <a:srgbClr val="FB0028"/>
                </a:solidFill>
                <a:latin typeface="Symbol"/>
                <a:cs typeface="Symbol"/>
              </a:rPr>
              <a:t></a:t>
            </a:r>
            <a:r>
              <a:rPr sz="1650" spc="120" dirty="0">
                <a:solidFill>
                  <a:srgbClr val="FB0028"/>
                </a:solidFill>
                <a:latin typeface="Times New Roman"/>
                <a:cs typeface="Times New Roman"/>
              </a:rPr>
              <a:t> </a:t>
            </a:r>
            <a:r>
              <a:rPr sz="1650" b="1" spc="65" dirty="0">
                <a:solidFill>
                  <a:srgbClr val="FB0028"/>
                </a:solidFill>
                <a:latin typeface="Arial"/>
                <a:cs typeface="Arial"/>
              </a:rPr>
              <a:t>81.54</a:t>
            </a:r>
            <a:r>
              <a:rPr sz="1650" b="1" spc="120" dirty="0">
                <a:solidFill>
                  <a:srgbClr val="FB0028"/>
                </a:solidFill>
                <a:latin typeface="Arial"/>
                <a:cs typeface="Arial"/>
              </a:rPr>
              <a:t> </a:t>
            </a:r>
            <a:r>
              <a:rPr sz="1650" dirty="0">
                <a:solidFill>
                  <a:srgbClr val="FB0028"/>
                </a:solidFill>
                <a:latin typeface="Symbol"/>
                <a:cs typeface="Symbol"/>
              </a:rPr>
              <a:t></a:t>
            </a:r>
            <a:r>
              <a:rPr sz="1650" dirty="0">
                <a:solidFill>
                  <a:srgbClr val="FB0028"/>
                </a:solidFill>
                <a:latin typeface="Times New Roman"/>
                <a:cs typeface="Times New Roman"/>
              </a:rPr>
              <a:t> </a:t>
            </a:r>
            <a:r>
              <a:rPr sz="1650" b="1" spc="65" dirty="0">
                <a:solidFill>
                  <a:srgbClr val="FB0028"/>
                </a:solidFill>
                <a:latin typeface="Arial"/>
                <a:cs typeface="Arial"/>
              </a:rPr>
              <a:t>1.222</a:t>
            </a:r>
            <a:r>
              <a:rPr sz="1650" b="1" spc="5" dirty="0">
                <a:solidFill>
                  <a:srgbClr val="FB0028"/>
                </a:solidFill>
                <a:latin typeface="Arial"/>
                <a:cs typeface="Arial"/>
              </a:rPr>
              <a:t> </a:t>
            </a:r>
            <a:r>
              <a:rPr sz="1650" dirty="0">
                <a:solidFill>
                  <a:srgbClr val="FB0028"/>
                </a:solidFill>
                <a:latin typeface="Symbol"/>
                <a:cs typeface="Symbol"/>
              </a:rPr>
              <a:t></a:t>
            </a:r>
            <a:r>
              <a:rPr sz="1650" dirty="0">
                <a:solidFill>
                  <a:srgbClr val="FB0028"/>
                </a:solidFill>
                <a:latin typeface="Times New Roman"/>
                <a:cs typeface="Times New Roman"/>
              </a:rPr>
              <a:t> </a:t>
            </a:r>
            <a:r>
              <a:rPr sz="1650" b="1" spc="40" dirty="0">
                <a:solidFill>
                  <a:srgbClr val="FB0028"/>
                </a:solidFill>
                <a:latin typeface="Arial"/>
                <a:cs typeface="Arial"/>
              </a:rPr>
              <a:t>Age</a:t>
            </a:r>
            <a:endParaRPr sz="1650">
              <a:latin typeface="Arial"/>
              <a:cs typeface="Arial"/>
            </a:endParaRPr>
          </a:p>
        </p:txBody>
      </p:sp>
      <p:sp>
        <p:nvSpPr>
          <p:cNvPr id="56" name="object 56"/>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pic>
        <p:nvPicPr>
          <p:cNvPr id="57" name="object 57"/>
          <p:cNvPicPr/>
          <p:nvPr/>
        </p:nvPicPr>
        <p:blipFill>
          <a:blip r:embed="rId21" cstate="print"/>
          <a:stretch>
            <a:fillRect/>
          </a:stretch>
        </p:blipFill>
        <p:spPr>
          <a:xfrm>
            <a:off x="304800" y="6348984"/>
            <a:ext cx="1581912" cy="408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544626" rIns="0" bIns="0" rtlCol="0">
            <a:spAutoFit/>
          </a:bodyPr>
          <a:lstStyle/>
          <a:p>
            <a:pPr marL="205740">
              <a:lnSpc>
                <a:spcPct val="100000"/>
              </a:lnSpc>
              <a:spcBef>
                <a:spcPts val="100"/>
              </a:spcBef>
            </a:pPr>
            <a:r>
              <a:rPr sz="4800" b="0" spc="-35" dirty="0">
                <a:solidFill>
                  <a:srgbClr val="404040"/>
                </a:solidFill>
                <a:latin typeface="Times New Roman"/>
                <a:cs typeface="Times New Roman"/>
              </a:rPr>
              <a:t>Simple</a:t>
            </a:r>
            <a:r>
              <a:rPr sz="4800" b="0" spc="-240" dirty="0">
                <a:solidFill>
                  <a:srgbClr val="404040"/>
                </a:solidFill>
                <a:latin typeface="Times New Roman"/>
                <a:cs typeface="Times New Roman"/>
              </a:rPr>
              <a:t> </a:t>
            </a:r>
            <a:r>
              <a:rPr sz="4800" b="0" spc="-25" dirty="0">
                <a:solidFill>
                  <a:srgbClr val="404040"/>
                </a:solidFill>
                <a:latin typeface="Times New Roman"/>
                <a:cs typeface="Times New Roman"/>
              </a:rPr>
              <a:t>linear</a:t>
            </a:r>
            <a:r>
              <a:rPr sz="4800" b="0" spc="-254" dirty="0">
                <a:solidFill>
                  <a:srgbClr val="404040"/>
                </a:solidFill>
                <a:latin typeface="Times New Roman"/>
                <a:cs typeface="Times New Roman"/>
              </a:rPr>
              <a:t> </a:t>
            </a:r>
            <a:r>
              <a:rPr sz="4800" b="0" spc="-25" dirty="0">
                <a:solidFill>
                  <a:srgbClr val="404040"/>
                </a:solidFill>
                <a:latin typeface="Times New Roman"/>
                <a:cs typeface="Times New Roman"/>
              </a:rPr>
              <a:t>regression</a:t>
            </a:r>
            <a:endParaRPr sz="4800">
              <a:latin typeface="Times New Roman"/>
              <a:cs typeface="Times New Roman"/>
            </a:endParaRPr>
          </a:p>
        </p:txBody>
      </p:sp>
      <p:sp>
        <p:nvSpPr>
          <p:cNvPr id="7" name="object 7"/>
          <p:cNvSpPr txBox="1"/>
          <p:nvPr/>
        </p:nvSpPr>
        <p:spPr>
          <a:xfrm>
            <a:off x="875690" y="5036565"/>
            <a:ext cx="6175375" cy="1119505"/>
          </a:xfrm>
          <a:prstGeom prst="rect">
            <a:avLst/>
          </a:prstGeom>
        </p:spPr>
        <p:txBody>
          <a:bodyPr vert="horz" wrap="square" lIns="0" tIns="12065" rIns="0" bIns="0" rtlCol="0">
            <a:spAutoFit/>
          </a:bodyPr>
          <a:lstStyle/>
          <a:p>
            <a:pPr marL="38100">
              <a:lnSpc>
                <a:spcPct val="100000"/>
              </a:lnSpc>
              <a:spcBef>
                <a:spcPts val="95"/>
              </a:spcBef>
            </a:pPr>
            <a:r>
              <a:rPr sz="1850" spc="-10" dirty="0">
                <a:solidFill>
                  <a:srgbClr val="404040"/>
                </a:solidFill>
                <a:latin typeface="Carlito"/>
                <a:cs typeface="Carlito"/>
              </a:rPr>
              <a:t>Regression </a:t>
            </a:r>
            <a:r>
              <a:rPr sz="1850" spc="-20" dirty="0">
                <a:solidFill>
                  <a:srgbClr val="404040"/>
                </a:solidFill>
                <a:latin typeface="Carlito"/>
                <a:cs typeface="Carlito"/>
              </a:rPr>
              <a:t>coefficient</a:t>
            </a:r>
            <a:r>
              <a:rPr sz="1850" spc="-45" dirty="0">
                <a:solidFill>
                  <a:srgbClr val="404040"/>
                </a:solidFill>
                <a:latin typeface="Carlito"/>
                <a:cs typeface="Carlito"/>
              </a:rPr>
              <a:t> </a:t>
            </a:r>
            <a:r>
              <a:rPr sz="1850" spc="-25" dirty="0">
                <a:solidFill>
                  <a:srgbClr val="404040"/>
                </a:solidFill>
                <a:latin typeface="Symbol"/>
                <a:cs typeface="Symbol"/>
              </a:rPr>
              <a:t></a:t>
            </a:r>
            <a:r>
              <a:rPr sz="1800" spc="-37" baseline="-20833" dirty="0">
                <a:solidFill>
                  <a:srgbClr val="404040"/>
                </a:solidFill>
                <a:latin typeface="Carlito"/>
                <a:cs typeface="Carlito"/>
              </a:rPr>
              <a:t>1</a:t>
            </a:r>
            <a:endParaRPr sz="1800" baseline="-20833">
              <a:latin typeface="Carlito"/>
              <a:cs typeface="Carlito"/>
            </a:endParaRPr>
          </a:p>
          <a:p>
            <a:pPr marL="329565" indent="-183515">
              <a:lnSpc>
                <a:spcPct val="100000"/>
              </a:lnSpc>
              <a:spcBef>
                <a:spcPts val="20"/>
              </a:spcBef>
              <a:buClr>
                <a:srgbClr val="A4B592"/>
              </a:buClr>
              <a:buChar char="◦"/>
              <a:tabLst>
                <a:tab pos="329565" algn="l"/>
              </a:tabLst>
            </a:pPr>
            <a:r>
              <a:rPr sz="1650" dirty="0">
                <a:solidFill>
                  <a:srgbClr val="404040"/>
                </a:solidFill>
                <a:latin typeface="Carlito"/>
                <a:cs typeface="Carlito"/>
              </a:rPr>
              <a:t>Measures</a:t>
            </a:r>
            <a:r>
              <a:rPr sz="1650" spc="-15" dirty="0">
                <a:solidFill>
                  <a:srgbClr val="404040"/>
                </a:solidFill>
                <a:latin typeface="Carlito"/>
                <a:cs typeface="Carlito"/>
              </a:rPr>
              <a:t> </a:t>
            </a:r>
            <a:r>
              <a:rPr sz="1650" dirty="0">
                <a:solidFill>
                  <a:srgbClr val="404040"/>
                </a:solidFill>
                <a:latin typeface="Carlito"/>
                <a:cs typeface="Carlito"/>
              </a:rPr>
              <a:t>association</a:t>
            </a:r>
            <a:r>
              <a:rPr sz="1650" spc="5" dirty="0">
                <a:solidFill>
                  <a:srgbClr val="404040"/>
                </a:solidFill>
                <a:latin typeface="Carlito"/>
                <a:cs typeface="Carlito"/>
              </a:rPr>
              <a:t> </a:t>
            </a:r>
            <a:r>
              <a:rPr sz="1650" dirty="0">
                <a:solidFill>
                  <a:srgbClr val="404040"/>
                </a:solidFill>
                <a:latin typeface="Carlito"/>
                <a:cs typeface="Carlito"/>
              </a:rPr>
              <a:t>between</a:t>
            </a:r>
            <a:r>
              <a:rPr sz="1650" spc="-5" dirty="0">
                <a:solidFill>
                  <a:srgbClr val="404040"/>
                </a:solidFill>
                <a:latin typeface="Carlito"/>
                <a:cs typeface="Carlito"/>
              </a:rPr>
              <a:t> </a:t>
            </a:r>
            <a:r>
              <a:rPr sz="1650" dirty="0">
                <a:solidFill>
                  <a:srgbClr val="404040"/>
                </a:solidFill>
                <a:latin typeface="Carlito"/>
                <a:cs typeface="Carlito"/>
              </a:rPr>
              <a:t>y</a:t>
            </a:r>
            <a:r>
              <a:rPr sz="1650" spc="10" dirty="0">
                <a:solidFill>
                  <a:srgbClr val="404040"/>
                </a:solidFill>
                <a:latin typeface="Carlito"/>
                <a:cs typeface="Carlito"/>
              </a:rPr>
              <a:t> </a:t>
            </a:r>
            <a:r>
              <a:rPr sz="1650" dirty="0">
                <a:solidFill>
                  <a:srgbClr val="404040"/>
                </a:solidFill>
                <a:latin typeface="Carlito"/>
                <a:cs typeface="Carlito"/>
              </a:rPr>
              <a:t>and</a:t>
            </a:r>
            <a:r>
              <a:rPr sz="1650" spc="-5" dirty="0">
                <a:solidFill>
                  <a:srgbClr val="404040"/>
                </a:solidFill>
                <a:latin typeface="Carlito"/>
                <a:cs typeface="Carlito"/>
              </a:rPr>
              <a:t> </a:t>
            </a:r>
            <a:r>
              <a:rPr sz="1650" spc="-50" dirty="0">
                <a:solidFill>
                  <a:srgbClr val="404040"/>
                </a:solidFill>
                <a:latin typeface="Carlito"/>
                <a:cs typeface="Carlito"/>
              </a:rPr>
              <a:t>x</a:t>
            </a:r>
            <a:endParaRPr sz="1650">
              <a:latin typeface="Carlito"/>
              <a:cs typeface="Carlito"/>
            </a:endParaRPr>
          </a:p>
          <a:p>
            <a:pPr marL="329565" indent="-183515">
              <a:lnSpc>
                <a:spcPct val="100000"/>
              </a:lnSpc>
              <a:spcBef>
                <a:spcPts val="219"/>
              </a:spcBef>
              <a:buClr>
                <a:srgbClr val="A4B592"/>
              </a:buClr>
              <a:buChar char="◦"/>
              <a:tabLst>
                <a:tab pos="329565" algn="l"/>
              </a:tabLst>
            </a:pPr>
            <a:r>
              <a:rPr sz="1650" dirty="0">
                <a:solidFill>
                  <a:srgbClr val="404040"/>
                </a:solidFill>
                <a:latin typeface="Carlito"/>
                <a:cs typeface="Carlito"/>
              </a:rPr>
              <a:t>Amount</a:t>
            </a:r>
            <a:r>
              <a:rPr sz="1650" spc="-10" dirty="0">
                <a:solidFill>
                  <a:srgbClr val="404040"/>
                </a:solidFill>
                <a:latin typeface="Carlito"/>
                <a:cs typeface="Carlito"/>
              </a:rPr>
              <a:t> </a:t>
            </a:r>
            <a:r>
              <a:rPr sz="1650" dirty="0">
                <a:solidFill>
                  <a:srgbClr val="404040"/>
                </a:solidFill>
                <a:latin typeface="Carlito"/>
                <a:cs typeface="Carlito"/>
              </a:rPr>
              <a:t>by which</a:t>
            </a:r>
            <a:r>
              <a:rPr sz="1650" spc="5" dirty="0">
                <a:solidFill>
                  <a:srgbClr val="404040"/>
                </a:solidFill>
                <a:latin typeface="Carlito"/>
                <a:cs typeface="Carlito"/>
              </a:rPr>
              <a:t> </a:t>
            </a:r>
            <a:r>
              <a:rPr sz="1650" dirty="0">
                <a:solidFill>
                  <a:srgbClr val="404040"/>
                </a:solidFill>
                <a:latin typeface="Carlito"/>
                <a:cs typeface="Carlito"/>
              </a:rPr>
              <a:t>y</a:t>
            </a:r>
            <a:r>
              <a:rPr sz="1650" spc="-5" dirty="0">
                <a:solidFill>
                  <a:srgbClr val="404040"/>
                </a:solidFill>
                <a:latin typeface="Carlito"/>
                <a:cs typeface="Carlito"/>
              </a:rPr>
              <a:t> </a:t>
            </a:r>
            <a:r>
              <a:rPr sz="1650" dirty="0">
                <a:solidFill>
                  <a:srgbClr val="404040"/>
                </a:solidFill>
                <a:latin typeface="Carlito"/>
                <a:cs typeface="Carlito"/>
              </a:rPr>
              <a:t>changes</a:t>
            </a:r>
            <a:r>
              <a:rPr sz="1650" spc="-15" dirty="0">
                <a:solidFill>
                  <a:srgbClr val="404040"/>
                </a:solidFill>
                <a:latin typeface="Carlito"/>
                <a:cs typeface="Carlito"/>
              </a:rPr>
              <a:t> </a:t>
            </a:r>
            <a:r>
              <a:rPr sz="1650" dirty="0">
                <a:solidFill>
                  <a:srgbClr val="404040"/>
                </a:solidFill>
                <a:latin typeface="Carlito"/>
                <a:cs typeface="Carlito"/>
              </a:rPr>
              <a:t>on</a:t>
            </a:r>
            <a:r>
              <a:rPr sz="1650" spc="-5" dirty="0">
                <a:solidFill>
                  <a:srgbClr val="404040"/>
                </a:solidFill>
                <a:latin typeface="Carlito"/>
                <a:cs typeface="Carlito"/>
              </a:rPr>
              <a:t> </a:t>
            </a:r>
            <a:r>
              <a:rPr sz="1650" dirty="0">
                <a:solidFill>
                  <a:srgbClr val="404040"/>
                </a:solidFill>
                <a:latin typeface="Carlito"/>
                <a:cs typeface="Carlito"/>
              </a:rPr>
              <a:t>average</a:t>
            </a:r>
            <a:r>
              <a:rPr sz="1650" spc="-15" dirty="0">
                <a:solidFill>
                  <a:srgbClr val="404040"/>
                </a:solidFill>
                <a:latin typeface="Carlito"/>
                <a:cs typeface="Carlito"/>
              </a:rPr>
              <a:t> </a:t>
            </a:r>
            <a:r>
              <a:rPr sz="1650" dirty="0">
                <a:solidFill>
                  <a:srgbClr val="404040"/>
                </a:solidFill>
                <a:latin typeface="Carlito"/>
                <a:cs typeface="Carlito"/>
              </a:rPr>
              <a:t>when</a:t>
            </a:r>
            <a:r>
              <a:rPr sz="1650" spc="-15" dirty="0">
                <a:solidFill>
                  <a:srgbClr val="404040"/>
                </a:solidFill>
                <a:latin typeface="Carlito"/>
                <a:cs typeface="Carlito"/>
              </a:rPr>
              <a:t> </a:t>
            </a:r>
            <a:r>
              <a:rPr sz="1650" dirty="0">
                <a:solidFill>
                  <a:srgbClr val="404040"/>
                </a:solidFill>
                <a:latin typeface="Carlito"/>
                <a:cs typeface="Carlito"/>
              </a:rPr>
              <a:t>x changes by one</a:t>
            </a:r>
            <a:r>
              <a:rPr sz="1650" spc="-15" dirty="0">
                <a:solidFill>
                  <a:srgbClr val="404040"/>
                </a:solidFill>
                <a:latin typeface="Carlito"/>
                <a:cs typeface="Carlito"/>
              </a:rPr>
              <a:t> </a:t>
            </a:r>
            <a:r>
              <a:rPr sz="1650" spc="-20" dirty="0">
                <a:solidFill>
                  <a:srgbClr val="404040"/>
                </a:solidFill>
                <a:latin typeface="Carlito"/>
                <a:cs typeface="Carlito"/>
              </a:rPr>
              <a:t>unit</a:t>
            </a:r>
            <a:endParaRPr sz="1650">
              <a:latin typeface="Carlito"/>
              <a:cs typeface="Carlito"/>
            </a:endParaRPr>
          </a:p>
          <a:p>
            <a:pPr marL="329565" indent="-183515">
              <a:lnSpc>
                <a:spcPct val="100000"/>
              </a:lnSpc>
              <a:spcBef>
                <a:spcPts val="215"/>
              </a:spcBef>
              <a:buClr>
                <a:srgbClr val="A4B592"/>
              </a:buClr>
              <a:buChar char="◦"/>
              <a:tabLst>
                <a:tab pos="329565" algn="l"/>
              </a:tabLst>
            </a:pPr>
            <a:r>
              <a:rPr sz="1650" dirty="0">
                <a:solidFill>
                  <a:srgbClr val="8E57B6"/>
                </a:solidFill>
                <a:latin typeface="Carlito"/>
                <a:cs typeface="Carlito"/>
              </a:rPr>
              <a:t>Least</a:t>
            </a:r>
            <a:r>
              <a:rPr sz="1650" spc="-10" dirty="0">
                <a:solidFill>
                  <a:srgbClr val="8E57B6"/>
                </a:solidFill>
                <a:latin typeface="Carlito"/>
                <a:cs typeface="Carlito"/>
              </a:rPr>
              <a:t> </a:t>
            </a:r>
            <a:r>
              <a:rPr sz="1650" dirty="0">
                <a:solidFill>
                  <a:srgbClr val="8E57B6"/>
                </a:solidFill>
                <a:latin typeface="Carlito"/>
                <a:cs typeface="Carlito"/>
              </a:rPr>
              <a:t>squares</a:t>
            </a:r>
            <a:r>
              <a:rPr sz="1650" spc="-20" dirty="0">
                <a:solidFill>
                  <a:srgbClr val="8E57B6"/>
                </a:solidFill>
                <a:latin typeface="Carlito"/>
                <a:cs typeface="Carlito"/>
              </a:rPr>
              <a:t> </a:t>
            </a:r>
            <a:r>
              <a:rPr sz="1650" spc="-10" dirty="0">
                <a:solidFill>
                  <a:srgbClr val="8E57B6"/>
                </a:solidFill>
                <a:latin typeface="Carlito"/>
                <a:cs typeface="Carlito"/>
              </a:rPr>
              <a:t>method</a:t>
            </a:r>
            <a:endParaRPr sz="1650">
              <a:latin typeface="Carlito"/>
              <a:cs typeface="Carlito"/>
            </a:endParaRPr>
          </a:p>
        </p:txBody>
      </p:sp>
      <p:grpSp>
        <p:nvGrpSpPr>
          <p:cNvPr id="8" name="object 8"/>
          <p:cNvGrpSpPr/>
          <p:nvPr/>
        </p:nvGrpSpPr>
        <p:grpSpPr>
          <a:xfrm>
            <a:off x="1942845" y="2496311"/>
            <a:ext cx="3446779" cy="1431290"/>
            <a:chOff x="1942845" y="2496311"/>
            <a:chExt cx="3446779" cy="1431290"/>
          </a:xfrm>
        </p:grpSpPr>
        <p:sp>
          <p:nvSpPr>
            <p:cNvPr id="9" name="object 9"/>
            <p:cNvSpPr/>
            <p:nvPr/>
          </p:nvSpPr>
          <p:spPr>
            <a:xfrm>
              <a:off x="1949195" y="2602991"/>
              <a:ext cx="3434079" cy="1318260"/>
            </a:xfrm>
            <a:custGeom>
              <a:avLst/>
              <a:gdLst/>
              <a:ahLst/>
              <a:cxnLst/>
              <a:rect l="l" t="t" r="r" b="b"/>
              <a:pathLst>
                <a:path w="3434079" h="1318260">
                  <a:moveTo>
                    <a:pt x="345948" y="0"/>
                  </a:moveTo>
                  <a:lnTo>
                    <a:pt x="345948" y="1318260"/>
                  </a:lnTo>
                </a:path>
                <a:path w="3434079" h="1318260">
                  <a:moveTo>
                    <a:pt x="0" y="838200"/>
                  </a:moveTo>
                  <a:lnTo>
                    <a:pt x="3433572" y="838200"/>
                  </a:lnTo>
                </a:path>
              </a:pathLst>
            </a:custGeom>
            <a:ln w="12700">
              <a:solidFill>
                <a:srgbClr val="000000"/>
              </a:solidFill>
            </a:ln>
          </p:spPr>
          <p:txBody>
            <a:bodyPr wrap="square" lIns="0" tIns="0" rIns="0" bIns="0" rtlCol="0"/>
            <a:lstStyle/>
            <a:p>
              <a:endParaRPr/>
            </a:p>
          </p:txBody>
        </p:sp>
        <p:sp>
          <p:nvSpPr>
            <p:cNvPr id="10" name="object 10"/>
            <p:cNvSpPr/>
            <p:nvPr/>
          </p:nvSpPr>
          <p:spPr>
            <a:xfrm>
              <a:off x="2463545" y="2515361"/>
              <a:ext cx="2743200" cy="1195070"/>
            </a:xfrm>
            <a:custGeom>
              <a:avLst/>
              <a:gdLst/>
              <a:ahLst/>
              <a:cxnLst/>
              <a:rect l="l" t="t" r="r" b="b"/>
              <a:pathLst>
                <a:path w="2743200" h="1195070">
                  <a:moveTo>
                    <a:pt x="0" y="1194815"/>
                  </a:moveTo>
                  <a:lnTo>
                    <a:pt x="2743200" y="0"/>
                  </a:lnTo>
                </a:path>
              </a:pathLst>
            </a:custGeom>
            <a:ln w="38099">
              <a:solidFill>
                <a:srgbClr val="FF0000"/>
              </a:solidFill>
            </a:ln>
          </p:spPr>
          <p:txBody>
            <a:bodyPr wrap="square" lIns="0" tIns="0" rIns="0" bIns="0" rtlCol="0"/>
            <a:lstStyle/>
            <a:p>
              <a:endParaRPr/>
            </a:p>
          </p:txBody>
        </p:sp>
      </p:grpSp>
      <p:sp>
        <p:nvSpPr>
          <p:cNvPr id="11" name="object 11"/>
          <p:cNvSpPr txBox="1"/>
          <p:nvPr/>
        </p:nvSpPr>
        <p:spPr>
          <a:xfrm>
            <a:off x="901090" y="1814322"/>
            <a:ext cx="5238115" cy="952500"/>
          </a:xfrm>
          <a:prstGeom prst="rect">
            <a:avLst/>
          </a:prstGeom>
        </p:spPr>
        <p:txBody>
          <a:bodyPr vert="horz" wrap="square" lIns="0" tIns="12065" rIns="0" bIns="0" rtlCol="0">
            <a:spAutoFit/>
          </a:bodyPr>
          <a:lstStyle/>
          <a:p>
            <a:pPr marL="12700">
              <a:lnSpc>
                <a:spcPct val="100000"/>
              </a:lnSpc>
              <a:spcBef>
                <a:spcPts val="95"/>
              </a:spcBef>
            </a:pPr>
            <a:r>
              <a:rPr sz="1850" spc="-10" dirty="0">
                <a:solidFill>
                  <a:srgbClr val="404040"/>
                </a:solidFill>
                <a:latin typeface="Carlito"/>
                <a:cs typeface="Carlito"/>
              </a:rPr>
              <a:t>Relation</a:t>
            </a:r>
            <a:r>
              <a:rPr sz="1850" spc="-50" dirty="0">
                <a:solidFill>
                  <a:srgbClr val="404040"/>
                </a:solidFill>
                <a:latin typeface="Carlito"/>
                <a:cs typeface="Carlito"/>
              </a:rPr>
              <a:t> </a:t>
            </a:r>
            <a:r>
              <a:rPr sz="1850" spc="-10" dirty="0">
                <a:solidFill>
                  <a:srgbClr val="404040"/>
                </a:solidFill>
                <a:latin typeface="Carlito"/>
                <a:cs typeface="Carlito"/>
              </a:rPr>
              <a:t>between</a:t>
            </a:r>
            <a:r>
              <a:rPr sz="1850" spc="-70" dirty="0">
                <a:solidFill>
                  <a:srgbClr val="404040"/>
                </a:solidFill>
                <a:latin typeface="Carlito"/>
                <a:cs typeface="Carlito"/>
              </a:rPr>
              <a:t> </a:t>
            </a:r>
            <a:r>
              <a:rPr sz="1850" dirty="0">
                <a:solidFill>
                  <a:srgbClr val="404040"/>
                </a:solidFill>
                <a:latin typeface="Carlito"/>
                <a:cs typeface="Carlito"/>
              </a:rPr>
              <a:t>2</a:t>
            </a:r>
            <a:r>
              <a:rPr sz="1850" spc="-30" dirty="0">
                <a:solidFill>
                  <a:srgbClr val="404040"/>
                </a:solidFill>
                <a:latin typeface="Carlito"/>
                <a:cs typeface="Carlito"/>
              </a:rPr>
              <a:t> </a:t>
            </a:r>
            <a:r>
              <a:rPr sz="1850" spc="-10" dirty="0">
                <a:solidFill>
                  <a:srgbClr val="404040"/>
                </a:solidFill>
                <a:latin typeface="Carlito"/>
                <a:cs typeface="Carlito"/>
              </a:rPr>
              <a:t>continuous</a:t>
            </a:r>
            <a:r>
              <a:rPr sz="1850" spc="-35" dirty="0">
                <a:solidFill>
                  <a:srgbClr val="404040"/>
                </a:solidFill>
                <a:latin typeface="Carlito"/>
                <a:cs typeface="Carlito"/>
              </a:rPr>
              <a:t> </a:t>
            </a:r>
            <a:r>
              <a:rPr sz="1850" spc="-10" dirty="0">
                <a:solidFill>
                  <a:srgbClr val="404040"/>
                </a:solidFill>
                <a:latin typeface="Carlito"/>
                <a:cs typeface="Carlito"/>
              </a:rPr>
              <a:t>variables</a:t>
            </a:r>
            <a:r>
              <a:rPr sz="1850" spc="-70" dirty="0">
                <a:solidFill>
                  <a:srgbClr val="404040"/>
                </a:solidFill>
                <a:latin typeface="Carlito"/>
                <a:cs typeface="Carlito"/>
              </a:rPr>
              <a:t> </a:t>
            </a:r>
            <a:r>
              <a:rPr sz="1850" dirty="0">
                <a:solidFill>
                  <a:srgbClr val="404040"/>
                </a:solidFill>
                <a:latin typeface="Carlito"/>
                <a:cs typeface="Carlito"/>
              </a:rPr>
              <a:t>(SBP</a:t>
            </a:r>
            <a:r>
              <a:rPr sz="1850" spc="-55" dirty="0">
                <a:solidFill>
                  <a:srgbClr val="404040"/>
                </a:solidFill>
                <a:latin typeface="Carlito"/>
                <a:cs typeface="Carlito"/>
              </a:rPr>
              <a:t> </a:t>
            </a:r>
            <a:r>
              <a:rPr sz="1850" dirty="0">
                <a:solidFill>
                  <a:srgbClr val="404040"/>
                </a:solidFill>
                <a:latin typeface="Carlito"/>
                <a:cs typeface="Carlito"/>
              </a:rPr>
              <a:t>and</a:t>
            </a:r>
            <a:r>
              <a:rPr sz="1850" spc="-25" dirty="0">
                <a:solidFill>
                  <a:srgbClr val="404040"/>
                </a:solidFill>
                <a:latin typeface="Carlito"/>
                <a:cs typeface="Carlito"/>
              </a:rPr>
              <a:t> </a:t>
            </a:r>
            <a:r>
              <a:rPr sz="1850" spc="-20" dirty="0">
                <a:solidFill>
                  <a:srgbClr val="404040"/>
                </a:solidFill>
                <a:latin typeface="Carlito"/>
                <a:cs typeface="Carlito"/>
              </a:rPr>
              <a:t>age)</a:t>
            </a:r>
            <a:endParaRPr sz="1850">
              <a:latin typeface="Carlito"/>
              <a:cs typeface="Carlito"/>
            </a:endParaRPr>
          </a:p>
          <a:p>
            <a:pPr>
              <a:lnSpc>
                <a:spcPct val="100000"/>
              </a:lnSpc>
              <a:spcBef>
                <a:spcPts val="600"/>
              </a:spcBef>
            </a:pPr>
            <a:endParaRPr sz="1850">
              <a:latin typeface="Carlito"/>
              <a:cs typeface="Carlito"/>
            </a:endParaRPr>
          </a:p>
          <a:p>
            <a:pPr marL="1184275">
              <a:lnSpc>
                <a:spcPct val="100000"/>
              </a:lnSpc>
              <a:spcBef>
                <a:spcPts val="5"/>
              </a:spcBef>
            </a:pPr>
            <a:r>
              <a:rPr sz="1850" b="1" spc="-50" dirty="0">
                <a:latin typeface="Arial"/>
                <a:cs typeface="Arial"/>
              </a:rPr>
              <a:t>y</a:t>
            </a:r>
            <a:endParaRPr sz="1850">
              <a:latin typeface="Arial"/>
              <a:cs typeface="Arial"/>
            </a:endParaRPr>
          </a:p>
        </p:txBody>
      </p:sp>
      <p:sp>
        <p:nvSpPr>
          <p:cNvPr id="12" name="object 12"/>
          <p:cNvSpPr txBox="1"/>
          <p:nvPr/>
        </p:nvSpPr>
        <p:spPr>
          <a:xfrm>
            <a:off x="4956428" y="3443985"/>
            <a:ext cx="156210" cy="307340"/>
          </a:xfrm>
          <a:prstGeom prst="rect">
            <a:avLst/>
          </a:prstGeom>
        </p:spPr>
        <p:txBody>
          <a:bodyPr vert="horz" wrap="square" lIns="0" tIns="12065" rIns="0" bIns="0" rtlCol="0">
            <a:spAutoFit/>
          </a:bodyPr>
          <a:lstStyle/>
          <a:p>
            <a:pPr marL="12700">
              <a:lnSpc>
                <a:spcPct val="100000"/>
              </a:lnSpc>
              <a:spcBef>
                <a:spcPts val="95"/>
              </a:spcBef>
            </a:pPr>
            <a:r>
              <a:rPr sz="1850" b="1" spc="-50" dirty="0">
                <a:latin typeface="Arial"/>
                <a:cs typeface="Arial"/>
              </a:rPr>
              <a:t>x</a:t>
            </a:r>
            <a:endParaRPr sz="1850">
              <a:latin typeface="Arial"/>
              <a:cs typeface="Arial"/>
            </a:endParaRPr>
          </a:p>
        </p:txBody>
      </p:sp>
      <p:sp>
        <p:nvSpPr>
          <p:cNvPr id="13" name="object 13"/>
          <p:cNvSpPr txBox="1"/>
          <p:nvPr/>
        </p:nvSpPr>
        <p:spPr>
          <a:xfrm>
            <a:off x="6570705" y="2753615"/>
            <a:ext cx="1421130" cy="402590"/>
          </a:xfrm>
          <a:prstGeom prst="rect">
            <a:avLst/>
          </a:prstGeom>
        </p:spPr>
        <p:txBody>
          <a:bodyPr vert="horz" wrap="square" lIns="0" tIns="15240" rIns="0" bIns="0" rtlCol="0">
            <a:spAutoFit/>
          </a:bodyPr>
          <a:lstStyle/>
          <a:p>
            <a:pPr marL="38100">
              <a:lnSpc>
                <a:spcPct val="100000"/>
              </a:lnSpc>
              <a:spcBef>
                <a:spcPts val="120"/>
              </a:spcBef>
            </a:pPr>
            <a:r>
              <a:rPr sz="2450" b="1" spc="-300" dirty="0">
                <a:solidFill>
                  <a:srgbClr val="FB0028"/>
                </a:solidFill>
                <a:latin typeface="Arial"/>
                <a:cs typeface="Arial"/>
              </a:rPr>
              <a:t>y</a:t>
            </a:r>
            <a:r>
              <a:rPr sz="2450" b="1" spc="-20" dirty="0">
                <a:solidFill>
                  <a:srgbClr val="FB0028"/>
                </a:solidFill>
                <a:latin typeface="Arial"/>
                <a:cs typeface="Arial"/>
              </a:rPr>
              <a:t> </a:t>
            </a:r>
            <a:r>
              <a:rPr sz="2450" spc="-300" dirty="0">
                <a:solidFill>
                  <a:srgbClr val="FB0028"/>
                </a:solidFill>
                <a:latin typeface="Symbol"/>
                <a:cs typeface="Symbol"/>
              </a:rPr>
              <a:t></a:t>
            </a:r>
            <a:r>
              <a:rPr sz="2450" dirty="0">
                <a:solidFill>
                  <a:srgbClr val="FB0028"/>
                </a:solidFill>
                <a:latin typeface="Times New Roman"/>
                <a:cs typeface="Times New Roman"/>
              </a:rPr>
              <a:t> </a:t>
            </a:r>
            <a:r>
              <a:rPr sz="2450" b="1" spc="-330" dirty="0">
                <a:solidFill>
                  <a:srgbClr val="FB0028"/>
                </a:solidFill>
                <a:latin typeface="Arial"/>
                <a:cs typeface="Arial"/>
              </a:rPr>
              <a:t>α</a:t>
            </a:r>
            <a:r>
              <a:rPr sz="2450" b="1" spc="-105" dirty="0">
                <a:solidFill>
                  <a:srgbClr val="FB0028"/>
                </a:solidFill>
                <a:latin typeface="Arial"/>
                <a:cs typeface="Arial"/>
              </a:rPr>
              <a:t> </a:t>
            </a:r>
            <a:r>
              <a:rPr sz="2450" spc="-300" dirty="0">
                <a:solidFill>
                  <a:srgbClr val="FB0028"/>
                </a:solidFill>
                <a:latin typeface="Symbol"/>
                <a:cs typeface="Symbol"/>
              </a:rPr>
              <a:t></a:t>
            </a:r>
            <a:r>
              <a:rPr sz="2450" spc="-135" dirty="0">
                <a:solidFill>
                  <a:srgbClr val="FB0028"/>
                </a:solidFill>
                <a:latin typeface="Times New Roman"/>
                <a:cs typeface="Times New Roman"/>
              </a:rPr>
              <a:t> </a:t>
            </a:r>
            <a:r>
              <a:rPr sz="2450" b="1" spc="-105" dirty="0">
                <a:solidFill>
                  <a:srgbClr val="FB0028"/>
                </a:solidFill>
                <a:latin typeface="Arial"/>
                <a:cs typeface="Arial"/>
              </a:rPr>
              <a:t>β</a:t>
            </a:r>
            <a:r>
              <a:rPr sz="2325" b="1" spc="-157" baseline="-21505" dirty="0">
                <a:solidFill>
                  <a:srgbClr val="FB0028"/>
                </a:solidFill>
                <a:latin typeface="Arial"/>
                <a:cs typeface="Arial"/>
              </a:rPr>
              <a:t>1</a:t>
            </a:r>
            <a:r>
              <a:rPr sz="2450" b="1" spc="-105" dirty="0">
                <a:solidFill>
                  <a:srgbClr val="FB0028"/>
                </a:solidFill>
                <a:latin typeface="Arial"/>
                <a:cs typeface="Arial"/>
              </a:rPr>
              <a:t>x</a:t>
            </a:r>
            <a:r>
              <a:rPr sz="2325" b="1" spc="-157" baseline="-21505" dirty="0">
                <a:solidFill>
                  <a:srgbClr val="FB0028"/>
                </a:solidFill>
                <a:latin typeface="Arial"/>
                <a:cs typeface="Arial"/>
              </a:rPr>
              <a:t>1</a:t>
            </a:r>
            <a:endParaRPr sz="2325" baseline="-21505">
              <a:latin typeface="Arial"/>
              <a:cs typeface="Arial"/>
            </a:endParaRPr>
          </a:p>
        </p:txBody>
      </p:sp>
      <p:sp>
        <p:nvSpPr>
          <p:cNvPr id="14" name="object 14"/>
          <p:cNvSpPr/>
          <p:nvPr/>
        </p:nvSpPr>
        <p:spPr>
          <a:xfrm>
            <a:off x="3588258" y="2585466"/>
            <a:ext cx="1546860" cy="632460"/>
          </a:xfrm>
          <a:custGeom>
            <a:avLst/>
            <a:gdLst/>
            <a:ahLst/>
            <a:cxnLst/>
            <a:rect l="l" t="t" r="r" b="b"/>
            <a:pathLst>
              <a:path w="1546860" h="632460">
                <a:moveTo>
                  <a:pt x="0" y="632460"/>
                </a:moveTo>
                <a:lnTo>
                  <a:pt x="1546859" y="632460"/>
                </a:lnTo>
              </a:path>
              <a:path w="1546860" h="632460">
                <a:moveTo>
                  <a:pt x="1546859" y="0"/>
                </a:moveTo>
                <a:lnTo>
                  <a:pt x="1546859" y="632460"/>
                </a:lnTo>
              </a:path>
            </a:pathLst>
          </a:custGeom>
          <a:ln w="28575">
            <a:solidFill>
              <a:srgbClr val="003399"/>
            </a:solidFill>
            <a:prstDash val="dot"/>
          </a:ln>
        </p:spPr>
        <p:txBody>
          <a:bodyPr wrap="square" lIns="0" tIns="0" rIns="0" bIns="0" rtlCol="0"/>
          <a:lstStyle/>
          <a:p>
            <a:endParaRPr/>
          </a:p>
        </p:txBody>
      </p:sp>
      <p:sp>
        <p:nvSpPr>
          <p:cNvPr id="15" name="object 15"/>
          <p:cNvSpPr txBox="1"/>
          <p:nvPr/>
        </p:nvSpPr>
        <p:spPr>
          <a:xfrm>
            <a:off x="5253990" y="2824733"/>
            <a:ext cx="535305" cy="250825"/>
          </a:xfrm>
          <a:prstGeom prst="rect">
            <a:avLst/>
          </a:prstGeom>
        </p:spPr>
        <p:txBody>
          <a:bodyPr vert="horz" wrap="square" lIns="0" tIns="15875" rIns="0" bIns="0" rtlCol="0">
            <a:spAutoFit/>
          </a:bodyPr>
          <a:lstStyle/>
          <a:p>
            <a:pPr marL="12700">
              <a:lnSpc>
                <a:spcPct val="100000"/>
              </a:lnSpc>
              <a:spcBef>
                <a:spcPts val="125"/>
              </a:spcBef>
            </a:pPr>
            <a:r>
              <a:rPr sz="1450" b="1" spc="-10" dirty="0">
                <a:solidFill>
                  <a:srgbClr val="000099"/>
                </a:solidFill>
                <a:latin typeface="Arial"/>
                <a:cs typeface="Arial"/>
              </a:rPr>
              <a:t>Slope</a:t>
            </a:r>
            <a:endParaRPr sz="1450">
              <a:latin typeface="Arial"/>
              <a:cs typeface="Arial"/>
            </a:endParaRPr>
          </a:p>
        </p:txBody>
      </p:sp>
      <p:pic>
        <p:nvPicPr>
          <p:cNvPr id="16" name="object 16"/>
          <p:cNvPicPr/>
          <p:nvPr/>
        </p:nvPicPr>
        <p:blipFill>
          <a:blip r:embed="rId3" cstate="print"/>
          <a:stretch>
            <a:fillRect/>
          </a:stretch>
        </p:blipFill>
        <p:spPr>
          <a:xfrm>
            <a:off x="304800" y="6348984"/>
            <a:ext cx="1581912" cy="4084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3"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05740">
              <a:lnSpc>
                <a:spcPct val="100000"/>
              </a:lnSpc>
              <a:spcBef>
                <a:spcPts val="100"/>
              </a:spcBef>
            </a:pPr>
            <a:r>
              <a:rPr sz="4800" b="0" spc="-40" dirty="0">
                <a:solidFill>
                  <a:srgbClr val="404040"/>
                </a:solidFill>
                <a:latin typeface="Times New Roman"/>
                <a:cs typeface="Times New Roman"/>
              </a:rPr>
              <a:t>Logistic</a:t>
            </a:r>
            <a:r>
              <a:rPr sz="4800" b="0" spc="-225" dirty="0">
                <a:solidFill>
                  <a:srgbClr val="404040"/>
                </a:solidFill>
                <a:latin typeface="Times New Roman"/>
                <a:cs typeface="Times New Roman"/>
              </a:rPr>
              <a:t> </a:t>
            </a:r>
            <a:r>
              <a:rPr sz="4800" b="0" spc="-35" dirty="0">
                <a:solidFill>
                  <a:srgbClr val="404040"/>
                </a:solidFill>
                <a:latin typeface="Times New Roman"/>
                <a:cs typeface="Times New Roman"/>
              </a:rPr>
              <a:t>regression</a:t>
            </a:r>
            <a:endParaRPr sz="4800">
              <a:latin typeface="Times New Roman"/>
              <a:cs typeface="Times New Roman"/>
            </a:endParaRPr>
          </a:p>
        </p:txBody>
      </p:sp>
      <p:pic>
        <p:nvPicPr>
          <p:cNvPr id="7" name="object 7"/>
          <p:cNvPicPr/>
          <p:nvPr/>
        </p:nvPicPr>
        <p:blipFill>
          <a:blip r:embed="rId4" cstate="print"/>
          <a:stretch>
            <a:fillRect/>
          </a:stretch>
        </p:blipFill>
        <p:spPr>
          <a:xfrm>
            <a:off x="0" y="1475232"/>
            <a:ext cx="9143999" cy="4689348"/>
          </a:xfrm>
          <a:prstGeom prst="rect">
            <a:avLst/>
          </a:prstGeom>
        </p:spPr>
      </p:pic>
      <p:pic>
        <p:nvPicPr>
          <p:cNvPr id="8" name="object 8"/>
          <p:cNvPicPr/>
          <p:nvPr/>
        </p:nvPicPr>
        <p:blipFill>
          <a:blip r:embed="rId5" cstate="print"/>
          <a:stretch>
            <a:fillRect/>
          </a:stretch>
        </p:blipFill>
        <p:spPr>
          <a:xfrm>
            <a:off x="304800" y="6348984"/>
            <a:ext cx="1581912" cy="4084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pic>
        <p:nvPicPr>
          <p:cNvPr id="3" name="object 3"/>
          <p:cNvPicPr/>
          <p:nvPr/>
        </p:nvPicPr>
        <p:blipFill>
          <a:blip r:embed="rId2" cstate="print"/>
          <a:stretch>
            <a:fillRect/>
          </a:stretch>
        </p:blipFill>
        <p:spPr>
          <a:xfrm>
            <a:off x="163068" y="6458711"/>
            <a:ext cx="800100" cy="246888"/>
          </a:xfrm>
          <a:prstGeom prst="rect">
            <a:avLst/>
          </a:prstGeom>
        </p:spPr>
      </p:pic>
      <p:pic>
        <p:nvPicPr>
          <p:cNvPr id="4" name="object 4"/>
          <p:cNvPicPr/>
          <p:nvPr/>
        </p:nvPicPr>
        <p:blipFill>
          <a:blip r:embed="rId3" cstate="print"/>
          <a:stretch>
            <a:fillRect/>
          </a:stretch>
        </p:blipFill>
        <p:spPr>
          <a:xfrm>
            <a:off x="618744" y="533400"/>
            <a:ext cx="8122920" cy="5788152"/>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304800" y="6348984"/>
            <a:ext cx="1581912" cy="408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50" rIns="0" bIns="0" rtlCol="0">
            <a:spAutoFit/>
          </a:bodyPr>
          <a:lstStyle/>
          <a:p>
            <a:pPr marL="368300">
              <a:lnSpc>
                <a:spcPct val="100000"/>
              </a:lnSpc>
              <a:spcBef>
                <a:spcPts val="100"/>
              </a:spcBef>
            </a:pPr>
            <a:r>
              <a:rPr sz="4800" b="0" spc="-40" dirty="0">
                <a:solidFill>
                  <a:srgbClr val="404040"/>
                </a:solidFill>
                <a:latin typeface="Times New Roman"/>
                <a:cs typeface="Times New Roman"/>
              </a:rPr>
              <a:t>Logistic</a:t>
            </a:r>
            <a:r>
              <a:rPr sz="4800" b="0" spc="-225" dirty="0">
                <a:solidFill>
                  <a:srgbClr val="404040"/>
                </a:solidFill>
                <a:latin typeface="Times New Roman"/>
                <a:cs typeface="Times New Roman"/>
              </a:rPr>
              <a:t> </a:t>
            </a:r>
            <a:r>
              <a:rPr sz="4800" b="0" spc="-35" dirty="0">
                <a:solidFill>
                  <a:srgbClr val="404040"/>
                </a:solidFill>
                <a:latin typeface="Times New Roman"/>
                <a:cs typeface="Times New Roman"/>
              </a:rPr>
              <a:t>regression</a:t>
            </a:r>
            <a:endParaRPr sz="4800">
              <a:latin typeface="Times New Roman"/>
              <a:cs typeface="Times New Roman"/>
            </a:endParaRPr>
          </a:p>
        </p:txBody>
      </p:sp>
      <p:sp>
        <p:nvSpPr>
          <p:cNvPr id="7" name="object 7"/>
          <p:cNvSpPr txBox="1"/>
          <p:nvPr/>
        </p:nvSpPr>
        <p:spPr>
          <a:xfrm>
            <a:off x="1673479" y="1845055"/>
            <a:ext cx="737870" cy="280035"/>
          </a:xfrm>
          <a:prstGeom prst="rect">
            <a:avLst/>
          </a:prstGeom>
        </p:spPr>
        <p:txBody>
          <a:bodyPr vert="horz" wrap="square" lIns="0" tIns="14604" rIns="0" bIns="0" rtlCol="0">
            <a:spAutoFit/>
          </a:bodyPr>
          <a:lstStyle/>
          <a:p>
            <a:pPr marL="12700">
              <a:lnSpc>
                <a:spcPct val="100000"/>
              </a:lnSpc>
              <a:spcBef>
                <a:spcPts val="114"/>
              </a:spcBef>
            </a:pPr>
            <a:r>
              <a:rPr sz="1650" b="1" spc="-10" dirty="0">
                <a:solidFill>
                  <a:srgbClr val="000099"/>
                </a:solidFill>
                <a:latin typeface="Arial"/>
                <a:cs typeface="Arial"/>
              </a:rPr>
              <a:t>Table</a:t>
            </a:r>
            <a:r>
              <a:rPr sz="1650" b="1" spc="-75" dirty="0">
                <a:solidFill>
                  <a:srgbClr val="000099"/>
                </a:solidFill>
                <a:latin typeface="Arial"/>
                <a:cs typeface="Arial"/>
              </a:rPr>
              <a:t> </a:t>
            </a:r>
            <a:r>
              <a:rPr sz="1650" b="1" spc="-50" dirty="0">
                <a:solidFill>
                  <a:srgbClr val="000099"/>
                </a:solidFill>
                <a:latin typeface="Arial"/>
                <a:cs typeface="Arial"/>
              </a:rPr>
              <a:t>2</a:t>
            </a:r>
            <a:endParaRPr sz="1650">
              <a:latin typeface="Arial"/>
              <a:cs typeface="Arial"/>
            </a:endParaRPr>
          </a:p>
        </p:txBody>
      </p:sp>
      <p:sp>
        <p:nvSpPr>
          <p:cNvPr id="8" name="object 8"/>
          <p:cNvSpPr txBox="1"/>
          <p:nvPr/>
        </p:nvSpPr>
        <p:spPr>
          <a:xfrm>
            <a:off x="2612263" y="1845055"/>
            <a:ext cx="4598670" cy="280035"/>
          </a:xfrm>
          <a:prstGeom prst="rect">
            <a:avLst/>
          </a:prstGeom>
        </p:spPr>
        <p:txBody>
          <a:bodyPr vert="horz" wrap="square" lIns="0" tIns="14604" rIns="0" bIns="0" rtlCol="0">
            <a:spAutoFit/>
          </a:bodyPr>
          <a:lstStyle/>
          <a:p>
            <a:pPr marL="12700">
              <a:lnSpc>
                <a:spcPct val="100000"/>
              </a:lnSpc>
              <a:spcBef>
                <a:spcPts val="114"/>
              </a:spcBef>
            </a:pPr>
            <a:r>
              <a:rPr sz="1650" b="1" dirty="0">
                <a:solidFill>
                  <a:srgbClr val="000099"/>
                </a:solidFill>
                <a:latin typeface="Arial"/>
                <a:cs typeface="Arial"/>
              </a:rPr>
              <a:t>Age</a:t>
            </a:r>
            <a:r>
              <a:rPr sz="1650" b="1" spc="45" dirty="0">
                <a:solidFill>
                  <a:srgbClr val="000099"/>
                </a:solidFill>
                <a:latin typeface="Arial"/>
                <a:cs typeface="Arial"/>
              </a:rPr>
              <a:t> </a:t>
            </a:r>
            <a:r>
              <a:rPr sz="1650" b="1" dirty="0">
                <a:solidFill>
                  <a:srgbClr val="000099"/>
                </a:solidFill>
                <a:latin typeface="Arial"/>
                <a:cs typeface="Arial"/>
              </a:rPr>
              <a:t>and</a:t>
            </a:r>
            <a:r>
              <a:rPr sz="1650" b="1" spc="-5" dirty="0">
                <a:solidFill>
                  <a:srgbClr val="000099"/>
                </a:solidFill>
                <a:latin typeface="Arial"/>
                <a:cs typeface="Arial"/>
              </a:rPr>
              <a:t> </a:t>
            </a:r>
            <a:r>
              <a:rPr sz="1650" b="1" dirty="0">
                <a:solidFill>
                  <a:srgbClr val="000099"/>
                </a:solidFill>
                <a:latin typeface="Arial"/>
                <a:cs typeface="Arial"/>
              </a:rPr>
              <a:t>signs</a:t>
            </a:r>
            <a:r>
              <a:rPr sz="1650" b="1" spc="-5" dirty="0">
                <a:solidFill>
                  <a:srgbClr val="000099"/>
                </a:solidFill>
                <a:latin typeface="Arial"/>
                <a:cs typeface="Arial"/>
              </a:rPr>
              <a:t> </a:t>
            </a:r>
            <a:r>
              <a:rPr sz="1650" b="1" dirty="0">
                <a:solidFill>
                  <a:srgbClr val="000099"/>
                </a:solidFill>
                <a:latin typeface="Arial"/>
                <a:cs typeface="Arial"/>
              </a:rPr>
              <a:t>of</a:t>
            </a:r>
            <a:r>
              <a:rPr sz="1650" b="1" spc="5" dirty="0">
                <a:solidFill>
                  <a:srgbClr val="000099"/>
                </a:solidFill>
                <a:latin typeface="Arial"/>
                <a:cs typeface="Arial"/>
              </a:rPr>
              <a:t> </a:t>
            </a:r>
            <a:r>
              <a:rPr sz="1650" b="1" dirty="0">
                <a:solidFill>
                  <a:srgbClr val="000099"/>
                </a:solidFill>
                <a:latin typeface="Arial"/>
                <a:cs typeface="Arial"/>
              </a:rPr>
              <a:t>coronary</a:t>
            </a:r>
            <a:r>
              <a:rPr sz="1650" b="1" spc="-10" dirty="0">
                <a:solidFill>
                  <a:srgbClr val="000099"/>
                </a:solidFill>
                <a:latin typeface="Arial"/>
                <a:cs typeface="Arial"/>
              </a:rPr>
              <a:t> </a:t>
            </a:r>
            <a:r>
              <a:rPr sz="1650" b="1" dirty="0">
                <a:solidFill>
                  <a:srgbClr val="000099"/>
                </a:solidFill>
                <a:latin typeface="Arial"/>
                <a:cs typeface="Arial"/>
              </a:rPr>
              <a:t>heart disease</a:t>
            </a:r>
            <a:r>
              <a:rPr sz="1650" b="1" spc="5" dirty="0">
                <a:solidFill>
                  <a:srgbClr val="000099"/>
                </a:solidFill>
                <a:latin typeface="Arial"/>
                <a:cs typeface="Arial"/>
              </a:rPr>
              <a:t> </a:t>
            </a:r>
            <a:r>
              <a:rPr sz="1650" b="1" spc="-20" dirty="0">
                <a:solidFill>
                  <a:srgbClr val="000099"/>
                </a:solidFill>
                <a:latin typeface="Arial"/>
                <a:cs typeface="Arial"/>
              </a:rPr>
              <a:t>(CD)</a:t>
            </a:r>
            <a:endParaRPr sz="1650">
              <a:latin typeface="Arial"/>
              <a:cs typeface="Arial"/>
            </a:endParaRPr>
          </a:p>
        </p:txBody>
      </p:sp>
      <p:pic>
        <p:nvPicPr>
          <p:cNvPr id="9" name="object 9"/>
          <p:cNvPicPr/>
          <p:nvPr/>
        </p:nvPicPr>
        <p:blipFill>
          <a:blip r:embed="rId3" cstate="print"/>
          <a:stretch>
            <a:fillRect/>
          </a:stretch>
        </p:blipFill>
        <p:spPr>
          <a:xfrm>
            <a:off x="304800" y="6348984"/>
            <a:ext cx="1581912" cy="408430"/>
          </a:xfrm>
          <a:prstGeom prst="rect">
            <a:avLst/>
          </a:prstGeom>
        </p:spPr>
      </p:pic>
      <p:pic>
        <p:nvPicPr>
          <p:cNvPr id="10" name="object 10"/>
          <p:cNvPicPr/>
          <p:nvPr/>
        </p:nvPicPr>
        <p:blipFill>
          <a:blip r:embed="rId4" cstate="print"/>
          <a:stretch>
            <a:fillRect/>
          </a:stretch>
        </p:blipFill>
        <p:spPr>
          <a:xfrm>
            <a:off x="1120139" y="2514628"/>
            <a:ext cx="7062424" cy="33437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3" name="object 3"/>
          <p:cNvGrpSpPr/>
          <p:nvPr/>
        </p:nvGrpSpPr>
        <p:grpSpPr>
          <a:xfrm>
            <a:off x="152400" y="6324598"/>
            <a:ext cx="4953000" cy="457200"/>
            <a:chOff x="152400" y="6324598"/>
            <a:chExt cx="4953000" cy="457200"/>
          </a:xfrm>
        </p:grpSpPr>
        <p:pic>
          <p:nvPicPr>
            <p:cNvPr id="4" name="object 4"/>
            <p:cNvPicPr/>
            <p:nvPr/>
          </p:nvPicPr>
          <p:blipFill>
            <a:blip r:embed="rId2" cstate="print"/>
            <a:stretch>
              <a:fillRect/>
            </a:stretch>
          </p:blipFill>
          <p:spPr>
            <a:xfrm>
              <a:off x="163067" y="6458712"/>
              <a:ext cx="800100" cy="246888"/>
            </a:xfrm>
            <a:prstGeom prst="rect">
              <a:avLst/>
            </a:prstGeom>
          </p:spPr>
        </p:pic>
        <p:sp>
          <p:nvSpPr>
            <p:cNvPr id="5" name="object 5"/>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544626" rIns="0" bIns="0" rtlCol="0">
            <a:spAutoFit/>
          </a:bodyPr>
          <a:lstStyle/>
          <a:p>
            <a:pPr marL="205740">
              <a:lnSpc>
                <a:spcPct val="100000"/>
              </a:lnSpc>
              <a:spcBef>
                <a:spcPts val="100"/>
              </a:spcBef>
            </a:pPr>
            <a:r>
              <a:rPr sz="4800" b="0" dirty="0">
                <a:solidFill>
                  <a:srgbClr val="404040"/>
                </a:solidFill>
                <a:latin typeface="Times New Roman"/>
                <a:cs typeface="Times New Roman"/>
              </a:rPr>
              <a:t>How</a:t>
            </a:r>
            <a:r>
              <a:rPr sz="4800" b="0" spc="-215" dirty="0">
                <a:solidFill>
                  <a:srgbClr val="404040"/>
                </a:solidFill>
                <a:latin typeface="Times New Roman"/>
                <a:cs typeface="Times New Roman"/>
              </a:rPr>
              <a:t> </a:t>
            </a:r>
            <a:r>
              <a:rPr sz="4800" b="0" dirty="0">
                <a:solidFill>
                  <a:srgbClr val="404040"/>
                </a:solidFill>
                <a:latin typeface="Times New Roman"/>
                <a:cs typeface="Times New Roman"/>
              </a:rPr>
              <a:t>can</a:t>
            </a:r>
            <a:r>
              <a:rPr sz="4800" b="0" spc="-215" dirty="0">
                <a:solidFill>
                  <a:srgbClr val="404040"/>
                </a:solidFill>
                <a:latin typeface="Times New Roman"/>
                <a:cs typeface="Times New Roman"/>
              </a:rPr>
              <a:t> </a:t>
            </a:r>
            <a:r>
              <a:rPr sz="4800" b="0" dirty="0">
                <a:solidFill>
                  <a:srgbClr val="404040"/>
                </a:solidFill>
                <a:latin typeface="Times New Roman"/>
                <a:cs typeface="Times New Roman"/>
              </a:rPr>
              <a:t>we</a:t>
            </a:r>
            <a:r>
              <a:rPr sz="4800" b="0" spc="-215" dirty="0">
                <a:solidFill>
                  <a:srgbClr val="404040"/>
                </a:solidFill>
                <a:latin typeface="Times New Roman"/>
                <a:cs typeface="Times New Roman"/>
              </a:rPr>
              <a:t> </a:t>
            </a:r>
            <a:r>
              <a:rPr sz="4800" b="0" spc="-25" dirty="0">
                <a:solidFill>
                  <a:srgbClr val="404040"/>
                </a:solidFill>
                <a:latin typeface="Times New Roman"/>
                <a:cs typeface="Times New Roman"/>
              </a:rPr>
              <a:t>analyse</a:t>
            </a:r>
            <a:r>
              <a:rPr sz="4800" b="0" spc="-225" dirty="0">
                <a:solidFill>
                  <a:srgbClr val="404040"/>
                </a:solidFill>
                <a:latin typeface="Times New Roman"/>
                <a:cs typeface="Times New Roman"/>
              </a:rPr>
              <a:t> </a:t>
            </a:r>
            <a:r>
              <a:rPr sz="4800" b="0" spc="-20" dirty="0">
                <a:solidFill>
                  <a:srgbClr val="404040"/>
                </a:solidFill>
                <a:latin typeface="Times New Roman"/>
                <a:cs typeface="Times New Roman"/>
              </a:rPr>
              <a:t>these</a:t>
            </a:r>
            <a:r>
              <a:rPr sz="4800" b="0" spc="-235" dirty="0">
                <a:solidFill>
                  <a:srgbClr val="404040"/>
                </a:solidFill>
                <a:latin typeface="Times New Roman"/>
                <a:cs typeface="Times New Roman"/>
              </a:rPr>
              <a:t> </a:t>
            </a:r>
            <a:r>
              <a:rPr sz="4800" b="0" spc="-10" dirty="0">
                <a:solidFill>
                  <a:srgbClr val="404040"/>
                </a:solidFill>
                <a:latin typeface="Times New Roman"/>
                <a:cs typeface="Times New Roman"/>
              </a:rPr>
              <a:t>data?</a:t>
            </a:r>
            <a:endParaRPr sz="4800">
              <a:latin typeface="Times New Roman"/>
              <a:cs typeface="Times New Roman"/>
            </a:endParaRPr>
          </a:p>
        </p:txBody>
      </p:sp>
      <p:sp>
        <p:nvSpPr>
          <p:cNvPr id="7" name="object 7"/>
          <p:cNvSpPr txBox="1"/>
          <p:nvPr/>
        </p:nvSpPr>
        <p:spPr>
          <a:xfrm>
            <a:off x="901090" y="1832610"/>
            <a:ext cx="514223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404040"/>
                </a:solidFill>
                <a:latin typeface="Carlito"/>
                <a:cs typeface="Carlito"/>
              </a:rPr>
              <a:t>Compare</a:t>
            </a:r>
            <a:r>
              <a:rPr sz="2000" spc="-40" dirty="0">
                <a:solidFill>
                  <a:srgbClr val="404040"/>
                </a:solidFill>
                <a:latin typeface="Carlito"/>
                <a:cs typeface="Carlito"/>
              </a:rPr>
              <a:t> </a:t>
            </a:r>
            <a:r>
              <a:rPr sz="2000" dirty="0">
                <a:solidFill>
                  <a:srgbClr val="404040"/>
                </a:solidFill>
                <a:latin typeface="Carlito"/>
                <a:cs typeface="Carlito"/>
              </a:rPr>
              <a:t>mean</a:t>
            </a:r>
            <a:r>
              <a:rPr sz="2000" spc="-30" dirty="0">
                <a:solidFill>
                  <a:srgbClr val="404040"/>
                </a:solidFill>
                <a:latin typeface="Carlito"/>
                <a:cs typeface="Carlito"/>
              </a:rPr>
              <a:t> </a:t>
            </a:r>
            <a:r>
              <a:rPr sz="2000" dirty="0">
                <a:solidFill>
                  <a:srgbClr val="404040"/>
                </a:solidFill>
                <a:latin typeface="Carlito"/>
                <a:cs typeface="Carlito"/>
              </a:rPr>
              <a:t>age</a:t>
            </a:r>
            <a:r>
              <a:rPr sz="2000" spc="-40" dirty="0">
                <a:solidFill>
                  <a:srgbClr val="404040"/>
                </a:solidFill>
                <a:latin typeface="Carlito"/>
                <a:cs typeface="Carlito"/>
              </a:rPr>
              <a:t> </a:t>
            </a:r>
            <a:r>
              <a:rPr sz="2000" dirty="0">
                <a:solidFill>
                  <a:srgbClr val="404040"/>
                </a:solidFill>
                <a:latin typeface="Carlito"/>
                <a:cs typeface="Carlito"/>
              </a:rPr>
              <a:t>of</a:t>
            </a:r>
            <a:r>
              <a:rPr sz="2000" spc="-40" dirty="0">
                <a:solidFill>
                  <a:srgbClr val="404040"/>
                </a:solidFill>
                <a:latin typeface="Carlito"/>
                <a:cs typeface="Carlito"/>
              </a:rPr>
              <a:t> </a:t>
            </a:r>
            <a:r>
              <a:rPr sz="2000" dirty="0">
                <a:solidFill>
                  <a:srgbClr val="404040"/>
                </a:solidFill>
                <a:latin typeface="Carlito"/>
                <a:cs typeface="Carlito"/>
              </a:rPr>
              <a:t>diseased</a:t>
            </a:r>
            <a:r>
              <a:rPr sz="2000" spc="-20" dirty="0">
                <a:solidFill>
                  <a:srgbClr val="404040"/>
                </a:solidFill>
                <a:latin typeface="Carlito"/>
                <a:cs typeface="Carlito"/>
              </a:rPr>
              <a:t> </a:t>
            </a:r>
            <a:r>
              <a:rPr sz="2000" dirty="0">
                <a:solidFill>
                  <a:srgbClr val="404040"/>
                </a:solidFill>
                <a:latin typeface="Carlito"/>
                <a:cs typeface="Carlito"/>
              </a:rPr>
              <a:t>and</a:t>
            </a:r>
            <a:r>
              <a:rPr sz="2000" spc="-35" dirty="0">
                <a:solidFill>
                  <a:srgbClr val="404040"/>
                </a:solidFill>
                <a:latin typeface="Carlito"/>
                <a:cs typeface="Carlito"/>
              </a:rPr>
              <a:t> </a:t>
            </a:r>
            <a:r>
              <a:rPr sz="2000" spc="-10" dirty="0">
                <a:solidFill>
                  <a:srgbClr val="404040"/>
                </a:solidFill>
                <a:latin typeface="Carlito"/>
                <a:cs typeface="Carlito"/>
              </a:rPr>
              <a:t>non-diseased</a:t>
            </a:r>
            <a:endParaRPr sz="2000">
              <a:latin typeface="Carlito"/>
              <a:cs typeface="Carlito"/>
            </a:endParaRPr>
          </a:p>
        </p:txBody>
      </p:sp>
      <p:sp>
        <p:nvSpPr>
          <p:cNvPr id="8" name="object 8"/>
          <p:cNvSpPr txBox="1"/>
          <p:nvPr/>
        </p:nvSpPr>
        <p:spPr>
          <a:xfrm>
            <a:off x="1009294" y="2437638"/>
            <a:ext cx="2601595" cy="671830"/>
          </a:xfrm>
          <a:prstGeom prst="rect">
            <a:avLst/>
          </a:prstGeom>
        </p:spPr>
        <p:txBody>
          <a:bodyPr vert="horz" wrap="square" lIns="0" tIns="61594" rIns="0" bIns="0" rtlCol="0">
            <a:spAutoFit/>
          </a:bodyPr>
          <a:lstStyle/>
          <a:p>
            <a:pPr marL="196850" indent="-184150">
              <a:lnSpc>
                <a:spcPct val="100000"/>
              </a:lnSpc>
              <a:spcBef>
                <a:spcPts val="484"/>
              </a:spcBef>
              <a:buClr>
                <a:srgbClr val="A4B592"/>
              </a:buClr>
              <a:buChar char="◦"/>
              <a:tabLst>
                <a:tab pos="196850" algn="l"/>
              </a:tabLst>
            </a:pPr>
            <a:r>
              <a:rPr sz="1800" spc="-10" dirty="0">
                <a:solidFill>
                  <a:srgbClr val="404040"/>
                </a:solidFill>
                <a:latin typeface="Carlito"/>
                <a:cs typeface="Carlito"/>
              </a:rPr>
              <a:t>Non-</a:t>
            </a:r>
            <a:r>
              <a:rPr sz="1800" dirty="0">
                <a:solidFill>
                  <a:srgbClr val="404040"/>
                </a:solidFill>
                <a:latin typeface="Carlito"/>
                <a:cs typeface="Carlito"/>
              </a:rPr>
              <a:t>diseased:</a:t>
            </a:r>
            <a:r>
              <a:rPr sz="1800" spc="470" dirty="0">
                <a:solidFill>
                  <a:srgbClr val="404040"/>
                </a:solidFill>
                <a:latin typeface="Carlito"/>
                <a:cs typeface="Carlito"/>
              </a:rPr>
              <a:t> </a:t>
            </a:r>
            <a:r>
              <a:rPr sz="1800" dirty="0">
                <a:solidFill>
                  <a:srgbClr val="404040"/>
                </a:solidFill>
                <a:latin typeface="Carlito"/>
                <a:cs typeface="Carlito"/>
              </a:rPr>
              <a:t>38.6</a:t>
            </a:r>
            <a:r>
              <a:rPr sz="1800" spc="-15" dirty="0">
                <a:solidFill>
                  <a:srgbClr val="404040"/>
                </a:solidFill>
                <a:latin typeface="Carlito"/>
                <a:cs typeface="Carlito"/>
              </a:rPr>
              <a:t> </a:t>
            </a:r>
            <a:r>
              <a:rPr sz="1800" spc="-20" dirty="0">
                <a:solidFill>
                  <a:srgbClr val="404040"/>
                </a:solidFill>
                <a:latin typeface="Carlito"/>
                <a:cs typeface="Carlito"/>
              </a:rPr>
              <a:t>years</a:t>
            </a:r>
            <a:endParaRPr sz="1800">
              <a:latin typeface="Carlito"/>
              <a:cs typeface="Carlito"/>
            </a:endParaRPr>
          </a:p>
          <a:p>
            <a:pPr marL="196850" indent="-184150">
              <a:lnSpc>
                <a:spcPct val="100000"/>
              </a:lnSpc>
              <a:spcBef>
                <a:spcPts val="380"/>
              </a:spcBef>
              <a:buClr>
                <a:srgbClr val="A4B592"/>
              </a:buClr>
              <a:buChar char="◦"/>
              <a:tabLst>
                <a:tab pos="196850" algn="l"/>
                <a:tab pos="1642110" algn="l"/>
              </a:tabLst>
            </a:pPr>
            <a:r>
              <a:rPr sz="1800" spc="-10" dirty="0">
                <a:solidFill>
                  <a:srgbClr val="404040"/>
                </a:solidFill>
                <a:latin typeface="Carlito"/>
                <a:cs typeface="Carlito"/>
              </a:rPr>
              <a:t>Diseased:</a:t>
            </a:r>
            <a:r>
              <a:rPr sz="1800" dirty="0">
                <a:solidFill>
                  <a:srgbClr val="404040"/>
                </a:solidFill>
                <a:latin typeface="Carlito"/>
                <a:cs typeface="Carlito"/>
              </a:rPr>
              <a:t>	58.7 </a:t>
            </a:r>
            <a:r>
              <a:rPr sz="1800" spc="-20" dirty="0">
                <a:solidFill>
                  <a:srgbClr val="404040"/>
                </a:solidFill>
                <a:latin typeface="Carlito"/>
                <a:cs typeface="Carlito"/>
              </a:rPr>
              <a:t>years</a:t>
            </a:r>
            <a:endParaRPr sz="1800">
              <a:latin typeface="Carlito"/>
              <a:cs typeface="Carlito"/>
            </a:endParaRPr>
          </a:p>
        </p:txBody>
      </p:sp>
      <p:sp>
        <p:nvSpPr>
          <p:cNvPr id="9" name="object 9"/>
          <p:cNvSpPr txBox="1"/>
          <p:nvPr/>
        </p:nvSpPr>
        <p:spPr>
          <a:xfrm>
            <a:off x="3742435" y="2809494"/>
            <a:ext cx="10350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Carlito"/>
                <a:cs typeface="Carlito"/>
              </a:rPr>
              <a:t>(p&lt;0.0001)</a:t>
            </a:r>
            <a:endParaRPr sz="1800">
              <a:latin typeface="Carlito"/>
              <a:cs typeface="Carlito"/>
            </a:endParaRPr>
          </a:p>
        </p:txBody>
      </p:sp>
      <p:sp>
        <p:nvSpPr>
          <p:cNvPr id="10" name="object 10"/>
          <p:cNvSpPr txBox="1"/>
          <p:nvPr/>
        </p:nvSpPr>
        <p:spPr>
          <a:xfrm>
            <a:off x="901090" y="3577844"/>
            <a:ext cx="190563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404040"/>
                </a:solidFill>
                <a:latin typeface="Carlito"/>
                <a:cs typeface="Carlito"/>
              </a:rPr>
              <a:t>Linear</a:t>
            </a:r>
            <a:r>
              <a:rPr sz="2000" spc="-45" dirty="0">
                <a:solidFill>
                  <a:srgbClr val="404040"/>
                </a:solidFill>
                <a:latin typeface="Carlito"/>
                <a:cs typeface="Carlito"/>
              </a:rPr>
              <a:t> </a:t>
            </a:r>
            <a:r>
              <a:rPr sz="2000" spc="-10" dirty="0">
                <a:solidFill>
                  <a:srgbClr val="404040"/>
                </a:solidFill>
                <a:latin typeface="Carlito"/>
                <a:cs typeface="Carlito"/>
              </a:rPr>
              <a:t>regression?</a:t>
            </a:r>
            <a:endParaRPr sz="2000">
              <a:latin typeface="Carlito"/>
              <a:cs typeface="Carlito"/>
            </a:endParaRPr>
          </a:p>
        </p:txBody>
      </p:sp>
      <p:pic>
        <p:nvPicPr>
          <p:cNvPr id="11" name="object 11"/>
          <p:cNvPicPr/>
          <p:nvPr/>
        </p:nvPicPr>
        <p:blipFill>
          <a:blip r:embed="rId3" cstate="print"/>
          <a:stretch>
            <a:fillRect/>
          </a:stretch>
        </p:blipFill>
        <p:spPr>
          <a:xfrm>
            <a:off x="304800" y="6348984"/>
            <a:ext cx="1581912" cy="4084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9144000" cy="524510"/>
            <a:chOff x="0" y="6333744"/>
            <a:chExt cx="9144000" cy="524510"/>
          </a:xfrm>
        </p:grpSpPr>
        <p:sp>
          <p:nvSpPr>
            <p:cNvPr id="3" name="object 3"/>
            <p:cNvSpPr/>
            <p:nvPr/>
          </p:nvSpPr>
          <p:spPr>
            <a:xfrm>
              <a:off x="0" y="6400799"/>
              <a:ext cx="9144000" cy="457200"/>
            </a:xfrm>
            <a:custGeom>
              <a:avLst/>
              <a:gdLst/>
              <a:ahLst/>
              <a:cxnLst/>
              <a:rect l="l" t="t" r="r" b="b"/>
              <a:pathLst>
                <a:path w="9144000" h="457200">
                  <a:moveTo>
                    <a:pt x="9144000" y="0"/>
                  </a:moveTo>
                  <a:lnTo>
                    <a:pt x="0" y="0"/>
                  </a:lnTo>
                  <a:lnTo>
                    <a:pt x="0" y="457199"/>
                  </a:lnTo>
                  <a:lnTo>
                    <a:pt x="9144000" y="457199"/>
                  </a:lnTo>
                  <a:lnTo>
                    <a:pt x="9144000" y="0"/>
                  </a:lnTo>
                  <a:close/>
                </a:path>
              </a:pathLst>
            </a:custGeom>
            <a:solidFill>
              <a:srgbClr val="F3A346"/>
            </a:solidFill>
          </p:spPr>
          <p:txBody>
            <a:bodyPr wrap="square" lIns="0" tIns="0" rIns="0" bIns="0" rtlCol="0"/>
            <a:lstStyle/>
            <a:p>
              <a:endParaRPr/>
            </a:p>
          </p:txBody>
        </p:sp>
        <p:sp>
          <p:nvSpPr>
            <p:cNvPr id="4" name="object 4"/>
            <p:cNvSpPr/>
            <p:nvPr/>
          </p:nvSpPr>
          <p:spPr>
            <a:xfrm>
              <a:off x="0" y="6333744"/>
              <a:ext cx="9144000" cy="67310"/>
            </a:xfrm>
            <a:custGeom>
              <a:avLst/>
              <a:gdLst/>
              <a:ahLst/>
              <a:cxnLst/>
              <a:rect l="l" t="t" r="r" b="b"/>
              <a:pathLst>
                <a:path w="9144000" h="67310">
                  <a:moveTo>
                    <a:pt x="9144000" y="0"/>
                  </a:moveTo>
                  <a:lnTo>
                    <a:pt x="0" y="0"/>
                  </a:lnTo>
                  <a:lnTo>
                    <a:pt x="0" y="67055"/>
                  </a:lnTo>
                  <a:lnTo>
                    <a:pt x="9144000" y="67055"/>
                  </a:lnTo>
                  <a:lnTo>
                    <a:pt x="9144000" y="0"/>
                  </a:lnTo>
                  <a:close/>
                </a:path>
              </a:pathLst>
            </a:custGeom>
            <a:solidFill>
              <a:srgbClr val="A4B592"/>
            </a:solidFill>
          </p:spPr>
          <p:txBody>
            <a:bodyPr wrap="square" lIns="0" tIns="0" rIns="0" bIns="0" rtlCol="0"/>
            <a:lstStyle/>
            <a:p>
              <a:endParaRPr/>
            </a:p>
          </p:txBody>
        </p:sp>
      </p:grpSp>
      <p:sp>
        <p:nvSpPr>
          <p:cNvPr id="5" name="object 5"/>
          <p:cNvSpPr/>
          <p:nvPr/>
        </p:nvSpPr>
        <p:spPr>
          <a:xfrm>
            <a:off x="896111" y="1738883"/>
            <a:ext cx="104139" cy="0"/>
          </a:xfrm>
          <a:custGeom>
            <a:avLst/>
            <a:gdLst/>
            <a:ahLst/>
            <a:cxnLst/>
            <a:rect l="l" t="t" r="r" b="b"/>
            <a:pathLst>
              <a:path w="104140">
                <a:moveTo>
                  <a:pt x="0" y="0"/>
                </a:moveTo>
                <a:lnTo>
                  <a:pt x="103631" y="0"/>
                </a:lnTo>
              </a:path>
            </a:pathLst>
          </a:custGeom>
          <a:ln w="6350">
            <a:solidFill>
              <a:srgbClr val="7E7E7E"/>
            </a:solidFill>
          </a:ln>
        </p:spPr>
        <p:txBody>
          <a:bodyPr wrap="square" lIns="0" tIns="0" rIns="0" bIns="0" rtlCol="0"/>
          <a:lstStyle/>
          <a:p>
            <a:endParaRPr/>
          </a:p>
        </p:txBody>
      </p:sp>
      <p:sp>
        <p:nvSpPr>
          <p:cNvPr id="6" name="object 6"/>
          <p:cNvSpPr/>
          <p:nvPr/>
        </p:nvSpPr>
        <p:spPr>
          <a:xfrm>
            <a:off x="8126491" y="1738883"/>
            <a:ext cx="245110" cy="0"/>
          </a:xfrm>
          <a:custGeom>
            <a:avLst/>
            <a:gdLst/>
            <a:ahLst/>
            <a:cxnLst/>
            <a:rect l="l" t="t" r="r" b="b"/>
            <a:pathLst>
              <a:path w="245109">
                <a:moveTo>
                  <a:pt x="0" y="0"/>
                </a:moveTo>
                <a:lnTo>
                  <a:pt x="245094" y="0"/>
                </a:lnTo>
              </a:path>
            </a:pathLst>
          </a:custGeom>
          <a:ln w="6350">
            <a:solidFill>
              <a:srgbClr val="7E7E7E"/>
            </a:solidFill>
          </a:ln>
        </p:spPr>
        <p:txBody>
          <a:bodyPr wrap="square" lIns="0" tIns="0" rIns="0" bIns="0" rtlCol="0"/>
          <a:lstStyle/>
          <a:p>
            <a:endParaRPr/>
          </a:p>
        </p:txBody>
      </p:sp>
      <p:sp>
        <p:nvSpPr>
          <p:cNvPr id="7" name="object 7"/>
          <p:cNvSpPr txBox="1"/>
          <p:nvPr/>
        </p:nvSpPr>
        <p:spPr>
          <a:xfrm>
            <a:off x="1234744" y="6522283"/>
            <a:ext cx="3750310" cy="155575"/>
          </a:xfrm>
          <a:prstGeom prst="rect">
            <a:avLst/>
          </a:prstGeom>
        </p:spPr>
        <p:txBody>
          <a:bodyPr vert="horz" wrap="square" lIns="0" tIns="0" rIns="0" bIns="0" rtlCol="0">
            <a:spAutoFit/>
          </a:bodyPr>
          <a:lstStyle/>
          <a:p>
            <a:pPr>
              <a:lnSpc>
                <a:spcPct val="100000"/>
              </a:lnSpc>
            </a:pPr>
            <a:r>
              <a:rPr sz="1000" spc="-10" dirty="0">
                <a:latin typeface="UKIJ Qolyazma"/>
                <a:cs typeface="UKIJ Qolyazma"/>
              </a:rPr>
              <a:t>Copyright</a:t>
            </a:r>
            <a:r>
              <a:rPr sz="1000" spc="-15" dirty="0">
                <a:latin typeface="UKIJ Qolyazma"/>
                <a:cs typeface="UKIJ Qolyazma"/>
              </a:rPr>
              <a:t> </a:t>
            </a:r>
            <a:r>
              <a:rPr sz="1000" dirty="0">
                <a:latin typeface="UKIJ Qolyazma"/>
                <a:cs typeface="UKIJ Qolyazma"/>
              </a:rPr>
              <a:t>©</a:t>
            </a:r>
            <a:r>
              <a:rPr sz="1000" spc="-35" dirty="0">
                <a:latin typeface="UKIJ Qolyazma"/>
                <a:cs typeface="UKIJ Qolyazma"/>
              </a:rPr>
              <a:t> </a:t>
            </a:r>
            <a:r>
              <a:rPr sz="1000" dirty="0">
                <a:latin typeface="UKIJ Qolyazma"/>
                <a:cs typeface="UKIJ Qolyazma"/>
              </a:rPr>
              <a:t>2018</a:t>
            </a:r>
            <a:r>
              <a:rPr sz="1000" spc="-30" dirty="0">
                <a:latin typeface="UKIJ Qolyazma"/>
                <a:cs typeface="UKIJ Qolyazma"/>
              </a:rPr>
              <a:t> </a:t>
            </a:r>
            <a:r>
              <a:rPr sz="1000" spc="-10" dirty="0">
                <a:latin typeface="UKIJ Qolyazma"/>
                <a:cs typeface="UKIJ Qolyazma"/>
              </a:rPr>
              <a:t>Pearson</a:t>
            </a:r>
            <a:r>
              <a:rPr sz="1000" spc="-25" dirty="0">
                <a:latin typeface="UKIJ Qolyazma"/>
                <a:cs typeface="UKIJ Qolyazma"/>
              </a:rPr>
              <a:t> </a:t>
            </a:r>
            <a:r>
              <a:rPr sz="1000" dirty="0">
                <a:latin typeface="UKIJ Qolyazma"/>
                <a:cs typeface="UKIJ Qolyazma"/>
              </a:rPr>
              <a:t>Education,</a:t>
            </a:r>
            <a:r>
              <a:rPr sz="1000" spc="-25" dirty="0">
                <a:latin typeface="UKIJ Qolyazma"/>
                <a:cs typeface="UKIJ Qolyazma"/>
              </a:rPr>
              <a:t> </a:t>
            </a:r>
            <a:r>
              <a:rPr sz="1000" dirty="0">
                <a:latin typeface="UKIJ Qolyazma"/>
                <a:cs typeface="UKIJ Qolyazma"/>
              </a:rPr>
              <a:t>Inc.</a:t>
            </a:r>
            <a:r>
              <a:rPr sz="1000" spc="-40" dirty="0">
                <a:latin typeface="UKIJ Qolyazma"/>
                <a:cs typeface="UKIJ Qolyazma"/>
              </a:rPr>
              <a:t> </a:t>
            </a:r>
            <a:r>
              <a:rPr sz="1000" dirty="0">
                <a:latin typeface="UKIJ Qolyazma"/>
                <a:cs typeface="UKIJ Qolyazma"/>
              </a:rPr>
              <a:t>All</a:t>
            </a:r>
            <a:r>
              <a:rPr sz="1000" spc="-20" dirty="0">
                <a:latin typeface="UKIJ Qolyazma"/>
                <a:cs typeface="UKIJ Qolyazma"/>
              </a:rPr>
              <a:t> </a:t>
            </a:r>
            <a:r>
              <a:rPr sz="1000" dirty="0">
                <a:latin typeface="UKIJ Qolyazma"/>
                <a:cs typeface="UKIJ Qolyazma"/>
              </a:rPr>
              <a:t>Rights</a:t>
            </a:r>
            <a:r>
              <a:rPr sz="1000" spc="-20" dirty="0">
                <a:latin typeface="UKIJ Qolyazma"/>
                <a:cs typeface="UKIJ Qolyazma"/>
              </a:rPr>
              <a:t> </a:t>
            </a:r>
            <a:r>
              <a:rPr sz="1000" spc="-10" dirty="0">
                <a:latin typeface="UKIJ Qolyazma"/>
                <a:cs typeface="UKIJ Qolyazma"/>
              </a:rPr>
              <a:t>Reserved.</a:t>
            </a:r>
            <a:endParaRPr sz="1000">
              <a:latin typeface="UKIJ Qolyazma"/>
              <a:cs typeface="UKIJ Qolyazma"/>
            </a:endParaRPr>
          </a:p>
        </p:txBody>
      </p:sp>
      <p:grpSp>
        <p:nvGrpSpPr>
          <p:cNvPr id="8" name="object 8"/>
          <p:cNvGrpSpPr/>
          <p:nvPr/>
        </p:nvGrpSpPr>
        <p:grpSpPr>
          <a:xfrm>
            <a:off x="152400" y="6324598"/>
            <a:ext cx="4953000" cy="457200"/>
            <a:chOff x="152400" y="6324598"/>
            <a:chExt cx="4953000" cy="457200"/>
          </a:xfrm>
        </p:grpSpPr>
        <p:pic>
          <p:nvPicPr>
            <p:cNvPr id="9" name="object 9"/>
            <p:cNvPicPr/>
            <p:nvPr/>
          </p:nvPicPr>
          <p:blipFill>
            <a:blip r:embed="rId2" cstate="print"/>
            <a:stretch>
              <a:fillRect/>
            </a:stretch>
          </p:blipFill>
          <p:spPr>
            <a:xfrm>
              <a:off x="163067" y="6458712"/>
              <a:ext cx="800100" cy="246888"/>
            </a:xfrm>
            <a:prstGeom prst="rect">
              <a:avLst/>
            </a:prstGeom>
          </p:spPr>
        </p:pic>
        <p:sp>
          <p:nvSpPr>
            <p:cNvPr id="10" name="object 10"/>
            <p:cNvSpPr/>
            <p:nvPr/>
          </p:nvSpPr>
          <p:spPr>
            <a:xfrm>
              <a:off x="152400" y="6324598"/>
              <a:ext cx="4953000" cy="457200"/>
            </a:xfrm>
            <a:custGeom>
              <a:avLst/>
              <a:gdLst/>
              <a:ahLst/>
              <a:cxnLst/>
              <a:rect l="l" t="t" r="r" b="b"/>
              <a:pathLst>
                <a:path w="4953000" h="457200">
                  <a:moveTo>
                    <a:pt x="4953000" y="0"/>
                  </a:moveTo>
                  <a:lnTo>
                    <a:pt x="0" y="0"/>
                  </a:lnTo>
                  <a:lnTo>
                    <a:pt x="0" y="457199"/>
                  </a:lnTo>
                  <a:lnTo>
                    <a:pt x="4953000" y="457199"/>
                  </a:lnTo>
                  <a:lnTo>
                    <a:pt x="4953000" y="0"/>
                  </a:lnTo>
                  <a:close/>
                </a:path>
              </a:pathLst>
            </a:custGeom>
            <a:solidFill>
              <a:srgbClr val="FFFFFF"/>
            </a:solidFill>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352602" rIns="0" bIns="0" rtlCol="0">
            <a:spAutoFit/>
          </a:bodyPr>
          <a:lstStyle/>
          <a:p>
            <a:pPr marL="205740">
              <a:lnSpc>
                <a:spcPct val="100000"/>
              </a:lnSpc>
              <a:spcBef>
                <a:spcPts val="100"/>
              </a:spcBef>
            </a:pPr>
            <a:r>
              <a:rPr sz="4800" b="0" spc="-65" dirty="0">
                <a:solidFill>
                  <a:srgbClr val="404040"/>
                </a:solidFill>
                <a:latin typeface="Times New Roman"/>
                <a:cs typeface="Times New Roman"/>
              </a:rPr>
              <a:t>Dot-</a:t>
            </a:r>
            <a:r>
              <a:rPr sz="4800" b="0" spc="-20" dirty="0">
                <a:solidFill>
                  <a:srgbClr val="404040"/>
                </a:solidFill>
                <a:latin typeface="Times New Roman"/>
                <a:cs typeface="Times New Roman"/>
              </a:rPr>
              <a:t>plot:</a:t>
            </a:r>
            <a:r>
              <a:rPr sz="4800" b="0" spc="-225" dirty="0">
                <a:solidFill>
                  <a:srgbClr val="404040"/>
                </a:solidFill>
                <a:latin typeface="Times New Roman"/>
                <a:cs typeface="Times New Roman"/>
              </a:rPr>
              <a:t> </a:t>
            </a:r>
            <a:r>
              <a:rPr sz="4800" b="0" dirty="0">
                <a:solidFill>
                  <a:srgbClr val="404040"/>
                </a:solidFill>
                <a:latin typeface="Times New Roman"/>
                <a:cs typeface="Times New Roman"/>
              </a:rPr>
              <a:t>Data</a:t>
            </a:r>
            <a:r>
              <a:rPr sz="4800" b="0" spc="-229" dirty="0">
                <a:solidFill>
                  <a:srgbClr val="404040"/>
                </a:solidFill>
                <a:latin typeface="Times New Roman"/>
                <a:cs typeface="Times New Roman"/>
              </a:rPr>
              <a:t> </a:t>
            </a:r>
            <a:r>
              <a:rPr sz="4800" b="0" spc="-45" dirty="0">
                <a:solidFill>
                  <a:srgbClr val="404040"/>
                </a:solidFill>
                <a:latin typeface="Times New Roman"/>
                <a:cs typeface="Times New Roman"/>
              </a:rPr>
              <a:t>from</a:t>
            </a:r>
            <a:r>
              <a:rPr sz="4800" b="0" spc="-254" dirty="0">
                <a:solidFill>
                  <a:srgbClr val="404040"/>
                </a:solidFill>
                <a:latin typeface="Times New Roman"/>
                <a:cs typeface="Times New Roman"/>
              </a:rPr>
              <a:t> </a:t>
            </a:r>
            <a:r>
              <a:rPr sz="4800" b="0" spc="-100" dirty="0">
                <a:solidFill>
                  <a:srgbClr val="404040"/>
                </a:solidFill>
                <a:latin typeface="Times New Roman"/>
                <a:cs typeface="Times New Roman"/>
              </a:rPr>
              <a:t>Table</a:t>
            </a:r>
            <a:r>
              <a:rPr sz="4800" b="0" spc="-195" dirty="0">
                <a:solidFill>
                  <a:srgbClr val="404040"/>
                </a:solidFill>
                <a:latin typeface="Times New Roman"/>
                <a:cs typeface="Times New Roman"/>
              </a:rPr>
              <a:t> </a:t>
            </a:r>
            <a:r>
              <a:rPr sz="4800" b="0" spc="-50" dirty="0">
                <a:solidFill>
                  <a:srgbClr val="404040"/>
                </a:solidFill>
                <a:latin typeface="Times New Roman"/>
                <a:cs typeface="Times New Roman"/>
              </a:rPr>
              <a:t>2</a:t>
            </a:r>
            <a:endParaRPr sz="4800">
              <a:latin typeface="Times New Roman"/>
              <a:cs typeface="Times New Roman"/>
            </a:endParaRPr>
          </a:p>
        </p:txBody>
      </p:sp>
      <p:sp>
        <p:nvSpPr>
          <p:cNvPr id="12" name="object 12"/>
          <p:cNvSpPr txBox="1"/>
          <p:nvPr/>
        </p:nvSpPr>
        <p:spPr>
          <a:xfrm>
            <a:off x="889429" y="2425928"/>
            <a:ext cx="454025" cy="2056130"/>
          </a:xfrm>
          <a:prstGeom prst="rect">
            <a:avLst/>
          </a:prstGeom>
        </p:spPr>
        <p:txBody>
          <a:bodyPr vert="vert270" wrap="square" lIns="0" tIns="0" rIns="0" bIns="0" rtlCol="0">
            <a:spAutoFit/>
          </a:bodyPr>
          <a:lstStyle/>
          <a:p>
            <a:pPr marL="12700">
              <a:lnSpc>
                <a:spcPts val="3435"/>
              </a:lnSpc>
            </a:pPr>
            <a:r>
              <a:rPr sz="3000" spc="-855" dirty="0">
                <a:latin typeface="Arial"/>
                <a:cs typeface="Arial"/>
              </a:rPr>
              <a:t>Signs</a:t>
            </a:r>
            <a:r>
              <a:rPr sz="3000" spc="-445" dirty="0">
                <a:latin typeface="Arial"/>
                <a:cs typeface="Arial"/>
              </a:rPr>
              <a:t> </a:t>
            </a:r>
            <a:r>
              <a:rPr sz="3000" spc="-675" dirty="0">
                <a:latin typeface="Arial"/>
                <a:cs typeface="Arial"/>
              </a:rPr>
              <a:t>of</a:t>
            </a:r>
            <a:r>
              <a:rPr sz="3000" spc="-405" dirty="0">
                <a:latin typeface="Arial"/>
                <a:cs typeface="Arial"/>
              </a:rPr>
              <a:t> </a:t>
            </a:r>
            <a:r>
              <a:rPr sz="3000" spc="-795" dirty="0">
                <a:latin typeface="Arial"/>
                <a:cs typeface="Arial"/>
              </a:rPr>
              <a:t>coronary</a:t>
            </a:r>
            <a:r>
              <a:rPr sz="3000" spc="-450" dirty="0">
                <a:latin typeface="Arial"/>
                <a:cs typeface="Arial"/>
              </a:rPr>
              <a:t> </a:t>
            </a:r>
            <a:r>
              <a:rPr sz="3000" spc="-819" dirty="0">
                <a:latin typeface="Arial"/>
                <a:cs typeface="Arial"/>
              </a:rPr>
              <a:t>disease</a:t>
            </a:r>
            <a:endParaRPr sz="3000">
              <a:latin typeface="Arial"/>
              <a:cs typeface="Arial"/>
            </a:endParaRPr>
          </a:p>
        </p:txBody>
      </p:sp>
      <p:pic>
        <p:nvPicPr>
          <p:cNvPr id="13" name="object 13"/>
          <p:cNvPicPr/>
          <p:nvPr/>
        </p:nvPicPr>
        <p:blipFill>
          <a:blip r:embed="rId3" cstate="print"/>
          <a:stretch>
            <a:fillRect/>
          </a:stretch>
        </p:blipFill>
        <p:spPr>
          <a:xfrm>
            <a:off x="3065239" y="4788862"/>
            <a:ext cx="186961" cy="75755"/>
          </a:xfrm>
          <a:prstGeom prst="rect">
            <a:avLst/>
          </a:prstGeom>
        </p:spPr>
      </p:pic>
      <p:pic>
        <p:nvPicPr>
          <p:cNvPr id="14" name="object 14"/>
          <p:cNvPicPr/>
          <p:nvPr/>
        </p:nvPicPr>
        <p:blipFill>
          <a:blip r:embed="rId4" cstate="print"/>
          <a:stretch>
            <a:fillRect/>
          </a:stretch>
        </p:blipFill>
        <p:spPr>
          <a:xfrm>
            <a:off x="3369063" y="4788869"/>
            <a:ext cx="125879" cy="75742"/>
          </a:xfrm>
          <a:prstGeom prst="rect">
            <a:avLst/>
          </a:prstGeom>
        </p:spPr>
      </p:pic>
      <p:grpSp>
        <p:nvGrpSpPr>
          <p:cNvPr id="15" name="object 15"/>
          <p:cNvGrpSpPr/>
          <p:nvPr/>
        </p:nvGrpSpPr>
        <p:grpSpPr>
          <a:xfrm>
            <a:off x="1767636" y="1892120"/>
            <a:ext cx="6076950" cy="3583940"/>
            <a:chOff x="1767636" y="1892120"/>
            <a:chExt cx="6076950" cy="3583940"/>
          </a:xfrm>
        </p:grpSpPr>
        <p:pic>
          <p:nvPicPr>
            <p:cNvPr id="16" name="object 16"/>
            <p:cNvPicPr/>
            <p:nvPr/>
          </p:nvPicPr>
          <p:blipFill>
            <a:blip r:embed="rId5" cstate="print"/>
            <a:stretch>
              <a:fillRect/>
            </a:stretch>
          </p:blipFill>
          <p:spPr>
            <a:xfrm>
              <a:off x="3550696" y="4788869"/>
              <a:ext cx="64763" cy="75742"/>
            </a:xfrm>
            <a:prstGeom prst="rect">
              <a:avLst/>
            </a:prstGeom>
          </p:spPr>
        </p:pic>
        <p:pic>
          <p:nvPicPr>
            <p:cNvPr id="17" name="object 17"/>
            <p:cNvPicPr/>
            <p:nvPr/>
          </p:nvPicPr>
          <p:blipFill>
            <a:blip r:embed="rId6" cstate="print"/>
            <a:stretch>
              <a:fillRect/>
            </a:stretch>
          </p:blipFill>
          <p:spPr>
            <a:xfrm>
              <a:off x="3672900" y="4788869"/>
              <a:ext cx="125031" cy="75742"/>
            </a:xfrm>
            <a:prstGeom prst="rect">
              <a:avLst/>
            </a:prstGeom>
          </p:spPr>
        </p:pic>
        <p:pic>
          <p:nvPicPr>
            <p:cNvPr id="18" name="object 18"/>
            <p:cNvPicPr/>
            <p:nvPr/>
          </p:nvPicPr>
          <p:blipFill>
            <a:blip r:embed="rId7" cstate="print"/>
            <a:stretch>
              <a:fillRect/>
            </a:stretch>
          </p:blipFill>
          <p:spPr>
            <a:xfrm>
              <a:off x="3854529" y="1892428"/>
              <a:ext cx="64757" cy="75294"/>
            </a:xfrm>
            <a:prstGeom prst="rect">
              <a:avLst/>
            </a:prstGeom>
          </p:spPr>
        </p:pic>
        <p:pic>
          <p:nvPicPr>
            <p:cNvPr id="19" name="object 19"/>
            <p:cNvPicPr/>
            <p:nvPr/>
          </p:nvPicPr>
          <p:blipFill>
            <a:blip r:embed="rId8" cstate="print"/>
            <a:stretch>
              <a:fillRect/>
            </a:stretch>
          </p:blipFill>
          <p:spPr>
            <a:xfrm>
              <a:off x="4037807" y="4788869"/>
              <a:ext cx="64763" cy="75742"/>
            </a:xfrm>
            <a:prstGeom prst="rect">
              <a:avLst/>
            </a:prstGeom>
          </p:spPr>
        </p:pic>
        <p:pic>
          <p:nvPicPr>
            <p:cNvPr id="20" name="object 20"/>
            <p:cNvPicPr/>
            <p:nvPr/>
          </p:nvPicPr>
          <p:blipFill>
            <a:blip r:embed="rId9" cstate="print"/>
            <a:stretch>
              <a:fillRect/>
            </a:stretch>
          </p:blipFill>
          <p:spPr>
            <a:xfrm>
              <a:off x="4157516" y="4788869"/>
              <a:ext cx="64763" cy="75742"/>
            </a:xfrm>
            <a:prstGeom prst="rect">
              <a:avLst/>
            </a:prstGeom>
          </p:spPr>
        </p:pic>
        <p:pic>
          <p:nvPicPr>
            <p:cNvPr id="21" name="object 21"/>
            <p:cNvPicPr/>
            <p:nvPr/>
          </p:nvPicPr>
          <p:blipFill>
            <a:blip r:embed="rId10" cstate="print"/>
            <a:stretch>
              <a:fillRect/>
            </a:stretch>
          </p:blipFill>
          <p:spPr>
            <a:xfrm>
              <a:off x="4220276" y="1892421"/>
              <a:ext cx="63929" cy="75307"/>
            </a:xfrm>
            <a:prstGeom prst="rect">
              <a:avLst/>
            </a:prstGeom>
          </p:spPr>
        </p:pic>
        <p:sp>
          <p:nvSpPr>
            <p:cNvPr id="22" name="object 22"/>
            <p:cNvSpPr/>
            <p:nvPr/>
          </p:nvSpPr>
          <p:spPr>
            <a:xfrm>
              <a:off x="4526775" y="4792374"/>
              <a:ext cx="57150" cy="69215"/>
            </a:xfrm>
            <a:custGeom>
              <a:avLst/>
              <a:gdLst/>
              <a:ahLst/>
              <a:cxnLst/>
              <a:rect l="l" t="t" r="r" b="b"/>
              <a:pathLst>
                <a:path w="57150" h="69214">
                  <a:moveTo>
                    <a:pt x="28590" y="0"/>
                  </a:moveTo>
                  <a:lnTo>
                    <a:pt x="17311" y="2730"/>
                  </a:lnTo>
                  <a:lnTo>
                    <a:pt x="8240" y="10161"/>
                  </a:lnTo>
                  <a:lnTo>
                    <a:pt x="2196" y="21150"/>
                  </a:lnTo>
                  <a:lnTo>
                    <a:pt x="0" y="34556"/>
                  </a:lnTo>
                  <a:lnTo>
                    <a:pt x="2196" y="47908"/>
                  </a:lnTo>
                  <a:lnTo>
                    <a:pt x="8240" y="58765"/>
                  </a:lnTo>
                  <a:lnTo>
                    <a:pt x="17311" y="66062"/>
                  </a:lnTo>
                  <a:lnTo>
                    <a:pt x="28590" y="68731"/>
                  </a:lnTo>
                  <a:lnTo>
                    <a:pt x="39674" y="66062"/>
                  </a:lnTo>
                  <a:lnTo>
                    <a:pt x="48645" y="58765"/>
                  </a:lnTo>
                  <a:lnTo>
                    <a:pt x="54652" y="47908"/>
                  </a:lnTo>
                  <a:lnTo>
                    <a:pt x="56844" y="34556"/>
                  </a:lnTo>
                  <a:lnTo>
                    <a:pt x="54652" y="21150"/>
                  </a:lnTo>
                  <a:lnTo>
                    <a:pt x="48645" y="10161"/>
                  </a:lnTo>
                  <a:lnTo>
                    <a:pt x="39674" y="2730"/>
                  </a:lnTo>
                  <a:lnTo>
                    <a:pt x="28590" y="0"/>
                  </a:lnTo>
                  <a:close/>
                </a:path>
              </a:pathLst>
            </a:custGeom>
            <a:solidFill>
              <a:srgbClr val="000000"/>
            </a:solidFill>
          </p:spPr>
          <p:txBody>
            <a:bodyPr wrap="square" lIns="0" tIns="0" rIns="0" bIns="0" rtlCol="0"/>
            <a:lstStyle/>
            <a:p>
              <a:endParaRPr/>
            </a:p>
          </p:txBody>
        </p:sp>
        <p:sp>
          <p:nvSpPr>
            <p:cNvPr id="23" name="object 23"/>
            <p:cNvSpPr/>
            <p:nvPr/>
          </p:nvSpPr>
          <p:spPr>
            <a:xfrm>
              <a:off x="4526775" y="4792374"/>
              <a:ext cx="57150" cy="69215"/>
            </a:xfrm>
            <a:custGeom>
              <a:avLst/>
              <a:gdLst/>
              <a:ahLst/>
              <a:cxnLst/>
              <a:rect l="l" t="t" r="r" b="b"/>
              <a:pathLst>
                <a:path w="57150" h="69214">
                  <a:moveTo>
                    <a:pt x="0" y="34556"/>
                  </a:moveTo>
                  <a:lnTo>
                    <a:pt x="2196" y="21150"/>
                  </a:lnTo>
                  <a:lnTo>
                    <a:pt x="8240" y="10161"/>
                  </a:lnTo>
                  <a:lnTo>
                    <a:pt x="17311" y="2730"/>
                  </a:lnTo>
                  <a:lnTo>
                    <a:pt x="28590" y="0"/>
                  </a:lnTo>
                  <a:lnTo>
                    <a:pt x="39674" y="2730"/>
                  </a:lnTo>
                  <a:lnTo>
                    <a:pt x="48645" y="10161"/>
                  </a:lnTo>
                  <a:lnTo>
                    <a:pt x="54652" y="21150"/>
                  </a:lnTo>
                  <a:lnTo>
                    <a:pt x="56844" y="34556"/>
                  </a:lnTo>
                  <a:lnTo>
                    <a:pt x="54652" y="47908"/>
                  </a:lnTo>
                  <a:lnTo>
                    <a:pt x="48645" y="58765"/>
                  </a:lnTo>
                  <a:lnTo>
                    <a:pt x="39674" y="66062"/>
                  </a:lnTo>
                  <a:lnTo>
                    <a:pt x="28590" y="68731"/>
                  </a:lnTo>
                  <a:lnTo>
                    <a:pt x="17311" y="66062"/>
                  </a:lnTo>
                  <a:lnTo>
                    <a:pt x="8240" y="58765"/>
                  </a:lnTo>
                  <a:lnTo>
                    <a:pt x="2196" y="47908"/>
                  </a:lnTo>
                  <a:lnTo>
                    <a:pt x="0" y="34556"/>
                  </a:lnTo>
                  <a:close/>
                </a:path>
              </a:pathLst>
            </a:custGeom>
            <a:ln w="5859">
              <a:solidFill>
                <a:srgbClr val="000000"/>
              </a:solidFill>
            </a:ln>
          </p:spPr>
          <p:txBody>
            <a:bodyPr wrap="square" lIns="0" tIns="0" rIns="0" bIns="0" rtlCol="0"/>
            <a:lstStyle/>
            <a:p>
              <a:endParaRPr/>
            </a:p>
          </p:txBody>
        </p:sp>
        <p:sp>
          <p:nvSpPr>
            <p:cNvPr id="24" name="object 24"/>
            <p:cNvSpPr/>
            <p:nvPr/>
          </p:nvSpPr>
          <p:spPr>
            <a:xfrm>
              <a:off x="4586310" y="4792374"/>
              <a:ext cx="57785" cy="69215"/>
            </a:xfrm>
            <a:custGeom>
              <a:avLst/>
              <a:gdLst/>
              <a:ahLst/>
              <a:cxnLst/>
              <a:rect l="l" t="t" r="r" b="b"/>
              <a:pathLst>
                <a:path w="57785" h="69214">
                  <a:moveTo>
                    <a:pt x="28253" y="0"/>
                  </a:moveTo>
                  <a:lnTo>
                    <a:pt x="17453" y="2730"/>
                  </a:lnTo>
                  <a:lnTo>
                    <a:pt x="8450" y="10161"/>
                  </a:lnTo>
                  <a:lnTo>
                    <a:pt x="2286" y="21150"/>
                  </a:lnTo>
                  <a:lnTo>
                    <a:pt x="0" y="34556"/>
                  </a:lnTo>
                  <a:lnTo>
                    <a:pt x="2286" y="47908"/>
                  </a:lnTo>
                  <a:lnTo>
                    <a:pt x="8450" y="58765"/>
                  </a:lnTo>
                  <a:lnTo>
                    <a:pt x="17453" y="66062"/>
                  </a:lnTo>
                  <a:lnTo>
                    <a:pt x="28253" y="68731"/>
                  </a:lnTo>
                  <a:lnTo>
                    <a:pt x="39921" y="66062"/>
                  </a:lnTo>
                  <a:lnTo>
                    <a:pt x="49192" y="58765"/>
                  </a:lnTo>
                  <a:lnTo>
                    <a:pt x="55309" y="47908"/>
                  </a:lnTo>
                  <a:lnTo>
                    <a:pt x="57516" y="34556"/>
                  </a:lnTo>
                  <a:lnTo>
                    <a:pt x="55309" y="21150"/>
                  </a:lnTo>
                  <a:lnTo>
                    <a:pt x="49192" y="10161"/>
                  </a:lnTo>
                  <a:lnTo>
                    <a:pt x="39921" y="2730"/>
                  </a:lnTo>
                  <a:lnTo>
                    <a:pt x="28253" y="0"/>
                  </a:lnTo>
                  <a:close/>
                </a:path>
              </a:pathLst>
            </a:custGeom>
            <a:solidFill>
              <a:srgbClr val="000000"/>
            </a:solidFill>
          </p:spPr>
          <p:txBody>
            <a:bodyPr wrap="square" lIns="0" tIns="0" rIns="0" bIns="0" rtlCol="0"/>
            <a:lstStyle/>
            <a:p>
              <a:endParaRPr/>
            </a:p>
          </p:txBody>
        </p:sp>
        <p:sp>
          <p:nvSpPr>
            <p:cNvPr id="25" name="object 25"/>
            <p:cNvSpPr/>
            <p:nvPr/>
          </p:nvSpPr>
          <p:spPr>
            <a:xfrm>
              <a:off x="4586310" y="4792374"/>
              <a:ext cx="57785" cy="69215"/>
            </a:xfrm>
            <a:custGeom>
              <a:avLst/>
              <a:gdLst/>
              <a:ahLst/>
              <a:cxnLst/>
              <a:rect l="l" t="t" r="r" b="b"/>
              <a:pathLst>
                <a:path w="57785" h="69214">
                  <a:moveTo>
                    <a:pt x="0" y="34556"/>
                  </a:moveTo>
                  <a:lnTo>
                    <a:pt x="2286" y="21150"/>
                  </a:lnTo>
                  <a:lnTo>
                    <a:pt x="8450" y="10161"/>
                  </a:lnTo>
                  <a:lnTo>
                    <a:pt x="17453" y="2730"/>
                  </a:lnTo>
                  <a:lnTo>
                    <a:pt x="28253" y="0"/>
                  </a:lnTo>
                  <a:lnTo>
                    <a:pt x="39921" y="2730"/>
                  </a:lnTo>
                  <a:lnTo>
                    <a:pt x="49192" y="10161"/>
                  </a:lnTo>
                  <a:lnTo>
                    <a:pt x="55309" y="21150"/>
                  </a:lnTo>
                  <a:lnTo>
                    <a:pt x="57516" y="34556"/>
                  </a:lnTo>
                  <a:lnTo>
                    <a:pt x="55309" y="47908"/>
                  </a:lnTo>
                  <a:lnTo>
                    <a:pt x="49192" y="58765"/>
                  </a:lnTo>
                  <a:lnTo>
                    <a:pt x="39921" y="66062"/>
                  </a:lnTo>
                  <a:lnTo>
                    <a:pt x="28253" y="68731"/>
                  </a:lnTo>
                  <a:lnTo>
                    <a:pt x="17453" y="66062"/>
                  </a:lnTo>
                  <a:lnTo>
                    <a:pt x="8450" y="58765"/>
                  </a:lnTo>
                  <a:lnTo>
                    <a:pt x="2286" y="47908"/>
                  </a:lnTo>
                  <a:lnTo>
                    <a:pt x="0" y="34556"/>
                  </a:lnTo>
                  <a:close/>
                </a:path>
              </a:pathLst>
            </a:custGeom>
            <a:ln w="5836">
              <a:solidFill>
                <a:srgbClr val="000000"/>
              </a:solidFill>
            </a:ln>
          </p:spPr>
          <p:txBody>
            <a:bodyPr wrap="square" lIns="0" tIns="0" rIns="0" bIns="0" rtlCol="0"/>
            <a:lstStyle/>
            <a:p>
              <a:endParaRPr/>
            </a:p>
          </p:txBody>
        </p:sp>
        <p:sp>
          <p:nvSpPr>
            <p:cNvPr id="26" name="object 26"/>
            <p:cNvSpPr/>
            <p:nvPr/>
          </p:nvSpPr>
          <p:spPr>
            <a:xfrm>
              <a:off x="4646518" y="4792374"/>
              <a:ext cx="58419" cy="69215"/>
            </a:xfrm>
            <a:custGeom>
              <a:avLst/>
              <a:gdLst/>
              <a:ahLst/>
              <a:cxnLst/>
              <a:rect l="l" t="t" r="r" b="b"/>
              <a:pathLst>
                <a:path w="58420" h="69214">
                  <a:moveTo>
                    <a:pt x="28253" y="0"/>
                  </a:moveTo>
                  <a:lnTo>
                    <a:pt x="17169" y="2730"/>
                  </a:lnTo>
                  <a:lnTo>
                    <a:pt x="8198" y="10161"/>
                  </a:lnTo>
                  <a:lnTo>
                    <a:pt x="2191" y="21150"/>
                  </a:lnTo>
                  <a:lnTo>
                    <a:pt x="0" y="34556"/>
                  </a:lnTo>
                  <a:lnTo>
                    <a:pt x="2191" y="47908"/>
                  </a:lnTo>
                  <a:lnTo>
                    <a:pt x="8198" y="58765"/>
                  </a:lnTo>
                  <a:lnTo>
                    <a:pt x="17169" y="66062"/>
                  </a:lnTo>
                  <a:lnTo>
                    <a:pt x="28253" y="68731"/>
                  </a:lnTo>
                  <a:lnTo>
                    <a:pt x="39690" y="66062"/>
                  </a:lnTo>
                  <a:lnTo>
                    <a:pt x="49108" y="58765"/>
                  </a:lnTo>
                  <a:lnTo>
                    <a:pt x="55498" y="47908"/>
                  </a:lnTo>
                  <a:lnTo>
                    <a:pt x="57853" y="34556"/>
                  </a:lnTo>
                  <a:lnTo>
                    <a:pt x="55498" y="21150"/>
                  </a:lnTo>
                  <a:lnTo>
                    <a:pt x="49108" y="10161"/>
                  </a:lnTo>
                  <a:lnTo>
                    <a:pt x="39690" y="2730"/>
                  </a:lnTo>
                  <a:lnTo>
                    <a:pt x="28253" y="0"/>
                  </a:lnTo>
                  <a:close/>
                </a:path>
              </a:pathLst>
            </a:custGeom>
            <a:solidFill>
              <a:srgbClr val="000000"/>
            </a:solidFill>
          </p:spPr>
          <p:txBody>
            <a:bodyPr wrap="square" lIns="0" tIns="0" rIns="0" bIns="0" rtlCol="0"/>
            <a:lstStyle/>
            <a:p>
              <a:endParaRPr/>
            </a:p>
          </p:txBody>
        </p:sp>
        <p:sp>
          <p:nvSpPr>
            <p:cNvPr id="27" name="object 27"/>
            <p:cNvSpPr/>
            <p:nvPr/>
          </p:nvSpPr>
          <p:spPr>
            <a:xfrm>
              <a:off x="4646518" y="4792374"/>
              <a:ext cx="58419" cy="69215"/>
            </a:xfrm>
            <a:custGeom>
              <a:avLst/>
              <a:gdLst/>
              <a:ahLst/>
              <a:cxnLst/>
              <a:rect l="l" t="t" r="r" b="b"/>
              <a:pathLst>
                <a:path w="58420" h="69214">
                  <a:moveTo>
                    <a:pt x="0" y="34556"/>
                  </a:moveTo>
                  <a:lnTo>
                    <a:pt x="2191" y="21150"/>
                  </a:lnTo>
                  <a:lnTo>
                    <a:pt x="8198" y="10161"/>
                  </a:lnTo>
                  <a:lnTo>
                    <a:pt x="17169" y="2730"/>
                  </a:lnTo>
                  <a:lnTo>
                    <a:pt x="28253" y="0"/>
                  </a:lnTo>
                  <a:lnTo>
                    <a:pt x="39690" y="2730"/>
                  </a:lnTo>
                  <a:lnTo>
                    <a:pt x="49108" y="10161"/>
                  </a:lnTo>
                  <a:lnTo>
                    <a:pt x="55498" y="21150"/>
                  </a:lnTo>
                  <a:lnTo>
                    <a:pt x="57853" y="34556"/>
                  </a:lnTo>
                  <a:lnTo>
                    <a:pt x="55498" y="47908"/>
                  </a:lnTo>
                  <a:lnTo>
                    <a:pt x="49108" y="58765"/>
                  </a:lnTo>
                  <a:lnTo>
                    <a:pt x="39690" y="66062"/>
                  </a:lnTo>
                  <a:lnTo>
                    <a:pt x="28253" y="68731"/>
                  </a:lnTo>
                  <a:lnTo>
                    <a:pt x="17169" y="66062"/>
                  </a:lnTo>
                  <a:lnTo>
                    <a:pt x="8198" y="58765"/>
                  </a:lnTo>
                  <a:lnTo>
                    <a:pt x="2191" y="47908"/>
                  </a:lnTo>
                  <a:lnTo>
                    <a:pt x="0" y="34556"/>
                  </a:lnTo>
                  <a:close/>
                </a:path>
              </a:pathLst>
            </a:custGeom>
            <a:ln w="5824">
              <a:solidFill>
                <a:srgbClr val="000000"/>
              </a:solidFill>
            </a:ln>
          </p:spPr>
          <p:txBody>
            <a:bodyPr wrap="square" lIns="0" tIns="0" rIns="0" bIns="0" rtlCol="0"/>
            <a:lstStyle/>
            <a:p>
              <a:endParaRPr/>
            </a:p>
          </p:txBody>
        </p:sp>
        <p:sp>
          <p:nvSpPr>
            <p:cNvPr id="28" name="object 28"/>
            <p:cNvSpPr/>
            <p:nvPr/>
          </p:nvSpPr>
          <p:spPr>
            <a:xfrm>
              <a:off x="4708407" y="1895930"/>
              <a:ext cx="58419" cy="68580"/>
            </a:xfrm>
            <a:custGeom>
              <a:avLst/>
              <a:gdLst/>
              <a:ahLst/>
              <a:cxnLst/>
              <a:rect l="l" t="t" r="r" b="b"/>
              <a:pathLst>
                <a:path w="58420" h="68580">
                  <a:moveTo>
                    <a:pt x="28590" y="0"/>
                  </a:moveTo>
                  <a:lnTo>
                    <a:pt x="17311" y="2677"/>
                  </a:lnTo>
                  <a:lnTo>
                    <a:pt x="8240" y="9984"/>
                  </a:lnTo>
                  <a:lnTo>
                    <a:pt x="2196" y="20835"/>
                  </a:lnTo>
                  <a:lnTo>
                    <a:pt x="0" y="34144"/>
                  </a:lnTo>
                  <a:lnTo>
                    <a:pt x="2196" y="47517"/>
                  </a:lnTo>
                  <a:lnTo>
                    <a:pt x="8240" y="58361"/>
                  </a:lnTo>
                  <a:lnTo>
                    <a:pt x="17311" y="65633"/>
                  </a:lnTo>
                  <a:lnTo>
                    <a:pt x="28590" y="68288"/>
                  </a:lnTo>
                  <a:lnTo>
                    <a:pt x="40115" y="65633"/>
                  </a:lnTo>
                  <a:lnTo>
                    <a:pt x="49402" y="58361"/>
                  </a:lnTo>
                  <a:lnTo>
                    <a:pt x="55598" y="47517"/>
                  </a:lnTo>
                  <a:lnTo>
                    <a:pt x="57853" y="34144"/>
                  </a:lnTo>
                  <a:lnTo>
                    <a:pt x="55598" y="20835"/>
                  </a:lnTo>
                  <a:lnTo>
                    <a:pt x="49402" y="9984"/>
                  </a:lnTo>
                  <a:lnTo>
                    <a:pt x="40115" y="2677"/>
                  </a:lnTo>
                  <a:lnTo>
                    <a:pt x="28590" y="0"/>
                  </a:lnTo>
                  <a:close/>
                </a:path>
              </a:pathLst>
            </a:custGeom>
            <a:solidFill>
              <a:srgbClr val="000000"/>
            </a:solidFill>
          </p:spPr>
          <p:txBody>
            <a:bodyPr wrap="square" lIns="0" tIns="0" rIns="0" bIns="0" rtlCol="0"/>
            <a:lstStyle/>
            <a:p>
              <a:endParaRPr/>
            </a:p>
          </p:txBody>
        </p:sp>
        <p:sp>
          <p:nvSpPr>
            <p:cNvPr id="29" name="object 29"/>
            <p:cNvSpPr/>
            <p:nvPr/>
          </p:nvSpPr>
          <p:spPr>
            <a:xfrm>
              <a:off x="4708407" y="1895930"/>
              <a:ext cx="58419" cy="68580"/>
            </a:xfrm>
            <a:custGeom>
              <a:avLst/>
              <a:gdLst/>
              <a:ahLst/>
              <a:cxnLst/>
              <a:rect l="l" t="t" r="r" b="b"/>
              <a:pathLst>
                <a:path w="58420" h="68580">
                  <a:moveTo>
                    <a:pt x="0" y="34144"/>
                  </a:moveTo>
                  <a:lnTo>
                    <a:pt x="2196" y="20835"/>
                  </a:lnTo>
                  <a:lnTo>
                    <a:pt x="8240" y="9984"/>
                  </a:lnTo>
                  <a:lnTo>
                    <a:pt x="17311" y="2677"/>
                  </a:lnTo>
                  <a:lnTo>
                    <a:pt x="28590" y="0"/>
                  </a:lnTo>
                  <a:lnTo>
                    <a:pt x="40115" y="2677"/>
                  </a:lnTo>
                  <a:lnTo>
                    <a:pt x="49402" y="9984"/>
                  </a:lnTo>
                  <a:lnTo>
                    <a:pt x="55598" y="20835"/>
                  </a:lnTo>
                  <a:lnTo>
                    <a:pt x="57853" y="34144"/>
                  </a:lnTo>
                  <a:lnTo>
                    <a:pt x="55598" y="47517"/>
                  </a:lnTo>
                  <a:lnTo>
                    <a:pt x="49402" y="58361"/>
                  </a:lnTo>
                  <a:lnTo>
                    <a:pt x="40115" y="65633"/>
                  </a:lnTo>
                  <a:lnTo>
                    <a:pt x="28590" y="68288"/>
                  </a:lnTo>
                  <a:lnTo>
                    <a:pt x="17311" y="65633"/>
                  </a:lnTo>
                  <a:lnTo>
                    <a:pt x="8240" y="58361"/>
                  </a:lnTo>
                  <a:lnTo>
                    <a:pt x="2196" y="47517"/>
                  </a:lnTo>
                  <a:lnTo>
                    <a:pt x="0" y="34144"/>
                  </a:lnTo>
                  <a:close/>
                </a:path>
              </a:pathLst>
            </a:custGeom>
            <a:ln w="5811">
              <a:solidFill>
                <a:srgbClr val="000000"/>
              </a:solidFill>
            </a:ln>
          </p:spPr>
          <p:txBody>
            <a:bodyPr wrap="square" lIns="0" tIns="0" rIns="0" bIns="0" rtlCol="0"/>
            <a:lstStyle/>
            <a:p>
              <a:endParaRPr/>
            </a:p>
          </p:txBody>
        </p:sp>
        <p:sp>
          <p:nvSpPr>
            <p:cNvPr id="30" name="object 30"/>
            <p:cNvSpPr/>
            <p:nvPr/>
          </p:nvSpPr>
          <p:spPr>
            <a:xfrm>
              <a:off x="4708407" y="4792374"/>
              <a:ext cx="58419" cy="69215"/>
            </a:xfrm>
            <a:custGeom>
              <a:avLst/>
              <a:gdLst/>
              <a:ahLst/>
              <a:cxnLst/>
              <a:rect l="l" t="t" r="r" b="b"/>
              <a:pathLst>
                <a:path w="58420" h="69214">
                  <a:moveTo>
                    <a:pt x="28590" y="0"/>
                  </a:moveTo>
                  <a:lnTo>
                    <a:pt x="17311" y="2730"/>
                  </a:lnTo>
                  <a:lnTo>
                    <a:pt x="8240" y="10161"/>
                  </a:lnTo>
                  <a:lnTo>
                    <a:pt x="2196" y="21150"/>
                  </a:lnTo>
                  <a:lnTo>
                    <a:pt x="0" y="34556"/>
                  </a:lnTo>
                  <a:lnTo>
                    <a:pt x="2196" y="47908"/>
                  </a:lnTo>
                  <a:lnTo>
                    <a:pt x="8240" y="58765"/>
                  </a:lnTo>
                  <a:lnTo>
                    <a:pt x="17311" y="66062"/>
                  </a:lnTo>
                  <a:lnTo>
                    <a:pt x="28590" y="68731"/>
                  </a:lnTo>
                  <a:lnTo>
                    <a:pt x="40115" y="66062"/>
                  </a:lnTo>
                  <a:lnTo>
                    <a:pt x="49402" y="58765"/>
                  </a:lnTo>
                  <a:lnTo>
                    <a:pt x="55598" y="47908"/>
                  </a:lnTo>
                  <a:lnTo>
                    <a:pt x="57853" y="34556"/>
                  </a:lnTo>
                  <a:lnTo>
                    <a:pt x="55598" y="21150"/>
                  </a:lnTo>
                  <a:lnTo>
                    <a:pt x="49402" y="10161"/>
                  </a:lnTo>
                  <a:lnTo>
                    <a:pt x="40115" y="2730"/>
                  </a:lnTo>
                  <a:lnTo>
                    <a:pt x="28590" y="0"/>
                  </a:lnTo>
                  <a:close/>
                </a:path>
              </a:pathLst>
            </a:custGeom>
            <a:solidFill>
              <a:srgbClr val="000000"/>
            </a:solidFill>
          </p:spPr>
          <p:txBody>
            <a:bodyPr wrap="square" lIns="0" tIns="0" rIns="0" bIns="0" rtlCol="0"/>
            <a:lstStyle/>
            <a:p>
              <a:endParaRPr/>
            </a:p>
          </p:txBody>
        </p:sp>
        <p:sp>
          <p:nvSpPr>
            <p:cNvPr id="31" name="object 31"/>
            <p:cNvSpPr/>
            <p:nvPr/>
          </p:nvSpPr>
          <p:spPr>
            <a:xfrm>
              <a:off x="4708407" y="4792374"/>
              <a:ext cx="58419" cy="69215"/>
            </a:xfrm>
            <a:custGeom>
              <a:avLst/>
              <a:gdLst/>
              <a:ahLst/>
              <a:cxnLst/>
              <a:rect l="l" t="t" r="r" b="b"/>
              <a:pathLst>
                <a:path w="58420" h="69214">
                  <a:moveTo>
                    <a:pt x="0" y="34556"/>
                  </a:moveTo>
                  <a:lnTo>
                    <a:pt x="2196" y="21150"/>
                  </a:lnTo>
                  <a:lnTo>
                    <a:pt x="8240" y="10161"/>
                  </a:lnTo>
                  <a:lnTo>
                    <a:pt x="17311" y="2730"/>
                  </a:lnTo>
                  <a:lnTo>
                    <a:pt x="28590" y="0"/>
                  </a:lnTo>
                  <a:lnTo>
                    <a:pt x="40115" y="2730"/>
                  </a:lnTo>
                  <a:lnTo>
                    <a:pt x="49402" y="10161"/>
                  </a:lnTo>
                  <a:lnTo>
                    <a:pt x="55598" y="21150"/>
                  </a:lnTo>
                  <a:lnTo>
                    <a:pt x="57853" y="34556"/>
                  </a:lnTo>
                  <a:lnTo>
                    <a:pt x="55598" y="47908"/>
                  </a:lnTo>
                  <a:lnTo>
                    <a:pt x="49402" y="58765"/>
                  </a:lnTo>
                  <a:lnTo>
                    <a:pt x="40115" y="66062"/>
                  </a:lnTo>
                  <a:lnTo>
                    <a:pt x="28590" y="68731"/>
                  </a:lnTo>
                  <a:lnTo>
                    <a:pt x="17311" y="66062"/>
                  </a:lnTo>
                  <a:lnTo>
                    <a:pt x="8240" y="58765"/>
                  </a:lnTo>
                  <a:lnTo>
                    <a:pt x="2196" y="47908"/>
                  </a:lnTo>
                  <a:lnTo>
                    <a:pt x="0" y="34556"/>
                  </a:lnTo>
                  <a:close/>
                </a:path>
              </a:pathLst>
            </a:custGeom>
            <a:ln w="5824">
              <a:solidFill>
                <a:srgbClr val="000000"/>
              </a:solidFill>
            </a:ln>
          </p:spPr>
          <p:txBody>
            <a:bodyPr wrap="square" lIns="0" tIns="0" rIns="0" bIns="0" rtlCol="0"/>
            <a:lstStyle/>
            <a:p>
              <a:endParaRPr/>
            </a:p>
          </p:txBody>
        </p:sp>
        <p:sp>
          <p:nvSpPr>
            <p:cNvPr id="32" name="object 32"/>
            <p:cNvSpPr/>
            <p:nvPr/>
          </p:nvSpPr>
          <p:spPr>
            <a:xfrm>
              <a:off x="4768615" y="1895930"/>
              <a:ext cx="58419" cy="68580"/>
            </a:xfrm>
            <a:custGeom>
              <a:avLst/>
              <a:gdLst/>
              <a:ahLst/>
              <a:cxnLst/>
              <a:rect l="l" t="t" r="r" b="b"/>
              <a:pathLst>
                <a:path w="58420" h="68580">
                  <a:moveTo>
                    <a:pt x="28590" y="0"/>
                  </a:moveTo>
                  <a:lnTo>
                    <a:pt x="17737" y="2677"/>
                  </a:lnTo>
                  <a:lnTo>
                    <a:pt x="8619" y="9984"/>
                  </a:lnTo>
                  <a:lnTo>
                    <a:pt x="2338" y="20835"/>
                  </a:lnTo>
                  <a:lnTo>
                    <a:pt x="0" y="34144"/>
                  </a:lnTo>
                  <a:lnTo>
                    <a:pt x="2338" y="47517"/>
                  </a:lnTo>
                  <a:lnTo>
                    <a:pt x="8619" y="58361"/>
                  </a:lnTo>
                  <a:lnTo>
                    <a:pt x="17737" y="65633"/>
                  </a:lnTo>
                  <a:lnTo>
                    <a:pt x="28590" y="68288"/>
                  </a:lnTo>
                  <a:lnTo>
                    <a:pt x="39831" y="65633"/>
                  </a:lnTo>
                  <a:lnTo>
                    <a:pt x="49150" y="58361"/>
                  </a:lnTo>
                  <a:lnTo>
                    <a:pt x="55504" y="47517"/>
                  </a:lnTo>
                  <a:lnTo>
                    <a:pt x="57853" y="34144"/>
                  </a:lnTo>
                  <a:lnTo>
                    <a:pt x="55504" y="20835"/>
                  </a:lnTo>
                  <a:lnTo>
                    <a:pt x="49150" y="9984"/>
                  </a:lnTo>
                  <a:lnTo>
                    <a:pt x="39831" y="2677"/>
                  </a:lnTo>
                  <a:lnTo>
                    <a:pt x="28590" y="0"/>
                  </a:lnTo>
                  <a:close/>
                </a:path>
              </a:pathLst>
            </a:custGeom>
            <a:solidFill>
              <a:srgbClr val="000000"/>
            </a:solidFill>
          </p:spPr>
          <p:txBody>
            <a:bodyPr wrap="square" lIns="0" tIns="0" rIns="0" bIns="0" rtlCol="0"/>
            <a:lstStyle/>
            <a:p>
              <a:endParaRPr/>
            </a:p>
          </p:txBody>
        </p:sp>
        <p:sp>
          <p:nvSpPr>
            <p:cNvPr id="33" name="object 33"/>
            <p:cNvSpPr/>
            <p:nvPr/>
          </p:nvSpPr>
          <p:spPr>
            <a:xfrm>
              <a:off x="4768615" y="1895930"/>
              <a:ext cx="58419" cy="68580"/>
            </a:xfrm>
            <a:custGeom>
              <a:avLst/>
              <a:gdLst/>
              <a:ahLst/>
              <a:cxnLst/>
              <a:rect l="l" t="t" r="r" b="b"/>
              <a:pathLst>
                <a:path w="58420" h="68580">
                  <a:moveTo>
                    <a:pt x="0" y="34144"/>
                  </a:moveTo>
                  <a:lnTo>
                    <a:pt x="2338" y="20835"/>
                  </a:lnTo>
                  <a:lnTo>
                    <a:pt x="8619" y="9984"/>
                  </a:lnTo>
                  <a:lnTo>
                    <a:pt x="17737" y="2677"/>
                  </a:lnTo>
                  <a:lnTo>
                    <a:pt x="28590" y="0"/>
                  </a:lnTo>
                  <a:lnTo>
                    <a:pt x="39831" y="2677"/>
                  </a:lnTo>
                  <a:lnTo>
                    <a:pt x="49150" y="9984"/>
                  </a:lnTo>
                  <a:lnTo>
                    <a:pt x="55504" y="20835"/>
                  </a:lnTo>
                  <a:lnTo>
                    <a:pt x="57853" y="34144"/>
                  </a:lnTo>
                  <a:lnTo>
                    <a:pt x="55504" y="47517"/>
                  </a:lnTo>
                  <a:lnTo>
                    <a:pt x="49150" y="58361"/>
                  </a:lnTo>
                  <a:lnTo>
                    <a:pt x="39831" y="65633"/>
                  </a:lnTo>
                  <a:lnTo>
                    <a:pt x="28590" y="68288"/>
                  </a:lnTo>
                  <a:lnTo>
                    <a:pt x="17737" y="65633"/>
                  </a:lnTo>
                  <a:lnTo>
                    <a:pt x="8619" y="58361"/>
                  </a:lnTo>
                  <a:lnTo>
                    <a:pt x="2338" y="47517"/>
                  </a:lnTo>
                  <a:lnTo>
                    <a:pt x="0" y="34144"/>
                  </a:lnTo>
                  <a:close/>
                </a:path>
              </a:pathLst>
            </a:custGeom>
            <a:ln w="5811">
              <a:solidFill>
                <a:srgbClr val="000000"/>
              </a:solidFill>
            </a:ln>
          </p:spPr>
          <p:txBody>
            <a:bodyPr wrap="square" lIns="0" tIns="0" rIns="0" bIns="0" rtlCol="0"/>
            <a:lstStyle/>
            <a:p>
              <a:endParaRPr/>
            </a:p>
          </p:txBody>
        </p:sp>
        <p:sp>
          <p:nvSpPr>
            <p:cNvPr id="34" name="object 34"/>
            <p:cNvSpPr/>
            <p:nvPr/>
          </p:nvSpPr>
          <p:spPr>
            <a:xfrm>
              <a:off x="4829832" y="4792374"/>
              <a:ext cx="57785" cy="69215"/>
            </a:xfrm>
            <a:custGeom>
              <a:avLst/>
              <a:gdLst/>
              <a:ahLst/>
              <a:cxnLst/>
              <a:rect l="l" t="t" r="r" b="b"/>
              <a:pathLst>
                <a:path w="57785" h="69214">
                  <a:moveTo>
                    <a:pt x="28253" y="0"/>
                  </a:moveTo>
                  <a:lnTo>
                    <a:pt x="17169" y="2730"/>
                  </a:lnTo>
                  <a:lnTo>
                    <a:pt x="8198" y="10161"/>
                  </a:lnTo>
                  <a:lnTo>
                    <a:pt x="2191" y="21150"/>
                  </a:lnTo>
                  <a:lnTo>
                    <a:pt x="0" y="34556"/>
                  </a:lnTo>
                  <a:lnTo>
                    <a:pt x="2191" y="47908"/>
                  </a:lnTo>
                  <a:lnTo>
                    <a:pt x="8198" y="58765"/>
                  </a:lnTo>
                  <a:lnTo>
                    <a:pt x="17169" y="66062"/>
                  </a:lnTo>
                  <a:lnTo>
                    <a:pt x="28253" y="68731"/>
                  </a:lnTo>
                  <a:lnTo>
                    <a:pt x="39921" y="66062"/>
                  </a:lnTo>
                  <a:lnTo>
                    <a:pt x="49192" y="58765"/>
                  </a:lnTo>
                  <a:lnTo>
                    <a:pt x="55309" y="47908"/>
                  </a:lnTo>
                  <a:lnTo>
                    <a:pt x="57516" y="34556"/>
                  </a:lnTo>
                  <a:lnTo>
                    <a:pt x="55309" y="21150"/>
                  </a:lnTo>
                  <a:lnTo>
                    <a:pt x="49192" y="10161"/>
                  </a:lnTo>
                  <a:lnTo>
                    <a:pt x="39921" y="2730"/>
                  </a:lnTo>
                  <a:lnTo>
                    <a:pt x="28253" y="0"/>
                  </a:lnTo>
                  <a:close/>
                </a:path>
              </a:pathLst>
            </a:custGeom>
            <a:solidFill>
              <a:srgbClr val="000000"/>
            </a:solidFill>
          </p:spPr>
          <p:txBody>
            <a:bodyPr wrap="square" lIns="0" tIns="0" rIns="0" bIns="0" rtlCol="0"/>
            <a:lstStyle/>
            <a:p>
              <a:endParaRPr/>
            </a:p>
          </p:txBody>
        </p:sp>
        <p:sp>
          <p:nvSpPr>
            <p:cNvPr id="35" name="object 35"/>
            <p:cNvSpPr/>
            <p:nvPr/>
          </p:nvSpPr>
          <p:spPr>
            <a:xfrm>
              <a:off x="4829832" y="4792374"/>
              <a:ext cx="57785" cy="69215"/>
            </a:xfrm>
            <a:custGeom>
              <a:avLst/>
              <a:gdLst/>
              <a:ahLst/>
              <a:cxnLst/>
              <a:rect l="l" t="t" r="r" b="b"/>
              <a:pathLst>
                <a:path w="57785" h="69214">
                  <a:moveTo>
                    <a:pt x="0" y="34556"/>
                  </a:moveTo>
                  <a:lnTo>
                    <a:pt x="2191" y="21150"/>
                  </a:lnTo>
                  <a:lnTo>
                    <a:pt x="8198" y="10161"/>
                  </a:lnTo>
                  <a:lnTo>
                    <a:pt x="17169" y="2730"/>
                  </a:lnTo>
                  <a:lnTo>
                    <a:pt x="28253" y="0"/>
                  </a:lnTo>
                  <a:lnTo>
                    <a:pt x="39921" y="2730"/>
                  </a:lnTo>
                  <a:lnTo>
                    <a:pt x="49192" y="10161"/>
                  </a:lnTo>
                  <a:lnTo>
                    <a:pt x="55309" y="21150"/>
                  </a:lnTo>
                  <a:lnTo>
                    <a:pt x="57516" y="34556"/>
                  </a:lnTo>
                  <a:lnTo>
                    <a:pt x="55309" y="47908"/>
                  </a:lnTo>
                  <a:lnTo>
                    <a:pt x="49192" y="58765"/>
                  </a:lnTo>
                  <a:lnTo>
                    <a:pt x="39921" y="66062"/>
                  </a:lnTo>
                  <a:lnTo>
                    <a:pt x="28253" y="68731"/>
                  </a:lnTo>
                  <a:lnTo>
                    <a:pt x="17169" y="66062"/>
                  </a:lnTo>
                  <a:lnTo>
                    <a:pt x="8198" y="58765"/>
                  </a:lnTo>
                  <a:lnTo>
                    <a:pt x="2191" y="47908"/>
                  </a:lnTo>
                  <a:lnTo>
                    <a:pt x="0" y="34556"/>
                  </a:lnTo>
                  <a:close/>
                </a:path>
              </a:pathLst>
            </a:custGeom>
            <a:ln w="5836">
              <a:solidFill>
                <a:srgbClr val="000000"/>
              </a:solidFill>
            </a:ln>
          </p:spPr>
          <p:txBody>
            <a:bodyPr wrap="square" lIns="0" tIns="0" rIns="0" bIns="0" rtlCol="0"/>
            <a:lstStyle/>
            <a:p>
              <a:endParaRPr/>
            </a:p>
          </p:txBody>
        </p:sp>
        <p:sp>
          <p:nvSpPr>
            <p:cNvPr id="36" name="object 36"/>
            <p:cNvSpPr/>
            <p:nvPr/>
          </p:nvSpPr>
          <p:spPr>
            <a:xfrm>
              <a:off x="4829832" y="1895930"/>
              <a:ext cx="57785" cy="68580"/>
            </a:xfrm>
            <a:custGeom>
              <a:avLst/>
              <a:gdLst/>
              <a:ahLst/>
              <a:cxnLst/>
              <a:rect l="l" t="t" r="r" b="b"/>
              <a:pathLst>
                <a:path w="57785" h="68580">
                  <a:moveTo>
                    <a:pt x="28253" y="0"/>
                  </a:moveTo>
                  <a:lnTo>
                    <a:pt x="17169" y="2677"/>
                  </a:lnTo>
                  <a:lnTo>
                    <a:pt x="8198" y="9984"/>
                  </a:lnTo>
                  <a:lnTo>
                    <a:pt x="2191" y="20835"/>
                  </a:lnTo>
                  <a:lnTo>
                    <a:pt x="0" y="34144"/>
                  </a:lnTo>
                  <a:lnTo>
                    <a:pt x="2191" y="47517"/>
                  </a:lnTo>
                  <a:lnTo>
                    <a:pt x="8198" y="58361"/>
                  </a:lnTo>
                  <a:lnTo>
                    <a:pt x="17169" y="65633"/>
                  </a:lnTo>
                  <a:lnTo>
                    <a:pt x="28253" y="68288"/>
                  </a:lnTo>
                  <a:lnTo>
                    <a:pt x="39921" y="65633"/>
                  </a:lnTo>
                  <a:lnTo>
                    <a:pt x="49192" y="58361"/>
                  </a:lnTo>
                  <a:lnTo>
                    <a:pt x="55309" y="47517"/>
                  </a:lnTo>
                  <a:lnTo>
                    <a:pt x="57516" y="34144"/>
                  </a:lnTo>
                  <a:lnTo>
                    <a:pt x="55309" y="20835"/>
                  </a:lnTo>
                  <a:lnTo>
                    <a:pt x="49192" y="9984"/>
                  </a:lnTo>
                  <a:lnTo>
                    <a:pt x="39921" y="2677"/>
                  </a:lnTo>
                  <a:lnTo>
                    <a:pt x="28253" y="0"/>
                  </a:lnTo>
                  <a:close/>
                </a:path>
              </a:pathLst>
            </a:custGeom>
            <a:solidFill>
              <a:srgbClr val="000000"/>
            </a:solidFill>
          </p:spPr>
          <p:txBody>
            <a:bodyPr wrap="square" lIns="0" tIns="0" rIns="0" bIns="0" rtlCol="0"/>
            <a:lstStyle/>
            <a:p>
              <a:endParaRPr/>
            </a:p>
          </p:txBody>
        </p:sp>
        <p:sp>
          <p:nvSpPr>
            <p:cNvPr id="37" name="object 37"/>
            <p:cNvSpPr/>
            <p:nvPr/>
          </p:nvSpPr>
          <p:spPr>
            <a:xfrm>
              <a:off x="4829832" y="1895930"/>
              <a:ext cx="57785" cy="68580"/>
            </a:xfrm>
            <a:custGeom>
              <a:avLst/>
              <a:gdLst/>
              <a:ahLst/>
              <a:cxnLst/>
              <a:rect l="l" t="t" r="r" b="b"/>
              <a:pathLst>
                <a:path w="57785" h="68580">
                  <a:moveTo>
                    <a:pt x="0" y="34144"/>
                  </a:moveTo>
                  <a:lnTo>
                    <a:pt x="2191" y="20835"/>
                  </a:lnTo>
                  <a:lnTo>
                    <a:pt x="8198" y="9984"/>
                  </a:lnTo>
                  <a:lnTo>
                    <a:pt x="17169" y="2677"/>
                  </a:lnTo>
                  <a:lnTo>
                    <a:pt x="28253" y="0"/>
                  </a:lnTo>
                  <a:lnTo>
                    <a:pt x="39921" y="2677"/>
                  </a:lnTo>
                  <a:lnTo>
                    <a:pt x="49192" y="9984"/>
                  </a:lnTo>
                  <a:lnTo>
                    <a:pt x="55309" y="20835"/>
                  </a:lnTo>
                  <a:lnTo>
                    <a:pt x="57516" y="34144"/>
                  </a:lnTo>
                  <a:lnTo>
                    <a:pt x="55309" y="47517"/>
                  </a:lnTo>
                  <a:lnTo>
                    <a:pt x="49192" y="58361"/>
                  </a:lnTo>
                  <a:lnTo>
                    <a:pt x="39921" y="65633"/>
                  </a:lnTo>
                  <a:lnTo>
                    <a:pt x="28253" y="68288"/>
                  </a:lnTo>
                  <a:lnTo>
                    <a:pt x="17169" y="65633"/>
                  </a:lnTo>
                  <a:lnTo>
                    <a:pt x="8198" y="58361"/>
                  </a:lnTo>
                  <a:lnTo>
                    <a:pt x="2191" y="47517"/>
                  </a:lnTo>
                  <a:lnTo>
                    <a:pt x="0" y="34144"/>
                  </a:lnTo>
                  <a:close/>
                </a:path>
              </a:pathLst>
            </a:custGeom>
            <a:ln w="5823">
              <a:solidFill>
                <a:srgbClr val="000000"/>
              </a:solidFill>
            </a:ln>
          </p:spPr>
          <p:txBody>
            <a:bodyPr wrap="square" lIns="0" tIns="0" rIns="0" bIns="0" rtlCol="0"/>
            <a:lstStyle/>
            <a:p>
              <a:endParaRPr/>
            </a:p>
          </p:txBody>
        </p:sp>
        <p:sp>
          <p:nvSpPr>
            <p:cNvPr id="38" name="object 38"/>
            <p:cNvSpPr/>
            <p:nvPr/>
          </p:nvSpPr>
          <p:spPr>
            <a:xfrm>
              <a:off x="4890713" y="4792374"/>
              <a:ext cx="58419" cy="69215"/>
            </a:xfrm>
            <a:custGeom>
              <a:avLst/>
              <a:gdLst/>
              <a:ahLst/>
              <a:cxnLst/>
              <a:rect l="l" t="t" r="r" b="b"/>
              <a:pathLst>
                <a:path w="58420" h="69214">
                  <a:moveTo>
                    <a:pt x="28590" y="0"/>
                  </a:moveTo>
                  <a:lnTo>
                    <a:pt x="17453" y="2730"/>
                  </a:lnTo>
                  <a:lnTo>
                    <a:pt x="8366" y="10161"/>
                  </a:lnTo>
                  <a:lnTo>
                    <a:pt x="2244" y="21150"/>
                  </a:lnTo>
                  <a:lnTo>
                    <a:pt x="0" y="34556"/>
                  </a:lnTo>
                  <a:lnTo>
                    <a:pt x="2244" y="47908"/>
                  </a:lnTo>
                  <a:lnTo>
                    <a:pt x="8366" y="58765"/>
                  </a:lnTo>
                  <a:lnTo>
                    <a:pt x="17453" y="66062"/>
                  </a:lnTo>
                  <a:lnTo>
                    <a:pt x="28590" y="68731"/>
                  </a:lnTo>
                  <a:lnTo>
                    <a:pt x="39831" y="66062"/>
                  </a:lnTo>
                  <a:lnTo>
                    <a:pt x="49150" y="58765"/>
                  </a:lnTo>
                  <a:lnTo>
                    <a:pt x="55504" y="47908"/>
                  </a:lnTo>
                  <a:lnTo>
                    <a:pt x="57853" y="34556"/>
                  </a:lnTo>
                  <a:lnTo>
                    <a:pt x="55504" y="21150"/>
                  </a:lnTo>
                  <a:lnTo>
                    <a:pt x="49150" y="10161"/>
                  </a:lnTo>
                  <a:lnTo>
                    <a:pt x="39831" y="2730"/>
                  </a:lnTo>
                  <a:lnTo>
                    <a:pt x="28590" y="0"/>
                  </a:lnTo>
                  <a:close/>
                </a:path>
              </a:pathLst>
            </a:custGeom>
            <a:solidFill>
              <a:srgbClr val="000000"/>
            </a:solidFill>
          </p:spPr>
          <p:txBody>
            <a:bodyPr wrap="square" lIns="0" tIns="0" rIns="0" bIns="0" rtlCol="0"/>
            <a:lstStyle/>
            <a:p>
              <a:endParaRPr/>
            </a:p>
          </p:txBody>
        </p:sp>
        <p:sp>
          <p:nvSpPr>
            <p:cNvPr id="39" name="object 39"/>
            <p:cNvSpPr/>
            <p:nvPr/>
          </p:nvSpPr>
          <p:spPr>
            <a:xfrm>
              <a:off x="4890713" y="4792374"/>
              <a:ext cx="58419" cy="69215"/>
            </a:xfrm>
            <a:custGeom>
              <a:avLst/>
              <a:gdLst/>
              <a:ahLst/>
              <a:cxnLst/>
              <a:rect l="l" t="t" r="r" b="b"/>
              <a:pathLst>
                <a:path w="58420" h="69214">
                  <a:moveTo>
                    <a:pt x="0" y="34556"/>
                  </a:moveTo>
                  <a:lnTo>
                    <a:pt x="2244" y="21150"/>
                  </a:lnTo>
                  <a:lnTo>
                    <a:pt x="8366" y="10161"/>
                  </a:lnTo>
                  <a:lnTo>
                    <a:pt x="17453" y="2730"/>
                  </a:lnTo>
                  <a:lnTo>
                    <a:pt x="28590" y="0"/>
                  </a:lnTo>
                  <a:lnTo>
                    <a:pt x="39831" y="2730"/>
                  </a:lnTo>
                  <a:lnTo>
                    <a:pt x="49150" y="10161"/>
                  </a:lnTo>
                  <a:lnTo>
                    <a:pt x="55504" y="21150"/>
                  </a:lnTo>
                  <a:lnTo>
                    <a:pt x="57853" y="34556"/>
                  </a:lnTo>
                  <a:lnTo>
                    <a:pt x="55504" y="47908"/>
                  </a:lnTo>
                  <a:lnTo>
                    <a:pt x="49150" y="58765"/>
                  </a:lnTo>
                  <a:lnTo>
                    <a:pt x="39831" y="66062"/>
                  </a:lnTo>
                  <a:lnTo>
                    <a:pt x="28590" y="68731"/>
                  </a:lnTo>
                  <a:lnTo>
                    <a:pt x="17453" y="66062"/>
                  </a:lnTo>
                  <a:lnTo>
                    <a:pt x="8366" y="58765"/>
                  </a:lnTo>
                  <a:lnTo>
                    <a:pt x="2244" y="47908"/>
                  </a:lnTo>
                  <a:lnTo>
                    <a:pt x="0" y="34556"/>
                  </a:lnTo>
                  <a:close/>
                </a:path>
              </a:pathLst>
            </a:custGeom>
            <a:ln w="5824">
              <a:solidFill>
                <a:srgbClr val="000000"/>
              </a:solidFill>
            </a:ln>
          </p:spPr>
          <p:txBody>
            <a:bodyPr wrap="square" lIns="0" tIns="0" rIns="0" bIns="0" rtlCol="0"/>
            <a:lstStyle/>
            <a:p>
              <a:endParaRPr/>
            </a:p>
          </p:txBody>
        </p:sp>
        <p:pic>
          <p:nvPicPr>
            <p:cNvPr id="40" name="object 40"/>
            <p:cNvPicPr/>
            <p:nvPr/>
          </p:nvPicPr>
          <p:blipFill>
            <a:blip r:embed="rId11" cstate="print"/>
            <a:stretch>
              <a:fillRect/>
            </a:stretch>
          </p:blipFill>
          <p:spPr>
            <a:xfrm>
              <a:off x="5008625" y="4788862"/>
              <a:ext cx="63869" cy="75756"/>
            </a:xfrm>
            <a:prstGeom prst="rect">
              <a:avLst/>
            </a:prstGeom>
          </p:spPr>
        </p:pic>
        <p:pic>
          <p:nvPicPr>
            <p:cNvPr id="41" name="object 41"/>
            <p:cNvPicPr/>
            <p:nvPr/>
          </p:nvPicPr>
          <p:blipFill>
            <a:blip r:embed="rId12" cstate="print"/>
            <a:stretch>
              <a:fillRect/>
            </a:stretch>
          </p:blipFill>
          <p:spPr>
            <a:xfrm>
              <a:off x="5068171" y="1892428"/>
              <a:ext cx="64856" cy="75292"/>
            </a:xfrm>
            <a:prstGeom prst="rect">
              <a:avLst/>
            </a:prstGeom>
          </p:spPr>
        </p:pic>
        <p:pic>
          <p:nvPicPr>
            <p:cNvPr id="42" name="object 42"/>
            <p:cNvPicPr/>
            <p:nvPr/>
          </p:nvPicPr>
          <p:blipFill>
            <a:blip r:embed="rId13" cstate="print"/>
            <a:stretch>
              <a:fillRect/>
            </a:stretch>
          </p:blipFill>
          <p:spPr>
            <a:xfrm>
              <a:off x="5251485" y="1892428"/>
              <a:ext cx="64856" cy="75292"/>
            </a:xfrm>
            <a:prstGeom prst="rect">
              <a:avLst/>
            </a:prstGeom>
          </p:spPr>
        </p:pic>
        <p:pic>
          <p:nvPicPr>
            <p:cNvPr id="43" name="object 43"/>
            <p:cNvPicPr/>
            <p:nvPr/>
          </p:nvPicPr>
          <p:blipFill>
            <a:blip r:embed="rId14" cstate="print"/>
            <a:stretch>
              <a:fillRect/>
            </a:stretch>
          </p:blipFill>
          <p:spPr>
            <a:xfrm>
              <a:off x="5371233" y="1892434"/>
              <a:ext cx="65518" cy="75281"/>
            </a:xfrm>
            <a:prstGeom prst="rect">
              <a:avLst/>
            </a:prstGeom>
          </p:spPr>
        </p:pic>
        <p:pic>
          <p:nvPicPr>
            <p:cNvPr id="44" name="object 44"/>
            <p:cNvPicPr/>
            <p:nvPr/>
          </p:nvPicPr>
          <p:blipFill>
            <a:blip r:embed="rId15" cstate="print"/>
            <a:stretch>
              <a:fillRect/>
            </a:stretch>
          </p:blipFill>
          <p:spPr>
            <a:xfrm>
              <a:off x="5371230" y="4788875"/>
              <a:ext cx="65524" cy="75729"/>
            </a:xfrm>
            <a:prstGeom prst="rect">
              <a:avLst/>
            </a:prstGeom>
          </p:spPr>
        </p:pic>
        <p:pic>
          <p:nvPicPr>
            <p:cNvPr id="45" name="object 45"/>
            <p:cNvPicPr/>
            <p:nvPr/>
          </p:nvPicPr>
          <p:blipFill>
            <a:blip r:embed="rId16" cstate="print"/>
            <a:stretch>
              <a:fillRect/>
            </a:stretch>
          </p:blipFill>
          <p:spPr>
            <a:xfrm>
              <a:off x="5493325" y="1892428"/>
              <a:ext cx="64856" cy="75292"/>
            </a:xfrm>
            <a:prstGeom prst="rect">
              <a:avLst/>
            </a:prstGeom>
          </p:spPr>
        </p:pic>
        <p:pic>
          <p:nvPicPr>
            <p:cNvPr id="46" name="object 46"/>
            <p:cNvPicPr/>
            <p:nvPr/>
          </p:nvPicPr>
          <p:blipFill>
            <a:blip r:embed="rId17" cstate="print"/>
            <a:stretch>
              <a:fillRect/>
            </a:stretch>
          </p:blipFill>
          <p:spPr>
            <a:xfrm>
              <a:off x="5675638" y="1892437"/>
              <a:ext cx="65849" cy="75276"/>
            </a:xfrm>
            <a:prstGeom prst="rect">
              <a:avLst/>
            </a:prstGeom>
          </p:spPr>
        </p:pic>
        <p:sp>
          <p:nvSpPr>
            <p:cNvPr id="47" name="object 47"/>
            <p:cNvSpPr/>
            <p:nvPr/>
          </p:nvSpPr>
          <p:spPr>
            <a:xfrm>
              <a:off x="1771446" y="5388912"/>
              <a:ext cx="6069330" cy="21590"/>
            </a:xfrm>
            <a:custGeom>
              <a:avLst/>
              <a:gdLst/>
              <a:ahLst/>
              <a:cxnLst/>
              <a:rect l="l" t="t" r="r" b="b"/>
              <a:pathLst>
                <a:path w="6069330" h="21589">
                  <a:moveTo>
                    <a:pt x="3329" y="21264"/>
                  </a:moveTo>
                  <a:lnTo>
                    <a:pt x="6065411" y="21264"/>
                  </a:lnTo>
                </a:path>
                <a:path w="6069330" h="21589">
                  <a:moveTo>
                    <a:pt x="0" y="21264"/>
                  </a:moveTo>
                  <a:lnTo>
                    <a:pt x="0" y="0"/>
                  </a:lnTo>
                </a:path>
                <a:path w="6069330" h="21589">
                  <a:moveTo>
                    <a:pt x="1213607" y="21264"/>
                  </a:moveTo>
                  <a:lnTo>
                    <a:pt x="1213607" y="0"/>
                  </a:lnTo>
                </a:path>
                <a:path w="6069330" h="21589">
                  <a:moveTo>
                    <a:pt x="2427214" y="21264"/>
                  </a:moveTo>
                  <a:lnTo>
                    <a:pt x="2427214" y="0"/>
                  </a:lnTo>
                </a:path>
                <a:path w="6069330" h="21589">
                  <a:moveTo>
                    <a:pt x="3641628" y="21264"/>
                  </a:moveTo>
                  <a:lnTo>
                    <a:pt x="3641628" y="0"/>
                  </a:lnTo>
                </a:path>
                <a:path w="6069330" h="21589">
                  <a:moveTo>
                    <a:pt x="4855201" y="21264"/>
                  </a:moveTo>
                  <a:lnTo>
                    <a:pt x="4855201" y="0"/>
                  </a:lnTo>
                </a:path>
                <a:path w="6069330" h="21589">
                  <a:moveTo>
                    <a:pt x="6068775" y="21264"/>
                  </a:moveTo>
                  <a:lnTo>
                    <a:pt x="6068775" y="0"/>
                  </a:lnTo>
                </a:path>
              </a:pathLst>
            </a:custGeom>
            <a:ln w="5473">
              <a:solidFill>
                <a:srgbClr val="000000"/>
              </a:solidFill>
            </a:ln>
          </p:spPr>
          <p:txBody>
            <a:bodyPr wrap="square" lIns="0" tIns="0" rIns="0" bIns="0" rtlCol="0"/>
            <a:lstStyle/>
            <a:p>
              <a:endParaRPr/>
            </a:p>
          </p:txBody>
        </p:sp>
        <p:sp>
          <p:nvSpPr>
            <p:cNvPr id="48" name="object 48"/>
            <p:cNvSpPr/>
            <p:nvPr/>
          </p:nvSpPr>
          <p:spPr>
            <a:xfrm>
              <a:off x="1886109" y="5341829"/>
              <a:ext cx="24765" cy="128905"/>
            </a:xfrm>
            <a:custGeom>
              <a:avLst/>
              <a:gdLst/>
              <a:ahLst/>
              <a:cxnLst/>
              <a:rect l="l" t="t" r="r" b="b"/>
              <a:pathLst>
                <a:path w="24764" h="128904">
                  <a:moveTo>
                    <a:pt x="24272" y="0"/>
                  </a:moveTo>
                  <a:lnTo>
                    <a:pt x="0" y="0"/>
                  </a:lnTo>
                  <a:lnTo>
                    <a:pt x="0" y="128343"/>
                  </a:lnTo>
                  <a:lnTo>
                    <a:pt x="24272" y="128343"/>
                  </a:lnTo>
                  <a:lnTo>
                    <a:pt x="24272" y="0"/>
                  </a:lnTo>
                  <a:close/>
                </a:path>
              </a:pathLst>
            </a:custGeom>
            <a:solidFill>
              <a:srgbClr val="FFFFFF"/>
            </a:solidFill>
          </p:spPr>
          <p:txBody>
            <a:bodyPr wrap="square" lIns="0" tIns="0" rIns="0" bIns="0" rtlCol="0"/>
            <a:lstStyle/>
            <a:p>
              <a:endParaRPr/>
            </a:p>
          </p:txBody>
        </p:sp>
        <p:sp>
          <p:nvSpPr>
            <p:cNvPr id="49" name="object 49"/>
            <p:cNvSpPr/>
            <p:nvPr/>
          </p:nvSpPr>
          <p:spPr>
            <a:xfrm>
              <a:off x="1892803" y="5348655"/>
              <a:ext cx="29845" cy="123189"/>
            </a:xfrm>
            <a:custGeom>
              <a:avLst/>
              <a:gdLst/>
              <a:ahLst/>
              <a:cxnLst/>
              <a:rect l="l" t="t" r="r" b="b"/>
              <a:pathLst>
                <a:path w="29844" h="123189">
                  <a:moveTo>
                    <a:pt x="0" y="0"/>
                  </a:moveTo>
                  <a:lnTo>
                    <a:pt x="0" y="123026"/>
                  </a:lnTo>
                </a:path>
                <a:path w="29844" h="123189">
                  <a:moveTo>
                    <a:pt x="29296" y="0"/>
                  </a:moveTo>
                  <a:lnTo>
                    <a:pt x="29296" y="123026"/>
                  </a:lnTo>
                </a:path>
              </a:pathLst>
            </a:custGeom>
            <a:ln w="5473">
              <a:solidFill>
                <a:srgbClr val="000000"/>
              </a:solidFill>
            </a:ln>
          </p:spPr>
          <p:txBody>
            <a:bodyPr wrap="square" lIns="0" tIns="0" rIns="0" bIns="0" rtlCol="0"/>
            <a:lstStyle/>
            <a:p>
              <a:endParaRPr/>
            </a:p>
          </p:txBody>
        </p:sp>
      </p:grpSp>
      <p:pic>
        <p:nvPicPr>
          <p:cNvPr id="50" name="object 50"/>
          <p:cNvPicPr/>
          <p:nvPr/>
        </p:nvPicPr>
        <p:blipFill>
          <a:blip r:embed="rId18" cstate="print"/>
          <a:stretch>
            <a:fillRect/>
          </a:stretch>
        </p:blipFill>
        <p:spPr>
          <a:xfrm>
            <a:off x="5797046" y="1892421"/>
            <a:ext cx="63863" cy="75308"/>
          </a:xfrm>
          <a:prstGeom prst="rect">
            <a:avLst/>
          </a:prstGeom>
        </p:spPr>
      </p:pic>
      <p:pic>
        <p:nvPicPr>
          <p:cNvPr id="51" name="object 51"/>
          <p:cNvPicPr/>
          <p:nvPr/>
        </p:nvPicPr>
        <p:blipFill>
          <a:blip r:embed="rId16" cstate="print"/>
          <a:stretch>
            <a:fillRect/>
          </a:stretch>
        </p:blipFill>
        <p:spPr>
          <a:xfrm>
            <a:off x="6039904" y="1892429"/>
            <a:ext cx="64856" cy="75292"/>
          </a:xfrm>
          <a:prstGeom prst="rect">
            <a:avLst/>
          </a:prstGeom>
        </p:spPr>
      </p:pic>
      <p:pic>
        <p:nvPicPr>
          <p:cNvPr id="52" name="object 52"/>
          <p:cNvPicPr/>
          <p:nvPr/>
        </p:nvPicPr>
        <p:blipFill>
          <a:blip r:embed="rId19" cstate="print"/>
          <a:stretch>
            <a:fillRect/>
          </a:stretch>
        </p:blipFill>
        <p:spPr>
          <a:xfrm>
            <a:off x="6405523" y="1892429"/>
            <a:ext cx="64856" cy="75292"/>
          </a:xfrm>
          <a:prstGeom prst="rect">
            <a:avLst/>
          </a:prstGeom>
        </p:spPr>
      </p:pic>
      <p:pic>
        <p:nvPicPr>
          <p:cNvPr id="53" name="object 53"/>
          <p:cNvPicPr/>
          <p:nvPr/>
        </p:nvPicPr>
        <p:blipFill>
          <a:blip r:embed="rId20" cstate="print"/>
          <a:stretch>
            <a:fillRect/>
          </a:stretch>
        </p:blipFill>
        <p:spPr>
          <a:xfrm>
            <a:off x="6646691" y="1892429"/>
            <a:ext cx="64856" cy="75292"/>
          </a:xfrm>
          <a:prstGeom prst="rect">
            <a:avLst/>
          </a:prstGeom>
        </p:spPr>
      </p:pic>
      <p:sp>
        <p:nvSpPr>
          <p:cNvPr id="54" name="object 54"/>
          <p:cNvSpPr txBox="1"/>
          <p:nvPr/>
        </p:nvSpPr>
        <p:spPr>
          <a:xfrm>
            <a:off x="1466620" y="4704297"/>
            <a:ext cx="356235"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Arial"/>
                <a:cs typeface="Arial"/>
              </a:rPr>
              <a:t>No</a:t>
            </a:r>
            <a:endParaRPr sz="1350">
              <a:latin typeface="Arial"/>
              <a:cs typeface="Arial"/>
            </a:endParaRPr>
          </a:p>
        </p:txBody>
      </p:sp>
      <p:sp>
        <p:nvSpPr>
          <p:cNvPr id="55" name="object 55"/>
          <p:cNvSpPr txBox="1"/>
          <p:nvPr/>
        </p:nvSpPr>
        <p:spPr>
          <a:xfrm>
            <a:off x="1394640" y="1807061"/>
            <a:ext cx="421005" cy="234315"/>
          </a:xfrm>
          <a:prstGeom prst="rect">
            <a:avLst/>
          </a:prstGeom>
        </p:spPr>
        <p:txBody>
          <a:bodyPr vert="horz" wrap="square" lIns="0" tIns="14604" rIns="0" bIns="0" rtlCol="0">
            <a:spAutoFit/>
          </a:bodyPr>
          <a:lstStyle/>
          <a:p>
            <a:pPr marL="12700">
              <a:lnSpc>
                <a:spcPct val="100000"/>
              </a:lnSpc>
              <a:spcBef>
                <a:spcPts val="114"/>
              </a:spcBef>
            </a:pPr>
            <a:r>
              <a:rPr sz="1350" spc="30" dirty="0">
                <a:latin typeface="Arial"/>
                <a:cs typeface="Arial"/>
              </a:rPr>
              <a:t>Y</a:t>
            </a:r>
            <a:r>
              <a:rPr sz="1350" spc="120" dirty="0">
                <a:latin typeface="Arial"/>
                <a:cs typeface="Arial"/>
              </a:rPr>
              <a:t>e</a:t>
            </a:r>
            <a:r>
              <a:rPr sz="1350" spc="550" dirty="0">
                <a:latin typeface="Arial"/>
                <a:cs typeface="Arial"/>
              </a:rPr>
              <a:t>s</a:t>
            </a:r>
            <a:endParaRPr sz="1350">
              <a:latin typeface="Arial"/>
              <a:cs typeface="Arial"/>
            </a:endParaRPr>
          </a:p>
        </p:txBody>
      </p:sp>
      <p:sp>
        <p:nvSpPr>
          <p:cNvPr id="56" name="object 56"/>
          <p:cNvSpPr txBox="1"/>
          <p:nvPr/>
        </p:nvSpPr>
        <p:spPr>
          <a:xfrm>
            <a:off x="1711017" y="5446254"/>
            <a:ext cx="240029" cy="234315"/>
          </a:xfrm>
          <a:prstGeom prst="rect">
            <a:avLst/>
          </a:prstGeom>
        </p:spPr>
        <p:txBody>
          <a:bodyPr vert="horz" wrap="square" lIns="0" tIns="14604" rIns="0" bIns="0" rtlCol="0">
            <a:spAutoFit/>
          </a:bodyPr>
          <a:lstStyle/>
          <a:p>
            <a:pPr marL="12700">
              <a:lnSpc>
                <a:spcPct val="100000"/>
              </a:lnSpc>
              <a:spcBef>
                <a:spcPts val="114"/>
              </a:spcBef>
            </a:pPr>
            <a:r>
              <a:rPr sz="1350" spc="885" dirty="0">
                <a:latin typeface="Arial"/>
                <a:cs typeface="Arial"/>
              </a:rPr>
              <a:t>0</a:t>
            </a:r>
            <a:endParaRPr sz="1350">
              <a:latin typeface="Arial"/>
              <a:cs typeface="Arial"/>
            </a:endParaRPr>
          </a:p>
        </p:txBody>
      </p:sp>
      <p:sp>
        <p:nvSpPr>
          <p:cNvPr id="57" name="object 57"/>
          <p:cNvSpPr txBox="1"/>
          <p:nvPr/>
        </p:nvSpPr>
        <p:spPr>
          <a:xfrm>
            <a:off x="2876087" y="5446254"/>
            <a:ext cx="319405"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Arial"/>
                <a:cs typeface="Arial"/>
              </a:rPr>
              <a:t>20</a:t>
            </a:r>
            <a:endParaRPr sz="1350">
              <a:latin typeface="Arial"/>
              <a:cs typeface="Arial"/>
            </a:endParaRPr>
          </a:p>
        </p:txBody>
      </p:sp>
      <p:sp>
        <p:nvSpPr>
          <p:cNvPr id="58" name="object 58"/>
          <p:cNvSpPr txBox="1"/>
          <p:nvPr/>
        </p:nvSpPr>
        <p:spPr>
          <a:xfrm>
            <a:off x="4089728" y="5365758"/>
            <a:ext cx="1160145" cy="603885"/>
          </a:xfrm>
          <a:prstGeom prst="rect">
            <a:avLst/>
          </a:prstGeom>
        </p:spPr>
        <p:txBody>
          <a:bodyPr vert="horz" wrap="square" lIns="0" tIns="95250" rIns="0" bIns="0" rtlCol="0">
            <a:spAutoFit/>
          </a:bodyPr>
          <a:lstStyle/>
          <a:p>
            <a:pPr marL="12700">
              <a:lnSpc>
                <a:spcPct val="100000"/>
              </a:lnSpc>
              <a:spcBef>
                <a:spcPts val="750"/>
              </a:spcBef>
            </a:pPr>
            <a:r>
              <a:rPr sz="1350" spc="-25" dirty="0">
                <a:latin typeface="Arial"/>
                <a:cs typeface="Arial"/>
              </a:rPr>
              <a:t>40</a:t>
            </a:r>
            <a:endParaRPr sz="1350">
              <a:latin typeface="Arial"/>
              <a:cs typeface="Arial"/>
            </a:endParaRPr>
          </a:p>
          <a:p>
            <a:pPr marL="134620">
              <a:lnSpc>
                <a:spcPct val="100000"/>
              </a:lnSpc>
              <a:spcBef>
                <a:spcPts val="655"/>
              </a:spcBef>
            </a:pPr>
            <a:r>
              <a:rPr sz="1350" spc="-90" dirty="0">
                <a:latin typeface="Arial"/>
                <a:cs typeface="Arial"/>
              </a:rPr>
              <a:t>A</a:t>
            </a:r>
            <a:r>
              <a:rPr sz="1350" spc="-170" dirty="0">
                <a:latin typeface="Arial"/>
                <a:cs typeface="Arial"/>
              </a:rPr>
              <a:t>G</a:t>
            </a:r>
            <a:r>
              <a:rPr sz="1350" spc="105" dirty="0">
                <a:latin typeface="Arial"/>
                <a:cs typeface="Arial"/>
              </a:rPr>
              <a:t>E</a:t>
            </a:r>
            <a:r>
              <a:rPr sz="1350" spc="170" dirty="0">
                <a:latin typeface="Arial"/>
                <a:cs typeface="Arial"/>
              </a:rPr>
              <a:t>(</a:t>
            </a:r>
            <a:r>
              <a:rPr sz="1350" spc="75" dirty="0">
                <a:latin typeface="Arial"/>
                <a:cs typeface="Arial"/>
              </a:rPr>
              <a:t>y</a:t>
            </a:r>
            <a:r>
              <a:rPr sz="1350" dirty="0">
                <a:latin typeface="Arial"/>
                <a:cs typeface="Arial"/>
              </a:rPr>
              <a:t>ea</a:t>
            </a:r>
            <a:r>
              <a:rPr sz="1350" spc="170" dirty="0">
                <a:latin typeface="Arial"/>
                <a:cs typeface="Arial"/>
              </a:rPr>
              <a:t>r</a:t>
            </a:r>
            <a:r>
              <a:rPr sz="1350" spc="75" dirty="0">
                <a:latin typeface="Arial"/>
                <a:cs typeface="Arial"/>
              </a:rPr>
              <a:t>s</a:t>
            </a:r>
            <a:r>
              <a:rPr sz="1350" spc="430" dirty="0">
                <a:latin typeface="Arial"/>
                <a:cs typeface="Arial"/>
              </a:rPr>
              <a:t>)</a:t>
            </a:r>
            <a:endParaRPr sz="1350">
              <a:latin typeface="Arial"/>
              <a:cs typeface="Arial"/>
            </a:endParaRPr>
          </a:p>
        </p:txBody>
      </p:sp>
      <p:sp>
        <p:nvSpPr>
          <p:cNvPr id="59" name="object 59"/>
          <p:cNvSpPr txBox="1"/>
          <p:nvPr/>
        </p:nvSpPr>
        <p:spPr>
          <a:xfrm>
            <a:off x="5304176" y="5446254"/>
            <a:ext cx="319405"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Arial"/>
                <a:cs typeface="Arial"/>
              </a:rPr>
              <a:t>60</a:t>
            </a:r>
            <a:endParaRPr sz="1350">
              <a:latin typeface="Arial"/>
              <a:cs typeface="Arial"/>
            </a:endParaRPr>
          </a:p>
        </p:txBody>
      </p:sp>
      <p:sp>
        <p:nvSpPr>
          <p:cNvPr id="60" name="object 60"/>
          <p:cNvSpPr txBox="1"/>
          <p:nvPr/>
        </p:nvSpPr>
        <p:spPr>
          <a:xfrm>
            <a:off x="6517749" y="5446254"/>
            <a:ext cx="319405"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Arial"/>
                <a:cs typeface="Arial"/>
              </a:rPr>
              <a:t>80</a:t>
            </a:r>
            <a:endParaRPr sz="1350">
              <a:latin typeface="Arial"/>
              <a:cs typeface="Arial"/>
            </a:endParaRPr>
          </a:p>
        </p:txBody>
      </p:sp>
      <p:sp>
        <p:nvSpPr>
          <p:cNvPr id="61" name="object 61"/>
          <p:cNvSpPr txBox="1"/>
          <p:nvPr/>
        </p:nvSpPr>
        <p:spPr>
          <a:xfrm>
            <a:off x="7683560" y="5446254"/>
            <a:ext cx="411480"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Arial"/>
                <a:cs typeface="Arial"/>
              </a:rPr>
              <a:t>100</a:t>
            </a:r>
            <a:endParaRPr sz="1350">
              <a:latin typeface="Arial"/>
              <a:cs typeface="Arial"/>
            </a:endParaRPr>
          </a:p>
        </p:txBody>
      </p:sp>
      <p:sp>
        <p:nvSpPr>
          <p:cNvPr id="62" name="object 62"/>
          <p:cNvSpPr/>
          <p:nvPr/>
        </p:nvSpPr>
        <p:spPr>
          <a:xfrm>
            <a:off x="3643121" y="1568958"/>
            <a:ext cx="1993900" cy="4055745"/>
          </a:xfrm>
          <a:custGeom>
            <a:avLst/>
            <a:gdLst/>
            <a:ahLst/>
            <a:cxnLst/>
            <a:rect l="l" t="t" r="r" b="b"/>
            <a:pathLst>
              <a:path w="1993900" h="4055745">
                <a:moveTo>
                  <a:pt x="0" y="4055364"/>
                </a:moveTo>
                <a:lnTo>
                  <a:pt x="1993391" y="0"/>
                </a:lnTo>
              </a:path>
            </a:pathLst>
          </a:custGeom>
          <a:ln w="28575">
            <a:solidFill>
              <a:srgbClr val="8E57B6"/>
            </a:solidFill>
          </a:ln>
        </p:spPr>
        <p:txBody>
          <a:bodyPr wrap="square" lIns="0" tIns="0" rIns="0" bIns="0" rtlCol="0"/>
          <a:lstStyle/>
          <a:p>
            <a:endParaRPr/>
          </a:p>
        </p:txBody>
      </p:sp>
      <p:pic>
        <p:nvPicPr>
          <p:cNvPr id="63" name="object 63"/>
          <p:cNvPicPr/>
          <p:nvPr/>
        </p:nvPicPr>
        <p:blipFill>
          <a:blip r:embed="rId21" cstate="print"/>
          <a:stretch>
            <a:fillRect/>
          </a:stretch>
        </p:blipFill>
        <p:spPr>
          <a:xfrm>
            <a:off x="304800" y="6348984"/>
            <a:ext cx="1581912" cy="4084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101</TotalTime>
  <Words>1390</Words>
  <Application>Microsoft Office PowerPoint</Application>
  <PresentationFormat>On-screen Show (4:3)</PresentationFormat>
  <Paragraphs>193</Paragraphs>
  <Slides>24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Arial</vt:lpstr>
      <vt:lpstr>Carlito</vt:lpstr>
      <vt:lpstr>Courier New</vt:lpstr>
      <vt:lpstr>Inter</vt:lpstr>
      <vt:lpstr>Symbol</vt:lpstr>
      <vt:lpstr>Times New Roman</vt:lpstr>
      <vt:lpstr>UKIJ Qolyazma</vt:lpstr>
      <vt:lpstr>Office Theme</vt:lpstr>
      <vt:lpstr>Introduction to Data Analytics</vt:lpstr>
      <vt:lpstr>Simple linear regression</vt:lpstr>
      <vt:lpstr>SBP (mm Hg)</vt:lpstr>
      <vt:lpstr>Simple linear regression</vt:lpstr>
      <vt:lpstr>Logistic regression</vt:lpstr>
      <vt:lpstr>PowerPoint Presentation</vt:lpstr>
      <vt:lpstr>Logistic regression</vt:lpstr>
      <vt:lpstr>How can we analyse these data?</vt:lpstr>
      <vt:lpstr>Dot-plot: Data from Table 2</vt:lpstr>
      <vt:lpstr>Logistic regression</vt:lpstr>
      <vt:lpstr>Logistic regression</vt:lpstr>
      <vt:lpstr>Logistic regression</vt:lpstr>
      <vt:lpstr>Logistic regression FROM PROBABILITY TO CLASS</vt:lpstr>
      <vt:lpstr>Metrics</vt:lpstr>
      <vt:lpstr>Metrics(Confusion Matrix)</vt:lpstr>
      <vt:lpstr>Metrics(Confusion Matrix)</vt:lpstr>
      <vt:lpstr>Metrics(Accuracy)</vt:lpstr>
      <vt:lpstr>Metrics(Accuracy)</vt:lpstr>
      <vt:lpstr>What is precision? </vt:lpstr>
      <vt:lpstr>What is recall? </vt:lpstr>
      <vt:lpstr>Metrics</vt:lpstr>
      <vt:lpstr>MSE</vt:lpstr>
      <vt:lpstr>RMSE</vt:lpstr>
      <vt:lpstr>R squared compared to RMSE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Chelsea Bell</dc:creator>
  <cp:lastModifiedBy>Masoodhur Rahaman</cp:lastModifiedBy>
  <cp:revision>3</cp:revision>
  <dcterms:created xsi:type="dcterms:W3CDTF">2024-03-30T01:25:17Z</dcterms:created>
  <dcterms:modified xsi:type="dcterms:W3CDTF">2024-04-02T11:52:48Z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2023-03-29T00:00:00Z</vt:filetime>
  </property>
  <property fmtid="{D5CDD505-2E9C-101B-9397-08002B2CF9AE}" pid="3" name="Creator">
    <vt:lpwstr>Microsoft® PowerPoint® for Microsoft 365</vt:lpwstr>
  </property>
  <property fmtid="{D5CDD505-2E9C-101B-9397-08002B2CF9AE}" pid="4" name="LastSaved">
    <vt:filetime>2024-03-30T00:00:00Z</vt:filetime>
  </property>
  <property fmtid="{D5CDD505-2E9C-101B-9397-08002B2CF9AE}" pid="5" name="Producer">
    <vt:lpwstr>3-Heights(TM) PDF Security Shell 4.8.25.2 (http://www.pdf-tools.com)</vt:lpwstr>
  </property>
</Properties>
</file>