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6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199"/>
                </a:lnTo>
                <a:lnTo>
                  <a:pt x="9144000" y="457199"/>
                </a:lnTo>
                <a:lnTo>
                  <a:pt x="9144000" y="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9144000" cy="67310"/>
          </a:xfrm>
          <a:custGeom>
            <a:avLst/>
            <a:gdLst/>
            <a:ahLst/>
            <a:cxnLst/>
            <a:rect l="l" t="t" r="r" b="b"/>
            <a:pathLst>
              <a:path w="9144000" h="67310">
                <a:moveTo>
                  <a:pt x="9144000" y="0"/>
                </a:moveTo>
                <a:lnTo>
                  <a:pt x="0" y="0"/>
                </a:lnTo>
                <a:lnTo>
                  <a:pt x="0" y="67055"/>
                </a:lnTo>
                <a:lnTo>
                  <a:pt x="9144000" y="67055"/>
                </a:lnTo>
                <a:lnTo>
                  <a:pt x="9144000" y="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96111" y="1738883"/>
            <a:ext cx="7475855" cy="0"/>
          </a:xfrm>
          <a:custGeom>
            <a:avLst/>
            <a:gdLst/>
            <a:ahLst/>
            <a:cxnLst/>
            <a:rect l="l" t="t" r="r" b="b"/>
            <a:pathLst>
              <a:path w="7475855">
                <a:moveTo>
                  <a:pt x="0" y="0"/>
                </a:moveTo>
                <a:lnTo>
                  <a:pt x="7475473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2692" y="889457"/>
            <a:ext cx="6229984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8230" y="1693492"/>
            <a:ext cx="7591755" cy="3945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9144000" cy="524510"/>
            <a:chOff x="0" y="6333744"/>
            <a:chExt cx="9144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9141460" cy="457200"/>
            </a:xfrm>
            <a:custGeom>
              <a:avLst/>
              <a:gdLst/>
              <a:ahLst/>
              <a:cxnLst/>
              <a:rect l="l" t="t" r="r" b="b"/>
              <a:pathLst>
                <a:path w="9141460" h="457200">
                  <a:moveTo>
                    <a:pt x="9140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9140952" y="457199"/>
                  </a:lnTo>
                  <a:lnTo>
                    <a:pt x="9140952" y="0"/>
                  </a:lnTo>
                  <a:close/>
                </a:path>
              </a:pathLst>
            </a:custGeom>
            <a:solidFill>
              <a:srgbClr val="F3A3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3"/>
              <a:ext cx="9142730" cy="64135"/>
            </a:xfrm>
            <a:custGeom>
              <a:avLst/>
              <a:gdLst/>
              <a:ahLst/>
              <a:cxnLst/>
              <a:rect l="l" t="t" r="r" b="b"/>
              <a:pathLst>
                <a:path w="9142730" h="64135">
                  <a:moveTo>
                    <a:pt x="152400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152400" y="64008"/>
                  </a:lnTo>
                  <a:lnTo>
                    <a:pt x="152400" y="0"/>
                  </a:lnTo>
                  <a:close/>
                </a:path>
                <a:path w="9142730" h="64135">
                  <a:moveTo>
                    <a:pt x="9142476" y="0"/>
                  </a:moveTo>
                  <a:lnTo>
                    <a:pt x="5105400" y="0"/>
                  </a:lnTo>
                  <a:lnTo>
                    <a:pt x="5105400" y="64008"/>
                  </a:lnTo>
                  <a:lnTo>
                    <a:pt x="9142476" y="64008"/>
                  </a:lnTo>
                  <a:lnTo>
                    <a:pt x="9142476" y="0"/>
                  </a:lnTo>
                  <a:close/>
                </a:path>
              </a:pathLst>
            </a:custGeom>
            <a:solidFill>
              <a:srgbClr val="A4B5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06780" y="4343400"/>
            <a:ext cx="7406005" cy="0"/>
          </a:xfrm>
          <a:custGeom>
            <a:avLst/>
            <a:gdLst/>
            <a:ahLst/>
            <a:cxnLst/>
            <a:rect l="l" t="t" r="r" b="b"/>
            <a:pathLst>
              <a:path w="7406005">
                <a:moveTo>
                  <a:pt x="0" y="0"/>
                </a:moveTo>
                <a:lnTo>
                  <a:pt x="7405624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3444" y="626821"/>
            <a:ext cx="7216775" cy="205613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2019935" marR="5080" indent="-2007870">
              <a:lnSpc>
                <a:spcPts val="7350"/>
              </a:lnSpc>
              <a:spcBef>
                <a:spcPts val="1420"/>
              </a:spcBef>
            </a:pPr>
            <a:r>
              <a:rPr sz="7200" spc="-180" dirty="0">
                <a:solidFill>
                  <a:srgbClr val="252525"/>
                </a:solidFill>
                <a:latin typeface="Carlito"/>
                <a:cs typeface="Carlito"/>
              </a:rPr>
              <a:t>Introduction</a:t>
            </a:r>
            <a:r>
              <a:rPr sz="7200" spc="-23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7200" spc="-90" dirty="0">
                <a:solidFill>
                  <a:srgbClr val="252525"/>
                </a:solidFill>
                <a:latin typeface="Carlito"/>
                <a:cs typeface="Carlito"/>
              </a:rPr>
              <a:t>to</a:t>
            </a:r>
            <a:r>
              <a:rPr sz="7200" spc="-21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7200" spc="-114" dirty="0">
                <a:solidFill>
                  <a:srgbClr val="252525"/>
                </a:solidFill>
                <a:latin typeface="Carlito"/>
                <a:cs typeface="Carlito"/>
              </a:rPr>
              <a:t>Data </a:t>
            </a:r>
            <a:r>
              <a:rPr sz="7200" spc="-40" dirty="0">
                <a:solidFill>
                  <a:srgbClr val="252525"/>
                </a:solidFill>
                <a:latin typeface="Carlito"/>
                <a:cs typeface="Carlito"/>
              </a:rPr>
              <a:t>Analytics</a:t>
            </a:r>
            <a:endParaRPr sz="7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8754" y="2588767"/>
            <a:ext cx="5255895" cy="1671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4440"/>
              </a:lnSpc>
              <a:spcBef>
                <a:spcPts val="95"/>
              </a:spcBef>
            </a:pPr>
            <a:r>
              <a:rPr sz="4000" spc="-25" dirty="0">
                <a:solidFill>
                  <a:srgbClr val="252525"/>
                </a:solidFill>
                <a:latin typeface="Carlito"/>
                <a:cs typeface="Carlito"/>
              </a:rPr>
              <a:t>ITE</a:t>
            </a:r>
            <a:r>
              <a:rPr sz="4000" spc="-19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4000" spc="-20" dirty="0">
                <a:solidFill>
                  <a:srgbClr val="252525"/>
                </a:solidFill>
                <a:latin typeface="Carlito"/>
                <a:cs typeface="Carlito"/>
              </a:rPr>
              <a:t>5201</a:t>
            </a:r>
            <a:endParaRPr sz="4000">
              <a:latin typeface="Carlito"/>
              <a:cs typeface="Carlito"/>
            </a:endParaRPr>
          </a:p>
          <a:p>
            <a:pPr marL="12065" marR="5080" algn="ctr">
              <a:lnSpc>
                <a:spcPts val="4079"/>
              </a:lnSpc>
              <a:spcBef>
                <a:spcPts val="375"/>
              </a:spcBef>
            </a:pPr>
            <a:r>
              <a:rPr sz="4000" spc="-80" dirty="0">
                <a:solidFill>
                  <a:srgbClr val="252525"/>
                </a:solidFill>
                <a:latin typeface="Carlito"/>
                <a:cs typeface="Carlito"/>
              </a:rPr>
              <a:t>Lecture2-</a:t>
            </a:r>
            <a:r>
              <a:rPr sz="4000" spc="-105" dirty="0">
                <a:solidFill>
                  <a:srgbClr val="252525"/>
                </a:solidFill>
                <a:latin typeface="Carlito"/>
                <a:cs typeface="Carlito"/>
              </a:rPr>
              <a:t>Data</a:t>
            </a:r>
            <a:r>
              <a:rPr sz="4000" spc="-6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4000" spc="-85" dirty="0">
                <a:solidFill>
                  <a:srgbClr val="252525"/>
                </a:solidFill>
                <a:latin typeface="Carlito"/>
                <a:cs typeface="Carlito"/>
              </a:rPr>
              <a:t>Preparation </a:t>
            </a:r>
            <a:r>
              <a:rPr sz="4000" spc="-65" dirty="0">
                <a:solidFill>
                  <a:srgbClr val="252525"/>
                </a:solidFill>
                <a:latin typeface="Carlito"/>
                <a:cs typeface="Carlito"/>
              </a:rPr>
              <a:t>Using</a:t>
            </a:r>
            <a:r>
              <a:rPr sz="4000" spc="-13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4000" spc="-20" dirty="0">
                <a:solidFill>
                  <a:srgbClr val="252525"/>
                </a:solidFill>
                <a:latin typeface="Carlito"/>
                <a:cs typeface="Carlito"/>
              </a:rPr>
              <a:t>Numpy</a:t>
            </a:r>
            <a:endParaRPr sz="40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sp>
          <p:nvSpPr>
            <p:cNvPr id="10" name="object 10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6348984"/>
              <a:ext cx="1581912" cy="4084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3444" y="811733"/>
            <a:ext cx="644398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5" dirty="0"/>
              <a:t>Introducing</a:t>
            </a:r>
            <a:r>
              <a:rPr sz="4300" spc="-204" dirty="0"/>
              <a:t> </a:t>
            </a:r>
            <a:r>
              <a:rPr sz="4300" dirty="0"/>
              <a:t>the</a:t>
            </a:r>
            <a:r>
              <a:rPr sz="4300" spc="-229" dirty="0"/>
              <a:t> </a:t>
            </a:r>
            <a:r>
              <a:rPr sz="4300" spc="-40" dirty="0"/>
              <a:t>pandas</a:t>
            </a:r>
            <a:r>
              <a:rPr sz="4300" spc="-229" dirty="0"/>
              <a:t> </a:t>
            </a:r>
            <a:r>
              <a:rPr sz="4300" spc="-10" dirty="0"/>
              <a:t>library</a:t>
            </a:r>
            <a:endParaRPr sz="4300"/>
          </a:p>
        </p:txBody>
      </p:sp>
      <p:sp>
        <p:nvSpPr>
          <p:cNvPr id="7" name="object 7"/>
          <p:cNvSpPr txBox="1"/>
          <p:nvPr/>
        </p:nvSpPr>
        <p:spPr>
          <a:xfrm>
            <a:off x="901090" y="1840230"/>
            <a:ext cx="5370195" cy="1405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Why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pandas: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50"/>
              </a:spcBef>
            </a:pPr>
            <a:endParaRPr sz="2000">
              <a:latin typeface="Times New Roman"/>
              <a:cs typeface="Times New Roman"/>
            </a:endParaRPr>
          </a:p>
          <a:p>
            <a:pPr marL="304800" indent="-184150">
              <a:lnSpc>
                <a:spcPct val="100000"/>
              </a:lnSpc>
              <a:buClr>
                <a:srgbClr val="A4B592"/>
              </a:buClr>
              <a:buFont typeface="Carlito"/>
              <a:buChar char="◦"/>
              <a:tabLst>
                <a:tab pos="30480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Fast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data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cleaning-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preparation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analysis</a:t>
            </a:r>
            <a:endParaRPr sz="1800">
              <a:latin typeface="Times New Roman"/>
              <a:cs typeface="Times New Roman"/>
            </a:endParaRPr>
          </a:p>
          <a:p>
            <a:pPr marL="304800" indent="-184150">
              <a:lnSpc>
                <a:spcPct val="100000"/>
              </a:lnSpc>
              <a:spcBef>
                <a:spcPts val="385"/>
              </a:spcBef>
              <a:buClr>
                <a:srgbClr val="A4B592"/>
              </a:buClr>
              <a:buFont typeface="Carlito"/>
              <a:buChar char="◦"/>
              <a:tabLst>
                <a:tab pos="30480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Easy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use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visualization</a:t>
            </a:r>
            <a:r>
              <a:rPr sz="1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machine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learning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3444" y="732282"/>
            <a:ext cx="17227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Pandas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1090" y="1840229"/>
            <a:ext cx="7216775" cy="37992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5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Pandas</a:t>
            </a:r>
            <a:r>
              <a:rPr sz="195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module</a:t>
            </a:r>
            <a:r>
              <a:rPr sz="195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95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sz="195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for working</a:t>
            </a:r>
            <a:r>
              <a:rPr sz="195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195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tabular</a:t>
            </a:r>
            <a:r>
              <a:rPr sz="195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404040"/>
                </a:solidFill>
                <a:latin typeface="Times New Roman"/>
                <a:cs typeface="Times New Roman"/>
              </a:rPr>
              <a:t>data.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478155">
              <a:lnSpc>
                <a:spcPts val="2100"/>
              </a:lnSpc>
            </a:pP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195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allows</a:t>
            </a:r>
            <a:r>
              <a:rPr sz="195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us</a:t>
            </a:r>
            <a:r>
              <a:rPr sz="195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95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work</a:t>
            </a:r>
            <a:r>
              <a:rPr sz="195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195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95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95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table</a:t>
            </a:r>
            <a:r>
              <a:rPr sz="195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form,</a:t>
            </a:r>
            <a:r>
              <a:rPr sz="195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such</a:t>
            </a:r>
            <a:r>
              <a:rPr sz="195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195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95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CSV</a:t>
            </a:r>
            <a:r>
              <a:rPr sz="195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95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spc="-25" dirty="0">
                <a:solidFill>
                  <a:srgbClr val="404040"/>
                </a:solidFill>
                <a:latin typeface="Times New Roman"/>
                <a:cs typeface="Times New Roman"/>
              </a:rPr>
              <a:t>SQL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database</a:t>
            </a:r>
            <a:r>
              <a:rPr sz="195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404040"/>
                </a:solidFill>
                <a:latin typeface="Times New Roman"/>
                <a:cs typeface="Times New Roman"/>
              </a:rPr>
              <a:t>formats.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ts val="2100"/>
              </a:lnSpc>
            </a:pPr>
            <a:r>
              <a:rPr sz="1950" spc="-50" dirty="0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sz="195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195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also</a:t>
            </a:r>
            <a:r>
              <a:rPr sz="195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create</a:t>
            </a:r>
            <a:r>
              <a:rPr sz="195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tables</a:t>
            </a:r>
            <a:r>
              <a:rPr sz="195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95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our</a:t>
            </a:r>
            <a:r>
              <a:rPr sz="195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own,</a:t>
            </a:r>
            <a:r>
              <a:rPr sz="195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95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edit</a:t>
            </a:r>
            <a:r>
              <a:rPr sz="195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95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add</a:t>
            </a:r>
            <a:r>
              <a:rPr sz="195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columns</a:t>
            </a:r>
            <a:r>
              <a:rPr sz="195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95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rows</a:t>
            </a:r>
            <a:r>
              <a:rPr sz="1950" spc="-25" dirty="0">
                <a:solidFill>
                  <a:srgbClr val="404040"/>
                </a:solidFill>
                <a:latin typeface="Times New Roman"/>
                <a:cs typeface="Times New Roman"/>
              </a:rPr>
              <a:t> to </a:t>
            </a:r>
            <a:r>
              <a:rPr sz="1950" spc="-10" dirty="0">
                <a:solidFill>
                  <a:srgbClr val="404040"/>
                </a:solidFill>
                <a:latin typeface="Times New Roman"/>
                <a:cs typeface="Times New Roman"/>
              </a:rPr>
              <a:t>tables.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383540">
              <a:lnSpc>
                <a:spcPts val="2110"/>
              </a:lnSpc>
              <a:spcBef>
                <a:spcPts val="5"/>
              </a:spcBef>
            </a:pP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Pandas</a:t>
            </a:r>
            <a:r>
              <a:rPr sz="195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provides</a:t>
            </a:r>
            <a:r>
              <a:rPr sz="195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us</a:t>
            </a:r>
            <a:r>
              <a:rPr sz="195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195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some</a:t>
            </a:r>
            <a:r>
              <a:rPr sz="195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powerful</a:t>
            </a:r>
            <a:r>
              <a:rPr sz="195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objects</a:t>
            </a:r>
            <a:r>
              <a:rPr sz="195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like</a:t>
            </a:r>
            <a:r>
              <a:rPr sz="195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DataFrames</a:t>
            </a:r>
            <a:r>
              <a:rPr sz="195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spc="-25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Series</a:t>
            </a:r>
            <a:r>
              <a:rPr sz="195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which</a:t>
            </a:r>
            <a:r>
              <a:rPr sz="195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95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very</a:t>
            </a:r>
            <a:r>
              <a:rPr sz="195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useful</a:t>
            </a:r>
            <a:r>
              <a:rPr sz="195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95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working</a:t>
            </a:r>
            <a:r>
              <a:rPr sz="195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195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95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analyzing</a:t>
            </a:r>
            <a:r>
              <a:rPr sz="195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404040"/>
                </a:solidFill>
                <a:latin typeface="Times New Roman"/>
                <a:cs typeface="Times New Roman"/>
              </a:rPr>
              <a:t>data.</a:t>
            </a:r>
            <a:endParaRPr sz="195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69644" y="794080"/>
            <a:ext cx="18307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Numpy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1090" y="1840229"/>
            <a:ext cx="7281545" cy="3531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5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Numpy</a:t>
            </a:r>
            <a:r>
              <a:rPr sz="195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module</a:t>
            </a:r>
            <a:r>
              <a:rPr sz="195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95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mainly</a:t>
            </a:r>
            <a:r>
              <a:rPr sz="195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sz="195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95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working</a:t>
            </a:r>
            <a:r>
              <a:rPr sz="195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195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numerical</a:t>
            </a:r>
            <a:r>
              <a:rPr sz="195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404040"/>
                </a:solidFill>
                <a:latin typeface="Times New Roman"/>
                <a:cs typeface="Times New Roman"/>
              </a:rPr>
              <a:t>data.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195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provides</a:t>
            </a:r>
            <a:r>
              <a:rPr sz="195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us</a:t>
            </a:r>
            <a:r>
              <a:rPr sz="195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195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95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powerful</a:t>
            </a:r>
            <a:r>
              <a:rPr sz="195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object</a:t>
            </a:r>
            <a:r>
              <a:rPr sz="195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known</a:t>
            </a:r>
            <a:r>
              <a:rPr sz="195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195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1950" spc="-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404040"/>
                </a:solidFill>
                <a:latin typeface="Times New Roman"/>
                <a:cs typeface="Times New Roman"/>
              </a:rPr>
              <a:t>Array.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ts val="2225"/>
              </a:lnSpc>
            </a:pPr>
            <a:r>
              <a:rPr sz="1950" spc="-25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1950" spc="-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Arrays,</a:t>
            </a:r>
            <a:r>
              <a:rPr sz="195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sz="195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195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perform</a:t>
            </a:r>
            <a:r>
              <a:rPr sz="195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mathematical</a:t>
            </a:r>
            <a:r>
              <a:rPr sz="195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operations</a:t>
            </a:r>
            <a:r>
              <a:rPr sz="195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195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multiple</a:t>
            </a:r>
            <a:r>
              <a:rPr sz="195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404040"/>
                </a:solidFill>
                <a:latin typeface="Times New Roman"/>
                <a:cs typeface="Times New Roman"/>
              </a:rPr>
              <a:t>values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ts val="2225"/>
              </a:lnSpc>
            </a:pP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95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50" spc="-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Arrays</a:t>
            </a:r>
            <a:r>
              <a:rPr sz="195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at</a:t>
            </a:r>
            <a:r>
              <a:rPr sz="195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5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same</a:t>
            </a:r>
            <a:r>
              <a:rPr sz="195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404040"/>
                </a:solidFill>
                <a:latin typeface="Times New Roman"/>
                <a:cs typeface="Times New Roman"/>
              </a:rPr>
              <a:t>time.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ts val="2220"/>
              </a:lnSpc>
            </a:pP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Also</a:t>
            </a:r>
            <a:r>
              <a:rPr sz="195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perform</a:t>
            </a:r>
            <a:r>
              <a:rPr sz="195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operations</a:t>
            </a:r>
            <a:r>
              <a:rPr sz="195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between</a:t>
            </a:r>
            <a:r>
              <a:rPr sz="195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404040"/>
                </a:solidFill>
                <a:latin typeface="Times New Roman"/>
                <a:cs typeface="Times New Roman"/>
              </a:rPr>
              <a:t>different</a:t>
            </a:r>
            <a:r>
              <a:rPr sz="1950" spc="-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Arrays,</a:t>
            </a:r>
            <a:r>
              <a:rPr sz="195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similar to</a:t>
            </a:r>
            <a:r>
              <a:rPr sz="195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404040"/>
                </a:solidFill>
                <a:latin typeface="Times New Roman"/>
                <a:cs typeface="Times New Roman"/>
              </a:rPr>
              <a:t>matrix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ts val="2220"/>
              </a:lnSpc>
            </a:pPr>
            <a:r>
              <a:rPr sz="1950" spc="-10" dirty="0">
                <a:solidFill>
                  <a:srgbClr val="404040"/>
                </a:solidFill>
                <a:latin typeface="Times New Roman"/>
                <a:cs typeface="Times New Roman"/>
              </a:rPr>
              <a:t>operations.</a:t>
            </a:r>
            <a:endParaRPr sz="195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37919" y="808482"/>
            <a:ext cx="4558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Indexing</a:t>
            </a:r>
            <a:r>
              <a:rPr spc="-225" dirty="0"/>
              <a:t> </a:t>
            </a:r>
            <a:r>
              <a:rPr dirty="0"/>
              <a:t>in</a:t>
            </a:r>
            <a:r>
              <a:rPr spc="-204" dirty="0"/>
              <a:t> </a:t>
            </a:r>
            <a:r>
              <a:rPr spc="-25" dirty="0"/>
              <a:t>pandas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09294" y="1844802"/>
            <a:ext cx="7318375" cy="197866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95580" marR="274320" indent="-183515">
              <a:lnSpc>
                <a:spcPts val="1939"/>
              </a:lnSpc>
              <a:spcBef>
                <a:spcPts val="345"/>
              </a:spcBef>
              <a:buClr>
                <a:srgbClr val="A4B592"/>
              </a:buClr>
              <a:buFont typeface="Arial"/>
              <a:buChar char="•"/>
              <a:tabLst>
                <a:tab pos="19558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Indexing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pandas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means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simply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selecting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particular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rows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columns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of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DataFrame.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ts val="2055"/>
              </a:lnSpc>
              <a:spcBef>
                <a:spcPts val="360"/>
              </a:spcBef>
              <a:buClr>
                <a:srgbClr val="A4B592"/>
              </a:buClr>
              <a:buFont typeface="Arial"/>
              <a:buChar char="•"/>
              <a:tabLst>
                <a:tab pos="19558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Indexing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could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mean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selecting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all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rows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some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columns,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some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endParaRPr sz="1800">
              <a:latin typeface="Times New Roman"/>
              <a:cs typeface="Times New Roman"/>
            </a:endParaRPr>
          </a:p>
          <a:p>
            <a:pPr marL="195580">
              <a:lnSpc>
                <a:spcPts val="2055"/>
              </a:lnSpc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rows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all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columns,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some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each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rows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columns.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385"/>
              </a:spcBef>
              <a:buClr>
                <a:srgbClr val="A4B592"/>
              </a:buClr>
              <a:buFont typeface="Arial"/>
              <a:buChar char="•"/>
              <a:tabLst>
                <a:tab pos="19558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1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course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uses;</a:t>
            </a:r>
            <a:endParaRPr sz="1800">
              <a:latin typeface="Times New Roman"/>
              <a:cs typeface="Times New Roman"/>
            </a:endParaRPr>
          </a:p>
          <a:p>
            <a:pPr marL="377190" lvl="1" indent="-180340">
              <a:lnSpc>
                <a:spcPct val="100000"/>
              </a:lnSpc>
              <a:spcBef>
                <a:spcPts val="450"/>
              </a:spcBef>
              <a:buClr>
                <a:srgbClr val="A4B592"/>
              </a:buClr>
              <a:buFont typeface="Carlito"/>
              <a:buChar char="◦"/>
              <a:tabLst>
                <a:tab pos="377190" algn="l"/>
              </a:tabLst>
            </a:pP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400"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set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of square-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brackets[…]</a:t>
            </a:r>
            <a:endParaRPr sz="1400">
              <a:latin typeface="Times New Roman"/>
              <a:cs typeface="Times New Roman"/>
            </a:endParaRPr>
          </a:p>
          <a:p>
            <a:pPr marL="377190" lvl="1" indent="-180340">
              <a:lnSpc>
                <a:spcPct val="100000"/>
              </a:lnSpc>
              <a:spcBef>
                <a:spcPts val="430"/>
              </a:spcBef>
              <a:buClr>
                <a:srgbClr val="A4B592"/>
              </a:buClr>
              <a:buFont typeface="Carlito"/>
              <a:buChar char="◦"/>
              <a:tabLst>
                <a:tab pos="377190" algn="l"/>
              </a:tabLst>
            </a:pP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.loc[]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indexer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37919" y="735533"/>
            <a:ext cx="644398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5" dirty="0"/>
              <a:t>Introducing</a:t>
            </a:r>
            <a:r>
              <a:rPr sz="4300" spc="-204" dirty="0"/>
              <a:t> </a:t>
            </a:r>
            <a:r>
              <a:rPr sz="4300" dirty="0"/>
              <a:t>the</a:t>
            </a:r>
            <a:r>
              <a:rPr sz="4300" spc="-229" dirty="0"/>
              <a:t> </a:t>
            </a:r>
            <a:r>
              <a:rPr sz="4300" spc="-40" dirty="0"/>
              <a:t>pandas</a:t>
            </a:r>
            <a:r>
              <a:rPr sz="4300" spc="-229" dirty="0"/>
              <a:t> </a:t>
            </a:r>
            <a:r>
              <a:rPr sz="4300" spc="-10" dirty="0"/>
              <a:t>library</a:t>
            </a:r>
            <a:endParaRPr sz="4300"/>
          </a:p>
        </p:txBody>
      </p:sp>
      <p:sp>
        <p:nvSpPr>
          <p:cNvPr id="7" name="object 7"/>
          <p:cNvSpPr txBox="1"/>
          <p:nvPr/>
        </p:nvSpPr>
        <p:spPr>
          <a:xfrm>
            <a:off x="1430274" y="1859407"/>
            <a:ext cx="2629535" cy="106235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5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Frame</a:t>
            </a:r>
            <a:r>
              <a:rPr sz="15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object:</a:t>
            </a:r>
            <a:endParaRPr sz="150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240"/>
              </a:spcBef>
              <a:buClr>
                <a:srgbClr val="A4B592"/>
              </a:buClr>
              <a:buFont typeface="Carlito"/>
              <a:buChar char="◦"/>
              <a:tabLst>
                <a:tab pos="194310" algn="l"/>
              </a:tabLst>
            </a:pP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Acts</a:t>
            </a: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like</a:t>
            </a:r>
            <a:r>
              <a:rPr sz="15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spreadsheet</a:t>
            </a:r>
            <a:r>
              <a:rPr sz="15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5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Times New Roman"/>
                <a:cs typeface="Times New Roman"/>
              </a:rPr>
              <a:t>Excel</a:t>
            </a:r>
            <a:endParaRPr sz="150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240"/>
              </a:spcBef>
              <a:buClr>
                <a:srgbClr val="A4B592"/>
              </a:buClr>
              <a:buFont typeface="Carlito"/>
              <a:buChar char="◦"/>
              <a:tabLst>
                <a:tab pos="194310" algn="l"/>
              </a:tabLst>
            </a:pP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Made</a:t>
            </a: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5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5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set</a:t>
            </a: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5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series</a:t>
            </a:r>
            <a:r>
              <a:rPr sz="15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objects</a:t>
            </a:r>
            <a:endParaRPr sz="150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240"/>
              </a:spcBef>
              <a:buClr>
                <a:srgbClr val="A4B592"/>
              </a:buClr>
              <a:buFont typeface="Carlito"/>
              <a:buChar char="◦"/>
              <a:tabLst>
                <a:tab pos="194310" algn="l"/>
              </a:tabLst>
            </a:pP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Indexable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9676" y="3048000"/>
            <a:ext cx="5436108" cy="265785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7244" y="815467"/>
            <a:ext cx="644080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5" dirty="0"/>
              <a:t>Introducing</a:t>
            </a:r>
            <a:r>
              <a:rPr sz="4300" spc="-175" dirty="0"/>
              <a:t> </a:t>
            </a:r>
            <a:r>
              <a:rPr sz="4300" dirty="0"/>
              <a:t>the</a:t>
            </a:r>
            <a:r>
              <a:rPr sz="4300" spc="-215" dirty="0"/>
              <a:t> </a:t>
            </a:r>
            <a:r>
              <a:rPr sz="4300" spc="-50" dirty="0"/>
              <a:t>pandas</a:t>
            </a:r>
            <a:r>
              <a:rPr sz="4300" spc="-220" dirty="0"/>
              <a:t> </a:t>
            </a:r>
            <a:r>
              <a:rPr sz="4300" spc="-10" dirty="0"/>
              <a:t>library</a:t>
            </a:r>
            <a:endParaRPr sz="4300"/>
          </a:p>
        </p:txBody>
      </p:sp>
      <p:sp>
        <p:nvSpPr>
          <p:cNvPr id="7" name="object 7"/>
          <p:cNvSpPr txBox="1"/>
          <p:nvPr/>
        </p:nvSpPr>
        <p:spPr>
          <a:xfrm>
            <a:off x="1673098" y="1974316"/>
            <a:ext cx="5560695" cy="9169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100" dirty="0">
                <a:solidFill>
                  <a:srgbClr val="404040"/>
                </a:solidFill>
                <a:latin typeface="Times New Roman"/>
                <a:cs typeface="Times New Roman"/>
              </a:rPr>
              <a:t>Series</a:t>
            </a:r>
            <a:r>
              <a:rPr sz="11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04040"/>
                </a:solidFill>
                <a:latin typeface="Times New Roman"/>
                <a:cs typeface="Times New Roman"/>
              </a:rPr>
              <a:t>object:</a:t>
            </a:r>
            <a:endParaRPr sz="1100">
              <a:latin typeface="Times New Roman"/>
              <a:cs typeface="Times New Roman"/>
            </a:endParaRPr>
          </a:p>
          <a:p>
            <a:pPr marL="194945" indent="-182245">
              <a:lnSpc>
                <a:spcPct val="100000"/>
              </a:lnSpc>
              <a:spcBef>
                <a:spcPts val="204"/>
              </a:spcBef>
              <a:buClr>
                <a:srgbClr val="A4B592"/>
              </a:buClr>
              <a:buFont typeface="Carlito"/>
              <a:buChar char="◦"/>
              <a:tabLst>
                <a:tab pos="194945" algn="l"/>
              </a:tabLst>
            </a:pPr>
            <a:r>
              <a:rPr sz="1100" dirty="0">
                <a:solidFill>
                  <a:srgbClr val="404040"/>
                </a:solidFill>
                <a:latin typeface="Times New Roman"/>
                <a:cs typeface="Times New Roman"/>
              </a:rPr>
              <a:t>A rows</a:t>
            </a:r>
            <a:r>
              <a:rPr sz="11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1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04040"/>
                </a:solidFill>
                <a:latin typeface="Times New Roman"/>
                <a:cs typeface="Times New Roman"/>
              </a:rPr>
              <a:t>column</a:t>
            </a:r>
            <a:r>
              <a:rPr sz="11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11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1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04040"/>
                </a:solidFill>
                <a:latin typeface="Times New Roman"/>
                <a:cs typeface="Times New Roman"/>
              </a:rPr>
              <a:t>indexed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0"/>
              </a:spcBef>
              <a:buClr>
                <a:srgbClr val="A4B592"/>
              </a:buClr>
              <a:buFont typeface="Carlito"/>
              <a:buChar char="◦"/>
            </a:pPr>
            <a:endParaRPr sz="1100">
              <a:latin typeface="Times New Roman"/>
              <a:cs typeface="Times New Roman"/>
            </a:endParaRPr>
          </a:p>
          <a:p>
            <a:pPr marL="194945" marR="5080" indent="-182880">
              <a:lnSpc>
                <a:spcPct val="70000"/>
              </a:lnSpc>
              <a:buClr>
                <a:srgbClr val="A4B592"/>
              </a:buClr>
              <a:buFont typeface="Carlito"/>
              <a:buChar char="◦"/>
              <a:tabLst>
                <a:tab pos="194945" algn="l"/>
              </a:tabLst>
            </a:pP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Dataframe</a:t>
            </a:r>
            <a:r>
              <a:rPr sz="1100" b="1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11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11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04040"/>
                </a:solidFill>
                <a:latin typeface="Times New Roman"/>
                <a:cs typeface="Times New Roman"/>
              </a:rPr>
              <a:t>made of</a:t>
            </a:r>
            <a:r>
              <a:rPr sz="11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sz="11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04040"/>
                </a:solidFill>
                <a:latin typeface="Times New Roman"/>
                <a:cs typeface="Times New Roman"/>
              </a:rPr>
              <a:t>than</a:t>
            </a:r>
            <a:r>
              <a:rPr sz="11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04040"/>
                </a:solidFill>
                <a:latin typeface="Times New Roman"/>
                <a:cs typeface="Times New Roman"/>
              </a:rPr>
              <a:t>one </a:t>
            </a: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series</a:t>
            </a:r>
            <a:r>
              <a:rPr sz="1100" b="1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1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sz="11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11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04040"/>
                </a:solidFill>
                <a:latin typeface="Times New Roman"/>
                <a:cs typeface="Times New Roman"/>
              </a:rPr>
              <a:t>say</a:t>
            </a:r>
            <a:r>
              <a:rPr sz="11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11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Dataframe</a:t>
            </a:r>
            <a:r>
              <a:rPr sz="1100" b="1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1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1100" spc="-10" dirty="0">
                <a:solidFill>
                  <a:srgbClr val="404040"/>
                </a:solidFill>
                <a:latin typeface="Times New Roman"/>
                <a:cs typeface="Times New Roman"/>
              </a:rPr>
              <a:t>collection </a:t>
            </a:r>
            <a:r>
              <a:rPr sz="11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1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imes New Roman"/>
                <a:cs typeface="Times New Roman"/>
              </a:rPr>
              <a:t>series</a:t>
            </a:r>
            <a:r>
              <a:rPr sz="11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11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11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11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sz="11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1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04040"/>
                </a:solidFill>
                <a:latin typeface="Times New Roman"/>
                <a:cs typeface="Times New Roman"/>
              </a:rPr>
              <a:t>analyse</a:t>
            </a:r>
            <a:r>
              <a:rPr sz="11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100" spc="-20" dirty="0">
                <a:solidFill>
                  <a:srgbClr val="404040"/>
                </a:solidFill>
                <a:latin typeface="Times New Roman"/>
                <a:cs typeface="Times New Roman"/>
              </a:rPr>
              <a:t> data.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6335" y="2961132"/>
            <a:ext cx="5512308" cy="274777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69644" y="732282"/>
            <a:ext cx="4044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285" dirty="0"/>
              <a:t> </a:t>
            </a:r>
            <a:r>
              <a:rPr spc="-45" dirty="0"/>
              <a:t>Preparation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1090" y="1840230"/>
            <a:ext cx="4039235" cy="3044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1: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Filtering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Selecting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2:</a:t>
            </a:r>
            <a:r>
              <a:rPr sz="2000" spc="-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Treating</a:t>
            </a:r>
            <a:r>
              <a:rPr sz="20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missing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values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3: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Removing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duplicates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4: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Concatenating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transforming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3444" y="606374"/>
            <a:ext cx="34455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Missing</a:t>
            </a:r>
            <a:r>
              <a:rPr spc="-195" dirty="0"/>
              <a:t> </a:t>
            </a:r>
            <a:r>
              <a:rPr spc="-560" dirty="0"/>
              <a:t>V</a:t>
            </a:r>
            <a:r>
              <a:rPr spc="-25" dirty="0"/>
              <a:t>a</a:t>
            </a:r>
            <a:r>
              <a:rPr spc="-40" dirty="0"/>
              <a:t>l</a:t>
            </a:r>
            <a:r>
              <a:rPr spc="-30" dirty="0"/>
              <a:t>u</a:t>
            </a:r>
            <a:r>
              <a:rPr spc="20" dirty="0"/>
              <a:t>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260"/>
              </a:spcBef>
            </a:pPr>
            <a:r>
              <a:rPr dirty="0"/>
              <a:t>Missing</a:t>
            </a:r>
            <a:r>
              <a:rPr spc="-35" dirty="0"/>
              <a:t> </a:t>
            </a:r>
            <a:r>
              <a:rPr dirty="0"/>
              <a:t>values</a:t>
            </a:r>
            <a:r>
              <a:rPr spc="-25" dirty="0"/>
              <a:t> </a:t>
            </a:r>
            <a:r>
              <a:rPr dirty="0"/>
              <a:t>in</a:t>
            </a:r>
            <a:r>
              <a:rPr spc="-10" dirty="0"/>
              <a:t> python</a:t>
            </a:r>
          </a:p>
          <a:p>
            <a:pPr marL="35560">
              <a:lnSpc>
                <a:spcPct val="100000"/>
              </a:lnSpc>
              <a:spcBef>
                <a:spcPts val="1160"/>
              </a:spcBef>
            </a:pPr>
            <a:r>
              <a:rPr dirty="0"/>
              <a:t>Missing</a:t>
            </a:r>
            <a:r>
              <a:rPr spc="-35" dirty="0"/>
              <a:t> </a:t>
            </a:r>
            <a:r>
              <a:rPr dirty="0"/>
              <a:t>values</a:t>
            </a:r>
            <a:r>
              <a:rPr spc="-40" dirty="0"/>
              <a:t> </a:t>
            </a:r>
            <a:r>
              <a:rPr dirty="0"/>
              <a:t>are</a:t>
            </a:r>
            <a:r>
              <a:rPr spc="-25" dirty="0"/>
              <a:t> </a:t>
            </a:r>
            <a:r>
              <a:rPr dirty="0"/>
              <a:t>represented</a:t>
            </a:r>
            <a:r>
              <a:rPr spc="-50" dirty="0"/>
              <a:t> </a:t>
            </a:r>
            <a:r>
              <a:rPr dirty="0"/>
              <a:t>with</a:t>
            </a:r>
            <a:r>
              <a:rPr spc="-35" dirty="0"/>
              <a:t> </a:t>
            </a:r>
            <a:r>
              <a:rPr spc="-20" dirty="0"/>
              <a:t>Nan:</a:t>
            </a:r>
          </a:p>
          <a:p>
            <a:pPr marL="99060">
              <a:lnSpc>
                <a:spcPct val="100000"/>
              </a:lnSpc>
              <a:spcBef>
                <a:spcPts val="1155"/>
              </a:spcBef>
            </a:pPr>
            <a:r>
              <a:rPr dirty="0"/>
              <a:t>“Not</a:t>
            </a:r>
            <a:r>
              <a:rPr spc="-35" dirty="0"/>
              <a:t> </a:t>
            </a:r>
            <a:r>
              <a:rPr dirty="0"/>
              <a:t>a </a:t>
            </a:r>
            <a:r>
              <a:rPr spc="-10" dirty="0"/>
              <a:t>number”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068" y="6458711"/>
            <a:ext cx="800100" cy="2468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6748" y="2438400"/>
            <a:ext cx="6055651" cy="319582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52400" y="6324598"/>
            <a:ext cx="4953000" cy="457200"/>
          </a:xfrm>
          <a:custGeom>
            <a:avLst/>
            <a:gdLst/>
            <a:ahLst/>
            <a:cxnLst/>
            <a:rect l="l" t="t" r="r" b="b"/>
            <a:pathLst>
              <a:path w="4953000" h="457200">
                <a:moveTo>
                  <a:pt x="4953000" y="0"/>
                </a:moveTo>
                <a:lnTo>
                  <a:pt x="0" y="0"/>
                </a:lnTo>
                <a:lnTo>
                  <a:pt x="0" y="457199"/>
                </a:lnTo>
                <a:lnTo>
                  <a:pt x="4953000" y="457199"/>
                </a:lnTo>
                <a:lnTo>
                  <a:pt x="4953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69644" y="656082"/>
            <a:ext cx="47161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Remove</a:t>
            </a:r>
            <a:r>
              <a:rPr spc="-265" dirty="0"/>
              <a:t> </a:t>
            </a:r>
            <a:r>
              <a:rPr spc="-40" dirty="0"/>
              <a:t>Duplicates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09294" y="1844802"/>
            <a:ext cx="3956050" cy="1162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A4B592"/>
              </a:buClr>
              <a:buFont typeface="Arial"/>
              <a:buChar char="•"/>
              <a:tabLst>
                <a:tab pos="19558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Why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remove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duplicates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19"/>
              </a:spcBef>
              <a:buClr>
                <a:srgbClr val="A4B592"/>
              </a:buClr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377825" lvl="1" indent="-180975">
              <a:lnSpc>
                <a:spcPct val="100000"/>
              </a:lnSpc>
              <a:buClr>
                <a:srgbClr val="A4B592"/>
              </a:buClr>
              <a:buFont typeface="Carlito"/>
              <a:buChar char="◦"/>
              <a:tabLst>
                <a:tab pos="377825" algn="l"/>
              </a:tabLst>
            </a:pP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maintain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accurate,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consistent</a:t>
            </a:r>
            <a:r>
              <a:rPr sz="14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datasets</a:t>
            </a:r>
            <a:endParaRPr sz="1400">
              <a:latin typeface="Times New Roman"/>
              <a:cs typeface="Times New Roman"/>
            </a:endParaRPr>
          </a:p>
          <a:p>
            <a:pPr marL="377190" lvl="1" indent="-180340">
              <a:lnSpc>
                <a:spcPct val="100000"/>
              </a:lnSpc>
              <a:spcBef>
                <a:spcPts val="434"/>
              </a:spcBef>
              <a:buClr>
                <a:srgbClr val="A4B592"/>
              </a:buClr>
              <a:buFont typeface="Carlito"/>
              <a:buChar char="◦"/>
              <a:tabLst>
                <a:tab pos="377190" algn="l"/>
              </a:tabLst>
            </a:pP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avoid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producing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wrong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misleading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statistics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12316" y="502996"/>
            <a:ext cx="68002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Sources</a:t>
            </a:r>
            <a:r>
              <a:rPr spc="-245" dirty="0"/>
              <a:t> </a:t>
            </a:r>
            <a:r>
              <a:rPr dirty="0"/>
              <a:t>of</a:t>
            </a:r>
            <a:r>
              <a:rPr spc="-220" dirty="0"/>
              <a:t> </a:t>
            </a:r>
            <a:r>
              <a:rPr dirty="0"/>
              <a:t>Data</a:t>
            </a:r>
            <a:r>
              <a:rPr spc="-245" dirty="0"/>
              <a:t> </a:t>
            </a:r>
            <a:r>
              <a:rPr dirty="0"/>
              <a:t>and</a:t>
            </a:r>
            <a:r>
              <a:rPr spc="-225" dirty="0"/>
              <a:t> </a:t>
            </a:r>
            <a:r>
              <a:rPr spc="-20" dirty="0"/>
              <a:t>Privacy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98905" y="2265680"/>
            <a:ext cx="6403975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Open</a:t>
            </a:r>
            <a:r>
              <a:rPr sz="20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Data:</a:t>
            </a:r>
            <a:endParaRPr sz="2000">
              <a:latin typeface="Times New Roman"/>
              <a:cs typeface="Times New Roman"/>
            </a:endParaRPr>
          </a:p>
          <a:p>
            <a:pPr marL="279400" marR="5080" indent="-238125">
              <a:lnSpc>
                <a:spcPct val="100000"/>
              </a:lnSpc>
              <a:buClr>
                <a:srgbClr val="000000"/>
              </a:buClr>
              <a:buFont typeface="Carlito"/>
              <a:buChar char="●"/>
              <a:tabLst>
                <a:tab pos="27940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Open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Knowledge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Foundation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describes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Open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as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“any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content,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information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people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free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use,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reuse,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redistribute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without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any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legal,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technological,</a:t>
            </a:r>
            <a:r>
              <a:rPr sz="20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or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social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restriction.”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Carlito"/>
              <a:buChar char="●"/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Private</a:t>
            </a:r>
            <a:r>
              <a:rPr sz="20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278765" indent="-237490">
              <a:lnSpc>
                <a:spcPct val="100000"/>
              </a:lnSpc>
              <a:buClr>
                <a:srgbClr val="000000"/>
              </a:buClr>
              <a:buFont typeface="Carlito"/>
              <a:buChar char="●"/>
              <a:tabLst>
                <a:tab pos="278765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related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expectation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privacy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regulated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particular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country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organization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068" y="6458711"/>
            <a:ext cx="800100" cy="2468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0200" y="2209800"/>
            <a:ext cx="6172200" cy="33528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52400" y="6324598"/>
            <a:ext cx="4953000" cy="457200"/>
          </a:xfrm>
          <a:custGeom>
            <a:avLst/>
            <a:gdLst/>
            <a:ahLst/>
            <a:cxnLst/>
            <a:rect l="l" t="t" r="r" b="b"/>
            <a:pathLst>
              <a:path w="4953000" h="457200">
                <a:moveTo>
                  <a:pt x="4953000" y="0"/>
                </a:moveTo>
                <a:lnTo>
                  <a:pt x="0" y="0"/>
                </a:lnTo>
                <a:lnTo>
                  <a:pt x="0" y="457199"/>
                </a:lnTo>
                <a:lnTo>
                  <a:pt x="4953000" y="457199"/>
                </a:lnTo>
                <a:lnTo>
                  <a:pt x="4953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1090" y="907745"/>
            <a:ext cx="17621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>
                <a:latin typeface="Carlito"/>
                <a:cs typeface="Carlito"/>
              </a:rPr>
              <a:t>NumPy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8230" y="1821307"/>
            <a:ext cx="7196455" cy="24149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NumPy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(short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Numerical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Python)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provides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efficient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interface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store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operate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on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dense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data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buffers.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240"/>
              </a:spcBef>
            </a:pP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404040"/>
                </a:solidFill>
                <a:latin typeface="Carlito"/>
                <a:cs typeface="Carlito"/>
              </a:rPr>
              <a:t>Benefits:</a:t>
            </a:r>
            <a:endParaRPr sz="2000">
              <a:latin typeface="Carlito"/>
              <a:cs typeface="Carlito"/>
            </a:endParaRPr>
          </a:p>
          <a:p>
            <a:pPr marL="213360" indent="-205104">
              <a:lnSpc>
                <a:spcPct val="100000"/>
              </a:lnSpc>
              <a:spcBef>
                <a:spcPts val="1170"/>
              </a:spcBef>
              <a:buClr>
                <a:srgbClr val="A4B592"/>
              </a:buClr>
              <a:buSzPct val="95000"/>
              <a:buFont typeface="Wingdings"/>
              <a:buChar char=""/>
              <a:tabLst>
                <a:tab pos="213360" algn="l"/>
              </a:tabLst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Efficient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storage</a:t>
            </a:r>
            <a:endParaRPr sz="2000">
              <a:latin typeface="Carlito"/>
              <a:cs typeface="Carlito"/>
            </a:endParaRPr>
          </a:p>
          <a:p>
            <a:pPr marL="213360" indent="-205104">
              <a:lnSpc>
                <a:spcPct val="100000"/>
              </a:lnSpc>
              <a:spcBef>
                <a:spcPts val="1160"/>
              </a:spcBef>
              <a:buClr>
                <a:srgbClr val="A4B592"/>
              </a:buClr>
              <a:buSzPct val="95000"/>
              <a:buFont typeface="Wingdings"/>
              <a:buChar char=""/>
              <a:tabLst>
                <a:tab pos="213360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Data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operations</a:t>
            </a:r>
            <a:endParaRPr sz="2000">
              <a:latin typeface="Carlito"/>
              <a:cs typeface="Carlito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1765" y="579882"/>
            <a:ext cx="33629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Types</a:t>
            </a:r>
            <a:r>
              <a:rPr spc="-180" dirty="0"/>
              <a:t> </a:t>
            </a:r>
            <a:r>
              <a:rPr dirty="0"/>
              <a:t>of</a:t>
            </a:r>
            <a:r>
              <a:rPr spc="-165" dirty="0"/>
              <a:t> </a:t>
            </a:r>
            <a:r>
              <a:rPr spc="-20" dirty="0"/>
              <a:t>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30325" y="2109597"/>
            <a:ext cx="6857365" cy="3079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Structured</a:t>
            </a:r>
            <a:r>
              <a:rPr sz="2000" b="1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386080">
              <a:lnSpc>
                <a:spcPct val="100000"/>
              </a:lnSpc>
              <a:spcBef>
                <a:spcPts val="1310"/>
              </a:spcBef>
            </a:pP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entered</a:t>
            </a:r>
            <a:r>
              <a:rPr sz="1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maintained</a:t>
            </a:r>
            <a:r>
              <a:rPr sz="16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fixed</a:t>
            </a:r>
            <a:r>
              <a:rPr sz="1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fields</a:t>
            </a:r>
            <a:r>
              <a:rPr sz="1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within</a:t>
            </a:r>
            <a:r>
              <a:rPr sz="1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file</a:t>
            </a:r>
            <a:r>
              <a:rPr sz="1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record</a:t>
            </a:r>
            <a:endParaRPr sz="1600">
              <a:latin typeface="Times New Roman"/>
              <a:cs typeface="Times New Roman"/>
            </a:endParaRPr>
          </a:p>
          <a:p>
            <a:pPr marL="386080">
              <a:lnSpc>
                <a:spcPct val="100000"/>
              </a:lnSpc>
              <a:spcBef>
                <a:spcPts val="1305"/>
              </a:spcBef>
            </a:pP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Easily</a:t>
            </a:r>
            <a:r>
              <a:rPr sz="1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entered,</a:t>
            </a:r>
            <a:r>
              <a:rPr sz="1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classified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6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analyzed</a:t>
            </a:r>
            <a:r>
              <a:rPr sz="1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Relational</a:t>
            </a:r>
            <a:r>
              <a:rPr sz="1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Databases</a:t>
            </a:r>
            <a:r>
              <a:rPr sz="1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Spreadsheets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Unstructured</a:t>
            </a:r>
            <a:r>
              <a:rPr sz="2000" b="1"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270510">
              <a:lnSpc>
                <a:spcPct val="100000"/>
              </a:lnSpc>
              <a:spcBef>
                <a:spcPts val="1315"/>
              </a:spcBef>
            </a:pP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Lack</a:t>
            </a:r>
            <a:r>
              <a:rPr sz="1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organization-</a:t>
            </a:r>
            <a:r>
              <a:rPr sz="1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Raw</a:t>
            </a:r>
            <a:r>
              <a:rPr sz="16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endParaRPr sz="1600">
              <a:latin typeface="Times New Roman"/>
              <a:cs typeface="Times New Roman"/>
            </a:endParaRPr>
          </a:p>
          <a:p>
            <a:pPr marL="104139" marR="5080" indent="166370">
              <a:lnSpc>
                <a:spcPts val="1820"/>
              </a:lnSpc>
              <a:spcBef>
                <a:spcPts val="1455"/>
              </a:spcBef>
            </a:pP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Photo</a:t>
            </a:r>
            <a:r>
              <a:rPr sz="16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contents,</a:t>
            </a:r>
            <a:r>
              <a:rPr sz="1600" spc="-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Audio,</a:t>
            </a:r>
            <a:r>
              <a:rPr sz="16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imes New Roman"/>
                <a:cs typeface="Times New Roman"/>
              </a:rPr>
              <a:t>Video,</a:t>
            </a:r>
            <a:r>
              <a:rPr sz="16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Times New Roman"/>
                <a:cs typeface="Times New Roman"/>
              </a:rPr>
              <a:t>Web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pages,</a:t>
            </a:r>
            <a:r>
              <a:rPr sz="1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Blogs,</a:t>
            </a:r>
            <a:r>
              <a:rPr sz="1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Books,</a:t>
            </a:r>
            <a:r>
              <a:rPr sz="16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Journals,</a:t>
            </a:r>
            <a:r>
              <a:rPr sz="1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Presentations,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Articles,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Email</a:t>
            </a:r>
            <a:r>
              <a:rPr sz="16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text</a:t>
            </a:r>
            <a:r>
              <a:rPr sz="1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general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1090" y="524332"/>
            <a:ext cx="525208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45" dirty="0"/>
              <a:t>Structured</a:t>
            </a:r>
            <a:r>
              <a:rPr sz="3300" spc="-160" dirty="0"/>
              <a:t> </a:t>
            </a:r>
            <a:r>
              <a:rPr sz="3300" dirty="0"/>
              <a:t>vs</a:t>
            </a:r>
            <a:r>
              <a:rPr sz="3300" spc="-130" dirty="0"/>
              <a:t> </a:t>
            </a:r>
            <a:r>
              <a:rPr sz="3300" spc="-50" dirty="0"/>
              <a:t>Unstructured</a:t>
            </a:r>
            <a:r>
              <a:rPr sz="3300" spc="-155" dirty="0"/>
              <a:t> </a:t>
            </a:r>
            <a:r>
              <a:rPr sz="3300" spc="-20" dirty="0"/>
              <a:t>Data</a:t>
            </a:r>
            <a:endParaRPr sz="3300"/>
          </a:p>
        </p:txBody>
      </p:sp>
      <p:sp>
        <p:nvSpPr>
          <p:cNvPr id="7" name="object 7"/>
          <p:cNvSpPr txBox="1"/>
          <p:nvPr/>
        </p:nvSpPr>
        <p:spPr>
          <a:xfrm>
            <a:off x="1121765" y="2170557"/>
            <a:ext cx="6711950" cy="290893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365"/>
              </a:spcBef>
            </a:pP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Structured</a:t>
            </a:r>
            <a:r>
              <a:rPr sz="1950" spc="3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950" spc="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950" spc="4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clearly</a:t>
            </a:r>
            <a:r>
              <a:rPr sz="1950" spc="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defined</a:t>
            </a:r>
            <a:r>
              <a:rPr sz="1950" spc="4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950" spc="4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searchable</a:t>
            </a:r>
            <a:r>
              <a:rPr sz="1950" spc="40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types</a:t>
            </a:r>
            <a:r>
              <a:rPr sz="1950" spc="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950" spc="40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404040"/>
                </a:solidFill>
                <a:latin typeface="Times New Roman"/>
                <a:cs typeface="Times New Roman"/>
              </a:rPr>
              <a:t>data,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while</a:t>
            </a:r>
            <a:r>
              <a:rPr sz="195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unstructured</a:t>
            </a:r>
            <a:r>
              <a:rPr sz="195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95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95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usually</a:t>
            </a:r>
            <a:r>
              <a:rPr sz="195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stored</a:t>
            </a:r>
            <a:r>
              <a:rPr sz="195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95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its</a:t>
            </a:r>
            <a:r>
              <a:rPr sz="195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native</a:t>
            </a:r>
            <a:r>
              <a:rPr sz="195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404040"/>
                </a:solidFill>
                <a:latin typeface="Times New Roman"/>
                <a:cs typeface="Times New Roman"/>
              </a:rPr>
              <a:t>format.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5715">
              <a:lnSpc>
                <a:spcPts val="2110"/>
              </a:lnSpc>
            </a:pP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Structured</a:t>
            </a:r>
            <a:r>
              <a:rPr sz="1950" spc="2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950" spc="2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950" spc="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easy</a:t>
            </a:r>
            <a:r>
              <a:rPr sz="1950" spc="2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950" spc="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search</a:t>
            </a:r>
            <a:r>
              <a:rPr sz="1950" spc="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950" spc="2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analyze,</a:t>
            </a:r>
            <a:r>
              <a:rPr sz="1950" spc="2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while</a:t>
            </a:r>
            <a:r>
              <a:rPr sz="1950" spc="2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404040"/>
                </a:solidFill>
                <a:latin typeface="Times New Roman"/>
                <a:cs typeface="Times New Roman"/>
              </a:rPr>
              <a:t>unstructured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95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requires</a:t>
            </a:r>
            <a:r>
              <a:rPr sz="195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more work</a:t>
            </a:r>
            <a:r>
              <a:rPr sz="195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95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process</a:t>
            </a:r>
            <a:r>
              <a:rPr sz="195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95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404040"/>
                </a:solidFill>
                <a:latin typeface="Times New Roman"/>
                <a:cs typeface="Times New Roman"/>
              </a:rPr>
              <a:t>understand.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ts val="2225"/>
              </a:lnSpc>
              <a:spcBef>
                <a:spcPts val="5"/>
              </a:spcBef>
            </a:pP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Structured</a:t>
            </a:r>
            <a:r>
              <a:rPr sz="1950" spc="3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950" spc="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exists</a:t>
            </a:r>
            <a:r>
              <a:rPr sz="1950" spc="4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950" spc="40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predefined</a:t>
            </a:r>
            <a:r>
              <a:rPr sz="1950" spc="4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formats,</a:t>
            </a:r>
            <a:r>
              <a:rPr sz="1950" spc="40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while</a:t>
            </a:r>
            <a:r>
              <a:rPr sz="1950" spc="3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404040"/>
                </a:solidFill>
                <a:latin typeface="Times New Roman"/>
                <a:cs typeface="Times New Roman"/>
              </a:rPr>
              <a:t>unstructured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ts val="2225"/>
              </a:lnSpc>
            </a:pP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95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95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95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95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variety</a:t>
            </a:r>
            <a:r>
              <a:rPr sz="195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95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404040"/>
                </a:solidFill>
                <a:latin typeface="Times New Roman"/>
                <a:cs typeface="Times New Roman"/>
              </a:rPr>
              <a:t>formats.</a:t>
            </a:r>
            <a:endParaRPr sz="195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100"/>
              </a:spcBef>
            </a:pPr>
            <a:r>
              <a:rPr sz="2700" spc="-90" dirty="0"/>
              <a:t>Types</a:t>
            </a:r>
            <a:r>
              <a:rPr sz="2700" spc="-105" dirty="0"/>
              <a:t> </a:t>
            </a:r>
            <a:r>
              <a:rPr sz="2700" dirty="0"/>
              <a:t>of</a:t>
            </a:r>
            <a:r>
              <a:rPr sz="2700" spc="-135" dirty="0"/>
              <a:t> </a:t>
            </a:r>
            <a:r>
              <a:rPr sz="2700" spc="-35" dirty="0"/>
              <a:t>Data</a:t>
            </a:r>
            <a:r>
              <a:rPr sz="2700" spc="-120" dirty="0"/>
              <a:t> </a:t>
            </a:r>
            <a:r>
              <a:rPr sz="2700" spc="-50" dirty="0"/>
              <a:t>…</a:t>
            </a:r>
            <a:endParaRPr sz="270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60302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415"/>
              </a:spcBef>
            </a:pPr>
            <a:r>
              <a:rPr sz="1800" b="1" dirty="0">
                <a:latin typeface="Times New Roman"/>
                <a:cs typeface="Times New Roman"/>
              </a:rPr>
              <a:t>Data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at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Rest:</a:t>
            </a:r>
            <a:endParaRPr sz="1800">
              <a:latin typeface="Times New Roman"/>
              <a:cs typeface="Times New Roman"/>
            </a:endParaRPr>
          </a:p>
          <a:p>
            <a:pPr marL="164465" marR="273685" indent="144145">
              <a:lnSpc>
                <a:spcPts val="2620"/>
              </a:lnSpc>
              <a:spcBef>
                <a:spcPts val="140"/>
              </a:spcBef>
              <a:buFont typeface="Times New Roman"/>
              <a:buChar char="•"/>
              <a:tabLst>
                <a:tab pos="309245" algn="l"/>
              </a:tabLst>
            </a:pPr>
            <a:r>
              <a:rPr sz="1900" dirty="0"/>
              <a:t>Data</a:t>
            </a:r>
            <a:r>
              <a:rPr sz="1900" spc="-35" dirty="0"/>
              <a:t> </a:t>
            </a:r>
            <a:r>
              <a:rPr sz="1900" dirty="0"/>
              <a:t>stored</a:t>
            </a:r>
            <a:r>
              <a:rPr sz="1900" spc="-25" dirty="0"/>
              <a:t> </a:t>
            </a:r>
            <a:r>
              <a:rPr sz="1900" dirty="0"/>
              <a:t>in</a:t>
            </a:r>
            <a:r>
              <a:rPr sz="1900" spc="-15" dirty="0"/>
              <a:t> </a:t>
            </a:r>
            <a:r>
              <a:rPr sz="1900" dirty="0"/>
              <a:t>a</a:t>
            </a:r>
            <a:r>
              <a:rPr sz="1900" spc="-30" dirty="0"/>
              <a:t> </a:t>
            </a:r>
            <a:r>
              <a:rPr sz="1900" dirty="0"/>
              <a:t>physical</a:t>
            </a:r>
            <a:r>
              <a:rPr sz="1900" spc="-30" dirty="0"/>
              <a:t> </a:t>
            </a:r>
            <a:r>
              <a:rPr sz="1900" dirty="0"/>
              <a:t>location</a:t>
            </a:r>
            <a:r>
              <a:rPr sz="1900" spc="-30" dirty="0"/>
              <a:t> </a:t>
            </a:r>
            <a:r>
              <a:rPr sz="1900" dirty="0"/>
              <a:t>such</a:t>
            </a:r>
            <a:r>
              <a:rPr sz="1900" spc="-20" dirty="0"/>
              <a:t> </a:t>
            </a:r>
            <a:r>
              <a:rPr sz="1900" dirty="0"/>
              <a:t>as</a:t>
            </a:r>
            <a:r>
              <a:rPr sz="1900" spc="-20" dirty="0"/>
              <a:t> </a:t>
            </a:r>
            <a:r>
              <a:rPr sz="1900" dirty="0"/>
              <a:t>a</a:t>
            </a:r>
            <a:r>
              <a:rPr sz="1900" spc="-30" dirty="0"/>
              <a:t> </a:t>
            </a:r>
            <a:r>
              <a:rPr sz="1900" dirty="0"/>
              <a:t>server</a:t>
            </a:r>
            <a:r>
              <a:rPr sz="1900" spc="-15" dirty="0"/>
              <a:t> </a:t>
            </a:r>
            <a:r>
              <a:rPr sz="1900" dirty="0"/>
              <a:t>hard</a:t>
            </a:r>
            <a:r>
              <a:rPr sz="1900" spc="-15" dirty="0"/>
              <a:t> </a:t>
            </a:r>
            <a:r>
              <a:rPr sz="1900" dirty="0"/>
              <a:t>drive</a:t>
            </a:r>
            <a:r>
              <a:rPr sz="1900" spc="-15" dirty="0"/>
              <a:t> </a:t>
            </a:r>
            <a:r>
              <a:rPr sz="1900" dirty="0"/>
              <a:t>or</a:t>
            </a:r>
            <a:r>
              <a:rPr sz="1900" spc="430" dirty="0"/>
              <a:t> </a:t>
            </a:r>
            <a:r>
              <a:rPr sz="1900" dirty="0"/>
              <a:t>within</a:t>
            </a:r>
            <a:r>
              <a:rPr sz="1900" spc="-20" dirty="0"/>
              <a:t> </a:t>
            </a:r>
            <a:r>
              <a:rPr sz="1900" spc="-50" dirty="0"/>
              <a:t>a </a:t>
            </a:r>
            <a:r>
              <a:rPr sz="1900" dirty="0"/>
              <a:t>data</a:t>
            </a:r>
            <a:r>
              <a:rPr sz="1900" spc="-5" dirty="0"/>
              <a:t> </a:t>
            </a:r>
            <a:r>
              <a:rPr sz="1900" spc="-10" dirty="0"/>
              <a:t>center.</a:t>
            </a:r>
            <a:endParaRPr sz="1900"/>
          </a:p>
          <a:p>
            <a:pPr marL="151765">
              <a:lnSpc>
                <a:spcPct val="100000"/>
              </a:lnSpc>
              <a:spcBef>
                <a:spcPts val="630"/>
              </a:spcBef>
              <a:buFont typeface="Times New Roman"/>
              <a:buChar char="•"/>
            </a:pPr>
            <a:endParaRPr sz="1900"/>
          </a:p>
          <a:p>
            <a:pPr marL="164465">
              <a:lnSpc>
                <a:spcPct val="100000"/>
              </a:lnSpc>
              <a:spcBef>
                <a:spcPts val="5"/>
              </a:spcBef>
            </a:pPr>
            <a:r>
              <a:rPr sz="1900" b="1" dirty="0">
                <a:latin typeface="Times New Roman"/>
                <a:cs typeface="Times New Roman"/>
              </a:rPr>
              <a:t>Data</a:t>
            </a:r>
            <a:r>
              <a:rPr sz="1900" b="1" spc="-1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In</a:t>
            </a:r>
            <a:r>
              <a:rPr sz="1900" b="1" spc="-25" dirty="0">
                <a:latin typeface="Times New Roman"/>
                <a:cs typeface="Times New Roman"/>
              </a:rPr>
              <a:t> </a:t>
            </a:r>
            <a:r>
              <a:rPr sz="1900" b="1" spc="-10" dirty="0">
                <a:latin typeface="Times New Roman"/>
                <a:cs typeface="Times New Roman"/>
              </a:rPr>
              <a:t>Motion:</a:t>
            </a:r>
            <a:endParaRPr sz="1900">
              <a:latin typeface="Times New Roman"/>
              <a:cs typeface="Times New Roman"/>
            </a:endParaRPr>
          </a:p>
          <a:p>
            <a:pPr marL="164465" marR="408940">
              <a:lnSpc>
                <a:spcPct val="114700"/>
              </a:lnSpc>
              <a:spcBef>
                <a:spcPts val="10"/>
              </a:spcBef>
            </a:pPr>
            <a:r>
              <a:rPr sz="1900" dirty="0"/>
              <a:t>Dynamic data</a:t>
            </a:r>
            <a:r>
              <a:rPr sz="1900" spc="-20" dirty="0"/>
              <a:t> </a:t>
            </a:r>
            <a:r>
              <a:rPr sz="1900" dirty="0"/>
              <a:t>that</a:t>
            </a:r>
            <a:r>
              <a:rPr sz="1900" spc="-20" dirty="0"/>
              <a:t> </a:t>
            </a:r>
            <a:r>
              <a:rPr sz="1900" dirty="0"/>
              <a:t>requires</a:t>
            </a:r>
            <a:r>
              <a:rPr sz="1900" spc="-15" dirty="0"/>
              <a:t> </a:t>
            </a:r>
            <a:r>
              <a:rPr sz="1900" spc="-20" dirty="0"/>
              <a:t>real-</a:t>
            </a:r>
            <a:r>
              <a:rPr sz="1900" dirty="0"/>
              <a:t>time</a:t>
            </a:r>
            <a:r>
              <a:rPr sz="1900" spc="-20" dirty="0"/>
              <a:t> </a:t>
            </a:r>
            <a:r>
              <a:rPr sz="1900" dirty="0"/>
              <a:t>processing</a:t>
            </a:r>
            <a:r>
              <a:rPr sz="1900" spc="-5" dirty="0"/>
              <a:t> </a:t>
            </a:r>
            <a:r>
              <a:rPr sz="1900" dirty="0"/>
              <a:t>before</a:t>
            </a:r>
            <a:r>
              <a:rPr sz="1900" spc="-20" dirty="0"/>
              <a:t> </a:t>
            </a:r>
            <a:r>
              <a:rPr sz="1900" dirty="0"/>
              <a:t>the</a:t>
            </a:r>
            <a:r>
              <a:rPr sz="1900" spc="-20" dirty="0"/>
              <a:t> </a:t>
            </a:r>
            <a:r>
              <a:rPr sz="1900" dirty="0"/>
              <a:t>data</a:t>
            </a:r>
            <a:r>
              <a:rPr sz="1900" spc="-30" dirty="0"/>
              <a:t> </a:t>
            </a:r>
            <a:r>
              <a:rPr sz="1900" spc="-10" dirty="0"/>
              <a:t>becomes </a:t>
            </a:r>
            <a:r>
              <a:rPr sz="1900" dirty="0"/>
              <a:t>irrelevant</a:t>
            </a:r>
            <a:r>
              <a:rPr sz="1900" spc="-15" dirty="0"/>
              <a:t> </a:t>
            </a:r>
            <a:r>
              <a:rPr sz="1900" dirty="0"/>
              <a:t>or </a:t>
            </a:r>
            <a:r>
              <a:rPr sz="1900" spc="-10" dirty="0"/>
              <a:t>obsolete.</a:t>
            </a:r>
            <a:endParaRPr sz="1900"/>
          </a:p>
          <a:p>
            <a:pPr marL="308610" indent="-144145">
              <a:lnSpc>
                <a:spcPct val="100000"/>
              </a:lnSpc>
              <a:spcBef>
                <a:spcPts val="350"/>
              </a:spcBef>
              <a:buChar char="•"/>
              <a:tabLst>
                <a:tab pos="309245" algn="l"/>
              </a:tabLst>
            </a:pPr>
            <a:r>
              <a:rPr sz="1900" dirty="0"/>
              <a:t>Data</a:t>
            </a:r>
            <a:r>
              <a:rPr sz="1900" spc="-30" dirty="0"/>
              <a:t> </a:t>
            </a:r>
            <a:r>
              <a:rPr sz="1900" dirty="0"/>
              <a:t>in</a:t>
            </a:r>
            <a:r>
              <a:rPr sz="1900" spc="-15" dirty="0"/>
              <a:t> </a:t>
            </a:r>
            <a:r>
              <a:rPr sz="1900" dirty="0"/>
              <a:t>transit,</a:t>
            </a:r>
            <a:r>
              <a:rPr sz="1900" spc="-15" dirty="0"/>
              <a:t> </a:t>
            </a:r>
            <a:r>
              <a:rPr sz="1900" dirty="0"/>
              <a:t>or</a:t>
            </a:r>
            <a:r>
              <a:rPr sz="1900" spc="-5" dirty="0"/>
              <a:t> </a:t>
            </a:r>
            <a:r>
              <a:rPr sz="1900" dirty="0"/>
              <a:t>data</a:t>
            </a:r>
            <a:r>
              <a:rPr sz="1900" spc="-25" dirty="0"/>
              <a:t> </a:t>
            </a:r>
            <a:r>
              <a:rPr sz="1900" dirty="0"/>
              <a:t>in</a:t>
            </a:r>
            <a:r>
              <a:rPr sz="1900" spc="-20" dirty="0"/>
              <a:t> </a:t>
            </a:r>
            <a:r>
              <a:rPr sz="1900" dirty="0"/>
              <a:t>motion, is</a:t>
            </a:r>
            <a:r>
              <a:rPr sz="1900" spc="-10" dirty="0"/>
              <a:t> </a:t>
            </a:r>
            <a:r>
              <a:rPr sz="1900" dirty="0"/>
              <a:t>data</a:t>
            </a:r>
            <a:r>
              <a:rPr sz="1900" spc="-25" dirty="0"/>
              <a:t> </a:t>
            </a:r>
            <a:r>
              <a:rPr sz="1900" dirty="0"/>
              <a:t>actively</a:t>
            </a:r>
            <a:r>
              <a:rPr sz="1900" spc="-25" dirty="0"/>
              <a:t> </a:t>
            </a:r>
            <a:r>
              <a:rPr sz="1900" dirty="0"/>
              <a:t>moving</a:t>
            </a:r>
            <a:r>
              <a:rPr sz="1900" spc="5" dirty="0"/>
              <a:t> </a:t>
            </a:r>
            <a:r>
              <a:rPr sz="1900" dirty="0"/>
              <a:t>from</a:t>
            </a:r>
            <a:r>
              <a:rPr sz="1900" spc="-15" dirty="0"/>
              <a:t> </a:t>
            </a:r>
            <a:r>
              <a:rPr sz="1900" dirty="0"/>
              <a:t>one</a:t>
            </a:r>
            <a:r>
              <a:rPr sz="1900" spc="-25" dirty="0"/>
              <a:t> </a:t>
            </a:r>
            <a:r>
              <a:rPr sz="1900" spc="-10" dirty="0"/>
              <a:t>location</a:t>
            </a:r>
            <a:endParaRPr sz="1900"/>
          </a:p>
          <a:p>
            <a:pPr marL="164465">
              <a:lnSpc>
                <a:spcPct val="100000"/>
              </a:lnSpc>
              <a:spcBef>
                <a:spcPts val="335"/>
              </a:spcBef>
            </a:pPr>
            <a:r>
              <a:rPr sz="1900" dirty="0"/>
              <a:t>to</a:t>
            </a:r>
            <a:r>
              <a:rPr sz="1900" spc="-25" dirty="0"/>
              <a:t> </a:t>
            </a:r>
            <a:r>
              <a:rPr sz="1900" dirty="0"/>
              <a:t>another</a:t>
            </a:r>
            <a:r>
              <a:rPr sz="1900" spc="-5" dirty="0"/>
              <a:t> </a:t>
            </a:r>
            <a:r>
              <a:rPr sz="1900" dirty="0"/>
              <a:t>such</a:t>
            </a:r>
            <a:r>
              <a:rPr sz="1900" spc="-15" dirty="0"/>
              <a:t> </a:t>
            </a:r>
            <a:r>
              <a:rPr sz="1900" dirty="0"/>
              <a:t>as</a:t>
            </a:r>
            <a:r>
              <a:rPr sz="1900" spc="-20" dirty="0"/>
              <a:t> </a:t>
            </a:r>
            <a:r>
              <a:rPr sz="1900" dirty="0"/>
              <a:t>across</a:t>
            </a:r>
            <a:r>
              <a:rPr sz="1900" spc="-20" dirty="0"/>
              <a:t> </a:t>
            </a:r>
            <a:r>
              <a:rPr sz="1900" dirty="0"/>
              <a:t>the</a:t>
            </a:r>
            <a:r>
              <a:rPr sz="1900" spc="-15" dirty="0"/>
              <a:t> </a:t>
            </a:r>
            <a:r>
              <a:rPr sz="1900" dirty="0"/>
              <a:t>internet</a:t>
            </a:r>
            <a:r>
              <a:rPr sz="1900" spc="-25" dirty="0"/>
              <a:t> </a:t>
            </a:r>
            <a:r>
              <a:rPr sz="1900" dirty="0"/>
              <a:t>or</a:t>
            </a:r>
            <a:r>
              <a:rPr sz="1900" spc="-15" dirty="0"/>
              <a:t> </a:t>
            </a:r>
            <a:r>
              <a:rPr sz="1900" dirty="0"/>
              <a:t>through a</a:t>
            </a:r>
            <a:r>
              <a:rPr sz="1900" spc="-20" dirty="0"/>
              <a:t> </a:t>
            </a:r>
            <a:r>
              <a:rPr sz="1900" dirty="0"/>
              <a:t>private</a:t>
            </a:r>
            <a:r>
              <a:rPr sz="1900" spc="-20" dirty="0"/>
              <a:t> </a:t>
            </a:r>
            <a:r>
              <a:rPr sz="1900" spc="-10" dirty="0"/>
              <a:t>network.</a:t>
            </a:r>
            <a:endParaRPr sz="19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5"/>
              </a:spcBef>
            </a:pPr>
            <a:r>
              <a:rPr sz="4300" spc="-60" dirty="0"/>
              <a:t>Data</a:t>
            </a:r>
            <a:r>
              <a:rPr sz="4300" spc="-335" dirty="0"/>
              <a:t> </a:t>
            </a:r>
            <a:r>
              <a:rPr sz="4300" spc="-45" dirty="0"/>
              <a:t>Analysis</a:t>
            </a:r>
            <a:r>
              <a:rPr sz="4300" spc="-225" dirty="0"/>
              <a:t> </a:t>
            </a:r>
            <a:r>
              <a:rPr sz="4300" spc="-20" dirty="0"/>
              <a:t>Life</a:t>
            </a:r>
            <a:r>
              <a:rPr sz="4300" spc="-190" dirty="0"/>
              <a:t> </a:t>
            </a:r>
            <a:r>
              <a:rPr sz="4300" spc="-10" dirty="0"/>
              <a:t>Cycle</a:t>
            </a:r>
            <a:endParaRPr sz="43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4432" y="1851660"/>
            <a:ext cx="3896868" cy="38359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8016" y="985773"/>
            <a:ext cx="30314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45" dirty="0"/>
              <a:t>THE</a:t>
            </a:r>
            <a:r>
              <a:rPr sz="2700" spc="-100" dirty="0"/>
              <a:t> </a:t>
            </a:r>
            <a:r>
              <a:rPr sz="2700" dirty="0"/>
              <a:t>6</a:t>
            </a:r>
            <a:r>
              <a:rPr sz="2700" spc="-110" dirty="0"/>
              <a:t> </a:t>
            </a:r>
            <a:r>
              <a:rPr sz="2700" spc="-55" dirty="0"/>
              <a:t>STEP</a:t>
            </a:r>
            <a:r>
              <a:rPr sz="2700" spc="-185" dirty="0"/>
              <a:t> </a:t>
            </a:r>
            <a:r>
              <a:rPr sz="2700" spc="-20" dirty="0"/>
              <a:t>MODEL</a:t>
            </a:r>
            <a:endParaRPr sz="2700"/>
          </a:p>
        </p:txBody>
      </p:sp>
      <p:sp>
        <p:nvSpPr>
          <p:cNvPr id="7" name="object 7"/>
          <p:cNvSpPr txBox="1"/>
          <p:nvPr/>
        </p:nvSpPr>
        <p:spPr>
          <a:xfrm>
            <a:off x="1147673" y="1920366"/>
            <a:ext cx="6658609" cy="248602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277495" indent="189865">
              <a:lnSpc>
                <a:spcPts val="1720"/>
              </a:lnSpc>
              <a:spcBef>
                <a:spcPts val="225"/>
              </a:spcBef>
              <a:buAutoNum type="arabicPeriod"/>
              <a:tabLst>
                <a:tab pos="202565" algn="l"/>
              </a:tabLst>
            </a:pPr>
            <a:r>
              <a:rPr sz="1500" b="1" dirty="0">
                <a:solidFill>
                  <a:srgbClr val="404040"/>
                </a:solidFill>
                <a:latin typeface="Times New Roman"/>
                <a:cs typeface="Times New Roman"/>
              </a:rPr>
              <a:t>Gathering</a:t>
            </a:r>
            <a:r>
              <a:rPr sz="15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5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5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sz="15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process</a:t>
            </a:r>
            <a:r>
              <a:rPr sz="15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locating</a:t>
            </a:r>
            <a:r>
              <a:rPr sz="15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5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then</a:t>
            </a:r>
            <a:r>
              <a:rPr sz="15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determining</a:t>
            </a:r>
            <a:r>
              <a:rPr sz="15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when </a:t>
            </a:r>
            <a:r>
              <a:rPr sz="1500" spc="-25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stop</a:t>
            </a:r>
            <a:r>
              <a:rPr sz="15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collecting.</a:t>
            </a:r>
            <a:endParaRPr sz="1500">
              <a:latin typeface="Times New Roman"/>
              <a:cs typeface="Times New Roman"/>
            </a:endParaRPr>
          </a:p>
          <a:p>
            <a:pPr marL="809625">
              <a:lnSpc>
                <a:spcPct val="100000"/>
              </a:lnSpc>
              <a:spcBef>
                <a:spcPts val="1260"/>
              </a:spcBef>
            </a:pP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5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Types</a:t>
            </a:r>
            <a:r>
              <a:rPr sz="15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15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15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json,</a:t>
            </a:r>
            <a:r>
              <a:rPr sz="15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xml,</a:t>
            </a:r>
            <a:r>
              <a:rPr sz="15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Ms-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word,</a:t>
            </a:r>
            <a:r>
              <a:rPr sz="15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csv,</a:t>
            </a:r>
            <a:r>
              <a:rPr sz="15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pdfs</a:t>
            </a:r>
            <a:r>
              <a:rPr sz="15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25" dirty="0">
                <a:solidFill>
                  <a:srgbClr val="404040"/>
                </a:solidFill>
                <a:latin typeface="Times New Roman"/>
                <a:cs typeface="Times New Roman"/>
              </a:rPr>
              <a:t>etc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9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5080" indent="189865">
              <a:lnSpc>
                <a:spcPts val="1720"/>
              </a:lnSpc>
              <a:buAutoNum type="arabicPeriod" startAt="2"/>
              <a:tabLst>
                <a:tab pos="202565" algn="l"/>
              </a:tabLst>
            </a:pPr>
            <a:r>
              <a:rPr sz="1500" b="1" dirty="0">
                <a:solidFill>
                  <a:srgbClr val="404040"/>
                </a:solidFill>
                <a:latin typeface="Times New Roman"/>
                <a:cs typeface="Times New Roman"/>
              </a:rPr>
              <a:t>Preparing</a:t>
            </a:r>
            <a:r>
              <a:rPr sz="15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5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500" b="1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- Multiple</a:t>
            </a:r>
            <a:r>
              <a:rPr sz="15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tasks</a:t>
            </a:r>
            <a:r>
              <a:rPr sz="15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5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transform</a:t>
            </a:r>
            <a:r>
              <a:rPr sz="15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5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into</a:t>
            </a:r>
            <a:r>
              <a:rPr sz="15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15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appropriate</a:t>
            </a:r>
            <a:r>
              <a:rPr sz="15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format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appropriate</a:t>
            </a:r>
            <a:r>
              <a:rPr sz="15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5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selected</a:t>
            </a:r>
            <a:r>
              <a:rPr sz="15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Times New Roman"/>
                <a:cs typeface="Times New Roman"/>
              </a:rPr>
              <a:t>tool.</a:t>
            </a:r>
            <a:endParaRPr sz="1500">
              <a:latin typeface="Times New Roman"/>
              <a:cs typeface="Times New Roman"/>
            </a:endParaRPr>
          </a:p>
          <a:p>
            <a:pPr marL="809625" marR="529590">
              <a:lnSpc>
                <a:spcPts val="1710"/>
              </a:lnSpc>
              <a:spcBef>
                <a:spcPts val="1390"/>
              </a:spcBef>
            </a:pP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Extract</a:t>
            </a:r>
            <a:r>
              <a:rPr sz="15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/</a:t>
            </a:r>
            <a:r>
              <a:rPr sz="15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Transform</a:t>
            </a:r>
            <a:r>
              <a:rPr sz="15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/</a:t>
            </a:r>
            <a:r>
              <a:rPr sz="15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Load:</a:t>
            </a:r>
            <a:r>
              <a:rPr sz="15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Prepare</a:t>
            </a:r>
            <a:r>
              <a:rPr sz="15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5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analysis</a:t>
            </a:r>
            <a:r>
              <a:rPr sz="15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after</a:t>
            </a:r>
            <a:r>
              <a:rPr sz="15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converting</a:t>
            </a:r>
            <a:r>
              <a:rPr sz="15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500" spc="-25" dirty="0">
                <a:solidFill>
                  <a:srgbClr val="404040"/>
                </a:solidFill>
                <a:latin typeface="Times New Roman"/>
                <a:cs typeface="Times New Roman"/>
              </a:rPr>
              <a:t> an </a:t>
            </a:r>
            <a:r>
              <a:rPr sz="1500" dirty="0">
                <a:solidFill>
                  <a:srgbClr val="404040"/>
                </a:solidFill>
                <a:latin typeface="Times New Roman"/>
                <a:cs typeface="Times New Roman"/>
              </a:rPr>
              <a:t>appropriate</a:t>
            </a:r>
            <a:r>
              <a:rPr sz="15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imes New Roman"/>
                <a:cs typeface="Times New Roman"/>
              </a:rPr>
              <a:t>format.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83944" y="474725"/>
            <a:ext cx="486918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dirty="0"/>
              <a:t>THE</a:t>
            </a:r>
            <a:r>
              <a:rPr sz="4300" spc="-200" dirty="0"/>
              <a:t> </a:t>
            </a:r>
            <a:r>
              <a:rPr sz="4300" dirty="0"/>
              <a:t>6</a:t>
            </a:r>
            <a:r>
              <a:rPr sz="4300" spc="-155" dirty="0"/>
              <a:t> </a:t>
            </a:r>
            <a:r>
              <a:rPr sz="4300" spc="-55" dirty="0"/>
              <a:t>STEP</a:t>
            </a:r>
            <a:r>
              <a:rPr sz="4300" spc="-275" dirty="0"/>
              <a:t> </a:t>
            </a:r>
            <a:r>
              <a:rPr sz="4300" spc="-10" dirty="0"/>
              <a:t>MODEL</a:t>
            </a:r>
            <a:endParaRPr sz="4300"/>
          </a:p>
        </p:txBody>
      </p:sp>
      <p:sp>
        <p:nvSpPr>
          <p:cNvPr id="7" name="object 7"/>
          <p:cNvSpPr txBox="1"/>
          <p:nvPr/>
        </p:nvSpPr>
        <p:spPr>
          <a:xfrm>
            <a:off x="946200" y="1768551"/>
            <a:ext cx="7400925" cy="330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 marR="5080" indent="-91440" algn="just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3"/>
              <a:tabLst>
                <a:tab pos="103505" algn="l"/>
                <a:tab pos="264160" algn="l"/>
              </a:tabLst>
            </a:pP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	Choosing</a:t>
            </a:r>
            <a:r>
              <a:rPr sz="1800" b="1" spc="1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b="1" spc="1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model</a:t>
            </a:r>
            <a:r>
              <a:rPr sz="1800" b="1" spc="1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sz="1800" spc="1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1800" spc="1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step</a:t>
            </a:r>
            <a:r>
              <a:rPr sz="1800" spc="1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includes</a:t>
            </a:r>
            <a:r>
              <a:rPr sz="1800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choosing</a:t>
            </a:r>
            <a:r>
              <a:rPr sz="1800" spc="1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1800" spc="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analysis</a:t>
            </a:r>
            <a:r>
              <a:rPr sz="1800" spc="1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technique</a:t>
            </a:r>
            <a:r>
              <a:rPr sz="1800" spc="1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that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1800" spc="2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best</a:t>
            </a:r>
            <a:r>
              <a:rPr sz="18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answer</a:t>
            </a:r>
            <a:r>
              <a:rPr sz="1800" spc="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2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question</a:t>
            </a:r>
            <a:r>
              <a:rPr sz="18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18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2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8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available.</a:t>
            </a:r>
            <a:r>
              <a:rPr sz="1800" spc="2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(Time-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series,</a:t>
            </a:r>
            <a:r>
              <a:rPr sz="1800" spc="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Linear</a:t>
            </a:r>
            <a:r>
              <a:rPr sz="1800" spc="2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Times New Roman"/>
                <a:cs typeface="Times New Roman"/>
              </a:rPr>
              <a:t>/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Exponential</a:t>
            </a:r>
            <a:r>
              <a:rPr sz="1800" spc="-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Trend)</a:t>
            </a:r>
            <a:endParaRPr sz="1800">
              <a:latin typeface="Times New Roman"/>
              <a:cs typeface="Times New Roman"/>
            </a:endParaRPr>
          </a:p>
          <a:p>
            <a:pPr marL="103505" marR="5080" indent="-91440" algn="just">
              <a:lnSpc>
                <a:spcPct val="100000"/>
              </a:lnSpc>
              <a:spcBef>
                <a:spcPts val="1405"/>
              </a:spcBef>
              <a:buFont typeface="Times New Roman"/>
              <a:buAutoNum type="arabicPeriod" startAt="3"/>
              <a:tabLst>
                <a:tab pos="103505" algn="l"/>
                <a:tab pos="254000" algn="l"/>
              </a:tabLst>
            </a:pP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	Analyzing</a:t>
            </a:r>
            <a:r>
              <a:rPr sz="1800" b="1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b="1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800" b="1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(Evaluation)</a:t>
            </a:r>
            <a:r>
              <a:rPr sz="1800" b="1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sz="18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process</a:t>
            </a:r>
            <a:r>
              <a:rPr sz="18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testing</a:t>
            </a:r>
            <a:r>
              <a:rPr sz="18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model</a:t>
            </a:r>
            <a:r>
              <a:rPr sz="18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against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8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8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determining</a:t>
            </a:r>
            <a:r>
              <a:rPr sz="18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if</a:t>
            </a:r>
            <a:r>
              <a:rPr sz="18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model</a:t>
            </a:r>
            <a:r>
              <a:rPr sz="18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8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analyzed</a:t>
            </a:r>
            <a:r>
              <a:rPr sz="18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8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8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reliable.</a:t>
            </a:r>
            <a:r>
              <a:rPr sz="18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Were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you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able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answer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question</a:t>
            </a:r>
            <a:r>
              <a:rPr sz="1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selected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tool?</a:t>
            </a:r>
            <a:endParaRPr sz="1800">
              <a:latin typeface="Times New Roman"/>
              <a:cs typeface="Times New Roman"/>
            </a:endParaRPr>
          </a:p>
          <a:p>
            <a:pPr marL="103505" marR="5080" indent="-91440" algn="just">
              <a:lnSpc>
                <a:spcPct val="100000"/>
              </a:lnSpc>
              <a:spcBef>
                <a:spcPts val="1395"/>
              </a:spcBef>
              <a:buFont typeface="Times New Roman"/>
              <a:buAutoNum type="arabicPeriod" startAt="3"/>
              <a:tabLst>
                <a:tab pos="103505" algn="l"/>
                <a:tab pos="271145" algn="l"/>
              </a:tabLst>
            </a:pP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	Presenting</a:t>
            </a:r>
            <a:r>
              <a:rPr sz="1800" b="1" spc="1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b="1" spc="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results</a:t>
            </a:r>
            <a:r>
              <a:rPr sz="1800" b="1" spc="1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(Deployment)</a:t>
            </a:r>
            <a:r>
              <a:rPr sz="1800" b="1" spc="1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sz="1800" spc="1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1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process</a:t>
            </a:r>
            <a:r>
              <a:rPr sz="1800" spc="1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1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communicating</a:t>
            </a:r>
            <a:r>
              <a:rPr sz="1800" spc="1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results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decision-makers.</a:t>
            </a:r>
            <a:endParaRPr sz="1800">
              <a:latin typeface="Times New Roman"/>
              <a:cs typeface="Times New Roman"/>
            </a:endParaRPr>
          </a:p>
          <a:p>
            <a:pPr marL="103505" marR="5715" indent="-91440" algn="just">
              <a:lnSpc>
                <a:spcPct val="100000"/>
              </a:lnSpc>
              <a:spcBef>
                <a:spcPts val="1410"/>
              </a:spcBef>
              <a:buFont typeface="Times New Roman"/>
              <a:buAutoNum type="arabicPeriod" startAt="3"/>
              <a:tabLst>
                <a:tab pos="103505" algn="l"/>
                <a:tab pos="258445" algn="l"/>
              </a:tabLst>
            </a:pP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	Making</a:t>
            </a:r>
            <a:r>
              <a:rPr sz="1800" b="1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decisions</a:t>
            </a:r>
            <a:r>
              <a:rPr sz="1800" b="1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(Business</a:t>
            </a:r>
            <a:r>
              <a:rPr sz="1800" b="1" spc="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Understanding)-</a:t>
            </a:r>
            <a:r>
              <a:rPr sz="1800" b="1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Leaders</a:t>
            </a:r>
            <a:r>
              <a:rPr sz="18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1800" spc="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incorporate</a:t>
            </a:r>
            <a:r>
              <a:rPr sz="1800" spc="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new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knowledge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part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overall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strategy.</a:t>
            </a:r>
            <a:r>
              <a:rPr sz="18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Cycle</a:t>
            </a:r>
            <a:r>
              <a:rPr sz="18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repeats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again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522281"/>
            <a:ext cx="3751579" cy="1555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UKIJ Qolyazma"/>
                <a:cs typeface="UKIJ Qolyazma"/>
              </a:rPr>
              <a:t>Copyright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©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2018</a:t>
            </a:r>
            <a:r>
              <a:rPr sz="1000" spc="-4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Pearson</a:t>
            </a:r>
            <a:r>
              <a:rPr sz="1000" spc="-3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Education,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Inc.</a:t>
            </a:r>
            <a:r>
              <a:rPr sz="1000" spc="-50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All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dirty="0">
                <a:latin typeface="UKIJ Qolyazma"/>
                <a:cs typeface="UKIJ Qolyazma"/>
              </a:rPr>
              <a:t>Rights</a:t>
            </a:r>
            <a:r>
              <a:rPr sz="1000" spc="-25" dirty="0">
                <a:latin typeface="UKIJ Qolyazma"/>
                <a:cs typeface="UKIJ Qolyazma"/>
              </a:rPr>
              <a:t> </a:t>
            </a:r>
            <a:r>
              <a:rPr sz="1000" spc="-10" dirty="0">
                <a:latin typeface="UKIJ Qolyazma"/>
                <a:cs typeface="UKIJ Qolyazma"/>
              </a:rPr>
              <a:t>Reserved.</a:t>
            </a:r>
            <a:endParaRPr sz="1000">
              <a:latin typeface="UKIJ Qolyazma"/>
              <a:cs typeface="UKIJ Qolyaz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" y="6324598"/>
            <a:ext cx="4953000" cy="457200"/>
            <a:chOff x="152400" y="6324598"/>
            <a:chExt cx="4953000" cy="457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7" y="6458712"/>
              <a:ext cx="800100" cy="246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" y="6324598"/>
              <a:ext cx="4953000" cy="457200"/>
            </a:xfrm>
            <a:custGeom>
              <a:avLst/>
              <a:gdLst/>
              <a:ahLst/>
              <a:cxnLst/>
              <a:rect l="l" t="t" r="r" b="b"/>
              <a:pathLst>
                <a:path w="4953000" h="457200">
                  <a:moveTo>
                    <a:pt x="4953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953000" y="457199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TYPES</a:t>
            </a:r>
            <a:r>
              <a:rPr spc="-245" dirty="0"/>
              <a:t> </a:t>
            </a:r>
            <a:r>
              <a:rPr spc="-45" dirty="0"/>
              <a:t>OF</a:t>
            </a:r>
            <a:r>
              <a:rPr spc="-365" dirty="0"/>
              <a:t> </a:t>
            </a:r>
            <a:r>
              <a:rPr spc="-30" dirty="0"/>
              <a:t>ANA</a:t>
            </a:r>
            <a:r>
              <a:rPr spc="-525" dirty="0"/>
              <a:t>L</a:t>
            </a:r>
            <a:r>
              <a:rPr spc="-30" dirty="0"/>
              <a:t>Y</a:t>
            </a:r>
            <a:r>
              <a:rPr spc="-40" dirty="0"/>
              <a:t>TI</a:t>
            </a:r>
            <a:r>
              <a:rPr spc="-30" dirty="0"/>
              <a:t>C</a:t>
            </a:r>
            <a:r>
              <a:rPr spc="20" dirty="0"/>
              <a:t>S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9760" y="1947254"/>
            <a:ext cx="6482410" cy="383369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6348984"/>
            <a:ext cx="1581912" cy="4084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1070</Words>
  <Application>Microsoft Office PowerPoint</Application>
  <PresentationFormat>On-screen Show (4:3)</PresentationFormat>
  <Paragraphs>142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Carlito</vt:lpstr>
      <vt:lpstr>Times New Roman</vt:lpstr>
      <vt:lpstr>UKIJ Qolyazma</vt:lpstr>
      <vt:lpstr>Wingdings</vt:lpstr>
      <vt:lpstr>Office Theme</vt:lpstr>
      <vt:lpstr>Introduction to Data Analytics</vt:lpstr>
      <vt:lpstr>Sources of Data and Privacy</vt:lpstr>
      <vt:lpstr>Types of Data</vt:lpstr>
      <vt:lpstr>Structured vs Unstructured Data</vt:lpstr>
      <vt:lpstr>Types of Data …</vt:lpstr>
      <vt:lpstr>Data Analysis Life Cycle</vt:lpstr>
      <vt:lpstr>THE 6 STEP MODEL</vt:lpstr>
      <vt:lpstr>THE 6 STEP MODEL</vt:lpstr>
      <vt:lpstr>TYPES OF ANALYTICS</vt:lpstr>
      <vt:lpstr>Introducing the pandas library</vt:lpstr>
      <vt:lpstr>Pandas</vt:lpstr>
      <vt:lpstr>Numpy</vt:lpstr>
      <vt:lpstr>Indexing in pandas</vt:lpstr>
      <vt:lpstr>Introducing the pandas library</vt:lpstr>
      <vt:lpstr>Introducing the pandas library</vt:lpstr>
      <vt:lpstr>Data Preparation</vt:lpstr>
      <vt:lpstr>Missing Value</vt:lpstr>
      <vt:lpstr>PowerPoint Presentation</vt:lpstr>
      <vt:lpstr>Remove Duplicates</vt:lpstr>
      <vt:lpstr>PowerPoint Presentation</vt:lpstr>
      <vt:lpstr>NumPy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Masoodhur Rahaman</cp:lastModifiedBy>
  <cp:revision>2</cp:revision>
  <dcterms:created xsi:type="dcterms:W3CDTF">2024-01-18T04:09:49Z</dcterms:created>
  <dcterms:modified xsi:type="dcterms:W3CDTF">2024-01-18T04:15:17Z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2024-01-18T00:00:00Z</vt:filetime>
  </property>
  <property fmtid="{D5CDD505-2E9C-101B-9397-08002B2CF9AE}" pid="5" name="Producer">
    <vt:lpwstr>3-Heights(TM) PDF Security Shell 4.8.25.2 (http://www.pdf-tools.com)</vt:lpwstr>
  </property>
</Properties>
</file>