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199"/>
                </a:lnTo>
                <a:lnTo>
                  <a:pt x="9144000" y="457199"/>
                </a:lnTo>
                <a:lnTo>
                  <a:pt x="9144000" y="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9144000" y="0"/>
                </a:moveTo>
                <a:lnTo>
                  <a:pt x="0" y="0"/>
                </a:lnTo>
                <a:lnTo>
                  <a:pt x="0" y="67055"/>
                </a:lnTo>
                <a:lnTo>
                  <a:pt x="9144000" y="67055"/>
                </a:lnTo>
                <a:lnTo>
                  <a:pt x="9144000" y="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96111" y="1738883"/>
            <a:ext cx="7475855" cy="0"/>
          </a:xfrm>
          <a:custGeom>
            <a:avLst/>
            <a:gdLst/>
            <a:ahLst/>
            <a:cxnLst/>
            <a:rect l="l" t="t" r="r" b="b"/>
            <a:pathLst>
              <a:path w="7475855">
                <a:moveTo>
                  <a:pt x="0" y="0"/>
                </a:moveTo>
                <a:lnTo>
                  <a:pt x="7475473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090" y="330784"/>
            <a:ext cx="7341819" cy="1237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7544" y="2079318"/>
            <a:ext cx="6485890" cy="1928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9141460" cy="457200"/>
            </a:xfrm>
            <a:custGeom>
              <a:avLst/>
              <a:gdLst/>
              <a:ahLst/>
              <a:cxnLst/>
              <a:rect l="l" t="t" r="r" b="b"/>
              <a:pathLst>
                <a:path w="9141460" h="457200">
                  <a:moveTo>
                    <a:pt x="9140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0952" y="457199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F3A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3"/>
              <a:ext cx="9142730" cy="64135"/>
            </a:xfrm>
            <a:custGeom>
              <a:avLst/>
              <a:gdLst/>
              <a:ahLst/>
              <a:cxnLst/>
              <a:rect l="l" t="t" r="r" b="b"/>
              <a:pathLst>
                <a:path w="9142730" h="64135">
                  <a:moveTo>
                    <a:pt x="152400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152400" y="64008"/>
                  </a:lnTo>
                  <a:lnTo>
                    <a:pt x="152400" y="0"/>
                  </a:lnTo>
                  <a:close/>
                </a:path>
                <a:path w="9142730" h="64135">
                  <a:moveTo>
                    <a:pt x="9142476" y="0"/>
                  </a:moveTo>
                  <a:lnTo>
                    <a:pt x="5105400" y="0"/>
                  </a:lnTo>
                  <a:lnTo>
                    <a:pt x="5105400" y="64008"/>
                  </a:lnTo>
                  <a:lnTo>
                    <a:pt x="9142476" y="64008"/>
                  </a:lnTo>
                  <a:lnTo>
                    <a:pt x="9142476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06780" y="4343400"/>
            <a:ext cx="7406005" cy="0"/>
          </a:xfrm>
          <a:custGeom>
            <a:avLst/>
            <a:gdLst/>
            <a:ahLst/>
            <a:cxnLst/>
            <a:rect l="l" t="t" r="r" b="b"/>
            <a:pathLst>
              <a:path w="7406005">
                <a:moveTo>
                  <a:pt x="0" y="0"/>
                </a:moveTo>
                <a:lnTo>
                  <a:pt x="7405624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444" y="1144981"/>
            <a:ext cx="7216775" cy="205613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2019935" marR="5080" indent="-2007870">
              <a:lnSpc>
                <a:spcPts val="7350"/>
              </a:lnSpc>
              <a:spcBef>
                <a:spcPts val="1420"/>
              </a:spcBef>
            </a:pPr>
            <a:r>
              <a:rPr sz="7200" spc="-180" dirty="0">
                <a:solidFill>
                  <a:srgbClr val="252525"/>
                </a:solidFill>
                <a:latin typeface="Carlito"/>
                <a:cs typeface="Carlito"/>
              </a:rPr>
              <a:t>Introduction</a:t>
            </a:r>
            <a:r>
              <a:rPr sz="7200" spc="-23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7200" spc="-90" dirty="0">
                <a:solidFill>
                  <a:srgbClr val="252525"/>
                </a:solidFill>
                <a:latin typeface="Carlito"/>
                <a:cs typeface="Carlito"/>
              </a:rPr>
              <a:t>to</a:t>
            </a:r>
            <a:r>
              <a:rPr sz="7200" spc="-21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7200" spc="-114" dirty="0">
                <a:solidFill>
                  <a:srgbClr val="252525"/>
                </a:solidFill>
                <a:latin typeface="Carlito"/>
                <a:cs typeface="Carlito"/>
              </a:rPr>
              <a:t>Data </a:t>
            </a:r>
            <a:r>
              <a:rPr sz="7200" spc="-40" dirty="0">
                <a:solidFill>
                  <a:srgbClr val="252525"/>
                </a:solidFill>
                <a:latin typeface="Carlito"/>
                <a:cs typeface="Carlito"/>
              </a:rPr>
              <a:t>Analytics</a:t>
            </a:r>
            <a:endParaRPr sz="7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1029" y="3106623"/>
            <a:ext cx="5412740" cy="1153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4440"/>
              </a:lnSpc>
              <a:spcBef>
                <a:spcPts val="95"/>
              </a:spcBef>
            </a:pPr>
            <a:r>
              <a:rPr sz="4000" spc="-20" dirty="0">
                <a:solidFill>
                  <a:srgbClr val="252525"/>
                </a:solidFill>
                <a:latin typeface="Carlito"/>
                <a:cs typeface="Carlito"/>
              </a:rPr>
              <a:t>ITE</a:t>
            </a:r>
            <a:r>
              <a:rPr sz="4000" spc="-204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4000" spc="-20" dirty="0">
                <a:solidFill>
                  <a:srgbClr val="252525"/>
                </a:solidFill>
                <a:latin typeface="Carlito"/>
                <a:cs typeface="Carlito"/>
              </a:rPr>
              <a:t>5201</a:t>
            </a:r>
            <a:endParaRPr sz="4000">
              <a:latin typeface="Carlito"/>
              <a:cs typeface="Carlito"/>
            </a:endParaRPr>
          </a:p>
          <a:p>
            <a:pPr algn="ctr">
              <a:lnSpc>
                <a:spcPts val="4440"/>
              </a:lnSpc>
            </a:pPr>
            <a:r>
              <a:rPr sz="4000" spc="-80" dirty="0">
                <a:solidFill>
                  <a:srgbClr val="252525"/>
                </a:solidFill>
                <a:latin typeface="Carlito"/>
                <a:cs typeface="Carlito"/>
              </a:rPr>
              <a:t>Lecture4-</a:t>
            </a:r>
            <a:r>
              <a:rPr sz="4000" spc="-105" dirty="0">
                <a:solidFill>
                  <a:srgbClr val="252525"/>
                </a:solidFill>
                <a:latin typeface="Carlito"/>
                <a:cs typeface="Carlito"/>
              </a:rPr>
              <a:t>Data</a:t>
            </a:r>
            <a:r>
              <a:rPr sz="4000" spc="-4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4000" spc="-65" dirty="0">
                <a:solidFill>
                  <a:srgbClr val="252525"/>
                </a:solidFill>
                <a:latin typeface="Carlito"/>
                <a:cs typeface="Carlito"/>
              </a:rPr>
              <a:t>Visualization</a:t>
            </a:r>
            <a:endParaRPr sz="40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sp>
          <p:nvSpPr>
            <p:cNvPr id="10" name="object 10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6348984"/>
              <a:ext cx="1581912" cy="4084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1090" y="925525"/>
            <a:ext cx="68078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/>
              <a:t>Graphics</a:t>
            </a:r>
            <a:r>
              <a:rPr sz="4800" spc="-245" dirty="0"/>
              <a:t> </a:t>
            </a:r>
            <a:r>
              <a:rPr sz="4800" dirty="0"/>
              <a:t>of</a:t>
            </a:r>
            <a:r>
              <a:rPr sz="4800" spc="-210" dirty="0"/>
              <a:t> </a:t>
            </a:r>
            <a:r>
              <a:rPr sz="4800" dirty="0"/>
              <a:t>data</a:t>
            </a:r>
            <a:r>
              <a:rPr sz="4800" spc="-220" dirty="0"/>
              <a:t> </a:t>
            </a:r>
            <a:r>
              <a:rPr sz="4800" spc="-40" dirty="0"/>
              <a:t>storytelling</a:t>
            </a:r>
            <a:endParaRPr sz="48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3784" y="2599944"/>
            <a:ext cx="5638555" cy="263194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4764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00"/>
              </a:spcBef>
            </a:pPr>
            <a:r>
              <a:rPr sz="4800" spc="-40" dirty="0"/>
              <a:t>Choropleth</a:t>
            </a:r>
            <a:r>
              <a:rPr sz="4800" spc="-225" dirty="0"/>
              <a:t> </a:t>
            </a:r>
            <a:r>
              <a:rPr sz="4800" spc="-25" dirty="0"/>
              <a:t>map</a:t>
            </a:r>
            <a:endParaRPr sz="48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8335" y="2766060"/>
            <a:ext cx="4043171" cy="300227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27556" y="1734058"/>
            <a:ext cx="6897370" cy="1177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 marR="5080" indent="-206375">
              <a:lnSpc>
                <a:spcPct val="100000"/>
              </a:lnSpc>
              <a:spcBef>
                <a:spcPts val="100"/>
              </a:spcBef>
            </a:pPr>
            <a:r>
              <a:rPr sz="1350" spc="605" dirty="0">
                <a:solidFill>
                  <a:srgbClr val="A4B592"/>
                </a:solidFill>
                <a:latin typeface="Noto Sans Symbols2"/>
                <a:cs typeface="Noto Sans Symbols2"/>
              </a:rPr>
              <a:t>🞇</a:t>
            </a:r>
            <a:r>
              <a:rPr sz="1350" spc="20" dirty="0">
                <a:solidFill>
                  <a:srgbClr val="A4B592"/>
                </a:solidFill>
                <a:latin typeface="Noto Sans Symbols2"/>
                <a:cs typeface="Noto Sans Symbols2"/>
              </a:rPr>
              <a:t> </a:t>
            </a:r>
            <a:r>
              <a:rPr sz="1800" dirty="0">
                <a:solidFill>
                  <a:srgbClr val="444D25"/>
                </a:solidFill>
                <a:latin typeface="Times New Roman"/>
                <a:cs typeface="Times New Roman"/>
              </a:rPr>
              <a:t>A</a:t>
            </a:r>
            <a:r>
              <a:rPr sz="1800" spc="-110" dirty="0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D25"/>
                </a:solidFill>
                <a:latin typeface="Times New Roman"/>
                <a:cs typeface="Times New Roman"/>
              </a:rPr>
              <a:t>choropleth</a:t>
            </a:r>
            <a:r>
              <a:rPr sz="1800" spc="-40" dirty="0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D25"/>
                </a:solidFill>
                <a:latin typeface="Times New Roman"/>
                <a:cs typeface="Times New Roman"/>
              </a:rPr>
              <a:t>map</a:t>
            </a:r>
            <a:r>
              <a:rPr sz="1800" spc="-15" dirty="0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D25"/>
                </a:solidFill>
                <a:latin typeface="Times New Roman"/>
                <a:cs typeface="Times New Roman"/>
              </a:rPr>
              <a:t>displays</a:t>
            </a:r>
            <a:r>
              <a:rPr sz="1800" spc="-60" dirty="0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D25"/>
                </a:solidFill>
                <a:latin typeface="Times New Roman"/>
                <a:cs typeface="Times New Roman"/>
              </a:rPr>
              <a:t>divided</a:t>
            </a:r>
            <a:r>
              <a:rPr sz="1800" spc="-40" dirty="0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D25"/>
                </a:solidFill>
                <a:latin typeface="Times New Roman"/>
                <a:cs typeface="Times New Roman"/>
              </a:rPr>
              <a:t>geographical</a:t>
            </a:r>
            <a:r>
              <a:rPr sz="1800" spc="-40" dirty="0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D25"/>
                </a:solidFill>
                <a:latin typeface="Times New Roman"/>
                <a:cs typeface="Times New Roman"/>
              </a:rPr>
              <a:t>areas</a:t>
            </a:r>
            <a:r>
              <a:rPr sz="1800" spc="-35" dirty="0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D25"/>
                </a:solidFill>
                <a:latin typeface="Times New Roman"/>
                <a:cs typeface="Times New Roman"/>
              </a:rPr>
              <a:t>or</a:t>
            </a:r>
            <a:r>
              <a:rPr sz="1800" spc="-25" dirty="0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D25"/>
                </a:solidFill>
                <a:latin typeface="Times New Roman"/>
                <a:cs typeface="Times New Roman"/>
              </a:rPr>
              <a:t>regions</a:t>
            </a:r>
            <a:r>
              <a:rPr sz="1800" spc="-35" dirty="0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D25"/>
                </a:solidFill>
                <a:latin typeface="Times New Roman"/>
                <a:cs typeface="Times New Roman"/>
              </a:rPr>
              <a:t>that</a:t>
            </a:r>
            <a:r>
              <a:rPr sz="1800" spc="-25" dirty="0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sz="1800" spc="-105" dirty="0">
                <a:solidFill>
                  <a:srgbClr val="444D25"/>
                </a:solidFill>
                <a:latin typeface="Times New Roman"/>
                <a:cs typeface="Times New Roman"/>
              </a:rPr>
              <a:t>are </a:t>
            </a:r>
            <a:r>
              <a:rPr sz="1800" dirty="0">
                <a:solidFill>
                  <a:srgbClr val="444D25"/>
                </a:solidFill>
                <a:latin typeface="Times New Roman"/>
                <a:cs typeface="Times New Roman"/>
              </a:rPr>
              <a:t>coloured</a:t>
            </a:r>
            <a:r>
              <a:rPr sz="1800" spc="-40" dirty="0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D25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D25"/>
                </a:solidFill>
                <a:latin typeface="Times New Roman"/>
                <a:cs typeface="Times New Roman"/>
              </a:rPr>
              <a:t>relation</a:t>
            </a:r>
            <a:r>
              <a:rPr sz="1800" spc="-35" dirty="0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D25"/>
                </a:solidFill>
                <a:latin typeface="Times New Roman"/>
                <a:cs typeface="Times New Roman"/>
              </a:rPr>
              <a:t>to</a:t>
            </a:r>
            <a:r>
              <a:rPr sz="1800" spc="-20" dirty="0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D25"/>
                </a:solidFill>
                <a:latin typeface="Times New Roman"/>
                <a:cs typeface="Times New Roman"/>
              </a:rPr>
              <a:t>a</a:t>
            </a:r>
            <a:r>
              <a:rPr sz="1800" spc="-20" dirty="0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D25"/>
                </a:solidFill>
                <a:latin typeface="Times New Roman"/>
                <a:cs typeface="Times New Roman"/>
              </a:rPr>
              <a:t>numeric</a:t>
            </a:r>
            <a:r>
              <a:rPr sz="1800" spc="-20" dirty="0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44D25"/>
                </a:solidFill>
                <a:latin typeface="Times New Roman"/>
                <a:cs typeface="Times New Roman"/>
              </a:rPr>
              <a:t>variable.</a:t>
            </a:r>
            <a:endParaRPr sz="1800" dirty="0">
              <a:latin typeface="Times New Roman"/>
              <a:cs typeface="Times New Roman"/>
            </a:endParaRPr>
          </a:p>
          <a:p>
            <a:pPr marL="218440" marR="118745" indent="-206375">
              <a:lnSpc>
                <a:spcPct val="100000"/>
              </a:lnSpc>
              <a:spcBef>
                <a:spcPts val="430"/>
              </a:spcBef>
            </a:pPr>
            <a:r>
              <a:rPr sz="1350" dirty="0">
                <a:solidFill>
                  <a:srgbClr val="A4B592"/>
                </a:solidFill>
                <a:latin typeface="Noto Sans Symbols2"/>
                <a:cs typeface="Noto Sans Symbols2"/>
              </a:rPr>
              <a:t>🞇</a:t>
            </a:r>
            <a:r>
              <a:rPr sz="1350" spc="25" dirty="0">
                <a:solidFill>
                  <a:srgbClr val="A4B592"/>
                </a:solidFill>
                <a:latin typeface="Noto Sans Symbols2"/>
                <a:cs typeface="Noto Sans Symbols2"/>
              </a:rPr>
              <a:t> </a:t>
            </a:r>
            <a:r>
              <a:rPr sz="1800" dirty="0">
                <a:solidFill>
                  <a:srgbClr val="444D25"/>
                </a:solidFill>
                <a:latin typeface="Times New Roman"/>
                <a:cs typeface="Times New Roman"/>
              </a:rPr>
              <a:t>First</a:t>
            </a:r>
            <a:r>
              <a:rPr sz="1800" spc="-40" dirty="0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D25"/>
                </a:solidFill>
                <a:latin typeface="Times New Roman"/>
                <a:cs typeface="Times New Roman"/>
              </a:rPr>
              <a:t>read</a:t>
            </a:r>
            <a:r>
              <a:rPr sz="1800" spc="-30" dirty="0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D25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D25"/>
                </a:solidFill>
                <a:latin typeface="Times New Roman"/>
                <a:cs typeface="Times New Roman"/>
              </a:rPr>
              <a:t>instructions</a:t>
            </a:r>
            <a:r>
              <a:rPr sz="1800" spc="-40" dirty="0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D25"/>
                </a:solidFill>
                <a:latin typeface="Times New Roman"/>
                <a:cs typeface="Times New Roman"/>
              </a:rPr>
              <a:t>and</a:t>
            </a:r>
            <a:r>
              <a:rPr sz="1800" spc="-30" dirty="0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D25"/>
                </a:solidFill>
                <a:latin typeface="Times New Roman"/>
                <a:cs typeface="Times New Roman"/>
              </a:rPr>
              <a:t>colour</a:t>
            </a:r>
            <a:r>
              <a:rPr sz="1800" spc="-25" dirty="0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D25"/>
                </a:solidFill>
                <a:latin typeface="Times New Roman"/>
                <a:cs typeface="Times New Roman"/>
              </a:rPr>
              <a:t>legend/key</a:t>
            </a:r>
            <a:r>
              <a:rPr sz="1800" spc="-45" dirty="0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D25"/>
                </a:solidFill>
                <a:latin typeface="Times New Roman"/>
                <a:cs typeface="Times New Roman"/>
              </a:rPr>
              <a:t>to</a:t>
            </a:r>
            <a:r>
              <a:rPr sz="1800" spc="-30" dirty="0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D25"/>
                </a:solidFill>
                <a:latin typeface="Times New Roman"/>
                <a:cs typeface="Times New Roman"/>
              </a:rPr>
              <a:t>understand</a:t>
            </a:r>
            <a:r>
              <a:rPr sz="1800" spc="-35" dirty="0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D25"/>
                </a:solidFill>
                <a:latin typeface="Times New Roman"/>
                <a:cs typeface="Times New Roman"/>
              </a:rPr>
              <a:t>what</a:t>
            </a:r>
            <a:r>
              <a:rPr sz="1800" spc="-30" dirty="0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444D25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444D25"/>
                </a:solidFill>
                <a:latin typeface="Times New Roman"/>
                <a:cs typeface="Times New Roman"/>
              </a:rPr>
              <a:t>shading</a:t>
            </a:r>
            <a:r>
              <a:rPr sz="1800" spc="-65" dirty="0">
                <a:solidFill>
                  <a:srgbClr val="444D25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44D25"/>
                </a:solidFill>
                <a:latin typeface="Times New Roman"/>
                <a:cs typeface="Times New Roman"/>
              </a:rPr>
              <a:t>means.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8271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Point</a:t>
            </a:r>
            <a:r>
              <a:rPr spc="-245" dirty="0"/>
              <a:t> </a:t>
            </a:r>
            <a:r>
              <a:rPr spc="-25" dirty="0"/>
              <a:t>map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4872" y="2118360"/>
            <a:ext cx="4015740" cy="28011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5769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Steps</a:t>
            </a:r>
            <a:r>
              <a:rPr spc="-229" dirty="0"/>
              <a:t> </a:t>
            </a:r>
            <a:r>
              <a:rPr dirty="0"/>
              <a:t>to</a:t>
            </a:r>
            <a:r>
              <a:rPr spc="-220" dirty="0"/>
              <a:t> </a:t>
            </a:r>
            <a:r>
              <a:rPr spc="-50" dirty="0"/>
              <a:t>choosing</a:t>
            </a:r>
            <a:r>
              <a:rPr spc="-215" dirty="0"/>
              <a:t> </a:t>
            </a:r>
            <a:r>
              <a:rPr spc="-20" dirty="0"/>
              <a:t>data</a:t>
            </a:r>
            <a:r>
              <a:rPr spc="-220" dirty="0"/>
              <a:t> </a:t>
            </a:r>
            <a:r>
              <a:rPr spc="-10" dirty="0"/>
              <a:t>graphics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21765" y="2238882"/>
            <a:ext cx="6456045" cy="27851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10795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Make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list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question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your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visualization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meant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answer.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  <a:spcBef>
                <a:spcPts val="1130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What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your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visualization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types?(storytelling,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showcasing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art?</a:t>
            </a:r>
            <a:endParaRPr sz="2000">
              <a:latin typeface="Times New Roman"/>
              <a:cs typeface="Times New Roman"/>
            </a:endParaRPr>
          </a:p>
          <a:p>
            <a:pPr marL="12700" marR="607060">
              <a:lnSpc>
                <a:spcPts val="2160"/>
              </a:lnSpc>
              <a:spcBef>
                <a:spcPts val="1430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What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graphic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type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preferable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type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visualization?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  <a:spcBef>
                <a:spcPts val="1130"/>
              </a:spcBef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Tests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out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different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types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graphics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meaningful?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5916" y="1012317"/>
            <a:ext cx="14198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Charts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21765" y="2003298"/>
            <a:ext cx="6710680" cy="892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970"/>
              </a:lnSpc>
              <a:spcBef>
                <a:spcPts val="105"/>
              </a:spcBef>
            </a:pP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Line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Charts</a:t>
            </a:r>
            <a:endParaRPr sz="1700">
              <a:latin typeface="Times New Roman"/>
              <a:cs typeface="Times New Roman"/>
            </a:endParaRPr>
          </a:p>
          <a:p>
            <a:pPr marL="302260" marR="5080" indent="-181610">
              <a:lnSpc>
                <a:spcPct val="70000"/>
              </a:lnSpc>
              <a:spcBef>
                <a:spcPts val="470"/>
              </a:spcBef>
              <a:buClr>
                <a:srgbClr val="A4B592"/>
              </a:buClr>
              <a:buFont typeface="Carlito"/>
              <a:buChar char="◦"/>
              <a:tabLst>
                <a:tab pos="303530" algn="l"/>
              </a:tabLst>
            </a:pP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Show</a:t>
            </a:r>
            <a:r>
              <a:rPr sz="15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5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change</a:t>
            </a:r>
            <a:r>
              <a:rPr sz="15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5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5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value</a:t>
            </a:r>
            <a:r>
              <a:rPr sz="15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5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15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attribute</a:t>
            </a:r>
            <a:r>
              <a:rPr sz="15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5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respect</a:t>
            </a:r>
            <a:r>
              <a:rPr sz="15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5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15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x-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variable</a:t>
            </a:r>
            <a:r>
              <a:rPr sz="15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5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Times New Roman"/>
                <a:cs typeface="Times New Roman"/>
              </a:rPr>
              <a:t>is 	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often</a:t>
            </a:r>
            <a:r>
              <a:rPr sz="15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Time.</a:t>
            </a:r>
            <a:endParaRPr sz="1500">
              <a:latin typeface="Times New Roman"/>
              <a:cs typeface="Times New Roman"/>
            </a:endParaRPr>
          </a:p>
          <a:p>
            <a:pPr marL="302260" indent="-181610">
              <a:lnSpc>
                <a:spcPct val="100000"/>
              </a:lnSpc>
              <a:spcBef>
                <a:spcPts val="60"/>
              </a:spcBef>
              <a:buClr>
                <a:srgbClr val="A4B592"/>
              </a:buClr>
              <a:buFont typeface="Carlito"/>
              <a:buChar char="◦"/>
              <a:tabLst>
                <a:tab pos="302260" algn="l"/>
              </a:tabLst>
            </a:pP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15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5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15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5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visually</a:t>
            </a:r>
            <a:r>
              <a:rPr sz="15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compare the</a:t>
            </a:r>
            <a:r>
              <a:rPr sz="15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values</a:t>
            </a:r>
            <a:r>
              <a:rPr sz="15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several</a:t>
            </a:r>
            <a:r>
              <a:rPr sz="15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attributes.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77000" y="3337559"/>
            <a:ext cx="3418999" cy="218998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5916" y="1012317"/>
            <a:ext cx="14198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Charts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21765" y="2003298"/>
            <a:ext cx="6711315" cy="892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970"/>
              </a:lnSpc>
              <a:spcBef>
                <a:spcPts val="105"/>
              </a:spcBef>
            </a:pP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Bar</a:t>
            </a:r>
            <a:r>
              <a:rPr sz="17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Charts</a:t>
            </a:r>
            <a:endParaRPr sz="1700">
              <a:latin typeface="Times New Roman"/>
              <a:cs typeface="Times New Roman"/>
            </a:endParaRPr>
          </a:p>
          <a:p>
            <a:pPr marL="302260" marR="5080" indent="-181610">
              <a:lnSpc>
                <a:spcPct val="70000"/>
              </a:lnSpc>
              <a:spcBef>
                <a:spcPts val="470"/>
              </a:spcBef>
              <a:buClr>
                <a:srgbClr val="A4B592"/>
              </a:buClr>
              <a:buFont typeface="Carlito"/>
              <a:buChar char="◦"/>
              <a:tabLst>
                <a:tab pos="303530" algn="l"/>
              </a:tabLst>
            </a:pP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Respect</a:t>
            </a:r>
            <a:r>
              <a:rPr sz="15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5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attribute</a:t>
            </a:r>
            <a:r>
              <a:rPr sz="15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values</a:t>
            </a:r>
            <a:r>
              <a:rPr sz="15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within</a:t>
            </a:r>
            <a:r>
              <a:rPr sz="15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5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particular</a:t>
            </a:r>
            <a:r>
              <a:rPr sz="15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5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category</a:t>
            </a:r>
            <a:r>
              <a:rPr sz="15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5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1500" spc="2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bars</a:t>
            </a:r>
            <a:r>
              <a:rPr sz="15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Times New Roman"/>
                <a:cs typeface="Times New Roman"/>
              </a:rPr>
              <a:t>of 	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different</a:t>
            </a:r>
            <a:r>
              <a:rPr sz="15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heights.</a:t>
            </a:r>
            <a:endParaRPr sz="1500">
              <a:latin typeface="Times New Roman"/>
              <a:cs typeface="Times New Roman"/>
            </a:endParaRPr>
          </a:p>
          <a:p>
            <a:pPr marL="302260" indent="-181610">
              <a:lnSpc>
                <a:spcPct val="100000"/>
              </a:lnSpc>
              <a:spcBef>
                <a:spcPts val="60"/>
              </a:spcBef>
              <a:buClr>
                <a:srgbClr val="A4B592"/>
              </a:buClr>
              <a:buFont typeface="Carlito"/>
              <a:buChar char="◦"/>
              <a:tabLst>
                <a:tab pos="302260" algn="l"/>
              </a:tabLst>
            </a:pP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Bar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Charts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represent</a:t>
            </a:r>
            <a:r>
              <a:rPr sz="15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observation</a:t>
            </a:r>
            <a:r>
              <a:rPr sz="15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counts</a:t>
            </a:r>
            <a:r>
              <a:rPr sz="15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within</a:t>
            </a:r>
            <a:r>
              <a:rPr sz="15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categories.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4911" y="3217164"/>
            <a:ext cx="3436620" cy="20665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5916" y="1012317"/>
            <a:ext cx="14198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Charts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21765" y="2068829"/>
            <a:ext cx="6710045" cy="780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Pie</a:t>
            </a:r>
            <a:r>
              <a:rPr sz="19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Chart</a:t>
            </a:r>
            <a:endParaRPr sz="1900">
              <a:latin typeface="Times New Roman"/>
              <a:cs typeface="Times New Roman"/>
            </a:endParaRPr>
          </a:p>
          <a:p>
            <a:pPr marL="303530" marR="5080" indent="-182880">
              <a:lnSpc>
                <a:spcPts val="1630"/>
              </a:lnSpc>
              <a:spcBef>
                <a:spcPts val="395"/>
              </a:spcBef>
              <a:buClr>
                <a:srgbClr val="A4B592"/>
              </a:buClr>
              <a:buFont typeface="Carlito"/>
              <a:buChar char="◦"/>
              <a:tabLst>
                <a:tab pos="303530" algn="l"/>
              </a:tabLst>
            </a:pP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whole</a:t>
            </a:r>
            <a:r>
              <a:rPr sz="17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7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entire</a:t>
            </a:r>
            <a:r>
              <a:rPr sz="17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set</a:t>
            </a:r>
            <a:r>
              <a:rPr sz="17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7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categorical</a:t>
            </a:r>
            <a:r>
              <a:rPr sz="17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7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7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represented</a:t>
            </a:r>
            <a:r>
              <a:rPr sz="17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7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7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complete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circle</a:t>
            </a:r>
            <a:r>
              <a:rPr sz="17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7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proportions</a:t>
            </a:r>
            <a:r>
              <a:rPr sz="17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observation</a:t>
            </a:r>
            <a:r>
              <a:rPr sz="17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7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presented</a:t>
            </a:r>
            <a:r>
              <a:rPr sz="17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slices.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3720" y="3154679"/>
            <a:ext cx="2471928" cy="226009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5916" y="1044067"/>
            <a:ext cx="491744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What</a:t>
            </a:r>
            <a:r>
              <a:rPr spc="-235" dirty="0"/>
              <a:t> </a:t>
            </a:r>
            <a:r>
              <a:rPr spc="-40" dirty="0"/>
              <a:t>about</a:t>
            </a:r>
            <a:r>
              <a:rPr spc="-225" dirty="0"/>
              <a:t> </a:t>
            </a:r>
            <a:r>
              <a:rPr dirty="0"/>
              <a:t>pie</a:t>
            </a:r>
            <a:r>
              <a:rPr spc="-215" dirty="0"/>
              <a:t> </a:t>
            </a:r>
            <a:r>
              <a:rPr spc="-10" dirty="0"/>
              <a:t>charts?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5091" y="2386965"/>
            <a:ext cx="6985634" cy="237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62935">
              <a:lnSpc>
                <a:spcPct val="135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Commonly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show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parts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whole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However…</a:t>
            </a:r>
            <a:endParaRPr sz="1800">
              <a:latin typeface="Times New Roman"/>
              <a:cs typeface="Times New Roman"/>
            </a:endParaRPr>
          </a:p>
          <a:p>
            <a:pPr marL="534670" indent="-229870">
              <a:lnSpc>
                <a:spcPts val="1655"/>
              </a:lnSpc>
              <a:buClr>
                <a:srgbClr val="A4B592"/>
              </a:buClr>
              <a:buFont typeface="Wingdings"/>
              <a:buChar char=""/>
              <a:tabLst>
                <a:tab pos="534670" algn="l"/>
              </a:tabLst>
            </a:pP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Hard</a:t>
            </a:r>
            <a:r>
              <a:rPr sz="15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5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judge</a:t>
            </a:r>
            <a:r>
              <a:rPr sz="15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relative</a:t>
            </a:r>
            <a:r>
              <a:rPr sz="15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size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5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pie</a:t>
            </a:r>
            <a:r>
              <a:rPr sz="15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slices</a:t>
            </a:r>
            <a:r>
              <a:rPr sz="15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– </a:t>
            </a:r>
            <a:r>
              <a:rPr sz="1500" b="1" dirty="0">
                <a:solidFill>
                  <a:srgbClr val="925309"/>
                </a:solidFill>
                <a:latin typeface="Times New Roman"/>
                <a:cs typeface="Times New Roman"/>
              </a:rPr>
              <a:t>better</a:t>
            </a:r>
            <a:r>
              <a:rPr sz="1500" b="1" spc="-25" dirty="0">
                <a:solidFill>
                  <a:srgbClr val="925309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925309"/>
                </a:solidFill>
                <a:latin typeface="Times New Roman"/>
                <a:cs typeface="Times New Roman"/>
              </a:rPr>
              <a:t>at</a:t>
            </a:r>
            <a:r>
              <a:rPr sz="1500" b="1" spc="-10" dirty="0">
                <a:solidFill>
                  <a:srgbClr val="925309"/>
                </a:solidFill>
                <a:latin typeface="Times New Roman"/>
                <a:cs typeface="Times New Roman"/>
              </a:rPr>
              <a:t> differentiating</a:t>
            </a:r>
            <a:r>
              <a:rPr sz="1500" b="1" spc="-35" dirty="0">
                <a:solidFill>
                  <a:srgbClr val="925309"/>
                </a:solidFill>
                <a:latin typeface="Times New Roman"/>
                <a:cs typeface="Times New Roman"/>
              </a:rPr>
              <a:t> </a:t>
            </a:r>
            <a:r>
              <a:rPr sz="1500" b="1" spc="-10" dirty="0">
                <a:solidFill>
                  <a:srgbClr val="925309"/>
                </a:solidFill>
                <a:latin typeface="Times New Roman"/>
                <a:cs typeface="Times New Roman"/>
              </a:rPr>
              <a:t>length</a:t>
            </a:r>
            <a:endParaRPr sz="1500">
              <a:latin typeface="Times New Roman"/>
              <a:cs typeface="Times New Roman"/>
            </a:endParaRPr>
          </a:p>
          <a:p>
            <a:pPr marL="531495" indent="-226695">
              <a:lnSpc>
                <a:spcPct val="100000"/>
              </a:lnSpc>
              <a:spcBef>
                <a:spcPts val="60"/>
              </a:spcBef>
              <a:buClr>
                <a:srgbClr val="A4B592"/>
              </a:buClr>
              <a:buFont typeface="Wingdings"/>
              <a:buChar char=""/>
              <a:tabLst>
                <a:tab pos="531495" algn="l"/>
              </a:tabLst>
            </a:pP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Take</a:t>
            </a:r>
            <a:r>
              <a:rPr sz="15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up</a:t>
            </a:r>
            <a:r>
              <a:rPr sz="15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5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lot</a:t>
            </a:r>
            <a:r>
              <a:rPr sz="15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5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space</a:t>
            </a:r>
            <a:r>
              <a:rPr sz="15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5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925309"/>
                </a:solidFill>
                <a:latin typeface="Times New Roman"/>
                <a:cs typeface="Times New Roman"/>
              </a:rPr>
              <a:t>present</a:t>
            </a:r>
            <a:r>
              <a:rPr sz="1500" b="1" spc="-30" dirty="0">
                <a:solidFill>
                  <a:srgbClr val="925309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925309"/>
                </a:solidFill>
                <a:latin typeface="Times New Roman"/>
                <a:cs typeface="Times New Roman"/>
              </a:rPr>
              <a:t>little</a:t>
            </a:r>
            <a:r>
              <a:rPr sz="1500" b="1" spc="-45" dirty="0">
                <a:solidFill>
                  <a:srgbClr val="925309"/>
                </a:solidFill>
                <a:latin typeface="Times New Roman"/>
                <a:cs typeface="Times New Roman"/>
              </a:rPr>
              <a:t> </a:t>
            </a:r>
            <a:r>
              <a:rPr sz="1500" b="1" spc="-10" dirty="0">
                <a:solidFill>
                  <a:srgbClr val="925309"/>
                </a:solidFill>
                <a:latin typeface="Times New Roman"/>
                <a:cs typeface="Times New Roman"/>
              </a:rPr>
              <a:t>information</a:t>
            </a:r>
            <a:endParaRPr sz="1500">
              <a:latin typeface="Times New Roman"/>
              <a:cs typeface="Times New Roman"/>
            </a:endParaRPr>
          </a:p>
          <a:p>
            <a:pPr marL="487045" indent="-182245">
              <a:lnSpc>
                <a:spcPct val="100000"/>
              </a:lnSpc>
              <a:spcBef>
                <a:spcPts val="60"/>
              </a:spcBef>
              <a:buClr>
                <a:srgbClr val="A4B592"/>
              </a:buClr>
              <a:buFont typeface="Wingdings"/>
              <a:buChar char=""/>
              <a:tabLst>
                <a:tab pos="487045" algn="l"/>
              </a:tabLst>
            </a:pPr>
            <a:r>
              <a:rPr sz="1500" b="1" dirty="0">
                <a:solidFill>
                  <a:srgbClr val="925309"/>
                </a:solidFill>
                <a:latin typeface="Times New Roman"/>
                <a:cs typeface="Times New Roman"/>
              </a:rPr>
              <a:t>Require</a:t>
            </a:r>
            <a:r>
              <a:rPr sz="1500" b="1" spc="-30" dirty="0">
                <a:solidFill>
                  <a:srgbClr val="925309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925309"/>
                </a:solidFill>
                <a:latin typeface="Times New Roman"/>
                <a:cs typeface="Times New Roman"/>
              </a:rPr>
              <a:t>labels</a:t>
            </a:r>
            <a:r>
              <a:rPr sz="1500" b="1" spc="-30" dirty="0">
                <a:solidFill>
                  <a:srgbClr val="925309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925309"/>
                </a:solidFill>
                <a:latin typeface="Times New Roman"/>
                <a:cs typeface="Times New Roman"/>
              </a:rPr>
              <a:t>and</a:t>
            </a:r>
            <a:r>
              <a:rPr sz="1500" b="1" spc="-35" dirty="0">
                <a:solidFill>
                  <a:srgbClr val="925309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925309"/>
                </a:solidFill>
                <a:latin typeface="Times New Roman"/>
                <a:cs typeface="Times New Roman"/>
              </a:rPr>
              <a:t>good</a:t>
            </a:r>
            <a:r>
              <a:rPr sz="1500" b="1" spc="-30" dirty="0">
                <a:solidFill>
                  <a:srgbClr val="925309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925309"/>
                </a:solidFill>
                <a:latin typeface="Times New Roman"/>
                <a:cs typeface="Times New Roman"/>
              </a:rPr>
              <a:t>color</a:t>
            </a:r>
            <a:r>
              <a:rPr sz="1500" b="1" spc="-80" dirty="0">
                <a:solidFill>
                  <a:srgbClr val="925309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925309"/>
                </a:solidFill>
                <a:latin typeface="Times New Roman"/>
                <a:cs typeface="Times New Roman"/>
              </a:rPr>
              <a:t>contrast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5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even</a:t>
            </a:r>
            <a:r>
              <a:rPr sz="15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5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usable</a:t>
            </a:r>
            <a:r>
              <a:rPr sz="15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(often</a:t>
            </a:r>
            <a:r>
              <a:rPr sz="15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difficult)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500">
              <a:latin typeface="Times New Roman"/>
              <a:cs typeface="Times New Roman"/>
            </a:endParaRPr>
          </a:p>
          <a:p>
            <a:pPr marL="2832100" marR="5080" indent="-219710">
              <a:lnSpc>
                <a:spcPct val="70000"/>
              </a:lnSpc>
            </a:pP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Best</a:t>
            </a:r>
            <a:r>
              <a:rPr sz="17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use</a:t>
            </a:r>
            <a:r>
              <a:rPr sz="17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is when</a:t>
            </a:r>
            <a:r>
              <a:rPr sz="17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one</a:t>
            </a:r>
            <a:r>
              <a:rPr sz="17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overwhelmingly</a:t>
            </a:r>
            <a:r>
              <a:rPr sz="17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larger</a:t>
            </a:r>
            <a:r>
              <a:rPr sz="1700" spc="-10" dirty="0">
                <a:solidFill>
                  <a:srgbClr val="FF0000"/>
                </a:solidFill>
                <a:latin typeface="Times New Roman"/>
                <a:cs typeface="Times New Roman"/>
              </a:rPr>
              <a:t> value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than</a:t>
            </a:r>
            <a:r>
              <a:rPr sz="17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7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rest</a:t>
            </a:r>
            <a:r>
              <a:rPr sz="17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–</a:t>
            </a:r>
            <a:r>
              <a:rPr sz="17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no</a:t>
            </a:r>
            <a:r>
              <a:rPr sz="17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need</a:t>
            </a:r>
            <a:r>
              <a:rPr sz="17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17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focus</a:t>
            </a:r>
            <a:r>
              <a:rPr sz="17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17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actual</a:t>
            </a:r>
            <a:r>
              <a:rPr sz="17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Times New Roman"/>
                <a:cs typeface="Times New Roman"/>
              </a:rPr>
              <a:t>values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4366" y="4288509"/>
            <a:ext cx="1253037" cy="125636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93179" y="1263396"/>
            <a:ext cx="1880616" cy="160934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549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Graphs</a:t>
            </a:r>
            <a:r>
              <a:rPr spc="-235" dirty="0"/>
              <a:t> </a:t>
            </a:r>
            <a:r>
              <a:rPr dirty="0"/>
              <a:t>are</a:t>
            </a:r>
            <a:r>
              <a:rPr spc="-260" dirty="0"/>
              <a:t> </a:t>
            </a:r>
            <a:r>
              <a:rPr spc="-35" dirty="0"/>
              <a:t>useful</a:t>
            </a:r>
            <a:r>
              <a:rPr spc="-225" dirty="0"/>
              <a:t> </a:t>
            </a:r>
            <a:r>
              <a:rPr spc="-20" dirty="0"/>
              <a:t>for?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21765" y="2326005"/>
            <a:ext cx="6651625" cy="205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Line graphs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also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 used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compare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changes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over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same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period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time for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than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group.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2160"/>
              </a:lnSpc>
              <a:spcBef>
                <a:spcPts val="1435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Pie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charts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best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you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trying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compare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parts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whole.</a:t>
            </a:r>
            <a:r>
              <a:rPr sz="20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They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do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show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changes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over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time.</a:t>
            </a:r>
            <a:endParaRPr sz="2000">
              <a:latin typeface="Times New Roman"/>
              <a:cs typeface="Times New Roman"/>
            </a:endParaRPr>
          </a:p>
          <a:p>
            <a:pPr marL="76835">
              <a:lnSpc>
                <a:spcPts val="2280"/>
              </a:lnSpc>
              <a:spcBef>
                <a:spcPts val="1120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Bar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graphs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compare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things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different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groups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track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changes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over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 marR="5080">
              <a:lnSpc>
                <a:spcPts val="4380"/>
              </a:lnSpc>
              <a:spcBef>
                <a:spcPts val="895"/>
              </a:spcBef>
            </a:pPr>
            <a:r>
              <a:rPr spc="-20" dirty="0"/>
              <a:t>Data</a:t>
            </a:r>
            <a:r>
              <a:rPr spc="-210" dirty="0"/>
              <a:t> </a:t>
            </a:r>
            <a:r>
              <a:rPr spc="-60" dirty="0"/>
              <a:t>visualization</a:t>
            </a:r>
            <a:r>
              <a:rPr spc="-165" dirty="0"/>
              <a:t> </a:t>
            </a:r>
            <a:r>
              <a:rPr spc="-50" dirty="0"/>
              <a:t>libraries</a:t>
            </a:r>
            <a:r>
              <a:rPr spc="-175" dirty="0"/>
              <a:t> </a:t>
            </a:r>
            <a:r>
              <a:rPr spc="-25" dirty="0"/>
              <a:t>in </a:t>
            </a:r>
            <a:r>
              <a:rPr spc="-10" dirty="0"/>
              <a:t>Python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1090" y="1840230"/>
            <a:ext cx="1098550" cy="123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Matplotlib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Seaborn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Data</a:t>
            </a:r>
            <a:r>
              <a:rPr spc="-225" dirty="0"/>
              <a:t> </a:t>
            </a:r>
            <a:r>
              <a:rPr spc="-50" dirty="0"/>
              <a:t>visualization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1090" y="1840230"/>
            <a:ext cx="7480934" cy="16071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6350" algn="just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285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visualization</a:t>
            </a:r>
            <a:r>
              <a:rPr sz="2000" spc="290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280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280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graphical</a:t>
            </a:r>
            <a:r>
              <a:rPr sz="2000" spc="280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representation</a:t>
            </a:r>
            <a:r>
              <a:rPr sz="2000" spc="280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285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data.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160"/>
              </a:lnSpc>
              <a:spcBef>
                <a:spcPts val="1405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000" spc="330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2000" spc="340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visual</a:t>
            </a:r>
            <a:r>
              <a:rPr sz="2000" spc="325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elements</a:t>
            </a:r>
            <a:r>
              <a:rPr sz="2000" spc="325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like</a:t>
            </a:r>
            <a:r>
              <a:rPr sz="2000" spc="335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charts,</a:t>
            </a:r>
            <a:r>
              <a:rPr sz="2000" spc="335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graphs,</a:t>
            </a:r>
            <a:r>
              <a:rPr sz="2000" spc="330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335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maps,</a:t>
            </a:r>
            <a:r>
              <a:rPr sz="2000" spc="330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visualization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tools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provide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accessible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way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see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understand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trends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patterns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4197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sz="4800" spc="-75" dirty="0"/>
              <a:t>Time</a:t>
            </a:r>
            <a:r>
              <a:rPr sz="4800" spc="-215" dirty="0"/>
              <a:t> </a:t>
            </a:r>
            <a:r>
              <a:rPr sz="4800" spc="-20" dirty="0"/>
              <a:t>series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1105001" y="2106930"/>
            <a:ext cx="6726555" cy="2120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09">
              <a:lnSpc>
                <a:spcPts val="228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set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observations,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results,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other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obtained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over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period</a:t>
            </a:r>
            <a:endParaRPr sz="2000">
              <a:latin typeface="Times New Roman"/>
              <a:cs typeface="Times New Roman"/>
            </a:endParaRPr>
          </a:p>
          <a:p>
            <a:pPr marL="29209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time,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usually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at regular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intervals:</a:t>
            </a:r>
            <a:endParaRPr sz="2000">
              <a:latin typeface="Times New Roman"/>
              <a:cs typeface="Times New Roman"/>
            </a:endParaRPr>
          </a:p>
          <a:p>
            <a:pPr marL="321310" indent="-183515">
              <a:lnSpc>
                <a:spcPct val="100000"/>
              </a:lnSpc>
              <a:spcBef>
                <a:spcPts val="185"/>
              </a:spcBef>
              <a:buClr>
                <a:srgbClr val="A4B592"/>
              </a:buClr>
              <a:buFont typeface="Carlito"/>
              <a:buChar char="◦"/>
              <a:tabLst>
                <a:tab pos="32131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Monthly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sales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figures</a:t>
            </a:r>
            <a:endParaRPr sz="1800">
              <a:latin typeface="Times New Roman"/>
              <a:cs typeface="Times New Roman"/>
            </a:endParaRPr>
          </a:p>
          <a:p>
            <a:pPr marL="321310" indent="-183515">
              <a:lnSpc>
                <a:spcPct val="100000"/>
              </a:lnSpc>
              <a:spcBef>
                <a:spcPts val="385"/>
              </a:spcBef>
              <a:buClr>
                <a:srgbClr val="A4B592"/>
              </a:buClr>
              <a:buFont typeface="Carlito"/>
              <a:buChar char="◦"/>
              <a:tabLst>
                <a:tab pos="32131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quarterly</a:t>
            </a:r>
            <a:r>
              <a:rPr sz="1800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inventory</a:t>
            </a:r>
            <a:r>
              <a:rPr sz="18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marL="321310" indent="-183515">
              <a:lnSpc>
                <a:spcPct val="100000"/>
              </a:lnSpc>
              <a:spcBef>
                <a:spcPts val="385"/>
              </a:spcBef>
              <a:buClr>
                <a:srgbClr val="A4B592"/>
              </a:buClr>
              <a:buFont typeface="Carlito"/>
              <a:buChar char="◦"/>
              <a:tabLst>
                <a:tab pos="32131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daily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bank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balances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series.</a:t>
            </a:r>
            <a:endParaRPr sz="1800">
              <a:latin typeface="Times New Roman"/>
              <a:cs typeface="Times New Roman"/>
            </a:endParaRPr>
          </a:p>
          <a:p>
            <a:pPr marL="196850" indent="-184150">
              <a:lnSpc>
                <a:spcPts val="2055"/>
              </a:lnSpc>
              <a:spcBef>
                <a:spcPts val="385"/>
              </a:spcBef>
              <a:buClr>
                <a:srgbClr val="A4B592"/>
              </a:buClr>
              <a:buFont typeface="Carlito"/>
              <a:buChar char="◦"/>
              <a:tabLst>
                <a:tab pos="19685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series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plot is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 graph that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you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use to evaluate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patterns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195580">
              <a:lnSpc>
                <a:spcPts val="2055"/>
              </a:lnSpc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behavior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over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time.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21765" y="1879854"/>
            <a:ext cx="6530975" cy="2249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Trends:</a:t>
            </a:r>
            <a:r>
              <a:rPr sz="20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refers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 the movement of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series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relatively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higher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lower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values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over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long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period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time.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0"/>
              </a:spcBef>
            </a:pPr>
            <a:endParaRPr sz="2000">
              <a:latin typeface="Times New Roman"/>
              <a:cs typeface="Times New Roman"/>
            </a:endParaRPr>
          </a:p>
          <a:p>
            <a:pPr marL="303530" marR="48895" indent="-182880">
              <a:lnSpc>
                <a:spcPts val="1939"/>
              </a:lnSpc>
              <a:buClr>
                <a:srgbClr val="A4B592"/>
              </a:buClr>
              <a:buFont typeface="Carlito"/>
              <a:buChar char="◦"/>
              <a:tabLst>
                <a:tab pos="30353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example,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Series</a:t>
            </a:r>
            <a:r>
              <a:rPr sz="1800" spc="-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sz="18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shows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pattern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upward,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call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Uptrend,</a:t>
            </a:r>
            <a:endParaRPr sz="1800">
              <a:latin typeface="Times New Roman"/>
              <a:cs typeface="Times New Roman"/>
            </a:endParaRPr>
          </a:p>
          <a:p>
            <a:pPr marL="304165" indent="-183515">
              <a:lnSpc>
                <a:spcPct val="100000"/>
              </a:lnSpc>
              <a:spcBef>
                <a:spcPts val="360"/>
              </a:spcBef>
              <a:buClr>
                <a:srgbClr val="A4B592"/>
              </a:buClr>
              <a:buFont typeface="Carlito"/>
              <a:buChar char="◦"/>
              <a:tabLst>
                <a:tab pos="30416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pattern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downward,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call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Down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trend</a:t>
            </a:r>
            <a:endParaRPr sz="1800">
              <a:latin typeface="Times New Roman"/>
              <a:cs typeface="Times New Roman"/>
            </a:endParaRPr>
          </a:p>
          <a:p>
            <a:pPr marL="304165" indent="-183515">
              <a:lnSpc>
                <a:spcPct val="100000"/>
              </a:lnSpc>
              <a:spcBef>
                <a:spcPts val="385"/>
              </a:spcBef>
              <a:buClr>
                <a:srgbClr val="A4B592"/>
              </a:buClr>
              <a:buFont typeface="Carlito"/>
              <a:buChar char="◦"/>
              <a:tabLst>
                <a:tab pos="30416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was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no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trend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at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all,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call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horizontal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stationary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trend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219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A4B592"/>
                </a:solidFill>
              </a:rPr>
              <a:t>Times</a:t>
            </a:r>
            <a:r>
              <a:rPr sz="3000" spc="-100" dirty="0">
                <a:solidFill>
                  <a:srgbClr val="A4B592"/>
                </a:solidFill>
              </a:rPr>
              <a:t> </a:t>
            </a:r>
            <a:r>
              <a:rPr sz="3000" dirty="0">
                <a:solidFill>
                  <a:srgbClr val="A4B592"/>
                </a:solidFill>
              </a:rPr>
              <a:t>series</a:t>
            </a:r>
            <a:r>
              <a:rPr sz="3000" spc="-110" dirty="0">
                <a:solidFill>
                  <a:srgbClr val="A4B592"/>
                </a:solidFill>
              </a:rPr>
              <a:t> </a:t>
            </a:r>
            <a:r>
              <a:rPr sz="3000" spc="-10" dirty="0">
                <a:solidFill>
                  <a:srgbClr val="A4B592"/>
                </a:solidFill>
              </a:rPr>
              <a:t>components</a:t>
            </a:r>
            <a:endParaRPr sz="30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3655" y="4110228"/>
            <a:ext cx="2299716" cy="13883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30274" y="2196541"/>
            <a:ext cx="6593205" cy="1717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A4B592"/>
              </a:buClr>
              <a:buFont typeface="Carlito"/>
              <a:buChar char="◦"/>
              <a:tabLst>
                <a:tab pos="195580" algn="l"/>
              </a:tabLst>
            </a:pP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Seasonality:</a:t>
            </a:r>
            <a:r>
              <a:rPr sz="17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17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refers</a:t>
            </a:r>
            <a:r>
              <a:rPr sz="17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repeating</a:t>
            </a:r>
            <a:r>
              <a:rPr sz="17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pattern</a:t>
            </a:r>
            <a:r>
              <a:rPr sz="17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within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fixed</a:t>
            </a:r>
            <a:r>
              <a:rPr sz="17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period.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buClr>
                <a:srgbClr val="A4B592"/>
              </a:buClr>
              <a:buFont typeface="Carlito"/>
              <a:buChar char="◦"/>
            </a:pPr>
            <a:endParaRPr sz="1700">
              <a:latin typeface="Times New Roman"/>
              <a:cs typeface="Times New Roman"/>
            </a:endParaRPr>
          </a:p>
          <a:p>
            <a:pPr marL="379730" marR="662940" lvl="1" indent="-182880">
              <a:lnSpc>
                <a:spcPts val="1400"/>
              </a:lnSpc>
              <a:spcBef>
                <a:spcPts val="5"/>
              </a:spcBef>
              <a:buFont typeface="Carlito"/>
              <a:buChar char="◦"/>
              <a:tabLst>
                <a:tab pos="379730" algn="l"/>
                <a:tab pos="381000" algn="l"/>
              </a:tabLst>
            </a:pPr>
            <a:r>
              <a:rPr sz="1300" dirty="0">
                <a:solidFill>
                  <a:srgbClr val="A4B592"/>
                </a:solidFill>
                <a:latin typeface="Times New Roman"/>
                <a:cs typeface="Times New Roman"/>
              </a:rPr>
              <a:t>	</a:t>
            </a:r>
            <a:r>
              <a:rPr sz="1300" dirty="0">
                <a:solidFill>
                  <a:srgbClr val="404040"/>
                </a:solidFill>
                <a:latin typeface="Times New Roman"/>
                <a:cs typeface="Times New Roman"/>
              </a:rPr>
              <a:t>Trend</a:t>
            </a:r>
            <a:r>
              <a:rPr sz="13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404040"/>
                </a:solidFill>
                <a:latin typeface="Times New Roman"/>
                <a:cs typeface="Times New Roman"/>
              </a:rPr>
              <a:t>happens</a:t>
            </a:r>
            <a:r>
              <a:rPr sz="13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3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3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404040"/>
                </a:solidFill>
                <a:latin typeface="Times New Roman"/>
                <a:cs typeface="Times New Roman"/>
              </a:rPr>
              <a:t>period</a:t>
            </a:r>
            <a:r>
              <a:rPr sz="13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3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13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3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404040"/>
                </a:solidFill>
                <a:latin typeface="Times New Roman"/>
                <a:cs typeface="Times New Roman"/>
              </a:rPr>
              <a:t>then</a:t>
            </a:r>
            <a:r>
              <a:rPr sz="13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404040"/>
                </a:solidFill>
                <a:latin typeface="Times New Roman"/>
                <a:cs typeface="Times New Roman"/>
              </a:rPr>
              <a:t>disappears.</a:t>
            </a:r>
            <a:r>
              <a:rPr sz="13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404040"/>
                </a:solidFill>
                <a:latin typeface="Times New Roman"/>
                <a:cs typeface="Times New Roman"/>
              </a:rPr>
              <a:t>However</a:t>
            </a:r>
            <a:r>
              <a:rPr sz="13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404040"/>
                </a:solidFill>
                <a:latin typeface="Times New Roman"/>
                <a:cs typeface="Times New Roman"/>
              </a:rPr>
              <a:t>Seasonality</a:t>
            </a:r>
            <a:r>
              <a:rPr sz="13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Times New Roman"/>
                <a:cs typeface="Times New Roman"/>
              </a:rPr>
              <a:t>keeps </a:t>
            </a:r>
            <a:r>
              <a:rPr sz="1300" dirty="0">
                <a:solidFill>
                  <a:srgbClr val="404040"/>
                </a:solidFill>
                <a:latin typeface="Times New Roman"/>
                <a:cs typeface="Times New Roman"/>
              </a:rPr>
              <a:t>happening</a:t>
            </a:r>
            <a:r>
              <a:rPr sz="13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404040"/>
                </a:solidFill>
                <a:latin typeface="Times New Roman"/>
                <a:cs typeface="Times New Roman"/>
              </a:rPr>
              <a:t>within</a:t>
            </a:r>
            <a:r>
              <a:rPr sz="13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3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404040"/>
                </a:solidFill>
                <a:latin typeface="Times New Roman"/>
                <a:cs typeface="Times New Roman"/>
              </a:rPr>
              <a:t>fixed</a:t>
            </a:r>
            <a:r>
              <a:rPr sz="13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1300" spc="-10" dirty="0">
                <a:solidFill>
                  <a:srgbClr val="404040"/>
                </a:solidFill>
                <a:latin typeface="Times New Roman"/>
                <a:cs typeface="Times New Roman"/>
              </a:rPr>
              <a:t> period.</a:t>
            </a: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115"/>
              </a:spcBef>
              <a:buClr>
                <a:srgbClr val="A4B592"/>
              </a:buClr>
              <a:buFont typeface="Carlito"/>
              <a:buChar char="◦"/>
            </a:pPr>
            <a:endParaRPr sz="1300">
              <a:latin typeface="Times New Roman"/>
              <a:cs typeface="Times New Roman"/>
            </a:endParaRPr>
          </a:p>
          <a:p>
            <a:pPr marL="379730" marR="5080" lvl="1" indent="-182880">
              <a:lnSpc>
                <a:spcPts val="1400"/>
              </a:lnSpc>
              <a:buFont typeface="Carlito"/>
              <a:buChar char="◦"/>
              <a:tabLst>
                <a:tab pos="379730" algn="l"/>
                <a:tab pos="381000" algn="l"/>
              </a:tabLst>
            </a:pPr>
            <a:r>
              <a:rPr sz="1300" dirty="0">
                <a:solidFill>
                  <a:srgbClr val="A4B592"/>
                </a:solidFill>
                <a:latin typeface="Times New Roman"/>
                <a:cs typeface="Times New Roman"/>
              </a:rPr>
              <a:t>	</a:t>
            </a:r>
            <a:r>
              <a:rPr sz="13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3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404040"/>
                </a:solidFill>
                <a:latin typeface="Times New Roman"/>
                <a:cs typeface="Times New Roman"/>
              </a:rPr>
              <a:t>example,</a:t>
            </a:r>
            <a:r>
              <a:rPr sz="13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13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Times New Roman"/>
                <a:cs typeface="Times New Roman"/>
              </a:rPr>
              <a:t>it’s</a:t>
            </a:r>
            <a:r>
              <a:rPr sz="13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404040"/>
                </a:solidFill>
                <a:latin typeface="Times New Roman"/>
                <a:cs typeface="Times New Roman"/>
              </a:rPr>
              <a:t>Christmas,</a:t>
            </a:r>
            <a:r>
              <a:rPr sz="13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404040"/>
                </a:solidFill>
                <a:latin typeface="Times New Roman"/>
                <a:cs typeface="Times New Roman"/>
              </a:rPr>
              <a:t>you</a:t>
            </a:r>
            <a:r>
              <a:rPr sz="13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404040"/>
                </a:solidFill>
                <a:latin typeface="Times New Roman"/>
                <a:cs typeface="Times New Roman"/>
              </a:rPr>
              <a:t>discover</a:t>
            </a:r>
            <a:r>
              <a:rPr sz="13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13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404040"/>
                </a:solidFill>
                <a:latin typeface="Times New Roman"/>
                <a:cs typeface="Times New Roman"/>
              </a:rPr>
              <a:t>candies</a:t>
            </a:r>
            <a:r>
              <a:rPr sz="13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3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Times New Roman"/>
                <a:cs typeface="Times New Roman"/>
              </a:rPr>
              <a:t>chocolates</a:t>
            </a:r>
            <a:r>
              <a:rPr sz="13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3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404040"/>
                </a:solidFill>
                <a:latin typeface="Times New Roman"/>
                <a:cs typeface="Times New Roman"/>
              </a:rPr>
              <a:t>sold</a:t>
            </a:r>
            <a:r>
              <a:rPr sz="13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3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404040"/>
                </a:solidFill>
                <a:latin typeface="Times New Roman"/>
                <a:cs typeface="Times New Roman"/>
              </a:rPr>
              <a:t>this </a:t>
            </a:r>
            <a:r>
              <a:rPr sz="1300" dirty="0">
                <a:solidFill>
                  <a:srgbClr val="404040"/>
                </a:solidFill>
                <a:latin typeface="Times New Roman"/>
                <a:cs typeface="Times New Roman"/>
              </a:rPr>
              <a:t>keeps</a:t>
            </a:r>
            <a:r>
              <a:rPr sz="13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404040"/>
                </a:solidFill>
                <a:latin typeface="Times New Roman"/>
                <a:cs typeface="Times New Roman"/>
              </a:rPr>
              <a:t>happening</a:t>
            </a:r>
            <a:r>
              <a:rPr sz="13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404040"/>
                </a:solidFill>
                <a:latin typeface="Times New Roman"/>
                <a:cs typeface="Times New Roman"/>
              </a:rPr>
              <a:t>every</a:t>
            </a:r>
            <a:r>
              <a:rPr sz="1300" spc="-20" dirty="0">
                <a:solidFill>
                  <a:srgbClr val="404040"/>
                </a:solidFill>
                <a:latin typeface="Times New Roman"/>
                <a:cs typeface="Times New Roman"/>
              </a:rPr>
              <a:t> year.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873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A4B592"/>
                </a:solidFill>
              </a:rPr>
              <a:t>Times</a:t>
            </a:r>
            <a:r>
              <a:rPr sz="3000" spc="-125" dirty="0">
                <a:solidFill>
                  <a:srgbClr val="A4B592"/>
                </a:solidFill>
              </a:rPr>
              <a:t> </a:t>
            </a:r>
            <a:r>
              <a:rPr sz="3000" dirty="0">
                <a:solidFill>
                  <a:srgbClr val="A4B592"/>
                </a:solidFill>
              </a:rPr>
              <a:t>series</a:t>
            </a:r>
            <a:r>
              <a:rPr sz="3000" spc="-125" dirty="0">
                <a:solidFill>
                  <a:srgbClr val="A4B592"/>
                </a:solidFill>
              </a:rPr>
              <a:t> </a:t>
            </a:r>
            <a:r>
              <a:rPr sz="3000" spc="-10" dirty="0">
                <a:solidFill>
                  <a:srgbClr val="A4B592"/>
                </a:solidFill>
              </a:rPr>
              <a:t>components</a:t>
            </a:r>
            <a:endParaRPr sz="30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4723" y="3703320"/>
            <a:ext cx="3375660" cy="18745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/>
              <a:t>Irregularity:</a:t>
            </a:r>
            <a:r>
              <a:rPr spc="-90" dirty="0"/>
              <a:t> </a:t>
            </a: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also</a:t>
            </a:r>
            <a:r>
              <a:rPr spc="-10" dirty="0"/>
              <a:t> </a:t>
            </a:r>
            <a:r>
              <a:rPr dirty="0"/>
              <a:t>called</a:t>
            </a:r>
            <a:r>
              <a:rPr spc="-25" dirty="0"/>
              <a:t> </a:t>
            </a:r>
            <a:r>
              <a:rPr spc="-10" dirty="0"/>
              <a:t>noise.</a:t>
            </a: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/>
              <a:t>Irregularity</a:t>
            </a:r>
            <a:r>
              <a:rPr spc="-55" dirty="0"/>
              <a:t> </a:t>
            </a:r>
            <a:r>
              <a:rPr dirty="0"/>
              <a:t>happens</a:t>
            </a:r>
            <a:r>
              <a:rPr spc="-5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short</a:t>
            </a:r>
            <a:r>
              <a:rPr spc="-45" dirty="0"/>
              <a:t> </a:t>
            </a:r>
            <a:r>
              <a:rPr dirty="0"/>
              <a:t>duration</a:t>
            </a:r>
            <a:r>
              <a:rPr spc="-4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it’s</a:t>
            </a:r>
            <a:r>
              <a:rPr spc="-40" dirty="0"/>
              <a:t> </a:t>
            </a:r>
            <a:r>
              <a:rPr dirty="0"/>
              <a:t>non</a:t>
            </a:r>
            <a:r>
              <a:rPr spc="-25" dirty="0"/>
              <a:t> </a:t>
            </a:r>
            <a:r>
              <a:rPr spc="-10" dirty="0"/>
              <a:t>depleting.</a:t>
            </a:r>
          </a:p>
          <a:p>
            <a:pPr>
              <a:lnSpc>
                <a:spcPct val="100000"/>
              </a:lnSpc>
              <a:spcBef>
                <a:spcPts val="1705"/>
              </a:spcBef>
            </a:pPr>
            <a:endParaRPr spc="-10" dirty="0"/>
          </a:p>
          <a:p>
            <a:pPr marL="303530" marR="5080" indent="-182880">
              <a:lnSpc>
                <a:spcPts val="1939"/>
              </a:lnSpc>
              <a:buClr>
                <a:srgbClr val="A4B592"/>
              </a:buClr>
              <a:buFont typeface="Carlito"/>
              <a:buChar char="◦"/>
              <a:tabLst>
                <a:tab pos="303530" algn="l"/>
              </a:tabLst>
            </a:pPr>
            <a:r>
              <a:rPr sz="1800" dirty="0"/>
              <a:t>A</a:t>
            </a:r>
            <a:r>
              <a:rPr sz="1800" spc="-114" dirty="0"/>
              <a:t> </a:t>
            </a:r>
            <a:r>
              <a:rPr sz="1800" dirty="0"/>
              <a:t>very</a:t>
            </a:r>
            <a:r>
              <a:rPr sz="1800" spc="-35" dirty="0"/>
              <a:t> </a:t>
            </a:r>
            <a:r>
              <a:rPr sz="1800" dirty="0"/>
              <a:t>good</a:t>
            </a:r>
            <a:r>
              <a:rPr sz="1800" spc="-35" dirty="0"/>
              <a:t> </a:t>
            </a:r>
            <a:r>
              <a:rPr sz="1800" dirty="0"/>
              <a:t>example</a:t>
            </a:r>
            <a:r>
              <a:rPr sz="1800" spc="-20" dirty="0"/>
              <a:t> </a:t>
            </a:r>
            <a:r>
              <a:rPr sz="1800" dirty="0"/>
              <a:t>is</a:t>
            </a:r>
            <a:r>
              <a:rPr sz="1800" spc="-25" dirty="0"/>
              <a:t> </a:t>
            </a:r>
            <a:r>
              <a:rPr sz="1800" dirty="0"/>
              <a:t>the</a:t>
            </a:r>
            <a:r>
              <a:rPr sz="1800" spc="-35" dirty="0"/>
              <a:t> </a:t>
            </a:r>
            <a:r>
              <a:rPr sz="1800" dirty="0"/>
              <a:t>case</a:t>
            </a:r>
            <a:r>
              <a:rPr sz="1800" spc="-30" dirty="0"/>
              <a:t> </a:t>
            </a:r>
            <a:r>
              <a:rPr sz="1800" dirty="0"/>
              <a:t>of</a:t>
            </a:r>
            <a:r>
              <a:rPr sz="1800" spc="-20" dirty="0"/>
              <a:t> </a:t>
            </a:r>
            <a:r>
              <a:rPr sz="1800" dirty="0"/>
              <a:t>Ebola.</a:t>
            </a:r>
            <a:r>
              <a:rPr sz="1800" spc="-30" dirty="0"/>
              <a:t> </a:t>
            </a:r>
            <a:r>
              <a:rPr sz="1800" dirty="0"/>
              <a:t>During</a:t>
            </a:r>
            <a:r>
              <a:rPr sz="1800" spc="-35" dirty="0"/>
              <a:t> </a:t>
            </a:r>
            <a:r>
              <a:rPr sz="1800" dirty="0"/>
              <a:t>that</a:t>
            </a:r>
            <a:r>
              <a:rPr sz="1800" spc="-20" dirty="0"/>
              <a:t> </a:t>
            </a:r>
            <a:r>
              <a:rPr sz="1800" dirty="0"/>
              <a:t>period,</a:t>
            </a:r>
            <a:r>
              <a:rPr sz="1800" spc="-40" dirty="0"/>
              <a:t> </a:t>
            </a:r>
            <a:r>
              <a:rPr sz="1800" spc="-10" dirty="0"/>
              <a:t>there </a:t>
            </a:r>
            <a:r>
              <a:rPr sz="1800" dirty="0"/>
              <a:t>was</a:t>
            </a:r>
            <a:r>
              <a:rPr sz="1800" spc="-45" dirty="0"/>
              <a:t> </a:t>
            </a:r>
            <a:r>
              <a:rPr sz="1800" dirty="0"/>
              <a:t>a</a:t>
            </a:r>
            <a:r>
              <a:rPr sz="1800" spc="-30" dirty="0"/>
              <a:t> </a:t>
            </a:r>
            <a:r>
              <a:rPr sz="1800" dirty="0"/>
              <a:t>massive</a:t>
            </a:r>
            <a:r>
              <a:rPr sz="1800" spc="-25" dirty="0"/>
              <a:t> </a:t>
            </a:r>
            <a:r>
              <a:rPr sz="1800" dirty="0"/>
              <a:t>demand</a:t>
            </a:r>
            <a:r>
              <a:rPr sz="1800" spc="-30" dirty="0"/>
              <a:t> </a:t>
            </a:r>
            <a:r>
              <a:rPr sz="1800" dirty="0"/>
              <a:t>for</a:t>
            </a:r>
            <a:r>
              <a:rPr sz="1800" spc="-30" dirty="0"/>
              <a:t> </a:t>
            </a:r>
            <a:r>
              <a:rPr sz="1800" dirty="0"/>
              <a:t>hand</a:t>
            </a:r>
            <a:r>
              <a:rPr sz="1800" spc="-35" dirty="0"/>
              <a:t> </a:t>
            </a:r>
            <a:r>
              <a:rPr sz="1800" spc="-10" dirty="0"/>
              <a:t>sanitizers</a:t>
            </a:r>
            <a:endParaRPr sz="180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873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A4B592"/>
                </a:solidFill>
              </a:rPr>
              <a:t>Times</a:t>
            </a:r>
            <a:r>
              <a:rPr sz="3000" spc="-125" dirty="0">
                <a:solidFill>
                  <a:srgbClr val="A4B592"/>
                </a:solidFill>
              </a:rPr>
              <a:t> </a:t>
            </a:r>
            <a:r>
              <a:rPr sz="3000" dirty="0">
                <a:solidFill>
                  <a:srgbClr val="A4B592"/>
                </a:solidFill>
              </a:rPr>
              <a:t>series</a:t>
            </a:r>
            <a:r>
              <a:rPr sz="3000" spc="-125" dirty="0">
                <a:solidFill>
                  <a:srgbClr val="A4B592"/>
                </a:solidFill>
              </a:rPr>
              <a:t> </a:t>
            </a:r>
            <a:r>
              <a:rPr sz="3000" spc="-10" dirty="0">
                <a:solidFill>
                  <a:srgbClr val="A4B592"/>
                </a:solidFill>
              </a:rPr>
              <a:t>components</a:t>
            </a:r>
            <a:endParaRPr sz="30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6150" rIns="0" bIns="0" rtlCol="0">
            <a:spAutoFit/>
          </a:bodyPr>
          <a:lstStyle/>
          <a:p>
            <a:pPr marL="233045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Times</a:t>
            </a:r>
            <a:r>
              <a:rPr spc="-200" dirty="0"/>
              <a:t> </a:t>
            </a:r>
            <a:r>
              <a:rPr spc="-30" dirty="0"/>
              <a:t>series</a:t>
            </a:r>
            <a:r>
              <a:rPr spc="-220" dirty="0"/>
              <a:t> </a:t>
            </a:r>
            <a:r>
              <a:rPr spc="-30" dirty="0"/>
              <a:t>components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21765" y="1742881"/>
            <a:ext cx="6713220" cy="121221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Cyclic:</a:t>
            </a:r>
            <a:r>
              <a:rPr sz="17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series</a:t>
            </a:r>
            <a:r>
              <a:rPr sz="17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repeating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upward</a:t>
            </a:r>
            <a:r>
              <a:rPr sz="17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downward</a:t>
            </a:r>
            <a:r>
              <a:rPr sz="17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movement.</a:t>
            </a: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ts val="1630"/>
              </a:lnSpc>
              <a:spcBef>
                <a:spcPts val="1395"/>
              </a:spcBef>
            </a:pP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7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usually does</a:t>
            </a:r>
            <a:r>
              <a:rPr sz="17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fixed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pattern.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could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happen</a:t>
            </a:r>
            <a:r>
              <a:rPr sz="17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6months,</a:t>
            </a:r>
            <a:r>
              <a:rPr sz="17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then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Times New Roman"/>
                <a:cs typeface="Times New Roman"/>
              </a:rPr>
              <a:t>two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years</a:t>
            </a:r>
            <a:r>
              <a:rPr sz="17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later,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then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4</a:t>
            </a:r>
            <a:r>
              <a:rPr sz="17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years,</a:t>
            </a:r>
            <a:r>
              <a:rPr sz="17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then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year</a:t>
            </a:r>
            <a:r>
              <a:rPr sz="17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later.</a:t>
            </a:r>
            <a:r>
              <a:rPr sz="17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These</a:t>
            </a:r>
            <a:r>
              <a:rPr sz="17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kinds</a:t>
            </a:r>
            <a:r>
              <a:rPr sz="17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7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patterns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7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much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harder</a:t>
            </a:r>
            <a:r>
              <a:rPr sz="17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predict.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8379" y="3195827"/>
            <a:ext cx="4133088" cy="20391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9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0" dirty="0"/>
              <a:t>Types</a:t>
            </a:r>
            <a:r>
              <a:rPr sz="4800" spc="-180" dirty="0"/>
              <a:t> </a:t>
            </a:r>
            <a:r>
              <a:rPr sz="4800" dirty="0"/>
              <a:t>of</a:t>
            </a:r>
            <a:r>
              <a:rPr sz="4800" spc="-170" dirty="0"/>
              <a:t> </a:t>
            </a:r>
            <a:r>
              <a:rPr sz="4800" spc="-25" dirty="0"/>
              <a:t>Data</a:t>
            </a:r>
            <a:r>
              <a:rPr sz="4800" spc="-270" dirty="0"/>
              <a:t> </a:t>
            </a:r>
            <a:r>
              <a:rPr sz="4800" spc="-60" dirty="0"/>
              <a:t>Visualization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901090" y="1813761"/>
            <a:ext cx="6716395" cy="279146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Storytelling</a:t>
            </a:r>
            <a:endParaRPr sz="2000">
              <a:latin typeface="Times New Roman"/>
              <a:cs typeface="Times New Roman"/>
            </a:endParaRPr>
          </a:p>
          <a:p>
            <a:pPr marL="304800" indent="-184150">
              <a:lnSpc>
                <a:spcPct val="100000"/>
              </a:lnSpc>
              <a:spcBef>
                <a:spcPts val="190"/>
              </a:spcBef>
              <a:buClr>
                <a:srgbClr val="A4B592"/>
              </a:buClr>
              <a:buFont typeface="Carlito"/>
              <a:buChar char="◦"/>
              <a:tabLst>
                <a:tab pos="30480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presentations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organizational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decision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makers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35"/>
              </a:spcBef>
              <a:buClr>
                <a:srgbClr val="A4B592"/>
              </a:buClr>
              <a:buFont typeface="Carlito"/>
              <a:buChar char="◦"/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Showcasing</a:t>
            </a:r>
            <a:endParaRPr sz="2000">
              <a:latin typeface="Times New Roman"/>
              <a:cs typeface="Times New Roman"/>
            </a:endParaRPr>
          </a:p>
          <a:p>
            <a:pPr marL="304800" indent="-184150">
              <a:lnSpc>
                <a:spcPct val="100000"/>
              </a:lnSpc>
              <a:spcBef>
                <a:spcPts val="190"/>
              </a:spcBef>
              <a:buClr>
                <a:srgbClr val="A4B592"/>
              </a:buClr>
              <a:buFont typeface="Carlito"/>
              <a:buChar char="◦"/>
              <a:tabLst>
                <a:tab pos="30480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presentations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analysts,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scientist,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mathematicians,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engineers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40"/>
              </a:spcBef>
              <a:buClr>
                <a:srgbClr val="A4B592"/>
              </a:buClr>
              <a:buFont typeface="Carlito"/>
              <a:buChar char="◦"/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Art</a:t>
            </a:r>
            <a:endParaRPr sz="2000">
              <a:latin typeface="Times New Roman"/>
              <a:cs typeface="Times New Roman"/>
            </a:endParaRPr>
          </a:p>
          <a:p>
            <a:pPr marL="304800" indent="-184150">
              <a:lnSpc>
                <a:spcPct val="100000"/>
              </a:lnSpc>
              <a:spcBef>
                <a:spcPts val="190"/>
              </a:spcBef>
              <a:buClr>
                <a:srgbClr val="A4B592"/>
              </a:buClr>
              <a:buFont typeface="Carlito"/>
              <a:buChar char="◦"/>
              <a:tabLst>
                <a:tab pos="30480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presentations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activists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general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public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419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Data</a:t>
            </a:r>
            <a:r>
              <a:rPr sz="4800" spc="-285" dirty="0"/>
              <a:t> </a:t>
            </a:r>
            <a:r>
              <a:rPr sz="4800" spc="-50" dirty="0"/>
              <a:t>Storytelling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1105001" y="2342464"/>
            <a:ext cx="6558280" cy="266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 indent="-184150">
              <a:lnSpc>
                <a:spcPts val="1945"/>
              </a:lnSpc>
              <a:spcBef>
                <a:spcPts val="100"/>
              </a:spcBef>
              <a:buClr>
                <a:srgbClr val="A4B592"/>
              </a:buClr>
              <a:buFont typeface="Carlito"/>
              <a:buChar char="◦"/>
              <a:tabLst>
                <a:tab pos="19685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Make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easy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audience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 get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point.</a:t>
            </a:r>
            <a:r>
              <a:rPr sz="1800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Your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visualization</a:t>
            </a:r>
            <a:endParaRPr sz="1800">
              <a:latin typeface="Times New Roman"/>
              <a:cs typeface="Times New Roman"/>
            </a:endParaRPr>
          </a:p>
          <a:p>
            <a:pPr marL="195580">
              <a:lnSpc>
                <a:spcPts val="1945"/>
              </a:lnSpc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should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be:</a:t>
            </a:r>
            <a:endParaRPr sz="1800">
              <a:latin typeface="Times New Roman"/>
              <a:cs typeface="Times New Roman"/>
            </a:endParaRPr>
          </a:p>
          <a:p>
            <a:pPr marL="319405" lvl="1" indent="-181610">
              <a:lnSpc>
                <a:spcPct val="100000"/>
              </a:lnSpc>
              <a:spcBef>
                <a:spcPts val="254"/>
              </a:spcBef>
              <a:buClr>
                <a:srgbClr val="A4B592"/>
              </a:buClr>
              <a:buFont typeface="Arial"/>
              <a:buChar char="•"/>
              <a:tabLst>
                <a:tab pos="319405" algn="l"/>
              </a:tabLst>
            </a:pP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Clutter-</a:t>
            </a:r>
            <a:r>
              <a:rPr sz="1500" spc="-20" dirty="0">
                <a:solidFill>
                  <a:srgbClr val="404040"/>
                </a:solidFill>
                <a:latin typeface="Times New Roman"/>
                <a:cs typeface="Times New Roman"/>
              </a:rPr>
              <a:t>free</a:t>
            </a:r>
            <a:endParaRPr sz="1500">
              <a:latin typeface="Times New Roman"/>
              <a:cs typeface="Times New Roman"/>
            </a:endParaRPr>
          </a:p>
          <a:p>
            <a:pPr marL="319405" lvl="1" indent="-181610">
              <a:lnSpc>
                <a:spcPct val="100000"/>
              </a:lnSpc>
              <a:spcBef>
                <a:spcPts val="240"/>
              </a:spcBef>
              <a:buClr>
                <a:srgbClr val="A4B592"/>
              </a:buClr>
              <a:buFont typeface="Arial"/>
              <a:buChar char="•"/>
              <a:tabLst>
                <a:tab pos="319405" algn="l"/>
              </a:tabLst>
            </a:pP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Highly</a:t>
            </a:r>
            <a:r>
              <a:rPr sz="15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organized</a:t>
            </a:r>
            <a:endParaRPr sz="1500">
              <a:latin typeface="Times New Roman"/>
              <a:cs typeface="Times New Roman"/>
            </a:endParaRPr>
          </a:p>
          <a:p>
            <a:pPr marL="196850" indent="-184150">
              <a:lnSpc>
                <a:spcPct val="100000"/>
              </a:lnSpc>
              <a:spcBef>
                <a:spcPts val="155"/>
              </a:spcBef>
              <a:buClr>
                <a:srgbClr val="A4B592"/>
              </a:buClr>
              <a:buFont typeface="Carlito"/>
              <a:buChar char="◦"/>
              <a:tabLst>
                <a:tab pos="196850" algn="l"/>
              </a:tabLst>
            </a:pP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Audience:</a:t>
            </a:r>
            <a:endParaRPr sz="1800">
              <a:latin typeface="Times New Roman"/>
              <a:cs typeface="Times New Roman"/>
            </a:endParaRPr>
          </a:p>
          <a:p>
            <a:pPr marL="319405" lvl="1" indent="-181610">
              <a:lnSpc>
                <a:spcPct val="100000"/>
              </a:lnSpc>
              <a:spcBef>
                <a:spcPts val="250"/>
              </a:spcBef>
              <a:buClr>
                <a:srgbClr val="A4B592"/>
              </a:buClr>
              <a:buFont typeface="Arial"/>
              <a:buChar char="•"/>
              <a:tabLst>
                <a:tab pos="319405" algn="l"/>
              </a:tabLst>
            </a:pP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Nonanalysts</a:t>
            </a:r>
            <a:endParaRPr sz="1500">
              <a:latin typeface="Times New Roman"/>
              <a:cs typeface="Times New Roman"/>
            </a:endParaRPr>
          </a:p>
          <a:p>
            <a:pPr marL="319405" lvl="1" indent="-181610">
              <a:lnSpc>
                <a:spcPct val="100000"/>
              </a:lnSpc>
              <a:spcBef>
                <a:spcPts val="244"/>
              </a:spcBef>
              <a:buClr>
                <a:srgbClr val="A4B592"/>
              </a:buClr>
              <a:buFont typeface="Arial"/>
              <a:buChar char="•"/>
              <a:tabLst>
                <a:tab pos="319405" algn="l"/>
              </a:tabLst>
            </a:pP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Nontechnical</a:t>
            </a:r>
            <a:r>
              <a:rPr sz="15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business</a:t>
            </a:r>
            <a:r>
              <a:rPr sz="15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managers</a:t>
            </a:r>
            <a:endParaRPr sz="1500">
              <a:latin typeface="Times New Roman"/>
              <a:cs typeface="Times New Roman"/>
            </a:endParaRPr>
          </a:p>
          <a:p>
            <a:pPr marL="196850" indent="-184150">
              <a:lnSpc>
                <a:spcPct val="100000"/>
              </a:lnSpc>
              <a:spcBef>
                <a:spcPts val="155"/>
              </a:spcBef>
              <a:buClr>
                <a:srgbClr val="A4B592"/>
              </a:buClr>
              <a:buFont typeface="Carlito"/>
              <a:buChar char="◦"/>
              <a:tabLst>
                <a:tab pos="19685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Product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types:</a:t>
            </a:r>
            <a:endParaRPr sz="1800">
              <a:latin typeface="Times New Roman"/>
              <a:cs typeface="Times New Roman"/>
            </a:endParaRPr>
          </a:p>
          <a:p>
            <a:pPr marL="319405" lvl="1" indent="-181610">
              <a:lnSpc>
                <a:spcPct val="100000"/>
              </a:lnSpc>
              <a:spcBef>
                <a:spcPts val="250"/>
              </a:spcBef>
              <a:buClr>
                <a:srgbClr val="A4B592"/>
              </a:buClr>
              <a:buFont typeface="Arial"/>
              <a:buChar char="•"/>
              <a:tabLst>
                <a:tab pos="319405" algn="l"/>
              </a:tabLst>
            </a:pP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Static</a:t>
            </a:r>
            <a:r>
              <a:rPr sz="15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images</a:t>
            </a:r>
            <a:endParaRPr sz="1500">
              <a:latin typeface="Times New Roman"/>
              <a:cs typeface="Times New Roman"/>
            </a:endParaRPr>
          </a:p>
          <a:p>
            <a:pPr marL="319405" lvl="1" indent="-181610">
              <a:lnSpc>
                <a:spcPct val="100000"/>
              </a:lnSpc>
              <a:spcBef>
                <a:spcPts val="240"/>
              </a:spcBef>
              <a:buClr>
                <a:srgbClr val="A4B592"/>
              </a:buClr>
              <a:buFont typeface="Arial"/>
              <a:buChar char="•"/>
              <a:tabLst>
                <a:tab pos="319405" algn="l"/>
              </a:tabLst>
            </a:pP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Simple</a:t>
            </a:r>
            <a:r>
              <a:rPr sz="15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interactive</a:t>
            </a:r>
            <a:r>
              <a:rPr sz="15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dashboards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444" y="606374"/>
            <a:ext cx="21558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/>
              <a:t>Example</a:t>
            </a:r>
            <a:endParaRPr sz="48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8414" y="2269235"/>
            <a:ext cx="5904541" cy="28559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7997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Data</a:t>
            </a:r>
            <a:r>
              <a:rPr sz="4800" spc="-285" dirty="0"/>
              <a:t> </a:t>
            </a:r>
            <a:r>
              <a:rPr sz="4800" spc="-40" dirty="0"/>
              <a:t>Showcasing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1105001" y="2308352"/>
            <a:ext cx="5921375" cy="28905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95580" marR="5080" indent="-183515">
              <a:lnSpc>
                <a:spcPct val="80000"/>
              </a:lnSpc>
              <a:spcBef>
                <a:spcPts val="530"/>
              </a:spcBef>
              <a:buClr>
                <a:srgbClr val="A4B592"/>
              </a:buClr>
              <a:buFont typeface="Carlito"/>
              <a:buChar char="◦"/>
              <a:tabLst>
                <a:tab pos="19558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Showcase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lots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so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your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audience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members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think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for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themselves</a:t>
            </a:r>
            <a:endParaRPr sz="1800">
              <a:latin typeface="Times New Roman"/>
              <a:cs typeface="Times New Roman"/>
            </a:endParaRPr>
          </a:p>
          <a:p>
            <a:pPr marL="196850" indent="-184150">
              <a:lnSpc>
                <a:spcPct val="100000"/>
              </a:lnSpc>
              <a:spcBef>
                <a:spcPts val="170"/>
              </a:spcBef>
              <a:buClr>
                <a:srgbClr val="A4B592"/>
              </a:buClr>
              <a:buFont typeface="Carlito"/>
              <a:buChar char="◦"/>
              <a:tabLst>
                <a:tab pos="196850" algn="l"/>
              </a:tabLst>
            </a:pP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Your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visualization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should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be:</a:t>
            </a:r>
            <a:endParaRPr sz="1800">
              <a:latin typeface="Times New Roman"/>
              <a:cs typeface="Times New Roman"/>
            </a:endParaRPr>
          </a:p>
          <a:p>
            <a:pPr marL="398780" lvl="1" indent="-180340">
              <a:lnSpc>
                <a:spcPct val="100000"/>
              </a:lnSpc>
              <a:spcBef>
                <a:spcPts val="280"/>
              </a:spcBef>
              <a:buClr>
                <a:srgbClr val="A4B592"/>
              </a:buClr>
              <a:buFont typeface="Carlito"/>
              <a:buChar char="◦"/>
              <a:tabLst>
                <a:tab pos="398780" algn="l"/>
              </a:tabLst>
            </a:pP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Highly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contextual</a:t>
            </a:r>
            <a:endParaRPr sz="1400">
              <a:latin typeface="Times New Roman"/>
              <a:cs typeface="Times New Roman"/>
            </a:endParaRPr>
          </a:p>
          <a:p>
            <a:pPr marL="398780" lvl="1" indent="-180340">
              <a:lnSpc>
                <a:spcPct val="100000"/>
              </a:lnSpc>
              <a:spcBef>
                <a:spcPts val="265"/>
              </a:spcBef>
              <a:buClr>
                <a:srgbClr val="A4B592"/>
              </a:buClr>
              <a:buFont typeface="Carlito"/>
              <a:buChar char="◦"/>
              <a:tabLst>
                <a:tab pos="398780" algn="l"/>
              </a:tabLst>
            </a:pP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Open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ended</a:t>
            </a:r>
            <a:endParaRPr sz="1400">
              <a:latin typeface="Times New Roman"/>
              <a:cs typeface="Times New Roman"/>
            </a:endParaRPr>
          </a:p>
          <a:p>
            <a:pPr marL="196850" indent="-184150">
              <a:lnSpc>
                <a:spcPct val="100000"/>
              </a:lnSpc>
              <a:spcBef>
                <a:spcPts val="150"/>
              </a:spcBef>
              <a:buClr>
                <a:srgbClr val="A4B592"/>
              </a:buClr>
              <a:buFont typeface="Carlito"/>
              <a:buChar char="◦"/>
              <a:tabLst>
                <a:tab pos="196850" algn="l"/>
              </a:tabLst>
            </a:pP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Audience:</a:t>
            </a:r>
            <a:endParaRPr sz="1800">
              <a:latin typeface="Times New Roman"/>
              <a:cs typeface="Times New Roman"/>
            </a:endParaRPr>
          </a:p>
          <a:p>
            <a:pPr marL="398780" lvl="1" indent="-180340">
              <a:lnSpc>
                <a:spcPct val="100000"/>
              </a:lnSpc>
              <a:spcBef>
                <a:spcPts val="280"/>
              </a:spcBef>
              <a:buClr>
                <a:srgbClr val="A4B592"/>
              </a:buClr>
              <a:buFont typeface="Carlito"/>
              <a:buChar char="◦"/>
              <a:tabLst>
                <a:tab pos="398780" algn="l"/>
              </a:tabLst>
            </a:pP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Analysts</a:t>
            </a:r>
            <a:endParaRPr sz="1400">
              <a:latin typeface="Times New Roman"/>
              <a:cs typeface="Times New Roman"/>
            </a:endParaRPr>
          </a:p>
          <a:p>
            <a:pPr marL="399415" lvl="1" indent="-180975">
              <a:lnSpc>
                <a:spcPct val="100000"/>
              </a:lnSpc>
              <a:spcBef>
                <a:spcPts val="265"/>
              </a:spcBef>
              <a:buClr>
                <a:srgbClr val="A4B592"/>
              </a:buClr>
              <a:buFont typeface="Carlito"/>
              <a:buChar char="◦"/>
              <a:tabLst>
                <a:tab pos="399415" algn="l"/>
              </a:tabLst>
            </a:pP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Engineers,</a:t>
            </a:r>
            <a:r>
              <a:rPr sz="14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mathematicians,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scientists</a:t>
            </a:r>
            <a:endParaRPr sz="1400">
              <a:latin typeface="Times New Roman"/>
              <a:cs typeface="Times New Roman"/>
            </a:endParaRPr>
          </a:p>
          <a:p>
            <a:pPr marL="196850" indent="-184150">
              <a:lnSpc>
                <a:spcPct val="100000"/>
              </a:lnSpc>
              <a:spcBef>
                <a:spcPts val="155"/>
              </a:spcBef>
              <a:buClr>
                <a:srgbClr val="A4B592"/>
              </a:buClr>
              <a:buFont typeface="Carlito"/>
              <a:buChar char="◦"/>
              <a:tabLst>
                <a:tab pos="19685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Product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types:</a:t>
            </a:r>
            <a:endParaRPr sz="1800">
              <a:latin typeface="Times New Roman"/>
              <a:cs typeface="Times New Roman"/>
            </a:endParaRPr>
          </a:p>
          <a:p>
            <a:pPr marL="398780" lvl="1" indent="-180340">
              <a:lnSpc>
                <a:spcPct val="100000"/>
              </a:lnSpc>
              <a:spcBef>
                <a:spcPts val="280"/>
              </a:spcBef>
              <a:buClr>
                <a:srgbClr val="A4B592"/>
              </a:buClr>
              <a:buFont typeface="Carlito"/>
              <a:buChar char="◦"/>
              <a:tabLst>
                <a:tab pos="398780" algn="l"/>
              </a:tabLst>
            </a:pP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Static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images</a:t>
            </a:r>
            <a:endParaRPr sz="1400">
              <a:latin typeface="Times New Roman"/>
              <a:cs typeface="Times New Roman"/>
            </a:endParaRPr>
          </a:p>
          <a:p>
            <a:pPr marL="398780" lvl="1" indent="-180340">
              <a:lnSpc>
                <a:spcPct val="100000"/>
              </a:lnSpc>
              <a:spcBef>
                <a:spcPts val="265"/>
              </a:spcBef>
              <a:buClr>
                <a:srgbClr val="A4B592"/>
              </a:buClr>
              <a:buFont typeface="Carlito"/>
              <a:buChar char="◦"/>
              <a:tabLst>
                <a:tab pos="398780" algn="l"/>
              </a:tabLst>
            </a:pP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Interactive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dashboards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7244" y="502996"/>
            <a:ext cx="21558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/>
              <a:t>Example</a:t>
            </a:r>
            <a:endParaRPr sz="48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1492" y="2028444"/>
            <a:ext cx="5024628" cy="31943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6747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sz="4800" spc="-45" dirty="0"/>
              <a:t>Data</a:t>
            </a:r>
            <a:r>
              <a:rPr sz="4800" spc="-375" dirty="0"/>
              <a:t> </a:t>
            </a:r>
            <a:r>
              <a:rPr sz="4800" spc="-25" dirty="0"/>
              <a:t>Art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1105001" y="2234310"/>
            <a:ext cx="4582160" cy="23939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96850" indent="-184150">
              <a:lnSpc>
                <a:spcPct val="100000"/>
              </a:lnSpc>
              <a:spcBef>
                <a:spcPts val="484"/>
              </a:spcBef>
              <a:buClr>
                <a:srgbClr val="A4B592"/>
              </a:buClr>
              <a:buFont typeface="Carlito"/>
              <a:buChar char="◦"/>
              <a:tabLst>
                <a:tab pos="19685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your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visualization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make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statement</a:t>
            </a:r>
            <a:endParaRPr sz="1800">
              <a:latin typeface="Times New Roman"/>
              <a:cs typeface="Times New Roman"/>
            </a:endParaRPr>
          </a:p>
          <a:p>
            <a:pPr marL="196850" indent="-184150">
              <a:lnSpc>
                <a:spcPct val="100000"/>
              </a:lnSpc>
              <a:spcBef>
                <a:spcPts val="380"/>
              </a:spcBef>
              <a:buClr>
                <a:srgbClr val="A4B592"/>
              </a:buClr>
              <a:buFont typeface="Carlito"/>
              <a:buChar char="◦"/>
              <a:tabLst>
                <a:tab pos="196850" algn="l"/>
              </a:tabLst>
            </a:pP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Your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visualization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should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be:</a:t>
            </a:r>
            <a:endParaRPr sz="1800">
              <a:latin typeface="Times New Roman"/>
              <a:cs typeface="Times New Roman"/>
            </a:endParaRPr>
          </a:p>
          <a:p>
            <a:pPr marL="397510" lvl="1" indent="-180340">
              <a:lnSpc>
                <a:spcPct val="100000"/>
              </a:lnSpc>
              <a:spcBef>
                <a:spcPts val="450"/>
              </a:spcBef>
              <a:buClr>
                <a:srgbClr val="A4B592"/>
              </a:buClr>
              <a:buFont typeface="Carlito"/>
              <a:buChar char="◦"/>
              <a:tabLst>
                <a:tab pos="397510" algn="l"/>
              </a:tabLst>
            </a:pP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Attention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getting</a:t>
            </a:r>
            <a:endParaRPr sz="1400">
              <a:latin typeface="Times New Roman"/>
              <a:cs typeface="Times New Roman"/>
            </a:endParaRPr>
          </a:p>
          <a:p>
            <a:pPr marL="397510" lvl="1" indent="-180340">
              <a:lnSpc>
                <a:spcPct val="100000"/>
              </a:lnSpc>
              <a:spcBef>
                <a:spcPts val="434"/>
              </a:spcBef>
              <a:buClr>
                <a:srgbClr val="A4B592"/>
              </a:buClr>
              <a:buFont typeface="Carlito"/>
              <a:buChar char="◦"/>
              <a:tabLst>
                <a:tab pos="397510" algn="l"/>
              </a:tabLst>
            </a:pP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Creative,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controversial</a:t>
            </a:r>
            <a:endParaRPr sz="1400">
              <a:latin typeface="Times New Roman"/>
              <a:cs typeface="Times New Roman"/>
            </a:endParaRPr>
          </a:p>
          <a:p>
            <a:pPr marL="196850" indent="-184150">
              <a:lnSpc>
                <a:spcPct val="100000"/>
              </a:lnSpc>
              <a:spcBef>
                <a:spcPts val="365"/>
              </a:spcBef>
              <a:buClr>
                <a:srgbClr val="A4B592"/>
              </a:buClr>
              <a:buFont typeface="Carlito"/>
              <a:buChar char="◦"/>
              <a:tabLst>
                <a:tab pos="196850" algn="l"/>
              </a:tabLst>
            </a:pP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Intended</a:t>
            </a:r>
            <a:r>
              <a:rPr sz="1800" spc="-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Audience:</a:t>
            </a:r>
            <a:endParaRPr sz="1800">
              <a:latin typeface="Times New Roman"/>
              <a:cs typeface="Times New Roman"/>
            </a:endParaRPr>
          </a:p>
          <a:p>
            <a:pPr marL="397510" lvl="1" indent="-180340">
              <a:lnSpc>
                <a:spcPct val="100000"/>
              </a:lnSpc>
              <a:spcBef>
                <a:spcPts val="450"/>
              </a:spcBef>
              <a:buClr>
                <a:srgbClr val="A4B592"/>
              </a:buClr>
              <a:buFont typeface="Carlito"/>
              <a:buChar char="◦"/>
              <a:tabLst>
                <a:tab pos="397510" algn="l"/>
              </a:tabLst>
            </a:pP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Idealists,</a:t>
            </a:r>
            <a:r>
              <a:rPr sz="1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artists,</a:t>
            </a:r>
            <a:r>
              <a:rPr sz="1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Social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activists</a:t>
            </a:r>
            <a:endParaRPr sz="1400">
              <a:latin typeface="Times New Roman"/>
              <a:cs typeface="Times New Roman"/>
            </a:endParaRPr>
          </a:p>
          <a:p>
            <a:pPr marL="196850" indent="-184150">
              <a:lnSpc>
                <a:spcPct val="100000"/>
              </a:lnSpc>
              <a:spcBef>
                <a:spcPts val="370"/>
              </a:spcBef>
              <a:buClr>
                <a:srgbClr val="A4B592"/>
              </a:buClr>
              <a:buFont typeface="Carlito"/>
              <a:buChar char="◦"/>
              <a:tabLst>
                <a:tab pos="19685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Product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types:</a:t>
            </a:r>
            <a:endParaRPr sz="1800">
              <a:latin typeface="Times New Roman"/>
              <a:cs typeface="Times New Roman"/>
            </a:endParaRPr>
          </a:p>
          <a:p>
            <a:pPr marL="397510" lvl="1" indent="-180340">
              <a:lnSpc>
                <a:spcPct val="100000"/>
              </a:lnSpc>
              <a:spcBef>
                <a:spcPts val="450"/>
              </a:spcBef>
              <a:buClr>
                <a:srgbClr val="A4B592"/>
              </a:buClr>
              <a:buFont typeface="Carlito"/>
              <a:buChar char="◦"/>
              <a:tabLst>
                <a:tab pos="397510" algn="l"/>
              </a:tabLst>
            </a:pP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Static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images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4197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z="4800" spc="-45" dirty="0"/>
              <a:t>Example</a:t>
            </a:r>
            <a:endParaRPr sz="48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1551" y="2452116"/>
            <a:ext cx="3589020" cy="23850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1113</Words>
  <Application>Microsoft Office PowerPoint</Application>
  <PresentationFormat>On-screen Show (4:3)</PresentationFormat>
  <Paragraphs>143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Carlito</vt:lpstr>
      <vt:lpstr>Noto Sans Symbols2</vt:lpstr>
      <vt:lpstr>Times New Roman</vt:lpstr>
      <vt:lpstr>UKIJ Qolyazma</vt:lpstr>
      <vt:lpstr>Wingdings</vt:lpstr>
      <vt:lpstr>Office Theme</vt:lpstr>
      <vt:lpstr>Introduction to Data Analytics</vt:lpstr>
      <vt:lpstr>Data visualization</vt:lpstr>
      <vt:lpstr>Types of Data Visualization</vt:lpstr>
      <vt:lpstr>Data Storytelling</vt:lpstr>
      <vt:lpstr>Example</vt:lpstr>
      <vt:lpstr>Data Showcasing</vt:lpstr>
      <vt:lpstr>Example</vt:lpstr>
      <vt:lpstr>Data Art</vt:lpstr>
      <vt:lpstr>Example</vt:lpstr>
      <vt:lpstr>Graphics of data storytelling</vt:lpstr>
      <vt:lpstr>Choropleth map</vt:lpstr>
      <vt:lpstr>Point map</vt:lpstr>
      <vt:lpstr>Steps to choosing data graphics</vt:lpstr>
      <vt:lpstr>Charts</vt:lpstr>
      <vt:lpstr>Charts</vt:lpstr>
      <vt:lpstr>Charts</vt:lpstr>
      <vt:lpstr>What about pie charts?</vt:lpstr>
      <vt:lpstr>Graphs are useful for?</vt:lpstr>
      <vt:lpstr>Data visualization libraries in Python</vt:lpstr>
      <vt:lpstr>Time series</vt:lpstr>
      <vt:lpstr>Times series components</vt:lpstr>
      <vt:lpstr>Times series components</vt:lpstr>
      <vt:lpstr>Times series components</vt:lpstr>
      <vt:lpstr>Times series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Masoodhur Rahaman</cp:lastModifiedBy>
  <cp:revision>2</cp:revision>
  <dcterms:created xsi:type="dcterms:W3CDTF">2024-02-06T00:23:31Z</dcterms:created>
  <dcterms:modified xsi:type="dcterms:W3CDTF">2024-02-06T00:30:13Z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2024-02-06T00:00:00Z</vt:filetime>
  </property>
  <property fmtid="{D5CDD505-2E9C-101B-9397-08002B2CF9AE}" pid="5" name="Producer">
    <vt:lpwstr>3-Heights(TM) PDF Security Shell 4.8.25.2 (http://www.pdf-tools.com)</vt:lpwstr>
  </property>
</Properties>
</file>