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9" r:id="rId5"/>
    <p:sldId id="288" r:id="rId6"/>
    <p:sldId id="290" r:id="rId7"/>
    <p:sldId id="291" r:id="rId8"/>
    <p:sldId id="259" r:id="rId9"/>
    <p:sldId id="260" r:id="rId10"/>
    <p:sldId id="261" r:id="rId11"/>
    <p:sldId id="262" r:id="rId12"/>
    <p:sldId id="263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1098D-C3ED-4AA5-B4D3-917B234A045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78A5F-1192-4EE9-9728-EC227C91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4B35-466F-E17C-63DC-97AD758C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4DEE40-BBE9-36D3-5776-6B368E86A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40C42-455D-2EEA-965B-66AF6A3FF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49222-A7D8-A5B0-A0A1-0B052796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https://www.geeksforgeeks.org/basis-of-classification-of-data/?ref=lbp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8C52B-32B9-3FD7-3A64-7EBC87AA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6C8E6-3C77-77BC-753A-F25E9CBA1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A1352-86FC-CB3A-0BAD-B51447C85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https://www.geeksforgeeks.org/basis-of-classification-of-data/?ref=lbp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5263F-F4B3-25F6-45C9-C5A5610B3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8D37B-CA7C-11DF-8D00-FCEA0DF5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B6074-FFC3-3D4D-B463-F04D40EF2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18AA7-67F1-E116-DD15-F9ECCB3A2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https://www.geeksforgeeks.org/basis-of-classification-of-data/?ref=lbp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34E2-2921-5EE0-4137-7F89FA0F6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Discrete: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number of students in a college is a discrete variable as they cannot be expressed in fractions.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Continuous:The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height of students in a class is a continuous variable as they can be measured in numbers as well as in fractions.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Geometric Mean = </a:t>
            </a:r>
            <a:r>
              <a:rPr lang="en-US" b="1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√(1 × 3 × 9 × 27 × 81) = 9, Geometric Mean of 2 and 18 = √(2 × 18) = 6,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Example: What is the harmonic mean of 1, 2 and 4?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 reciprocals of 1, 2 and 4 are:</a:t>
            </a:r>
          </a:p>
          <a:p>
            <a:pPr algn="ctr"/>
            <a:r>
              <a:rPr lang="en-US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1,   </a:t>
            </a:r>
            <a:r>
              <a:rPr lang="en-US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0.5,   </a:t>
            </a:r>
            <a:r>
              <a:rPr lang="en-US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0.25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Now add them up:</a:t>
            </a:r>
          </a:p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 + 0.5 + 0.25 = 1.75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Divide by how many:</a:t>
            </a:r>
          </a:p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Average = </a:t>
            </a:r>
            <a:r>
              <a:rPr lang="en-US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1.75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3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 reciprocal of that average is our answer:  Harmonic Mean = </a:t>
            </a:r>
            <a:r>
              <a:rPr lang="en-US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1.75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1.714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(to 3 places)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8A5F-1192-4EE9-9728-EC227C91DD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286258"/>
            <a:ext cx="8289925" cy="1405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50" y="1832609"/>
            <a:ext cx="7572375" cy="388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15240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52400" y="64008"/>
                  </a:lnTo>
                  <a:lnTo>
                    <a:pt x="152400" y="0"/>
                  </a:lnTo>
                  <a:close/>
                </a:path>
                <a:path w="9142730" h="64135">
                  <a:moveTo>
                    <a:pt x="9142476" y="0"/>
                  </a:moveTo>
                  <a:lnTo>
                    <a:pt x="5105400" y="0"/>
                  </a:lnTo>
                  <a:lnTo>
                    <a:pt x="5105400" y="64008"/>
                  </a:lnTo>
                  <a:lnTo>
                    <a:pt x="9142476" y="64008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1144981"/>
            <a:ext cx="7216775" cy="20561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019935" marR="5080" indent="-2007870">
              <a:lnSpc>
                <a:spcPts val="7350"/>
              </a:lnSpc>
              <a:spcBef>
                <a:spcPts val="1420"/>
              </a:spcBef>
            </a:pPr>
            <a:r>
              <a:rPr sz="7200" spc="-180" dirty="0">
                <a:solidFill>
                  <a:srgbClr val="252525"/>
                </a:solidFill>
                <a:latin typeface="Carlito"/>
                <a:cs typeface="Carlito"/>
              </a:rPr>
              <a:t>Introduction</a:t>
            </a:r>
            <a:r>
              <a:rPr sz="7200" spc="-2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90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7200" spc="-2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114" dirty="0">
                <a:solidFill>
                  <a:srgbClr val="252525"/>
                </a:solidFill>
                <a:latin typeface="Carlito"/>
                <a:cs typeface="Carlito"/>
              </a:rPr>
              <a:t>Data </a:t>
            </a:r>
            <a:r>
              <a:rPr sz="7200" spc="-40" dirty="0">
                <a:solidFill>
                  <a:srgbClr val="252525"/>
                </a:solidFill>
                <a:latin typeface="Carlito"/>
                <a:cs typeface="Carlito"/>
              </a:rPr>
              <a:t>Analytics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9861" y="3106623"/>
            <a:ext cx="5814695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440"/>
              </a:lnSpc>
              <a:spcBef>
                <a:spcPts val="95"/>
              </a:spcBef>
            </a:pP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ITE</a:t>
            </a:r>
            <a:r>
              <a:rPr sz="4000" spc="-204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5201</a:t>
            </a:r>
            <a:endParaRPr sz="4000">
              <a:latin typeface="Carlito"/>
              <a:cs typeface="Carlito"/>
            </a:endParaRPr>
          </a:p>
          <a:p>
            <a:pPr algn="ctr">
              <a:lnSpc>
                <a:spcPts val="4440"/>
              </a:lnSpc>
            </a:pPr>
            <a:r>
              <a:rPr sz="4000" spc="-80" dirty="0">
                <a:solidFill>
                  <a:srgbClr val="252525"/>
                </a:solidFill>
                <a:latin typeface="Carlito"/>
                <a:cs typeface="Carlito"/>
              </a:rPr>
              <a:t>Lecture5-</a:t>
            </a:r>
            <a:r>
              <a:rPr sz="4000" spc="-105" dirty="0">
                <a:solidFill>
                  <a:srgbClr val="252525"/>
                </a:solidFill>
                <a:latin typeface="Carlito"/>
                <a:cs typeface="Carlito"/>
              </a:rPr>
              <a:t>Data</a:t>
            </a:r>
            <a:r>
              <a:rPr sz="4000" spc="7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100" dirty="0">
                <a:solidFill>
                  <a:srgbClr val="252525"/>
                </a:solidFill>
                <a:latin typeface="Carlito"/>
                <a:cs typeface="Carlito"/>
              </a:rPr>
              <a:t>Visualization-</a:t>
            </a:r>
            <a:r>
              <a:rPr sz="4000" spc="-50" dirty="0">
                <a:solidFill>
                  <a:srgbClr val="252525"/>
                </a:solidFill>
                <a:latin typeface="Carlito"/>
                <a:cs typeface="Carlito"/>
              </a:rPr>
              <a:t>2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0" name="object 10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323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Frequency</a:t>
            </a:r>
            <a:r>
              <a:rPr spc="-250" dirty="0"/>
              <a:t> </a:t>
            </a:r>
            <a:r>
              <a:rPr spc="-40" dirty="0"/>
              <a:t>Distributions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2100" y="1769109"/>
            <a:ext cx="6604634" cy="33026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4139" marR="600075" indent="-94615">
              <a:lnSpc>
                <a:spcPts val="1939"/>
              </a:lnSpc>
              <a:spcBef>
                <a:spcPts val="34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technical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terms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important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continuous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formed</a:t>
            </a:r>
            <a:endParaRPr sz="1800">
              <a:latin typeface="Times New Roman"/>
              <a:cs typeface="Times New Roman"/>
            </a:endParaRPr>
          </a:p>
          <a:p>
            <a:pPr marL="104139" marR="5080" indent="-94615">
              <a:lnSpc>
                <a:spcPct val="90000"/>
              </a:lnSpc>
              <a:spcBef>
                <a:spcPts val="137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limits: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limits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lowest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highest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example take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51-55.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lowest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51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highest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55.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be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lesser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51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55.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51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limit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55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limit.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ts val="2055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interval: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difference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limit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ts val="2055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interval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  <a:p>
            <a:pPr marL="104139" marR="487680" indent="-94615">
              <a:lnSpc>
                <a:spcPts val="1939"/>
              </a:lnSpc>
              <a:spcBef>
                <a:spcPts val="143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Class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frequency:</a:t>
            </a:r>
            <a:r>
              <a:rPr sz="1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observations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corresponding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600" y="3988307"/>
            <a:ext cx="2438400" cy="286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323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Frequency</a:t>
            </a:r>
            <a:r>
              <a:rPr spc="-250" dirty="0"/>
              <a:t> </a:t>
            </a:r>
            <a:r>
              <a:rPr spc="-40" dirty="0"/>
              <a:t>Distributions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0325" y="2225116"/>
            <a:ext cx="6682740" cy="32289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4139" marR="287020" indent="-94615">
              <a:lnSpc>
                <a:spcPct val="90100"/>
              </a:lnSpc>
              <a:spcBef>
                <a:spcPts val="31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A</a:t>
            </a:r>
            <a:r>
              <a:rPr sz="18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organized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tabulation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showing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exactly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individuals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located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scale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measurement.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1939"/>
              </a:lnSpc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2381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A</a:t>
            </a:r>
            <a:r>
              <a:rPr sz="18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organized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picture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scores,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individual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located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relative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distribution.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04139" marR="203200" indent="-93980">
              <a:lnSpc>
                <a:spcPts val="1910"/>
              </a:lnSpc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In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graph,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score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categories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(X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values)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listed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axis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frequencies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listed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axis.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123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z="4300" spc="-50" dirty="0"/>
              <a:t>Histograms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368300" y="2284603"/>
            <a:ext cx="5589905" cy="358965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4139" marR="5080" indent="-94615">
              <a:lnSpc>
                <a:spcPts val="1939"/>
              </a:lnSpc>
              <a:spcBef>
                <a:spcPts val="34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A</a:t>
            </a:r>
            <a:r>
              <a:rPr sz="1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histogram</a:t>
            </a:r>
            <a:r>
              <a:rPr sz="1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sz="18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variable’s</a:t>
            </a:r>
            <a:r>
              <a:rPr sz="18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18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8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adjacent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rectangles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graphical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display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bars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heights.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04139" marR="5080" indent="-94615">
              <a:lnSpc>
                <a:spcPts val="1939"/>
              </a:lnSpc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  <a:tab pos="469265" algn="l"/>
                <a:tab pos="757555" algn="l"/>
                <a:tab pos="1527175" algn="l"/>
                <a:tab pos="1839595" algn="l"/>
                <a:tab pos="2077720" algn="l"/>
                <a:tab pos="2542540" algn="l"/>
                <a:tab pos="3241040" algn="l"/>
                <a:tab pos="3669029" algn="l"/>
                <a:tab pos="3905250" algn="l"/>
                <a:tab pos="4954270" algn="l"/>
              </a:tabLst>
            </a:pP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	It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similar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Chart,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histogram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groups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numbers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ranges.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04139" marR="5080" indent="-94615">
              <a:lnSpc>
                <a:spcPts val="1939"/>
              </a:lnSpc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Histograms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represent</a:t>
            </a:r>
            <a:r>
              <a:rPr sz="18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counts</a:t>
            </a:r>
            <a:r>
              <a:rPr sz="18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8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numerical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range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6661" y="1986925"/>
            <a:ext cx="2661138" cy="21493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563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95"/>
              </a:spcBef>
            </a:pPr>
            <a:r>
              <a:rPr sz="4300" spc="-50" dirty="0"/>
              <a:t>Histograms</a:t>
            </a:r>
            <a:r>
              <a:rPr sz="4300" spc="-215" dirty="0"/>
              <a:t> </a:t>
            </a:r>
            <a:r>
              <a:rPr sz="4300" dirty="0"/>
              <a:t>and</a:t>
            </a:r>
            <a:r>
              <a:rPr sz="4300" spc="-245" dirty="0"/>
              <a:t> </a:t>
            </a:r>
            <a:r>
              <a:rPr sz="4300" dirty="0"/>
              <a:t>Bar</a:t>
            </a:r>
            <a:r>
              <a:rPr sz="4300" spc="-260" dirty="0"/>
              <a:t> </a:t>
            </a:r>
            <a:r>
              <a:rPr sz="4300" spc="-10" dirty="0"/>
              <a:t>graph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038250" y="2219706"/>
            <a:ext cx="639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105"/>
              </a:spcBef>
              <a:buClr>
                <a:srgbClr val="A4B592"/>
              </a:buClr>
              <a:buFont typeface="Wingdings"/>
              <a:buChar char=""/>
              <a:tabLst>
                <a:tab pos="442595" algn="l"/>
              </a:tabLst>
            </a:pP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138" y="2219706"/>
            <a:ext cx="5908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1585" algn="l"/>
                <a:tab pos="2508885" algn="l"/>
                <a:tab pos="3045460" algn="l"/>
                <a:tab pos="4289425" algn="l"/>
                <a:tab pos="568388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histogram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represents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250" y="2346133"/>
            <a:ext cx="6737984" cy="265874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continuous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  <a:p>
            <a:pPr marL="104139" marR="5080" indent="-96520">
              <a:lnSpc>
                <a:spcPts val="2160"/>
              </a:lnSpc>
              <a:spcBef>
                <a:spcPts val="144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104139" algn="l"/>
                <a:tab pos="212725" algn="l"/>
                <a:tab pos="582930" algn="l"/>
                <a:tab pos="1103630" algn="l"/>
                <a:tab pos="1879600" algn="l"/>
                <a:tab pos="2247265" algn="l"/>
                <a:tab pos="2556510" algn="l"/>
                <a:tab pos="4144645" algn="l"/>
                <a:tab pos="5525770" algn="l"/>
                <a:tab pos="5934075" algn="l"/>
              </a:tabLst>
            </a:pP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	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graph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diagrammatic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discrete variables.</a:t>
            </a:r>
            <a:endParaRPr sz="2000">
              <a:latin typeface="Times New Roman"/>
              <a:cs typeface="Times New Roman"/>
            </a:endParaRPr>
          </a:p>
          <a:p>
            <a:pPr marL="104139" marR="6350" indent="-96520">
              <a:lnSpc>
                <a:spcPts val="2160"/>
              </a:lnSpc>
              <a:spcBef>
                <a:spcPts val="139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104139" algn="l"/>
                <a:tab pos="21272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Histogram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presents</a:t>
            </a:r>
            <a:r>
              <a:rPr sz="20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numerical</a:t>
            </a:r>
            <a:r>
              <a:rPr sz="20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whereas</a:t>
            </a:r>
            <a:r>
              <a:rPr sz="20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0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graph</a:t>
            </a:r>
            <a:r>
              <a:rPr sz="20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categorical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04139" marR="5715" indent="-96520">
              <a:lnSpc>
                <a:spcPts val="2160"/>
              </a:lnSpc>
              <a:spcBef>
                <a:spcPts val="141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104139" algn="l"/>
                <a:tab pos="212725" algn="l"/>
                <a:tab pos="771525" algn="l"/>
                <a:tab pos="1946910" algn="l"/>
                <a:tab pos="2279015" algn="l"/>
                <a:tab pos="3077845" algn="l"/>
                <a:tab pos="3437254" algn="l"/>
                <a:tab pos="4065270" algn="l"/>
                <a:tab pos="4339590" algn="l"/>
                <a:tab pos="4925060" algn="l"/>
                <a:tab pos="5469255" algn="l"/>
                <a:tab pos="6137275" algn="l"/>
                <a:tab pos="6467475" algn="l"/>
              </a:tabLst>
            </a:pP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	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histogram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drawn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gap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bars.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723" rIns="0" bIns="0" rtlCol="0">
            <a:spAutoFit/>
          </a:bodyPr>
          <a:lstStyle/>
          <a:p>
            <a:pPr marL="918844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Smooth</a:t>
            </a:r>
            <a:r>
              <a:rPr spc="-254" dirty="0"/>
              <a:t> </a:t>
            </a:r>
            <a:r>
              <a:rPr spc="-20" dirty="0"/>
              <a:t>curve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6480" y="2248281"/>
            <a:ext cx="6912609" cy="178371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5080" indent="-95885">
              <a:lnSpc>
                <a:spcPts val="2160"/>
              </a:lnSpc>
              <a:spcBef>
                <a:spcPts val="37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103505" algn="l"/>
                <a:tab pos="21272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scores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population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interval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ratio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scale,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customary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present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smooth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curve.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A4B592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103505" marR="144780" indent="-95885">
              <a:lnSpc>
                <a:spcPts val="2160"/>
              </a:lnSpc>
              <a:buClr>
                <a:srgbClr val="A4B592"/>
              </a:buClr>
              <a:buSzPct val="95000"/>
              <a:buFont typeface="Wingdings"/>
              <a:buChar char=""/>
              <a:tabLst>
                <a:tab pos="103505" algn="l"/>
                <a:tab pos="21272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smooth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curve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emphasizes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fact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showing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exact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category.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5390" y="653872"/>
            <a:ext cx="149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Shape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6480" y="2108453"/>
            <a:ext cx="6635115" cy="11226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93675" indent="-184150">
              <a:lnSpc>
                <a:spcPct val="100000"/>
              </a:lnSpc>
              <a:spcBef>
                <a:spcPts val="12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graph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shape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distribution.</a:t>
            </a:r>
            <a:endParaRPr sz="1800">
              <a:latin typeface="Times New Roman"/>
              <a:cs typeface="Times New Roman"/>
            </a:endParaRPr>
          </a:p>
          <a:p>
            <a:pPr marL="103505" marR="5080" indent="-94615">
              <a:lnSpc>
                <a:spcPts val="1939"/>
              </a:lnSpc>
              <a:spcBef>
                <a:spcPts val="144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3505" algn="l"/>
                <a:tab pos="193040" algn="l"/>
              </a:tabLst>
            </a:pP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	A</a:t>
            </a:r>
            <a:r>
              <a:rPr sz="18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symmetrical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left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side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graph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(roughly)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mirror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image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right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side.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480" y="5054853"/>
            <a:ext cx="7150734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3505" marR="5080" indent="-94615">
              <a:lnSpc>
                <a:spcPts val="1939"/>
              </a:lnSpc>
              <a:spcBef>
                <a:spcPts val="34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3505" algn="l"/>
                <a:tab pos="19304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On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hand,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skewed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scores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pile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side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distribution,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leaving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"tail"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few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extreme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side.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3276600"/>
            <a:ext cx="3075431" cy="17434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371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Positively,</a:t>
            </a:r>
            <a:r>
              <a:rPr sz="3600" spc="-125" dirty="0"/>
              <a:t> </a:t>
            </a:r>
            <a:r>
              <a:rPr sz="3600" spc="-50" dirty="0"/>
              <a:t>Negatively</a:t>
            </a:r>
            <a:r>
              <a:rPr sz="3600" spc="-120" dirty="0"/>
              <a:t> </a:t>
            </a:r>
            <a:r>
              <a:rPr sz="3600" spc="-40" dirty="0"/>
              <a:t>Skewed</a:t>
            </a:r>
            <a:r>
              <a:rPr sz="3600" spc="-125" dirty="0"/>
              <a:t> </a:t>
            </a:r>
            <a:r>
              <a:rPr sz="3600" spc="-35" dirty="0"/>
              <a:t>Distributions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90778" y="2285238"/>
            <a:ext cx="7441565" cy="2392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89535" indent="-93980">
              <a:lnSpc>
                <a:spcPts val="2590"/>
              </a:lnSpc>
              <a:spcBef>
                <a:spcPts val="425"/>
              </a:spcBef>
              <a:buClr>
                <a:srgbClr val="A4B592"/>
              </a:buClr>
              <a:buSzPct val="95833"/>
              <a:buFont typeface="Wingdings"/>
              <a:buChar char=""/>
              <a:tabLst>
                <a:tab pos="103505" algn="l"/>
                <a:tab pos="2540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In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positively</a:t>
            </a:r>
            <a:r>
              <a:rPr sz="2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skewed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distribution,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scores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tend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pile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up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 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left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side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tail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points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to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right.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35"/>
              </a:spcBef>
              <a:buClr>
                <a:srgbClr val="A4B592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103505" marR="5080" indent="-93980">
              <a:lnSpc>
                <a:spcPts val="2590"/>
              </a:lnSpc>
              <a:spcBef>
                <a:spcPts val="5"/>
              </a:spcBef>
              <a:buClr>
                <a:srgbClr val="A4B592"/>
              </a:buClr>
              <a:buSzPct val="95833"/>
              <a:buFont typeface="Wingdings"/>
              <a:buChar char=""/>
              <a:tabLst>
                <a:tab pos="103505" algn="l"/>
                <a:tab pos="2540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negatively</a:t>
            </a:r>
            <a:r>
              <a:rPr sz="2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skewed</a:t>
            </a:r>
            <a:r>
              <a:rPr sz="2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distribution,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scores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pile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up on 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right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side and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tail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points 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left.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172" y="2095500"/>
            <a:ext cx="5629655" cy="35509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6" name="object 6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657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Positively,</a:t>
            </a:r>
            <a:r>
              <a:rPr sz="3600" spc="-125" dirty="0"/>
              <a:t> </a:t>
            </a:r>
            <a:r>
              <a:rPr sz="3600" spc="-50" dirty="0"/>
              <a:t>Negatively</a:t>
            </a:r>
            <a:r>
              <a:rPr sz="3600" spc="-120" dirty="0"/>
              <a:t> </a:t>
            </a:r>
            <a:r>
              <a:rPr sz="3600" spc="-40" dirty="0"/>
              <a:t>Skewed</a:t>
            </a:r>
            <a:r>
              <a:rPr sz="3600" spc="-125" dirty="0"/>
              <a:t> </a:t>
            </a:r>
            <a:r>
              <a:rPr sz="3600" spc="-35" dirty="0"/>
              <a:t>Distributions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2017776"/>
            <a:ext cx="7964805" cy="4764405"/>
            <a:chOff x="152400" y="2017776"/>
            <a:chExt cx="7964805" cy="4764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1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855" y="2017776"/>
              <a:ext cx="6982968" cy="4331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4529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Example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latin typeface="Carlito"/>
                <a:cs typeface="Carlito"/>
              </a:rPr>
              <a:t>Measures</a:t>
            </a:r>
            <a:r>
              <a:rPr spc="-18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of</a:t>
            </a:r>
            <a:r>
              <a:rPr spc="-165" dirty="0">
                <a:latin typeface="Carlito"/>
                <a:cs typeface="Carlito"/>
              </a:rPr>
              <a:t> </a:t>
            </a:r>
            <a:r>
              <a:rPr spc="-80" dirty="0">
                <a:latin typeface="Carlito"/>
                <a:cs typeface="Carlito"/>
              </a:rPr>
              <a:t>Centre</a:t>
            </a:r>
            <a:r>
              <a:rPr spc="-175" dirty="0">
                <a:latin typeface="Carlito"/>
                <a:cs typeface="Carlito"/>
              </a:rPr>
              <a:t> </a:t>
            </a:r>
            <a:r>
              <a:rPr spc="-90" dirty="0">
                <a:latin typeface="Carlito"/>
                <a:cs typeface="Carlito"/>
              </a:rPr>
              <a:t>Tendency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6272" y="1977008"/>
            <a:ext cx="7252334" cy="260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3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statistics,</a:t>
            </a:r>
            <a:r>
              <a:rPr sz="2000" spc="3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3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central</a:t>
            </a:r>
            <a:r>
              <a:rPr sz="2000" b="1" spc="3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tendency</a:t>
            </a:r>
            <a:r>
              <a:rPr sz="2000" b="1" spc="3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spc="3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3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descriptive</a:t>
            </a:r>
            <a:r>
              <a:rPr sz="2000" spc="3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summary</a:t>
            </a:r>
            <a:r>
              <a:rPr sz="2000" spc="3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3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set.</a:t>
            </a:r>
            <a:endParaRPr sz="2000">
              <a:latin typeface="Carlito"/>
              <a:cs typeface="Carlito"/>
            </a:endParaRPr>
          </a:p>
          <a:p>
            <a:pPr marL="12700" marR="6350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Through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single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dataset,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reflects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centre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distribution.</a:t>
            </a:r>
            <a:endParaRPr sz="2000">
              <a:latin typeface="Carlito"/>
              <a:cs typeface="Carlito"/>
            </a:endParaRPr>
          </a:p>
          <a:p>
            <a:pPr marL="12700" marR="5080" algn="just">
              <a:lnSpc>
                <a:spcPct val="90000"/>
              </a:lnSpc>
              <a:spcBef>
                <a:spcPts val="13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Moreover,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does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r>
              <a:rPr sz="200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provide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200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regarding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dataset,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gives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summary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Generally,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central</a:t>
            </a:r>
            <a:r>
              <a:rPr sz="2000" spc="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tendency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r>
              <a:rPr sz="2000" spc="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20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0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defined</a:t>
            </a:r>
            <a:r>
              <a:rPr sz="20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sz="2000" spc="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measures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statistics.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335" y="4258055"/>
            <a:ext cx="5335523" cy="12862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>
                <a:latin typeface="Carlito"/>
                <a:cs typeface="Carlito"/>
              </a:rPr>
              <a:t>Statistical</a:t>
            </a:r>
            <a:r>
              <a:rPr sz="4000" spc="-150" dirty="0">
                <a:latin typeface="Carlito"/>
                <a:cs typeface="Carlito"/>
              </a:rPr>
              <a:t> </a:t>
            </a:r>
            <a:r>
              <a:rPr sz="4000" spc="-105" dirty="0">
                <a:latin typeface="Carlito"/>
                <a:cs typeface="Carlito"/>
              </a:rPr>
              <a:t>concepts</a:t>
            </a:r>
            <a:r>
              <a:rPr sz="4000" spc="-150" dirty="0">
                <a:latin typeface="Carlito"/>
                <a:cs typeface="Carlito"/>
              </a:rPr>
              <a:t> </a:t>
            </a:r>
            <a:r>
              <a:rPr sz="4000" spc="-80" dirty="0">
                <a:latin typeface="Carlito"/>
                <a:cs typeface="Carlito"/>
              </a:rPr>
              <a:t>of</a:t>
            </a:r>
            <a:r>
              <a:rPr sz="4000" spc="-135" dirty="0">
                <a:latin typeface="Carlito"/>
                <a:cs typeface="Carlito"/>
              </a:rPr>
              <a:t> </a:t>
            </a:r>
            <a:r>
              <a:rPr sz="4000" spc="-110" dirty="0">
                <a:latin typeface="Carlito"/>
                <a:cs typeface="Carlito"/>
              </a:rPr>
              <a:t>classification</a:t>
            </a:r>
            <a:r>
              <a:rPr sz="4000" spc="-180" dirty="0">
                <a:latin typeface="Carlito"/>
                <a:cs typeface="Carlito"/>
              </a:rPr>
              <a:t> </a:t>
            </a:r>
            <a:r>
              <a:rPr sz="4000" spc="-80" dirty="0">
                <a:latin typeface="Carlito"/>
                <a:cs typeface="Carlito"/>
              </a:rPr>
              <a:t>of</a:t>
            </a:r>
            <a:r>
              <a:rPr sz="4000" spc="-135" dirty="0">
                <a:latin typeface="Carlito"/>
                <a:cs typeface="Carlito"/>
              </a:rPr>
              <a:t> </a:t>
            </a:r>
            <a:r>
              <a:rPr sz="4000" spc="-20" dirty="0">
                <a:latin typeface="Carlito"/>
                <a:cs typeface="Carlito"/>
              </a:rPr>
              <a:t>Data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325" y="2225116"/>
            <a:ext cx="6408420" cy="146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4150">
              <a:lnSpc>
                <a:spcPts val="2055"/>
              </a:lnSpc>
              <a:spcBef>
                <a:spcPts val="10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process 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arranging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homogeneous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ts val="2055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(similar)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groups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according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common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characteristics.</a:t>
            </a:r>
            <a:endParaRPr sz="1800">
              <a:latin typeface="Times New Roman"/>
              <a:cs typeface="Times New Roman"/>
            </a:endParaRPr>
          </a:p>
          <a:p>
            <a:pPr marL="104139" marR="5080" indent="-93980">
              <a:lnSpc>
                <a:spcPts val="1939"/>
              </a:lnSpc>
              <a:spcBef>
                <a:spcPts val="142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Raw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easily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understood,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fit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further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interpretation.</a:t>
            </a:r>
            <a:r>
              <a:rPr sz="18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Arrangement 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helps users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 is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important for statistical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sampling.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272" y="603326"/>
            <a:ext cx="1428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latin typeface="Carlito"/>
                <a:cs typeface="Carlito"/>
              </a:rPr>
              <a:t>Mean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272" y="1963267"/>
            <a:ext cx="6852920" cy="44507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represents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average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90100"/>
              </a:lnSpc>
              <a:spcBef>
                <a:spcPts val="140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2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2000" spc="25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000" spc="25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calculated</a:t>
            </a:r>
            <a:r>
              <a:rPr sz="2000" spc="2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2000" spc="2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2000" spc="2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2000" spc="2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2000" spc="2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dataset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divided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values.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general,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considered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arithmetic</a:t>
            </a:r>
            <a:r>
              <a:rPr sz="2000" b="1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mean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 marR="6350">
              <a:lnSpc>
                <a:spcPts val="2160"/>
              </a:lnSpc>
              <a:spcBef>
                <a:spcPts val="142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sz="20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other</a:t>
            </a:r>
            <a:r>
              <a:rPr sz="20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measures</a:t>
            </a:r>
            <a:r>
              <a:rPr sz="20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</a:t>
            </a:r>
            <a:r>
              <a:rPr sz="2000" spc="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used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find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central</a:t>
            </a:r>
            <a:r>
              <a:rPr sz="20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tendency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follows:</a:t>
            </a:r>
            <a:endParaRPr sz="2000" dirty="0">
              <a:latin typeface="Carlito"/>
              <a:cs typeface="Carlito"/>
            </a:endParaRPr>
          </a:p>
          <a:p>
            <a:pPr marL="304165" indent="-183515">
              <a:lnSpc>
                <a:spcPct val="100000"/>
              </a:lnSpc>
              <a:spcBef>
                <a:spcPts val="170"/>
              </a:spcBef>
              <a:buClr>
                <a:srgbClr val="A4B592"/>
              </a:buClr>
              <a:buFont typeface="Carlito"/>
              <a:buChar char="◦"/>
              <a:tabLst>
                <a:tab pos="304165" algn="l"/>
              </a:tabLst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Geometric</a:t>
            </a:r>
            <a:r>
              <a:rPr sz="1800" b="1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Mean</a:t>
            </a:r>
            <a:r>
              <a:rPr sz="18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(nth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root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product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numbers)</a:t>
            </a:r>
            <a:endParaRPr sz="1800" dirty="0">
              <a:latin typeface="Carlito"/>
              <a:cs typeface="Carlito"/>
            </a:endParaRPr>
          </a:p>
          <a:p>
            <a:pPr marL="304165" indent="-183515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304165" algn="l"/>
              </a:tabLst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Harmonic</a:t>
            </a:r>
            <a:r>
              <a:rPr sz="18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Mean</a:t>
            </a:r>
            <a:r>
              <a:rPr sz="18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reciprocal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average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reciprocals)</a:t>
            </a:r>
            <a:endParaRPr sz="1800" dirty="0">
              <a:latin typeface="Carlito"/>
              <a:cs typeface="Carlito"/>
            </a:endParaRPr>
          </a:p>
          <a:p>
            <a:pPr marL="304165" indent="-183515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304165" algn="l"/>
              </a:tabLst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Weighted</a:t>
            </a:r>
            <a:r>
              <a:rPr sz="1800" b="1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Mean</a:t>
            </a:r>
            <a:r>
              <a:rPr sz="1800" b="1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(where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contribute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others)</a:t>
            </a:r>
            <a:endParaRPr sz="1800" dirty="0">
              <a:latin typeface="Carlito"/>
              <a:cs typeface="Carlito"/>
            </a:endParaRPr>
          </a:p>
          <a:p>
            <a:pPr marL="12700" marR="5715" algn="just">
              <a:lnSpc>
                <a:spcPct val="90000"/>
              </a:lnSpc>
              <a:spcBef>
                <a:spcPts val="15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observed</a:t>
            </a:r>
            <a:r>
              <a:rPr sz="2000" spc="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200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2000" spc="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2000" spc="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2000" spc="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r>
              <a:rPr sz="2000" spc="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same,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20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geometric,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arithmetic</a:t>
            </a:r>
            <a:r>
              <a:rPr sz="20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harmonic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same.</a:t>
            </a:r>
            <a:r>
              <a:rPr sz="2000" spc="4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2000" spc="4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there</a:t>
            </a:r>
            <a:r>
              <a:rPr sz="2000" spc="4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spc="4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variability</a:t>
            </a:r>
            <a:r>
              <a:rPr sz="2000" spc="4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4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4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data,</a:t>
            </a:r>
            <a:r>
              <a:rPr sz="2000" spc="4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r>
              <a:rPr sz="2000" spc="45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4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</a:t>
            </a:r>
            <a:r>
              <a:rPr sz="2000" spc="4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value differs.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286258"/>
            <a:ext cx="1867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Carlito"/>
                <a:cs typeface="Carlito"/>
              </a:rPr>
              <a:t>Median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261" y="1996185"/>
            <a:ext cx="5974080" cy="33305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04139" marR="5080" indent="-93980" algn="just">
              <a:lnSpc>
                <a:spcPts val="2300"/>
              </a:lnSpc>
              <a:spcBef>
                <a:spcPts val="660"/>
              </a:spcBef>
              <a:buClr>
                <a:srgbClr val="92D050"/>
              </a:buClr>
              <a:buSzPct val="95833"/>
              <a:buFont typeface="Wingdings"/>
              <a:buChar char=""/>
              <a:tabLst>
                <a:tab pos="104139" algn="l"/>
                <a:tab pos="28321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	Median</a:t>
            </a:r>
            <a:r>
              <a:rPr sz="24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400" spc="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middle</a:t>
            </a:r>
            <a:r>
              <a:rPr sz="2400" spc="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24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r>
              <a:rPr sz="240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which</a:t>
            </a:r>
            <a:r>
              <a:rPr sz="24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r>
              <a:rPr sz="24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4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arranged</a:t>
            </a:r>
            <a:r>
              <a:rPr sz="24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ascending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order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descending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order.</a:t>
            </a:r>
            <a:endParaRPr sz="2400">
              <a:latin typeface="Carlito"/>
              <a:cs typeface="Carlito"/>
            </a:endParaRPr>
          </a:p>
          <a:p>
            <a:pPr marL="104139" marR="5080" indent="-93345" algn="just">
              <a:lnSpc>
                <a:spcPct val="80000"/>
              </a:lnSpc>
              <a:spcBef>
                <a:spcPts val="1225"/>
              </a:spcBef>
              <a:buClr>
                <a:srgbClr val="92D050"/>
              </a:buClr>
              <a:buSzPct val="95833"/>
              <a:buFont typeface="Wingdings"/>
              <a:buChar char=""/>
              <a:tabLst>
                <a:tab pos="104139" algn="l"/>
                <a:tab pos="28384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	When</a:t>
            </a:r>
            <a:r>
              <a:rPr sz="2400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2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r>
              <a:rPr sz="2400" spc="25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contains</a:t>
            </a:r>
            <a:r>
              <a:rPr sz="2400" spc="2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2400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even</a:t>
            </a:r>
            <a:r>
              <a:rPr sz="2400" spc="2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values,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median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dataset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found</a:t>
            </a:r>
            <a:r>
              <a:rPr sz="24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24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taking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mean</a:t>
            </a:r>
            <a:r>
              <a:rPr sz="24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middle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values.</a:t>
            </a:r>
            <a:endParaRPr sz="2400">
              <a:latin typeface="Carlito"/>
              <a:cs typeface="Carlito"/>
            </a:endParaRPr>
          </a:p>
          <a:p>
            <a:pPr marL="104139" marR="5715" indent="-93980" algn="just">
              <a:lnSpc>
                <a:spcPts val="2300"/>
              </a:lnSpc>
              <a:spcBef>
                <a:spcPts val="1185"/>
              </a:spcBef>
              <a:buClr>
                <a:srgbClr val="92D050"/>
              </a:buClr>
              <a:buSzPct val="95833"/>
              <a:buFont typeface="Wingdings"/>
              <a:buChar char=""/>
              <a:tabLst>
                <a:tab pos="104139" algn="l"/>
                <a:tab pos="28321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	If</a:t>
            </a:r>
            <a:r>
              <a:rPr sz="2400" spc="125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125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2400" spc="130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skewed</a:t>
            </a:r>
            <a:r>
              <a:rPr sz="2400" spc="125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distribution,</a:t>
            </a:r>
            <a:r>
              <a:rPr sz="2400" spc="120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130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measure</a:t>
            </a:r>
            <a:r>
              <a:rPr sz="2400" spc="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finding</a:t>
            </a:r>
            <a:r>
              <a:rPr sz="24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central</a:t>
            </a:r>
            <a:r>
              <a:rPr sz="24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tendency</a:t>
            </a:r>
            <a:r>
              <a:rPr sz="2400" spc="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4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median.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9111" y="1807464"/>
            <a:ext cx="1499615" cy="33787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2177" y="1968995"/>
            <a:ext cx="1086539" cy="3055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907745"/>
            <a:ext cx="1460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Carlito"/>
                <a:cs typeface="Carlito"/>
              </a:rPr>
              <a:t>Mode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6272" y="2382723"/>
            <a:ext cx="5851525" cy="205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represents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frequently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occurring</a:t>
            </a:r>
            <a:r>
              <a:rPr sz="20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20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>
              <a:latin typeface="Carlito"/>
              <a:cs typeface="Carlito"/>
            </a:endParaRPr>
          </a:p>
          <a:p>
            <a:pPr marL="12700" marR="5715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Sometimes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may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contain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multiple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modes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cases,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does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at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all.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139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categorical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data,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best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choice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find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central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tendency.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6784" y="2417832"/>
            <a:ext cx="849782" cy="21574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Carlito"/>
                <a:cs typeface="Carlito"/>
              </a:rPr>
              <a:t>Box</a:t>
            </a:r>
            <a:r>
              <a:rPr spc="-160" dirty="0">
                <a:latin typeface="Carlito"/>
                <a:cs typeface="Carlito"/>
              </a:rPr>
              <a:t> </a:t>
            </a:r>
            <a:r>
              <a:rPr spc="-80" dirty="0">
                <a:latin typeface="Carlito"/>
                <a:cs typeface="Carlito"/>
              </a:rPr>
              <a:t>Plotting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040" y="1862049"/>
            <a:ext cx="5181548" cy="24863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4293" y="4495241"/>
            <a:ext cx="746315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above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boxplot</a:t>
            </a:r>
            <a:r>
              <a:rPr sz="1800" b="1" dirty="0">
                <a:latin typeface="Carlito"/>
                <a:cs typeface="Carlito"/>
              </a:rPr>
              <a:t>.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boxplot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standardized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displaying</a:t>
            </a:r>
            <a:r>
              <a:rPr sz="1800" spc="-25" dirty="0">
                <a:latin typeface="Carlito"/>
                <a:cs typeface="Carlito"/>
              </a:rPr>
              <a:t> the </a:t>
            </a:r>
            <a:r>
              <a:rPr sz="1800" dirty="0">
                <a:latin typeface="Carlito"/>
                <a:cs typeface="Carlito"/>
              </a:rPr>
              <a:t>distribution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five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summary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(“minimum”,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first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quartile </a:t>
            </a:r>
            <a:r>
              <a:rPr sz="1800" dirty="0">
                <a:latin typeface="Carlito"/>
                <a:cs typeface="Carlito"/>
              </a:rPr>
              <a:t>(Q1),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median,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third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quartile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(Q3),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“maximum”).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about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your </a:t>
            </a:r>
            <a:r>
              <a:rPr sz="1800" dirty="0">
                <a:latin typeface="Carlito"/>
                <a:cs typeface="Carlito"/>
              </a:rPr>
              <a:t>outliers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also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tell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symmetrical, </a:t>
            </a:r>
            <a:r>
              <a:rPr sz="1800" dirty="0">
                <a:latin typeface="Carlito"/>
                <a:cs typeface="Carlito"/>
              </a:rPr>
              <a:t>how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tightly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grouped,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how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skewed.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796874"/>
            <a:ext cx="36658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Statistical</a:t>
            </a:r>
            <a:r>
              <a:rPr spc="-195" dirty="0"/>
              <a:t> </a:t>
            </a:r>
            <a:r>
              <a:rPr spc="-10" dirty="0"/>
              <a:t>plots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5001" y="2350084"/>
            <a:ext cx="6875145" cy="239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A4B592"/>
              </a:buClr>
              <a:buFont typeface="Carlito"/>
              <a:buChar char="◦"/>
              <a:tabLst>
                <a:tab pos="195580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Statistical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plots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viewers to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00050" lvl="1" indent="-181610">
              <a:lnSpc>
                <a:spcPct val="100000"/>
              </a:lnSpc>
              <a:spcBef>
                <a:spcPts val="2450"/>
              </a:spcBef>
              <a:buClr>
                <a:srgbClr val="A4B592"/>
              </a:buClr>
              <a:buFont typeface="Carlito"/>
              <a:buChar char="◦"/>
              <a:tabLst>
                <a:tab pos="40005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Identify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outliers</a:t>
            </a:r>
            <a:endParaRPr sz="2000">
              <a:latin typeface="Times New Roman"/>
              <a:cs typeface="Times New Roman"/>
            </a:endParaRPr>
          </a:p>
          <a:p>
            <a:pPr marL="400050" lvl="1" indent="-181610">
              <a:lnSpc>
                <a:spcPct val="100000"/>
              </a:lnSpc>
              <a:spcBef>
                <a:spcPts val="360"/>
              </a:spcBef>
              <a:buClr>
                <a:srgbClr val="A4B592"/>
              </a:buClr>
              <a:buFont typeface="Carlito"/>
              <a:buChar char="◦"/>
              <a:tabLst>
                <a:tab pos="400050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distributions</a:t>
            </a:r>
            <a:endParaRPr sz="2000">
              <a:latin typeface="Times New Roman"/>
              <a:cs typeface="Times New Roman"/>
            </a:endParaRPr>
          </a:p>
          <a:p>
            <a:pPr marL="400050" lvl="1" indent="-181610">
              <a:lnSpc>
                <a:spcPct val="100000"/>
              </a:lnSpc>
              <a:spcBef>
                <a:spcPts val="360"/>
              </a:spcBef>
              <a:buClr>
                <a:srgbClr val="A4B592"/>
              </a:buClr>
              <a:buFont typeface="Carlito"/>
              <a:buChar char="◦"/>
              <a:tabLst>
                <a:tab pos="40005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Deduce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400050" marR="5080" lvl="1" indent="-181610">
              <a:lnSpc>
                <a:spcPts val="2160"/>
              </a:lnSpc>
              <a:spcBef>
                <a:spcPts val="635"/>
              </a:spcBef>
              <a:buClr>
                <a:srgbClr val="A4B592"/>
              </a:buClr>
              <a:buFont typeface="Carlito"/>
              <a:buChar char="◦"/>
              <a:tabLst>
                <a:tab pos="40132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Discover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core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a 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dataset.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762380"/>
            <a:ext cx="2978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Scatter</a:t>
            </a:r>
            <a:r>
              <a:rPr spc="-245" dirty="0"/>
              <a:t> </a:t>
            </a:r>
            <a:r>
              <a:rPr spc="-20" dirty="0"/>
              <a:t>plots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2312619"/>
            <a:ext cx="533209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" indent="-163195">
              <a:lnSpc>
                <a:spcPts val="1635"/>
              </a:lnSpc>
              <a:spcBef>
                <a:spcPts val="95"/>
              </a:spcBef>
              <a:buClr>
                <a:srgbClr val="A4B592"/>
              </a:buClr>
              <a:buSzPct val="93750"/>
              <a:buFont typeface="Wingdings"/>
              <a:buChar char=""/>
              <a:tabLst>
                <a:tab pos="173355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Scatter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plots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useful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want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explore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interrelations</a:t>
            </a:r>
            <a:endParaRPr sz="1600">
              <a:latin typeface="Times New Roman"/>
              <a:cs typeface="Times New Roman"/>
            </a:endParaRPr>
          </a:p>
          <a:p>
            <a:pPr marL="104139">
              <a:lnSpc>
                <a:spcPts val="1635"/>
              </a:lnSpc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dependencies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variables.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600">
              <a:latin typeface="Times New Roman"/>
              <a:cs typeface="Times New Roman"/>
            </a:endParaRPr>
          </a:p>
          <a:p>
            <a:pPr marL="104139" marR="88900" indent="-93980">
              <a:lnSpc>
                <a:spcPct val="70000"/>
              </a:lnSpc>
              <a:buClr>
                <a:srgbClr val="A4B592"/>
              </a:buClr>
              <a:buSzPct val="93750"/>
              <a:buFont typeface="Wingdings"/>
              <a:buChar char=""/>
              <a:tabLst>
                <a:tab pos="104139" algn="l"/>
                <a:tab pos="173355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	These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graphics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ideal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visually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spotting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outliers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and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trends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A4B592"/>
              </a:buClr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104139" marR="122555" indent="-93980">
              <a:lnSpc>
                <a:spcPct val="70000"/>
              </a:lnSpc>
              <a:spcBef>
                <a:spcPts val="5"/>
              </a:spcBef>
              <a:buClr>
                <a:srgbClr val="A4B592"/>
              </a:buClr>
              <a:buSzPct val="93750"/>
              <a:buFont typeface="Wingdings"/>
              <a:buChar char=""/>
              <a:tabLst>
                <a:tab pos="104139" algn="l"/>
                <a:tab pos="173355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	Scatter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plots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want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relationship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variables.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A4B592"/>
              </a:buClr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104139" marR="294640" indent="-93980">
              <a:lnSpc>
                <a:spcPct val="70000"/>
              </a:lnSpc>
              <a:buClr>
                <a:srgbClr val="A4B592"/>
              </a:buClr>
              <a:buSzPct val="93750"/>
              <a:buFont typeface="Wingdings"/>
              <a:buChar char=""/>
              <a:tabLst>
                <a:tab pos="104139" algn="l"/>
                <a:tab pos="173355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	Scatter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plots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sometimes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plots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because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correlated.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9949" y="3331543"/>
            <a:ext cx="3317576" cy="25411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465" y="6334261"/>
            <a:ext cx="385127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Outliers</a:t>
            </a:r>
            <a:endParaRPr sz="1400">
              <a:latin typeface="Times New Roman"/>
              <a:cs typeface="Times New Roman"/>
            </a:endParaRPr>
          </a:p>
          <a:p>
            <a:pPr marL="99695">
              <a:lnSpc>
                <a:spcPts val="1175"/>
              </a:lnSpc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89" rIns="0" bIns="0" rtlCol="0">
            <a:spAutoFit/>
          </a:bodyPr>
          <a:lstStyle/>
          <a:p>
            <a:pPr marL="876300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Scatter</a:t>
            </a:r>
            <a:r>
              <a:rPr sz="4300" spc="-215" dirty="0"/>
              <a:t> </a:t>
            </a:r>
            <a:r>
              <a:rPr sz="4300" spc="-20" dirty="0"/>
              <a:t>plot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1030325" y="1713176"/>
            <a:ext cx="7187565" cy="44323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 indent="-144780">
              <a:lnSpc>
                <a:spcPct val="100000"/>
              </a:lnSpc>
              <a:spcBef>
                <a:spcPts val="325"/>
              </a:spcBef>
              <a:buClr>
                <a:srgbClr val="A4B592"/>
              </a:buClr>
              <a:buSzPct val="92857"/>
              <a:buFont typeface="Wingdings"/>
              <a:buChar char=""/>
              <a:tabLst>
                <a:tab pos="154305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Direction:</a:t>
            </a:r>
            <a:endParaRPr sz="1400">
              <a:latin typeface="Times New Roman"/>
              <a:cs typeface="Times New Roman"/>
            </a:endParaRPr>
          </a:p>
          <a:p>
            <a:pPr marL="577850" lvl="1" indent="-180975">
              <a:lnSpc>
                <a:spcPts val="1595"/>
              </a:lnSpc>
              <a:spcBef>
                <a:spcPts val="225"/>
              </a:spcBef>
              <a:buClr>
                <a:srgbClr val="A4B592"/>
              </a:buClr>
              <a:buFont typeface="Carlito"/>
              <a:buChar char="◦"/>
              <a:tabLst>
                <a:tab pos="57785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Positive: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 one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increases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other.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Height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shoe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example;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as</a:t>
            </a:r>
            <a:endParaRPr sz="1400">
              <a:latin typeface="Times New Roman"/>
              <a:cs typeface="Times New Roman"/>
            </a:endParaRPr>
          </a:p>
          <a:p>
            <a:pPr marL="579755">
              <a:lnSpc>
                <a:spcPts val="1595"/>
              </a:lnSpc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one's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height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increases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shoe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size.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400">
              <a:latin typeface="Times New Roman"/>
              <a:cs typeface="Times New Roman"/>
            </a:endParaRPr>
          </a:p>
          <a:p>
            <a:pPr marL="577215" marR="43180" lvl="1" indent="-180340">
              <a:lnSpc>
                <a:spcPts val="1510"/>
              </a:lnSpc>
              <a:buClr>
                <a:srgbClr val="A4B592"/>
              </a:buClr>
              <a:buFont typeface="Carlito"/>
              <a:buChar char="◦"/>
              <a:tabLst>
                <a:tab pos="579755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Negative: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increases,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decreases.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spent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studying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spent 	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games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negatively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correlated;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studying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increases,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spent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on 	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games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decreases.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10"/>
              </a:spcBef>
              <a:buClr>
                <a:srgbClr val="A4B592"/>
              </a:buClr>
              <a:buFont typeface="Carlito"/>
              <a:buChar char="◦"/>
            </a:pPr>
            <a:endParaRPr sz="1400">
              <a:latin typeface="Times New Roman"/>
              <a:cs typeface="Times New Roman"/>
            </a:endParaRPr>
          </a:p>
          <a:p>
            <a:pPr marL="577215" marR="179070" lvl="1" indent="-180340">
              <a:lnSpc>
                <a:spcPts val="1510"/>
              </a:lnSpc>
              <a:buClr>
                <a:srgbClr val="A4B592"/>
              </a:buClr>
              <a:buFont typeface="Carlito"/>
              <a:buChar char="◦"/>
              <a:tabLst>
                <a:tab pos="579755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correlation: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apparent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variables.</a:t>
            </a:r>
            <a:r>
              <a:rPr sz="1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game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scores 	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shoe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appear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correlation;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 one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increases,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affected.</a:t>
            </a:r>
            <a:endParaRPr sz="1400">
              <a:latin typeface="Times New Roman"/>
              <a:cs typeface="Times New Roman"/>
            </a:endParaRPr>
          </a:p>
          <a:p>
            <a:pPr marL="154305" indent="-144780">
              <a:lnSpc>
                <a:spcPct val="100000"/>
              </a:lnSpc>
              <a:spcBef>
                <a:spcPts val="1410"/>
              </a:spcBef>
              <a:buClr>
                <a:srgbClr val="A4B592"/>
              </a:buClr>
              <a:buSzPct val="92857"/>
              <a:buFont typeface="Wingdings"/>
              <a:buChar char=""/>
              <a:tabLst>
                <a:tab pos="154305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Form:</a:t>
            </a:r>
            <a:endParaRPr sz="1400">
              <a:latin typeface="Times New Roman"/>
              <a:cs typeface="Times New Roman"/>
            </a:endParaRPr>
          </a:p>
          <a:p>
            <a:pPr marL="577850" lvl="1" indent="-180975">
              <a:lnSpc>
                <a:spcPct val="100000"/>
              </a:lnSpc>
              <a:spcBef>
                <a:spcPts val="240"/>
              </a:spcBef>
              <a:buClr>
                <a:srgbClr val="A4B592"/>
              </a:buClr>
              <a:buFont typeface="Carlito"/>
              <a:buChar char="◦"/>
              <a:tabLst>
                <a:tab pos="577850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Linear</a:t>
            </a:r>
            <a:endParaRPr sz="1400">
              <a:latin typeface="Times New Roman"/>
              <a:cs typeface="Times New Roman"/>
            </a:endParaRPr>
          </a:p>
          <a:p>
            <a:pPr marL="577215" lvl="1" indent="-180340">
              <a:lnSpc>
                <a:spcPct val="100000"/>
              </a:lnSpc>
              <a:spcBef>
                <a:spcPts val="434"/>
              </a:spcBef>
              <a:buClr>
                <a:srgbClr val="A4B592"/>
              </a:buClr>
              <a:buFont typeface="Carlito"/>
              <a:buChar char="◦"/>
              <a:tabLst>
                <a:tab pos="577215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Nonlinear</a:t>
            </a:r>
            <a:endParaRPr sz="1400">
              <a:latin typeface="Times New Roman"/>
              <a:cs typeface="Times New Roman"/>
            </a:endParaRPr>
          </a:p>
          <a:p>
            <a:pPr marL="154305" indent="-144780">
              <a:lnSpc>
                <a:spcPct val="100000"/>
              </a:lnSpc>
              <a:spcBef>
                <a:spcPts val="1430"/>
              </a:spcBef>
              <a:buClr>
                <a:srgbClr val="A4B592"/>
              </a:buClr>
              <a:buSzPct val="92857"/>
              <a:buFont typeface="Wingdings"/>
              <a:buChar char=""/>
              <a:tabLst>
                <a:tab pos="154305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Strength:</a:t>
            </a:r>
            <a:endParaRPr sz="1400">
              <a:latin typeface="Times New Roman"/>
              <a:cs typeface="Times New Roman"/>
            </a:endParaRPr>
          </a:p>
          <a:p>
            <a:pPr marL="577215" lvl="1" indent="-180340">
              <a:lnSpc>
                <a:spcPct val="100000"/>
              </a:lnSpc>
              <a:spcBef>
                <a:spcPts val="225"/>
              </a:spcBef>
              <a:buClr>
                <a:srgbClr val="A4B592"/>
              </a:buClr>
              <a:buFont typeface="Carlito"/>
              <a:buChar char="◦"/>
              <a:tabLst>
                <a:tab pos="577215" algn="l"/>
              </a:tabLst>
            </a:pP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Weak</a:t>
            </a:r>
            <a:endParaRPr sz="1400">
              <a:latin typeface="Times New Roman"/>
              <a:cs typeface="Times New Roman"/>
            </a:endParaRPr>
          </a:p>
          <a:p>
            <a:pPr marL="577850" lvl="1" indent="-180975">
              <a:lnSpc>
                <a:spcPct val="100000"/>
              </a:lnSpc>
              <a:spcBef>
                <a:spcPts val="434"/>
              </a:spcBef>
              <a:buClr>
                <a:srgbClr val="A4B592"/>
              </a:buClr>
              <a:buFont typeface="Carlito"/>
              <a:buChar char="◦"/>
              <a:tabLst>
                <a:tab pos="577850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Moderate</a:t>
            </a:r>
            <a:endParaRPr sz="1400">
              <a:latin typeface="Times New Roman"/>
              <a:cs typeface="Times New Roman"/>
            </a:endParaRPr>
          </a:p>
          <a:p>
            <a:pPr marL="577215" lvl="1" indent="-180340">
              <a:lnSpc>
                <a:spcPct val="100000"/>
              </a:lnSpc>
              <a:spcBef>
                <a:spcPts val="430"/>
              </a:spcBef>
              <a:buClr>
                <a:srgbClr val="A4B592"/>
              </a:buClr>
              <a:buFont typeface="Carlito"/>
              <a:buChar char="◦"/>
              <a:tabLst>
                <a:tab pos="577215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Strong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95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Direction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3560" y="2801915"/>
            <a:ext cx="5148138" cy="22280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5072" y="2692984"/>
            <a:ext cx="772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arlito"/>
                <a:cs typeface="Carlito"/>
              </a:rPr>
              <a:t>Positive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9304" y="2717419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arlito"/>
                <a:cs typeface="Carlito"/>
              </a:rPr>
              <a:t>Negative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228" y="2406661"/>
            <a:ext cx="6625550" cy="1771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60270" y="4364228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Linear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2976" y="4343527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Linear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7878" y="4311777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Non-Linear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4968" y="749553"/>
            <a:ext cx="1327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Form</a:t>
            </a:r>
          </a:p>
        </p:txBody>
      </p:sp>
      <p:sp>
        <p:nvSpPr>
          <p:cNvPr id="9" name="object 9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052" y="1981200"/>
            <a:ext cx="5826792" cy="37612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8722" y="2585465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arlito"/>
                <a:cs typeface="Carlito"/>
              </a:rPr>
              <a:t>Strong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402" y="2634488"/>
            <a:ext cx="805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00AF50"/>
                </a:solidFill>
                <a:latin typeface="Carlito"/>
                <a:cs typeface="Carlito"/>
              </a:rPr>
              <a:t>Moderate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6883" y="2585465"/>
            <a:ext cx="56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AF50"/>
                </a:solidFill>
                <a:latin typeface="Carlito"/>
                <a:cs typeface="Carlito"/>
              </a:rPr>
              <a:t>Weak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6370" y="4087190"/>
            <a:ext cx="645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arlito"/>
                <a:cs typeface="Carlito"/>
              </a:rPr>
              <a:t>Strong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127" y="4049395"/>
            <a:ext cx="805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00AF50"/>
                </a:solidFill>
                <a:latin typeface="Carlito"/>
                <a:cs typeface="Carlito"/>
              </a:rPr>
              <a:t>Moderate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0234" y="4046346"/>
            <a:ext cx="56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AF50"/>
                </a:solidFill>
                <a:latin typeface="Carlito"/>
                <a:cs typeface="Carlito"/>
              </a:rPr>
              <a:t>Weak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76" rIns="0" bIns="0" rtlCol="0">
            <a:spAutoFit/>
          </a:bodyPr>
          <a:lstStyle/>
          <a:p>
            <a:pPr marL="96202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Strength</a:t>
            </a:r>
          </a:p>
        </p:txBody>
      </p:sp>
      <p:sp>
        <p:nvSpPr>
          <p:cNvPr id="12" name="object 12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Classification</a:t>
            </a:r>
            <a:r>
              <a:rPr spc="-21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27373-0B18-0DC2-898F-9DA3C4FE6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15" y="2735520"/>
            <a:ext cx="7734970" cy="13869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855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Strength-</a:t>
            </a:r>
            <a:r>
              <a:rPr spc="-25" dirty="0"/>
              <a:t>Perfect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7365" y="2703564"/>
            <a:ext cx="5173993" cy="23349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08096" y="3817746"/>
            <a:ext cx="8102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00AF50"/>
                </a:solidFill>
                <a:latin typeface="Carlito"/>
                <a:cs typeface="Carlito"/>
              </a:rPr>
              <a:t>Perfect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2428" y="3834841"/>
            <a:ext cx="8096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00AF50"/>
                </a:solidFill>
                <a:latin typeface="Carlito"/>
                <a:cs typeface="Carlito"/>
              </a:rPr>
              <a:t>Perfect</a:t>
            </a:r>
            <a:endParaRPr sz="2100">
              <a:latin typeface="Carlito"/>
              <a:cs typeface="Carli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094" y="2439854"/>
            <a:ext cx="3175071" cy="2786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56553" y="3720845"/>
            <a:ext cx="16427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00AF50"/>
                </a:solidFill>
                <a:latin typeface="Carlito"/>
                <a:cs typeface="Carlito"/>
              </a:rPr>
              <a:t>No</a:t>
            </a:r>
            <a:r>
              <a:rPr sz="2100" b="1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00AF50"/>
                </a:solidFill>
                <a:latin typeface="Carlito"/>
                <a:cs typeface="Carlito"/>
              </a:rPr>
              <a:t>association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7" name="object 7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855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Strength-</a:t>
            </a:r>
            <a:r>
              <a:rPr dirty="0"/>
              <a:t>No</a:t>
            </a:r>
            <a:r>
              <a:rPr spc="-75" dirty="0"/>
              <a:t> </a:t>
            </a:r>
            <a:r>
              <a:rPr spc="-35" dirty="0"/>
              <a:t>association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3495" y="2406650"/>
            <a:ext cx="3275597" cy="2699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5555" y="3817746"/>
            <a:ext cx="800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00A8CA"/>
                </a:solidFill>
                <a:latin typeface="Carlito"/>
                <a:cs typeface="Carlito"/>
              </a:rPr>
              <a:t>Outlier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4164" y="4209288"/>
            <a:ext cx="497205" cy="174625"/>
          </a:xfrm>
          <a:custGeom>
            <a:avLst/>
            <a:gdLst/>
            <a:ahLst/>
            <a:cxnLst/>
            <a:rect l="l" t="t" r="r" b="b"/>
            <a:pathLst>
              <a:path w="497204" h="174625">
                <a:moveTo>
                  <a:pt x="74802" y="74675"/>
                </a:moveTo>
                <a:lnTo>
                  <a:pt x="70738" y="74675"/>
                </a:lnTo>
                <a:lnTo>
                  <a:pt x="0" y="148970"/>
                </a:lnTo>
                <a:lnTo>
                  <a:pt x="99440" y="174117"/>
                </a:lnTo>
                <a:lnTo>
                  <a:pt x="102870" y="172085"/>
                </a:lnTo>
                <a:lnTo>
                  <a:pt x="104648" y="165226"/>
                </a:lnTo>
                <a:lnTo>
                  <a:pt x="102615" y="161798"/>
                </a:lnTo>
                <a:lnTo>
                  <a:pt x="62430" y="151637"/>
                </a:lnTo>
                <a:lnTo>
                  <a:pt x="13843" y="151637"/>
                </a:lnTo>
                <a:lnTo>
                  <a:pt x="10287" y="139445"/>
                </a:lnTo>
                <a:lnTo>
                  <a:pt x="32760" y="132960"/>
                </a:lnTo>
                <a:lnTo>
                  <a:pt x="80010" y="83438"/>
                </a:lnTo>
                <a:lnTo>
                  <a:pt x="79883" y="79501"/>
                </a:lnTo>
                <a:lnTo>
                  <a:pt x="74802" y="74675"/>
                </a:lnTo>
                <a:close/>
              </a:path>
              <a:path w="497204" h="174625">
                <a:moveTo>
                  <a:pt x="32760" y="132960"/>
                </a:moveTo>
                <a:lnTo>
                  <a:pt x="10287" y="139445"/>
                </a:lnTo>
                <a:lnTo>
                  <a:pt x="13843" y="151637"/>
                </a:lnTo>
                <a:lnTo>
                  <a:pt x="20004" y="149860"/>
                </a:lnTo>
                <a:lnTo>
                  <a:pt x="16637" y="149860"/>
                </a:lnTo>
                <a:lnTo>
                  <a:pt x="13588" y="139319"/>
                </a:lnTo>
                <a:lnTo>
                  <a:pt x="26694" y="139319"/>
                </a:lnTo>
                <a:lnTo>
                  <a:pt x="32760" y="132960"/>
                </a:lnTo>
                <a:close/>
              </a:path>
              <a:path w="497204" h="174625">
                <a:moveTo>
                  <a:pt x="36504" y="145098"/>
                </a:moveTo>
                <a:lnTo>
                  <a:pt x="13843" y="151637"/>
                </a:lnTo>
                <a:lnTo>
                  <a:pt x="62430" y="151637"/>
                </a:lnTo>
                <a:lnTo>
                  <a:pt x="36504" y="145098"/>
                </a:lnTo>
                <a:close/>
              </a:path>
              <a:path w="497204" h="174625">
                <a:moveTo>
                  <a:pt x="13588" y="139319"/>
                </a:moveTo>
                <a:lnTo>
                  <a:pt x="16637" y="149860"/>
                </a:lnTo>
                <a:lnTo>
                  <a:pt x="24152" y="141983"/>
                </a:lnTo>
                <a:lnTo>
                  <a:pt x="13588" y="139319"/>
                </a:lnTo>
                <a:close/>
              </a:path>
              <a:path w="497204" h="174625">
                <a:moveTo>
                  <a:pt x="24152" y="141983"/>
                </a:moveTo>
                <a:lnTo>
                  <a:pt x="16637" y="149860"/>
                </a:lnTo>
                <a:lnTo>
                  <a:pt x="20004" y="149860"/>
                </a:lnTo>
                <a:lnTo>
                  <a:pt x="36504" y="145098"/>
                </a:lnTo>
                <a:lnTo>
                  <a:pt x="24152" y="141983"/>
                </a:lnTo>
                <a:close/>
              </a:path>
              <a:path w="497204" h="174625">
                <a:moveTo>
                  <a:pt x="493522" y="0"/>
                </a:moveTo>
                <a:lnTo>
                  <a:pt x="32760" y="132960"/>
                </a:lnTo>
                <a:lnTo>
                  <a:pt x="24152" y="141983"/>
                </a:lnTo>
                <a:lnTo>
                  <a:pt x="36504" y="145098"/>
                </a:lnTo>
                <a:lnTo>
                  <a:pt x="497077" y="12192"/>
                </a:lnTo>
                <a:lnTo>
                  <a:pt x="493522" y="0"/>
                </a:lnTo>
                <a:close/>
              </a:path>
              <a:path w="497204" h="174625">
                <a:moveTo>
                  <a:pt x="26694" y="139319"/>
                </a:moveTo>
                <a:lnTo>
                  <a:pt x="13588" y="139319"/>
                </a:lnTo>
                <a:lnTo>
                  <a:pt x="24152" y="141983"/>
                </a:lnTo>
                <a:lnTo>
                  <a:pt x="26694" y="13931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8" name="object 8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444" y="867917"/>
            <a:ext cx="1715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Outlier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9891" y="502996"/>
            <a:ext cx="21564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566" y="2225039"/>
            <a:ext cx="5069152" cy="2967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855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Scatter</a:t>
            </a:r>
            <a:r>
              <a:rPr spc="-265" dirty="0"/>
              <a:t> </a:t>
            </a:r>
            <a:r>
              <a:rPr dirty="0"/>
              <a:t>plot</a:t>
            </a:r>
            <a:r>
              <a:rPr spc="-270" dirty="0"/>
              <a:t> </a:t>
            </a:r>
            <a:r>
              <a:rPr spc="-25" dirty="0"/>
              <a:t>Matrices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3980">
              <a:lnSpc>
                <a:spcPts val="2590"/>
              </a:lnSpc>
              <a:spcBef>
                <a:spcPts val="425"/>
              </a:spcBef>
              <a:buClr>
                <a:srgbClr val="A4B592"/>
              </a:buClr>
              <a:buSzPct val="95833"/>
              <a:buFont typeface="Wingdings"/>
              <a:buChar char=""/>
              <a:tabLst>
                <a:tab pos="104139" algn="l"/>
                <a:tab pos="254635" algn="l"/>
              </a:tabLst>
            </a:pPr>
            <a:r>
              <a:rPr dirty="0"/>
              <a:t>	A</a:t>
            </a:r>
            <a:r>
              <a:rPr spc="-90" dirty="0"/>
              <a:t> </a:t>
            </a:r>
            <a:r>
              <a:rPr dirty="0"/>
              <a:t>scatterplot</a:t>
            </a:r>
            <a:r>
              <a:rPr spc="40" dirty="0"/>
              <a:t> </a:t>
            </a:r>
            <a:r>
              <a:rPr dirty="0"/>
              <a:t>matrix</a:t>
            </a:r>
            <a:r>
              <a:rPr spc="40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collection</a:t>
            </a:r>
            <a:r>
              <a:rPr spc="4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scatterplots</a:t>
            </a:r>
            <a:r>
              <a:rPr spc="45" dirty="0"/>
              <a:t> </a:t>
            </a:r>
            <a:r>
              <a:rPr spc="-10" dirty="0"/>
              <a:t>organized </a:t>
            </a:r>
            <a:r>
              <a:rPr dirty="0"/>
              <a:t>into</a:t>
            </a:r>
            <a:r>
              <a:rPr spc="-15" dirty="0"/>
              <a:t> </a:t>
            </a:r>
            <a:r>
              <a:rPr dirty="0"/>
              <a:t>a grid</a:t>
            </a:r>
            <a:r>
              <a:rPr spc="-10" dirty="0"/>
              <a:t> </a:t>
            </a:r>
            <a:r>
              <a:rPr dirty="0"/>
              <a:t>(or</a:t>
            </a:r>
            <a:r>
              <a:rPr spc="-10" dirty="0"/>
              <a:t> matrix).</a:t>
            </a:r>
          </a:p>
          <a:p>
            <a:pPr marL="104139" marR="5715" indent="-93980">
              <a:lnSpc>
                <a:spcPts val="2590"/>
              </a:lnSpc>
              <a:spcBef>
                <a:spcPts val="1410"/>
              </a:spcBef>
              <a:buClr>
                <a:srgbClr val="A4B592"/>
              </a:buClr>
              <a:buSzPct val="95833"/>
              <a:buFont typeface="Wingdings"/>
              <a:buChar char=""/>
              <a:tabLst>
                <a:tab pos="104139" algn="l"/>
                <a:tab pos="254635" algn="l"/>
              </a:tabLst>
            </a:pPr>
            <a:r>
              <a:rPr dirty="0"/>
              <a:t>	A</a:t>
            </a:r>
            <a:r>
              <a:rPr spc="80" dirty="0"/>
              <a:t> </a:t>
            </a:r>
            <a:r>
              <a:rPr dirty="0"/>
              <a:t>scatter</a:t>
            </a:r>
            <a:r>
              <a:rPr spc="225" dirty="0"/>
              <a:t> </a:t>
            </a:r>
            <a:r>
              <a:rPr dirty="0"/>
              <a:t>plot</a:t>
            </a:r>
            <a:r>
              <a:rPr spc="220" dirty="0"/>
              <a:t> </a:t>
            </a:r>
            <a:r>
              <a:rPr dirty="0"/>
              <a:t>matrix</a:t>
            </a:r>
            <a:r>
              <a:rPr spc="220" dirty="0"/>
              <a:t> </a:t>
            </a:r>
            <a:r>
              <a:rPr dirty="0"/>
              <a:t>can</a:t>
            </a:r>
            <a:r>
              <a:rPr spc="215" dirty="0"/>
              <a:t> </a:t>
            </a:r>
            <a:r>
              <a:rPr dirty="0"/>
              <a:t>show</a:t>
            </a:r>
            <a:r>
              <a:rPr spc="210" dirty="0"/>
              <a:t> </a:t>
            </a:r>
            <a:r>
              <a:rPr dirty="0"/>
              <a:t>how</a:t>
            </a:r>
            <a:r>
              <a:rPr spc="220" dirty="0"/>
              <a:t> </a:t>
            </a:r>
            <a:r>
              <a:rPr dirty="0"/>
              <a:t>multiple</a:t>
            </a:r>
            <a:r>
              <a:rPr spc="225" dirty="0"/>
              <a:t> </a:t>
            </a:r>
            <a:r>
              <a:rPr dirty="0"/>
              <a:t>variables</a:t>
            </a:r>
            <a:r>
              <a:rPr spc="215" dirty="0"/>
              <a:t> </a:t>
            </a:r>
            <a:r>
              <a:rPr spc="-25" dirty="0"/>
              <a:t>are </a:t>
            </a:r>
            <a:r>
              <a:rPr spc="-10" dirty="0"/>
              <a:t>related.</a:t>
            </a:r>
          </a:p>
          <a:p>
            <a:pPr marL="104139" marR="5080" indent="-94615" algn="just">
              <a:lnSpc>
                <a:spcPct val="90000"/>
              </a:lnSpc>
              <a:spcBef>
                <a:spcPts val="1360"/>
              </a:spcBef>
              <a:buClr>
                <a:srgbClr val="A4B592"/>
              </a:buClr>
              <a:buSzPct val="95833"/>
              <a:buFont typeface="Wingdings"/>
              <a:buChar char=""/>
              <a:tabLst>
                <a:tab pos="104139" algn="l"/>
                <a:tab pos="254000" algn="l"/>
              </a:tabLst>
            </a:pPr>
            <a:r>
              <a:rPr dirty="0"/>
              <a:t>	After</a:t>
            </a:r>
            <a:r>
              <a:rPr spc="350" dirty="0"/>
              <a:t>  </a:t>
            </a:r>
            <a:r>
              <a:rPr dirty="0"/>
              <a:t>plotting</a:t>
            </a:r>
            <a:r>
              <a:rPr spc="355" dirty="0"/>
              <a:t>  </a:t>
            </a:r>
            <a:r>
              <a:rPr dirty="0"/>
              <a:t>all</a:t>
            </a:r>
            <a:r>
              <a:rPr spc="345" dirty="0"/>
              <a:t>  </a:t>
            </a:r>
            <a:r>
              <a:rPr dirty="0"/>
              <a:t>the</a:t>
            </a:r>
            <a:r>
              <a:rPr spc="350" dirty="0"/>
              <a:t>  </a:t>
            </a:r>
            <a:r>
              <a:rPr spc="-10" dirty="0"/>
              <a:t>two-</a:t>
            </a:r>
            <a:r>
              <a:rPr dirty="0"/>
              <a:t>way</a:t>
            </a:r>
            <a:r>
              <a:rPr spc="350" dirty="0"/>
              <a:t>  </a:t>
            </a:r>
            <a:r>
              <a:rPr dirty="0"/>
              <a:t>combinations</a:t>
            </a:r>
            <a:r>
              <a:rPr spc="360" dirty="0"/>
              <a:t>  </a:t>
            </a:r>
            <a:r>
              <a:rPr dirty="0"/>
              <a:t>of</a:t>
            </a:r>
            <a:r>
              <a:rPr spc="350" dirty="0"/>
              <a:t>  </a:t>
            </a:r>
            <a:r>
              <a:rPr spc="-25" dirty="0"/>
              <a:t>the </a:t>
            </a:r>
            <a:r>
              <a:rPr dirty="0"/>
              <a:t>variables,</a:t>
            </a:r>
            <a:r>
              <a:rPr spc="350" dirty="0"/>
              <a:t>  </a:t>
            </a:r>
            <a:r>
              <a:rPr dirty="0"/>
              <a:t>the</a:t>
            </a:r>
            <a:r>
              <a:rPr spc="360" dirty="0"/>
              <a:t>  </a:t>
            </a:r>
            <a:r>
              <a:rPr dirty="0"/>
              <a:t>matrix</a:t>
            </a:r>
            <a:r>
              <a:rPr spc="350" dirty="0"/>
              <a:t>  </a:t>
            </a:r>
            <a:r>
              <a:rPr dirty="0"/>
              <a:t>can</a:t>
            </a:r>
            <a:r>
              <a:rPr spc="355" dirty="0"/>
              <a:t>  </a:t>
            </a:r>
            <a:r>
              <a:rPr dirty="0"/>
              <a:t>show</a:t>
            </a:r>
            <a:r>
              <a:rPr spc="365" dirty="0"/>
              <a:t>  </a:t>
            </a:r>
            <a:r>
              <a:rPr dirty="0"/>
              <a:t>relationships</a:t>
            </a:r>
            <a:r>
              <a:rPr spc="355" dirty="0"/>
              <a:t>  </a:t>
            </a:r>
            <a:r>
              <a:rPr spc="-10" dirty="0"/>
              <a:t>between </a:t>
            </a:r>
            <a:r>
              <a:rPr dirty="0"/>
              <a:t>variables</a:t>
            </a:r>
            <a:r>
              <a:rPr spc="495" dirty="0"/>
              <a:t> </a:t>
            </a:r>
            <a:r>
              <a:rPr dirty="0"/>
              <a:t>to</a:t>
            </a:r>
            <a:r>
              <a:rPr spc="495" dirty="0"/>
              <a:t> </a:t>
            </a:r>
            <a:r>
              <a:rPr dirty="0"/>
              <a:t>highlight</a:t>
            </a:r>
            <a:r>
              <a:rPr spc="484" dirty="0"/>
              <a:t> </a:t>
            </a:r>
            <a:r>
              <a:rPr dirty="0"/>
              <a:t>which</a:t>
            </a:r>
            <a:r>
              <a:rPr spc="509" dirty="0"/>
              <a:t> </a:t>
            </a:r>
            <a:r>
              <a:rPr dirty="0"/>
              <a:t>relationships</a:t>
            </a:r>
            <a:r>
              <a:rPr spc="520" dirty="0"/>
              <a:t> </a:t>
            </a:r>
            <a:r>
              <a:rPr dirty="0"/>
              <a:t>are</a:t>
            </a:r>
            <a:r>
              <a:rPr spc="500" dirty="0"/>
              <a:t> </a:t>
            </a:r>
            <a:r>
              <a:rPr dirty="0"/>
              <a:t>likely</a:t>
            </a:r>
            <a:r>
              <a:rPr spc="495" dirty="0"/>
              <a:t> </a:t>
            </a:r>
            <a:r>
              <a:rPr dirty="0"/>
              <a:t>to</a:t>
            </a:r>
            <a:r>
              <a:rPr spc="509" dirty="0"/>
              <a:t> </a:t>
            </a:r>
            <a:r>
              <a:rPr spc="-25" dirty="0"/>
              <a:t>be </a:t>
            </a:r>
            <a:r>
              <a:rPr spc="-10" dirty="0"/>
              <a:t>important.</a:t>
            </a:r>
          </a:p>
          <a:p>
            <a:pPr marL="104139" marR="6985" indent="-93980">
              <a:lnSpc>
                <a:spcPts val="2590"/>
              </a:lnSpc>
              <a:spcBef>
                <a:spcPts val="1445"/>
              </a:spcBef>
              <a:buClr>
                <a:srgbClr val="A4B592"/>
              </a:buClr>
              <a:buSzPct val="95833"/>
              <a:buFont typeface="Wingdings"/>
              <a:buChar char=""/>
              <a:tabLst>
                <a:tab pos="104139" algn="l"/>
                <a:tab pos="254635" algn="l"/>
                <a:tab pos="881380" algn="l"/>
                <a:tab pos="1826260" algn="l"/>
                <a:tab pos="2402840" algn="l"/>
                <a:tab pos="3044190" algn="l"/>
                <a:tab pos="4142740" algn="l"/>
                <a:tab pos="5208270" algn="l"/>
                <a:tab pos="5598795" algn="l"/>
                <a:tab pos="6763384" algn="l"/>
              </a:tabLst>
            </a:pPr>
            <a:r>
              <a:rPr spc="-25" dirty="0"/>
              <a:t>	The</a:t>
            </a:r>
            <a:r>
              <a:rPr dirty="0"/>
              <a:t>	</a:t>
            </a:r>
            <a:r>
              <a:rPr spc="-10" dirty="0"/>
              <a:t>matrix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20" dirty="0"/>
              <a:t>also</a:t>
            </a:r>
            <a:r>
              <a:rPr dirty="0"/>
              <a:t>	</a:t>
            </a:r>
            <a:r>
              <a:rPr spc="-10" dirty="0"/>
              <a:t>identify</a:t>
            </a:r>
            <a:r>
              <a:rPr dirty="0"/>
              <a:t>	</a:t>
            </a:r>
            <a:r>
              <a:rPr spc="-10" dirty="0"/>
              <a:t>outliers</a:t>
            </a:r>
            <a:r>
              <a:rPr dirty="0"/>
              <a:t>	</a:t>
            </a:r>
            <a:r>
              <a:rPr spc="-25" dirty="0"/>
              <a:t>in</a:t>
            </a:r>
            <a:r>
              <a:rPr dirty="0"/>
              <a:t>	</a:t>
            </a:r>
            <a:r>
              <a:rPr spc="-10" dirty="0"/>
              <a:t>multiple</a:t>
            </a:r>
            <a:r>
              <a:rPr dirty="0"/>
              <a:t>	</a:t>
            </a:r>
            <a:r>
              <a:rPr spc="-10" dirty="0"/>
              <a:t>scatter plots.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2400" y="1804416"/>
            <a:ext cx="6913245" cy="4977765"/>
            <a:chOff x="152400" y="1804416"/>
            <a:chExt cx="6913245" cy="49777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1804416"/>
              <a:ext cx="4855463" cy="46207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6348983"/>
              <a:ext cx="1581912" cy="4084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0250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Scatter</a:t>
            </a:r>
            <a:r>
              <a:rPr spc="-265" dirty="0"/>
              <a:t> </a:t>
            </a:r>
            <a:r>
              <a:rPr dirty="0"/>
              <a:t>plot</a:t>
            </a:r>
            <a:r>
              <a:rPr spc="-275" dirty="0"/>
              <a:t> </a:t>
            </a:r>
            <a:r>
              <a:rPr spc="-25" dirty="0"/>
              <a:t>Matrices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1BE62-645F-59B2-9738-30E74453B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03473F-87E8-6AEA-3660-40245ECBDC37}"/>
              </a:ext>
            </a:extLst>
          </p:cNvPr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8F49C89-2692-FECC-4ABA-8D005611B4AE}"/>
              </a:ext>
            </a:extLst>
          </p:cNvPr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700CC5A-8F26-C052-3755-1E99EB4CAAB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0A3C04-9888-19A8-EEEE-C970BF7F0796}"/>
                </a:ext>
              </a:extLst>
            </p:cNvPr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F199207-4461-3795-D388-7E8B14B34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Classification</a:t>
            </a:r>
            <a:r>
              <a:rPr spc="-21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F1C097F-6DCA-FFC6-CFEE-E8F19A8D3DD8}"/>
              </a:ext>
            </a:extLst>
          </p:cNvPr>
          <p:cNvSpPr txBox="1"/>
          <p:nvPr/>
        </p:nvSpPr>
        <p:spPr>
          <a:xfrm>
            <a:off x="901700" y="1611946"/>
            <a:ext cx="7290434" cy="93038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94310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Geographical</a:t>
            </a:r>
            <a:r>
              <a:rPr sz="18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endParaRPr sz="1800" dirty="0">
              <a:latin typeface="Times New Roman"/>
              <a:cs typeface="Times New Roman"/>
            </a:endParaRPr>
          </a:p>
          <a:p>
            <a:pPr marL="394970" marR="215900" lvl="1" indent="-182880">
              <a:lnSpc>
                <a:spcPts val="1730"/>
              </a:lnSpc>
              <a:spcBef>
                <a:spcPts val="425"/>
              </a:spcBef>
              <a:buClr>
                <a:srgbClr val="A4B592"/>
              </a:buClr>
              <a:buFont typeface="Wingdings"/>
              <a:buChar char=""/>
              <a:tabLst>
                <a:tab pos="394970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basis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areas,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geographical classification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23F4D5DE-0942-4BDB-5DD9-BE9575790F3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A04E5-8377-5401-429E-7EBFC93FC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873" y="3215632"/>
            <a:ext cx="4130398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0726-31B7-4572-8EBF-F7260674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D8AADB-3AF8-7F14-1AA8-9CCB95B1E7EF}"/>
              </a:ext>
            </a:extLst>
          </p:cNvPr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381F801-FA2A-97AD-0560-6465B82A7262}"/>
              </a:ext>
            </a:extLst>
          </p:cNvPr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8EEC03F-B4D0-8322-FAD3-BBC689A3E8F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B33B17-A720-D00A-0C6B-039DB5A8209C}"/>
                </a:ext>
              </a:extLst>
            </p:cNvPr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7C384A10-E530-9916-7C51-4F485CE89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Classification</a:t>
            </a:r>
            <a:r>
              <a:rPr spc="-21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CA48B0D-DF37-B088-0711-5FE3F67E0E5B}"/>
              </a:ext>
            </a:extLst>
          </p:cNvPr>
          <p:cNvSpPr txBox="1"/>
          <p:nvPr/>
        </p:nvSpPr>
        <p:spPr>
          <a:xfrm>
            <a:off x="901700" y="1611946"/>
            <a:ext cx="7290434" cy="93038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93675" indent="-184150">
              <a:lnSpc>
                <a:spcPct val="100000"/>
              </a:lnSpc>
              <a:spcBef>
                <a:spcPts val="134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Chronological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endParaRPr sz="1800" dirty="0">
              <a:latin typeface="Times New Roman"/>
              <a:cs typeface="Times New Roman"/>
            </a:endParaRPr>
          </a:p>
          <a:p>
            <a:pPr marL="394970" marR="140970" lvl="1" indent="-182880">
              <a:lnSpc>
                <a:spcPts val="1730"/>
              </a:lnSpc>
              <a:spcBef>
                <a:spcPts val="430"/>
              </a:spcBef>
              <a:buClr>
                <a:srgbClr val="A4B592"/>
              </a:buClr>
              <a:buFont typeface="Wingdings"/>
              <a:buChar char=""/>
              <a:tabLst>
                <a:tab pos="394970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Chronological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basis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time,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months,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years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etc.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67E393D-5730-66B7-D7E8-B39FDC0D84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905E0-E549-BE38-DA87-7140C9AA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3347037"/>
            <a:ext cx="4305673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2D79-BFAE-ACEA-95B4-AA94080DA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F2A763-7047-B050-9F5A-99AB8C182680}"/>
              </a:ext>
            </a:extLst>
          </p:cNvPr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00126EC-6696-F01F-43B3-08DB32AD3F32}"/>
              </a:ext>
            </a:extLst>
          </p:cNvPr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9188D1F-78E2-A73C-E947-51CED11104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B321000-F527-AAFE-8CC3-B369243D217C}"/>
                </a:ext>
              </a:extLst>
            </p:cNvPr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D12991C-D60E-F5D7-4602-E45690F0F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Classification</a:t>
            </a:r>
            <a:r>
              <a:rPr spc="-21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23FE045-F179-DBE9-4BCE-CFF190FE6759}"/>
              </a:ext>
            </a:extLst>
          </p:cNvPr>
          <p:cNvSpPr txBox="1"/>
          <p:nvPr/>
        </p:nvSpPr>
        <p:spPr>
          <a:xfrm>
            <a:off x="901700" y="1611946"/>
            <a:ext cx="7290434" cy="18065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94310" indent="-184150">
              <a:lnSpc>
                <a:spcPct val="100000"/>
              </a:lnSpc>
              <a:spcBef>
                <a:spcPts val="135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Qualitative</a:t>
            </a:r>
            <a:r>
              <a:rPr sz="1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endParaRPr sz="1800" dirty="0">
              <a:latin typeface="Times New Roman"/>
              <a:cs typeface="Times New Roman"/>
            </a:endParaRPr>
          </a:p>
          <a:p>
            <a:pPr marL="393700" marR="5080" lvl="1" indent="-181610">
              <a:lnSpc>
                <a:spcPct val="90000"/>
              </a:lnSpc>
              <a:spcBef>
                <a:spcPts val="405"/>
              </a:spcBef>
              <a:buClr>
                <a:srgbClr val="A4B592"/>
              </a:buClr>
              <a:buFont typeface="Wingdings"/>
              <a:buChar char=""/>
              <a:tabLst>
                <a:tab pos="394970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Qualitative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classification,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basis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some attributes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or 	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gender,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colour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hair,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literacy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religion.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of 	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classification,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attribute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study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measured.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found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out 	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present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absent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units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study.</a:t>
            </a:r>
            <a:endParaRPr sz="1600" dirty="0">
              <a:latin typeface="Times New Roman"/>
              <a:cs typeface="Times New Roman"/>
            </a:endParaRPr>
          </a:p>
          <a:p>
            <a:pPr marL="194310" indent="-184150">
              <a:lnSpc>
                <a:spcPct val="100000"/>
              </a:lnSpc>
              <a:spcBef>
                <a:spcPts val="13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4DFF0D9-AE46-E3E3-6FA9-30EC8DA1F7F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8E576D-CAC2-83CC-F1CD-A3F91A999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67" y="3439535"/>
            <a:ext cx="744538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0F1A7-A114-EAE4-D4A8-23BBF28A4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5687AF-B193-81B5-85DB-BB35F134CE8C}"/>
              </a:ext>
            </a:extLst>
          </p:cNvPr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4FA8C5C-2540-6B98-8B78-43C35423E672}"/>
              </a:ext>
            </a:extLst>
          </p:cNvPr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57509B7-902C-34E7-9D93-E4BD60A612B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D34660-457D-04A0-3F89-CA3D16A0CDA9}"/>
                </a:ext>
              </a:extLst>
            </p:cNvPr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14C01C2-2AED-FDED-F8F8-199E6663F5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Classification</a:t>
            </a:r>
            <a:r>
              <a:rPr spc="-21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83A8B0F-5429-FBFC-03C9-4B1048056BA3}"/>
              </a:ext>
            </a:extLst>
          </p:cNvPr>
          <p:cNvSpPr txBox="1"/>
          <p:nvPr/>
        </p:nvSpPr>
        <p:spPr>
          <a:xfrm>
            <a:off x="901700" y="1611946"/>
            <a:ext cx="7290434" cy="93038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94310" indent="-184150">
              <a:lnSpc>
                <a:spcPct val="100000"/>
              </a:lnSpc>
              <a:spcBef>
                <a:spcPts val="13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Quantitative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endParaRPr sz="1800" dirty="0">
              <a:latin typeface="Times New Roman"/>
              <a:cs typeface="Times New Roman"/>
            </a:endParaRPr>
          </a:p>
          <a:p>
            <a:pPr marL="394970" marR="181610" lvl="1" indent="-182880">
              <a:lnSpc>
                <a:spcPts val="1730"/>
              </a:lnSpc>
              <a:spcBef>
                <a:spcPts val="430"/>
              </a:spcBef>
              <a:buClr>
                <a:srgbClr val="A4B592"/>
              </a:buClr>
              <a:buFont typeface="Wingdings"/>
              <a:buChar char=""/>
              <a:tabLst>
                <a:tab pos="394970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Quantitative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refers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according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some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characteristics,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measured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height,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weight,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income,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profits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0CC77C5-D614-74EB-482D-B5E77B5129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A63D4-904D-C1F8-6462-428A7FCA1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819400"/>
            <a:ext cx="405419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6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323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Quantitative</a:t>
            </a:r>
            <a:r>
              <a:rPr spc="-190" dirty="0"/>
              <a:t> </a:t>
            </a:r>
            <a:r>
              <a:rPr spc="-40" dirty="0"/>
              <a:t>classification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0325" y="2225116"/>
            <a:ext cx="6691630" cy="236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4150">
              <a:lnSpc>
                <a:spcPts val="2055"/>
              </a:lnSpc>
              <a:spcBef>
                <a:spcPts val="10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/>
                <a:cs typeface="Times New Roman"/>
              </a:rPr>
              <a:t>quantitative</a:t>
            </a:r>
            <a:r>
              <a:rPr lang="en-US" sz="18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endParaRPr sz="1800" dirty="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endParaRPr sz="1800" dirty="0">
              <a:latin typeface="Times New Roman"/>
              <a:cs typeface="Times New Roman"/>
            </a:endParaRPr>
          </a:p>
          <a:p>
            <a:pPr marL="394970" marR="6985" lvl="1" indent="-182880">
              <a:lnSpc>
                <a:spcPts val="1730"/>
              </a:lnSpc>
              <a:spcBef>
                <a:spcPts val="430"/>
              </a:spcBef>
              <a:buClr>
                <a:srgbClr val="A4B592"/>
              </a:buClr>
              <a:buFont typeface="Wingdings"/>
              <a:buChar char=""/>
              <a:tabLst>
                <a:tab pos="394970" algn="l"/>
              </a:tabLst>
            </a:pP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refers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 characteristic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that varies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magnitude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quantity.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E.g.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weight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students.</a:t>
            </a:r>
            <a:r>
              <a:rPr sz="16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discrete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continuous.</a:t>
            </a:r>
            <a:r>
              <a:rPr lang="en-US"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  <a:p>
            <a:pPr marL="194310" indent="-184150">
              <a:lnSpc>
                <a:spcPct val="100000"/>
              </a:lnSpc>
              <a:spcBef>
                <a:spcPts val="135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endParaRPr sz="1800" dirty="0">
              <a:latin typeface="Times New Roman"/>
              <a:cs typeface="Times New Roman"/>
            </a:endParaRPr>
          </a:p>
          <a:p>
            <a:pPr marL="394970" marR="5080" lvl="1" indent="-182880" algn="just">
              <a:lnSpc>
                <a:spcPts val="1730"/>
              </a:lnSpc>
              <a:spcBef>
                <a:spcPts val="430"/>
              </a:spcBef>
              <a:buClr>
                <a:srgbClr val="A4B592"/>
              </a:buClr>
              <a:buFont typeface="Wingdings"/>
              <a:buChar char=""/>
              <a:tabLst>
                <a:tab pos="394970" algn="l"/>
              </a:tabLst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6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refers</a:t>
            </a:r>
            <a:r>
              <a:rPr sz="16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6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times</a:t>
            </a:r>
            <a:r>
              <a:rPr sz="16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16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6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gets</a:t>
            </a:r>
            <a:r>
              <a:rPr sz="16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repeated.</a:t>
            </a:r>
            <a:r>
              <a:rPr sz="16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16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6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50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having</a:t>
            </a:r>
            <a:r>
              <a:rPr sz="16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weight</a:t>
            </a:r>
            <a:r>
              <a:rPr sz="16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60</a:t>
            </a:r>
            <a:r>
              <a:rPr sz="16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kgs.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Here</a:t>
            </a:r>
            <a:r>
              <a:rPr sz="16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50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sz="16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frequency.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323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Frequency</a:t>
            </a:r>
            <a:r>
              <a:rPr spc="-250" dirty="0"/>
              <a:t> </a:t>
            </a:r>
            <a:r>
              <a:rPr spc="-40" dirty="0"/>
              <a:t>Distributions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0325" y="2208403"/>
            <a:ext cx="6479540" cy="27406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4139" marR="5080" indent="-93980" algn="just">
              <a:lnSpc>
                <a:spcPts val="1939"/>
              </a:lnSpc>
              <a:spcBef>
                <a:spcPts val="34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04139" algn="l"/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After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collecting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researcher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organize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simplify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general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overview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94310" indent="-184150" algn="just">
              <a:lnSpc>
                <a:spcPct val="100000"/>
              </a:lnSpc>
              <a:spcBef>
                <a:spcPts val="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goal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descriptive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statistical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techniques.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Clr>
                <a:srgbClr val="A4B59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94310" indent="-184150" algn="just">
              <a:lnSpc>
                <a:spcPts val="2050"/>
              </a:lnSpc>
              <a:buClr>
                <a:srgbClr val="A4B592"/>
              </a:buClr>
              <a:buSzPct val="94444"/>
              <a:buFont typeface="Wingdings"/>
              <a:buChar char=""/>
              <a:tabLst>
                <a:tab pos="194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simplifying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organizing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construct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ts val="2050"/>
              </a:lnSpc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frequency</a:t>
            </a:r>
            <a:r>
              <a:rPr sz="18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2251</Words>
  <Application>Microsoft Office PowerPoint</Application>
  <PresentationFormat>On-screen Show (4:3)</PresentationFormat>
  <Paragraphs>222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Carlito</vt:lpstr>
      <vt:lpstr>Nunito</vt:lpstr>
      <vt:lpstr>Times New Roman</vt:lpstr>
      <vt:lpstr>UKIJ Qolyazma</vt:lpstr>
      <vt:lpstr>Verdana</vt:lpstr>
      <vt:lpstr>Wingdings</vt:lpstr>
      <vt:lpstr>Office Theme</vt:lpstr>
      <vt:lpstr>Introduction to Data Analytics</vt:lpstr>
      <vt:lpstr>Statistical concepts of classification of Data</vt:lpstr>
      <vt:lpstr>Classification of Data</vt:lpstr>
      <vt:lpstr>Classification of Data</vt:lpstr>
      <vt:lpstr>Classification of Data</vt:lpstr>
      <vt:lpstr>Classification of Data</vt:lpstr>
      <vt:lpstr>Classification of Data</vt:lpstr>
      <vt:lpstr>Quantitative classification</vt:lpstr>
      <vt:lpstr>Frequency Distributions</vt:lpstr>
      <vt:lpstr>Frequency Distributions</vt:lpstr>
      <vt:lpstr>Frequency Distributions</vt:lpstr>
      <vt:lpstr>Histograms</vt:lpstr>
      <vt:lpstr>Histograms and Bar graph</vt:lpstr>
      <vt:lpstr>Smooth curve</vt:lpstr>
      <vt:lpstr>Shape</vt:lpstr>
      <vt:lpstr>Positively, Negatively Skewed Distributions</vt:lpstr>
      <vt:lpstr>Positively, Negatively Skewed Distributions</vt:lpstr>
      <vt:lpstr>Example</vt:lpstr>
      <vt:lpstr>Measures of Centre Tendency</vt:lpstr>
      <vt:lpstr>Mean</vt:lpstr>
      <vt:lpstr>Median</vt:lpstr>
      <vt:lpstr>Mode</vt:lpstr>
      <vt:lpstr>Box Plotting</vt:lpstr>
      <vt:lpstr>Statistical plots</vt:lpstr>
      <vt:lpstr>Scatter plots</vt:lpstr>
      <vt:lpstr>Scatter plot</vt:lpstr>
      <vt:lpstr>Direction</vt:lpstr>
      <vt:lpstr>Form</vt:lpstr>
      <vt:lpstr>Strength</vt:lpstr>
      <vt:lpstr>Strength-Perfect</vt:lpstr>
      <vt:lpstr>Strength-No association</vt:lpstr>
      <vt:lpstr>Outlier</vt:lpstr>
      <vt:lpstr>Example</vt:lpstr>
      <vt:lpstr>Scatter plot Matrices</vt:lpstr>
      <vt:lpstr>Scatter plot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Masoodhur Rahaman</cp:lastModifiedBy>
  <cp:revision>9</cp:revision>
  <dcterms:created xsi:type="dcterms:W3CDTF">2024-02-12T21:00:07Z</dcterms:created>
  <dcterms:modified xsi:type="dcterms:W3CDTF">2024-02-13T15:20:19Z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2024-02-12T00:00:00Z</vt:filetime>
  </property>
  <property fmtid="{D5CDD505-2E9C-101B-9397-08002B2CF9AE}" pid="5" name="Producer">
    <vt:lpwstr>3-Heights(TM) PDF Security Shell 4.8.25.2 (http://www.pdf-tools.com)</vt:lpwstr>
  </property>
</Properties>
</file>