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0" r:id="rId17"/>
    <p:sldId id="291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8" r:id="rId33"/>
    <p:sldId id="289" r:id="rId3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9144000" y="0"/>
                </a:moveTo>
                <a:lnTo>
                  <a:pt x="0" y="0"/>
                </a:lnTo>
                <a:lnTo>
                  <a:pt x="0" y="67055"/>
                </a:lnTo>
                <a:lnTo>
                  <a:pt x="9144000" y="67055"/>
                </a:lnTo>
                <a:lnTo>
                  <a:pt x="9144000" y="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6111" y="1738883"/>
            <a:ext cx="7475855" cy="0"/>
          </a:xfrm>
          <a:custGeom>
            <a:avLst/>
            <a:gdLst/>
            <a:ahLst/>
            <a:cxnLst/>
            <a:rect l="l" t="t" r="r" b="b"/>
            <a:pathLst>
              <a:path w="7475855">
                <a:moveTo>
                  <a:pt x="0" y="0"/>
                </a:moveTo>
                <a:lnTo>
                  <a:pt x="747547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917" y="329565"/>
            <a:ext cx="8278164" cy="1236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828012"/>
            <a:ext cx="7680959" cy="3479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18" Type="http://schemas.openxmlformats.org/officeDocument/2006/relationships/image" Target="../media/image24.pn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17" Type="http://schemas.openxmlformats.org/officeDocument/2006/relationships/image" Target="../media/image23.png"/><Relationship Id="rId2" Type="http://schemas.openxmlformats.org/officeDocument/2006/relationships/image" Target="../media/image2.png"/><Relationship Id="rId16" Type="http://schemas.openxmlformats.org/officeDocument/2006/relationships/image" Target="../media/image22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5" Type="http://schemas.openxmlformats.org/officeDocument/2006/relationships/image" Target="../media/image21.png"/><Relationship Id="rId10" Type="http://schemas.openxmlformats.org/officeDocument/2006/relationships/image" Target="../media/image16.jpg"/><Relationship Id="rId19" Type="http://schemas.openxmlformats.org/officeDocument/2006/relationships/image" Target="../media/image25.pn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corporatefinanceinstitute.com/resources/data-science/basic-statistics-concept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F3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3"/>
              <a:ext cx="9142730" cy="64135"/>
            </a:xfrm>
            <a:custGeom>
              <a:avLst/>
              <a:gdLst/>
              <a:ahLst/>
              <a:cxnLst/>
              <a:rect l="l" t="t" r="r" b="b"/>
              <a:pathLst>
                <a:path w="9142730" h="64135">
                  <a:moveTo>
                    <a:pt x="152400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52400" y="64008"/>
                  </a:lnTo>
                  <a:lnTo>
                    <a:pt x="152400" y="0"/>
                  </a:lnTo>
                  <a:close/>
                </a:path>
                <a:path w="9142730" h="64135">
                  <a:moveTo>
                    <a:pt x="9142476" y="0"/>
                  </a:moveTo>
                  <a:lnTo>
                    <a:pt x="5105400" y="0"/>
                  </a:lnTo>
                  <a:lnTo>
                    <a:pt x="5105400" y="64008"/>
                  </a:lnTo>
                  <a:lnTo>
                    <a:pt x="9142476" y="64008"/>
                  </a:lnTo>
                  <a:lnTo>
                    <a:pt x="9142476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6780" y="4343400"/>
            <a:ext cx="7406005" cy="0"/>
          </a:xfrm>
          <a:custGeom>
            <a:avLst/>
            <a:gdLst/>
            <a:ahLst/>
            <a:cxnLst/>
            <a:rect l="l" t="t" r="r" b="b"/>
            <a:pathLst>
              <a:path w="7406005">
                <a:moveTo>
                  <a:pt x="0" y="0"/>
                </a:moveTo>
                <a:lnTo>
                  <a:pt x="7405624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444" y="1144981"/>
            <a:ext cx="7216775" cy="205613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019935" marR="5080" indent="-2007870">
              <a:lnSpc>
                <a:spcPts val="7350"/>
              </a:lnSpc>
              <a:spcBef>
                <a:spcPts val="1420"/>
              </a:spcBef>
            </a:pPr>
            <a:r>
              <a:rPr sz="7200" spc="-180" dirty="0">
                <a:solidFill>
                  <a:srgbClr val="252525"/>
                </a:solidFill>
                <a:latin typeface="Carlito"/>
                <a:cs typeface="Carlito"/>
              </a:rPr>
              <a:t>Introduction</a:t>
            </a:r>
            <a:r>
              <a:rPr sz="7200" spc="-23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7200" spc="-90" dirty="0">
                <a:solidFill>
                  <a:srgbClr val="252525"/>
                </a:solidFill>
                <a:latin typeface="Carlito"/>
                <a:cs typeface="Carlito"/>
              </a:rPr>
              <a:t>to</a:t>
            </a:r>
            <a:r>
              <a:rPr sz="7200" spc="-21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7200" spc="-114" dirty="0">
                <a:solidFill>
                  <a:srgbClr val="252525"/>
                </a:solidFill>
                <a:latin typeface="Carlito"/>
                <a:cs typeface="Carlito"/>
              </a:rPr>
              <a:t>Data </a:t>
            </a:r>
            <a:r>
              <a:rPr sz="7200" spc="-40" dirty="0">
                <a:solidFill>
                  <a:srgbClr val="252525"/>
                </a:solidFill>
                <a:latin typeface="Carlito"/>
                <a:cs typeface="Carlito"/>
              </a:rPr>
              <a:t>Analytics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6669" y="3106623"/>
            <a:ext cx="6599555" cy="115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ts val="4440"/>
              </a:lnSpc>
              <a:spcBef>
                <a:spcPts val="95"/>
              </a:spcBef>
            </a:pPr>
            <a:r>
              <a:rPr sz="4000" spc="-20" dirty="0">
                <a:solidFill>
                  <a:srgbClr val="252525"/>
                </a:solidFill>
                <a:latin typeface="Carlito"/>
                <a:cs typeface="Carlito"/>
              </a:rPr>
              <a:t>ITE</a:t>
            </a:r>
            <a:r>
              <a:rPr sz="4000" spc="-204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4000" spc="-20" dirty="0">
                <a:solidFill>
                  <a:srgbClr val="252525"/>
                </a:solidFill>
                <a:latin typeface="Carlito"/>
                <a:cs typeface="Carlito"/>
              </a:rPr>
              <a:t>5201</a:t>
            </a:r>
            <a:endParaRPr sz="4000">
              <a:latin typeface="Carlito"/>
              <a:cs typeface="Carlito"/>
            </a:endParaRPr>
          </a:p>
          <a:p>
            <a:pPr algn="ctr">
              <a:lnSpc>
                <a:spcPts val="4440"/>
              </a:lnSpc>
            </a:pPr>
            <a:r>
              <a:rPr sz="4000" spc="-80" dirty="0">
                <a:solidFill>
                  <a:srgbClr val="252525"/>
                </a:solidFill>
                <a:latin typeface="Carlito"/>
                <a:cs typeface="Carlito"/>
              </a:rPr>
              <a:t>Lecture5-</a:t>
            </a:r>
            <a:r>
              <a:rPr sz="4000" spc="-125" dirty="0">
                <a:solidFill>
                  <a:srgbClr val="252525"/>
                </a:solidFill>
                <a:latin typeface="Carlito"/>
                <a:cs typeface="Carlito"/>
              </a:rPr>
              <a:t>DataTypes</a:t>
            </a:r>
            <a:r>
              <a:rPr sz="4000" spc="-10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4000" spc="-50" dirty="0">
                <a:solidFill>
                  <a:srgbClr val="252525"/>
                </a:solidFill>
                <a:latin typeface="Carlito"/>
                <a:cs typeface="Carlito"/>
              </a:rPr>
              <a:t>and</a:t>
            </a:r>
            <a:r>
              <a:rPr sz="4000" spc="-6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4000" spc="-50" dirty="0">
                <a:solidFill>
                  <a:srgbClr val="252525"/>
                </a:solidFill>
                <a:latin typeface="Carlito"/>
                <a:cs typeface="Carlito"/>
              </a:rPr>
              <a:t>statistics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sp>
          <p:nvSpPr>
            <p:cNvPr id="10" name="object 10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6348984"/>
              <a:ext cx="1581912" cy="4084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607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05"/>
              </a:spcBef>
            </a:pPr>
            <a:r>
              <a:rPr sz="5300" spc="-35" dirty="0"/>
              <a:t>Examples:</a:t>
            </a:r>
            <a:r>
              <a:rPr sz="5300" spc="-270" dirty="0"/>
              <a:t> </a:t>
            </a:r>
            <a:r>
              <a:rPr sz="5300" spc="-35" dirty="0"/>
              <a:t>Continuous</a:t>
            </a:r>
            <a:r>
              <a:rPr sz="5300" spc="-265" dirty="0"/>
              <a:t> </a:t>
            </a:r>
            <a:r>
              <a:rPr sz="5300" spc="-20" dirty="0"/>
              <a:t>data</a:t>
            </a:r>
            <a:endParaRPr sz="5300"/>
          </a:p>
        </p:txBody>
      </p:sp>
      <p:sp>
        <p:nvSpPr>
          <p:cNvPr id="7" name="object 7"/>
          <p:cNvSpPr txBox="1"/>
          <p:nvPr/>
        </p:nvSpPr>
        <p:spPr>
          <a:xfrm>
            <a:off x="596900" y="1905127"/>
            <a:ext cx="7173595" cy="257429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93675" indent="-184150">
              <a:lnSpc>
                <a:spcPct val="100000"/>
              </a:lnSpc>
              <a:spcBef>
                <a:spcPts val="128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Size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bicycle</a:t>
            </a:r>
            <a:r>
              <a:rPr sz="1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frame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1190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Height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117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run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500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meters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1190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Age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‘Generally,</a:t>
            </a:r>
            <a:r>
              <a:rPr sz="18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continuous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measurements.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(any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value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within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interval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possible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fine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enough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measuring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device)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1214627"/>
            <a:ext cx="8375650" cy="5567680"/>
            <a:chOff x="152400" y="1214627"/>
            <a:chExt cx="8375650" cy="55676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1214627"/>
              <a:ext cx="7994580" cy="50794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2391" y="403047"/>
            <a:ext cx="77457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/>
              <a:t>Relationships</a:t>
            </a:r>
            <a:r>
              <a:rPr sz="4800" spc="-200" dirty="0"/>
              <a:t> </a:t>
            </a:r>
            <a:r>
              <a:rPr sz="4800" spc="-45" dirty="0"/>
              <a:t>between</a:t>
            </a:r>
            <a:r>
              <a:rPr sz="4800" spc="-254" dirty="0"/>
              <a:t> </a:t>
            </a:r>
            <a:r>
              <a:rPr sz="4800" spc="-560" dirty="0"/>
              <a:t>V</a:t>
            </a:r>
            <a:r>
              <a:rPr sz="4800" spc="-25" dirty="0"/>
              <a:t>a</a:t>
            </a:r>
            <a:r>
              <a:rPr sz="4800" spc="-40" dirty="0"/>
              <a:t>ri</a:t>
            </a:r>
            <a:r>
              <a:rPr sz="4800" spc="-25" dirty="0"/>
              <a:t>a</a:t>
            </a:r>
            <a:r>
              <a:rPr sz="4800" spc="-30" dirty="0"/>
              <a:t>b</a:t>
            </a:r>
            <a:r>
              <a:rPr sz="4800" spc="-40" dirty="0"/>
              <a:t>l</a:t>
            </a:r>
            <a:r>
              <a:rPr sz="4800" spc="-25" dirty="0"/>
              <a:t>e</a:t>
            </a:r>
            <a:r>
              <a:rPr sz="4800" spc="20" dirty="0"/>
              <a:t>s</a:t>
            </a:r>
            <a:endParaRPr sz="480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180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Absolute</a:t>
            </a:r>
            <a:r>
              <a:rPr spc="-180" dirty="0"/>
              <a:t> </a:t>
            </a:r>
            <a:r>
              <a:rPr spc="-40" dirty="0"/>
              <a:t>Measure</a:t>
            </a:r>
            <a:r>
              <a:rPr spc="-180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30" dirty="0"/>
              <a:t>Dispersion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1627" y="1684401"/>
            <a:ext cx="7444740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absolute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measure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dispersion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contains</a:t>
            </a:r>
            <a:r>
              <a:rPr sz="1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same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original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set.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5"/>
              </a:spcBef>
              <a:buClr>
                <a:srgbClr val="00AF50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Range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290"/>
              </a:spcBef>
              <a:buClr>
                <a:srgbClr val="00AF50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Variance:</a:t>
            </a:r>
            <a:r>
              <a:rPr sz="18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Standard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Deviation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285"/>
              </a:spcBef>
              <a:buClr>
                <a:srgbClr val="00AF50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Quartiles</a:t>
            </a:r>
            <a:r>
              <a:rPr sz="18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Quartile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Deviation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280"/>
              </a:spcBef>
              <a:buClr>
                <a:srgbClr val="00AF50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Mean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Mean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Deviation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8" y="6458711"/>
            <a:ext cx="800100" cy="2468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090" y="1129411"/>
            <a:ext cx="114046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Range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0651" y="1841506"/>
            <a:ext cx="6730365" cy="313499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simplest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measurement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dispersion.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ts val="2160"/>
              </a:lnSpc>
              <a:spcBef>
                <a:spcPts val="72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defined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difference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largest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smallest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ts val="216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item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given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distribution.</a:t>
            </a:r>
            <a:endParaRPr sz="2000">
              <a:latin typeface="Times New Roman"/>
              <a:cs typeface="Times New Roman"/>
            </a:endParaRPr>
          </a:p>
          <a:p>
            <a:pPr marL="38100" marR="1861820">
              <a:lnSpc>
                <a:spcPct val="130000"/>
              </a:lnSpc>
            </a:pP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Range</a:t>
            </a:r>
            <a:r>
              <a:rPr sz="20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20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Largest</a:t>
            </a:r>
            <a:r>
              <a:rPr sz="20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item</a:t>
            </a:r>
            <a:r>
              <a:rPr sz="20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(L) –</a:t>
            </a:r>
            <a:r>
              <a:rPr sz="20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Smallest</a:t>
            </a:r>
            <a:r>
              <a:rPr sz="20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item</a:t>
            </a:r>
            <a:r>
              <a:rPr sz="20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(S)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Interquartile</a:t>
            </a:r>
            <a:r>
              <a:rPr sz="20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Range</a:t>
            </a:r>
            <a:endParaRPr sz="2000">
              <a:latin typeface="Times New Roman"/>
              <a:cs typeface="Times New Roman"/>
            </a:endParaRPr>
          </a:p>
          <a:p>
            <a:pPr marL="38100" marR="436245">
              <a:lnSpc>
                <a:spcPct val="8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defined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difference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Upper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Quartile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Lower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Quartile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given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distribution.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ts val="2160"/>
              </a:lnSpc>
              <a:spcBef>
                <a:spcPts val="720"/>
              </a:spcBef>
            </a:pP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Interquartile</a:t>
            </a:r>
            <a:r>
              <a:rPr sz="20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Range</a:t>
            </a:r>
            <a:r>
              <a:rPr sz="20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20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Upper</a:t>
            </a:r>
            <a:r>
              <a:rPr sz="2000" b="1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Quartile</a:t>
            </a:r>
            <a:r>
              <a:rPr sz="2000" b="1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Q</a:t>
            </a:r>
            <a:r>
              <a:rPr sz="1950" spc="-15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)–Lower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ts val="2160"/>
              </a:lnSpc>
            </a:pP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Quartile(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Q</a:t>
            </a:r>
            <a:r>
              <a:rPr sz="1950" spc="-15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400" y="4953000"/>
            <a:ext cx="6677025" cy="1828800"/>
            <a:chOff x="152400" y="4953000"/>
            <a:chExt cx="6677025" cy="18288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800" y="4953000"/>
              <a:ext cx="4238244" cy="14112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0404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Variance</a:t>
            </a:r>
            <a:r>
              <a:rPr spc="-135" dirty="0"/>
              <a:t> </a:t>
            </a:r>
            <a:r>
              <a:rPr dirty="0"/>
              <a:t>and</a:t>
            </a:r>
            <a:r>
              <a:rPr spc="-150" dirty="0"/>
              <a:t> </a:t>
            </a:r>
            <a:r>
              <a:rPr spc="-45" dirty="0"/>
              <a:t>Standard</a:t>
            </a:r>
            <a:r>
              <a:rPr spc="-145" dirty="0"/>
              <a:t> </a:t>
            </a:r>
            <a:r>
              <a:rPr spc="-25" dirty="0"/>
              <a:t>Deviation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6051" y="1768195"/>
            <a:ext cx="7346315" cy="18548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solidFill>
                  <a:srgbClr val="FFFCE9"/>
                </a:solidFill>
                <a:latin typeface="DejaVu Sans"/>
                <a:cs typeface="DejaVu Sans"/>
              </a:rPr>
              <a:t>▶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Variance: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measure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how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points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differ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mean.</a:t>
            </a:r>
            <a:endParaRPr sz="2000">
              <a:latin typeface="Times New Roman"/>
              <a:cs typeface="Times New Roman"/>
            </a:endParaRPr>
          </a:p>
          <a:p>
            <a:pPr marL="104139" marR="5080" indent="-91440">
              <a:lnSpc>
                <a:spcPts val="2160"/>
              </a:lnSpc>
              <a:spcBef>
                <a:spcPts val="1230"/>
              </a:spcBef>
            </a:pPr>
            <a:r>
              <a:rPr sz="2000" spc="100" dirty="0">
                <a:solidFill>
                  <a:srgbClr val="FFFCE9"/>
                </a:solidFill>
                <a:latin typeface="DejaVu Sans"/>
                <a:cs typeface="DejaVu Sans"/>
              </a:rPr>
              <a:t>▶</a:t>
            </a:r>
            <a:r>
              <a:rPr sz="2000" spc="1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variance</a:t>
            </a:r>
            <a:r>
              <a:rPr sz="20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measure</a:t>
            </a:r>
            <a:r>
              <a:rPr sz="20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how</a:t>
            </a:r>
            <a:r>
              <a:rPr sz="20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far</a:t>
            </a:r>
            <a:r>
              <a:rPr sz="20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set</a:t>
            </a:r>
            <a:r>
              <a:rPr sz="20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spread</a:t>
            </a:r>
            <a:r>
              <a:rPr sz="20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out</a:t>
            </a:r>
            <a:r>
              <a:rPr sz="20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their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mean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value.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930"/>
              </a:spcBef>
            </a:pPr>
            <a:r>
              <a:rPr sz="2000" dirty="0">
                <a:solidFill>
                  <a:srgbClr val="FFFCE9"/>
                </a:solidFill>
                <a:latin typeface="DejaVu Sans"/>
                <a:cs typeface="DejaVu Sans"/>
              </a:rPr>
              <a:t>▶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Standard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deviation: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measure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variability.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defines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width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104139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normal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distribution.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147" y="4060218"/>
            <a:ext cx="3148523" cy="20254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53571" y="4082504"/>
            <a:ext cx="3136627" cy="9758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8" y="6458711"/>
            <a:ext cx="800100" cy="2468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272" y="1185672"/>
            <a:ext cx="1741931" cy="13060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80716" y="1185672"/>
            <a:ext cx="1741932" cy="13060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0684" y="1185672"/>
            <a:ext cx="1741932" cy="13060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34556" y="1185672"/>
            <a:ext cx="1740407" cy="13060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2272" y="2775204"/>
            <a:ext cx="1741931" cy="13075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80716" y="2775204"/>
            <a:ext cx="1741932" cy="130759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21352" y="2775204"/>
            <a:ext cx="1741931" cy="13075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58940" y="2775204"/>
            <a:ext cx="1741931" cy="130759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52272" y="4366259"/>
            <a:ext cx="1741931" cy="130606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80716" y="4366259"/>
            <a:ext cx="1741932" cy="130606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21352" y="4366259"/>
            <a:ext cx="1741931" cy="130606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58940" y="4366259"/>
            <a:ext cx="1741931" cy="130606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48305" y="1781555"/>
            <a:ext cx="188849" cy="1143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466844" y="1752600"/>
            <a:ext cx="274320" cy="1737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546342" y="1801367"/>
            <a:ext cx="188849" cy="1143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48305" y="3372611"/>
            <a:ext cx="188849" cy="1143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78273" y="3372611"/>
            <a:ext cx="190500" cy="1143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529578" y="3375659"/>
            <a:ext cx="188849" cy="1143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48305" y="5030723"/>
            <a:ext cx="188849" cy="1143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510278" y="5033771"/>
            <a:ext cx="188849" cy="11430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46342" y="5041391"/>
            <a:ext cx="190500" cy="114300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52400" y="6324598"/>
            <a:ext cx="4953000" cy="457200"/>
          </a:xfrm>
          <a:custGeom>
            <a:avLst/>
            <a:gdLst/>
            <a:ahLst/>
            <a:cxnLst/>
            <a:rect l="l" t="t" r="r" b="b"/>
            <a:pathLst>
              <a:path w="4953000" h="457200">
                <a:moveTo>
                  <a:pt x="4953000" y="0"/>
                </a:moveTo>
                <a:lnTo>
                  <a:pt x="0" y="0"/>
                </a:lnTo>
                <a:lnTo>
                  <a:pt x="0" y="457199"/>
                </a:lnTo>
                <a:lnTo>
                  <a:pt x="4953000" y="457199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298704" y="6300215"/>
            <a:ext cx="4953000" cy="457200"/>
          </a:xfrm>
          <a:custGeom>
            <a:avLst/>
            <a:gdLst/>
            <a:ahLst/>
            <a:cxnLst/>
            <a:rect l="l" t="t" r="r" b="b"/>
            <a:pathLst>
              <a:path w="4953000" h="457200">
                <a:moveTo>
                  <a:pt x="4953000" y="0"/>
                </a:moveTo>
                <a:lnTo>
                  <a:pt x="0" y="0"/>
                </a:lnTo>
                <a:lnTo>
                  <a:pt x="0" y="457200"/>
                </a:lnTo>
                <a:lnTo>
                  <a:pt x="4953000" y="457200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51104" y="6356602"/>
            <a:ext cx="1580388" cy="4099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B03D-F0EC-3E93-CE29-FDEBAF85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7" y="329565"/>
            <a:ext cx="8278164" cy="1077218"/>
          </a:xfrm>
        </p:spPr>
        <p:txBody>
          <a:bodyPr/>
          <a:lstStyle/>
          <a:p>
            <a:r>
              <a:rPr lang="en-CA" b="1" i="0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  <a:t>What is Covariance?</a:t>
            </a:r>
            <a:br>
              <a:rPr lang="en-CA" b="1" i="0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84A1D-7540-B9C0-6F84-201584CA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900" y="1828012"/>
            <a:ext cx="7680959" cy="4191788"/>
          </a:xfrm>
        </p:spPr>
        <p:txBody>
          <a:bodyPr/>
          <a:lstStyle/>
          <a:p>
            <a:r>
              <a:rPr lang="en-US" b="0" i="0">
                <a:solidFill>
                  <a:srgbClr val="57595D"/>
                </a:solidFill>
                <a:effectLst/>
                <a:latin typeface="Open Sans" panose="020B0606030504020204" pitchFamily="34" charset="0"/>
              </a:rPr>
              <a:t>In mathematics and </a:t>
            </a:r>
            <a:r>
              <a:rPr lang="en-US" b="0" i="0" u="none" strike="noStrike">
                <a:solidFill>
                  <a:srgbClr val="3271D2"/>
                </a:solidFill>
                <a:effectLst/>
                <a:latin typeface="Open Sans" panose="020B0606030504020204" pitchFamily="34" charset="0"/>
                <a:hlinkClick r:id="rId2"/>
              </a:rPr>
              <a:t>statistics</a:t>
            </a:r>
            <a:r>
              <a:rPr lang="en-US" b="0" i="0">
                <a:solidFill>
                  <a:srgbClr val="57595D"/>
                </a:solidFill>
                <a:effectLst/>
                <a:latin typeface="Open Sans" panose="020B0606030504020204" pitchFamily="34" charset="0"/>
              </a:rPr>
              <a:t>, covariance is a measure of the relationship between two random variables. The metric evaluates how much – to what extent – the variables change together.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57595D"/>
                </a:solidFill>
                <a:effectLst/>
                <a:latin typeface="Open Sans" panose="020B0606030504020204" pitchFamily="34" charset="0"/>
              </a:rPr>
              <a:t>Positive covariance</a:t>
            </a:r>
            <a:r>
              <a:rPr lang="en-US" b="0" i="0">
                <a:solidFill>
                  <a:srgbClr val="57595D"/>
                </a:solidFill>
                <a:effectLst/>
                <a:latin typeface="Open Sans" panose="020B0606030504020204" pitchFamily="34" charset="0"/>
              </a:rPr>
              <a:t>: Indicates that two variables tend to move in the same direction.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57595D"/>
                </a:solidFill>
                <a:effectLst/>
                <a:latin typeface="Open Sans" panose="020B0606030504020204" pitchFamily="34" charset="0"/>
              </a:rPr>
              <a:t>Negative covariance</a:t>
            </a:r>
            <a:r>
              <a:rPr lang="en-US" b="0" i="0">
                <a:solidFill>
                  <a:srgbClr val="57595D"/>
                </a:solidFill>
                <a:effectLst/>
                <a:latin typeface="Open Sans" panose="020B0606030504020204" pitchFamily="34" charset="0"/>
              </a:rPr>
              <a:t>: Reveals that two variables tend to move in inverse directions.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CCDE8-F052-E93C-8ACE-C66FF761E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047850"/>
            <a:ext cx="7306695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9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360A5-D798-20AB-7167-15178DC2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7" y="329565"/>
            <a:ext cx="8278164" cy="538609"/>
          </a:xfrm>
        </p:spPr>
        <p:txBody>
          <a:bodyPr/>
          <a:lstStyle/>
          <a:p>
            <a:r>
              <a:rPr lang="en-US" dirty="0"/>
              <a:t>Correlation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66518-A558-79E5-DE19-4426D097E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900" y="1828012"/>
            <a:ext cx="7680959" cy="615553"/>
          </a:xfrm>
        </p:spPr>
        <p:txBody>
          <a:bodyPr/>
          <a:lstStyle/>
          <a:p>
            <a:r>
              <a:rPr lang="en-US" b="1" dirty="0">
                <a:solidFill>
                  <a:srgbClr val="57595D"/>
                </a:solidFill>
                <a:latin typeface="Open Sans" panose="020B0606030504020204" pitchFamily="34" charset="0"/>
              </a:rPr>
              <a:t>C</a:t>
            </a:r>
            <a:r>
              <a:rPr lang="en-US" b="1" i="0" dirty="0">
                <a:solidFill>
                  <a:srgbClr val="57595D"/>
                </a:solidFill>
                <a:effectLst/>
                <a:latin typeface="Open Sans" panose="020B0606030504020204" pitchFamily="34" charset="0"/>
              </a:rPr>
              <a:t>orrelation</a:t>
            </a:r>
            <a:r>
              <a:rPr lang="en-US" b="0" i="0" dirty="0">
                <a:solidFill>
                  <a:srgbClr val="57595D"/>
                </a:solidFill>
                <a:effectLst/>
                <a:latin typeface="Open Sans" panose="020B0606030504020204" pitchFamily="34" charset="0"/>
              </a:rPr>
              <a:t> measures the strength of the relationship between variables. Correlation is the scaled measure of covariance.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63347-73C7-8613-DFFB-DF472F278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51" y="2780708"/>
            <a:ext cx="7668695" cy="346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0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090" y="675894"/>
            <a:ext cx="6523990" cy="101409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3579"/>
              </a:lnSpc>
              <a:spcBef>
                <a:spcPts val="740"/>
              </a:spcBef>
            </a:pPr>
            <a:r>
              <a:rPr spc="-40" dirty="0"/>
              <a:t>Measures</a:t>
            </a:r>
            <a:r>
              <a:rPr spc="-175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40" dirty="0"/>
              <a:t>strength</a:t>
            </a:r>
            <a:r>
              <a:rPr spc="-165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dirty="0"/>
              <a:t>a</a:t>
            </a:r>
            <a:r>
              <a:rPr spc="-140" dirty="0"/>
              <a:t> </a:t>
            </a:r>
            <a:r>
              <a:rPr spc="-40" dirty="0"/>
              <a:t>relationship </a:t>
            </a:r>
            <a:r>
              <a:rPr spc="-10" dirty="0"/>
              <a:t>(Correlation)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1090" y="2057093"/>
            <a:ext cx="4806315" cy="93027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Pearson’s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correlation</a:t>
            </a: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coefficient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(r)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Spearman’s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rank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correlation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coefficient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(rho,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r)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F3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2730" cy="64135"/>
            </a:xfrm>
            <a:custGeom>
              <a:avLst/>
              <a:gdLst/>
              <a:ahLst/>
              <a:cxnLst/>
              <a:rect l="l" t="t" r="r" b="b"/>
              <a:pathLst>
                <a:path w="9142730" h="64135">
                  <a:moveTo>
                    <a:pt x="9142476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9142476" y="64007"/>
                  </a:lnTo>
                  <a:lnTo>
                    <a:pt x="9142476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74904" y="3304032"/>
            <a:ext cx="8385175" cy="1356360"/>
            <a:chOff x="374904" y="3304032"/>
            <a:chExt cx="8385175" cy="13563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992" y="3412236"/>
              <a:ext cx="8350959" cy="12481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3954" y="3323082"/>
              <a:ext cx="8289290" cy="1111250"/>
            </a:xfrm>
            <a:custGeom>
              <a:avLst/>
              <a:gdLst/>
              <a:ahLst/>
              <a:cxnLst/>
              <a:rect l="l" t="t" r="r" b="b"/>
              <a:pathLst>
                <a:path w="8289290" h="1111250">
                  <a:moveTo>
                    <a:pt x="0" y="1110996"/>
                  </a:moveTo>
                  <a:lnTo>
                    <a:pt x="865632" y="1110996"/>
                  </a:lnTo>
                  <a:lnTo>
                    <a:pt x="865632" y="0"/>
                  </a:lnTo>
                  <a:lnTo>
                    <a:pt x="0" y="0"/>
                  </a:lnTo>
                  <a:lnTo>
                    <a:pt x="0" y="1110996"/>
                  </a:lnTo>
                  <a:close/>
                </a:path>
                <a:path w="8289290" h="1111250">
                  <a:moveTo>
                    <a:pt x="7423404" y="1110996"/>
                  </a:moveTo>
                  <a:lnTo>
                    <a:pt x="8289035" y="1110996"/>
                  </a:lnTo>
                  <a:lnTo>
                    <a:pt x="8289035" y="0"/>
                  </a:lnTo>
                  <a:lnTo>
                    <a:pt x="7423404" y="0"/>
                  </a:lnTo>
                  <a:lnTo>
                    <a:pt x="7423404" y="111099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2590" y="3323082"/>
              <a:ext cx="5732145" cy="1111250"/>
            </a:xfrm>
            <a:custGeom>
              <a:avLst/>
              <a:gdLst/>
              <a:ahLst/>
              <a:cxnLst/>
              <a:rect l="l" t="t" r="r" b="b"/>
              <a:pathLst>
                <a:path w="5732145" h="1111250">
                  <a:moveTo>
                    <a:pt x="0" y="1110996"/>
                  </a:moveTo>
                  <a:lnTo>
                    <a:pt x="865632" y="1110996"/>
                  </a:lnTo>
                  <a:lnTo>
                    <a:pt x="865632" y="0"/>
                  </a:lnTo>
                  <a:lnTo>
                    <a:pt x="0" y="0"/>
                  </a:lnTo>
                  <a:lnTo>
                    <a:pt x="0" y="1110996"/>
                  </a:lnTo>
                  <a:close/>
                </a:path>
                <a:path w="5732145" h="1111250">
                  <a:moveTo>
                    <a:pt x="4867656" y="1110996"/>
                  </a:moveTo>
                  <a:lnTo>
                    <a:pt x="5731764" y="1110996"/>
                  </a:lnTo>
                  <a:lnTo>
                    <a:pt x="5731764" y="0"/>
                  </a:lnTo>
                  <a:lnTo>
                    <a:pt x="4867656" y="0"/>
                  </a:lnTo>
                  <a:lnTo>
                    <a:pt x="4867656" y="1110996"/>
                  </a:lnTo>
                  <a:close/>
                </a:path>
              </a:pathLst>
            </a:custGeom>
            <a:ln w="381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4837" y="3323082"/>
              <a:ext cx="3324225" cy="1112520"/>
            </a:xfrm>
            <a:custGeom>
              <a:avLst/>
              <a:gdLst/>
              <a:ahLst/>
              <a:cxnLst/>
              <a:rect l="l" t="t" r="r" b="b"/>
              <a:pathLst>
                <a:path w="3324225" h="1112520">
                  <a:moveTo>
                    <a:pt x="0" y="1112520"/>
                  </a:moveTo>
                  <a:lnTo>
                    <a:pt x="865632" y="1112520"/>
                  </a:lnTo>
                  <a:lnTo>
                    <a:pt x="865632" y="0"/>
                  </a:lnTo>
                  <a:lnTo>
                    <a:pt x="0" y="0"/>
                  </a:lnTo>
                  <a:lnTo>
                    <a:pt x="0" y="1112520"/>
                  </a:lnTo>
                  <a:close/>
                </a:path>
                <a:path w="3324225" h="1112520">
                  <a:moveTo>
                    <a:pt x="2459736" y="1112520"/>
                  </a:moveTo>
                  <a:lnTo>
                    <a:pt x="3323844" y="1112520"/>
                  </a:lnTo>
                  <a:lnTo>
                    <a:pt x="3323844" y="0"/>
                  </a:lnTo>
                  <a:lnTo>
                    <a:pt x="2459736" y="0"/>
                  </a:lnTo>
                  <a:lnTo>
                    <a:pt x="2459736" y="1112520"/>
                  </a:lnTo>
                  <a:close/>
                </a:path>
              </a:pathLst>
            </a:custGeom>
            <a:ln w="381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00321" y="3344418"/>
              <a:ext cx="866140" cy="1111250"/>
            </a:xfrm>
            <a:custGeom>
              <a:avLst/>
              <a:gdLst/>
              <a:ahLst/>
              <a:cxnLst/>
              <a:rect l="l" t="t" r="r" b="b"/>
              <a:pathLst>
                <a:path w="866139" h="1111250">
                  <a:moveTo>
                    <a:pt x="0" y="1110996"/>
                  </a:moveTo>
                  <a:lnTo>
                    <a:pt x="865631" y="1110996"/>
                  </a:lnTo>
                  <a:lnTo>
                    <a:pt x="865631" y="0"/>
                  </a:lnTo>
                  <a:lnTo>
                    <a:pt x="0" y="0"/>
                  </a:lnTo>
                  <a:lnTo>
                    <a:pt x="0" y="1110996"/>
                  </a:lnTo>
                  <a:close/>
                </a:path>
              </a:pathLst>
            </a:custGeom>
            <a:ln w="38100">
              <a:solidFill>
                <a:srgbClr val="A98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2541" y="1256665"/>
            <a:ext cx="5180965" cy="94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400"/>
              </a:lnSpc>
              <a:spcBef>
                <a:spcPts val="95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Perfect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linear</a:t>
            </a:r>
            <a:r>
              <a:rPr sz="2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relationship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4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error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Strong</a:t>
            </a:r>
            <a:r>
              <a:rPr sz="2400" spc="-9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linear</a:t>
            </a:r>
            <a:r>
              <a:rPr sz="2400" spc="-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relationship</a:t>
            </a:r>
            <a:r>
              <a:rPr sz="2400" spc="-5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–</a:t>
            </a:r>
            <a:r>
              <a:rPr sz="2400" spc="-9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small</a:t>
            </a:r>
            <a:r>
              <a:rPr sz="2400" spc="-1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541" y="4887195"/>
            <a:ext cx="5024120" cy="1127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1905">
              <a:lnSpc>
                <a:spcPct val="150700"/>
              </a:lnSpc>
              <a:spcBef>
                <a:spcPts val="95"/>
              </a:spcBef>
            </a:pP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Weak</a:t>
            </a:r>
            <a:r>
              <a:rPr sz="2400" spc="-9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linear</a:t>
            </a:r>
            <a:r>
              <a:rPr sz="2400" spc="-6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relationship</a:t>
            </a:r>
            <a:r>
              <a:rPr sz="2400" spc="-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–</a:t>
            </a:r>
            <a:r>
              <a:rPr sz="2400" spc="-9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large</a:t>
            </a:r>
            <a:r>
              <a:rPr sz="2400" spc="-8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error </a:t>
            </a:r>
            <a:r>
              <a:rPr sz="2400" dirty="0">
                <a:solidFill>
                  <a:srgbClr val="A9852A"/>
                </a:solidFill>
                <a:latin typeface="Arial"/>
                <a:cs typeface="Arial"/>
              </a:rPr>
              <a:t>No</a:t>
            </a:r>
            <a:r>
              <a:rPr sz="2400" spc="-70" dirty="0">
                <a:solidFill>
                  <a:srgbClr val="A9852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A9852A"/>
                </a:solidFill>
                <a:latin typeface="Arial"/>
                <a:cs typeface="Arial"/>
              </a:rPr>
              <a:t>linear</a:t>
            </a:r>
            <a:r>
              <a:rPr sz="2400" spc="-40" dirty="0">
                <a:solidFill>
                  <a:srgbClr val="A9852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A9852A"/>
                </a:solidFill>
                <a:latin typeface="Arial"/>
                <a:cs typeface="Arial"/>
              </a:rPr>
              <a:t>relationship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sp>
          <p:nvSpPr>
            <p:cNvPr id="14" name="object 14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6348984"/>
              <a:ext cx="1581912" cy="4084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6348984"/>
              <a:ext cx="1581912" cy="4084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1765" y="579882"/>
            <a:ext cx="2707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/>
              <a:t>Data</a:t>
            </a:r>
            <a:r>
              <a:rPr sz="4800" spc="-270" dirty="0"/>
              <a:t> </a:t>
            </a:r>
            <a:r>
              <a:rPr sz="4800" spc="-95" dirty="0"/>
              <a:t>Types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809650" y="1693492"/>
            <a:ext cx="6087110" cy="228727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13360" indent="-205104">
              <a:lnSpc>
                <a:spcPct val="100000"/>
              </a:lnSpc>
              <a:spcBef>
                <a:spcPts val="1260"/>
              </a:spcBef>
              <a:buClr>
                <a:srgbClr val="A4B592"/>
              </a:buClr>
              <a:buSzPct val="95000"/>
              <a:buFont typeface="Wingdings"/>
              <a:buChar char=""/>
              <a:tabLst>
                <a:tab pos="21336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Ordinal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Variables</a:t>
            </a:r>
            <a:endParaRPr sz="2000">
              <a:latin typeface="Times New Roman"/>
              <a:cs typeface="Times New Roman"/>
            </a:endParaRPr>
          </a:p>
          <a:p>
            <a:pPr marL="213360" indent="-204470">
              <a:lnSpc>
                <a:spcPct val="100000"/>
              </a:lnSpc>
              <a:spcBef>
                <a:spcPts val="1160"/>
              </a:spcBef>
              <a:buClr>
                <a:srgbClr val="A4B592"/>
              </a:buClr>
              <a:buSzPct val="95000"/>
              <a:buFont typeface="Wingdings"/>
              <a:buChar char=""/>
              <a:tabLst>
                <a:tab pos="21336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Binary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data.</a:t>
            </a:r>
            <a:endParaRPr sz="2000">
              <a:latin typeface="Times New Roman"/>
              <a:cs typeface="Times New Roman"/>
            </a:endParaRPr>
          </a:p>
          <a:p>
            <a:pPr marL="213360" indent="-205104">
              <a:lnSpc>
                <a:spcPct val="100000"/>
              </a:lnSpc>
              <a:spcBef>
                <a:spcPts val="1155"/>
              </a:spcBef>
              <a:buClr>
                <a:srgbClr val="A4B592"/>
              </a:buClr>
              <a:buSzPct val="95000"/>
              <a:buFont typeface="Wingdings"/>
              <a:buChar char=""/>
              <a:tabLst>
                <a:tab pos="21336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Discrete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continuous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213360" indent="-205104">
              <a:lnSpc>
                <a:spcPct val="100000"/>
              </a:lnSpc>
              <a:spcBef>
                <a:spcPts val="1165"/>
              </a:spcBef>
              <a:buClr>
                <a:srgbClr val="A4B592"/>
              </a:buClr>
              <a:buSzPct val="95000"/>
              <a:buFont typeface="Wingdings"/>
              <a:buChar char=""/>
              <a:tabLst>
                <a:tab pos="21336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Interval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ratio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variables</a:t>
            </a:r>
            <a:endParaRPr sz="2000">
              <a:latin typeface="Times New Roman"/>
              <a:cs typeface="Times New Roman"/>
            </a:endParaRPr>
          </a:p>
          <a:p>
            <a:pPr marL="213360" indent="-204470">
              <a:lnSpc>
                <a:spcPct val="100000"/>
              </a:lnSpc>
              <a:spcBef>
                <a:spcPts val="1165"/>
              </a:spcBef>
              <a:buClr>
                <a:srgbClr val="A4B592"/>
              </a:buClr>
              <a:buSzPct val="95000"/>
              <a:buFont typeface="Wingdings"/>
              <a:buChar char=""/>
              <a:tabLst>
                <a:tab pos="21336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Qualitative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Quantitative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traits/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characteristics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data.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6348984"/>
              <a:ext cx="1581912" cy="4084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0700" y="574294"/>
            <a:ext cx="7690484" cy="10401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779"/>
              </a:lnSpc>
              <a:spcBef>
                <a:spcPts val="580"/>
              </a:spcBef>
            </a:pPr>
            <a:r>
              <a:rPr sz="3500" spc="-45" dirty="0">
                <a:solidFill>
                  <a:srgbClr val="404040"/>
                </a:solidFill>
                <a:latin typeface="Times New Roman"/>
                <a:cs typeface="Times New Roman"/>
              </a:rPr>
              <a:t>Pearsons</a:t>
            </a:r>
            <a:r>
              <a:rPr sz="3500" spc="-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500" spc="-50" dirty="0">
                <a:solidFill>
                  <a:srgbClr val="404040"/>
                </a:solidFill>
                <a:latin typeface="Times New Roman"/>
                <a:cs typeface="Times New Roman"/>
              </a:rPr>
              <a:t>correlation</a:t>
            </a:r>
            <a:r>
              <a:rPr sz="3500" spc="-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500" spc="-55" dirty="0">
                <a:solidFill>
                  <a:srgbClr val="404040"/>
                </a:solidFill>
                <a:latin typeface="Times New Roman"/>
                <a:cs typeface="Times New Roman"/>
              </a:rPr>
              <a:t>coefficient</a:t>
            </a:r>
            <a:r>
              <a:rPr sz="3500" spc="-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3500" spc="-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500" spc="-40" dirty="0">
                <a:solidFill>
                  <a:srgbClr val="404040"/>
                </a:solidFill>
                <a:latin typeface="Times New Roman"/>
                <a:cs typeface="Times New Roman"/>
              </a:rPr>
              <a:t>defined</a:t>
            </a:r>
            <a:r>
              <a:rPr sz="3500" spc="-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500" spc="-25" dirty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sz="3500" spc="-10" dirty="0">
                <a:solidFill>
                  <a:srgbClr val="404040"/>
                </a:solidFill>
                <a:latin typeface="Times New Roman"/>
                <a:cs typeface="Times New Roman"/>
              </a:rPr>
              <a:t>below: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53083" y="4228627"/>
            <a:ext cx="1499870" cy="578485"/>
            <a:chOff x="1753083" y="4228627"/>
            <a:chExt cx="1499870" cy="578485"/>
          </a:xfrm>
        </p:grpSpPr>
        <p:sp>
          <p:nvSpPr>
            <p:cNvPr id="9" name="object 9"/>
            <p:cNvSpPr/>
            <p:nvPr/>
          </p:nvSpPr>
          <p:spPr>
            <a:xfrm>
              <a:off x="1791378" y="4581448"/>
              <a:ext cx="46355" cy="26670"/>
            </a:xfrm>
            <a:custGeom>
              <a:avLst/>
              <a:gdLst/>
              <a:ahLst/>
              <a:cxnLst/>
              <a:rect l="l" t="t" r="r" b="b"/>
              <a:pathLst>
                <a:path w="46355" h="26670">
                  <a:moveTo>
                    <a:pt x="0" y="26278"/>
                  </a:moveTo>
                  <a:lnTo>
                    <a:pt x="45809" y="0"/>
                  </a:lnTo>
                </a:path>
              </a:pathLst>
            </a:custGeom>
            <a:ln w="15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37188" y="4588952"/>
              <a:ext cx="67310" cy="159385"/>
            </a:xfrm>
            <a:custGeom>
              <a:avLst/>
              <a:gdLst/>
              <a:ahLst/>
              <a:cxnLst/>
              <a:rect l="l" t="t" r="r" b="b"/>
              <a:pathLst>
                <a:path w="67310" h="159385">
                  <a:moveTo>
                    <a:pt x="0" y="0"/>
                  </a:moveTo>
                  <a:lnTo>
                    <a:pt x="66843" y="159145"/>
                  </a:lnTo>
                </a:path>
              </a:pathLst>
            </a:custGeom>
            <a:ln w="30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2269" y="4289435"/>
              <a:ext cx="652145" cy="459105"/>
            </a:xfrm>
            <a:custGeom>
              <a:avLst/>
              <a:gdLst/>
              <a:ahLst/>
              <a:cxnLst/>
              <a:rect l="l" t="t" r="r" b="b"/>
              <a:pathLst>
                <a:path w="652144" h="459104">
                  <a:moveTo>
                    <a:pt x="0" y="458661"/>
                  </a:moveTo>
                  <a:lnTo>
                    <a:pt x="88631" y="0"/>
                  </a:lnTo>
                </a:path>
                <a:path w="652144" h="459104">
                  <a:moveTo>
                    <a:pt x="88631" y="0"/>
                  </a:moveTo>
                  <a:lnTo>
                    <a:pt x="569962" y="0"/>
                  </a:lnTo>
                </a:path>
                <a:path w="652144" h="459104">
                  <a:moveTo>
                    <a:pt x="606024" y="345292"/>
                  </a:moveTo>
                  <a:lnTo>
                    <a:pt x="651803" y="318290"/>
                  </a:lnTo>
                </a:path>
              </a:pathLst>
            </a:custGeom>
            <a:ln w="1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64073" y="4615230"/>
              <a:ext cx="67945" cy="176530"/>
            </a:xfrm>
            <a:custGeom>
              <a:avLst/>
              <a:gdLst/>
              <a:ahLst/>
              <a:cxnLst/>
              <a:rect l="l" t="t" r="r" b="b"/>
              <a:pathLst>
                <a:path w="67944" h="176529">
                  <a:moveTo>
                    <a:pt x="0" y="0"/>
                  </a:moveTo>
                  <a:lnTo>
                    <a:pt x="67597" y="176413"/>
                  </a:lnTo>
                </a:path>
              </a:pathLst>
            </a:custGeom>
            <a:ln w="300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3083" y="4236125"/>
              <a:ext cx="1499870" cy="555625"/>
            </a:xfrm>
            <a:custGeom>
              <a:avLst/>
              <a:gdLst/>
              <a:ahLst/>
              <a:cxnLst/>
              <a:rect l="l" t="t" r="r" b="b"/>
              <a:pathLst>
                <a:path w="1499870" h="555625">
                  <a:moveTo>
                    <a:pt x="886101" y="555517"/>
                  </a:moveTo>
                  <a:lnTo>
                    <a:pt x="974702" y="53309"/>
                  </a:lnTo>
                </a:path>
                <a:path w="1499870" h="555625">
                  <a:moveTo>
                    <a:pt x="974702" y="53309"/>
                  </a:moveTo>
                  <a:lnTo>
                    <a:pt x="1469552" y="53309"/>
                  </a:lnTo>
                </a:path>
                <a:path w="1499870" h="555625">
                  <a:moveTo>
                    <a:pt x="0" y="0"/>
                  </a:moveTo>
                  <a:lnTo>
                    <a:pt x="1499609" y="0"/>
                  </a:lnTo>
                </a:path>
              </a:pathLst>
            </a:custGeom>
            <a:ln w="1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483654" y="361078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31" y="0"/>
                </a:lnTo>
              </a:path>
            </a:pathLst>
          </a:custGeom>
          <a:ln w="14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38055" y="3610785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9035" y="0"/>
                </a:lnTo>
              </a:path>
            </a:pathLst>
          </a:custGeom>
          <a:ln w="14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75051" y="4666279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9337" y="0"/>
                </a:lnTo>
              </a:path>
            </a:pathLst>
          </a:custGeom>
          <a:ln w="14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637908" y="4228627"/>
            <a:ext cx="3848100" cy="1047750"/>
            <a:chOff x="3637908" y="4228627"/>
            <a:chExt cx="3848100" cy="1047750"/>
          </a:xfrm>
        </p:grpSpPr>
        <p:sp>
          <p:nvSpPr>
            <p:cNvPr id="18" name="object 18"/>
            <p:cNvSpPr/>
            <p:nvPr/>
          </p:nvSpPr>
          <p:spPr>
            <a:xfrm>
              <a:off x="3676203" y="4892235"/>
              <a:ext cx="46355" cy="26670"/>
            </a:xfrm>
            <a:custGeom>
              <a:avLst/>
              <a:gdLst/>
              <a:ahLst/>
              <a:cxnLst/>
              <a:rect l="l" t="t" r="r" b="b"/>
              <a:pathLst>
                <a:path w="46354" h="26670">
                  <a:moveTo>
                    <a:pt x="0" y="26278"/>
                  </a:moveTo>
                  <a:lnTo>
                    <a:pt x="45809" y="0"/>
                  </a:lnTo>
                </a:path>
              </a:pathLst>
            </a:custGeom>
            <a:ln w="15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22013" y="4899739"/>
              <a:ext cx="67945" cy="361315"/>
            </a:xfrm>
            <a:custGeom>
              <a:avLst/>
              <a:gdLst/>
              <a:ahLst/>
              <a:cxnLst/>
              <a:rect l="l" t="t" r="r" b="b"/>
              <a:pathLst>
                <a:path w="67945" h="361314">
                  <a:moveTo>
                    <a:pt x="0" y="0"/>
                  </a:moveTo>
                  <a:lnTo>
                    <a:pt x="67597" y="361077"/>
                  </a:lnTo>
                </a:path>
              </a:pathLst>
            </a:custGeom>
            <a:ln w="300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97094" y="4289435"/>
              <a:ext cx="1816100" cy="971550"/>
            </a:xfrm>
            <a:custGeom>
              <a:avLst/>
              <a:gdLst/>
              <a:ahLst/>
              <a:cxnLst/>
              <a:rect l="l" t="t" r="r" b="b"/>
              <a:pathLst>
                <a:path w="1816100" h="971550">
                  <a:moveTo>
                    <a:pt x="0" y="971380"/>
                  </a:moveTo>
                  <a:lnTo>
                    <a:pt x="88631" y="0"/>
                  </a:lnTo>
                </a:path>
                <a:path w="1816100" h="971550">
                  <a:moveTo>
                    <a:pt x="88631" y="0"/>
                  </a:moveTo>
                  <a:lnTo>
                    <a:pt x="1733937" y="0"/>
                  </a:lnTo>
                </a:path>
                <a:path w="1816100" h="971550">
                  <a:moveTo>
                    <a:pt x="1769245" y="629078"/>
                  </a:moveTo>
                  <a:lnTo>
                    <a:pt x="1815718" y="602799"/>
                  </a:lnTo>
                </a:path>
              </a:pathLst>
            </a:custGeom>
            <a:ln w="1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12813" y="4899739"/>
              <a:ext cx="67310" cy="361315"/>
            </a:xfrm>
            <a:custGeom>
              <a:avLst/>
              <a:gdLst/>
              <a:ahLst/>
              <a:cxnLst/>
              <a:rect l="l" t="t" r="r" b="b"/>
              <a:pathLst>
                <a:path w="67310" h="361314">
                  <a:moveTo>
                    <a:pt x="0" y="0"/>
                  </a:moveTo>
                  <a:lnTo>
                    <a:pt x="66994" y="361077"/>
                  </a:lnTo>
                </a:path>
              </a:pathLst>
            </a:custGeom>
            <a:ln w="300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37908" y="4236126"/>
              <a:ext cx="3848100" cy="1024890"/>
            </a:xfrm>
            <a:custGeom>
              <a:avLst/>
              <a:gdLst/>
              <a:ahLst/>
              <a:cxnLst/>
              <a:rect l="l" t="t" r="r" b="b"/>
              <a:pathLst>
                <a:path w="3848100" h="1024889">
                  <a:moveTo>
                    <a:pt x="2049141" y="1024690"/>
                  </a:moveTo>
                  <a:lnTo>
                    <a:pt x="2137863" y="53309"/>
                  </a:lnTo>
                </a:path>
                <a:path w="3848100" h="1024889">
                  <a:moveTo>
                    <a:pt x="2137863" y="53309"/>
                  </a:moveTo>
                  <a:lnTo>
                    <a:pt x="3816938" y="53309"/>
                  </a:lnTo>
                </a:path>
                <a:path w="3848100" h="1024889">
                  <a:moveTo>
                    <a:pt x="0" y="0"/>
                  </a:moveTo>
                  <a:lnTo>
                    <a:pt x="3847719" y="0"/>
                  </a:lnTo>
                </a:path>
              </a:pathLst>
            </a:custGeom>
            <a:ln w="1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6999771" y="4666279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9337" y="0"/>
                </a:lnTo>
              </a:path>
            </a:pathLst>
          </a:custGeom>
          <a:ln w="14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36862" y="3949072"/>
            <a:ext cx="2266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-50" dirty="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07977" y="3949072"/>
            <a:ext cx="46990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i="1" dirty="0">
                <a:latin typeface="Times New Roman"/>
                <a:cs typeface="Times New Roman"/>
              </a:rPr>
              <a:t>r</a:t>
            </a:r>
            <a:r>
              <a:rPr sz="2850" i="1" spc="80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22941" y="4758903"/>
            <a:ext cx="8509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-50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09688" y="4758903"/>
            <a:ext cx="8509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-50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40694" y="3240256"/>
            <a:ext cx="13208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-5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13018" y="4397368"/>
            <a:ext cx="1106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140" algn="l"/>
              </a:tabLst>
            </a:pPr>
            <a:r>
              <a:rPr sz="3800" spc="-25" dirty="0">
                <a:latin typeface="Symbol"/>
                <a:cs typeface="Symbol"/>
              </a:rPr>
              <a:t></a:t>
            </a:r>
            <a:r>
              <a:rPr sz="2850" i="1" spc="-25" dirty="0">
                <a:latin typeface="Times New Roman"/>
                <a:cs typeface="Times New Roman"/>
              </a:rPr>
              <a:t>y</a:t>
            </a:r>
            <a:r>
              <a:rPr sz="2850" i="1" dirty="0">
                <a:latin typeface="Times New Roman"/>
                <a:cs typeface="Times New Roman"/>
              </a:rPr>
              <a:t>	</a:t>
            </a:r>
            <a:r>
              <a:rPr sz="2850" dirty="0">
                <a:latin typeface="Symbol"/>
                <a:cs typeface="Symbol"/>
              </a:rPr>
              <a:t></a:t>
            </a:r>
            <a:r>
              <a:rPr sz="2850" spc="40" dirty="0">
                <a:latin typeface="Times New Roman"/>
                <a:cs typeface="Times New Roman"/>
              </a:rPr>
              <a:t> </a:t>
            </a:r>
            <a:r>
              <a:rPr sz="2850" i="1" spc="-25" dirty="0">
                <a:latin typeface="Times New Roman"/>
                <a:cs typeface="Times New Roman"/>
              </a:rPr>
              <a:t>y</a:t>
            </a:r>
            <a:r>
              <a:rPr sz="3800" spc="-25" dirty="0">
                <a:latin typeface="Symbol"/>
                <a:cs typeface="Symbol"/>
              </a:rPr>
              <a:t>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22097" y="4397368"/>
            <a:ext cx="10731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</a:tabLst>
            </a:pPr>
            <a:r>
              <a:rPr sz="3800" spc="-25" dirty="0">
                <a:latin typeface="Symbol"/>
                <a:cs typeface="Symbol"/>
              </a:rPr>
              <a:t></a:t>
            </a:r>
            <a:r>
              <a:rPr sz="2850" i="1" spc="-25" dirty="0">
                <a:latin typeface="Times New Roman"/>
                <a:cs typeface="Times New Roman"/>
              </a:rPr>
              <a:t>x</a:t>
            </a:r>
            <a:r>
              <a:rPr sz="2850" i="1" dirty="0">
                <a:latin typeface="Times New Roman"/>
                <a:cs typeface="Times New Roman"/>
              </a:rPr>
              <a:t>	</a:t>
            </a:r>
            <a:r>
              <a:rPr sz="2850" dirty="0">
                <a:latin typeface="Symbol"/>
                <a:cs typeface="Symbol"/>
              </a:rPr>
              <a:t></a:t>
            </a:r>
            <a:r>
              <a:rPr sz="2850" spc="-9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x</a:t>
            </a:r>
            <a:r>
              <a:rPr sz="2850" i="1" spc="-420" dirty="0">
                <a:latin typeface="Times New Roman"/>
                <a:cs typeface="Times New Roman"/>
              </a:rPr>
              <a:t> </a:t>
            </a:r>
            <a:r>
              <a:rPr sz="3800" spc="-380" dirty="0">
                <a:latin typeface="Symbol"/>
                <a:cs typeface="Symbol"/>
              </a:rPr>
              <a:t>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83291" y="4295721"/>
            <a:ext cx="404495" cy="1002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85" algn="ctr">
              <a:lnSpc>
                <a:spcPts val="1460"/>
              </a:lnSpc>
              <a:spcBef>
                <a:spcPts val="125"/>
              </a:spcBef>
            </a:pPr>
            <a:r>
              <a:rPr sz="1650" i="1" spc="-5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4430"/>
              </a:lnSpc>
            </a:pPr>
            <a:r>
              <a:rPr sz="4300" spc="-2035" dirty="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  <a:p>
            <a:pPr marL="68580">
              <a:lnSpc>
                <a:spcPts val="1770"/>
              </a:lnSpc>
            </a:pPr>
            <a:r>
              <a:rPr sz="1650" i="1" spc="-25" dirty="0">
                <a:latin typeface="Times New Roman"/>
                <a:cs typeface="Times New Roman"/>
              </a:rPr>
              <a:t>i</a:t>
            </a:r>
            <a:r>
              <a:rPr sz="1650" spc="-25" dirty="0">
                <a:latin typeface="Symbol"/>
                <a:cs typeface="Symbol"/>
              </a:rPr>
              <a:t></a:t>
            </a:r>
            <a:r>
              <a:rPr sz="1650" spc="-2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77864" y="4351441"/>
            <a:ext cx="124460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777875" algn="l"/>
              </a:tabLst>
            </a:pPr>
            <a:r>
              <a:rPr sz="4275" i="1" spc="82" baseline="13645" dirty="0">
                <a:latin typeface="Times New Roman"/>
                <a:cs typeface="Times New Roman"/>
              </a:rPr>
              <a:t>S</a:t>
            </a:r>
            <a:r>
              <a:rPr sz="1650" i="1" spc="55" dirty="0">
                <a:latin typeface="Times New Roman"/>
                <a:cs typeface="Times New Roman"/>
              </a:rPr>
              <a:t>xx</a:t>
            </a:r>
            <a:r>
              <a:rPr sz="1650" i="1" dirty="0">
                <a:latin typeface="Times New Roman"/>
                <a:cs typeface="Times New Roman"/>
              </a:rPr>
              <a:t>	</a:t>
            </a:r>
            <a:r>
              <a:rPr sz="4275" i="1" spc="135" baseline="13645" dirty="0">
                <a:latin typeface="Times New Roman"/>
                <a:cs typeface="Times New Roman"/>
              </a:rPr>
              <a:t>S</a:t>
            </a:r>
            <a:r>
              <a:rPr sz="1650" i="1" spc="90" dirty="0">
                <a:latin typeface="Times New Roman"/>
                <a:cs typeface="Times New Roman"/>
              </a:rPr>
              <a:t>yy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84560" y="3918123"/>
            <a:ext cx="224154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-25" dirty="0">
                <a:latin typeface="Times New Roman"/>
                <a:cs typeface="Times New Roman"/>
              </a:rPr>
              <a:t>xy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77301" y="3673574"/>
            <a:ext cx="20891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i="1" spc="-50" dirty="0">
                <a:latin typeface="Times New Roman"/>
                <a:cs typeface="Times New Roman"/>
              </a:rPr>
              <a:t>S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83112" y="4476624"/>
            <a:ext cx="13208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-5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92551" y="4295721"/>
            <a:ext cx="404495" cy="1002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85" algn="ctr">
              <a:lnSpc>
                <a:spcPts val="1460"/>
              </a:lnSpc>
              <a:spcBef>
                <a:spcPts val="125"/>
              </a:spcBef>
            </a:pPr>
            <a:r>
              <a:rPr sz="1650" i="1" spc="-5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4430"/>
              </a:lnSpc>
            </a:pPr>
            <a:r>
              <a:rPr sz="4300" spc="-2035" dirty="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  <a:p>
            <a:pPr marL="69215">
              <a:lnSpc>
                <a:spcPts val="1770"/>
              </a:lnSpc>
            </a:pPr>
            <a:r>
              <a:rPr sz="1650" i="1" spc="-25" dirty="0">
                <a:latin typeface="Times New Roman"/>
                <a:cs typeface="Times New Roman"/>
              </a:rPr>
              <a:t>i</a:t>
            </a:r>
            <a:r>
              <a:rPr sz="1650" spc="-25" dirty="0">
                <a:latin typeface="Symbol"/>
                <a:cs typeface="Symbol"/>
              </a:rPr>
              <a:t></a:t>
            </a:r>
            <a:r>
              <a:rPr sz="1650" spc="-2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58392" y="4476624"/>
            <a:ext cx="13208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-5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62873" y="3206509"/>
            <a:ext cx="2633345" cy="1036319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5"/>
              </a:spcBef>
            </a:pPr>
            <a:r>
              <a:rPr sz="6450" baseline="-8397" dirty="0">
                <a:latin typeface="Symbol"/>
                <a:cs typeface="Symbol"/>
              </a:rPr>
              <a:t></a:t>
            </a:r>
            <a:r>
              <a:rPr sz="3800" dirty="0">
                <a:latin typeface="Symbol"/>
                <a:cs typeface="Symbol"/>
              </a:rPr>
              <a:t></a:t>
            </a:r>
            <a:r>
              <a:rPr sz="2850" i="1" dirty="0">
                <a:latin typeface="Times New Roman"/>
                <a:cs typeface="Times New Roman"/>
              </a:rPr>
              <a:t>x</a:t>
            </a:r>
            <a:r>
              <a:rPr sz="2475" i="1" baseline="-23569" dirty="0">
                <a:latin typeface="Times New Roman"/>
                <a:cs typeface="Times New Roman"/>
              </a:rPr>
              <a:t>i</a:t>
            </a:r>
            <a:r>
              <a:rPr sz="2475" i="1" spc="502" baseline="-23569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</a:t>
            </a:r>
            <a:r>
              <a:rPr sz="2850" spc="-15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x</a:t>
            </a:r>
            <a:r>
              <a:rPr sz="2850" i="1" spc="-425" dirty="0">
                <a:latin typeface="Times New Roman"/>
                <a:cs typeface="Times New Roman"/>
              </a:rPr>
              <a:t> </a:t>
            </a:r>
            <a:r>
              <a:rPr sz="3800" spc="-100" dirty="0">
                <a:latin typeface="Symbol"/>
                <a:cs typeface="Symbol"/>
              </a:rPr>
              <a:t></a:t>
            </a:r>
            <a:r>
              <a:rPr sz="2850" i="1" spc="-100" dirty="0">
                <a:latin typeface="Times New Roman"/>
                <a:cs typeface="Times New Roman"/>
              </a:rPr>
              <a:t>y</a:t>
            </a:r>
            <a:r>
              <a:rPr sz="2475" i="1" spc="-150" baseline="-23569" dirty="0">
                <a:latin typeface="Times New Roman"/>
                <a:cs typeface="Times New Roman"/>
              </a:rPr>
              <a:t>i</a:t>
            </a:r>
            <a:r>
              <a:rPr sz="2475" i="1" spc="517" baseline="-23569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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i="1" spc="-25" dirty="0">
                <a:latin typeface="Times New Roman"/>
                <a:cs typeface="Times New Roman"/>
              </a:rPr>
              <a:t>y</a:t>
            </a:r>
            <a:r>
              <a:rPr sz="3800" spc="-25" dirty="0">
                <a:latin typeface="Symbol"/>
                <a:cs typeface="Symbol"/>
              </a:rPr>
              <a:t></a:t>
            </a:r>
            <a:endParaRPr sz="3800">
              <a:latin typeface="Symbol"/>
              <a:cs typeface="Symbol"/>
            </a:endParaRPr>
          </a:p>
          <a:p>
            <a:pPr marL="106680">
              <a:lnSpc>
                <a:spcPct val="100000"/>
              </a:lnSpc>
              <a:spcBef>
                <a:spcPts val="245"/>
              </a:spcBef>
            </a:pPr>
            <a:r>
              <a:rPr sz="1650" i="1" spc="-25" dirty="0">
                <a:latin typeface="Times New Roman"/>
                <a:cs typeface="Times New Roman"/>
              </a:rPr>
              <a:t>i</a:t>
            </a:r>
            <a:r>
              <a:rPr sz="1650" spc="-25" dirty="0">
                <a:latin typeface="Symbol"/>
                <a:cs typeface="Symbol"/>
              </a:rPr>
              <a:t></a:t>
            </a:r>
            <a:r>
              <a:rPr sz="1650" spc="-2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71800" y="2222393"/>
            <a:ext cx="2432304" cy="967137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917244" y="5316473"/>
            <a:ext cx="2061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Cov= </a:t>
            </a:r>
            <a:r>
              <a:rPr sz="1800" spc="-10" dirty="0">
                <a:latin typeface="Times New Roman"/>
                <a:cs typeface="Times New Roman"/>
              </a:rPr>
              <a:t>covariance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S=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Standard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deviation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9503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Properties</a:t>
            </a:r>
            <a:r>
              <a:rPr spc="-150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spc="-70" dirty="0"/>
              <a:t>Pearson’s</a:t>
            </a:r>
            <a:r>
              <a:rPr spc="-145" dirty="0"/>
              <a:t> </a:t>
            </a:r>
            <a:r>
              <a:rPr spc="-50" dirty="0"/>
              <a:t>correlation</a:t>
            </a:r>
            <a:r>
              <a:rPr spc="-150" dirty="0"/>
              <a:t> </a:t>
            </a:r>
            <a:r>
              <a:rPr spc="-55" dirty="0"/>
              <a:t>coefficient</a:t>
            </a:r>
            <a:r>
              <a:rPr spc="-140" dirty="0"/>
              <a:t> </a:t>
            </a:r>
            <a:r>
              <a:rPr spc="-50" dirty="0"/>
              <a:t>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6400" y="1828012"/>
            <a:ext cx="7954645" cy="328739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660400" indent="-609600">
              <a:lnSpc>
                <a:spcPct val="100000"/>
              </a:lnSpc>
              <a:spcBef>
                <a:spcPts val="1260"/>
              </a:spcBef>
              <a:buClr>
                <a:srgbClr val="A4B592"/>
              </a:buClr>
              <a:buAutoNum type="arabicPeriod"/>
              <a:tabLst>
                <a:tab pos="6604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value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 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always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–1 and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+1.</a:t>
            </a:r>
            <a:endParaRPr sz="2000">
              <a:latin typeface="Times New Roman"/>
              <a:cs typeface="Times New Roman"/>
            </a:endParaRPr>
          </a:p>
          <a:p>
            <a:pPr marL="660400" indent="-609600">
              <a:lnSpc>
                <a:spcPct val="100000"/>
              </a:lnSpc>
              <a:spcBef>
                <a:spcPts val="1165"/>
              </a:spcBef>
              <a:buClr>
                <a:srgbClr val="A4B592"/>
              </a:buClr>
              <a:buAutoNum type="arabicPeriod"/>
              <a:tabLst>
                <a:tab pos="6604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relationship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positive,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 will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positive.</a:t>
            </a:r>
            <a:endParaRPr sz="2000">
              <a:latin typeface="Times New Roman"/>
              <a:cs typeface="Times New Roman"/>
            </a:endParaRPr>
          </a:p>
          <a:p>
            <a:pPr marL="660400" indent="-609600">
              <a:lnSpc>
                <a:spcPct val="100000"/>
              </a:lnSpc>
              <a:spcBef>
                <a:spcPts val="1155"/>
              </a:spcBef>
              <a:buClr>
                <a:srgbClr val="A4B592"/>
              </a:buClr>
              <a:buAutoNum type="arabicPeriod"/>
              <a:tabLst>
                <a:tab pos="6604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relationship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negative,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negative.</a:t>
            </a:r>
            <a:endParaRPr sz="2000">
              <a:latin typeface="Times New Roman"/>
              <a:cs typeface="Times New Roman"/>
            </a:endParaRPr>
          </a:p>
          <a:p>
            <a:pPr marL="660400" indent="-609600">
              <a:lnSpc>
                <a:spcPct val="100000"/>
              </a:lnSpc>
              <a:spcBef>
                <a:spcPts val="1165"/>
              </a:spcBef>
              <a:buClr>
                <a:srgbClr val="A4B592"/>
              </a:buClr>
              <a:buAutoNum type="arabicPeriod"/>
              <a:tabLst>
                <a:tab pos="6604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relationship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X and</a:t>
            </a:r>
            <a:r>
              <a:rPr sz="20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Times New Roman"/>
                <a:cs typeface="Times New Roman"/>
              </a:rPr>
              <a:t>Y,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then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 will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zero.</a:t>
            </a:r>
            <a:endParaRPr sz="2000">
              <a:latin typeface="Times New Roman"/>
              <a:cs typeface="Times New Roman"/>
            </a:endParaRPr>
          </a:p>
          <a:p>
            <a:pPr marL="660400" marR="155575" indent="-610235">
              <a:lnSpc>
                <a:spcPts val="2160"/>
              </a:lnSpc>
              <a:spcBef>
                <a:spcPts val="1435"/>
              </a:spcBef>
              <a:buClr>
                <a:srgbClr val="A4B592"/>
              </a:buClr>
              <a:buAutoNum type="arabicPeriod"/>
              <a:tabLst>
                <a:tab pos="6604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value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 will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 +1 if 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points,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) lie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straight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line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with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positive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slope.</a:t>
            </a:r>
            <a:endParaRPr sz="2000">
              <a:latin typeface="Times New Roman"/>
              <a:cs typeface="Times New Roman"/>
            </a:endParaRPr>
          </a:p>
          <a:p>
            <a:pPr marL="660400" marR="155575" indent="-610235">
              <a:lnSpc>
                <a:spcPts val="2160"/>
              </a:lnSpc>
              <a:spcBef>
                <a:spcPts val="1395"/>
              </a:spcBef>
              <a:buClr>
                <a:srgbClr val="A4B592"/>
              </a:buClr>
              <a:buAutoNum type="arabicPeriod"/>
              <a:tabLst>
                <a:tab pos="6604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value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 will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 +1 if 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points,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) lie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straight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line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with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positive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slope.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F3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2730" cy="64135"/>
            </a:xfrm>
            <a:custGeom>
              <a:avLst/>
              <a:gdLst/>
              <a:ahLst/>
              <a:cxnLst/>
              <a:rect l="l" t="t" r="r" b="b"/>
              <a:pathLst>
                <a:path w="9142730" h="64135">
                  <a:moveTo>
                    <a:pt x="9142476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9142476" y="64007"/>
                  </a:lnTo>
                  <a:lnTo>
                    <a:pt x="9142476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" y="1829169"/>
            <a:ext cx="7534275" cy="323775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sp>
          <p:nvSpPr>
            <p:cNvPr id="7" name="object 7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6348984"/>
              <a:ext cx="1581912" cy="4084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65122" y="1496145"/>
            <a:ext cx="5110480" cy="238188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200"/>
              </a:spcBef>
            </a:pPr>
            <a:r>
              <a:rPr sz="4400" b="1" i="1" spc="-25" dirty="0">
                <a:latin typeface="Carlito"/>
                <a:cs typeface="Carlito"/>
              </a:rPr>
              <a:t>Spearman’s</a:t>
            </a:r>
            <a:r>
              <a:rPr sz="4400" b="1" i="1" spc="-150" dirty="0">
                <a:latin typeface="Carlito"/>
                <a:cs typeface="Carlito"/>
              </a:rPr>
              <a:t> </a:t>
            </a:r>
            <a:r>
              <a:rPr sz="4400" b="1" i="1" spc="-20" dirty="0">
                <a:latin typeface="Carlito"/>
                <a:cs typeface="Carlito"/>
              </a:rPr>
              <a:t>rank </a:t>
            </a:r>
            <a:r>
              <a:rPr sz="4400" b="1" i="1" dirty="0">
                <a:latin typeface="Carlito"/>
                <a:cs typeface="Carlito"/>
              </a:rPr>
              <a:t>correlation</a:t>
            </a:r>
            <a:r>
              <a:rPr sz="4400" b="1" i="1" spc="-114" dirty="0">
                <a:latin typeface="Carlito"/>
                <a:cs typeface="Carlito"/>
              </a:rPr>
              <a:t> </a:t>
            </a:r>
            <a:r>
              <a:rPr sz="4400" b="1" i="1" spc="-10" dirty="0">
                <a:latin typeface="Carlito"/>
                <a:cs typeface="Carlito"/>
              </a:rPr>
              <a:t>coefficient </a:t>
            </a:r>
            <a:r>
              <a:rPr sz="4650" b="1" i="1" spc="-600" dirty="0">
                <a:latin typeface="DejaVu Sans Condensed"/>
                <a:cs typeface="DejaVu Sans Condensed"/>
              </a:rPr>
              <a:t>ρ</a:t>
            </a:r>
            <a:r>
              <a:rPr sz="4650" b="1" i="1" spc="-465" dirty="0">
                <a:latin typeface="DejaVu Sans Condensed"/>
                <a:cs typeface="DejaVu Sans Condensed"/>
              </a:rPr>
              <a:t> </a:t>
            </a:r>
            <a:r>
              <a:rPr sz="4400" b="1" i="1" spc="-10" dirty="0">
                <a:latin typeface="Carlito"/>
                <a:cs typeface="Carlito"/>
              </a:rPr>
              <a:t>(rho)</a:t>
            </a:r>
            <a:endParaRPr sz="4400">
              <a:latin typeface="Carlito"/>
              <a:cs typeface="Carlito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6348984"/>
              <a:ext cx="1581912" cy="4084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89560" indent="-205104">
              <a:lnSpc>
                <a:spcPct val="100000"/>
              </a:lnSpc>
              <a:spcBef>
                <a:spcPts val="1260"/>
              </a:spcBef>
              <a:buClr>
                <a:srgbClr val="A4B592"/>
              </a:buClr>
              <a:buSzPct val="95000"/>
              <a:buFont typeface="Wingdings"/>
              <a:buChar char=""/>
              <a:tabLst>
                <a:tab pos="289560" algn="l"/>
              </a:tabLst>
            </a:pPr>
            <a:r>
              <a:rPr spc="-10" dirty="0"/>
              <a:t>Spearman’s</a:t>
            </a:r>
            <a:r>
              <a:rPr spc="-35" dirty="0"/>
              <a:t> </a:t>
            </a:r>
            <a:r>
              <a:rPr dirty="0"/>
              <a:t>rank</a:t>
            </a:r>
            <a:r>
              <a:rPr spc="-35" dirty="0"/>
              <a:t> </a:t>
            </a:r>
            <a:r>
              <a:rPr dirty="0"/>
              <a:t>correlation</a:t>
            </a:r>
            <a:r>
              <a:rPr spc="-45" dirty="0"/>
              <a:t> </a:t>
            </a:r>
            <a:r>
              <a:rPr dirty="0"/>
              <a:t>coefficient</a:t>
            </a:r>
            <a:r>
              <a:rPr spc="-10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computed</a:t>
            </a:r>
            <a:r>
              <a:rPr spc="-20" dirty="0"/>
              <a:t> </a:t>
            </a:r>
            <a:r>
              <a:rPr dirty="0"/>
              <a:t>as</a:t>
            </a:r>
            <a:r>
              <a:rPr spc="-10" dirty="0"/>
              <a:t> follows:</a:t>
            </a:r>
          </a:p>
          <a:p>
            <a:pPr marL="289560" indent="-205104">
              <a:lnSpc>
                <a:spcPts val="2280"/>
              </a:lnSpc>
              <a:spcBef>
                <a:spcPts val="1165"/>
              </a:spcBef>
              <a:buClr>
                <a:srgbClr val="A4B592"/>
              </a:buClr>
              <a:buSzPct val="95000"/>
              <a:buFont typeface="Wingdings"/>
              <a:buChar char=""/>
              <a:tabLst>
                <a:tab pos="289560" algn="l"/>
              </a:tabLst>
            </a:pPr>
            <a:r>
              <a:rPr dirty="0"/>
              <a:t>Arrange</a:t>
            </a:r>
            <a:r>
              <a:rPr spc="-45" dirty="0"/>
              <a:t> </a:t>
            </a:r>
            <a:r>
              <a:rPr dirty="0"/>
              <a:t>the observations</a:t>
            </a:r>
            <a:r>
              <a:rPr spc="-30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X</a:t>
            </a:r>
            <a:r>
              <a:rPr spc="5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dirty="0"/>
              <a:t>increasing</a:t>
            </a:r>
            <a:r>
              <a:rPr spc="-40" dirty="0"/>
              <a:t> </a:t>
            </a:r>
            <a:r>
              <a:rPr dirty="0"/>
              <a:t>order</a:t>
            </a:r>
            <a:r>
              <a:rPr spc="-2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assign</a:t>
            </a:r>
            <a:r>
              <a:rPr spc="-5" dirty="0"/>
              <a:t> </a:t>
            </a:r>
            <a:r>
              <a:rPr dirty="0"/>
              <a:t>them</a:t>
            </a:r>
            <a:r>
              <a:rPr spc="-15" dirty="0"/>
              <a:t> </a:t>
            </a:r>
            <a:r>
              <a:rPr spc="-25" dirty="0"/>
              <a:t>the</a:t>
            </a:r>
          </a:p>
          <a:p>
            <a:pPr marL="180340">
              <a:lnSpc>
                <a:spcPts val="2280"/>
              </a:lnSpc>
            </a:pPr>
            <a:r>
              <a:rPr dirty="0"/>
              <a:t>ranks</a:t>
            </a:r>
            <a:r>
              <a:rPr spc="-35" dirty="0"/>
              <a:t> </a:t>
            </a:r>
            <a:r>
              <a:rPr dirty="0"/>
              <a:t>1,</a:t>
            </a:r>
            <a:r>
              <a:rPr spc="-5" dirty="0"/>
              <a:t> </a:t>
            </a:r>
            <a:r>
              <a:rPr dirty="0"/>
              <a:t>2,</a:t>
            </a:r>
            <a:r>
              <a:rPr spc="-15" dirty="0"/>
              <a:t> </a:t>
            </a:r>
            <a:r>
              <a:rPr dirty="0"/>
              <a:t>3,</a:t>
            </a:r>
            <a:r>
              <a:rPr spc="-5" dirty="0"/>
              <a:t> </a:t>
            </a:r>
            <a:r>
              <a:rPr dirty="0"/>
              <a:t>…,</a:t>
            </a:r>
            <a:r>
              <a:rPr spc="-5" dirty="0"/>
              <a:t> </a:t>
            </a:r>
            <a:r>
              <a:rPr spc="-50" dirty="0"/>
              <a:t>n</a:t>
            </a:r>
          </a:p>
          <a:p>
            <a:pPr marL="180340" marR="250190" indent="-95885">
              <a:lnSpc>
                <a:spcPts val="2160"/>
              </a:lnSpc>
              <a:spcBef>
                <a:spcPts val="1425"/>
              </a:spcBef>
              <a:buClr>
                <a:srgbClr val="A4B592"/>
              </a:buClr>
              <a:buSzPct val="95000"/>
              <a:buFont typeface="Wingdings"/>
              <a:buChar char=""/>
              <a:tabLst>
                <a:tab pos="180340" algn="l"/>
                <a:tab pos="289560" algn="l"/>
              </a:tabLst>
            </a:pPr>
            <a:r>
              <a:rPr dirty="0"/>
              <a:t>	Arrange</a:t>
            </a:r>
            <a:r>
              <a:rPr spc="-45" dirty="0"/>
              <a:t> </a:t>
            </a:r>
            <a:r>
              <a:rPr dirty="0"/>
              <a:t>the observations</a:t>
            </a:r>
            <a:r>
              <a:rPr spc="-30" dirty="0"/>
              <a:t> </a:t>
            </a:r>
            <a:r>
              <a:rPr dirty="0"/>
              <a:t>on</a:t>
            </a:r>
            <a:r>
              <a:rPr spc="-85" dirty="0"/>
              <a:t> </a:t>
            </a:r>
            <a:r>
              <a:rPr dirty="0"/>
              <a:t>Y</a:t>
            </a:r>
            <a:r>
              <a:rPr spc="-65" dirty="0"/>
              <a:t> </a:t>
            </a:r>
            <a:r>
              <a:rPr dirty="0"/>
              <a:t>in increasing</a:t>
            </a:r>
            <a:r>
              <a:rPr spc="-35" dirty="0"/>
              <a:t> </a:t>
            </a:r>
            <a:r>
              <a:rPr dirty="0"/>
              <a:t>order</a:t>
            </a:r>
            <a:r>
              <a:rPr spc="-2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assign</a:t>
            </a:r>
            <a:r>
              <a:rPr spc="-15" dirty="0"/>
              <a:t> </a:t>
            </a:r>
            <a:r>
              <a:rPr dirty="0"/>
              <a:t>them</a:t>
            </a:r>
            <a:r>
              <a:rPr spc="-15" dirty="0"/>
              <a:t> </a:t>
            </a:r>
            <a:r>
              <a:rPr spc="-25" dirty="0"/>
              <a:t>the </a:t>
            </a:r>
            <a:r>
              <a:rPr dirty="0"/>
              <a:t>ranks</a:t>
            </a:r>
            <a:r>
              <a:rPr spc="-30" dirty="0"/>
              <a:t> </a:t>
            </a:r>
            <a:r>
              <a:rPr dirty="0"/>
              <a:t>1,</a:t>
            </a:r>
            <a:r>
              <a:rPr spc="-5" dirty="0"/>
              <a:t> </a:t>
            </a:r>
            <a:r>
              <a:rPr dirty="0"/>
              <a:t>2,</a:t>
            </a:r>
            <a:r>
              <a:rPr spc="-15" dirty="0"/>
              <a:t> </a:t>
            </a:r>
            <a:r>
              <a:rPr dirty="0"/>
              <a:t>3,</a:t>
            </a:r>
            <a:r>
              <a:rPr spc="-5" dirty="0"/>
              <a:t> </a:t>
            </a:r>
            <a:r>
              <a:rPr dirty="0"/>
              <a:t>…, </a:t>
            </a:r>
            <a:r>
              <a:rPr spc="-25" dirty="0"/>
              <a:t>n.</a:t>
            </a:r>
          </a:p>
          <a:p>
            <a:pPr marL="289560" indent="-205104">
              <a:lnSpc>
                <a:spcPts val="4105"/>
              </a:lnSpc>
              <a:spcBef>
                <a:spcPts val="895"/>
              </a:spcBef>
              <a:buClr>
                <a:srgbClr val="A4B592"/>
              </a:buClr>
              <a:buSzPct val="95000"/>
              <a:buFont typeface="Wingdings"/>
              <a:buChar char=""/>
              <a:tabLst>
                <a:tab pos="289560" algn="l"/>
              </a:tabLst>
            </a:pPr>
            <a:r>
              <a:rPr dirty="0"/>
              <a:t>For</a:t>
            </a:r>
            <a:r>
              <a:rPr spc="-20" dirty="0"/>
              <a:t> </a:t>
            </a:r>
            <a:r>
              <a:rPr dirty="0"/>
              <a:t>any</a:t>
            </a:r>
            <a:r>
              <a:rPr spc="-15" dirty="0"/>
              <a:t> </a:t>
            </a:r>
            <a:r>
              <a:rPr dirty="0"/>
              <a:t>case (i)</a:t>
            </a:r>
            <a:r>
              <a:rPr spc="-20" dirty="0"/>
              <a:t> </a:t>
            </a:r>
            <a:r>
              <a:rPr dirty="0"/>
              <a:t>let</a:t>
            </a:r>
            <a:r>
              <a:rPr spc="-40" dirty="0"/>
              <a:t> </a:t>
            </a:r>
            <a:r>
              <a:rPr i="1" dirty="0">
                <a:latin typeface="Times New Roman"/>
                <a:cs typeface="Times New Roman"/>
              </a:rPr>
              <a:t>(</a:t>
            </a:r>
            <a:r>
              <a:rPr sz="3600" i="1" dirty="0">
                <a:latin typeface="Times New Roman"/>
                <a:cs typeface="Times New Roman"/>
              </a:rPr>
              <a:t>x</a:t>
            </a:r>
            <a:r>
              <a:rPr sz="3600" i="1" baseline="-20833" dirty="0">
                <a:latin typeface="Times New Roman"/>
                <a:cs typeface="Times New Roman"/>
              </a:rPr>
              <a:t>i</a:t>
            </a:r>
            <a:r>
              <a:rPr sz="3600" dirty="0"/>
              <a:t>,</a:t>
            </a:r>
            <a:r>
              <a:rPr sz="3600" spc="-25" dirty="0"/>
              <a:t> </a:t>
            </a:r>
            <a:r>
              <a:rPr sz="3600" i="1" dirty="0">
                <a:latin typeface="Times New Roman"/>
                <a:cs typeface="Times New Roman"/>
              </a:rPr>
              <a:t>y</a:t>
            </a:r>
            <a:r>
              <a:rPr sz="3600" i="1" baseline="-20833" dirty="0">
                <a:latin typeface="Times New Roman"/>
                <a:cs typeface="Times New Roman"/>
              </a:rPr>
              <a:t>i</a:t>
            </a:r>
            <a:r>
              <a:rPr sz="2000" i="1" dirty="0">
                <a:latin typeface="Times New Roman"/>
                <a:cs typeface="Times New Roman"/>
              </a:rPr>
              <a:t>)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/>
              <a:t>denote</a:t>
            </a:r>
            <a:r>
              <a:rPr sz="2000" spc="-40" dirty="0"/>
              <a:t> </a:t>
            </a:r>
            <a:r>
              <a:rPr sz="2000" dirty="0"/>
              <a:t>the</a:t>
            </a:r>
            <a:r>
              <a:rPr sz="2000" spc="-10" dirty="0"/>
              <a:t> </a:t>
            </a:r>
            <a:r>
              <a:rPr sz="2000" dirty="0"/>
              <a:t>observations</a:t>
            </a:r>
            <a:r>
              <a:rPr sz="2000" spc="-55" dirty="0"/>
              <a:t> </a:t>
            </a:r>
            <a:r>
              <a:rPr sz="2000" dirty="0"/>
              <a:t>on X</a:t>
            </a:r>
            <a:r>
              <a:rPr sz="2000" spc="-5" dirty="0"/>
              <a:t> </a:t>
            </a:r>
            <a:r>
              <a:rPr sz="2000" dirty="0"/>
              <a:t>and</a:t>
            </a:r>
            <a:r>
              <a:rPr sz="2000" spc="-95" dirty="0"/>
              <a:t> </a:t>
            </a:r>
            <a:r>
              <a:rPr sz="2000" dirty="0"/>
              <a:t>Y</a:t>
            </a:r>
            <a:r>
              <a:rPr sz="2000" spc="-70" dirty="0"/>
              <a:t> </a:t>
            </a:r>
            <a:r>
              <a:rPr sz="2000" dirty="0"/>
              <a:t>and</a:t>
            </a:r>
            <a:r>
              <a:rPr sz="2000" spc="-20" dirty="0"/>
              <a:t> </a:t>
            </a:r>
            <a:r>
              <a:rPr sz="2000" spc="-25" dirty="0"/>
              <a:t>let</a:t>
            </a:r>
            <a:endParaRPr sz="2000">
              <a:latin typeface="Times New Roman"/>
              <a:cs typeface="Times New Roman"/>
            </a:endParaRPr>
          </a:p>
          <a:p>
            <a:pPr marL="180340">
              <a:lnSpc>
                <a:spcPts val="4105"/>
              </a:lnSpc>
            </a:pPr>
            <a:r>
              <a:rPr i="1" dirty="0">
                <a:latin typeface="Times New Roman"/>
                <a:cs typeface="Times New Roman"/>
              </a:rPr>
              <a:t>(</a:t>
            </a:r>
            <a:r>
              <a:rPr sz="3600" i="1" dirty="0">
                <a:latin typeface="Times New Roman"/>
                <a:cs typeface="Times New Roman"/>
              </a:rPr>
              <a:t>r</a:t>
            </a:r>
            <a:r>
              <a:rPr sz="3600" i="1" baseline="-20833" dirty="0">
                <a:latin typeface="Times New Roman"/>
                <a:cs typeface="Times New Roman"/>
              </a:rPr>
              <a:t>i</a:t>
            </a:r>
            <a:r>
              <a:rPr sz="3600" dirty="0"/>
              <a:t>,</a:t>
            </a:r>
            <a:r>
              <a:rPr sz="3600" spc="-15" dirty="0"/>
              <a:t> </a:t>
            </a:r>
            <a:r>
              <a:rPr sz="3600" i="1" dirty="0">
                <a:latin typeface="Times New Roman"/>
                <a:cs typeface="Times New Roman"/>
              </a:rPr>
              <a:t>s</a:t>
            </a:r>
            <a:r>
              <a:rPr sz="3600" i="1" baseline="-20833" dirty="0">
                <a:latin typeface="Times New Roman"/>
                <a:cs typeface="Times New Roman"/>
              </a:rPr>
              <a:t>i</a:t>
            </a:r>
            <a:r>
              <a:rPr sz="2000" i="1" dirty="0">
                <a:latin typeface="Times New Roman"/>
                <a:cs typeface="Times New Roman"/>
              </a:rPr>
              <a:t>)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/>
              <a:t>denote</a:t>
            </a:r>
            <a:r>
              <a:rPr sz="2000" spc="-35" dirty="0"/>
              <a:t> </a:t>
            </a:r>
            <a:r>
              <a:rPr sz="2000" dirty="0"/>
              <a:t>the</a:t>
            </a:r>
            <a:r>
              <a:rPr sz="2000" spc="-10" dirty="0"/>
              <a:t> </a:t>
            </a:r>
            <a:r>
              <a:rPr sz="2000" dirty="0"/>
              <a:t>ranks</a:t>
            </a:r>
            <a:r>
              <a:rPr sz="2000" spc="-30" dirty="0"/>
              <a:t> </a:t>
            </a:r>
            <a:r>
              <a:rPr sz="2000" dirty="0"/>
              <a:t>on</a:t>
            </a:r>
            <a:r>
              <a:rPr sz="2000" spc="-10" dirty="0"/>
              <a:t> </a:t>
            </a:r>
            <a:r>
              <a:rPr sz="2000" dirty="0"/>
              <a:t>X</a:t>
            </a:r>
            <a:r>
              <a:rPr sz="2000" spc="5" dirty="0"/>
              <a:t> </a:t>
            </a:r>
            <a:r>
              <a:rPr sz="2000" dirty="0"/>
              <a:t>and</a:t>
            </a:r>
            <a:r>
              <a:rPr sz="2000" spc="-85" dirty="0"/>
              <a:t> </a:t>
            </a:r>
            <a:r>
              <a:rPr sz="2000" spc="-25" dirty="0"/>
              <a:t>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1140" y="463041"/>
            <a:ext cx="6798945" cy="101409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3579"/>
              </a:lnSpc>
              <a:spcBef>
                <a:spcPts val="740"/>
              </a:spcBef>
            </a:pPr>
            <a:r>
              <a:rPr spc="-75" dirty="0"/>
              <a:t>Spearman’s</a:t>
            </a:r>
            <a:r>
              <a:rPr spc="-135" dirty="0"/>
              <a:t> </a:t>
            </a:r>
            <a:r>
              <a:rPr spc="-20" dirty="0"/>
              <a:t>rank</a:t>
            </a:r>
            <a:r>
              <a:rPr spc="-120" dirty="0"/>
              <a:t> </a:t>
            </a:r>
            <a:r>
              <a:rPr spc="-50" dirty="0"/>
              <a:t>correlation</a:t>
            </a:r>
            <a:r>
              <a:rPr spc="-135" dirty="0"/>
              <a:t> </a:t>
            </a:r>
            <a:r>
              <a:rPr spc="-45" dirty="0"/>
              <a:t>coefficient </a:t>
            </a:r>
            <a:r>
              <a:rPr dirty="0"/>
              <a:t>r</a:t>
            </a:r>
            <a:r>
              <a:rPr spc="-114" dirty="0"/>
              <a:t> </a:t>
            </a:r>
            <a:r>
              <a:rPr spc="-10" dirty="0"/>
              <a:t>(rho)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9591" y="1899031"/>
            <a:ext cx="7522845" cy="26073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6350" algn="just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0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variables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strongly</a:t>
            </a:r>
            <a:r>
              <a:rPr sz="2000" b="1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positively</a:t>
            </a:r>
            <a:r>
              <a:rPr sz="2000" b="1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correlated</a:t>
            </a:r>
            <a:r>
              <a:rPr sz="2000" b="1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ranks</a:t>
            </a:r>
            <a:r>
              <a:rPr sz="20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on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should</a:t>
            </a:r>
            <a:r>
              <a:rPr sz="20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generally</a:t>
            </a:r>
            <a:r>
              <a:rPr sz="20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agree</a:t>
            </a:r>
            <a:r>
              <a:rPr sz="20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ranks</a:t>
            </a:r>
            <a:r>
              <a:rPr sz="20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Y.</a:t>
            </a:r>
            <a:r>
              <a:rPr sz="20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(The</a:t>
            </a:r>
            <a:r>
              <a:rPr sz="20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largest</a:t>
            </a:r>
            <a:r>
              <a:rPr sz="20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should</a:t>
            </a:r>
            <a:r>
              <a:rPr sz="20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largest</a:t>
            </a:r>
            <a:r>
              <a:rPr sz="20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Times New Roman"/>
                <a:cs typeface="Times New Roman"/>
              </a:rPr>
              <a:t>Y,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smallest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should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smallest</a:t>
            </a:r>
            <a:r>
              <a:rPr sz="20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Y).</a:t>
            </a:r>
            <a:endParaRPr sz="2000">
              <a:latin typeface="Times New Roman"/>
              <a:cs typeface="Times New Roman"/>
            </a:endParaRPr>
          </a:p>
          <a:p>
            <a:pPr marL="12700" marR="5080" indent="63500" algn="just">
              <a:lnSpc>
                <a:spcPts val="2160"/>
              </a:lnSpc>
              <a:spcBef>
                <a:spcPts val="140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variables X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strongly</a:t>
            </a:r>
            <a:r>
              <a:rPr sz="20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negatively</a:t>
            </a: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correlated</a:t>
            </a:r>
            <a:r>
              <a:rPr sz="20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ranks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on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should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reverse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order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ranks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Times New Roman"/>
                <a:cs typeface="Times New Roman"/>
              </a:rPr>
              <a:t>Y.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(The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largest</a:t>
            </a:r>
            <a:r>
              <a:rPr sz="20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should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smallest</a:t>
            </a:r>
            <a:r>
              <a:rPr sz="2000" spc="-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Times New Roman"/>
                <a:cs typeface="Times New Roman"/>
              </a:rPr>
              <a:t>Y,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smallest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should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largest</a:t>
            </a:r>
            <a:r>
              <a:rPr sz="20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Y).</a:t>
            </a:r>
            <a:endParaRPr sz="2000">
              <a:latin typeface="Times New Roman"/>
              <a:cs typeface="Times New Roman"/>
            </a:endParaRPr>
          </a:p>
          <a:p>
            <a:pPr marL="76200" algn="just">
              <a:lnSpc>
                <a:spcPts val="2280"/>
              </a:lnSpc>
              <a:spcBef>
                <a:spcPts val="112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variables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uncorrelated</a:t>
            </a:r>
            <a:r>
              <a:rPr sz="2000" b="1" spc="25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ranks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should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randomly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distributed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ranks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-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Y.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5300" y="1980893"/>
            <a:ext cx="7204709" cy="93027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case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let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950" i="1" spc="247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950" i="1" spc="254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0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950" i="1" spc="270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difference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ranks.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6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Spearman’s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rank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correlation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coefficient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(r)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defined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follows: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3886" y="3684596"/>
            <a:ext cx="252095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-50" dirty="0">
                <a:latin typeface="Times New Roman"/>
                <a:cs typeface="Times New Roman"/>
              </a:rPr>
              <a:t>6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4235" y="4624272"/>
            <a:ext cx="158115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spc="-5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4623" y="3670344"/>
            <a:ext cx="158115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spc="-5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2462" y="4373116"/>
            <a:ext cx="1549400" cy="8902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82015" algn="l"/>
              </a:tabLst>
            </a:pPr>
            <a:r>
              <a:rPr sz="3550" i="1" spc="-310" dirty="0">
                <a:latin typeface="Times New Roman"/>
                <a:cs typeface="Times New Roman"/>
              </a:rPr>
              <a:t>n</a:t>
            </a:r>
            <a:r>
              <a:rPr sz="5650" spc="-310" dirty="0">
                <a:latin typeface="Symbol"/>
                <a:cs typeface="Symbol"/>
              </a:rPr>
              <a:t></a:t>
            </a:r>
            <a:r>
              <a:rPr sz="3550" i="1" spc="-310" dirty="0">
                <a:latin typeface="Times New Roman"/>
                <a:cs typeface="Times New Roman"/>
              </a:rPr>
              <a:t>n</a:t>
            </a:r>
            <a:r>
              <a:rPr sz="3550" i="1" dirty="0">
                <a:latin typeface="Times New Roman"/>
                <a:cs typeface="Times New Roman"/>
              </a:rPr>
              <a:t>	</a:t>
            </a:r>
            <a:r>
              <a:rPr sz="3550" dirty="0">
                <a:latin typeface="Symbol"/>
                <a:cs typeface="Symbol"/>
              </a:rPr>
              <a:t></a:t>
            </a:r>
            <a:r>
              <a:rPr sz="3550" spc="-540" dirty="0">
                <a:latin typeface="Times New Roman"/>
                <a:cs typeface="Times New Roman"/>
              </a:rPr>
              <a:t> </a:t>
            </a:r>
            <a:r>
              <a:rPr sz="3550" spc="-450" dirty="0">
                <a:latin typeface="Times New Roman"/>
                <a:cs typeface="Times New Roman"/>
              </a:rPr>
              <a:t>1</a:t>
            </a:r>
            <a:r>
              <a:rPr sz="5650" spc="-450" dirty="0">
                <a:latin typeface="Symbol"/>
                <a:cs typeface="Symbol"/>
              </a:rPr>
              <a:t></a:t>
            </a:r>
            <a:endParaRPr sz="56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4144" y="3684596"/>
            <a:ext cx="252095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i="1" spc="-50" dirty="0">
                <a:latin typeface="Times New Roman"/>
                <a:cs typeface="Times New Roman"/>
              </a:rPr>
              <a:t>d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0811" y="3408391"/>
            <a:ext cx="158115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i="1" spc="-50" dirty="0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4572" y="3571258"/>
            <a:ext cx="874394" cy="843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87400" algn="l"/>
              </a:tabLst>
            </a:pPr>
            <a:r>
              <a:rPr sz="5350" spc="-50" dirty="0">
                <a:latin typeface="Symbol"/>
                <a:cs typeface="Symbol"/>
              </a:rPr>
              <a:t></a:t>
            </a:r>
            <a:r>
              <a:rPr sz="5350" dirty="0">
                <a:latin typeface="Times New Roman"/>
                <a:cs typeface="Times New Roman"/>
              </a:rPr>
              <a:t>	</a:t>
            </a:r>
            <a:r>
              <a:rPr sz="2050" i="1" spc="-50" dirty="0">
                <a:latin typeface="Times New Roman"/>
                <a:cs typeface="Times New Roman"/>
              </a:rPr>
              <a:t>i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8096" y="4097751"/>
            <a:ext cx="2929890" cy="600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812289" algn="l"/>
                <a:tab pos="2891155" algn="l"/>
              </a:tabLst>
            </a:pPr>
            <a:r>
              <a:rPr sz="5625" i="1" baseline="-19259" dirty="0">
                <a:latin typeface="DejaVu Sans Condensed"/>
                <a:cs typeface="DejaVu Sans Condensed"/>
              </a:rPr>
              <a:t>ρ </a:t>
            </a:r>
            <a:r>
              <a:rPr sz="5325" baseline="-20344" dirty="0">
                <a:latin typeface="Symbol"/>
                <a:cs typeface="Symbol"/>
              </a:rPr>
              <a:t></a:t>
            </a:r>
            <a:r>
              <a:rPr sz="5325" spc="-434" baseline="-20344" dirty="0">
                <a:latin typeface="Times New Roman"/>
                <a:cs typeface="Times New Roman"/>
              </a:rPr>
              <a:t> </a:t>
            </a:r>
            <a:r>
              <a:rPr sz="5325" baseline="-20344" dirty="0">
                <a:latin typeface="Times New Roman"/>
                <a:cs typeface="Times New Roman"/>
              </a:rPr>
              <a:t>1</a:t>
            </a:r>
            <a:r>
              <a:rPr sz="5325" spc="-675" baseline="-20344" dirty="0">
                <a:latin typeface="Times New Roman"/>
                <a:cs typeface="Times New Roman"/>
              </a:rPr>
              <a:t> </a:t>
            </a:r>
            <a:r>
              <a:rPr sz="5325" baseline="-20344" dirty="0">
                <a:latin typeface="Symbol"/>
                <a:cs typeface="Symbol"/>
              </a:rPr>
              <a:t></a:t>
            </a:r>
            <a:r>
              <a:rPr sz="5325" spc="-60" baseline="-20344" dirty="0">
                <a:latin typeface="Times New Roman"/>
                <a:cs typeface="Times New Roman"/>
              </a:rPr>
              <a:t> </a:t>
            </a:r>
            <a:r>
              <a:rPr sz="205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50" i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050" u="heavy" spc="-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sz="205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5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256" rIns="0" bIns="0" rtlCol="0">
            <a:spAutoFit/>
          </a:bodyPr>
          <a:lstStyle/>
          <a:p>
            <a:pPr marL="267970" marR="5080">
              <a:lnSpc>
                <a:spcPts val="3579"/>
              </a:lnSpc>
              <a:spcBef>
                <a:spcPts val="740"/>
              </a:spcBef>
            </a:pPr>
            <a:r>
              <a:rPr spc="-50" dirty="0"/>
              <a:t>Properties</a:t>
            </a:r>
            <a:r>
              <a:rPr spc="-145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spc="-75" dirty="0"/>
              <a:t>Spearman’s</a:t>
            </a:r>
            <a:r>
              <a:rPr spc="-135" dirty="0"/>
              <a:t> </a:t>
            </a:r>
            <a:r>
              <a:rPr spc="-25" dirty="0"/>
              <a:t>rank</a:t>
            </a:r>
            <a:r>
              <a:rPr spc="-135" dirty="0"/>
              <a:t> </a:t>
            </a:r>
            <a:r>
              <a:rPr spc="-35" dirty="0"/>
              <a:t>correlation </a:t>
            </a:r>
            <a:r>
              <a:rPr spc="-55" dirty="0"/>
              <a:t>coefficient</a:t>
            </a:r>
            <a:r>
              <a:rPr spc="-130" dirty="0"/>
              <a:t> </a:t>
            </a:r>
            <a:r>
              <a:rPr spc="-50" dirty="0"/>
              <a:t>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4500" y="1980893"/>
            <a:ext cx="8188959" cy="328739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260"/>
              </a:spcBef>
              <a:buClr>
                <a:srgbClr val="A4B592"/>
              </a:buClr>
              <a:buAutoNum type="arabicPeriod"/>
              <a:tabLst>
                <a:tab pos="6223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value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 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always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–1 and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+1.</a:t>
            </a:r>
            <a:endParaRPr sz="20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160"/>
              </a:spcBef>
              <a:buClr>
                <a:srgbClr val="A4B592"/>
              </a:buClr>
              <a:buAutoNum type="arabicPeriod"/>
              <a:tabLst>
                <a:tab pos="6223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relationship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positive,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 will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positive.</a:t>
            </a:r>
            <a:endParaRPr sz="20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155"/>
              </a:spcBef>
              <a:buClr>
                <a:srgbClr val="A4B592"/>
              </a:buClr>
              <a:buAutoNum type="arabicPeriod"/>
              <a:tabLst>
                <a:tab pos="6223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relationship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negative,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negative.</a:t>
            </a:r>
            <a:endParaRPr sz="20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165"/>
              </a:spcBef>
              <a:buClr>
                <a:srgbClr val="A4B592"/>
              </a:buClr>
              <a:buAutoNum type="arabicPeriod"/>
              <a:tabLst>
                <a:tab pos="6223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relationship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X and</a:t>
            </a:r>
            <a:r>
              <a:rPr sz="20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Times New Roman"/>
                <a:cs typeface="Times New Roman"/>
              </a:rPr>
              <a:t>Y,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then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 will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zero.</a:t>
            </a:r>
            <a:endParaRPr sz="2000">
              <a:latin typeface="Times New Roman"/>
              <a:cs typeface="Times New Roman"/>
            </a:endParaRPr>
          </a:p>
          <a:p>
            <a:pPr marL="622300" indent="-609600">
              <a:lnSpc>
                <a:spcPts val="2280"/>
              </a:lnSpc>
              <a:spcBef>
                <a:spcPts val="1165"/>
              </a:spcBef>
              <a:buClr>
                <a:srgbClr val="A4B592"/>
              </a:buClr>
              <a:buAutoNum type="arabicPeriod"/>
              <a:tabLst>
                <a:tab pos="6223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value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+1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ranks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completely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agree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ranks</a:t>
            </a:r>
            <a:endParaRPr sz="2000">
              <a:latin typeface="Times New Roman"/>
              <a:cs typeface="Times New Roman"/>
            </a:endParaRPr>
          </a:p>
          <a:p>
            <a:pPr marL="6223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Y.</a:t>
            </a:r>
            <a:endParaRPr sz="2000">
              <a:latin typeface="Times New Roman"/>
              <a:cs typeface="Times New Roman"/>
            </a:endParaRPr>
          </a:p>
          <a:p>
            <a:pPr marL="622300" marR="92075" indent="-610235">
              <a:lnSpc>
                <a:spcPts val="2160"/>
              </a:lnSpc>
              <a:spcBef>
                <a:spcPts val="1425"/>
              </a:spcBef>
              <a:buClr>
                <a:srgbClr val="A4B592"/>
              </a:buClr>
              <a:buAutoNum type="arabicPeriod" startAt="6"/>
              <a:tabLst>
                <a:tab pos="6223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value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 will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 -1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ranks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reverse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order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ranks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Y.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8" y="6458711"/>
            <a:ext cx="800100" cy="2468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340" y="382600"/>
            <a:ext cx="157226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35" dirty="0">
                <a:solidFill>
                  <a:srgbClr val="404040"/>
                </a:solidFill>
                <a:latin typeface="Times New Roman"/>
                <a:cs typeface="Times New Roman"/>
              </a:rPr>
              <a:t>Example</a:t>
            </a:r>
            <a:endParaRPr sz="35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63752" y="2043938"/>
          <a:ext cx="6917054" cy="2104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0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4015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2000" i="1" spc="-25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x</a:t>
                      </a:r>
                      <a:r>
                        <a:rPr sz="1950" i="1" spc="-37" baseline="-21367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i</a:t>
                      </a:r>
                      <a:endParaRPr sz="1950" baseline="-21367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ts val="1905"/>
                        </a:lnSpc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25.0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905"/>
                        </a:lnSpc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33.9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1905"/>
                        </a:lnSpc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16.7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905"/>
                        </a:lnSpc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37.4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1905"/>
                        </a:lnSpc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24.6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905"/>
                        </a:lnSpc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17.3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1905"/>
                        </a:lnSpc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40.2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i="1" spc="-25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y</a:t>
                      </a:r>
                      <a:r>
                        <a:rPr sz="1950" i="1" spc="-37" baseline="-21367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i</a:t>
                      </a:r>
                      <a:endParaRPr sz="1950" baseline="-21367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24.3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38.7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13.4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32.1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28.0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12.5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44.9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209">
                <a:tc gridSpan="8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Ranking</a:t>
                      </a:r>
                      <a:r>
                        <a:rPr sz="2000" spc="-55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i="1" spc="-2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X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’s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and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i="1" spc="-2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Y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’s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we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get: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920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i="1" spc="-25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sz="1950" i="1" spc="-37" baseline="-21367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i</a:t>
                      </a:r>
                      <a:endParaRPr sz="1950" baseline="-21367">
                        <a:latin typeface="Carlito"/>
                        <a:cs typeface="Carlito"/>
                      </a:endParaRPr>
                    </a:p>
                  </a:txBody>
                  <a:tcPr marL="0" marR="0" marT="134620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462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462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462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462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462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462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346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i="1" spc="-25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s</a:t>
                      </a:r>
                      <a:r>
                        <a:rPr sz="1950" i="1" spc="-37" baseline="-21367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i</a:t>
                      </a:r>
                      <a:endParaRPr sz="1950" baseline="-21367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93902" y="4081119"/>
            <a:ext cx="4673600" cy="9309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Computing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differences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ranks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gives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us:</a:t>
            </a:r>
            <a:endParaRPr sz="2000">
              <a:latin typeface="Carlito"/>
              <a:cs typeface="Carlito"/>
            </a:endParaRPr>
          </a:p>
          <a:p>
            <a:pPr marL="101600">
              <a:lnSpc>
                <a:spcPct val="100000"/>
              </a:lnSpc>
              <a:spcBef>
                <a:spcPts val="1165"/>
              </a:spcBef>
              <a:tabLst>
                <a:tab pos="1015365" algn="l"/>
                <a:tab pos="1930400" algn="l"/>
                <a:tab pos="2844800" algn="l"/>
                <a:tab pos="3759200" algn="l"/>
              </a:tabLst>
            </a:pPr>
            <a:r>
              <a:rPr sz="2000" i="1" spc="-25" dirty="0">
                <a:solidFill>
                  <a:srgbClr val="404040"/>
                </a:solidFill>
                <a:latin typeface="Carlito"/>
                <a:cs typeface="Carlito"/>
              </a:rPr>
              <a:t>d</a:t>
            </a:r>
            <a:r>
              <a:rPr sz="1950" i="1" spc="-37" baseline="-21367" dirty="0">
                <a:solidFill>
                  <a:srgbClr val="404040"/>
                </a:solidFill>
                <a:latin typeface="Carlito"/>
                <a:cs typeface="Carlito"/>
              </a:rPr>
              <a:t>i</a:t>
            </a:r>
            <a:r>
              <a:rPr sz="1950" i="1" baseline="-21367" dirty="0">
                <a:solidFill>
                  <a:srgbClr val="404040"/>
                </a:solidFill>
                <a:latin typeface="Carlito"/>
                <a:cs typeface="Carlito"/>
              </a:rPr>
              <a:t>	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	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5411" y="4680965"/>
            <a:ext cx="232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0065" y="4680965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4466" y="4680965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0565" y="5196256"/>
            <a:ext cx="15811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i="1" spc="-5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7514" y="5041918"/>
            <a:ext cx="1033144" cy="14052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6085"/>
              </a:lnSpc>
              <a:spcBef>
                <a:spcPts val="130"/>
              </a:spcBef>
              <a:tabLst>
                <a:tab pos="862330" algn="l"/>
              </a:tabLst>
            </a:pPr>
            <a:r>
              <a:rPr sz="8025" spc="-75" baseline="-25441" dirty="0">
                <a:latin typeface="Symbol"/>
                <a:cs typeface="Symbol"/>
              </a:rPr>
              <a:t></a:t>
            </a:r>
            <a:r>
              <a:rPr sz="8025" baseline="-25441" dirty="0">
                <a:latin typeface="Times New Roman"/>
                <a:cs typeface="Times New Roman"/>
              </a:rPr>
              <a:t>	</a:t>
            </a:r>
            <a:r>
              <a:rPr sz="2100" spc="-5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L="816610">
              <a:lnSpc>
                <a:spcPts val="2185"/>
              </a:lnSpc>
            </a:pPr>
            <a:r>
              <a:rPr sz="2100" i="1" spc="-50" dirty="0">
                <a:latin typeface="Times New Roman"/>
                <a:cs typeface="Times New Roman"/>
              </a:rPr>
              <a:t>i</a:t>
            </a:r>
            <a:endParaRPr sz="21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35"/>
              </a:spcBef>
            </a:pPr>
            <a:r>
              <a:rPr sz="2100" i="1" spc="-25" dirty="0">
                <a:latin typeface="Times New Roman"/>
                <a:cs typeface="Times New Roman"/>
              </a:rPr>
              <a:t>i</a:t>
            </a:r>
            <a:r>
              <a:rPr sz="2100" spc="-25" dirty="0">
                <a:latin typeface="Symbol"/>
                <a:cs typeface="Symbol"/>
              </a:rPr>
              <a:t></a:t>
            </a:r>
            <a:r>
              <a:rPr sz="2100" spc="-2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5515" y="5474317"/>
            <a:ext cx="117919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86740" algn="l"/>
              </a:tabLst>
            </a:pPr>
            <a:r>
              <a:rPr sz="3550" i="1" spc="-50" dirty="0">
                <a:latin typeface="Times New Roman"/>
                <a:cs typeface="Times New Roman"/>
              </a:rPr>
              <a:t>d</a:t>
            </a:r>
            <a:r>
              <a:rPr sz="3550" i="1" dirty="0">
                <a:latin typeface="Times New Roman"/>
                <a:cs typeface="Times New Roman"/>
              </a:rPr>
              <a:t>	</a:t>
            </a:r>
            <a:r>
              <a:rPr sz="3550" dirty="0">
                <a:latin typeface="Symbol"/>
                <a:cs typeface="Symbol"/>
              </a:rPr>
              <a:t></a:t>
            </a:r>
            <a:r>
              <a:rPr sz="3550" spc="-70" dirty="0">
                <a:latin typeface="Times New Roman"/>
                <a:cs typeface="Times New Roman"/>
              </a:rPr>
              <a:t> </a:t>
            </a:r>
            <a:r>
              <a:rPr sz="3550" spc="-50" dirty="0">
                <a:latin typeface="Times New Roman"/>
                <a:cs typeface="Times New Roman"/>
              </a:rPr>
              <a:t>6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400" y="6324598"/>
            <a:ext cx="4953000" cy="457200"/>
          </a:xfrm>
          <a:custGeom>
            <a:avLst/>
            <a:gdLst/>
            <a:ahLst/>
            <a:cxnLst/>
            <a:rect l="l" t="t" r="r" b="b"/>
            <a:pathLst>
              <a:path w="4953000" h="457200">
                <a:moveTo>
                  <a:pt x="4953000" y="0"/>
                </a:moveTo>
                <a:lnTo>
                  <a:pt x="0" y="0"/>
                </a:lnTo>
                <a:lnTo>
                  <a:pt x="0" y="457199"/>
                </a:lnTo>
                <a:lnTo>
                  <a:pt x="4953000" y="457199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24598"/>
            <a:ext cx="9144000" cy="533400"/>
            <a:chOff x="0" y="6324598"/>
            <a:chExt cx="9144000" cy="53340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F3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2730" cy="64135"/>
            </a:xfrm>
            <a:custGeom>
              <a:avLst/>
              <a:gdLst/>
              <a:ahLst/>
              <a:cxnLst/>
              <a:rect l="l" t="t" r="r" b="b"/>
              <a:pathLst>
                <a:path w="9142730" h="64135">
                  <a:moveTo>
                    <a:pt x="9142476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9142476" y="64007"/>
                  </a:lnTo>
                  <a:lnTo>
                    <a:pt x="9142476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6348984"/>
              <a:ext cx="1581912" cy="40843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2141937" y="1866494"/>
            <a:ext cx="1151255" cy="0"/>
          </a:xfrm>
          <a:custGeom>
            <a:avLst/>
            <a:gdLst/>
            <a:ahLst/>
            <a:cxnLst/>
            <a:rect l="l" t="t" r="r" b="b"/>
            <a:pathLst>
              <a:path w="1151254">
                <a:moveTo>
                  <a:pt x="0" y="0"/>
                </a:moveTo>
                <a:lnTo>
                  <a:pt x="1150784" y="0"/>
                </a:lnTo>
              </a:path>
            </a:pathLst>
          </a:custGeom>
          <a:ln w="14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40932" y="1140532"/>
            <a:ext cx="19685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-50" dirty="0">
                <a:latin typeface="Times New Roman"/>
                <a:cs typeface="Times New Roman"/>
              </a:rPr>
              <a:t>6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0937" y="1661751"/>
            <a:ext cx="1242695" cy="680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2700" i="1" spc="-75" dirty="0">
                <a:latin typeface="Times New Roman"/>
                <a:cs typeface="Times New Roman"/>
              </a:rPr>
              <a:t>n</a:t>
            </a:r>
            <a:r>
              <a:rPr sz="4300" spc="-75" dirty="0">
                <a:latin typeface="Symbol"/>
                <a:cs typeface="Symbol"/>
              </a:rPr>
              <a:t></a:t>
            </a:r>
            <a:r>
              <a:rPr sz="2700" i="1" spc="-75" dirty="0">
                <a:latin typeface="Times New Roman"/>
                <a:cs typeface="Times New Roman"/>
              </a:rPr>
              <a:t>n</a:t>
            </a:r>
            <a:r>
              <a:rPr sz="2325" spc="-112" baseline="43010" dirty="0">
                <a:latin typeface="Times New Roman"/>
                <a:cs typeface="Times New Roman"/>
              </a:rPr>
              <a:t>2</a:t>
            </a:r>
            <a:r>
              <a:rPr sz="2325" spc="202" baseline="4301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Symbol"/>
                <a:cs typeface="Symbol"/>
              </a:rPr>
              <a:t></a:t>
            </a:r>
            <a:r>
              <a:rPr sz="2700" spc="-409" dirty="0">
                <a:latin typeface="Times New Roman"/>
                <a:cs typeface="Times New Roman"/>
              </a:rPr>
              <a:t> </a:t>
            </a:r>
            <a:r>
              <a:rPr sz="2700" spc="-355" dirty="0">
                <a:latin typeface="Times New Roman"/>
                <a:cs typeface="Times New Roman"/>
              </a:rPr>
              <a:t>1</a:t>
            </a:r>
            <a:r>
              <a:rPr sz="4300" spc="-355" dirty="0">
                <a:latin typeface="Symbol"/>
                <a:cs typeface="Symbol"/>
              </a:rPr>
              <a:t>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0546" y="1576966"/>
            <a:ext cx="962025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i="1" dirty="0">
                <a:latin typeface="DejaVu Sans Condensed"/>
                <a:cs typeface="DejaVu Sans Condensed"/>
              </a:rPr>
              <a:t>ρ</a:t>
            </a:r>
            <a:r>
              <a:rPr sz="2850" i="1" spc="-80" dirty="0">
                <a:latin typeface="DejaVu Sans Condensed"/>
                <a:cs typeface="DejaVu Sans Condensed"/>
              </a:rPr>
              <a:t> </a:t>
            </a:r>
            <a:r>
              <a:rPr sz="2700" spc="-20" dirty="0">
                <a:latin typeface="Symbol"/>
                <a:cs typeface="Symbol"/>
              </a:rPr>
              <a:t></a:t>
            </a:r>
            <a:r>
              <a:rPr sz="2700" spc="-27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1</a:t>
            </a:r>
            <a:r>
              <a:rPr sz="2700" spc="-380" dirty="0">
                <a:latin typeface="Times New Roman"/>
                <a:cs typeface="Times New Roman"/>
              </a:rPr>
              <a:t> </a:t>
            </a:r>
            <a:r>
              <a:rPr sz="2700" spc="-60" dirty="0">
                <a:latin typeface="Symbol"/>
                <a:cs typeface="Symbol"/>
              </a:rPr>
              <a:t>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6311" y="1140532"/>
            <a:ext cx="19685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i="1" spc="-50" dirty="0">
                <a:latin typeface="Times New Roman"/>
                <a:cs typeface="Times New Roman"/>
              </a:rPr>
              <a:t>d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1334" y="931441"/>
            <a:ext cx="12573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i="1" spc="-5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63584" y="1615200"/>
            <a:ext cx="29654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i="1" spc="-25" dirty="0">
                <a:latin typeface="Times New Roman"/>
                <a:cs typeface="Times New Roman"/>
              </a:rPr>
              <a:t>i</a:t>
            </a:r>
            <a:r>
              <a:rPr sz="1550" spc="-25" dirty="0">
                <a:latin typeface="Symbol"/>
                <a:cs typeface="Symbol"/>
              </a:rPr>
              <a:t></a:t>
            </a:r>
            <a:r>
              <a:rPr sz="1550" spc="-2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0120" y="814517"/>
            <a:ext cx="796925" cy="8223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4625"/>
              </a:lnSpc>
              <a:spcBef>
                <a:spcPts val="115"/>
              </a:spcBef>
              <a:tabLst>
                <a:tab pos="658495" algn="l"/>
              </a:tabLst>
            </a:pPr>
            <a:r>
              <a:rPr sz="6075" spc="-75" baseline="-25377" dirty="0">
                <a:latin typeface="Symbol"/>
                <a:cs typeface="Symbol"/>
              </a:rPr>
              <a:t></a:t>
            </a:r>
            <a:r>
              <a:rPr sz="6075" baseline="-25377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  <a:p>
            <a:pPr marR="108585" algn="r">
              <a:lnSpc>
                <a:spcPts val="1625"/>
              </a:lnSpc>
            </a:pPr>
            <a:r>
              <a:rPr sz="1550" i="1" spc="-50" dirty="0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5913" y="2361283"/>
            <a:ext cx="2557780" cy="13989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ts val="4795"/>
              </a:lnSpc>
              <a:spcBef>
                <a:spcPts val="114"/>
              </a:spcBef>
              <a:tabLst>
                <a:tab pos="1376045" algn="l"/>
                <a:tab pos="2477135" algn="l"/>
              </a:tabLst>
            </a:pPr>
            <a:r>
              <a:rPr sz="5325" baseline="-35211" dirty="0">
                <a:latin typeface="Symbol"/>
                <a:cs typeface="Symbol"/>
              </a:rPr>
              <a:t></a:t>
            </a:r>
            <a:r>
              <a:rPr sz="5325" spc="-262" baseline="-35211" dirty="0">
                <a:latin typeface="Times New Roman"/>
                <a:cs typeface="Times New Roman"/>
              </a:rPr>
              <a:t> </a:t>
            </a:r>
            <a:r>
              <a:rPr sz="5325" baseline="-35211" dirty="0">
                <a:latin typeface="Times New Roman"/>
                <a:cs typeface="Times New Roman"/>
              </a:rPr>
              <a:t>1</a:t>
            </a:r>
            <a:r>
              <a:rPr sz="5325" spc="-562" baseline="-35211" dirty="0">
                <a:latin typeface="Times New Roman"/>
                <a:cs typeface="Times New Roman"/>
              </a:rPr>
              <a:t> </a:t>
            </a:r>
            <a:r>
              <a:rPr sz="5325" baseline="-35211" dirty="0">
                <a:latin typeface="Symbol"/>
                <a:cs typeface="Symbol"/>
              </a:rPr>
              <a:t></a:t>
            </a:r>
            <a:r>
              <a:rPr sz="5325" baseline="-35211" dirty="0">
                <a:latin typeface="Times New Roman"/>
                <a:cs typeface="Times New Roman"/>
              </a:rPr>
              <a:t> </a:t>
            </a:r>
            <a:r>
              <a:rPr sz="35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55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</a:t>
            </a:r>
            <a:r>
              <a:rPr sz="4650" u="sng" spc="-2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355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</a:t>
            </a:r>
            <a:r>
              <a:rPr sz="4650" u="sng" spc="-2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sz="46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4650">
              <a:latin typeface="Times New Roman"/>
              <a:cs typeface="Times New Roman"/>
            </a:endParaRPr>
          </a:p>
          <a:p>
            <a:pPr marL="1009015">
              <a:lnSpc>
                <a:spcPts val="5995"/>
              </a:lnSpc>
            </a:pPr>
            <a:r>
              <a:rPr sz="3550" spc="-125" dirty="0">
                <a:latin typeface="Times New Roman"/>
                <a:cs typeface="Times New Roman"/>
              </a:rPr>
              <a:t>7</a:t>
            </a:r>
            <a:r>
              <a:rPr sz="5650" spc="-125" dirty="0">
                <a:latin typeface="Symbol"/>
                <a:cs typeface="Symbol"/>
              </a:rPr>
              <a:t></a:t>
            </a:r>
            <a:r>
              <a:rPr sz="3550" spc="-125" dirty="0">
                <a:latin typeface="Times New Roman"/>
                <a:cs typeface="Times New Roman"/>
              </a:rPr>
              <a:t>7</a:t>
            </a:r>
            <a:r>
              <a:rPr sz="3075" spc="-187" baseline="43360" dirty="0">
                <a:latin typeface="Times New Roman"/>
                <a:cs typeface="Times New Roman"/>
              </a:rPr>
              <a:t>2</a:t>
            </a:r>
            <a:r>
              <a:rPr sz="3075" spc="187" baseline="43360" dirty="0">
                <a:latin typeface="Times New Roman"/>
                <a:cs typeface="Times New Roman"/>
              </a:rPr>
              <a:t> </a:t>
            </a:r>
            <a:r>
              <a:rPr sz="3550" dirty="0">
                <a:latin typeface="Symbol"/>
                <a:cs typeface="Symbol"/>
              </a:rPr>
              <a:t></a:t>
            </a:r>
            <a:r>
              <a:rPr sz="3550" spc="-540" dirty="0">
                <a:latin typeface="Times New Roman"/>
                <a:cs typeface="Times New Roman"/>
              </a:rPr>
              <a:t> </a:t>
            </a:r>
            <a:r>
              <a:rPr sz="3550" spc="-450" dirty="0">
                <a:latin typeface="Times New Roman"/>
                <a:cs typeface="Times New Roman"/>
              </a:rPr>
              <a:t>1</a:t>
            </a:r>
            <a:r>
              <a:rPr sz="5650" spc="-450" dirty="0">
                <a:latin typeface="Symbol"/>
                <a:cs typeface="Symbol"/>
              </a:rPr>
              <a:t></a:t>
            </a:r>
            <a:endParaRPr sz="565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23143" y="4540758"/>
            <a:ext cx="915035" cy="0"/>
          </a:xfrm>
          <a:custGeom>
            <a:avLst/>
            <a:gdLst/>
            <a:ahLst/>
            <a:cxnLst/>
            <a:rect l="l" t="t" r="r" b="b"/>
            <a:pathLst>
              <a:path w="915035">
                <a:moveTo>
                  <a:pt x="0" y="0"/>
                </a:moveTo>
                <a:lnTo>
                  <a:pt x="914412" y="0"/>
                </a:lnTo>
              </a:path>
            </a:pathLst>
          </a:custGeom>
          <a:ln w="17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20253" y="4540758"/>
            <a:ext cx="715010" cy="0"/>
          </a:xfrm>
          <a:custGeom>
            <a:avLst/>
            <a:gdLst/>
            <a:ahLst/>
            <a:cxnLst/>
            <a:rect l="l" t="t" r="r" b="b"/>
            <a:pathLst>
              <a:path w="715010">
                <a:moveTo>
                  <a:pt x="0" y="0"/>
                </a:moveTo>
                <a:lnTo>
                  <a:pt x="714837" y="0"/>
                </a:lnTo>
              </a:path>
            </a:pathLst>
          </a:custGeom>
          <a:ln w="17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30345" y="3948722"/>
            <a:ext cx="2630805" cy="11468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42570">
              <a:lnSpc>
                <a:spcPts val="3804"/>
              </a:lnSpc>
              <a:spcBef>
                <a:spcPts val="115"/>
              </a:spcBef>
              <a:tabLst>
                <a:tab pos="2152015" algn="l"/>
              </a:tabLst>
            </a:pPr>
            <a:r>
              <a:rPr sz="3300" spc="-25" dirty="0">
                <a:latin typeface="Times New Roman"/>
                <a:cs typeface="Times New Roman"/>
              </a:rPr>
              <a:t>36</a:t>
            </a:r>
            <a:r>
              <a:rPr sz="3300" dirty="0">
                <a:latin typeface="Times New Roman"/>
                <a:cs typeface="Times New Roman"/>
              </a:rPr>
              <a:t>	</a:t>
            </a:r>
            <a:r>
              <a:rPr sz="3300" spc="-50" dirty="0">
                <a:latin typeface="Times New Roman"/>
                <a:cs typeface="Times New Roman"/>
              </a:rPr>
              <a:t>3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ts val="5005"/>
              </a:lnSpc>
              <a:tabLst>
                <a:tab pos="1908810" algn="l"/>
              </a:tabLst>
            </a:pPr>
            <a:r>
              <a:rPr sz="3300" spc="-10" dirty="0">
                <a:latin typeface="Times New Roman"/>
                <a:cs typeface="Times New Roman"/>
              </a:rPr>
              <a:t>7</a:t>
            </a:r>
            <a:r>
              <a:rPr sz="4300" spc="-10" dirty="0">
                <a:latin typeface="Symbol"/>
                <a:cs typeface="Symbol"/>
              </a:rPr>
              <a:t></a:t>
            </a:r>
            <a:r>
              <a:rPr sz="3300" spc="-10" dirty="0">
                <a:latin typeface="Times New Roman"/>
                <a:cs typeface="Times New Roman"/>
              </a:rPr>
              <a:t>48</a:t>
            </a:r>
            <a:r>
              <a:rPr sz="4300" spc="-10" dirty="0">
                <a:latin typeface="Symbol"/>
                <a:cs typeface="Symbol"/>
              </a:rPr>
              <a:t></a:t>
            </a:r>
            <a:r>
              <a:rPr sz="4300" dirty="0">
                <a:latin typeface="Times New Roman"/>
                <a:cs typeface="Times New Roman"/>
              </a:rPr>
              <a:t>	</a:t>
            </a:r>
            <a:r>
              <a:rPr sz="3300" spc="-145" dirty="0">
                <a:latin typeface="Times New Roman"/>
                <a:cs typeface="Times New Roman"/>
              </a:rPr>
              <a:t>7</a:t>
            </a:r>
            <a:r>
              <a:rPr sz="4300" spc="-145" dirty="0">
                <a:latin typeface="Symbol"/>
                <a:cs typeface="Symbol"/>
              </a:rPr>
              <a:t></a:t>
            </a:r>
            <a:r>
              <a:rPr sz="3300" spc="-145" dirty="0">
                <a:latin typeface="Times New Roman"/>
                <a:cs typeface="Times New Roman"/>
              </a:rPr>
              <a:t>4</a:t>
            </a:r>
            <a:r>
              <a:rPr sz="4300" spc="-145" dirty="0">
                <a:latin typeface="Symbol"/>
                <a:cs typeface="Symbol"/>
              </a:rPr>
              <a:t>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8953" y="4212666"/>
            <a:ext cx="806450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00" dirty="0">
                <a:latin typeface="Symbol"/>
                <a:cs typeface="Symbol"/>
              </a:rPr>
              <a:t></a:t>
            </a:r>
            <a:r>
              <a:rPr sz="3300" spc="-3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1</a:t>
            </a:r>
            <a:r>
              <a:rPr sz="3300" spc="-470" dirty="0">
                <a:latin typeface="Times New Roman"/>
                <a:cs typeface="Times New Roman"/>
              </a:rPr>
              <a:t> </a:t>
            </a:r>
            <a:r>
              <a:rPr sz="3300" spc="-50" dirty="0">
                <a:latin typeface="Symbol"/>
                <a:cs typeface="Symbol"/>
              </a:rPr>
              <a:t>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2721" y="4212666"/>
            <a:ext cx="805815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00" dirty="0">
                <a:latin typeface="Symbol"/>
                <a:cs typeface="Symbol"/>
              </a:rPr>
              <a:t></a:t>
            </a:r>
            <a:r>
              <a:rPr sz="3300" spc="-34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1</a:t>
            </a:r>
            <a:r>
              <a:rPr sz="3300" spc="-470" dirty="0">
                <a:latin typeface="Times New Roman"/>
                <a:cs typeface="Times New Roman"/>
              </a:rPr>
              <a:t> </a:t>
            </a:r>
            <a:r>
              <a:rPr sz="3300" spc="-50" dirty="0">
                <a:latin typeface="Symbol"/>
                <a:cs typeface="Symbol"/>
              </a:rPr>
              <a:t>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77469" y="5766796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>
                <a:moveTo>
                  <a:pt x="0" y="0"/>
                </a:moveTo>
                <a:lnTo>
                  <a:pt x="430840" y="0"/>
                </a:lnTo>
              </a:path>
            </a:pathLst>
          </a:custGeom>
          <a:ln w="16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87188" y="5765180"/>
            <a:ext cx="43116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spc="-25" dirty="0">
                <a:latin typeface="Times New Roman"/>
                <a:cs typeface="Times New Roman"/>
              </a:rPr>
              <a:t>28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3933" y="5448938"/>
            <a:ext cx="216344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200" dirty="0">
                <a:latin typeface="Symbol"/>
                <a:cs typeface="Symbol"/>
              </a:rPr>
              <a:t></a:t>
            </a:r>
            <a:r>
              <a:rPr sz="3200" spc="185" dirty="0">
                <a:latin typeface="Times New Roman"/>
                <a:cs typeface="Times New Roman"/>
              </a:rPr>
              <a:t> </a:t>
            </a:r>
            <a:r>
              <a:rPr sz="4800" baseline="34722" dirty="0">
                <a:latin typeface="Times New Roman"/>
                <a:cs typeface="Times New Roman"/>
              </a:rPr>
              <a:t>25</a:t>
            </a:r>
            <a:r>
              <a:rPr sz="4800" spc="60" baseline="34722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0.893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3016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100"/>
              </a:spcBef>
            </a:pPr>
            <a:r>
              <a:rPr sz="4800" spc="-40" dirty="0"/>
              <a:t>Categorical</a:t>
            </a:r>
            <a:r>
              <a:rPr sz="4800" spc="-235" dirty="0"/>
              <a:t> </a:t>
            </a:r>
            <a:r>
              <a:rPr sz="4800" spc="-20" dirty="0"/>
              <a:t>data</a:t>
            </a:r>
            <a:endParaRPr sz="48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1871" y="1930955"/>
            <a:ext cx="7301188" cy="371462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2100" y="1690243"/>
            <a:ext cx="7604759" cy="101409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3579"/>
              </a:lnSpc>
              <a:spcBef>
                <a:spcPts val="740"/>
              </a:spcBef>
            </a:pPr>
            <a:r>
              <a:rPr sz="3500" spc="-45" dirty="0">
                <a:solidFill>
                  <a:srgbClr val="404040"/>
                </a:solidFill>
                <a:latin typeface="Times New Roman"/>
                <a:cs typeface="Times New Roman"/>
              </a:rPr>
              <a:t>Computing</a:t>
            </a:r>
            <a:r>
              <a:rPr sz="3500" spc="-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500" spc="-45" dirty="0">
                <a:solidFill>
                  <a:srgbClr val="404040"/>
                </a:solidFill>
                <a:latin typeface="Times New Roman"/>
                <a:cs typeface="Times New Roman"/>
              </a:rPr>
              <a:t>Pearsons</a:t>
            </a:r>
            <a:r>
              <a:rPr sz="3500" spc="-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500" spc="-50" dirty="0">
                <a:solidFill>
                  <a:srgbClr val="404040"/>
                </a:solidFill>
                <a:latin typeface="Times New Roman"/>
                <a:cs typeface="Times New Roman"/>
              </a:rPr>
              <a:t>correlation</a:t>
            </a:r>
            <a:r>
              <a:rPr sz="3500" spc="-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500" spc="-40" dirty="0">
                <a:solidFill>
                  <a:srgbClr val="404040"/>
                </a:solidFill>
                <a:latin typeface="Times New Roman"/>
                <a:cs typeface="Times New Roman"/>
              </a:rPr>
              <a:t>coefficient, </a:t>
            </a:r>
            <a:r>
              <a:rPr sz="3500" spc="-90" dirty="0">
                <a:solidFill>
                  <a:srgbClr val="404040"/>
                </a:solidFill>
                <a:latin typeface="Times New Roman"/>
                <a:cs typeface="Times New Roman"/>
              </a:rPr>
              <a:t>r,</a:t>
            </a:r>
            <a:r>
              <a:rPr sz="3500" spc="-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500" spc="-1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3500" spc="-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3500" spc="-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500" spc="-25" dirty="0">
                <a:solidFill>
                  <a:srgbClr val="404040"/>
                </a:solidFill>
                <a:latin typeface="Times New Roman"/>
                <a:cs typeface="Times New Roman"/>
              </a:rPr>
              <a:t>same</a:t>
            </a:r>
            <a:r>
              <a:rPr sz="3500" spc="-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500" spc="-10" dirty="0">
                <a:solidFill>
                  <a:srgbClr val="404040"/>
                </a:solidFill>
                <a:latin typeface="Times New Roman"/>
                <a:cs typeface="Times New Roman"/>
              </a:rPr>
              <a:t>problem: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77665" y="4378950"/>
            <a:ext cx="1426210" cy="549910"/>
            <a:chOff x="1777665" y="4378950"/>
            <a:chExt cx="1426210" cy="549910"/>
          </a:xfrm>
        </p:grpSpPr>
        <p:sp>
          <p:nvSpPr>
            <p:cNvPr id="8" name="object 8"/>
            <p:cNvSpPr/>
            <p:nvPr/>
          </p:nvSpPr>
          <p:spPr>
            <a:xfrm>
              <a:off x="1814085" y="4714358"/>
              <a:ext cx="43815" cy="25400"/>
            </a:xfrm>
            <a:custGeom>
              <a:avLst/>
              <a:gdLst/>
              <a:ahLst/>
              <a:cxnLst/>
              <a:rect l="l" t="t" r="r" b="b"/>
              <a:pathLst>
                <a:path w="43814" h="25400">
                  <a:moveTo>
                    <a:pt x="0" y="24981"/>
                  </a:moveTo>
                  <a:lnTo>
                    <a:pt x="43565" y="0"/>
                  </a:lnTo>
                </a:path>
              </a:pathLst>
            </a:custGeom>
            <a:ln w="14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7651" y="4721491"/>
              <a:ext cx="64135" cy="151765"/>
            </a:xfrm>
            <a:custGeom>
              <a:avLst/>
              <a:gdLst/>
              <a:ahLst/>
              <a:cxnLst/>
              <a:rect l="l" t="t" r="r" b="b"/>
              <a:pathLst>
                <a:path w="64135" h="151764">
                  <a:moveTo>
                    <a:pt x="0" y="0"/>
                  </a:moveTo>
                  <a:lnTo>
                    <a:pt x="63569" y="151290"/>
                  </a:lnTo>
                </a:path>
              </a:pathLst>
            </a:custGeom>
            <a:ln w="28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29055" y="4436758"/>
              <a:ext cx="620395" cy="436245"/>
            </a:xfrm>
            <a:custGeom>
              <a:avLst/>
              <a:gdLst/>
              <a:ahLst/>
              <a:cxnLst/>
              <a:rect l="l" t="t" r="r" b="b"/>
              <a:pathLst>
                <a:path w="620394" h="436245">
                  <a:moveTo>
                    <a:pt x="0" y="436024"/>
                  </a:moveTo>
                  <a:lnTo>
                    <a:pt x="84290" y="0"/>
                  </a:lnTo>
                </a:path>
                <a:path w="620394" h="436245">
                  <a:moveTo>
                    <a:pt x="84290" y="0"/>
                  </a:moveTo>
                  <a:lnTo>
                    <a:pt x="542049" y="0"/>
                  </a:lnTo>
                </a:path>
                <a:path w="620394" h="436245">
                  <a:moveTo>
                    <a:pt x="576345" y="328249"/>
                  </a:moveTo>
                  <a:lnTo>
                    <a:pt x="619882" y="302581"/>
                  </a:lnTo>
                </a:path>
              </a:pathLst>
            </a:custGeom>
            <a:ln w="14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48938" y="4746472"/>
              <a:ext cx="64769" cy="168275"/>
            </a:xfrm>
            <a:custGeom>
              <a:avLst/>
              <a:gdLst/>
              <a:ahLst/>
              <a:cxnLst/>
              <a:rect l="l" t="t" r="r" b="b"/>
              <a:pathLst>
                <a:path w="64769" h="168275">
                  <a:moveTo>
                    <a:pt x="0" y="0"/>
                  </a:moveTo>
                  <a:lnTo>
                    <a:pt x="64287" y="167705"/>
                  </a:lnTo>
                </a:path>
              </a:pathLst>
            </a:custGeom>
            <a:ln w="28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77665" y="4386079"/>
              <a:ext cx="1426210" cy="528320"/>
            </a:xfrm>
            <a:custGeom>
              <a:avLst/>
              <a:gdLst/>
              <a:ahLst/>
              <a:cxnLst/>
              <a:rect l="l" t="t" r="r" b="b"/>
              <a:pathLst>
                <a:path w="1426210" h="528320">
                  <a:moveTo>
                    <a:pt x="842706" y="528099"/>
                  </a:moveTo>
                  <a:lnTo>
                    <a:pt x="926968" y="50678"/>
                  </a:lnTo>
                </a:path>
                <a:path w="1426210" h="528320">
                  <a:moveTo>
                    <a:pt x="926968" y="50678"/>
                  </a:moveTo>
                  <a:lnTo>
                    <a:pt x="1397584" y="50678"/>
                  </a:lnTo>
                </a:path>
                <a:path w="1426210" h="528320">
                  <a:moveTo>
                    <a:pt x="0" y="0"/>
                  </a:moveTo>
                  <a:lnTo>
                    <a:pt x="1426169" y="0"/>
                  </a:lnTo>
                </a:path>
              </a:pathLst>
            </a:custGeom>
            <a:ln w="14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325539" y="3791603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0672" y="0"/>
                </a:lnTo>
              </a:path>
            </a:pathLst>
          </a:custGeom>
          <a:ln w="14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28303" y="3791603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246" y="0"/>
                </a:lnTo>
              </a:path>
            </a:pathLst>
          </a:custGeom>
          <a:ln w="14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36946" y="4795002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533" y="0"/>
                </a:lnTo>
              </a:path>
            </a:pathLst>
          </a:custGeom>
          <a:ln w="14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3570185" y="4378950"/>
            <a:ext cx="3659504" cy="995680"/>
            <a:chOff x="3570185" y="4378950"/>
            <a:chExt cx="3659504" cy="995680"/>
          </a:xfrm>
        </p:grpSpPr>
        <p:sp>
          <p:nvSpPr>
            <p:cNvPr id="17" name="object 17"/>
            <p:cNvSpPr/>
            <p:nvPr/>
          </p:nvSpPr>
          <p:spPr>
            <a:xfrm>
              <a:off x="3606605" y="5009806"/>
              <a:ext cx="43815" cy="25400"/>
            </a:xfrm>
            <a:custGeom>
              <a:avLst/>
              <a:gdLst/>
              <a:ahLst/>
              <a:cxnLst/>
              <a:rect l="l" t="t" r="r" b="b"/>
              <a:pathLst>
                <a:path w="43814" h="25400">
                  <a:moveTo>
                    <a:pt x="0" y="24981"/>
                  </a:moveTo>
                  <a:lnTo>
                    <a:pt x="43565" y="0"/>
                  </a:lnTo>
                </a:path>
              </a:pathLst>
            </a:custGeom>
            <a:ln w="14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50171" y="5016939"/>
              <a:ext cx="64769" cy="343535"/>
            </a:xfrm>
            <a:custGeom>
              <a:avLst/>
              <a:gdLst/>
              <a:ahLst/>
              <a:cxnLst/>
              <a:rect l="l" t="t" r="r" b="b"/>
              <a:pathLst>
                <a:path w="64770" h="343535">
                  <a:moveTo>
                    <a:pt x="0" y="0"/>
                  </a:moveTo>
                  <a:lnTo>
                    <a:pt x="64287" y="343255"/>
                  </a:lnTo>
                </a:path>
              </a:pathLst>
            </a:custGeom>
            <a:ln w="28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21576" y="4436758"/>
              <a:ext cx="1727200" cy="923925"/>
            </a:xfrm>
            <a:custGeom>
              <a:avLst/>
              <a:gdLst/>
              <a:ahLst/>
              <a:cxnLst/>
              <a:rect l="l" t="t" r="r" b="b"/>
              <a:pathLst>
                <a:path w="1727200" h="923925">
                  <a:moveTo>
                    <a:pt x="0" y="923437"/>
                  </a:moveTo>
                  <a:lnTo>
                    <a:pt x="84290" y="0"/>
                  </a:lnTo>
                </a:path>
                <a:path w="1727200" h="923925">
                  <a:moveTo>
                    <a:pt x="84290" y="0"/>
                  </a:moveTo>
                  <a:lnTo>
                    <a:pt x="1649021" y="0"/>
                  </a:lnTo>
                </a:path>
                <a:path w="1727200" h="923925">
                  <a:moveTo>
                    <a:pt x="1682600" y="598029"/>
                  </a:moveTo>
                  <a:lnTo>
                    <a:pt x="1726797" y="573047"/>
                  </a:lnTo>
                </a:path>
              </a:pathLst>
            </a:custGeom>
            <a:ln w="14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48373" y="5016939"/>
              <a:ext cx="64135" cy="343535"/>
            </a:xfrm>
            <a:custGeom>
              <a:avLst/>
              <a:gdLst/>
              <a:ahLst/>
              <a:cxnLst/>
              <a:rect l="l" t="t" r="r" b="b"/>
              <a:pathLst>
                <a:path w="64135" h="343535">
                  <a:moveTo>
                    <a:pt x="0" y="0"/>
                  </a:moveTo>
                  <a:lnTo>
                    <a:pt x="63713" y="343255"/>
                  </a:lnTo>
                </a:path>
              </a:pathLst>
            </a:custGeom>
            <a:ln w="28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70185" y="4386079"/>
              <a:ext cx="3659504" cy="974725"/>
            </a:xfrm>
            <a:custGeom>
              <a:avLst/>
              <a:gdLst/>
              <a:ahLst/>
              <a:cxnLst/>
              <a:rect l="l" t="t" r="r" b="b"/>
              <a:pathLst>
                <a:path w="3659504" h="974725">
                  <a:moveTo>
                    <a:pt x="1948789" y="974115"/>
                  </a:moveTo>
                  <a:lnTo>
                    <a:pt x="2033166" y="50678"/>
                  </a:lnTo>
                </a:path>
                <a:path w="3659504" h="974725">
                  <a:moveTo>
                    <a:pt x="2033166" y="50678"/>
                  </a:moveTo>
                  <a:lnTo>
                    <a:pt x="3630012" y="50678"/>
                  </a:lnTo>
                </a:path>
                <a:path w="3659504" h="974725">
                  <a:moveTo>
                    <a:pt x="0" y="0"/>
                  </a:moveTo>
                  <a:lnTo>
                    <a:pt x="3659285" y="0"/>
                  </a:lnTo>
                </a:path>
              </a:pathLst>
            </a:custGeom>
            <a:ln w="14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6767407" y="4795002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5">
                <a:moveTo>
                  <a:pt x="0" y="0"/>
                </a:moveTo>
                <a:lnTo>
                  <a:pt x="151533" y="0"/>
                </a:lnTo>
              </a:path>
            </a:pathLst>
          </a:custGeom>
          <a:ln w="14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83260" y="4112567"/>
            <a:ext cx="217170" cy="443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700" spc="-50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58632" y="4112567"/>
            <a:ext cx="448309" cy="443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700" i="1" dirty="0">
                <a:latin typeface="Times New Roman"/>
                <a:cs typeface="Times New Roman"/>
              </a:rPr>
              <a:t>r</a:t>
            </a:r>
            <a:r>
              <a:rPr sz="2700" i="1" spc="85" dirty="0">
                <a:latin typeface="Times New Roman"/>
                <a:cs typeface="Times New Roman"/>
              </a:rPr>
              <a:t> </a:t>
            </a:r>
            <a:r>
              <a:rPr sz="2700" spc="-50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13307" y="4882427"/>
            <a:ext cx="8191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93752" y="4882427"/>
            <a:ext cx="8191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33034" y="3438735"/>
            <a:ext cx="12700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18562" y="4538736"/>
            <a:ext cx="1054100" cy="576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62280" algn="l"/>
              </a:tabLst>
            </a:pPr>
            <a:r>
              <a:rPr sz="3600" spc="-25" dirty="0">
                <a:latin typeface="Symbol"/>
                <a:cs typeface="Symbol"/>
              </a:rPr>
              <a:t></a:t>
            </a:r>
            <a:r>
              <a:rPr sz="2700" i="1" spc="-25" dirty="0">
                <a:latin typeface="Times New Roman"/>
                <a:cs typeface="Times New Roman"/>
              </a:rPr>
              <a:t>y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Symbol"/>
                <a:cs typeface="Symbol"/>
              </a:rPr>
              <a:t></a:t>
            </a:r>
            <a:r>
              <a:rPr sz="2700" spc="35" dirty="0">
                <a:latin typeface="Times New Roman"/>
                <a:cs typeface="Times New Roman"/>
              </a:rPr>
              <a:t> </a:t>
            </a:r>
            <a:r>
              <a:rPr sz="2700" i="1" spc="-35" dirty="0">
                <a:latin typeface="Times New Roman"/>
                <a:cs typeface="Times New Roman"/>
              </a:rPr>
              <a:t>y</a:t>
            </a:r>
            <a:r>
              <a:rPr sz="3600" spc="-35" dirty="0">
                <a:latin typeface="Symbol"/>
                <a:cs typeface="Symbol"/>
              </a:rPr>
              <a:t>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20245" y="4538736"/>
            <a:ext cx="1021715" cy="576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40690" algn="l"/>
              </a:tabLst>
            </a:pPr>
            <a:r>
              <a:rPr sz="3600" spc="-25" dirty="0">
                <a:latin typeface="Symbol"/>
                <a:cs typeface="Symbol"/>
              </a:rPr>
              <a:t></a:t>
            </a:r>
            <a:r>
              <a:rPr sz="2700" i="1" spc="-25" dirty="0">
                <a:latin typeface="Times New Roman"/>
                <a:cs typeface="Times New Roman"/>
              </a:rPr>
              <a:t>x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Symbol"/>
                <a:cs typeface="Symbol"/>
              </a:rPr>
              <a:t>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395" dirty="0">
                <a:latin typeface="Times New Roman"/>
                <a:cs typeface="Times New Roman"/>
              </a:rPr>
              <a:t> </a:t>
            </a:r>
            <a:r>
              <a:rPr sz="3600" spc="-350" dirty="0">
                <a:latin typeface="Symbol"/>
                <a:cs typeface="Symbol"/>
              </a:rPr>
              <a:t>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09880" y="4442106"/>
            <a:ext cx="385445" cy="954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" algn="ctr">
              <a:lnSpc>
                <a:spcPts val="1420"/>
              </a:lnSpc>
              <a:spcBef>
                <a:spcPts val="95"/>
              </a:spcBef>
            </a:pPr>
            <a:r>
              <a:rPr sz="1600" i="1" spc="-5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4200"/>
              </a:lnSpc>
            </a:pPr>
            <a:r>
              <a:rPr sz="4100" spc="-1935" dirty="0">
                <a:latin typeface="Symbol"/>
                <a:cs typeface="Symbol"/>
              </a:rPr>
              <a:t></a:t>
            </a:r>
            <a:endParaRPr sz="4100">
              <a:latin typeface="Symbol"/>
              <a:cs typeface="Symbol"/>
            </a:endParaRPr>
          </a:p>
          <a:p>
            <a:pPr marL="66040">
              <a:lnSpc>
                <a:spcPts val="1700"/>
              </a:lnSpc>
            </a:pPr>
            <a:r>
              <a:rPr sz="1600" i="1" spc="-25" dirty="0">
                <a:latin typeface="Times New Roman"/>
                <a:cs typeface="Times New Roman"/>
              </a:rPr>
              <a:t>i</a:t>
            </a:r>
            <a:r>
              <a:rPr sz="1600" spc="-25" dirty="0">
                <a:latin typeface="Symbol"/>
                <a:cs typeface="Symbol"/>
              </a:rPr>
              <a:t></a:t>
            </a:r>
            <a:r>
              <a:rPr sz="1600" spc="-2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88950" y="4495076"/>
            <a:ext cx="1188720" cy="443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0"/>
              </a:spcBef>
              <a:tabLst>
                <a:tab pos="742315" algn="l"/>
              </a:tabLst>
            </a:pPr>
            <a:r>
              <a:rPr sz="4050" i="1" spc="67" baseline="14403" dirty="0">
                <a:latin typeface="Times New Roman"/>
                <a:cs typeface="Times New Roman"/>
              </a:rPr>
              <a:t>S</a:t>
            </a:r>
            <a:r>
              <a:rPr sz="1600" i="1" spc="45" dirty="0">
                <a:latin typeface="Times New Roman"/>
                <a:cs typeface="Times New Roman"/>
              </a:rPr>
              <a:t>xx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4050" i="1" spc="112" baseline="14403" dirty="0">
                <a:latin typeface="Times New Roman"/>
                <a:cs typeface="Times New Roman"/>
              </a:rPr>
              <a:t>S</a:t>
            </a:r>
            <a:r>
              <a:rPr sz="1600" i="1" spc="75" dirty="0">
                <a:latin typeface="Times New Roman"/>
                <a:cs typeface="Times New Roman"/>
              </a:rPr>
              <a:t>yy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72697" y="4083145"/>
            <a:ext cx="21399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xy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75588" y="3850666"/>
            <a:ext cx="200025" cy="443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700" i="1" spc="-50" dirty="0"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36250" y="4614081"/>
            <a:ext cx="12700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11735" y="4442106"/>
            <a:ext cx="385445" cy="954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" algn="ctr">
              <a:lnSpc>
                <a:spcPts val="1420"/>
              </a:lnSpc>
              <a:spcBef>
                <a:spcPts val="95"/>
              </a:spcBef>
            </a:pPr>
            <a:r>
              <a:rPr sz="1600" i="1" spc="-5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4200"/>
              </a:lnSpc>
            </a:pPr>
            <a:r>
              <a:rPr sz="4100" spc="-1935" dirty="0">
                <a:latin typeface="Symbol"/>
                <a:cs typeface="Symbol"/>
              </a:rPr>
              <a:t></a:t>
            </a:r>
            <a:endParaRPr sz="4100">
              <a:latin typeface="Symbol"/>
              <a:cs typeface="Symbol"/>
            </a:endParaRPr>
          </a:p>
          <a:p>
            <a:pPr marL="66675">
              <a:lnSpc>
                <a:spcPts val="1700"/>
              </a:lnSpc>
            </a:pPr>
            <a:r>
              <a:rPr sz="1600" i="1" spc="-25" dirty="0">
                <a:latin typeface="Times New Roman"/>
                <a:cs typeface="Times New Roman"/>
              </a:rPr>
              <a:t>i</a:t>
            </a:r>
            <a:r>
              <a:rPr sz="1600" spc="-25" dirty="0">
                <a:latin typeface="Symbol"/>
                <a:cs typeface="Symbol"/>
              </a:rPr>
              <a:t></a:t>
            </a:r>
            <a:r>
              <a:rPr sz="1600" spc="-2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05789" y="4614081"/>
            <a:ext cx="12700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62055" y="3406654"/>
            <a:ext cx="2509520" cy="9867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25"/>
              </a:spcBef>
            </a:pPr>
            <a:r>
              <a:rPr sz="6150" baseline="-8807" dirty="0">
                <a:latin typeface="Symbol"/>
                <a:cs typeface="Symbol"/>
              </a:rPr>
              <a:t></a:t>
            </a:r>
            <a:r>
              <a:rPr sz="3600" dirty="0">
                <a:latin typeface="Symbol"/>
                <a:cs typeface="Symbol"/>
              </a:rPr>
              <a:t>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400" i="1" baseline="-24305" dirty="0">
                <a:latin typeface="Times New Roman"/>
                <a:cs typeface="Times New Roman"/>
              </a:rPr>
              <a:t>i</a:t>
            </a:r>
            <a:r>
              <a:rPr sz="2400" i="1" spc="472" baseline="-2430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</a:t>
            </a:r>
            <a:r>
              <a:rPr sz="2700" spc="-14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x</a:t>
            </a:r>
            <a:r>
              <a:rPr sz="2700" i="1" spc="-400" dirty="0">
                <a:latin typeface="Times New Roman"/>
                <a:cs typeface="Times New Roman"/>
              </a:rPr>
              <a:t> </a:t>
            </a:r>
            <a:r>
              <a:rPr sz="3600" spc="-90" dirty="0">
                <a:latin typeface="Symbol"/>
                <a:cs typeface="Symbol"/>
              </a:rPr>
              <a:t></a:t>
            </a:r>
            <a:r>
              <a:rPr sz="2700" i="1" spc="-90" dirty="0">
                <a:latin typeface="Times New Roman"/>
                <a:cs typeface="Times New Roman"/>
              </a:rPr>
              <a:t>y</a:t>
            </a:r>
            <a:r>
              <a:rPr sz="2400" i="1" spc="-135" baseline="-24305" dirty="0">
                <a:latin typeface="Times New Roman"/>
                <a:cs typeface="Times New Roman"/>
              </a:rPr>
              <a:t>i</a:t>
            </a:r>
            <a:r>
              <a:rPr sz="2400" i="1" spc="494" baseline="-2430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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i="1" spc="-25" dirty="0">
                <a:latin typeface="Times New Roman"/>
                <a:cs typeface="Times New Roman"/>
              </a:rPr>
              <a:t>y</a:t>
            </a:r>
            <a:r>
              <a:rPr sz="3600" spc="-25" dirty="0">
                <a:latin typeface="Symbol"/>
                <a:cs typeface="Symbol"/>
              </a:rPr>
              <a:t></a:t>
            </a:r>
            <a:endParaRPr sz="3600">
              <a:latin typeface="Symbol"/>
              <a:cs typeface="Symbol"/>
            </a:endParaRPr>
          </a:p>
          <a:p>
            <a:pPr marL="104139">
              <a:lnSpc>
                <a:spcPct val="100000"/>
              </a:lnSpc>
              <a:spcBef>
                <a:spcPts val="200"/>
              </a:spcBef>
            </a:pPr>
            <a:r>
              <a:rPr sz="1600" i="1" spc="-25" dirty="0">
                <a:latin typeface="Times New Roman"/>
                <a:cs typeface="Times New Roman"/>
              </a:rPr>
              <a:t>i</a:t>
            </a:r>
            <a:r>
              <a:rPr sz="1600" spc="-25" dirty="0">
                <a:latin typeface="Symbol"/>
                <a:cs typeface="Symbol"/>
              </a:rPr>
              <a:t></a:t>
            </a:r>
            <a:r>
              <a:rPr sz="1600" spc="-2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8" name="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090" y="907745"/>
            <a:ext cx="26727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>
                <a:latin typeface="Carlito"/>
                <a:cs typeface="Carlito"/>
              </a:rPr>
              <a:t>Calculation</a:t>
            </a:r>
            <a:endParaRPr sz="480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47750" y="2169960"/>
          <a:ext cx="6730998" cy="3257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6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b="1" i="1" spc="-50" dirty="0">
                          <a:latin typeface="Carlito"/>
                          <a:cs typeface="Carlito"/>
                        </a:rPr>
                        <a:t>X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b="1" i="1" spc="-50" dirty="0">
                          <a:latin typeface="Carlito"/>
                          <a:cs typeface="Carlito"/>
                        </a:rPr>
                        <a:t>Y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b="1" i="1" dirty="0">
                          <a:latin typeface="Carlito"/>
                          <a:cs typeface="Carlito"/>
                        </a:rPr>
                        <a:t>x-</a:t>
                      </a:r>
                      <a:r>
                        <a:rPr sz="1750" b="1" i="1" spc="-25" dirty="0">
                          <a:latin typeface="Carlito"/>
                          <a:cs typeface="Carlito"/>
                        </a:rPr>
                        <a:t>x'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b="1" i="1" dirty="0">
                          <a:latin typeface="Carlito"/>
                          <a:cs typeface="Carlito"/>
                        </a:rPr>
                        <a:t>y-</a:t>
                      </a:r>
                      <a:r>
                        <a:rPr sz="1750" b="1" i="1" spc="-25" dirty="0">
                          <a:latin typeface="Carlito"/>
                          <a:cs typeface="Carlito"/>
                        </a:rPr>
                        <a:t>y'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b="1" i="1" dirty="0">
                          <a:latin typeface="Carlito"/>
                          <a:cs typeface="Carlito"/>
                        </a:rPr>
                        <a:t>(x-x')(y-</a:t>
                      </a:r>
                      <a:r>
                        <a:rPr sz="1750" b="1" i="1" spc="-25" dirty="0">
                          <a:latin typeface="Carlito"/>
                          <a:cs typeface="Carlito"/>
                        </a:rPr>
                        <a:t>y')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b="1" i="1" dirty="0">
                          <a:latin typeface="Carlito"/>
                          <a:cs typeface="Carlito"/>
                        </a:rPr>
                        <a:t>(x-</a:t>
                      </a:r>
                      <a:r>
                        <a:rPr sz="1750" b="1" i="1" spc="-10" dirty="0">
                          <a:latin typeface="Carlito"/>
                          <a:cs typeface="Carlito"/>
                        </a:rPr>
                        <a:t>x')**2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b="1" i="1" dirty="0">
                          <a:latin typeface="Carlito"/>
                          <a:cs typeface="Carlito"/>
                        </a:rPr>
                        <a:t>(y-</a:t>
                      </a:r>
                      <a:r>
                        <a:rPr sz="1750" b="1" i="1" spc="-10" dirty="0">
                          <a:latin typeface="Carlito"/>
                          <a:cs typeface="Carlito"/>
                        </a:rPr>
                        <a:t>y')**2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25" dirty="0">
                          <a:latin typeface="Carlito"/>
                          <a:cs typeface="Carlito"/>
                        </a:rPr>
                        <a:t>25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20" dirty="0">
                          <a:latin typeface="Carlito"/>
                          <a:cs typeface="Carlito"/>
                        </a:rPr>
                        <a:t>24.3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750" spc="-20" dirty="0">
                          <a:latin typeface="Carlito"/>
                          <a:cs typeface="Carlito"/>
                        </a:rPr>
                        <a:t>2.87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750" spc="-25" dirty="0">
                          <a:latin typeface="Carlito"/>
                          <a:cs typeface="Carlito"/>
                        </a:rPr>
                        <a:t>3.4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9.758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8.2369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11.56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spc="-20" dirty="0">
                          <a:latin typeface="Carlito"/>
                          <a:cs typeface="Carlito"/>
                        </a:rPr>
                        <a:t>33.9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spc="-20" dirty="0">
                          <a:latin typeface="Carlito"/>
                          <a:cs typeface="Carlito"/>
                        </a:rPr>
                        <a:t>38.7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spc="-20" dirty="0">
                          <a:latin typeface="Carlito"/>
                          <a:cs typeface="Carlito"/>
                        </a:rPr>
                        <a:t>6.03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spc="-25" dirty="0">
                          <a:latin typeface="Carlito"/>
                          <a:cs typeface="Carlito"/>
                        </a:rPr>
                        <a:t>11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66.33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36.3609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spc="-25" dirty="0">
                          <a:latin typeface="Carlito"/>
                          <a:cs typeface="Carlito"/>
                        </a:rPr>
                        <a:t>121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spc="-20" dirty="0">
                          <a:latin typeface="Carlito"/>
                          <a:cs typeface="Carlito"/>
                        </a:rPr>
                        <a:t>16.7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spc="-20" dirty="0">
                          <a:latin typeface="Carlito"/>
                          <a:cs typeface="Carlito"/>
                        </a:rPr>
                        <a:t>13.4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750" spc="-10" dirty="0">
                          <a:latin typeface="Carlito"/>
                          <a:cs typeface="Carlito"/>
                        </a:rPr>
                        <a:t>11.17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750" spc="-20" dirty="0">
                          <a:latin typeface="Carlito"/>
                          <a:cs typeface="Carlito"/>
                        </a:rPr>
                        <a:t>14.3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159.731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124.7689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204.49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20" dirty="0">
                          <a:latin typeface="Carlito"/>
                          <a:cs typeface="Carlito"/>
                        </a:rPr>
                        <a:t>37.4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20" dirty="0">
                          <a:latin typeface="Carlito"/>
                          <a:cs typeface="Carlito"/>
                        </a:rPr>
                        <a:t>32.1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20" dirty="0">
                          <a:latin typeface="Carlito"/>
                          <a:cs typeface="Carlito"/>
                        </a:rPr>
                        <a:t>9.53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25" dirty="0">
                          <a:latin typeface="Carlito"/>
                          <a:cs typeface="Carlito"/>
                        </a:rPr>
                        <a:t>4.4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41.932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90.8209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19.36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spc="-20" dirty="0">
                          <a:latin typeface="Carlito"/>
                          <a:cs typeface="Carlito"/>
                        </a:rPr>
                        <a:t>24.6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spc="-25" dirty="0">
                          <a:latin typeface="Carlito"/>
                          <a:cs typeface="Carlito"/>
                        </a:rPr>
                        <a:t>28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750" spc="-20" dirty="0">
                          <a:latin typeface="Carlito"/>
                          <a:cs typeface="Carlito"/>
                        </a:rPr>
                        <a:t>3.27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spc="-25" dirty="0">
                          <a:latin typeface="Carlito"/>
                          <a:cs typeface="Carlito"/>
                        </a:rPr>
                        <a:t>0.3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750" spc="-10" dirty="0">
                          <a:latin typeface="Carlito"/>
                          <a:cs typeface="Carlito"/>
                        </a:rPr>
                        <a:t>0.981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10.6929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spc="-20" dirty="0">
                          <a:latin typeface="Carlito"/>
                          <a:cs typeface="Carlito"/>
                        </a:rPr>
                        <a:t>0.09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20" dirty="0">
                          <a:latin typeface="Carlito"/>
                          <a:cs typeface="Carlito"/>
                        </a:rPr>
                        <a:t>17.3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20" dirty="0">
                          <a:latin typeface="Carlito"/>
                          <a:cs typeface="Carlito"/>
                        </a:rPr>
                        <a:t>12.5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750" spc="-10" dirty="0">
                          <a:latin typeface="Carlito"/>
                          <a:cs typeface="Carlito"/>
                        </a:rPr>
                        <a:t>10.57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750" spc="-20" dirty="0">
                          <a:latin typeface="Carlito"/>
                          <a:cs typeface="Carlito"/>
                        </a:rPr>
                        <a:t>15.2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160.664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111.7249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231.04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20" dirty="0">
                          <a:latin typeface="Carlito"/>
                          <a:cs typeface="Carlito"/>
                        </a:rPr>
                        <a:t>40.2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20" dirty="0">
                          <a:latin typeface="Carlito"/>
                          <a:cs typeface="Carlito"/>
                        </a:rPr>
                        <a:t>44.9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12.33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20" dirty="0">
                          <a:latin typeface="Carlito"/>
                          <a:cs typeface="Carlito"/>
                        </a:rPr>
                        <a:t>17.2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212.076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152.0289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295.84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25" dirty="0">
                          <a:latin typeface="Carlito"/>
                          <a:cs typeface="Carlito"/>
                        </a:rPr>
                        <a:t>Sum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649.51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534.6343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50" spc="-10" dirty="0">
                          <a:latin typeface="Carlito"/>
                          <a:cs typeface="Carlito"/>
                        </a:rPr>
                        <a:t>883.38</a:t>
                      </a:r>
                      <a:endParaRPr sz="175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FDFDF"/>
                      </a:solidFill>
                      <a:prstDash val="solid"/>
                    </a:lnL>
                    <a:lnR w="19050">
                      <a:solidFill>
                        <a:srgbClr val="DFDFDF"/>
                      </a:solidFill>
                      <a:prstDash val="solid"/>
                    </a:lnR>
                    <a:lnT w="19050">
                      <a:solidFill>
                        <a:srgbClr val="DFDFDF"/>
                      </a:solidFill>
                      <a:prstDash val="solid"/>
                    </a:lnT>
                    <a:lnB w="19050">
                      <a:solidFill>
                        <a:srgbClr val="DFDFD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200" y="6374891"/>
            <a:ext cx="4953000" cy="457200"/>
            <a:chOff x="76200" y="6374891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8" y="6458711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200" y="6374891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953000" y="457200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4500" y="1967611"/>
            <a:ext cx="414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4228338"/>
            <a:ext cx="1481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Compare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with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70039" y="3242408"/>
            <a:ext cx="2655570" cy="454025"/>
            <a:chOff x="2370039" y="3242408"/>
            <a:chExt cx="2655570" cy="454025"/>
          </a:xfrm>
        </p:grpSpPr>
        <p:sp>
          <p:nvSpPr>
            <p:cNvPr id="9" name="object 9"/>
            <p:cNvSpPr/>
            <p:nvPr/>
          </p:nvSpPr>
          <p:spPr>
            <a:xfrm>
              <a:off x="2409161" y="3545205"/>
              <a:ext cx="48895" cy="27940"/>
            </a:xfrm>
            <a:custGeom>
              <a:avLst/>
              <a:gdLst/>
              <a:ahLst/>
              <a:cxnLst/>
              <a:rect l="l" t="t" r="r" b="b"/>
              <a:pathLst>
                <a:path w="48894" h="27939">
                  <a:moveTo>
                    <a:pt x="0" y="27383"/>
                  </a:moveTo>
                  <a:lnTo>
                    <a:pt x="48525" y="0"/>
                  </a:lnTo>
                </a:path>
              </a:pathLst>
            </a:custGeom>
            <a:ln w="15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7687" y="3553030"/>
              <a:ext cx="70485" cy="127635"/>
            </a:xfrm>
            <a:custGeom>
              <a:avLst/>
              <a:gdLst/>
              <a:ahLst/>
              <a:cxnLst/>
              <a:rect l="l" t="t" r="r" b="b"/>
              <a:pathLst>
                <a:path w="70485" h="127635">
                  <a:moveTo>
                    <a:pt x="0" y="0"/>
                  </a:moveTo>
                  <a:lnTo>
                    <a:pt x="70445" y="127536"/>
                  </a:lnTo>
                </a:path>
              </a:pathLst>
            </a:custGeom>
            <a:ln w="312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5964" y="3297967"/>
              <a:ext cx="1230630" cy="382905"/>
            </a:xfrm>
            <a:custGeom>
              <a:avLst/>
              <a:gdLst/>
              <a:ahLst/>
              <a:cxnLst/>
              <a:rect l="l" t="t" r="r" b="b"/>
              <a:pathLst>
                <a:path w="1230629" h="382904">
                  <a:moveTo>
                    <a:pt x="0" y="382599"/>
                  </a:moveTo>
                  <a:lnTo>
                    <a:pt x="92334" y="0"/>
                  </a:lnTo>
                </a:path>
                <a:path w="1230629" h="382904">
                  <a:moveTo>
                    <a:pt x="92334" y="0"/>
                  </a:moveTo>
                  <a:lnTo>
                    <a:pt x="1144116" y="0"/>
                  </a:lnTo>
                </a:path>
                <a:path w="1230629" h="382904">
                  <a:moveTo>
                    <a:pt x="1181666" y="274621"/>
                  </a:moveTo>
                  <a:lnTo>
                    <a:pt x="1230192" y="247238"/>
                  </a:lnTo>
                </a:path>
              </a:pathLst>
            </a:custGeom>
            <a:ln w="15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66157" y="3553030"/>
              <a:ext cx="70485" cy="127635"/>
            </a:xfrm>
            <a:custGeom>
              <a:avLst/>
              <a:gdLst/>
              <a:ahLst/>
              <a:cxnLst/>
              <a:rect l="l" t="t" r="r" b="b"/>
              <a:pathLst>
                <a:path w="70485" h="127635">
                  <a:moveTo>
                    <a:pt x="0" y="0"/>
                  </a:moveTo>
                  <a:lnTo>
                    <a:pt x="70414" y="127536"/>
                  </a:lnTo>
                </a:path>
              </a:pathLst>
            </a:custGeom>
            <a:ln w="312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70039" y="3250224"/>
              <a:ext cx="2655570" cy="430530"/>
            </a:xfrm>
            <a:custGeom>
              <a:avLst/>
              <a:gdLst/>
              <a:ahLst/>
              <a:cxnLst/>
              <a:rect l="l" t="t" r="r" b="b"/>
              <a:pathLst>
                <a:path w="2655570" h="430529">
                  <a:moveTo>
                    <a:pt x="1474363" y="430341"/>
                  </a:moveTo>
                  <a:lnTo>
                    <a:pt x="1566697" y="47742"/>
                  </a:lnTo>
                </a:path>
                <a:path w="2655570" h="430529">
                  <a:moveTo>
                    <a:pt x="1566697" y="47742"/>
                  </a:moveTo>
                  <a:lnTo>
                    <a:pt x="2624015" y="47743"/>
                  </a:lnTo>
                </a:path>
                <a:path w="2655570" h="430529">
                  <a:moveTo>
                    <a:pt x="0" y="0"/>
                  </a:moveTo>
                  <a:lnTo>
                    <a:pt x="2655149" y="0"/>
                  </a:lnTo>
                </a:path>
              </a:pathLst>
            </a:custGeom>
            <a:ln w="15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15956" y="2953140"/>
            <a:ext cx="1175385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dirty="0">
                <a:latin typeface="Symbol"/>
                <a:cs typeface="Symbol"/>
              </a:rPr>
              <a:t>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0.945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626543" y="2618670"/>
            <a:ext cx="2374900" cy="11303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850"/>
              </a:spcBef>
            </a:pPr>
            <a:r>
              <a:rPr sz="3000" spc="-10" dirty="0">
                <a:solidFill>
                  <a:srgbClr val="000000"/>
                </a:solidFill>
              </a:rPr>
              <a:t>649.51</a:t>
            </a:r>
            <a:endParaRPr sz="3000"/>
          </a:p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1316355" algn="l"/>
              </a:tabLst>
            </a:pPr>
            <a:r>
              <a:rPr sz="3000" spc="-10" dirty="0">
                <a:solidFill>
                  <a:srgbClr val="000000"/>
                </a:solidFill>
              </a:rPr>
              <a:t>534.63</a:t>
            </a:r>
            <a:r>
              <a:rPr sz="3000" dirty="0">
                <a:solidFill>
                  <a:srgbClr val="000000"/>
                </a:solidFill>
              </a:rPr>
              <a:t>	</a:t>
            </a:r>
            <a:r>
              <a:rPr sz="3000" spc="-10" dirty="0">
                <a:solidFill>
                  <a:srgbClr val="000000"/>
                </a:solidFill>
              </a:rPr>
              <a:t>883.38</a:t>
            </a:r>
            <a:endParaRPr sz="3000"/>
          </a:p>
        </p:txBody>
      </p:sp>
      <p:sp>
        <p:nvSpPr>
          <p:cNvPr id="16" name="object 16"/>
          <p:cNvSpPr txBox="1"/>
          <p:nvPr/>
        </p:nvSpPr>
        <p:spPr>
          <a:xfrm>
            <a:off x="1797810" y="2953140"/>
            <a:ext cx="485775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i="1" dirty="0">
                <a:latin typeface="Times New Roman"/>
                <a:cs typeface="Times New Roman"/>
              </a:rPr>
              <a:t>r</a:t>
            </a:r>
            <a:r>
              <a:rPr sz="3000" i="1" spc="6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Symbol"/>
                <a:cs typeface="Symbol"/>
              </a:rPr>
              <a:t>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1701" y="5250188"/>
            <a:ext cx="2655569" cy="608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50" i="1" dirty="0">
                <a:latin typeface="DejaVu Sans Condensed"/>
                <a:cs typeface="DejaVu Sans Condensed"/>
              </a:rPr>
              <a:t>ρ</a:t>
            </a:r>
            <a:r>
              <a:rPr sz="3750" i="1" spc="-35" dirty="0">
                <a:latin typeface="DejaVu Sans Condensed"/>
                <a:cs typeface="DejaVu Sans Condensed"/>
              </a:rPr>
              <a:t> </a:t>
            </a:r>
            <a:r>
              <a:rPr sz="3550" dirty="0">
                <a:latin typeface="Symbol"/>
                <a:cs typeface="Symbol"/>
              </a:rPr>
              <a:t></a:t>
            </a:r>
            <a:r>
              <a:rPr sz="3550" spc="-170" dirty="0">
                <a:latin typeface="Times New Roman"/>
                <a:cs typeface="Times New Roman"/>
              </a:rPr>
              <a:t> </a:t>
            </a:r>
            <a:r>
              <a:rPr sz="3550" spc="-10" dirty="0">
                <a:latin typeface="Times New Roman"/>
                <a:cs typeface="Times New Roman"/>
              </a:rPr>
              <a:t>0.893</a:t>
            </a:r>
            <a:endParaRPr sz="3550" dirty="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6434326"/>
            <a:ext cx="1581912" cy="40995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6348984"/>
              <a:ext cx="1581912" cy="4084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0700" y="1980893"/>
            <a:ext cx="6912609" cy="93027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Spearman’s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less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sensitive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extreme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observations.</a:t>
            </a:r>
            <a:r>
              <a:rPr sz="20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(outliers)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value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Pearson’s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much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more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sensitive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extreme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outliers.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700" y="3484245"/>
            <a:ext cx="8222615" cy="8801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This</a:t>
            </a:r>
            <a:r>
              <a:rPr sz="2000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similar</a:t>
            </a:r>
            <a:r>
              <a:rPr sz="20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000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comparison</a:t>
            </a:r>
            <a:r>
              <a:rPr sz="2000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between</a:t>
            </a:r>
            <a:r>
              <a:rPr sz="2000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median</a:t>
            </a:r>
            <a:r>
              <a:rPr sz="2000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mean,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Times New Roman"/>
                <a:cs typeface="Times New Roman"/>
              </a:rPr>
              <a:t>standard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deviation</a:t>
            </a:r>
            <a:r>
              <a:rPr sz="2000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pseudo-standard</a:t>
            </a:r>
            <a:r>
              <a:rPr sz="2000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deviation.</a:t>
            </a:r>
            <a:r>
              <a:rPr sz="2000" spc="-8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mean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standard</a:t>
            </a:r>
            <a:r>
              <a:rPr sz="2000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Times New Roman"/>
                <a:cs typeface="Times New Roman"/>
              </a:rPr>
              <a:t>deviation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are</a:t>
            </a:r>
            <a:r>
              <a:rPr sz="20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more</a:t>
            </a:r>
            <a:r>
              <a:rPr sz="20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sensitive</a:t>
            </a:r>
            <a:r>
              <a:rPr sz="2000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outliers</a:t>
            </a:r>
            <a:r>
              <a:rPr sz="2000" spc="-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than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median and</a:t>
            </a:r>
            <a:r>
              <a:rPr sz="20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pseudo-</a:t>
            </a:r>
            <a:r>
              <a:rPr sz="2000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standard</a:t>
            </a:r>
            <a:r>
              <a:rPr sz="2000" spc="-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Times New Roman"/>
                <a:cs typeface="Times New Roman"/>
              </a:rPr>
              <a:t>deviation.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425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Comments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3016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FF0000"/>
                </a:solidFill>
              </a:rPr>
              <a:t>Nominal</a:t>
            </a:r>
            <a:r>
              <a:rPr sz="4800" spc="-254" dirty="0">
                <a:solidFill>
                  <a:srgbClr val="FF0000"/>
                </a:solidFill>
              </a:rPr>
              <a:t> </a:t>
            </a:r>
            <a:r>
              <a:rPr sz="4800" spc="-20" dirty="0">
                <a:solidFill>
                  <a:srgbClr val="FF0000"/>
                </a:solidFill>
              </a:rPr>
              <a:t>Data</a:t>
            </a:r>
            <a:endParaRPr sz="48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5080" indent="-56515">
              <a:lnSpc>
                <a:spcPct val="148500"/>
              </a:lnSpc>
              <a:spcBef>
                <a:spcPts val="100"/>
              </a:spcBef>
              <a:buClr>
                <a:srgbClr val="A4B592"/>
              </a:buClr>
              <a:buSzPct val="95000"/>
              <a:buFont typeface="Wingdings"/>
              <a:buChar char=""/>
              <a:tabLst>
                <a:tab pos="64135" algn="l"/>
                <a:tab pos="212725" algn="l"/>
              </a:tabLst>
            </a:pPr>
            <a:r>
              <a:rPr dirty="0"/>
              <a:t>	A</a:t>
            </a:r>
            <a:r>
              <a:rPr spc="-110" dirty="0"/>
              <a:t> </a:t>
            </a:r>
            <a:r>
              <a:rPr dirty="0"/>
              <a:t>type</a:t>
            </a:r>
            <a:r>
              <a:rPr spc="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categorical</a:t>
            </a:r>
            <a:r>
              <a:rPr spc="-50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dirty="0"/>
              <a:t>which</a:t>
            </a:r>
            <a:r>
              <a:rPr spc="-10" dirty="0"/>
              <a:t> </a:t>
            </a:r>
            <a:r>
              <a:rPr dirty="0"/>
              <a:t>objects</a:t>
            </a:r>
            <a:r>
              <a:rPr spc="-30" dirty="0"/>
              <a:t> </a:t>
            </a:r>
            <a:r>
              <a:rPr dirty="0"/>
              <a:t>fall</a:t>
            </a:r>
            <a:r>
              <a:rPr spc="-30" dirty="0"/>
              <a:t> </a:t>
            </a:r>
            <a:r>
              <a:rPr dirty="0"/>
              <a:t>into</a:t>
            </a:r>
            <a:r>
              <a:rPr spc="-5" dirty="0"/>
              <a:t> </a:t>
            </a:r>
            <a:r>
              <a:rPr dirty="0"/>
              <a:t>unordered</a:t>
            </a:r>
            <a:r>
              <a:rPr spc="-35" dirty="0"/>
              <a:t> </a:t>
            </a:r>
            <a:r>
              <a:rPr spc="-10" dirty="0"/>
              <a:t>categories. Example:</a:t>
            </a:r>
          </a:p>
          <a:p>
            <a:pPr marL="213360" indent="-205104">
              <a:lnSpc>
                <a:spcPct val="100000"/>
              </a:lnSpc>
              <a:spcBef>
                <a:spcPts val="1150"/>
              </a:spcBef>
              <a:buClr>
                <a:srgbClr val="A4B592"/>
              </a:buClr>
              <a:buSzPct val="95000"/>
              <a:buFont typeface="Wingdings"/>
              <a:buChar char=""/>
              <a:tabLst>
                <a:tab pos="213360" algn="l"/>
              </a:tabLst>
            </a:pPr>
            <a:r>
              <a:rPr spc="-10" dirty="0"/>
              <a:t>Type</a:t>
            </a:r>
            <a:r>
              <a:rPr spc="-5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Bicycle</a:t>
            </a:r>
          </a:p>
          <a:p>
            <a:pPr marL="394970" lvl="1" indent="-184150">
              <a:lnSpc>
                <a:spcPct val="100000"/>
              </a:lnSpc>
              <a:spcBef>
                <a:spcPts val="200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394970" algn="l"/>
              </a:tabLst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Mountain</a:t>
            </a:r>
            <a:r>
              <a:rPr sz="18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bike,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road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bike,</a:t>
            </a:r>
            <a:r>
              <a:rPr sz="18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chopper,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folding,,BMX.</a:t>
            </a:r>
            <a:endParaRPr sz="1800">
              <a:latin typeface="Times New Roman"/>
              <a:cs typeface="Times New Roman"/>
            </a:endParaRPr>
          </a:p>
          <a:p>
            <a:pPr marL="213360" indent="-205104">
              <a:lnSpc>
                <a:spcPct val="100000"/>
              </a:lnSpc>
              <a:spcBef>
                <a:spcPts val="1350"/>
              </a:spcBef>
              <a:buClr>
                <a:srgbClr val="A4B592"/>
              </a:buClr>
              <a:buSzPct val="95000"/>
              <a:buFont typeface="Wingdings"/>
              <a:buChar char=""/>
              <a:tabLst>
                <a:tab pos="213360" algn="l"/>
              </a:tabLst>
            </a:pPr>
            <a:r>
              <a:rPr spc="-10" dirty="0"/>
              <a:t>Ethnicity</a:t>
            </a:r>
          </a:p>
          <a:p>
            <a:pPr marL="394970" lvl="1" indent="-184150">
              <a:lnSpc>
                <a:spcPts val="2055"/>
              </a:lnSpc>
              <a:spcBef>
                <a:spcPts val="190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394970" algn="l"/>
              </a:tabLst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White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British,</a:t>
            </a:r>
            <a:r>
              <a:rPr sz="18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Afro-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Caribbean,</a:t>
            </a:r>
            <a:r>
              <a:rPr sz="18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Asian, Chinese,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other,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etc.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(note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problems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endParaRPr sz="1800">
              <a:latin typeface="Times New Roman"/>
              <a:cs typeface="Times New Roman"/>
            </a:endParaRPr>
          </a:p>
          <a:p>
            <a:pPr marL="394970">
              <a:lnSpc>
                <a:spcPts val="2055"/>
              </a:lnSpc>
            </a:pPr>
            <a:r>
              <a:rPr sz="1800" dirty="0">
                <a:solidFill>
                  <a:srgbClr val="FF0000"/>
                </a:solidFill>
              </a:rPr>
              <a:t>these</a:t>
            </a:r>
            <a:r>
              <a:rPr sz="1800" spc="-45" dirty="0">
                <a:solidFill>
                  <a:srgbClr val="FF0000"/>
                </a:solidFill>
              </a:rPr>
              <a:t> </a:t>
            </a:r>
            <a:r>
              <a:rPr sz="1800" spc="-10" dirty="0">
                <a:solidFill>
                  <a:srgbClr val="FF0000"/>
                </a:solidFill>
              </a:rPr>
              <a:t>categories).</a:t>
            </a:r>
            <a:endParaRPr sz="1800"/>
          </a:p>
          <a:p>
            <a:pPr marL="213360" indent="-205104">
              <a:lnSpc>
                <a:spcPct val="100000"/>
              </a:lnSpc>
              <a:spcBef>
                <a:spcPts val="1360"/>
              </a:spcBef>
              <a:buClr>
                <a:srgbClr val="A4B592"/>
              </a:buClr>
              <a:buSzPct val="95000"/>
              <a:buFont typeface="Wingdings"/>
              <a:buChar char=""/>
              <a:tabLst>
                <a:tab pos="213360" algn="l"/>
              </a:tabLst>
            </a:pPr>
            <a:r>
              <a:rPr dirty="0"/>
              <a:t>Smoking</a:t>
            </a:r>
            <a:r>
              <a:rPr spc="-20" dirty="0"/>
              <a:t> </a:t>
            </a:r>
            <a:r>
              <a:rPr spc="-10" dirty="0"/>
              <a:t>status</a:t>
            </a:r>
          </a:p>
          <a:p>
            <a:pPr marL="394970" lvl="1" indent="-184150">
              <a:lnSpc>
                <a:spcPct val="100000"/>
              </a:lnSpc>
              <a:spcBef>
                <a:spcPts val="18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394970" algn="l"/>
              </a:tabLst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smoker,</a:t>
            </a:r>
            <a:r>
              <a:rPr sz="1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non-smoker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3016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FF0000"/>
                </a:solidFill>
              </a:rPr>
              <a:t>Ordinal</a:t>
            </a:r>
            <a:r>
              <a:rPr sz="4800" spc="-235" dirty="0">
                <a:solidFill>
                  <a:srgbClr val="FF0000"/>
                </a:solidFill>
              </a:rPr>
              <a:t> </a:t>
            </a:r>
            <a:r>
              <a:rPr sz="4800" spc="-20" dirty="0">
                <a:solidFill>
                  <a:srgbClr val="FF0000"/>
                </a:solidFill>
              </a:rPr>
              <a:t>Data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596900" y="2036191"/>
            <a:ext cx="7716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-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type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categorical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order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important.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00" y="3028569"/>
            <a:ext cx="8241665" cy="130111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93675" indent="-184150">
              <a:lnSpc>
                <a:spcPct val="100000"/>
              </a:lnSpc>
              <a:spcBef>
                <a:spcPts val="128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degree-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1st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class,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2:1,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2:2,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3rd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class,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fail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1190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Degree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illness-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none,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mild,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moderate,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acute,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chronic.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118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Opinion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students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about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stats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classes-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Very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unhappy,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unhappy,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neutral,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happy,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ecstatic!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3016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00AF50"/>
                </a:solidFill>
              </a:rPr>
              <a:t>Binary</a:t>
            </a:r>
            <a:r>
              <a:rPr sz="4800" spc="-270" dirty="0">
                <a:solidFill>
                  <a:srgbClr val="00AF50"/>
                </a:solidFill>
              </a:rPr>
              <a:t> </a:t>
            </a:r>
            <a:r>
              <a:rPr sz="4800" spc="-20" dirty="0">
                <a:solidFill>
                  <a:srgbClr val="00AF50"/>
                </a:solidFill>
              </a:rPr>
              <a:t>Data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596900" y="1904212"/>
            <a:ext cx="6635750" cy="2625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5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type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categorical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categories.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Binary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either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nominal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ordinal.</a:t>
            </a:r>
            <a:endParaRPr sz="20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118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Smoking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status-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smoker,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non-smoker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118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Attendance-</a:t>
            </a:r>
            <a:r>
              <a:rPr sz="18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present,</a:t>
            </a:r>
            <a:r>
              <a:rPr sz="18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absent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1190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mark-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pass,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fail.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114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Status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student-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undergraduate,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postgraduate.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6387055"/>
            <a:ext cx="4376420" cy="2908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>
              <a:lnSpc>
                <a:spcPts val="2020"/>
              </a:lnSpc>
              <a:spcBef>
                <a:spcPts val="270"/>
              </a:spcBef>
            </a:pPr>
            <a:r>
              <a:rPr sz="2700" spc="-240" baseline="13888" dirty="0">
                <a:solidFill>
                  <a:srgbClr val="A4B592"/>
                </a:solidFill>
                <a:latin typeface="Wingdings"/>
                <a:cs typeface="Wingdings"/>
              </a:rPr>
              <a:t></a:t>
            </a:r>
            <a:r>
              <a:rPr sz="2700" spc="-240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Num</a:t>
            </a:r>
            <a:r>
              <a:rPr sz="1000" spc="-160" dirty="0">
                <a:latin typeface="UKIJ Qolyazma"/>
                <a:cs typeface="UKIJ Qolyazma"/>
              </a:rPr>
              <a:t>C</a:t>
            </a:r>
            <a:r>
              <a:rPr sz="2700" spc="-240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ber</a:t>
            </a:r>
            <a:r>
              <a:rPr sz="1000" spc="-160" dirty="0">
                <a:latin typeface="UKIJ Qolyazma"/>
                <a:cs typeface="UKIJ Qolyazma"/>
              </a:rPr>
              <a:t>opyri</a:t>
            </a:r>
            <a:r>
              <a:rPr sz="2700" spc="-240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000" spc="-160" dirty="0">
                <a:latin typeface="UKIJ Qolyazma"/>
                <a:cs typeface="UKIJ Qolyazma"/>
              </a:rPr>
              <a:t>ght</a:t>
            </a:r>
            <a:r>
              <a:rPr sz="2700" spc="-240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1000" spc="-160" dirty="0">
                <a:latin typeface="UKIJ Qolyazma"/>
                <a:cs typeface="UKIJ Qolyazma"/>
              </a:rPr>
              <a:t>©</a:t>
            </a:r>
            <a:r>
              <a:rPr sz="2700" spc="-240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iga</a:t>
            </a:r>
            <a:r>
              <a:rPr sz="1000" spc="-160" dirty="0">
                <a:latin typeface="UKIJ Qolyazma"/>
                <a:cs typeface="UKIJ Qolyazma"/>
              </a:rPr>
              <a:t>2018</a:t>
            </a:r>
            <a:r>
              <a:rPr sz="2700" spc="-240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ret</a:t>
            </a:r>
            <a:r>
              <a:rPr sz="1000" spc="-160" dirty="0">
                <a:latin typeface="UKIJ Qolyazma"/>
                <a:cs typeface="UKIJ Qolyazma"/>
              </a:rPr>
              <a:t>Pearso</a:t>
            </a:r>
            <a:r>
              <a:rPr sz="2700" spc="-240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tes</a:t>
            </a:r>
            <a:r>
              <a:rPr sz="1000" spc="-160" dirty="0">
                <a:latin typeface="UKIJ Qolyazma"/>
                <a:cs typeface="UKIJ Qolyazma"/>
              </a:rPr>
              <a:t>n</a:t>
            </a:r>
            <a:r>
              <a:rPr sz="2700" spc="-240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sm</a:t>
            </a:r>
            <a:r>
              <a:rPr sz="1000" spc="-160" dirty="0">
                <a:latin typeface="UKIJ Qolyazma"/>
                <a:cs typeface="UKIJ Qolyazma"/>
              </a:rPr>
              <a:t>Edu</a:t>
            </a:r>
            <a:r>
              <a:rPr sz="2700" spc="-240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oked</a:t>
            </a:r>
            <a:r>
              <a:rPr sz="1000" spc="-160" dirty="0">
                <a:latin typeface="UKIJ Qolyazma"/>
                <a:cs typeface="UKIJ Qolyazma"/>
              </a:rPr>
              <a:t>cation,</a:t>
            </a:r>
            <a:r>
              <a:rPr sz="1000" spc="24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200" dirty="0">
                <a:latin typeface="UKIJ Qolyazma"/>
                <a:cs typeface="UKIJ Qolyazma"/>
              </a:rPr>
              <a:t> </a:t>
            </a:r>
            <a:r>
              <a:rPr sz="1000" spc="-25" dirty="0">
                <a:latin typeface="UKIJ Qolyazma"/>
                <a:cs typeface="UKIJ Qolyazma"/>
              </a:rPr>
              <a:t>All</a:t>
            </a:r>
            <a:r>
              <a:rPr sz="1000" spc="500" dirty="0">
                <a:latin typeface="UKIJ Qolyazma"/>
                <a:cs typeface="UKIJ Qolyazma"/>
              </a:rPr>
              <a:t> </a:t>
            </a:r>
            <a:r>
              <a:rPr sz="1000" spc="-345" dirty="0">
                <a:latin typeface="UKIJ Qolyazma"/>
                <a:cs typeface="UKIJ Qolyazma"/>
              </a:rPr>
              <a:t>Rights</a:t>
            </a:r>
            <a:r>
              <a:rPr sz="1000" spc="1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8" y="6458711"/>
            <a:ext cx="800100" cy="2468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3016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Quantity</a:t>
            </a:r>
            <a:r>
              <a:rPr sz="4800" spc="-254" dirty="0"/>
              <a:t> </a:t>
            </a:r>
            <a:r>
              <a:rPr sz="4800" spc="-20" dirty="0"/>
              <a:t>Data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596900" y="1889886"/>
            <a:ext cx="7185025" cy="43427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34"/>
              </a:spcBef>
            </a:pP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5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objects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being</a:t>
            </a:r>
            <a:r>
              <a:rPr sz="25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studied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5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20" dirty="0">
                <a:solidFill>
                  <a:srgbClr val="404040"/>
                </a:solidFill>
                <a:latin typeface="Times New Roman"/>
                <a:cs typeface="Times New Roman"/>
              </a:rPr>
              <a:t>‘measured’</a:t>
            </a:r>
            <a:r>
              <a:rPr sz="2500" spc="-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based</a:t>
            </a:r>
            <a:r>
              <a:rPr sz="2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20" dirty="0">
                <a:solidFill>
                  <a:srgbClr val="404040"/>
                </a:solidFill>
                <a:latin typeface="Times New Roman"/>
                <a:cs typeface="Times New Roman"/>
              </a:rPr>
              <a:t>some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quantitative</a:t>
            </a:r>
            <a:r>
              <a:rPr sz="25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trait.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5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resulting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set</a:t>
            </a:r>
            <a:r>
              <a:rPr sz="25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5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numbers.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Example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120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Pulse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rate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1190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Height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117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Age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1190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Exam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marks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1190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Size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bicycle</a:t>
            </a:r>
            <a:r>
              <a:rPr sz="1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frame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117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1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complete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statistics</a:t>
            </a:r>
            <a:r>
              <a:rPr sz="18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test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324598"/>
            <a:ext cx="4953000" cy="457200"/>
          </a:xfrm>
          <a:custGeom>
            <a:avLst/>
            <a:gdLst/>
            <a:ahLst/>
            <a:cxnLst/>
            <a:rect l="l" t="t" r="r" b="b"/>
            <a:pathLst>
              <a:path w="4953000" h="457200">
                <a:moveTo>
                  <a:pt x="4953000" y="0"/>
                </a:moveTo>
                <a:lnTo>
                  <a:pt x="0" y="0"/>
                </a:lnTo>
                <a:lnTo>
                  <a:pt x="0" y="457199"/>
                </a:lnTo>
                <a:lnTo>
                  <a:pt x="4953000" y="457199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4000" y="4571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3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4000" cy="67310"/>
            </a:xfrm>
            <a:custGeom>
              <a:avLst/>
              <a:gdLst/>
              <a:ahLst/>
              <a:cxnLst/>
              <a:rect l="l" t="t" r="r" b="b"/>
              <a:pathLst>
                <a:path w="9144000" h="67310">
                  <a:moveTo>
                    <a:pt x="9144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9144000" y="6705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6348984"/>
              <a:ext cx="1581912" cy="40843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marR="5080">
              <a:lnSpc>
                <a:spcPts val="4380"/>
              </a:lnSpc>
              <a:spcBef>
                <a:spcPts val="890"/>
              </a:spcBef>
            </a:pPr>
            <a:r>
              <a:rPr sz="4300" spc="-45" dirty="0">
                <a:solidFill>
                  <a:srgbClr val="444444"/>
                </a:solidFill>
              </a:rPr>
              <a:t>Quantity</a:t>
            </a:r>
            <a:r>
              <a:rPr sz="4300" spc="-215" dirty="0">
                <a:solidFill>
                  <a:srgbClr val="444444"/>
                </a:solidFill>
              </a:rPr>
              <a:t> </a:t>
            </a:r>
            <a:r>
              <a:rPr sz="4300" spc="-20" dirty="0">
                <a:solidFill>
                  <a:srgbClr val="444444"/>
                </a:solidFill>
              </a:rPr>
              <a:t>Data</a:t>
            </a:r>
            <a:r>
              <a:rPr sz="4300" spc="-229" dirty="0">
                <a:solidFill>
                  <a:srgbClr val="444444"/>
                </a:solidFill>
              </a:rPr>
              <a:t> </a:t>
            </a:r>
            <a:r>
              <a:rPr sz="4300" dirty="0">
                <a:solidFill>
                  <a:srgbClr val="444444"/>
                </a:solidFill>
              </a:rPr>
              <a:t>can</a:t>
            </a:r>
            <a:r>
              <a:rPr sz="4300" spc="-225" dirty="0">
                <a:solidFill>
                  <a:srgbClr val="444444"/>
                </a:solidFill>
              </a:rPr>
              <a:t> </a:t>
            </a:r>
            <a:r>
              <a:rPr sz="4300" dirty="0">
                <a:solidFill>
                  <a:srgbClr val="444444"/>
                </a:solidFill>
              </a:rPr>
              <a:t>be</a:t>
            </a:r>
            <a:r>
              <a:rPr sz="4300" spc="-225" dirty="0">
                <a:solidFill>
                  <a:srgbClr val="444444"/>
                </a:solidFill>
              </a:rPr>
              <a:t> </a:t>
            </a:r>
            <a:r>
              <a:rPr sz="4300" spc="-50" dirty="0">
                <a:solidFill>
                  <a:srgbClr val="444444"/>
                </a:solidFill>
              </a:rPr>
              <a:t>classified</a:t>
            </a:r>
            <a:r>
              <a:rPr sz="4300" spc="-190" dirty="0">
                <a:solidFill>
                  <a:srgbClr val="444444"/>
                </a:solidFill>
              </a:rPr>
              <a:t> </a:t>
            </a:r>
            <a:r>
              <a:rPr sz="4300" spc="-25" dirty="0">
                <a:solidFill>
                  <a:srgbClr val="444444"/>
                </a:solidFill>
              </a:rPr>
              <a:t>as </a:t>
            </a:r>
            <a:r>
              <a:rPr sz="4300" spc="-45" dirty="0">
                <a:solidFill>
                  <a:srgbClr val="444444"/>
                </a:solidFill>
              </a:rPr>
              <a:t>Discrete</a:t>
            </a:r>
            <a:r>
              <a:rPr sz="4300" spc="-175" dirty="0">
                <a:solidFill>
                  <a:srgbClr val="444444"/>
                </a:solidFill>
              </a:rPr>
              <a:t> </a:t>
            </a:r>
            <a:r>
              <a:rPr sz="4300" dirty="0">
                <a:solidFill>
                  <a:srgbClr val="444444"/>
                </a:solidFill>
              </a:rPr>
              <a:t>or</a:t>
            </a:r>
            <a:r>
              <a:rPr sz="4300" spc="-200" dirty="0">
                <a:solidFill>
                  <a:srgbClr val="444444"/>
                </a:solidFill>
              </a:rPr>
              <a:t> </a:t>
            </a:r>
            <a:r>
              <a:rPr sz="4300" spc="-10" dirty="0">
                <a:solidFill>
                  <a:srgbClr val="444444"/>
                </a:solidFill>
              </a:rPr>
              <a:t>Continuous</a:t>
            </a:r>
            <a:endParaRPr sz="4300"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100" y="1458467"/>
            <a:ext cx="7571485" cy="393239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78839" y="4411217"/>
            <a:ext cx="71005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Discrete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Only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certain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possible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(there are gaps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possible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values).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Continuous </a:t>
            </a:r>
            <a:r>
              <a:rPr sz="1800" b="1" spc="-20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Theoretically,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enough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measuring</a:t>
            </a:r>
            <a:r>
              <a:rPr sz="1800" spc="-10" dirty="0">
                <a:latin typeface="Times New Roman"/>
                <a:cs typeface="Times New Roman"/>
              </a:rPr>
              <a:t> device.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3016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100"/>
              </a:spcBef>
            </a:pPr>
            <a:r>
              <a:rPr sz="4800" spc="-40" dirty="0"/>
              <a:t>Examples:</a:t>
            </a:r>
            <a:r>
              <a:rPr sz="4800" spc="-229" dirty="0"/>
              <a:t> </a:t>
            </a:r>
            <a:r>
              <a:rPr sz="4800" spc="-35" dirty="0"/>
              <a:t>Discrete</a:t>
            </a:r>
            <a:r>
              <a:rPr sz="4800" spc="-240" dirty="0"/>
              <a:t> </a:t>
            </a:r>
            <a:r>
              <a:rPr sz="4800" spc="-20" dirty="0"/>
              <a:t>Data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596900" y="1905127"/>
            <a:ext cx="7597775" cy="324040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93675" indent="-184150">
              <a:lnSpc>
                <a:spcPct val="100000"/>
              </a:lnSpc>
              <a:spcBef>
                <a:spcPts val="128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children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family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1190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students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passing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stats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exam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1175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crimes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reported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police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1190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bicycles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sold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day.</a:t>
            </a:r>
            <a:endParaRPr sz="1800">
              <a:latin typeface="Times New Roman"/>
              <a:cs typeface="Times New Roman"/>
            </a:endParaRPr>
          </a:p>
          <a:p>
            <a:pPr marL="193675" indent="-184150">
              <a:lnSpc>
                <a:spcPct val="100000"/>
              </a:lnSpc>
              <a:spcBef>
                <a:spcPts val="1190"/>
              </a:spcBef>
              <a:buClr>
                <a:srgbClr val="A4B592"/>
              </a:buClr>
              <a:buSzPct val="94444"/>
              <a:buFont typeface="Wingdings"/>
              <a:buChar char=""/>
              <a:tabLst>
                <a:tab pos="193675" algn="l"/>
              </a:tabLst>
            </a:pP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Generally,</a:t>
            </a:r>
            <a:r>
              <a:rPr sz="18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discrete</a:t>
            </a:r>
            <a:r>
              <a:rPr sz="1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counts.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1900"/>
              </a:lnSpc>
            </a:pPr>
            <a:r>
              <a:rPr sz="1800" spc="-65" dirty="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would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expect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find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2.2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children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family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88.5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students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passing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an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exam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crimes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being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reported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police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half</a:t>
            </a:r>
            <a:r>
              <a:rPr sz="18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bicycle</a:t>
            </a:r>
            <a:r>
              <a:rPr sz="18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being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sold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day.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1918</Words>
  <Application>Microsoft Office PowerPoint</Application>
  <PresentationFormat>On-screen Show (4:3)</PresentationFormat>
  <Paragraphs>334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Carlito</vt:lpstr>
      <vt:lpstr>DejaVu Sans</vt:lpstr>
      <vt:lpstr>DejaVu Sans Condensed</vt:lpstr>
      <vt:lpstr>Open Sans</vt:lpstr>
      <vt:lpstr>Symbol</vt:lpstr>
      <vt:lpstr>Times New Roman</vt:lpstr>
      <vt:lpstr>UKIJ Qolyazma</vt:lpstr>
      <vt:lpstr>Wingdings</vt:lpstr>
      <vt:lpstr>Office Theme</vt:lpstr>
      <vt:lpstr>Introduction to Data Analytics</vt:lpstr>
      <vt:lpstr>Data Types</vt:lpstr>
      <vt:lpstr>Categorical data</vt:lpstr>
      <vt:lpstr>Nominal Data</vt:lpstr>
      <vt:lpstr>Ordinal Data</vt:lpstr>
      <vt:lpstr>Binary Data</vt:lpstr>
      <vt:lpstr>Quantity Data</vt:lpstr>
      <vt:lpstr>Quantity Data can be classified as Discrete or Continuous</vt:lpstr>
      <vt:lpstr>Examples: Discrete Data</vt:lpstr>
      <vt:lpstr>Examples: Continuous data</vt:lpstr>
      <vt:lpstr>Relationships between Variables</vt:lpstr>
      <vt:lpstr>Absolute Measure of Dispersion</vt:lpstr>
      <vt:lpstr>Range</vt:lpstr>
      <vt:lpstr>Variance and Standard Deviation</vt:lpstr>
      <vt:lpstr>PowerPoint Presentation</vt:lpstr>
      <vt:lpstr>What is Covariance? </vt:lpstr>
      <vt:lpstr>Correlation</vt:lpstr>
      <vt:lpstr>Measures of strength of a relationship (Correlation)</vt:lpstr>
      <vt:lpstr>Perfect linear relationship – no error Strong linear relationship – small error</vt:lpstr>
      <vt:lpstr>PowerPoint Presentation</vt:lpstr>
      <vt:lpstr>Properties of Pearson’s correlation coefficient r</vt:lpstr>
      <vt:lpstr>PowerPoint Presentation</vt:lpstr>
      <vt:lpstr>Spearman’s rank correlation coefficient ρ (rho)</vt:lpstr>
      <vt:lpstr>Spearman’s rank correlation coefficient r (rho)</vt:lpstr>
      <vt:lpstr>PowerPoint Presentation</vt:lpstr>
      <vt:lpstr>PowerPoint Presentation</vt:lpstr>
      <vt:lpstr>Properties of Spearman’s rank correlation coefficient r</vt:lpstr>
      <vt:lpstr>PowerPoint Presentation</vt:lpstr>
      <vt:lpstr>PowerPoint Presentation</vt:lpstr>
      <vt:lpstr>PowerPoint Presentation</vt:lpstr>
      <vt:lpstr>Calculation</vt:lpstr>
      <vt:lpstr>649.51 534.63 883.38</vt:lpstr>
      <vt:lpstr>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Masoodhur Rahaman</cp:lastModifiedBy>
  <cp:revision>3</cp:revision>
  <dcterms:created xsi:type="dcterms:W3CDTF">2024-02-19T18:13:55Z</dcterms:created>
  <dcterms:modified xsi:type="dcterms:W3CDTF">2024-02-19T18:44:13Z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2024-02-19T00:00:00Z</vt:filetime>
  </property>
  <property fmtid="{D5CDD505-2E9C-101B-9397-08002B2CF9AE}" pid="5" name="Producer">
    <vt:lpwstr>3-Heights(TM) PDF Security Shell 4.8.25.2 (http://www.pdf-tools.com)</vt:lpwstr>
  </property>
</Properties>
</file>