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308" r:id="rId4"/>
    <p:sldId id="257" r:id="rId5"/>
    <p:sldId id="309" r:id="rId6"/>
    <p:sldId id="258" r:id="rId7"/>
    <p:sldId id="283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282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78" autoAdjust="0"/>
  </p:normalViewPr>
  <p:slideViewPr>
    <p:cSldViewPr>
      <p:cViewPr varScale="1">
        <p:scale>
          <a:sx n="52" d="100"/>
          <a:sy n="52" d="100"/>
        </p:scale>
        <p:origin x="189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4F75D-1029-4A7D-8F84-6B4350FAFA5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66DB-D181-4591-8344-40AAFB19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举例：</a:t>
            </a:r>
          </a:p>
          <a:p>
            <a:r>
              <a:rPr lang="zh-CN" altLang="en-US" dirty="0"/>
              <a:t>好处的例子</a:t>
            </a:r>
          </a:p>
          <a:p>
            <a:r>
              <a:rPr lang="zh-CN" altLang="en-US" dirty="0"/>
              <a:t>异步：电商并发例子</a:t>
            </a:r>
          </a:p>
          <a:p>
            <a:r>
              <a:rPr lang="zh-CN" altLang="en-US" dirty="0"/>
              <a:t>耦合：改签状态</a:t>
            </a:r>
            <a:r>
              <a:rPr lang="zh-CN" altLang="en-US" dirty="0" smtClean="0"/>
              <a:t>变更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其他：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完全可靠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以一种相对优雅的方式实现消息的可靠传递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只要业务端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被提交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那么此过程中发出的消息一定会被传递到消费端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高容错性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亿级消息堆积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高可扩展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多机房容灾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动态治理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限流、消息降级、不重发、不备份、直接丢弃等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消息权限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进行应用级权限控制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限定哪些应用可以发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哪些应用可以监听消息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7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消息属性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消息基本属性：消息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，消息主题，创建时间，过期时间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延迟消息属性：延迟时间，定时时间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非可靠消息属性：可靠级别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业务属性：其他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9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client端的message producer需要把消息投递到qmq broker server，broker是以提供dubbo接口qunar.tc.qmq.service.BrokerMessageService来接收消息的，所以在构建message producer时需要指定dubbo服务在zookeeper的注册地址和group</a:t>
            </a:r>
          </a:p>
          <a:p>
            <a:endParaRPr lang="en-US" altLang="zh-CN"/>
          </a:p>
          <a:p>
            <a:r>
              <a:rPr lang="en-US" altLang="zh-CN"/>
              <a:t>r</a:t>
            </a:r>
            <a:r>
              <a:rPr lang="zh-CN" altLang="en-US"/>
              <a:t>egistryURL为qmq_server dubbo服务的注册中心地址,group为qmq_server dubbo服务的注册组名</a:t>
            </a:r>
            <a:r>
              <a:rPr lang="en-US" altLang="zh-CN"/>
              <a:t>,</a:t>
            </a:r>
            <a:r>
              <a:rPr lang="zh-CN" altLang="en-US"/>
              <a:t>默认</a:t>
            </a:r>
            <a:r>
              <a:rPr lang="en-US" altLang="zh-CN"/>
              <a:t>default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5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sym typeface="+mn-ea"/>
              </a:rPr>
              <a:t>id: subject+cretetime+ip+</a:t>
            </a:r>
            <a:r>
              <a:rPr kumimoji="1" lang="zh-CN" altLang="en-US" dirty="0" smtClean="0">
                <a:sym typeface="+mn-ea"/>
              </a:rPr>
              <a:t>进程号</a:t>
            </a:r>
            <a:r>
              <a:rPr kumimoji="1" lang="en-US" altLang="zh-CN" dirty="0" smtClean="0">
                <a:sym typeface="+mn-ea"/>
              </a:rPr>
              <a:t>+</a:t>
            </a:r>
            <a:r>
              <a:rPr kumimoji="1" lang="zh-CN" altLang="en-US" dirty="0" smtClean="0">
                <a:sym typeface="+mn-ea"/>
              </a:rPr>
              <a:t>消息序列号</a:t>
            </a:r>
          </a:p>
          <a:p>
            <a:r>
              <a:rPr kumimoji="1" lang="zh-CN" altLang="en-US" dirty="0" smtClean="0">
                <a:sym typeface="+mn-ea"/>
              </a:rPr>
              <a:t>消息ID包含内容:日期+时间+ip+进程号+一个数字（不包含subject，Producer发送的subject需限制在63个字符之内）</a:t>
            </a:r>
          </a:p>
          <a:p>
            <a:r>
              <a:rPr kumimoji="1" lang="en-US" altLang="zh-CN" dirty="0" smtClean="0">
                <a:sym typeface="+mn-ea"/>
              </a:rPr>
              <a:t>subject </a:t>
            </a:r>
            <a:r>
              <a:rPr kumimoji="1" lang="zh-CN" altLang="en-US" dirty="0" smtClean="0">
                <a:sym typeface="+mn-ea"/>
              </a:rPr>
              <a:t>命名 bu.team.app.business</a:t>
            </a:r>
            <a:endParaRPr kumimoji="1" lang="zh-CN" altLang="en-US" dirty="0"/>
          </a:p>
          <a:p>
            <a:endParaRPr lang="zh-CN" altLang="en-US"/>
          </a:p>
          <a:p>
            <a:r>
              <a:rPr kumimoji="1" lang="zh-CN" altLang="en-US" dirty="0" smtClean="0">
                <a:sym typeface="+mn-ea"/>
              </a:rPr>
              <a:t>业务属性为对象集合时，将其序列化成json串，然后通 setProperty(String name, String value)方法设置。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是否设置事务</a:t>
            </a:r>
            <a:r>
              <a:rPr lang="en-US" altLang="zh-CN">
                <a:sym typeface="+mn-ea"/>
              </a:rPr>
              <a:t>,Spring的事物管理器是根据RuntimeException来回滚，所以请不要捕捉和吃掉该方法抛出的异常</a:t>
            </a:r>
            <a:endParaRPr lang="en-US" altLang="zh-CN"/>
          </a:p>
          <a:p>
            <a:r>
              <a:rPr lang="zh-CN" altLang="en-US">
                <a:sym typeface="+mn-ea"/>
              </a:rPr>
              <a:t>设置消息发送状态监听器 MessageSendStateListener</a:t>
            </a:r>
            <a:endParaRPr lang="zh-CN" altLang="en-US"/>
          </a:p>
          <a:p>
            <a:r>
              <a:rPr lang="zh-CN" altLang="en-US" dirty="0">
                <a:sym typeface="+mn-ea"/>
              </a:rPr>
              <a:t>发非持久型消息或非可靠型消息时，需要关注监听方法onFailed，一旦方法被调用，说明消息发送失败，业务线可以在onFailed方法中实现重发逻辑，提高消息可靠性。</a:t>
            </a:r>
            <a:endParaRPr lang="zh-CN" altLang="en-US"/>
          </a:p>
          <a:p>
            <a:r>
              <a:rPr lang="zh-CN" altLang="en-US">
                <a:sym typeface="+mn-ea"/>
              </a:rPr>
              <a:t>注册监听可以知道消息是否成功发送给了Broker，但无法知道是否发送给了Consumer</a:t>
            </a:r>
            <a:endParaRPr lang="zh-CN" altLang="en-US"/>
          </a:p>
          <a:p>
            <a:pPr marL="0" indent="0" algn="l">
              <a:buNone/>
            </a:pPr>
            <a:endParaRPr kumimoji="1" lang="en-US" altLang="zh-CN" dirty="0"/>
          </a:p>
          <a:p>
            <a:pPr marL="0" indent="0" algn="l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延迟和定时消息投递是</a:t>
            </a:r>
            <a:r>
              <a:rPr lang="en-US" altLang="zh-CN" dirty="0" err="1" smtClean="0">
                <a:sym typeface="+mn-ea"/>
              </a:rPr>
              <a:t>qmq</a:t>
            </a:r>
            <a:r>
              <a:rPr lang="en-US" altLang="zh-CN" dirty="0" smtClean="0">
                <a:sym typeface="+mn-ea"/>
              </a:rPr>
              <a:t> 1.3.1</a:t>
            </a:r>
            <a:r>
              <a:rPr lang="zh-CN" altLang="en-US" dirty="0" smtClean="0">
                <a:sym typeface="+mn-ea"/>
              </a:rPr>
              <a:t>及以上版本的新增功能</a:t>
            </a: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设置消息计划在未来的投递时间，时间为绝对值</a:t>
            </a:r>
          </a:p>
          <a:p>
            <a:r>
              <a:rPr lang="zh-CN" altLang="en-US" dirty="0" smtClean="0">
                <a:sym typeface="+mn-ea"/>
              </a:rPr>
              <a:t>设置消息延迟投递时间，延迟投递时间为相对于消息创建时间的偏移量</a:t>
            </a:r>
          </a:p>
          <a:p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>
                <a:sym typeface="+mn-ea"/>
              </a:rPr>
              <a:t>航变短信：非当天起飞的</a:t>
            </a:r>
            <a:r>
              <a:rPr kumimoji="1" lang="zh-CN" altLang="zh-CN" dirty="0" smtClean="0">
                <a:sym typeface="+mn-ea"/>
              </a:rPr>
              <a:t>2</a:t>
            </a:r>
            <a:r>
              <a:rPr kumimoji="1" lang="en-US" altLang="zh-CN" dirty="0" smtClean="0">
                <a:sym typeface="+mn-ea"/>
              </a:rPr>
              <a:t>1</a:t>
            </a:r>
            <a:r>
              <a:rPr kumimoji="1" lang="zh-CN" altLang="en-US" dirty="0" smtClean="0">
                <a:sym typeface="+mn-ea"/>
              </a:rPr>
              <a:t>：</a:t>
            </a:r>
            <a:r>
              <a:rPr kumimoji="1" lang="en-US" altLang="zh-CN" dirty="0" smtClean="0">
                <a:sym typeface="+mn-ea"/>
              </a:rPr>
              <a:t>00——</a:t>
            </a:r>
            <a:r>
              <a:rPr kumimoji="1" lang="zh-CN" altLang="en-US" dirty="0" smtClean="0">
                <a:sym typeface="+mn-ea"/>
              </a:rPr>
              <a:t>次日</a:t>
            </a:r>
            <a:r>
              <a:rPr kumimoji="1" lang="en-US" altLang="zh-CN" dirty="0" smtClean="0">
                <a:sym typeface="+mn-ea"/>
              </a:rPr>
              <a:t>6</a:t>
            </a:r>
            <a:r>
              <a:rPr kumimoji="1" lang="zh-CN" altLang="en-US" dirty="0" smtClean="0">
                <a:sym typeface="+mn-ea"/>
              </a:rPr>
              <a:t>：</a:t>
            </a:r>
            <a:r>
              <a:rPr kumimoji="1" lang="en-US" altLang="zh-CN" dirty="0" smtClean="0">
                <a:sym typeface="+mn-ea"/>
              </a:rPr>
              <a:t>00</a:t>
            </a:r>
            <a:r>
              <a:rPr kumimoji="1" lang="zh-CN" altLang="en-US" dirty="0" smtClean="0">
                <a:sym typeface="+mn-ea"/>
              </a:rPr>
              <a:t>的航班不通知，需要设置静默期。可以用到延时投送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lang="zh-CN" altLang="en-US"/>
              <a:t>消息的延迟时间不要超过2038年，从秒级到年都可以设置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5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zkAddress为订阅的消息发送到broker的zk地址，端口为默认值30000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5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100ms内的消息会使用本地重试</a:t>
            </a:r>
          </a:p>
          <a:p>
            <a:r>
              <a:rPr lang="zh-CN" altLang="en-US" dirty="0"/>
              <a:t>重试</a:t>
            </a:r>
            <a:r>
              <a:rPr lang="zh-CN" altLang="en-US" dirty="0" smtClean="0"/>
              <a:t>仍然</a:t>
            </a:r>
            <a:r>
              <a:rPr lang="zh-CN" altLang="en-US" dirty="0"/>
              <a:t>受消息过期时间约束。假设你的消息过期时间是15分钟，你设置20分钟后重试是无效的，该消息不会再次</a:t>
            </a:r>
            <a:r>
              <a:rPr lang="zh-CN" altLang="en-US" dirty="0" smtClean="0"/>
              <a:t>投递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2.消息在什么情况下会显示reject,因为消息量很大 在消费者端 需要做什么处理吗</a:t>
            </a:r>
          </a:p>
          <a:p>
            <a:r>
              <a:rPr lang="zh-CN" altLang="en-US" dirty="0" smtClean="0">
                <a:sym typeface="+mn-ea"/>
              </a:rPr>
              <a:t>消费端处理消息能力差，消息量大，消费速度慢，消费线程池处理不过来，导致消息被拒绝消息</a:t>
            </a:r>
          </a:p>
          <a:p>
            <a:r>
              <a:rPr lang="zh-CN" altLang="en-US" dirty="0" smtClean="0">
                <a:sym typeface="+mn-ea"/>
              </a:rPr>
              <a:t>1.调节线程池的大小</a:t>
            </a:r>
          </a:p>
          <a:p>
            <a:r>
              <a:rPr lang="zh-CN" altLang="en-US" dirty="0" smtClean="0">
                <a:sym typeface="+mn-ea"/>
              </a:rPr>
              <a:t>2.优化处理消息的时间</a:t>
            </a:r>
          </a:p>
          <a:p>
            <a:endParaRPr kumimoji="1" lang="zh-CN" altLang="en-US" dirty="0" smtClean="0">
              <a:sym typeface="+mn-ea"/>
            </a:endParaRPr>
          </a:p>
          <a:p>
            <a:r>
              <a:rPr kumimoji="1" lang="zh-CN" altLang="en-US" dirty="0" smtClean="0">
                <a:sym typeface="+mn-ea"/>
              </a:rPr>
              <a:t>consumer在注册的时候传入自己的线程池，当线程满的时候会直接throw RejectedExecutionException，等待broker的再次调用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由于</a:t>
            </a:r>
            <a:r>
              <a:rPr lang="en-US" altLang="zh-CN" dirty="0" smtClean="0">
                <a:sym typeface="+mn-ea"/>
              </a:rPr>
              <a:t>broker</a:t>
            </a:r>
            <a:r>
              <a:rPr lang="zh-CN" altLang="en-US" dirty="0" smtClean="0">
                <a:sym typeface="+mn-ea"/>
              </a:rPr>
              <a:t>在推送消息到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失败后会重试，所以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端的</a:t>
            </a:r>
            <a:r>
              <a:rPr lang="en-US" altLang="zh-CN" dirty="0" err="1" smtClean="0">
                <a:sym typeface="+mn-ea"/>
              </a:rPr>
              <a:t>MessageListener</a:t>
            </a:r>
            <a:r>
              <a:rPr lang="zh-CN" altLang="en-US" dirty="0" smtClean="0">
                <a:sym typeface="+mn-ea"/>
              </a:rPr>
              <a:t>应该是幂等的。在</a:t>
            </a:r>
            <a:r>
              <a:rPr lang="en-US" altLang="zh-CN" dirty="0" smtClean="0">
                <a:sym typeface="+mn-ea"/>
              </a:rPr>
              <a:t>listener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 err="1" smtClean="0">
                <a:sym typeface="+mn-ea"/>
              </a:rPr>
              <a:t>onMessage</a:t>
            </a:r>
            <a:r>
              <a:rPr lang="zh-CN" altLang="en-US" dirty="0" smtClean="0">
                <a:sym typeface="+mn-ea"/>
              </a:rPr>
              <a:t>执行完毕之后，</a:t>
            </a:r>
            <a:r>
              <a:rPr lang="en-US" altLang="zh-CN" dirty="0" err="1" smtClean="0">
                <a:sym typeface="+mn-ea"/>
              </a:rPr>
              <a:t>qmq</a:t>
            </a:r>
            <a:r>
              <a:rPr lang="en-US" altLang="zh-CN" dirty="0" smtClean="0">
                <a:sym typeface="+mn-ea"/>
              </a:rPr>
              <a:t> client</a:t>
            </a:r>
            <a:r>
              <a:rPr lang="zh-CN" altLang="en-US" dirty="0" smtClean="0">
                <a:sym typeface="+mn-ea"/>
              </a:rPr>
              <a:t>会根据</a:t>
            </a:r>
            <a:r>
              <a:rPr lang="en-US" altLang="zh-CN" dirty="0" smtClean="0">
                <a:sym typeface="+mn-ea"/>
              </a:rPr>
              <a:t>listener</a:t>
            </a:r>
            <a:r>
              <a:rPr lang="zh-CN" altLang="en-US" dirty="0" smtClean="0">
                <a:sym typeface="+mn-ea"/>
              </a:rPr>
              <a:t>执行结果发送</a:t>
            </a:r>
            <a:r>
              <a:rPr lang="en-US" altLang="zh-CN" dirty="0" err="1" smtClean="0">
                <a:sym typeface="+mn-ea"/>
              </a:rPr>
              <a:t>ack</a:t>
            </a:r>
            <a:r>
              <a:rPr lang="zh-CN" altLang="en-US" dirty="0" smtClean="0">
                <a:sym typeface="+mn-ea"/>
              </a:rPr>
              <a:t>回</a:t>
            </a:r>
            <a:r>
              <a:rPr lang="en-US" altLang="zh-CN" dirty="0" err="1" smtClean="0">
                <a:sym typeface="+mn-ea"/>
              </a:rPr>
              <a:t>qmq</a:t>
            </a:r>
            <a:r>
              <a:rPr lang="en-US" altLang="zh-CN" dirty="0" smtClean="0">
                <a:sym typeface="+mn-ea"/>
              </a:rPr>
              <a:t> broker</a:t>
            </a:r>
            <a:r>
              <a:rPr lang="zh-CN" altLang="en-US" dirty="0" smtClean="0">
                <a:sym typeface="+mn-ea"/>
              </a:rPr>
              <a:t>，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ym typeface="+mn-ea"/>
              </a:rPr>
              <a:t>如果</a:t>
            </a:r>
            <a:r>
              <a:rPr lang="en-US" altLang="zh-CN" dirty="0" err="1" smtClean="0">
                <a:sym typeface="+mn-ea"/>
              </a:rPr>
              <a:t>onMessage</a:t>
            </a:r>
            <a:r>
              <a:rPr lang="zh-CN" altLang="en-US" dirty="0" smtClean="0">
                <a:sym typeface="+mn-ea"/>
              </a:rPr>
              <a:t>方法执行出现异常，则</a:t>
            </a:r>
            <a:r>
              <a:rPr lang="en-US" altLang="zh-CN" dirty="0" err="1" smtClean="0">
                <a:sym typeface="+mn-ea"/>
              </a:rPr>
              <a:t>ack</a:t>
            </a:r>
            <a:r>
              <a:rPr lang="en-US" altLang="zh-CN" dirty="0" smtClean="0">
                <a:sym typeface="+mn-ea"/>
              </a:rPr>
              <a:t> error</a:t>
            </a:r>
            <a:r>
              <a:rPr lang="zh-CN" altLang="en-US" dirty="0" smtClean="0">
                <a:sym typeface="+mn-ea"/>
              </a:rPr>
              <a:t>，那么后续该消息会重发。在保证接口的幂等上，我们往往依赖数据库的唯一约束来确保接口的幂等性，但实现的时候要注意，如果</a:t>
            </a:r>
            <a:r>
              <a:rPr lang="en-US" altLang="zh-CN" dirty="0" err="1" smtClean="0">
                <a:sym typeface="+mn-ea"/>
              </a:rPr>
              <a:t>qmq</a:t>
            </a:r>
            <a:r>
              <a:rPr lang="zh-CN" altLang="en-US" dirty="0" smtClean="0">
                <a:sym typeface="+mn-ea"/>
              </a:rPr>
              <a:t>第一次发消息发送成功，由于网络等原因导致消息重发，这个时候可能引起</a:t>
            </a:r>
            <a:r>
              <a:rPr lang="en-US" altLang="zh-CN" dirty="0" err="1" smtClean="0">
                <a:sym typeface="+mn-ea"/>
              </a:rPr>
              <a:t>DuplicateKey</a:t>
            </a:r>
            <a:r>
              <a:rPr lang="zh-CN" altLang="en-US" dirty="0" smtClean="0">
                <a:sym typeface="+mn-ea"/>
              </a:rPr>
              <a:t>异常，这个时候业务方应该捕获该异常，记</a:t>
            </a:r>
            <a:r>
              <a:rPr lang="en-US" altLang="zh-CN" dirty="0" smtClean="0">
                <a:sym typeface="+mn-ea"/>
              </a:rPr>
              <a:t>log</a:t>
            </a:r>
            <a:r>
              <a:rPr lang="zh-CN" altLang="en-US" dirty="0" smtClean="0">
                <a:sym typeface="+mn-ea"/>
              </a:rPr>
              <a:t>或监控，不抛出该异常，否则</a:t>
            </a:r>
            <a:r>
              <a:rPr lang="en-US" altLang="zh-CN" dirty="0" err="1" smtClean="0">
                <a:sym typeface="+mn-ea"/>
              </a:rPr>
              <a:t>qmq</a:t>
            </a:r>
            <a:r>
              <a:rPr lang="zh-CN" altLang="en-US" dirty="0" smtClean="0">
                <a:sym typeface="+mn-ea"/>
              </a:rPr>
              <a:t>会认为该消息处理失败，导致再次重发。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 smtClean="0">
              <a:sym typeface="+mn-ea"/>
            </a:endParaRPr>
          </a:p>
          <a:p>
            <a:r>
              <a:rPr kumimoji="1" lang="zh-CN" altLang="en-US" dirty="0" smtClean="0">
                <a:sym typeface="+mn-ea"/>
              </a:rPr>
              <a:t>时序性：如监听订单状态变化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8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>
              <a:sym typeface="+mn-ea"/>
            </a:endParaRPr>
          </a:p>
          <a:p>
            <a:endParaRPr kumimoji="1" lang="zh-CN" altLang="en-US" dirty="0" smtClean="0">
              <a:sym typeface="+mn-ea"/>
            </a:endParaRPr>
          </a:p>
          <a:p>
            <a:endParaRPr kumimoji="1" lang="zh-CN" altLang="en-US" dirty="0" smtClean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36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flight.tts.testfuwu.Beta26527.order.statechange.APPLY_REFUNDMENT</a:t>
            </a:r>
          </a:p>
          <a:p>
            <a:endParaRPr lang="zh-CN" altLang="en-US"/>
          </a:p>
          <a:p>
            <a:r>
              <a:rPr lang="zh-CN" altLang="en-US"/>
              <a:t>{"qmq_traceId":"f_fuwu_refund_171101.150347.10.93.19.124.11368.251543_0","qmq_createTIme":"17-11-01 15:03:47","qmq_spanId":"1.1.11.1.100.1.7.1","qmq_appCode":"f_fuwu_coreserv","qmq_data":"{send a message}","qmq_expireTime":"17-11-02 15:03:47"}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9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flight.tts.ft.change.avdb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9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8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qmq client 是一个jar包，提供Producer API用于发送消息，Consumer API用于接收消息</a:t>
            </a:r>
            <a:endParaRPr lang="zh-CN" altLang="en-US"/>
          </a:p>
          <a:p>
            <a:r>
              <a:rPr lang="zh-CN" altLang="en-US">
                <a:sym typeface="+mn-ea"/>
              </a:rPr>
              <a:t>qmq admin是消息管理后台，用户可登录系统，申请消息上线，查看我的消息内容和消费情况。遇到消息消费失败可以人工干预，手动重发消息。</a:t>
            </a:r>
            <a:endParaRPr lang="zh-CN" altLang="en-US"/>
          </a:p>
          <a:p>
            <a:r>
              <a:rPr lang="zh-CN" altLang="en-US">
                <a:sym typeface="+mn-ea"/>
              </a:rPr>
              <a:t>qmq server 负责接收client producer投递的消息，然后查找订阅该消息的client consumer，然后推送过去。server内部提供各种机制保证消息准确高效的送达</a:t>
            </a:r>
            <a:endParaRPr lang="zh-CN" altLang="en-US"/>
          </a:p>
          <a:p>
            <a:r>
              <a:rPr lang="zh-CN" altLang="en-US">
                <a:sym typeface="+mn-ea"/>
              </a:rPr>
              <a:t>qmq delay 负责接收client producer发送的延迟消息做delay操作，当到达消息的预定投递时间时，才发送给qmq server。</a:t>
            </a:r>
            <a:endParaRPr lang="zh-CN" altLang="en-US"/>
          </a:p>
          <a:p>
            <a:r>
              <a:rPr lang="zh-CN" altLang="en-US">
                <a:sym typeface="+mn-ea"/>
              </a:rPr>
              <a:t>qmq task 执行定时任务。如将client producer发送失败的消息重推给server，另一个功能是将历史消息扫出来，交给qmq backup备份</a:t>
            </a:r>
            <a:endParaRPr lang="zh-CN" altLang="en-US"/>
          </a:p>
          <a:p>
            <a:r>
              <a:rPr lang="zh-CN" altLang="en-US">
                <a:sym typeface="+mn-ea"/>
              </a:rPr>
              <a:t>qmq backup 向hbase中备份历史消息和写入消息发送日志，并提供查询历史消息和消息发送日志的接口给其他模块调用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47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1 不再需要配置线程池，可以在qconfig中配置对应的最大最小线程数以及队列长度。</a:t>
            </a:r>
          </a:p>
          <a:p>
            <a:r>
              <a:rPr lang="zh-CN" altLang="en-US"/>
              <a:t>2 也可以配置pool.core.size和pool.max.size全局线程池的核心和最大线程数，同时业务方可以在自己的应用的配置里建立quota.properties，覆盖这些设 置。另外可以添加对单独的subject的限制</a:t>
            </a:r>
          </a:p>
          <a:p>
            <a:r>
              <a:rPr lang="zh-CN" altLang="en-US"/>
              <a:t>3 subject会共享全局的线程池。每个subject保证得到最小的线程数。如果subject数量比较多，请调整pool.core.size和pool.max.size.</a:t>
            </a:r>
          </a:p>
          <a:p>
            <a:r>
              <a:rPr lang="zh-CN" altLang="en-US"/>
              <a:t>另外每个subject如果队列满，会reject回消息等待server重发，因此如果有需要，可以调大单独subject的线程数/队列大小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93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http://wiki.corp.qunar.com/confluence/display/devwiki/6.+QA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E66DB-D181-4591-8344-40AAFB198C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zookeeper</a:t>
            </a:r>
          </a:p>
          <a:p>
            <a:r>
              <a:rPr lang="zh-CN" altLang="en-US" dirty="0"/>
              <a:t>zookeeper在我们的消息系统里面的作用主要是存储基础的数据，可靠性由zk cluster自身保证</a:t>
            </a:r>
          </a:p>
          <a:p>
            <a:r>
              <a:rPr lang="zh-CN" altLang="en-US" dirty="0"/>
              <a:t>(1)维持消息订阅关系</a:t>
            </a:r>
          </a:p>
          <a:p>
            <a:r>
              <a:rPr lang="zh-CN" altLang="en-US" dirty="0"/>
              <a:t>consumer启动的时候会把自己的订阅关系注册到zk上，broker会监听这个订阅关系</a:t>
            </a:r>
          </a:p>
          <a:p>
            <a:endParaRPr lang="zh-CN" altLang="en-US" dirty="0"/>
          </a:p>
          <a:p>
            <a:r>
              <a:rPr lang="zh-CN" altLang="en-US" dirty="0"/>
              <a:t>(2)broker的基础数据</a:t>
            </a:r>
          </a:p>
          <a:p>
            <a:r>
              <a:rPr lang="zh-CN" altLang="en-US" dirty="0"/>
              <a:t>为了避免横向扩展broker的时候需要修改配置文件，我们把broker的基础信息(包括该node连哪个库，为哪个队列服务)都放在了zk上，启动的时候去zk上取</a:t>
            </a:r>
          </a:p>
          <a:p>
            <a:endParaRPr lang="zh-CN" altLang="en-US" dirty="0"/>
          </a:p>
          <a:p>
            <a:r>
              <a:rPr lang="zh-CN" altLang="en-US" dirty="0"/>
              <a:t>(3)leader selector</a:t>
            </a:r>
          </a:p>
          <a:p>
            <a:r>
              <a:rPr lang="zh-CN" altLang="en-US" dirty="0"/>
              <a:t>broker是有任务的功能的，只能有一台机器执行，在启动的时候会有leader select选择一台机器执行</a:t>
            </a:r>
          </a:p>
          <a:p>
            <a:endParaRPr lang="zh-CN" altLang="en-US" dirty="0"/>
          </a:p>
          <a:p>
            <a:r>
              <a:rPr lang="zh-CN" altLang="en-US" dirty="0"/>
              <a:t>producer</a:t>
            </a:r>
          </a:p>
          <a:p>
            <a:r>
              <a:rPr lang="zh-CN" altLang="en-US" dirty="0"/>
              <a:t>为了保证业务做成功后，消息能一定发送到消息系统，需要在业务端的数据库(每一个instance)中建立一个库和一张表。业务的Transaction提交的时候，消息会写入数据库和一个内存队列中，再由内存队列异步发送到消息系统，再根据消息系统的返回值来处理数据库里面的消息，成功则删除掉。如果因为某种原因消息暂时无法投送到broker，则消息不会被删除，会留在这个表中，qmq中有个task服务会以每分钟的频率来扫这个表，将发送失败的消息重新投送。</a:t>
            </a:r>
          </a:p>
          <a:p>
            <a:r>
              <a:rPr lang="zh-CN" altLang="en-US" dirty="0"/>
              <a:t>在选择broker的时候，producer会根据group选择为自己服务的队列，消息只会发送到该队列。</a:t>
            </a:r>
          </a:p>
          <a:p>
            <a:endParaRPr lang="zh-CN" altLang="en-US" dirty="0"/>
          </a:p>
          <a:p>
            <a:r>
              <a:rPr lang="zh-CN" altLang="en-US" dirty="0"/>
              <a:t>broker</a:t>
            </a:r>
          </a:p>
          <a:p>
            <a:r>
              <a:rPr lang="zh-CN" altLang="en-US" dirty="0"/>
              <a:t>broker在接收到消息后会立即将消息持久化，并push到一个内存队列中，然后返回给producer。broker会有多个线程从内存队列里获取消息，然后通过查询zookeeper获取该消息需要发送的consumer group，之后将消息与consumer group的关系持久化。然后将消息发送的职责转交给一个专门发送的线程池，发送的时候会使用指定的负载均衡算法从consumer group里选取一个consumer发送(对于每个consumer group只会选取一个consumer)</a:t>
            </a:r>
          </a:p>
          <a:p>
            <a:endParaRPr lang="zh-CN" altLang="en-US" dirty="0"/>
          </a:p>
          <a:p>
            <a:r>
              <a:rPr lang="zh-CN" altLang="en-US" dirty="0"/>
              <a:t>consumer</a:t>
            </a:r>
          </a:p>
          <a:p>
            <a:r>
              <a:rPr lang="zh-CN" altLang="en-US" dirty="0"/>
              <a:t>和传统MQ不同的一点是我们淡化了Q和Topic的概念，使用consumerGroup来替代，broker只会给一个consumerGroup的里的一台机器发消息。比如3台机器组成的consumer集群，如果只需要有一台机器处理消息则这3台机器的consumerGroup应该是一样的(注册的时候使用同一个group)，如果3台都想处理同一条消息则这3台consumerGroup应该是不一样的(注册的时候group为空即可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E66DB-D181-4591-8344-40AAFB198C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消息在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端发送过程会经历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个步骤：校验、存储、队列缓冲和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远程调用。</a:t>
            </a:r>
            <a:endParaRPr lang="en-US" altLang="zh-CN" dirty="0" smtClean="0"/>
          </a:p>
          <a:p>
            <a:r>
              <a:rPr lang="zh-CN" altLang="en-US" dirty="0" smtClean="0"/>
              <a:t>消息生产者按发送消息可靠性分为：事务持久型消息生成者，（非事务）持久型消息生产者，非持久型生产者和非可靠消息生产者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事务持久型消息生产者：可靠性由</a:t>
            </a:r>
            <a:r>
              <a:rPr lang="en-US" altLang="zh-CN" dirty="0" err="1" smtClean="0"/>
              <a:t>qmq</a:t>
            </a:r>
            <a:r>
              <a:rPr lang="zh-CN" altLang="en-US" dirty="0" smtClean="0"/>
              <a:t>保证，非常可靠，可与业务绑定在一个事务中，业务处理成功消息发送，业务处理失败业务回滚消息不发送，但并发量不高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持久型消息生产者：可靠性由</a:t>
            </a:r>
            <a:r>
              <a:rPr lang="en-US" altLang="zh-CN" dirty="0" err="1" smtClean="0"/>
              <a:t>qmq</a:t>
            </a:r>
            <a:r>
              <a:rPr lang="zh-CN" altLang="en-US" dirty="0" smtClean="0"/>
              <a:t>保证，非常可靠，业务处理和发消息不在一个事务中，可能会导致业务处理失败但消息发送出去了，但并发量不高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非持久型消息生产者：消息在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端不持久化也不保证事务，在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端持久化，可靠性中等，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端可通过捕获异常和响应监听实现重发提高可靠性，并发量中等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非可靠消息生产者：消息在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端都不持久化，而且消息消费者消费失败也不会重推消息，可靠性最低，但是并发量大，性能高，一般用在非可靠通知场景。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过期消息靠过期时间控制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98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Prefix+group</a:t>
            </a:r>
            <a:r>
              <a:rPr lang="zh-CN" altLang="en-US" dirty="0" smtClean="0">
                <a:sym typeface="+mn-ea"/>
              </a:rPr>
              <a:t>的概念</a:t>
            </a:r>
            <a:endParaRPr 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一条消息会发送给每个匹配的</a:t>
            </a:r>
            <a:r>
              <a:rPr dirty="0" err="1" smtClean="0">
                <a:sym typeface="+mn-ea"/>
              </a:rPr>
              <a:t>subject</a:t>
            </a:r>
            <a:r>
              <a:rPr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prefix</a:t>
            </a:r>
            <a:r>
              <a:rPr lang="zh-CN" altLang="en-US" dirty="0" smtClean="0">
                <a:sym typeface="+mn-ea"/>
              </a:rPr>
              <a:t>（前缀的概念）</a:t>
            </a:r>
            <a:r>
              <a:rPr dirty="0" err="1" smtClean="0">
                <a:sym typeface="+mn-ea"/>
              </a:rPr>
              <a:t>下的每个</a:t>
            </a:r>
            <a:r>
              <a:rPr dirty="0" err="1" smtClean="0">
                <a:sym typeface="+mn-ea"/>
              </a:rPr>
              <a:t>group</a:t>
            </a:r>
            <a:r>
              <a:rPr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如果该</a:t>
            </a:r>
            <a:r>
              <a:rPr dirty="0" err="1" smtClean="0">
                <a:sym typeface="+mn-ea"/>
              </a:rPr>
              <a:t>group下只有一台机器监听消息，则这台机器一定能收到消息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如果该group下有多台机器监听消息，则说明这几台机器在一个Consumer集群中，qmq会通过负载均衡策略发送给该集群中的一台机器，机器中的其他机器无法收到该消息</a:t>
            </a:r>
          </a:p>
          <a:p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ym typeface="+mn-ea"/>
              </a:rPr>
              <a:t>没有配置</a:t>
            </a:r>
            <a:r>
              <a:rPr lang="en-US" altLang="zh-CN" dirty="0" smtClean="0">
                <a:sym typeface="+mn-ea"/>
              </a:rPr>
              <a:t>group</a:t>
            </a:r>
            <a:r>
              <a:rPr lang="zh-CN" altLang="en-US" dirty="0" smtClean="0">
                <a:sym typeface="+mn-ea"/>
              </a:rPr>
              <a:t>的机器会认为是不同的</a:t>
            </a:r>
            <a:r>
              <a:rPr lang="en-US" altLang="zh-CN" dirty="0" smtClean="0">
                <a:sym typeface="+mn-ea"/>
              </a:rPr>
              <a:t>consumer</a:t>
            </a:r>
            <a:endParaRPr dirty="0" smtClean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96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如果某</a:t>
            </a:r>
            <a:r>
              <a:rPr lang="en-US" altLang="zh-CN" dirty="0" smtClean="0"/>
              <a:t>consumer group(A)</a:t>
            </a:r>
            <a:r>
              <a:rPr lang="zh-CN" altLang="en-US" dirty="0" smtClean="0"/>
              <a:t>对某</a:t>
            </a:r>
            <a:r>
              <a:rPr lang="en-US" altLang="zh-CN" dirty="0" smtClean="0"/>
              <a:t>subject(S)</a:t>
            </a:r>
            <a:r>
              <a:rPr lang="zh-CN" altLang="en-US" dirty="0" smtClean="0"/>
              <a:t>从未订阅过，并且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在接收到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下的消息时，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中没有任何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在线，则该消息自动丢弃</a:t>
            </a:r>
            <a:r>
              <a:rPr lang="en-US" altLang="zh-CN" dirty="0" smtClean="0"/>
              <a:t>(</a:t>
            </a:r>
            <a:r>
              <a:rPr lang="zh-CN" altLang="en-US" dirty="0" smtClean="0"/>
              <a:t>所以为了确保不丢失任何消息，在首次上线时请先发布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如果某</a:t>
            </a:r>
            <a:r>
              <a:rPr lang="en-US" altLang="zh-CN" dirty="0" smtClean="0"/>
              <a:t>consumer group(A)</a:t>
            </a:r>
            <a:r>
              <a:rPr lang="zh-CN" altLang="en-US" dirty="0" smtClean="0"/>
              <a:t>对某</a:t>
            </a:r>
            <a:r>
              <a:rPr lang="en-US" altLang="zh-CN" dirty="0" smtClean="0"/>
              <a:t>subject(B)</a:t>
            </a:r>
            <a:r>
              <a:rPr lang="zh-CN" altLang="en-US" dirty="0" smtClean="0"/>
              <a:t>订阅过，但是在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接收到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下的消息时，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因为某些原因离线，则在该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再次上线时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会主动将未过期的消息推送给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consumer</a:t>
            </a:r>
            <a:r>
              <a:rPr lang="zh-CN" altLang="en-US" dirty="0" smtClean="0"/>
              <a:t>在注册的时候传入自己的线程池，当线程满的时候会直接</a:t>
            </a:r>
            <a:r>
              <a:rPr lang="en-US" altLang="zh-CN" dirty="0" smtClean="0"/>
              <a:t>throw </a:t>
            </a:r>
            <a:r>
              <a:rPr lang="en-US" altLang="zh-CN" dirty="0" err="1" smtClean="0"/>
              <a:t>RejectedExecutionException</a:t>
            </a:r>
            <a:r>
              <a:rPr lang="zh-CN" altLang="en-US" dirty="0" smtClean="0"/>
              <a:t>，等待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的再次调用。</a:t>
            </a:r>
            <a:endParaRPr lang="zh-CN" altLang="en-US" dirty="0" smtClean="0"/>
          </a:p>
          <a:p>
            <a:r>
              <a:rPr lang="zh-CN" altLang="en-US" dirty="0" smtClean="0"/>
              <a:t>已经过期的消息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不再推送，即使发送失败。如需要重新发送这些消息请联系我们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可以手动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  <a:p>
            <a:r>
              <a:rPr lang="zh-CN" altLang="en-US" dirty="0" smtClean="0"/>
              <a:t>幂等检查器</a:t>
            </a:r>
            <a:endParaRPr lang="en-US" altLang="zh-CN" dirty="0" smtClean="0"/>
          </a:p>
          <a:p>
            <a:r>
              <a:rPr lang="en-US" altLang="zh-CN" dirty="0" err="1" smtClean="0"/>
              <a:t>NeedRetryException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48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qmq-client.jar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qmq</a:t>
            </a:r>
            <a:r>
              <a:rPr lang="en-US" altLang="zh-CN" dirty="0" smtClean="0"/>
              <a:t> produce</a:t>
            </a:r>
            <a:r>
              <a:rPr lang="zh-CN" altLang="en-US" dirty="0" smtClean="0"/>
              <a:t>数据库（持久型必选）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MessageProducer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TransactionManager</a:t>
            </a:r>
            <a:r>
              <a:rPr lang="zh-CN" altLang="en-US" dirty="0" smtClean="0"/>
              <a:t>（持久型必选）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MessageProducer</a:t>
            </a:r>
            <a:r>
              <a:rPr lang="zh-CN" altLang="en-US" dirty="0" smtClean="0"/>
              <a:t>生成消息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MessageProducer</a:t>
            </a:r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设置消息发送状态监听器（可选）</a:t>
            </a:r>
            <a:r>
              <a:rPr lang="en-US" altLang="zh-CN" dirty="0" err="1" smtClean="0"/>
              <a:t>MessageSendStateListener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参数优化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E66DB-D181-4591-8344-40AAFB198C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6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持久和非持久消息：事物管理器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E66DB-D181-4591-8344-40AAFB198C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9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9722" y="2266899"/>
            <a:ext cx="646455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2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392" y="70103"/>
            <a:ext cx="8994775" cy="6730365"/>
          </a:xfrm>
          <a:custGeom>
            <a:avLst/>
            <a:gdLst/>
            <a:ahLst/>
            <a:cxnLst/>
            <a:rect l="l" t="t" r="r" b="b"/>
            <a:pathLst>
              <a:path w="8994775" h="6730365">
                <a:moveTo>
                  <a:pt x="8709279" y="0"/>
                </a:moveTo>
                <a:lnTo>
                  <a:pt x="285419" y="0"/>
                </a:lnTo>
                <a:lnTo>
                  <a:pt x="239123" y="3734"/>
                </a:lnTo>
                <a:lnTo>
                  <a:pt x="195205" y="14548"/>
                </a:lnTo>
                <a:lnTo>
                  <a:pt x="154253" y="31851"/>
                </a:lnTo>
                <a:lnTo>
                  <a:pt x="116854" y="55059"/>
                </a:lnTo>
                <a:lnTo>
                  <a:pt x="83597" y="83581"/>
                </a:lnTo>
                <a:lnTo>
                  <a:pt x="55069" y="116832"/>
                </a:lnTo>
                <a:lnTo>
                  <a:pt x="31858" y="154224"/>
                </a:lnTo>
                <a:lnTo>
                  <a:pt x="14550" y="195169"/>
                </a:lnTo>
                <a:lnTo>
                  <a:pt x="3735" y="239080"/>
                </a:lnTo>
                <a:lnTo>
                  <a:pt x="0" y="285369"/>
                </a:lnTo>
                <a:lnTo>
                  <a:pt x="0" y="6444564"/>
                </a:lnTo>
                <a:lnTo>
                  <a:pt x="3735" y="6490860"/>
                </a:lnTo>
                <a:lnTo>
                  <a:pt x="14550" y="6534778"/>
                </a:lnTo>
                <a:lnTo>
                  <a:pt x="31858" y="6575730"/>
                </a:lnTo>
                <a:lnTo>
                  <a:pt x="55069" y="6613128"/>
                </a:lnTo>
                <a:lnTo>
                  <a:pt x="83597" y="6646385"/>
                </a:lnTo>
                <a:lnTo>
                  <a:pt x="116854" y="6674913"/>
                </a:lnTo>
                <a:lnTo>
                  <a:pt x="154253" y="6698124"/>
                </a:lnTo>
                <a:lnTo>
                  <a:pt x="195205" y="6715431"/>
                </a:lnTo>
                <a:lnTo>
                  <a:pt x="239123" y="6726247"/>
                </a:lnTo>
                <a:lnTo>
                  <a:pt x="285419" y="6729982"/>
                </a:lnTo>
                <a:lnTo>
                  <a:pt x="8709279" y="6729982"/>
                </a:lnTo>
                <a:lnTo>
                  <a:pt x="8755567" y="6726247"/>
                </a:lnTo>
                <a:lnTo>
                  <a:pt x="8799478" y="6715431"/>
                </a:lnTo>
                <a:lnTo>
                  <a:pt x="8840423" y="6698124"/>
                </a:lnTo>
                <a:lnTo>
                  <a:pt x="8877815" y="6674913"/>
                </a:lnTo>
                <a:lnTo>
                  <a:pt x="8911066" y="6646385"/>
                </a:lnTo>
                <a:lnTo>
                  <a:pt x="8939588" y="6613128"/>
                </a:lnTo>
                <a:lnTo>
                  <a:pt x="8962796" y="6575730"/>
                </a:lnTo>
                <a:lnTo>
                  <a:pt x="8980099" y="6534778"/>
                </a:lnTo>
                <a:lnTo>
                  <a:pt x="8990913" y="6490860"/>
                </a:lnTo>
                <a:lnTo>
                  <a:pt x="8994648" y="6444564"/>
                </a:lnTo>
                <a:lnTo>
                  <a:pt x="8994648" y="285369"/>
                </a:lnTo>
                <a:lnTo>
                  <a:pt x="8990913" y="239080"/>
                </a:lnTo>
                <a:lnTo>
                  <a:pt x="8980099" y="195169"/>
                </a:lnTo>
                <a:lnTo>
                  <a:pt x="8962796" y="154224"/>
                </a:lnTo>
                <a:lnTo>
                  <a:pt x="8939588" y="116832"/>
                </a:lnTo>
                <a:lnTo>
                  <a:pt x="8911066" y="83581"/>
                </a:lnTo>
                <a:lnTo>
                  <a:pt x="8877815" y="55059"/>
                </a:lnTo>
                <a:lnTo>
                  <a:pt x="8840423" y="31851"/>
                </a:lnTo>
                <a:lnTo>
                  <a:pt x="8799478" y="14548"/>
                </a:lnTo>
                <a:lnTo>
                  <a:pt x="8755567" y="3734"/>
                </a:lnTo>
                <a:lnTo>
                  <a:pt x="8709279" y="0"/>
                </a:lnTo>
                <a:close/>
              </a:path>
            </a:pathLst>
          </a:custGeom>
          <a:solidFill>
            <a:srgbClr val="186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9936" y="259079"/>
            <a:ext cx="8644128" cy="474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73124" y="4753355"/>
            <a:ext cx="6477000" cy="457200"/>
          </a:xfrm>
          <a:custGeom>
            <a:avLst/>
            <a:gdLst/>
            <a:ahLst/>
            <a:cxnLst/>
            <a:rect l="l" t="t" r="r" b="b"/>
            <a:pathLst>
              <a:path w="6477000" h="457200">
                <a:moveTo>
                  <a:pt x="64008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6400800" y="457200"/>
                </a:lnTo>
                <a:lnTo>
                  <a:pt x="6430440" y="451205"/>
                </a:lnTo>
                <a:lnTo>
                  <a:pt x="6454663" y="434863"/>
                </a:lnTo>
                <a:lnTo>
                  <a:pt x="6471005" y="410640"/>
                </a:lnTo>
                <a:lnTo>
                  <a:pt x="6477000" y="381000"/>
                </a:lnTo>
                <a:lnTo>
                  <a:pt x="6477000" y="76200"/>
                </a:lnTo>
                <a:lnTo>
                  <a:pt x="6471005" y="46559"/>
                </a:lnTo>
                <a:lnTo>
                  <a:pt x="6454663" y="22336"/>
                </a:lnTo>
                <a:lnTo>
                  <a:pt x="6430440" y="5994"/>
                </a:lnTo>
                <a:lnTo>
                  <a:pt x="64008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73124" y="4753355"/>
            <a:ext cx="6477000" cy="457200"/>
          </a:xfrm>
          <a:custGeom>
            <a:avLst/>
            <a:gdLst/>
            <a:ahLst/>
            <a:cxnLst/>
            <a:rect l="l" t="t" r="r" b="b"/>
            <a:pathLst>
              <a:path w="6477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6400800" y="0"/>
                </a:lnTo>
                <a:lnTo>
                  <a:pt x="6430440" y="5994"/>
                </a:lnTo>
                <a:lnTo>
                  <a:pt x="6454663" y="22336"/>
                </a:lnTo>
                <a:lnTo>
                  <a:pt x="6471005" y="46559"/>
                </a:lnTo>
                <a:lnTo>
                  <a:pt x="6477000" y="76200"/>
                </a:lnTo>
                <a:lnTo>
                  <a:pt x="6477000" y="381000"/>
                </a:lnTo>
                <a:lnTo>
                  <a:pt x="6471005" y="410640"/>
                </a:lnTo>
                <a:lnTo>
                  <a:pt x="6454663" y="434863"/>
                </a:lnTo>
                <a:lnTo>
                  <a:pt x="6430440" y="451205"/>
                </a:lnTo>
                <a:lnTo>
                  <a:pt x="6400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35164" y="5297170"/>
            <a:ext cx="855980" cy="605790"/>
          </a:xfrm>
          <a:custGeom>
            <a:avLst/>
            <a:gdLst/>
            <a:ahLst/>
            <a:cxnLst/>
            <a:rect l="l" t="t" r="r" b="b"/>
            <a:pathLst>
              <a:path w="855979" h="605789">
                <a:moveTo>
                  <a:pt x="422655" y="212470"/>
                </a:moveTo>
                <a:lnTo>
                  <a:pt x="405891" y="237997"/>
                </a:lnTo>
                <a:lnTo>
                  <a:pt x="450850" y="267588"/>
                </a:lnTo>
                <a:lnTo>
                  <a:pt x="368172" y="393293"/>
                </a:lnTo>
                <a:lnTo>
                  <a:pt x="398779" y="413372"/>
                </a:lnTo>
                <a:lnTo>
                  <a:pt x="481329" y="287654"/>
                </a:lnTo>
                <a:lnTo>
                  <a:pt x="537142" y="287654"/>
                </a:lnTo>
                <a:lnTo>
                  <a:pt x="422655" y="212470"/>
                </a:lnTo>
                <a:close/>
              </a:path>
              <a:path w="855979" h="605789">
                <a:moveTo>
                  <a:pt x="318733" y="236092"/>
                </a:moveTo>
                <a:lnTo>
                  <a:pt x="283717" y="236092"/>
                </a:lnTo>
                <a:lnTo>
                  <a:pt x="278637" y="334454"/>
                </a:lnTo>
                <a:lnTo>
                  <a:pt x="318134" y="360425"/>
                </a:lnTo>
                <a:lnTo>
                  <a:pt x="318733" y="236092"/>
                </a:lnTo>
                <a:close/>
              </a:path>
              <a:path w="855979" h="605789">
                <a:moveTo>
                  <a:pt x="537142" y="287654"/>
                </a:moveTo>
                <a:lnTo>
                  <a:pt x="481329" y="287654"/>
                </a:lnTo>
                <a:lnTo>
                  <a:pt x="526160" y="317055"/>
                </a:lnTo>
                <a:lnTo>
                  <a:pt x="542925" y="291452"/>
                </a:lnTo>
                <a:lnTo>
                  <a:pt x="537142" y="287654"/>
                </a:lnTo>
                <a:close/>
              </a:path>
              <a:path w="855979" h="605789">
                <a:moveTo>
                  <a:pt x="281177" y="119379"/>
                </a:moveTo>
                <a:lnTo>
                  <a:pt x="181736" y="270763"/>
                </a:lnTo>
                <a:lnTo>
                  <a:pt x="212216" y="290842"/>
                </a:lnTo>
                <a:lnTo>
                  <a:pt x="242315" y="245109"/>
                </a:lnTo>
                <a:lnTo>
                  <a:pt x="283717" y="236092"/>
                </a:lnTo>
                <a:lnTo>
                  <a:pt x="318733" y="236092"/>
                </a:lnTo>
                <a:lnTo>
                  <a:pt x="318769" y="228599"/>
                </a:lnTo>
                <a:lnTo>
                  <a:pt x="414527" y="207009"/>
                </a:lnTo>
                <a:lnTo>
                  <a:pt x="414139" y="206755"/>
                </a:lnTo>
                <a:lnTo>
                  <a:pt x="267461" y="206755"/>
                </a:lnTo>
                <a:lnTo>
                  <a:pt x="311657" y="139445"/>
                </a:lnTo>
                <a:lnTo>
                  <a:pt x="281177" y="119379"/>
                </a:lnTo>
                <a:close/>
              </a:path>
              <a:path w="855979" h="605789">
                <a:moveTo>
                  <a:pt x="236767" y="109600"/>
                </a:moveTo>
                <a:lnTo>
                  <a:pt x="196087" y="109600"/>
                </a:lnTo>
                <a:lnTo>
                  <a:pt x="117728" y="228726"/>
                </a:lnTo>
                <a:lnTo>
                  <a:pt x="146176" y="247395"/>
                </a:lnTo>
                <a:lnTo>
                  <a:pt x="236767" y="109600"/>
                </a:lnTo>
                <a:close/>
              </a:path>
              <a:path w="855979" h="605789">
                <a:moveTo>
                  <a:pt x="138225" y="50926"/>
                </a:moveTo>
                <a:lnTo>
                  <a:pt x="106679" y="50926"/>
                </a:lnTo>
                <a:lnTo>
                  <a:pt x="58292" y="189737"/>
                </a:lnTo>
                <a:lnTo>
                  <a:pt x="87756" y="209041"/>
                </a:lnTo>
                <a:lnTo>
                  <a:pt x="150569" y="151383"/>
                </a:lnTo>
                <a:lnTo>
                  <a:pt x="104775" y="151383"/>
                </a:lnTo>
                <a:lnTo>
                  <a:pt x="138225" y="50926"/>
                </a:lnTo>
                <a:close/>
              </a:path>
              <a:path w="855979" h="605789">
                <a:moveTo>
                  <a:pt x="373379" y="180085"/>
                </a:moveTo>
                <a:lnTo>
                  <a:pt x="267461" y="206755"/>
                </a:lnTo>
                <a:lnTo>
                  <a:pt x="414139" y="206755"/>
                </a:lnTo>
                <a:lnTo>
                  <a:pt x="373379" y="180085"/>
                </a:lnTo>
                <a:close/>
              </a:path>
              <a:path w="855979" h="605789">
                <a:moveTo>
                  <a:pt x="99440" y="0"/>
                </a:moveTo>
                <a:lnTo>
                  <a:pt x="0" y="151383"/>
                </a:lnTo>
                <a:lnTo>
                  <a:pt x="28320" y="170052"/>
                </a:lnTo>
                <a:lnTo>
                  <a:pt x="106679" y="50926"/>
                </a:lnTo>
                <a:lnTo>
                  <a:pt x="138225" y="50926"/>
                </a:lnTo>
                <a:lnTo>
                  <a:pt x="145160" y="30098"/>
                </a:lnTo>
                <a:lnTo>
                  <a:pt x="99440" y="0"/>
                </a:lnTo>
                <a:close/>
              </a:path>
              <a:path w="855979" h="605789">
                <a:moveTo>
                  <a:pt x="199770" y="65912"/>
                </a:moveTo>
                <a:lnTo>
                  <a:pt x="104775" y="151383"/>
                </a:lnTo>
                <a:lnTo>
                  <a:pt x="150569" y="151383"/>
                </a:lnTo>
                <a:lnTo>
                  <a:pt x="196087" y="109600"/>
                </a:lnTo>
                <a:lnTo>
                  <a:pt x="236767" y="109600"/>
                </a:lnTo>
                <a:lnTo>
                  <a:pt x="245617" y="96138"/>
                </a:lnTo>
                <a:lnTo>
                  <a:pt x="199770" y="65912"/>
                </a:lnTo>
                <a:close/>
              </a:path>
              <a:path w="855979" h="605789">
                <a:moveTo>
                  <a:pt x="759586" y="433781"/>
                </a:moveTo>
                <a:lnTo>
                  <a:pt x="660145" y="585127"/>
                </a:lnTo>
                <a:lnTo>
                  <a:pt x="690752" y="605205"/>
                </a:lnTo>
                <a:lnTo>
                  <a:pt x="728217" y="548119"/>
                </a:lnTo>
                <a:lnTo>
                  <a:pt x="849747" y="548119"/>
                </a:lnTo>
                <a:lnTo>
                  <a:pt x="849827" y="547979"/>
                </a:lnTo>
                <a:lnTo>
                  <a:pt x="792733" y="547979"/>
                </a:lnTo>
                <a:lnTo>
                  <a:pt x="787526" y="546900"/>
                </a:lnTo>
                <a:lnTo>
                  <a:pt x="745108" y="522414"/>
                </a:lnTo>
                <a:lnTo>
                  <a:pt x="773302" y="479463"/>
                </a:lnTo>
                <a:lnTo>
                  <a:pt x="828198" y="479463"/>
                </a:lnTo>
                <a:lnTo>
                  <a:pt x="821281" y="474501"/>
                </a:lnTo>
                <a:lnTo>
                  <a:pt x="808608" y="466001"/>
                </a:lnTo>
                <a:lnTo>
                  <a:pt x="759586" y="433781"/>
                </a:lnTo>
                <a:close/>
              </a:path>
              <a:path w="855979" h="605789">
                <a:moveTo>
                  <a:pt x="849747" y="548119"/>
                </a:moveTo>
                <a:lnTo>
                  <a:pt x="728217" y="548119"/>
                </a:lnTo>
                <a:lnTo>
                  <a:pt x="748156" y="561212"/>
                </a:lnTo>
                <a:lnTo>
                  <a:pt x="787400" y="582218"/>
                </a:lnTo>
                <a:lnTo>
                  <a:pt x="794257" y="583298"/>
                </a:lnTo>
                <a:lnTo>
                  <a:pt x="809370" y="582904"/>
                </a:lnTo>
                <a:lnTo>
                  <a:pt x="844930" y="556513"/>
                </a:lnTo>
                <a:lnTo>
                  <a:pt x="849747" y="548119"/>
                </a:lnTo>
                <a:close/>
              </a:path>
              <a:path w="855979" h="605789">
                <a:moveTo>
                  <a:pt x="828198" y="479463"/>
                </a:moveTo>
                <a:lnTo>
                  <a:pt x="773302" y="479463"/>
                </a:lnTo>
                <a:lnTo>
                  <a:pt x="788161" y="489165"/>
                </a:lnTo>
                <a:lnTo>
                  <a:pt x="795637" y="494199"/>
                </a:lnTo>
                <a:lnTo>
                  <a:pt x="817244" y="519429"/>
                </a:lnTo>
                <a:lnTo>
                  <a:pt x="818133" y="525132"/>
                </a:lnTo>
                <a:lnTo>
                  <a:pt x="816863" y="530732"/>
                </a:lnTo>
                <a:lnTo>
                  <a:pt x="813180" y="536244"/>
                </a:lnTo>
                <a:lnTo>
                  <a:pt x="810259" y="540715"/>
                </a:lnTo>
                <a:lnTo>
                  <a:pt x="806576" y="543877"/>
                </a:lnTo>
                <a:lnTo>
                  <a:pt x="797432" y="547598"/>
                </a:lnTo>
                <a:lnTo>
                  <a:pt x="792733" y="547979"/>
                </a:lnTo>
                <a:lnTo>
                  <a:pt x="849827" y="547979"/>
                </a:lnTo>
                <a:lnTo>
                  <a:pt x="850080" y="547539"/>
                </a:lnTo>
                <a:lnTo>
                  <a:pt x="853551" y="538673"/>
                </a:lnTo>
                <a:lnTo>
                  <a:pt x="855378" y="529917"/>
                </a:lnTo>
                <a:lnTo>
                  <a:pt x="855599" y="521271"/>
                </a:lnTo>
                <a:lnTo>
                  <a:pt x="854338" y="513013"/>
                </a:lnTo>
                <a:lnTo>
                  <a:pt x="831310" y="481695"/>
                </a:lnTo>
                <a:lnTo>
                  <a:pt x="828198" y="479463"/>
                </a:lnTo>
                <a:close/>
              </a:path>
              <a:path w="855979" h="605789">
                <a:moveTo>
                  <a:pt x="604011" y="331558"/>
                </a:moveTo>
                <a:lnTo>
                  <a:pt x="558672" y="518452"/>
                </a:lnTo>
                <a:lnTo>
                  <a:pt x="591311" y="539889"/>
                </a:lnTo>
                <a:lnTo>
                  <a:pt x="656867" y="490512"/>
                </a:lnTo>
                <a:lnTo>
                  <a:pt x="601852" y="490512"/>
                </a:lnTo>
                <a:lnTo>
                  <a:pt x="637158" y="353326"/>
                </a:lnTo>
                <a:lnTo>
                  <a:pt x="604011" y="331558"/>
                </a:lnTo>
                <a:close/>
              </a:path>
              <a:path w="855979" h="605789">
                <a:moveTo>
                  <a:pt x="712469" y="402843"/>
                </a:moveTo>
                <a:lnTo>
                  <a:pt x="601852" y="490512"/>
                </a:lnTo>
                <a:lnTo>
                  <a:pt x="656867" y="490512"/>
                </a:lnTo>
                <a:lnTo>
                  <a:pt x="744981" y="424141"/>
                </a:lnTo>
                <a:lnTo>
                  <a:pt x="712469" y="40284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68158" y="5552185"/>
            <a:ext cx="1048385" cy="774700"/>
          </a:xfrm>
          <a:custGeom>
            <a:avLst/>
            <a:gdLst/>
            <a:ahLst/>
            <a:cxnLst/>
            <a:rect l="l" t="t" r="r" b="b"/>
            <a:pathLst>
              <a:path w="1048384" h="774700">
                <a:moveTo>
                  <a:pt x="607385" y="392353"/>
                </a:moveTo>
                <a:lnTo>
                  <a:pt x="559816" y="392353"/>
                </a:lnTo>
                <a:lnTo>
                  <a:pt x="565150" y="393941"/>
                </a:lnTo>
                <a:lnTo>
                  <a:pt x="574167" y="399821"/>
                </a:lnTo>
                <a:lnTo>
                  <a:pt x="576834" y="402983"/>
                </a:lnTo>
                <a:lnTo>
                  <a:pt x="579882" y="410502"/>
                </a:lnTo>
                <a:lnTo>
                  <a:pt x="580136" y="414527"/>
                </a:lnTo>
                <a:lnTo>
                  <a:pt x="579120" y="418820"/>
                </a:lnTo>
                <a:lnTo>
                  <a:pt x="529082" y="498970"/>
                </a:lnTo>
                <a:lnTo>
                  <a:pt x="558165" y="518020"/>
                </a:lnTo>
                <a:lnTo>
                  <a:pt x="602869" y="449884"/>
                </a:lnTo>
                <a:lnTo>
                  <a:pt x="608457" y="441426"/>
                </a:lnTo>
                <a:lnTo>
                  <a:pt x="612140" y="434568"/>
                </a:lnTo>
                <a:lnTo>
                  <a:pt x="615950" y="424078"/>
                </a:lnTo>
                <a:lnTo>
                  <a:pt x="616839" y="418782"/>
                </a:lnTo>
                <a:lnTo>
                  <a:pt x="616076" y="408050"/>
                </a:lnTo>
                <a:lnTo>
                  <a:pt x="613901" y="402450"/>
                </a:lnTo>
                <a:lnTo>
                  <a:pt x="610235" y="396684"/>
                </a:lnTo>
                <a:lnTo>
                  <a:pt x="607385" y="392353"/>
                </a:lnTo>
                <a:close/>
              </a:path>
              <a:path w="1048384" h="774700">
                <a:moveTo>
                  <a:pt x="530225" y="342734"/>
                </a:moveTo>
                <a:lnTo>
                  <a:pt x="458216" y="452373"/>
                </a:lnTo>
                <a:lnTo>
                  <a:pt x="487172" y="471423"/>
                </a:lnTo>
                <a:lnTo>
                  <a:pt x="519811" y="421766"/>
                </a:lnTo>
                <a:lnTo>
                  <a:pt x="525498" y="413397"/>
                </a:lnTo>
                <a:lnTo>
                  <a:pt x="559816" y="392353"/>
                </a:lnTo>
                <a:lnTo>
                  <a:pt x="607385" y="392353"/>
                </a:lnTo>
                <a:lnTo>
                  <a:pt x="606425" y="390893"/>
                </a:lnTo>
                <a:lnTo>
                  <a:pt x="601345" y="385902"/>
                </a:lnTo>
                <a:lnTo>
                  <a:pt x="594868" y="381698"/>
                </a:lnTo>
                <a:lnTo>
                  <a:pt x="584756" y="376542"/>
                </a:lnTo>
                <a:lnTo>
                  <a:pt x="546608" y="376542"/>
                </a:lnTo>
                <a:lnTo>
                  <a:pt x="557149" y="360425"/>
                </a:lnTo>
                <a:lnTo>
                  <a:pt x="530225" y="342734"/>
                </a:lnTo>
                <a:close/>
              </a:path>
              <a:path w="1048384" h="774700">
                <a:moveTo>
                  <a:pt x="409269" y="275603"/>
                </a:moveTo>
                <a:lnTo>
                  <a:pt x="369919" y="293322"/>
                </a:lnTo>
                <a:lnTo>
                  <a:pt x="346255" y="334121"/>
                </a:lnTo>
                <a:lnTo>
                  <a:pt x="344711" y="351899"/>
                </a:lnTo>
                <a:lnTo>
                  <a:pt x="345963" y="360440"/>
                </a:lnTo>
                <a:lnTo>
                  <a:pt x="369643" y="397135"/>
                </a:lnTo>
                <a:lnTo>
                  <a:pt x="414724" y="414191"/>
                </a:lnTo>
                <a:lnTo>
                  <a:pt x="427990" y="412648"/>
                </a:lnTo>
                <a:lnTo>
                  <a:pt x="440755" y="408550"/>
                </a:lnTo>
                <a:lnTo>
                  <a:pt x="452199" y="402067"/>
                </a:lnTo>
                <a:lnTo>
                  <a:pt x="462333" y="393201"/>
                </a:lnTo>
                <a:lnTo>
                  <a:pt x="469793" y="383704"/>
                </a:lnTo>
                <a:lnTo>
                  <a:pt x="410392" y="383704"/>
                </a:lnTo>
                <a:lnTo>
                  <a:pt x="404082" y="383436"/>
                </a:lnTo>
                <a:lnTo>
                  <a:pt x="378600" y="350486"/>
                </a:lnTo>
                <a:lnTo>
                  <a:pt x="379977" y="343103"/>
                </a:lnTo>
                <a:lnTo>
                  <a:pt x="405086" y="310143"/>
                </a:lnTo>
                <a:lnTo>
                  <a:pt x="418228" y="306455"/>
                </a:lnTo>
                <a:lnTo>
                  <a:pt x="471726" y="306455"/>
                </a:lnTo>
                <a:lnTo>
                  <a:pt x="463107" y="296538"/>
                </a:lnTo>
                <a:lnTo>
                  <a:pt x="426845" y="276986"/>
                </a:lnTo>
                <a:lnTo>
                  <a:pt x="418084" y="275691"/>
                </a:lnTo>
                <a:lnTo>
                  <a:pt x="409269" y="275603"/>
                </a:lnTo>
                <a:close/>
              </a:path>
              <a:path w="1048384" h="774700">
                <a:moveTo>
                  <a:pt x="471726" y="306455"/>
                </a:moveTo>
                <a:lnTo>
                  <a:pt x="418228" y="306455"/>
                </a:lnTo>
                <a:lnTo>
                  <a:pt x="424576" y="306735"/>
                </a:lnTo>
                <a:lnTo>
                  <a:pt x="430662" y="308393"/>
                </a:lnTo>
                <a:lnTo>
                  <a:pt x="450020" y="339633"/>
                </a:lnTo>
                <a:lnTo>
                  <a:pt x="448659" y="346940"/>
                </a:lnTo>
                <a:lnTo>
                  <a:pt x="423517" y="379972"/>
                </a:lnTo>
                <a:lnTo>
                  <a:pt x="410392" y="383704"/>
                </a:lnTo>
                <a:lnTo>
                  <a:pt x="469793" y="383704"/>
                </a:lnTo>
                <a:lnTo>
                  <a:pt x="471170" y="381952"/>
                </a:lnTo>
                <a:lnTo>
                  <a:pt x="477912" y="369496"/>
                </a:lnTo>
                <a:lnTo>
                  <a:pt x="481964" y="356796"/>
                </a:lnTo>
                <a:lnTo>
                  <a:pt x="483350" y="343854"/>
                </a:lnTo>
                <a:lnTo>
                  <a:pt x="482092" y="330669"/>
                </a:lnTo>
                <a:lnTo>
                  <a:pt x="478208" y="318013"/>
                </a:lnTo>
                <a:lnTo>
                  <a:pt x="471884" y="306636"/>
                </a:lnTo>
                <a:lnTo>
                  <a:pt x="471726" y="306455"/>
                </a:lnTo>
                <a:close/>
              </a:path>
              <a:path w="1048384" h="774700">
                <a:moveTo>
                  <a:pt x="571928" y="373248"/>
                </a:moveTo>
                <a:lnTo>
                  <a:pt x="559560" y="373427"/>
                </a:lnTo>
                <a:lnTo>
                  <a:pt x="546608" y="376542"/>
                </a:lnTo>
                <a:lnTo>
                  <a:pt x="584756" y="376542"/>
                </a:lnTo>
                <a:lnTo>
                  <a:pt x="583701" y="376004"/>
                </a:lnTo>
                <a:lnTo>
                  <a:pt x="571928" y="373248"/>
                </a:lnTo>
                <a:close/>
              </a:path>
              <a:path w="1048384" h="774700">
                <a:moveTo>
                  <a:pt x="309508" y="284137"/>
                </a:moveTo>
                <a:lnTo>
                  <a:pt x="276098" y="284137"/>
                </a:lnTo>
                <a:lnTo>
                  <a:pt x="276098" y="332752"/>
                </a:lnTo>
                <a:lnTo>
                  <a:pt x="311785" y="356158"/>
                </a:lnTo>
                <a:lnTo>
                  <a:pt x="309508" y="284137"/>
                </a:lnTo>
                <a:close/>
              </a:path>
              <a:path w="1048384" h="774700">
                <a:moveTo>
                  <a:pt x="271018" y="172453"/>
                </a:moveTo>
                <a:lnTo>
                  <a:pt x="273939" y="250507"/>
                </a:lnTo>
                <a:lnTo>
                  <a:pt x="197358" y="281000"/>
                </a:lnTo>
                <a:lnTo>
                  <a:pt x="231267" y="303326"/>
                </a:lnTo>
                <a:lnTo>
                  <a:pt x="276098" y="284137"/>
                </a:lnTo>
                <a:lnTo>
                  <a:pt x="309508" y="284137"/>
                </a:lnTo>
                <a:lnTo>
                  <a:pt x="309118" y="271792"/>
                </a:lnTo>
                <a:lnTo>
                  <a:pt x="380365" y="244284"/>
                </a:lnTo>
                <a:lnTo>
                  <a:pt x="371735" y="238607"/>
                </a:lnTo>
                <a:lnTo>
                  <a:pt x="306070" y="238607"/>
                </a:lnTo>
                <a:lnTo>
                  <a:pt x="306450" y="195719"/>
                </a:lnTo>
                <a:lnTo>
                  <a:pt x="271018" y="172453"/>
                </a:lnTo>
                <a:close/>
              </a:path>
              <a:path w="1048384" h="774700">
                <a:moveTo>
                  <a:pt x="224663" y="142024"/>
                </a:moveTo>
                <a:lnTo>
                  <a:pt x="152654" y="251663"/>
                </a:lnTo>
                <a:lnTo>
                  <a:pt x="181737" y="270725"/>
                </a:lnTo>
                <a:lnTo>
                  <a:pt x="253746" y="161086"/>
                </a:lnTo>
                <a:lnTo>
                  <a:pt x="224663" y="142024"/>
                </a:lnTo>
                <a:close/>
              </a:path>
              <a:path w="1048384" h="774700">
                <a:moveTo>
                  <a:pt x="346329" y="221894"/>
                </a:moveTo>
                <a:lnTo>
                  <a:pt x="306070" y="238607"/>
                </a:lnTo>
                <a:lnTo>
                  <a:pt x="371735" y="238607"/>
                </a:lnTo>
                <a:lnTo>
                  <a:pt x="346329" y="221894"/>
                </a:lnTo>
                <a:close/>
              </a:path>
              <a:path w="1048384" h="774700">
                <a:moveTo>
                  <a:pt x="99441" y="0"/>
                </a:moveTo>
                <a:lnTo>
                  <a:pt x="0" y="151320"/>
                </a:lnTo>
                <a:lnTo>
                  <a:pt x="57404" y="189102"/>
                </a:lnTo>
                <a:lnTo>
                  <a:pt x="65593" y="194184"/>
                </a:lnTo>
                <a:lnTo>
                  <a:pt x="102139" y="206452"/>
                </a:lnTo>
                <a:lnTo>
                  <a:pt x="109259" y="206518"/>
                </a:lnTo>
                <a:lnTo>
                  <a:pt x="115950" y="205701"/>
                </a:lnTo>
                <a:lnTo>
                  <a:pt x="156424" y="183860"/>
                </a:lnTo>
                <a:lnTo>
                  <a:pt x="165335" y="174205"/>
                </a:lnTo>
                <a:lnTo>
                  <a:pt x="100711" y="174205"/>
                </a:lnTo>
                <a:lnTo>
                  <a:pt x="95250" y="173596"/>
                </a:lnTo>
                <a:lnTo>
                  <a:pt x="89535" y="171576"/>
                </a:lnTo>
                <a:lnTo>
                  <a:pt x="85090" y="170052"/>
                </a:lnTo>
                <a:lnTo>
                  <a:pt x="78613" y="166497"/>
                </a:lnTo>
                <a:lnTo>
                  <a:pt x="47244" y="145897"/>
                </a:lnTo>
                <a:lnTo>
                  <a:pt x="113157" y="45656"/>
                </a:lnTo>
                <a:lnTo>
                  <a:pt x="167860" y="45656"/>
                </a:lnTo>
                <a:lnTo>
                  <a:pt x="163955" y="42685"/>
                </a:lnTo>
                <a:lnTo>
                  <a:pt x="155194" y="36664"/>
                </a:lnTo>
                <a:lnTo>
                  <a:pt x="99441" y="0"/>
                </a:lnTo>
                <a:close/>
              </a:path>
              <a:path w="1048384" h="774700">
                <a:moveTo>
                  <a:pt x="167860" y="45656"/>
                </a:moveTo>
                <a:lnTo>
                  <a:pt x="113157" y="45656"/>
                </a:lnTo>
                <a:lnTo>
                  <a:pt x="126873" y="54673"/>
                </a:lnTo>
                <a:lnTo>
                  <a:pt x="135376" y="60395"/>
                </a:lnTo>
                <a:lnTo>
                  <a:pt x="161798" y="94970"/>
                </a:lnTo>
                <a:lnTo>
                  <a:pt x="161544" y="101752"/>
                </a:lnTo>
                <a:lnTo>
                  <a:pt x="144907" y="138353"/>
                </a:lnTo>
                <a:lnTo>
                  <a:pt x="117094" y="169456"/>
                </a:lnTo>
                <a:lnTo>
                  <a:pt x="100711" y="174205"/>
                </a:lnTo>
                <a:lnTo>
                  <a:pt x="165335" y="174205"/>
                </a:lnTo>
                <a:lnTo>
                  <a:pt x="187245" y="140061"/>
                </a:lnTo>
                <a:lnTo>
                  <a:pt x="196865" y="104036"/>
                </a:lnTo>
                <a:lnTo>
                  <a:pt x="196808" y="95626"/>
                </a:lnTo>
                <a:lnTo>
                  <a:pt x="182118" y="58483"/>
                </a:lnTo>
                <a:lnTo>
                  <a:pt x="171370" y="48326"/>
                </a:lnTo>
                <a:lnTo>
                  <a:pt x="167860" y="45656"/>
                </a:lnTo>
                <a:close/>
              </a:path>
              <a:path w="1048384" h="774700">
                <a:moveTo>
                  <a:pt x="252095" y="100317"/>
                </a:moveTo>
                <a:lnTo>
                  <a:pt x="234442" y="127165"/>
                </a:lnTo>
                <a:lnTo>
                  <a:pt x="263525" y="146227"/>
                </a:lnTo>
                <a:lnTo>
                  <a:pt x="281177" y="119379"/>
                </a:lnTo>
                <a:lnTo>
                  <a:pt x="252095" y="100317"/>
                </a:lnTo>
                <a:close/>
              </a:path>
              <a:path w="1048384" h="774700">
                <a:moveTo>
                  <a:pt x="991489" y="645794"/>
                </a:moveTo>
                <a:lnTo>
                  <a:pt x="919480" y="755434"/>
                </a:lnTo>
                <a:lnTo>
                  <a:pt x="948436" y="774496"/>
                </a:lnTo>
                <a:lnTo>
                  <a:pt x="1020445" y="664844"/>
                </a:lnTo>
                <a:lnTo>
                  <a:pt x="991489" y="645794"/>
                </a:lnTo>
                <a:close/>
              </a:path>
              <a:path w="1048384" h="774700">
                <a:moveTo>
                  <a:pt x="910164" y="707707"/>
                </a:moveTo>
                <a:lnTo>
                  <a:pt x="872871" y="707707"/>
                </a:lnTo>
                <a:lnTo>
                  <a:pt x="872744" y="708393"/>
                </a:lnTo>
                <a:lnTo>
                  <a:pt x="872363" y="709752"/>
                </a:lnTo>
                <a:lnTo>
                  <a:pt x="870331" y="716305"/>
                </a:lnTo>
                <a:lnTo>
                  <a:pt x="869315" y="719772"/>
                </a:lnTo>
                <a:lnTo>
                  <a:pt x="868807" y="722198"/>
                </a:lnTo>
                <a:lnTo>
                  <a:pt x="897509" y="741044"/>
                </a:lnTo>
                <a:lnTo>
                  <a:pt x="898398" y="734148"/>
                </a:lnTo>
                <a:lnTo>
                  <a:pt x="899922" y="728103"/>
                </a:lnTo>
                <a:lnTo>
                  <a:pt x="901954" y="722909"/>
                </a:lnTo>
                <a:lnTo>
                  <a:pt x="903956" y="718604"/>
                </a:lnTo>
                <a:lnTo>
                  <a:pt x="906732" y="713463"/>
                </a:lnTo>
                <a:lnTo>
                  <a:pt x="910164" y="707707"/>
                </a:lnTo>
                <a:close/>
              </a:path>
              <a:path w="1048384" h="774700">
                <a:moveTo>
                  <a:pt x="842391" y="625932"/>
                </a:moveTo>
                <a:lnTo>
                  <a:pt x="810486" y="650601"/>
                </a:lnTo>
                <a:lnTo>
                  <a:pt x="807732" y="665543"/>
                </a:lnTo>
                <a:lnTo>
                  <a:pt x="808736" y="673125"/>
                </a:lnTo>
                <a:lnTo>
                  <a:pt x="835787" y="704049"/>
                </a:lnTo>
                <a:lnTo>
                  <a:pt x="857123" y="709396"/>
                </a:lnTo>
                <a:lnTo>
                  <a:pt x="864743" y="709269"/>
                </a:lnTo>
                <a:lnTo>
                  <a:pt x="872871" y="707707"/>
                </a:lnTo>
                <a:lnTo>
                  <a:pt x="910164" y="707707"/>
                </a:lnTo>
                <a:lnTo>
                  <a:pt x="914654" y="700684"/>
                </a:lnTo>
                <a:lnTo>
                  <a:pt x="921725" y="690092"/>
                </a:lnTo>
                <a:lnTo>
                  <a:pt x="862965" y="690092"/>
                </a:lnTo>
                <a:lnTo>
                  <a:pt x="841883" y="668121"/>
                </a:lnTo>
                <a:lnTo>
                  <a:pt x="842645" y="663613"/>
                </a:lnTo>
                <a:lnTo>
                  <a:pt x="845312" y="659549"/>
                </a:lnTo>
                <a:lnTo>
                  <a:pt x="847979" y="655421"/>
                </a:lnTo>
                <a:lnTo>
                  <a:pt x="852170" y="653262"/>
                </a:lnTo>
                <a:lnTo>
                  <a:pt x="857631" y="653059"/>
                </a:lnTo>
                <a:lnTo>
                  <a:pt x="945334" y="653033"/>
                </a:lnTo>
                <a:lnTo>
                  <a:pt x="946689" y="650441"/>
                </a:lnTo>
                <a:lnTo>
                  <a:pt x="948169" y="646645"/>
                </a:lnTo>
                <a:lnTo>
                  <a:pt x="909827" y="646645"/>
                </a:lnTo>
                <a:lnTo>
                  <a:pt x="903991" y="645240"/>
                </a:lnTo>
                <a:lnTo>
                  <a:pt x="896572" y="642873"/>
                </a:lnTo>
                <a:lnTo>
                  <a:pt x="887557" y="639545"/>
                </a:lnTo>
                <a:lnTo>
                  <a:pt x="876935" y="635254"/>
                </a:lnTo>
                <a:lnTo>
                  <a:pt x="868842" y="632099"/>
                </a:lnTo>
                <a:lnTo>
                  <a:pt x="861536" y="629646"/>
                </a:lnTo>
                <a:lnTo>
                  <a:pt x="855039" y="627899"/>
                </a:lnTo>
                <a:lnTo>
                  <a:pt x="849376" y="626859"/>
                </a:lnTo>
                <a:lnTo>
                  <a:pt x="842391" y="625932"/>
                </a:lnTo>
                <a:close/>
              </a:path>
              <a:path w="1048384" h="774700">
                <a:moveTo>
                  <a:pt x="945334" y="653033"/>
                </a:moveTo>
                <a:lnTo>
                  <a:pt x="861187" y="653033"/>
                </a:lnTo>
                <a:lnTo>
                  <a:pt x="867664" y="654811"/>
                </a:lnTo>
                <a:lnTo>
                  <a:pt x="885951" y="661949"/>
                </a:lnTo>
                <a:lnTo>
                  <a:pt x="892810" y="664336"/>
                </a:lnTo>
                <a:lnTo>
                  <a:pt x="897382" y="665543"/>
                </a:lnTo>
                <a:lnTo>
                  <a:pt x="889000" y="678268"/>
                </a:lnTo>
                <a:lnTo>
                  <a:pt x="885571" y="682739"/>
                </a:lnTo>
                <a:lnTo>
                  <a:pt x="883158" y="684720"/>
                </a:lnTo>
                <a:lnTo>
                  <a:pt x="879601" y="687781"/>
                </a:lnTo>
                <a:lnTo>
                  <a:pt x="875157" y="689470"/>
                </a:lnTo>
                <a:lnTo>
                  <a:pt x="869950" y="689775"/>
                </a:lnTo>
                <a:lnTo>
                  <a:pt x="862965" y="690092"/>
                </a:lnTo>
                <a:lnTo>
                  <a:pt x="921725" y="690092"/>
                </a:lnTo>
                <a:lnTo>
                  <a:pt x="937133" y="667016"/>
                </a:lnTo>
                <a:lnTo>
                  <a:pt x="942661" y="658148"/>
                </a:lnTo>
                <a:lnTo>
                  <a:pt x="945334" y="653033"/>
                </a:lnTo>
                <a:close/>
              </a:path>
              <a:path w="1048384" h="774700">
                <a:moveTo>
                  <a:pt x="1018921" y="604088"/>
                </a:moveTo>
                <a:lnTo>
                  <a:pt x="1001268" y="630923"/>
                </a:lnTo>
                <a:lnTo>
                  <a:pt x="1030224" y="649985"/>
                </a:lnTo>
                <a:lnTo>
                  <a:pt x="1047876" y="623138"/>
                </a:lnTo>
                <a:lnTo>
                  <a:pt x="1018921" y="604088"/>
                </a:lnTo>
                <a:close/>
              </a:path>
              <a:path w="1048384" h="774700">
                <a:moveTo>
                  <a:pt x="938399" y="610298"/>
                </a:moveTo>
                <a:lnTo>
                  <a:pt x="892301" y="610298"/>
                </a:lnTo>
                <a:lnTo>
                  <a:pt x="897001" y="611924"/>
                </a:lnTo>
                <a:lnTo>
                  <a:pt x="902081" y="615315"/>
                </a:lnTo>
                <a:lnTo>
                  <a:pt x="909827" y="620331"/>
                </a:lnTo>
                <a:lnTo>
                  <a:pt x="914146" y="624941"/>
                </a:lnTo>
                <a:lnTo>
                  <a:pt x="915416" y="629119"/>
                </a:lnTo>
                <a:lnTo>
                  <a:pt x="916559" y="633298"/>
                </a:lnTo>
                <a:lnTo>
                  <a:pt x="915289" y="638174"/>
                </a:lnTo>
                <a:lnTo>
                  <a:pt x="911638" y="643894"/>
                </a:lnTo>
                <a:lnTo>
                  <a:pt x="909827" y="646645"/>
                </a:lnTo>
                <a:lnTo>
                  <a:pt x="948169" y="646645"/>
                </a:lnTo>
                <a:lnTo>
                  <a:pt x="949241" y="643894"/>
                </a:lnTo>
                <a:lnTo>
                  <a:pt x="950341" y="638505"/>
                </a:lnTo>
                <a:lnTo>
                  <a:pt x="950847" y="632099"/>
                </a:lnTo>
                <a:lnTo>
                  <a:pt x="948944" y="625284"/>
                </a:lnTo>
                <a:lnTo>
                  <a:pt x="944626" y="618058"/>
                </a:lnTo>
                <a:lnTo>
                  <a:pt x="940577" y="612519"/>
                </a:lnTo>
                <a:lnTo>
                  <a:pt x="938399" y="610298"/>
                </a:lnTo>
                <a:close/>
              </a:path>
              <a:path w="1048384" h="774700">
                <a:moveTo>
                  <a:pt x="748919" y="426745"/>
                </a:moveTo>
                <a:lnTo>
                  <a:pt x="649477" y="578091"/>
                </a:lnTo>
                <a:lnTo>
                  <a:pt x="707009" y="615873"/>
                </a:lnTo>
                <a:lnTo>
                  <a:pt x="715198" y="620955"/>
                </a:lnTo>
                <a:lnTo>
                  <a:pt x="751744" y="633223"/>
                </a:lnTo>
                <a:lnTo>
                  <a:pt x="758864" y="633289"/>
                </a:lnTo>
                <a:lnTo>
                  <a:pt x="765556" y="632472"/>
                </a:lnTo>
                <a:lnTo>
                  <a:pt x="806102" y="610552"/>
                </a:lnTo>
                <a:lnTo>
                  <a:pt x="814910" y="600976"/>
                </a:lnTo>
                <a:lnTo>
                  <a:pt x="750316" y="600976"/>
                </a:lnTo>
                <a:lnTo>
                  <a:pt x="744855" y="600379"/>
                </a:lnTo>
                <a:lnTo>
                  <a:pt x="739140" y="598360"/>
                </a:lnTo>
                <a:lnTo>
                  <a:pt x="734695" y="596836"/>
                </a:lnTo>
                <a:lnTo>
                  <a:pt x="728218" y="593267"/>
                </a:lnTo>
                <a:lnTo>
                  <a:pt x="696849" y="572668"/>
                </a:lnTo>
                <a:lnTo>
                  <a:pt x="762762" y="472427"/>
                </a:lnTo>
                <a:lnTo>
                  <a:pt x="817461" y="472427"/>
                </a:lnTo>
                <a:lnTo>
                  <a:pt x="813560" y="469457"/>
                </a:lnTo>
                <a:lnTo>
                  <a:pt x="804799" y="463435"/>
                </a:lnTo>
                <a:lnTo>
                  <a:pt x="748919" y="426745"/>
                </a:lnTo>
                <a:close/>
              </a:path>
              <a:path w="1048384" h="774700">
                <a:moveTo>
                  <a:pt x="881507" y="580948"/>
                </a:moveTo>
                <a:lnTo>
                  <a:pt x="873650" y="581986"/>
                </a:lnTo>
                <a:lnTo>
                  <a:pt x="865901" y="584584"/>
                </a:lnTo>
                <a:lnTo>
                  <a:pt x="858271" y="588739"/>
                </a:lnTo>
                <a:lnTo>
                  <a:pt x="850773" y="594448"/>
                </a:lnTo>
                <a:lnTo>
                  <a:pt x="874014" y="616496"/>
                </a:lnTo>
                <a:lnTo>
                  <a:pt x="879094" y="612584"/>
                </a:lnTo>
                <a:lnTo>
                  <a:pt x="883793" y="610552"/>
                </a:lnTo>
                <a:lnTo>
                  <a:pt x="892301" y="610298"/>
                </a:lnTo>
                <a:lnTo>
                  <a:pt x="938399" y="610298"/>
                </a:lnTo>
                <a:lnTo>
                  <a:pt x="934910" y="606742"/>
                </a:lnTo>
                <a:lnTo>
                  <a:pt x="898778" y="584072"/>
                </a:lnTo>
                <a:lnTo>
                  <a:pt x="889821" y="581601"/>
                </a:lnTo>
                <a:lnTo>
                  <a:pt x="881507" y="580948"/>
                </a:lnTo>
                <a:close/>
              </a:path>
              <a:path w="1048384" h="774700">
                <a:moveTo>
                  <a:pt x="817461" y="472427"/>
                </a:moveTo>
                <a:lnTo>
                  <a:pt x="762762" y="472427"/>
                </a:lnTo>
                <a:lnTo>
                  <a:pt x="776477" y="481444"/>
                </a:lnTo>
                <a:lnTo>
                  <a:pt x="784981" y="487171"/>
                </a:lnTo>
                <a:lnTo>
                  <a:pt x="811402" y="521741"/>
                </a:lnTo>
                <a:lnTo>
                  <a:pt x="811149" y="528523"/>
                </a:lnTo>
                <a:lnTo>
                  <a:pt x="794512" y="565124"/>
                </a:lnTo>
                <a:lnTo>
                  <a:pt x="766699" y="596239"/>
                </a:lnTo>
                <a:lnTo>
                  <a:pt x="750316" y="600976"/>
                </a:lnTo>
                <a:lnTo>
                  <a:pt x="814910" y="600976"/>
                </a:lnTo>
                <a:lnTo>
                  <a:pt x="836834" y="566832"/>
                </a:lnTo>
                <a:lnTo>
                  <a:pt x="846470" y="530813"/>
                </a:lnTo>
                <a:lnTo>
                  <a:pt x="846413" y="522404"/>
                </a:lnTo>
                <a:lnTo>
                  <a:pt x="831723" y="485254"/>
                </a:lnTo>
                <a:lnTo>
                  <a:pt x="820975" y="475102"/>
                </a:lnTo>
                <a:lnTo>
                  <a:pt x="817461" y="4724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714488" y="643127"/>
            <a:ext cx="1088136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0"/>
            <a:ext cx="9144000" cy="6830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115" y="144779"/>
            <a:ext cx="8818245" cy="6456045"/>
          </a:xfrm>
          <a:custGeom>
            <a:avLst/>
            <a:gdLst/>
            <a:ahLst/>
            <a:cxnLst/>
            <a:rect l="l" t="t" r="r" b="b"/>
            <a:pathLst>
              <a:path w="8818245" h="6456045">
                <a:moveTo>
                  <a:pt x="0" y="276479"/>
                </a:moveTo>
                <a:lnTo>
                  <a:pt x="4453" y="226792"/>
                </a:lnTo>
                <a:lnTo>
                  <a:pt x="17294" y="180023"/>
                </a:lnTo>
                <a:lnTo>
                  <a:pt x="37741" y="136953"/>
                </a:lnTo>
                <a:lnTo>
                  <a:pt x="65013" y="98364"/>
                </a:lnTo>
                <a:lnTo>
                  <a:pt x="98331" y="65037"/>
                </a:lnTo>
                <a:lnTo>
                  <a:pt x="136913" y="37756"/>
                </a:lnTo>
                <a:lnTo>
                  <a:pt x="179979" y="17301"/>
                </a:lnTo>
                <a:lnTo>
                  <a:pt x="226748" y="4455"/>
                </a:lnTo>
                <a:lnTo>
                  <a:pt x="276440" y="0"/>
                </a:lnTo>
                <a:lnTo>
                  <a:pt x="8541385" y="0"/>
                </a:lnTo>
                <a:lnTo>
                  <a:pt x="8591071" y="4455"/>
                </a:lnTo>
                <a:lnTo>
                  <a:pt x="8637840" y="17301"/>
                </a:lnTo>
                <a:lnTo>
                  <a:pt x="8680910" y="37756"/>
                </a:lnTo>
                <a:lnTo>
                  <a:pt x="8719499" y="65037"/>
                </a:lnTo>
                <a:lnTo>
                  <a:pt x="8752826" y="98364"/>
                </a:lnTo>
                <a:lnTo>
                  <a:pt x="8780107" y="136953"/>
                </a:lnTo>
                <a:lnTo>
                  <a:pt x="8800562" y="180023"/>
                </a:lnTo>
                <a:lnTo>
                  <a:pt x="8813408" y="226792"/>
                </a:lnTo>
                <a:lnTo>
                  <a:pt x="8817864" y="276479"/>
                </a:lnTo>
                <a:lnTo>
                  <a:pt x="8817864" y="6179223"/>
                </a:lnTo>
                <a:lnTo>
                  <a:pt x="8813408" y="6228915"/>
                </a:lnTo>
                <a:lnTo>
                  <a:pt x="8800562" y="6275684"/>
                </a:lnTo>
                <a:lnTo>
                  <a:pt x="8780107" y="6318750"/>
                </a:lnTo>
                <a:lnTo>
                  <a:pt x="8752826" y="6357332"/>
                </a:lnTo>
                <a:lnTo>
                  <a:pt x="8719499" y="6390650"/>
                </a:lnTo>
                <a:lnTo>
                  <a:pt x="8680910" y="6417922"/>
                </a:lnTo>
                <a:lnTo>
                  <a:pt x="8637840" y="6438369"/>
                </a:lnTo>
                <a:lnTo>
                  <a:pt x="8591071" y="6451210"/>
                </a:lnTo>
                <a:lnTo>
                  <a:pt x="8541385" y="6455664"/>
                </a:lnTo>
                <a:lnTo>
                  <a:pt x="276440" y="6455664"/>
                </a:lnTo>
                <a:lnTo>
                  <a:pt x="226748" y="6451210"/>
                </a:lnTo>
                <a:lnTo>
                  <a:pt x="179979" y="6438369"/>
                </a:lnTo>
                <a:lnTo>
                  <a:pt x="136913" y="6417922"/>
                </a:lnTo>
                <a:lnTo>
                  <a:pt x="98331" y="6390650"/>
                </a:lnTo>
                <a:lnTo>
                  <a:pt x="65013" y="6357332"/>
                </a:lnTo>
                <a:lnTo>
                  <a:pt x="37741" y="6318750"/>
                </a:lnTo>
                <a:lnTo>
                  <a:pt x="17294" y="6275684"/>
                </a:lnTo>
                <a:lnTo>
                  <a:pt x="4453" y="6228915"/>
                </a:lnTo>
                <a:lnTo>
                  <a:pt x="0" y="6179223"/>
                </a:lnTo>
                <a:lnTo>
                  <a:pt x="0" y="276479"/>
                </a:lnTo>
                <a:close/>
              </a:path>
            </a:pathLst>
          </a:custGeom>
          <a:ln w="39624">
            <a:solidFill>
              <a:srgbClr val="1866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0916" y="982980"/>
            <a:ext cx="8275320" cy="9525"/>
          </a:xfrm>
          <a:custGeom>
            <a:avLst/>
            <a:gdLst/>
            <a:ahLst/>
            <a:cxnLst/>
            <a:rect l="l" t="t" r="r" b="b"/>
            <a:pathLst>
              <a:path w="8275320" h="9525">
                <a:moveTo>
                  <a:pt x="0" y="0"/>
                </a:moveTo>
                <a:lnTo>
                  <a:pt x="8275319" y="9144"/>
                </a:lnTo>
              </a:path>
            </a:pathLst>
          </a:custGeom>
          <a:ln w="39624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3023" y="429768"/>
            <a:ext cx="1085088" cy="435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399" y="299669"/>
            <a:ext cx="807720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063" y="1361008"/>
            <a:ext cx="8081873" cy="478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2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orp.qunar.com/confluence/pages/viewpage.action?pageId=6324299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5" Type="http://schemas.openxmlformats.org/officeDocument/2006/relationships/hyperlink" Target="http://wiki.corp.qunar.com/display/devwiki/qmq" TargetMode="External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na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320" y="4095115"/>
            <a:ext cx="75799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4800" b="1" dirty="0">
                <a:solidFill>
                  <a:srgbClr val="FF9900"/>
                </a:solidFill>
                <a:latin typeface="微软雅黑" panose="020B0503020204020204" charset="-122"/>
                <a:cs typeface="微软雅黑" panose="020B0503020204020204" charset="-122"/>
              </a:rPr>
              <a:t>完全可靠消息系统</a:t>
            </a:r>
            <a:r>
              <a:rPr lang="en-US" altLang="zh-CN" sz="4800" b="1" dirty="0">
                <a:solidFill>
                  <a:srgbClr val="FF9900"/>
                </a:solidFill>
                <a:latin typeface="微软雅黑" panose="020B0503020204020204" charset="-122"/>
                <a:cs typeface="微软雅黑" panose="020B0503020204020204" charset="-122"/>
              </a:rPr>
              <a:t>-QMQ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7745" y="266065"/>
            <a:ext cx="37947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QMQ </a:t>
            </a:r>
            <a:r>
              <a:rPr kumimoji="1" lang="en-US" altLang="zh-CN" sz="3600" dirty="0" smtClean="0">
                <a:sym typeface="+mn-ea"/>
              </a:rPr>
              <a:t>consumer</a:t>
            </a:r>
            <a:endParaRPr lang="zh-CN" altLang="en-US" sz="3600" spc="-5" dirty="0"/>
          </a:p>
        </p:txBody>
      </p:sp>
      <p:pic>
        <p:nvPicPr>
          <p:cNvPr id="3" name="图片 2" descr="qmq_consumer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1039495"/>
            <a:ext cx="5685155" cy="545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40" y="266065"/>
            <a:ext cx="6120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QMQ </a:t>
            </a:r>
            <a:r>
              <a:rPr lang="en-US" altLang="zh-CN" sz="3600" smtClean="0">
                <a:latin typeface="+mj-lt"/>
                <a:sym typeface="+mn-ea"/>
              </a:rPr>
              <a:t>consumer </a:t>
            </a:r>
            <a:r>
              <a:rPr lang="zh-CN" altLang="en-US" sz="3600" smtClean="0">
                <a:latin typeface="+mj-lt"/>
                <a:sym typeface="+mn-ea"/>
              </a:rPr>
              <a:t>可靠性实现</a:t>
            </a:r>
            <a:endParaRPr lang="zh-CN" altLang="en-US" sz="3600" spc="-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1196975"/>
            <a:ext cx="8237855" cy="499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788035" y="1230630"/>
            <a:ext cx="7387590" cy="631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295" y="2944495"/>
            <a:ext cx="6528435" cy="666115"/>
          </a:xfrm>
        </p:spPr>
        <p:txBody>
          <a:bodyPr>
            <a:norm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kumimoji="1" lang="en-US" altLang="zh-CN" sz="3200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</a:rPr>
              <a:t>使用</a:t>
            </a: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sz="32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sz="32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en-US" altLang="zh-CN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9175" y="3754120"/>
            <a:ext cx="248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>
                <a:sym typeface="+mn-ea"/>
                <a:hlinkClick r:id="rId3"/>
              </a:rPr>
              <a:t>QMQ使用说明wiki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788035" y="1230630"/>
            <a:ext cx="7387590" cy="631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295" y="2944495"/>
            <a:ext cx="6528435" cy="666115"/>
          </a:xfrm>
        </p:spPr>
        <p:txBody>
          <a:bodyPr>
            <a:norm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四、</a:t>
            </a:r>
            <a:r>
              <a:rPr kumimoji="1" lang="en-US" altLang="zh-CN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QMQ</a:t>
            </a: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测试中的注意事项</a:t>
            </a:r>
            <a:endParaRPr kumimoji="1" lang="zh-CN" altLang="en-US" sz="32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sz="32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en-US" altLang="zh-CN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1063" y="103779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poducer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）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:</a:t>
            </a:r>
            <a:endParaRPr kumimoji="1" lang="en-US" altLang="zh-CN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en-US" altLang="zh-CN" b="1" dirty="0" smtClean="0">
              <a:sym typeface="+mn-ea"/>
              <a:hlinkClick r:id="rId5"/>
            </a:endParaRPr>
          </a:p>
          <a:p>
            <a:pPr marL="0" indent="0" algn="l">
              <a:buNone/>
            </a:pPr>
            <a:r>
              <a:rPr b="1">
                <a:sym typeface="+mn-ea"/>
              </a:rPr>
              <a:t>发送持久型消息需要创建qmq produce数据库，只发送非持久型消息或非可靠消息则无需创建</a:t>
            </a:r>
            <a:r>
              <a:rPr lang="en-US" b="1">
                <a:sym typeface="+mn-ea"/>
              </a:rPr>
              <a:t>(mysql ddl </a:t>
            </a:r>
            <a:r>
              <a:rPr lang="zh-CN" altLang="en-US" b="1">
                <a:sym typeface="+mn-ea"/>
              </a:rPr>
              <a:t>见</a:t>
            </a:r>
            <a:r>
              <a:rPr lang="en-US" altLang="zh-CN" b="1">
                <a:sym typeface="+mn-ea"/>
              </a:rPr>
              <a:t>wiki</a:t>
            </a:r>
            <a:r>
              <a:rPr lang="en-US" b="1">
                <a:sym typeface="+mn-ea"/>
              </a:rPr>
              <a:t>)</a:t>
            </a:r>
          </a:p>
          <a:p>
            <a:pPr marL="0" indent="0" algn="l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1.</a:t>
            </a:r>
            <a:r>
              <a:rPr kumimoji="1" lang="en-US" altLang="zh-CN" dirty="0" smtClean="0">
                <a:sym typeface="+mn-ea"/>
              </a:rPr>
              <a:t>业务DATABASE和qmqDATABASE在同一个MysqlInstance中</a:t>
            </a:r>
          </a:p>
          <a:p>
            <a:pPr marL="0" indent="0">
              <a:buNone/>
            </a:pPr>
            <a:endParaRPr kumimoji="1"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kumimoji="1"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为qmq数据库创建账号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qmq task使用该账号扫描并重发投递失败的消息</a:t>
            </a:r>
            <a:r>
              <a:rPr lang="en-US" altLang="zh-CN" dirty="0" smtClean="0">
                <a:sym typeface="+mn-ea"/>
              </a:rPr>
              <a:t>(prod</a:t>
            </a:r>
            <a:r>
              <a:rPr lang="zh-CN" altLang="en-US" dirty="0" smtClean="0">
                <a:sym typeface="+mn-ea"/>
              </a:rPr>
              <a:t>申请账号需在</a:t>
            </a:r>
            <a:r>
              <a:rPr lang="en-US" altLang="zh-CN" dirty="0" smtClean="0">
                <a:sym typeface="+mn-ea"/>
              </a:rPr>
              <a:t>admin</a:t>
            </a:r>
            <a:r>
              <a:rPr lang="zh-CN" altLang="en-US" dirty="0" smtClean="0">
                <a:sym typeface="+mn-ea"/>
              </a:rPr>
              <a:t>申请</a:t>
            </a:r>
            <a:r>
              <a:rPr lang="en-US" altLang="zh-CN" dirty="0" smtClean="0">
                <a:sym typeface="+mn-ea"/>
              </a:rPr>
              <a:t>)</a:t>
            </a:r>
          </a:p>
          <a:p>
            <a:pPr marL="0" indent="0">
              <a:buNone/>
            </a:pP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GRANT select,insert,update,delete ON qmq_produce.qmq_msg_queue to qmq@app_ip Identified by 'qmqpass123';</a:t>
            </a: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kumimoji="1" lang="en-US" altLang="zh-CN" dirty="0" smtClean="0">
                <a:sym typeface="+mn-ea"/>
              </a:rPr>
              <a:t>3.</a:t>
            </a:r>
            <a:r>
              <a:rPr kumimoji="1" lang="zh-CN" altLang="en-US" dirty="0" smtClean="0">
                <a:sym typeface="+mn-ea"/>
              </a:rPr>
              <a:t>业务库用户对</a:t>
            </a:r>
            <a:r>
              <a:rPr kumimoji="1" lang="en-US" altLang="zh-CN" dirty="0" err="1" smtClean="0">
                <a:sym typeface="+mn-ea"/>
              </a:rPr>
              <a:t>qmq_produce</a:t>
            </a:r>
            <a:r>
              <a:rPr kumimoji="1" lang="zh-CN" altLang="en-US" dirty="0" smtClean="0">
                <a:sym typeface="+mn-ea"/>
              </a:rPr>
              <a:t>的增删改查权限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1843" y="112161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poducer zk/group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）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:</a:t>
            </a:r>
            <a:endParaRPr kumimoji="1" lang="en-US" altLang="zh-CN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en-US" altLang="zh-CN" b="1" dirty="0" smtClean="0">
              <a:sym typeface="+mn-ea"/>
              <a:hlinkClick r:id="rId5"/>
            </a:endParaRPr>
          </a:p>
          <a:p>
            <a:pPr marL="0" indent="0" algn="l">
              <a:buNone/>
            </a:pPr>
            <a:r>
              <a:rPr lang="zh-CN" altLang="en-US" dirty="0"/>
              <a:t>public MessageProducerProvider(</a:t>
            </a:r>
            <a:r>
              <a:rPr lang="zh-CN" altLang="en-US" dirty="0">
                <a:solidFill>
                  <a:srgbClr val="FF0000"/>
                </a:solidFill>
              </a:rPr>
              <a:t>String registryURL</a:t>
            </a:r>
            <a:r>
              <a:rPr lang="zh-CN" altLang="en-US" dirty="0"/>
              <a:t>)</a:t>
            </a:r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en-US" altLang="zh-CN" dirty="0"/>
              <a:t>1.</a:t>
            </a:r>
            <a:r>
              <a:rPr lang="zh-CN" altLang="en-US" dirty="0"/>
              <a:t>非可靠消息只有线上cn1、cn5机房部署，无beta环境，在beta测试时，可配置成非持久消息发送。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2.</a:t>
            </a:r>
            <a:r>
              <a:rPr kumimoji="1" lang="zh-CN" altLang="en-US" dirty="0">
                <a:sym typeface="+mn-ea"/>
              </a:rPr>
              <a:t>延迟消息队列线上只在</a:t>
            </a:r>
            <a:r>
              <a:rPr kumimoji="1" lang="en-US" altLang="zh-CN" dirty="0">
                <a:sym typeface="+mn-ea"/>
              </a:rPr>
              <a:t>cn6</a:t>
            </a:r>
            <a:r>
              <a:rPr kumimoji="1" lang="zh-CN" altLang="en-US" dirty="0">
                <a:sym typeface="+mn-ea"/>
              </a:rPr>
              <a:t>机房</a:t>
            </a:r>
            <a:r>
              <a:rPr kumimoji="1" lang="zh-CN" altLang="en-US" dirty="0" smtClean="0">
                <a:sym typeface="+mn-ea"/>
              </a:rPr>
              <a:t>部署</a:t>
            </a:r>
            <a:endParaRPr kumimoji="1" lang="en-US" altLang="zh-CN" dirty="0" smtClean="0"/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public MessageProducerProvider(String registryURL, </a:t>
            </a:r>
            <a:r>
              <a:rPr lang="zh-CN" altLang="en-US" dirty="0">
                <a:solidFill>
                  <a:srgbClr val="FF0000"/>
                </a:solidFill>
              </a:rPr>
              <a:t>String group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algn="l"/>
            <a:r>
              <a:rPr kumimoji="1" lang="zh-CN" altLang="en-US" dirty="0">
                <a:solidFill>
                  <a:srgbClr val="00B0F0"/>
                </a:solidFill>
                <a:sym typeface="+mn-ea"/>
              </a:rPr>
              <a:t>注：</a:t>
            </a:r>
            <a:r>
              <a:rPr kumimoji="1" lang="en-US" altLang="zh-CN" dirty="0">
                <a:solidFill>
                  <a:srgbClr val="00B0F0"/>
                </a:solidFill>
                <a:sym typeface="+mn-ea"/>
              </a:rPr>
              <a:t>2.X </a:t>
            </a:r>
            <a:r>
              <a:rPr kumimoji="1" lang="zh-CN" altLang="en-US" dirty="0">
                <a:solidFill>
                  <a:srgbClr val="00B0F0"/>
                </a:solidFill>
                <a:sym typeface="+mn-ea"/>
              </a:rPr>
              <a:t>以上版本不用关心发送和消费消息的机房了</a:t>
            </a:r>
          </a:p>
          <a:p>
            <a:pPr marL="0" indent="0" algn="l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51" y="4343400"/>
            <a:ext cx="6057265" cy="2019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4553" y="111018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diff: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poducer 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消息属性）</a:t>
            </a:r>
            <a:endParaRPr kumimoji="1" lang="zh-CN" altLang="en-US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en-US" altLang="zh-CN" b="1" dirty="0" smtClean="0">
              <a:sym typeface="+mn-ea"/>
              <a:hlinkClick r:id="rId5"/>
            </a:endParaRPr>
          </a:p>
          <a:p>
            <a:pPr marL="0" indent="0" algn="l">
              <a:buNone/>
            </a:pPr>
            <a:r>
              <a:rPr kumimoji="1" lang="zh-CN" altLang="en-US" dirty="0" smtClean="0">
                <a:sym typeface="+mn-ea"/>
              </a:rPr>
              <a:t>消息</a:t>
            </a:r>
            <a:r>
              <a:rPr kumimoji="1" lang="en-US" altLang="zh-CN" dirty="0" smtClean="0">
                <a:sym typeface="+mn-ea"/>
              </a:rPr>
              <a:t>ID+subject </a:t>
            </a:r>
            <a:r>
              <a:rPr kumimoji="1" lang="zh-CN" altLang="en-US" dirty="0" smtClean="0">
                <a:sym typeface="+mn-ea"/>
              </a:rPr>
              <a:t>总长度限制在</a:t>
            </a:r>
            <a:r>
              <a:rPr kumimoji="1" lang="en-US" altLang="zh-CN" dirty="0" smtClean="0">
                <a:sym typeface="+mn-ea"/>
              </a:rPr>
              <a:t>100</a:t>
            </a:r>
            <a:r>
              <a:rPr kumimoji="1" lang="zh-CN" altLang="en-US" dirty="0" smtClean="0">
                <a:sym typeface="+mn-ea"/>
              </a:rPr>
              <a:t>个字符之内</a:t>
            </a: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subject </a:t>
            </a:r>
            <a:r>
              <a:rPr kumimoji="1" lang="zh-CN" altLang="en-US" dirty="0" smtClean="0">
                <a:sym typeface="+mn-ea"/>
              </a:rPr>
              <a:t>命名 ：bu.team.app.business</a:t>
            </a:r>
          </a:p>
          <a:p>
            <a:pPr marL="0" indent="0" algn="l">
              <a:buNone/>
            </a:pPr>
            <a:r>
              <a:rPr kumimoji="1" lang="zh-CN" altLang="en-US" dirty="0" smtClean="0">
                <a:sym typeface="+mn-ea"/>
              </a:rPr>
              <a:t>消息有效期：默认</a:t>
            </a:r>
            <a:r>
              <a:rPr kumimoji="1" lang="en-US" altLang="zh-CN" dirty="0" smtClean="0">
                <a:sym typeface="+mn-ea"/>
              </a:rPr>
              <a:t>15m</a:t>
            </a:r>
            <a:endParaRPr kumimoji="1" lang="zh-CN" altLang="en-US" dirty="0" smtClean="0">
              <a:sym typeface="+mn-ea"/>
            </a:endParaRPr>
          </a:p>
          <a:p>
            <a:pPr marL="0" indent="0" algn="l">
              <a:buNone/>
            </a:pPr>
            <a:endParaRPr kumimoji="1" lang="en-US" altLang="zh-CN" dirty="0" smtClean="0"/>
          </a:p>
          <a:p>
            <a:pPr marL="0" indent="0" algn="l">
              <a:buNone/>
            </a:pPr>
            <a:endParaRPr kumimoji="1" lang="en-US" altLang="zh-CN" dirty="0" smtClean="0"/>
          </a:p>
          <a:p>
            <a:pPr marL="0" indent="0" algn="l">
              <a:buNone/>
            </a:pPr>
            <a:endParaRPr kumimoji="1" lang="zh-CN" altLang="en-US" b="1" dirty="0"/>
          </a:p>
          <a:p>
            <a:pPr algn="l">
              <a:lnSpc>
                <a:spcPct val="150000"/>
              </a:lnSpc>
            </a:pPr>
            <a:endParaRPr lang="zh-CN" altLang="en-US" dirty="0">
              <a:latin typeface="+mn-lt"/>
            </a:endParaRPr>
          </a:p>
        </p:txBody>
      </p:sp>
      <p:pic>
        <p:nvPicPr>
          <p:cNvPr id="3" name="图片 2" descr="屏幕快照 2014-11-10 上午7.01.0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13710"/>
            <a:ext cx="8564245" cy="2107565"/>
          </a:xfrm>
          <a:prstGeom prst="rect">
            <a:avLst/>
          </a:prstGeom>
        </p:spPr>
      </p:pic>
      <p:pic>
        <p:nvPicPr>
          <p:cNvPr id="5" name="图片 4" descr="屏幕快照 2014-11-10 上午7.02.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3013710"/>
            <a:ext cx="7340600" cy="1701800"/>
          </a:xfrm>
          <a:prstGeom prst="rect">
            <a:avLst/>
          </a:prstGeom>
        </p:spPr>
      </p:pic>
      <p:pic>
        <p:nvPicPr>
          <p:cNvPr id="6" name="图片 5" descr="屏幕快照 2014-11-10 上午7.03.3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05" y="3382010"/>
            <a:ext cx="2222500" cy="1371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9463" y="114320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diff: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poducer delay 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消息属性）</a:t>
            </a:r>
          </a:p>
          <a:p>
            <a:pPr marL="0" indent="0" algn="l">
              <a:buNone/>
            </a:pPr>
            <a:endParaRPr kumimoji="1" lang="en-US" altLang="zh-CN" dirty="0"/>
          </a:p>
          <a:p>
            <a:pPr marL="0" indent="0" algn="l">
              <a:buNone/>
            </a:pPr>
            <a:r>
              <a:rPr kumimoji="1" lang="en-US" altLang="zh-CN" dirty="0"/>
              <a:t>void setDelayTime(Date date);//</a:t>
            </a:r>
            <a:r>
              <a:rPr kumimoji="1" lang="zh-CN" altLang="en-US" dirty="0"/>
              <a:t>绝对时间</a:t>
            </a:r>
          </a:p>
          <a:p>
            <a:pPr marL="0" indent="0" algn="l">
              <a:buNone/>
            </a:pPr>
            <a:endParaRPr kumimoji="1" lang="en-US" altLang="zh-CN" dirty="0"/>
          </a:p>
          <a:p>
            <a:pPr marL="0" indent="0" algn="l">
              <a:buNone/>
            </a:pPr>
            <a:r>
              <a:rPr kumimoji="1" lang="en-US" altLang="zh-CN" dirty="0"/>
              <a:t>void setDelayTime(long delayTime, TimeUnit timeUnit);//</a:t>
            </a:r>
            <a:r>
              <a:rPr kumimoji="1" lang="zh-CN" altLang="en-US" dirty="0"/>
              <a:t>相对时间（配置文件可配）</a:t>
            </a:r>
          </a:p>
          <a:p>
            <a:pPr marL="0" indent="0" algn="l">
              <a:buNone/>
            </a:pPr>
            <a:endParaRPr kumimoji="1" lang="zh-CN" altLang="en-US" dirty="0" smtClean="0"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dirty="0">
              <a:latin typeface="+mn-lt"/>
            </a:endParaRPr>
          </a:p>
        </p:txBody>
      </p:sp>
      <p:pic>
        <p:nvPicPr>
          <p:cNvPr id="3" name="图片 2" descr="屏幕快照 2014-11-10 上午7.10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2952115"/>
            <a:ext cx="8547100" cy="1447800"/>
          </a:xfrm>
          <a:prstGeom prst="rect">
            <a:avLst/>
          </a:prstGeom>
        </p:spPr>
      </p:pic>
      <p:pic>
        <p:nvPicPr>
          <p:cNvPr id="6" name="图片 5" descr="屏幕快照 2014-11-10 上午7.11.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706620"/>
            <a:ext cx="8343900" cy="1219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8178" y="120162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diff: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consumer zk/port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）</a:t>
            </a:r>
          </a:p>
          <a:p>
            <a:pPr marL="0" indent="0" algn="l">
              <a:buNone/>
            </a:pPr>
            <a:endParaRPr kumimoji="1" lang="en-US" altLang="zh-CN" b="1" dirty="0" smtClean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public MessageConsumerProvider(String </a:t>
            </a:r>
            <a:r>
              <a:rPr kumimoji="1" lang="en-US" altLang="zh-CN" dirty="0" smtClean="0">
                <a:solidFill>
                  <a:srgbClr val="FF0000"/>
                </a:solidFill>
                <a:sym typeface="+mn-ea"/>
              </a:rPr>
              <a:t>zkAddress</a:t>
            </a:r>
            <a:r>
              <a:rPr kumimoji="1" lang="en-US" altLang="zh-CN" dirty="0" smtClean="0">
                <a:sym typeface="+mn-ea"/>
              </a:rPr>
              <a:t>, int </a:t>
            </a:r>
            <a:r>
              <a:rPr kumimoji="1" lang="en-US" altLang="zh-CN" dirty="0" smtClean="0">
                <a:solidFill>
                  <a:srgbClr val="FF0000"/>
                </a:solidFill>
                <a:sym typeface="+mn-ea"/>
              </a:rPr>
              <a:t>servicePort</a:t>
            </a:r>
            <a:r>
              <a:rPr kumimoji="1" lang="en-US" altLang="zh-CN" dirty="0" smtClean="0">
                <a:sym typeface="+mn-ea"/>
              </a:rPr>
              <a:t>)</a:t>
            </a:r>
          </a:p>
          <a:p>
            <a:pPr marL="0" indent="0" algn="l">
              <a:buNone/>
            </a:pPr>
            <a:endParaRPr kumimoji="1" lang="en-US" altLang="zh-CN" dirty="0" smtClean="0">
              <a:sym typeface="+mn-ea"/>
            </a:endParaRP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Producer</a:t>
            </a:r>
            <a:r>
              <a:rPr kumimoji="1" lang="zh-CN" altLang="en-US" dirty="0" smtClean="0">
                <a:sym typeface="+mn-ea"/>
              </a:rPr>
              <a:t>和</a:t>
            </a:r>
            <a:r>
              <a:rPr kumimoji="1" lang="en-US" altLang="zh-CN" dirty="0" smtClean="0">
                <a:sym typeface="+mn-ea"/>
              </a:rPr>
              <a:t>consumer</a:t>
            </a:r>
            <a:r>
              <a:rPr kumimoji="1" lang="zh-CN" altLang="en-US" dirty="0" smtClean="0">
                <a:sym typeface="+mn-ea"/>
              </a:rPr>
              <a:t>端注册</a:t>
            </a:r>
            <a:r>
              <a:rPr kumimoji="1" lang="en-US" altLang="zh-CN" dirty="0" err="1" smtClean="0">
                <a:sym typeface="+mn-ea"/>
              </a:rPr>
              <a:t>zk</a:t>
            </a:r>
            <a:r>
              <a:rPr kumimoji="1" lang="zh-CN" altLang="en-US" dirty="0" smtClean="0">
                <a:sym typeface="+mn-ea"/>
              </a:rPr>
              <a:t>是否一致</a:t>
            </a:r>
            <a:endParaRPr kumimoji="1" lang="en-US" altLang="zh-CN" b="1" dirty="0" smtClean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kumimoji="1" lang="en-US" altLang="zh-CN" dirty="0" smtClean="0">
              <a:sym typeface="+mn-ea"/>
            </a:endParaRPr>
          </a:p>
          <a:p>
            <a:pPr marL="0" indent="0" algn="l">
              <a:buNone/>
            </a:pPr>
            <a:r>
              <a:rPr dirty="0">
                <a:sym typeface="+mn-ea"/>
              </a:rPr>
              <a:t>如果要同时接收多个机房的消息，则配置多种MessageConsumer，注意配置多个servicePort且不要和其他端口冲突</a:t>
            </a:r>
            <a:r>
              <a:rPr lang="zh-CN" dirty="0">
                <a:sym typeface="+mn-ea"/>
              </a:rPr>
              <a:t>（包括其他消息，</a:t>
            </a:r>
            <a:r>
              <a:rPr lang="en-US" altLang="zh-CN" dirty="0">
                <a:sym typeface="+mn-ea"/>
              </a:rPr>
              <a:t>schedule</a:t>
            </a:r>
            <a:r>
              <a:rPr lang="zh-CN" altLang="en-US" dirty="0">
                <a:sym typeface="+mn-ea"/>
              </a:rPr>
              <a:t>的端口等</a:t>
            </a:r>
            <a:r>
              <a:rPr lang="zh-CN" dirty="0">
                <a:sym typeface="+mn-ea"/>
              </a:rPr>
              <a:t>）</a:t>
            </a:r>
            <a:endParaRPr kumimoji="1" lang="zh-CN" dirty="0">
              <a:sym typeface="+mn-ea"/>
            </a:endParaRPr>
          </a:p>
          <a:p>
            <a:pPr marL="0" indent="0" algn="l">
              <a:buNone/>
            </a:pPr>
            <a:endParaRPr kumimoji="1" lang="zh-CN" altLang="en-US" dirty="0" smtClean="0">
              <a:sym typeface="+mn-ea"/>
            </a:endParaRPr>
          </a:p>
          <a:p>
            <a:pPr marL="0" indent="0" algn="l">
              <a:buNone/>
            </a:pPr>
            <a:r>
              <a:rPr kumimoji="1" lang="zh-CN" altLang="en-US" dirty="0" smtClean="0">
                <a:solidFill>
                  <a:srgbClr val="00B0F0"/>
                </a:solidFill>
                <a:sym typeface="+mn-ea"/>
              </a:rPr>
              <a:t>注：</a:t>
            </a:r>
            <a:r>
              <a:rPr kumimoji="1" lang="en-US" altLang="zh-CN" dirty="0" smtClean="0">
                <a:solidFill>
                  <a:srgbClr val="00B0F0"/>
                </a:solidFill>
                <a:sym typeface="+mn-ea"/>
              </a:rPr>
              <a:t>2.X </a:t>
            </a:r>
            <a:r>
              <a:rPr kumimoji="1" lang="zh-CN" altLang="en-US" dirty="0" smtClean="0">
                <a:solidFill>
                  <a:srgbClr val="00B0F0"/>
                </a:solidFill>
                <a:sym typeface="+mn-ea"/>
              </a:rPr>
              <a:t>以上版本不用关心发送和消费消息的机房了</a:t>
            </a:r>
          </a:p>
          <a:p>
            <a:pPr marL="0" indent="0" algn="l">
              <a:buNone/>
            </a:pPr>
            <a:endParaRPr kumimoji="1" lang="zh-CN" altLang="en-US" b="1" dirty="0"/>
          </a:p>
          <a:p>
            <a:pPr algn="l">
              <a:lnSpc>
                <a:spcPct val="150000"/>
              </a:lnSpc>
            </a:pPr>
            <a:endParaRPr lang="zh-CN" alt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1063" y="1132408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diff: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consumer 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消息重试）</a:t>
            </a:r>
          </a:p>
          <a:p>
            <a:pPr marL="0" indent="0" algn="l">
              <a:buNone/>
            </a:pPr>
            <a:endParaRPr kumimoji="1" lang="zh-CN" altLang="en-US" dirty="0" smtClean="0">
              <a:solidFill>
                <a:srgbClr val="00B0F0"/>
              </a:solidFill>
              <a:sym typeface="+mn-ea"/>
            </a:endParaRPr>
          </a:p>
          <a:p>
            <a:pPr marL="0" indent="0" algn="l">
              <a:buNone/>
            </a:pPr>
            <a:r>
              <a:rPr kumimoji="1" lang="en-US" altLang="zh-CN" dirty="0">
                <a:latin typeface="+mj-ea"/>
                <a:ea typeface="+mj-ea"/>
              </a:rPr>
              <a:t>N</a:t>
            </a:r>
            <a:r>
              <a:rPr kumimoji="1" lang="zh-CN" altLang="en-US" dirty="0">
                <a:latin typeface="+mj-ea"/>
                <a:ea typeface="+mj-ea"/>
              </a:rPr>
              <a:t>eedRetryException(String message)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NeedRetryException(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long next</a:t>
            </a:r>
            <a:r>
              <a:rPr lang="zh-CN" altLang="en-US" dirty="0">
                <a:latin typeface="+mj-ea"/>
                <a:ea typeface="+mj-ea"/>
              </a:rPr>
              <a:t>, String message)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latin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latin typeface="+mn-lt"/>
              </a:rPr>
              <a:t>1. </a:t>
            </a:r>
            <a:r>
              <a:rPr lang="zh-CN" altLang="en-US" dirty="0">
                <a:latin typeface="+mn-lt"/>
              </a:rPr>
              <a:t>可能会有延迟，高精度重试忽略该功能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latin typeface="+mn-lt"/>
              </a:rPr>
              <a:t>2. </a:t>
            </a:r>
            <a:r>
              <a:rPr lang="zh-CN" altLang="en-US" dirty="0">
                <a:latin typeface="+mn-lt"/>
              </a:rPr>
              <a:t>受过期时间的限制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" y="4253230"/>
            <a:ext cx="8475345" cy="19500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8" y="299669"/>
            <a:ext cx="42538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pc="-15" dirty="0"/>
              <a:t>Directories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88035" y="1230630"/>
            <a:ext cx="7387590" cy="631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目录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930" y="2290445"/>
            <a:ext cx="6528435" cy="285051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一、</a:t>
            </a:r>
            <a:r>
              <a:rPr kumimoji="1" lang="en-US" altLang="zh-CN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简介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二、</a:t>
            </a:r>
            <a:r>
              <a:rPr kumimoji="1" lang="en-US" altLang="zh-CN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基本原理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kumimoji="1" lang="en-US" altLang="zh-CN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使用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四、</a:t>
            </a:r>
            <a:r>
              <a:rPr kumimoji="1" lang="en-US" altLang="zh-CN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dirty="0" smtClean="0">
                <a:latin typeface="楷体" panose="02010609060101010101" charset="-122"/>
                <a:ea typeface="楷体" panose="02010609060101010101" charset="-122"/>
              </a:rPr>
              <a:t>测试中的注意事项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3428" y="126512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code diff: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（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consumer&amp;&amp;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其他）</a:t>
            </a:r>
            <a:endParaRPr kumimoji="1" lang="zh-CN" altLang="en-US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en-US" altLang="zh-CN" dirty="0" smtClean="0"/>
          </a:p>
          <a:p>
            <a:pPr marL="0" indent="0" algn="l">
              <a:buNone/>
            </a:pPr>
            <a:r>
              <a:rPr kumimoji="1" lang="en-US" altLang="zh-CN" dirty="0" err="1" smtClean="0">
                <a:sym typeface="+mn-ea"/>
              </a:rPr>
              <a:t>Consumber</a:t>
            </a:r>
            <a:r>
              <a:rPr kumimoji="1" lang="zh-CN" altLang="en-US" dirty="0" err="1" smtClean="0">
                <a:sym typeface="+mn-ea"/>
              </a:rPr>
              <a:t>端</a:t>
            </a:r>
            <a:r>
              <a:rPr kumimoji="1" lang="en-US" altLang="zh-CN" dirty="0" smtClean="0"/>
              <a:t>消息接收监听的注册与注销，接收消息线程池的初始化和关闭</a:t>
            </a:r>
            <a:endParaRPr kumimoji="1" lang="zh-CN" altLang="en-US" dirty="0" smtClean="0"/>
          </a:p>
          <a:p>
            <a:pPr marL="0" indent="0" algn="l">
              <a:buNone/>
            </a:pPr>
            <a:r>
              <a:rPr kumimoji="1" lang="en-US" altLang="zh-CN" dirty="0" err="1" smtClean="0">
                <a:sym typeface="+mn-ea"/>
              </a:rPr>
              <a:t>Consumber</a:t>
            </a:r>
            <a:r>
              <a:rPr kumimoji="1" lang="zh-CN" altLang="en-US" dirty="0" smtClean="0">
                <a:sym typeface="+mn-ea"/>
              </a:rPr>
              <a:t>端异常处理</a:t>
            </a:r>
            <a:r>
              <a:rPr kumimoji="1" lang="zh-CN" altLang="zh-CN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error</a:t>
            </a:r>
            <a:r>
              <a:rPr kumimoji="1" lang="zh-CN" altLang="en-US" dirty="0" smtClean="0">
                <a:sym typeface="+mn-ea"/>
              </a:rPr>
              <a:t>日志</a:t>
            </a:r>
            <a:r>
              <a:rPr kumimoji="1" lang="en-US" altLang="zh-CN" dirty="0" smtClean="0">
                <a:sym typeface="+mn-ea"/>
              </a:rPr>
              <a:t>,</a:t>
            </a:r>
            <a:r>
              <a:rPr kumimoji="1" lang="zh-CN" altLang="en-US" dirty="0" smtClean="0">
                <a:sym typeface="+mn-ea"/>
              </a:rPr>
              <a:t>监控</a:t>
            </a: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Consumer</a:t>
            </a:r>
            <a:r>
              <a:rPr kumimoji="1" lang="zh-CN" altLang="en-US" dirty="0" smtClean="0">
                <a:sym typeface="+mn-ea"/>
              </a:rPr>
              <a:t>端消息唯一性靠数据库唯一约束</a:t>
            </a:r>
            <a:r>
              <a:rPr kumimoji="1" lang="en-US" altLang="zh-CN" dirty="0" smtClean="0">
                <a:sym typeface="+mn-ea"/>
              </a:rPr>
              <a:t>(</a:t>
            </a:r>
            <a:r>
              <a:rPr kumimoji="1" lang="zh-CN" altLang="en-US" dirty="0" smtClean="0">
                <a:sym typeface="+mn-ea"/>
              </a:rPr>
              <a:t>幂等检查器</a:t>
            </a:r>
            <a:r>
              <a:rPr kumimoji="1" lang="en-US" altLang="zh-CN" dirty="0" smtClean="0">
                <a:sym typeface="+mn-ea"/>
              </a:rPr>
              <a:t>2.X</a:t>
            </a:r>
            <a:r>
              <a:rPr kumimoji="1" lang="zh-CN" altLang="en-US" dirty="0" smtClean="0">
                <a:sym typeface="+mn-ea"/>
              </a:rPr>
              <a:t>以上</a:t>
            </a:r>
            <a:r>
              <a:rPr kumimoji="1" lang="en-US" altLang="zh-CN" dirty="0" smtClean="0">
                <a:sym typeface="+mn-ea"/>
              </a:rPr>
              <a:t>)</a:t>
            </a: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Consumer</a:t>
            </a:r>
            <a:r>
              <a:rPr kumimoji="1" lang="zh-CN" altLang="en-US" dirty="0" smtClean="0">
                <a:sym typeface="+mn-ea"/>
              </a:rPr>
              <a:t>端消息时序性（</a:t>
            </a:r>
            <a:r>
              <a:rPr kumimoji="1" lang="en-US" altLang="zh-CN" dirty="0" smtClean="0">
                <a:sym typeface="+mn-ea"/>
              </a:rPr>
              <a:t>qmq</a:t>
            </a:r>
            <a:r>
              <a:rPr kumimoji="1" lang="zh-CN" altLang="en-US" dirty="0" smtClean="0">
                <a:sym typeface="+mn-ea"/>
              </a:rPr>
              <a:t>不保证顺序发送）</a:t>
            </a: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Consumerhealthcheck</a:t>
            </a:r>
            <a:r>
              <a:rPr kumimoji="1" lang="zh-CN" altLang="en-US" dirty="0" smtClean="0">
                <a:sym typeface="+mn-ea"/>
              </a:rPr>
              <a:t>上下线机制</a:t>
            </a: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Consumer</a:t>
            </a:r>
            <a:r>
              <a:rPr kumimoji="1" lang="zh-CN" altLang="en-US" dirty="0" smtClean="0">
                <a:sym typeface="+mn-ea"/>
              </a:rPr>
              <a:t>线程池配置 </a:t>
            </a:r>
            <a:endParaRPr kumimoji="1" lang="en-US" altLang="zh-CN" dirty="0" smtClean="0">
              <a:sym typeface="+mn-ea"/>
            </a:endParaRPr>
          </a:p>
          <a:p>
            <a:pPr marL="0" indent="0" algn="l">
              <a:buNone/>
            </a:pPr>
            <a:r>
              <a:rPr kumimoji="1" lang="zh-CN" altLang="en-US" dirty="0" smtClean="0">
                <a:sym typeface="+mn-ea"/>
              </a:rPr>
              <a:t>发布</a:t>
            </a:r>
            <a:r>
              <a:rPr kumimoji="1" lang="en-US" altLang="zh-CN" dirty="0" smtClean="0">
                <a:sym typeface="+mn-ea"/>
              </a:rPr>
              <a:t>-</a:t>
            </a:r>
            <a:r>
              <a:rPr kumimoji="1" lang="zh-CN" altLang="en-US" dirty="0" smtClean="0">
                <a:sym typeface="+mn-ea"/>
              </a:rPr>
              <a:t>发布过程中先上</a:t>
            </a:r>
            <a:r>
              <a:rPr kumimoji="1" lang="en-US" altLang="zh-CN" dirty="0" smtClean="0">
                <a:sym typeface="+mn-ea"/>
              </a:rPr>
              <a:t>consumer</a:t>
            </a:r>
            <a:r>
              <a:rPr kumimoji="1" lang="zh-CN" altLang="en-US" dirty="0" smtClean="0">
                <a:sym typeface="+mn-ea"/>
              </a:rPr>
              <a:t>然后发布</a:t>
            </a:r>
            <a:r>
              <a:rPr kumimoji="1" lang="en-US" altLang="zh-CN" dirty="0" err="1" smtClean="0">
                <a:sym typeface="+mn-ea"/>
              </a:rPr>
              <a:t>producter</a:t>
            </a:r>
            <a:endParaRPr kumimoji="1" lang="zh-CN" altLang="en-US" dirty="0" smtClean="0">
              <a:sym typeface="+mn-ea"/>
            </a:endParaRPr>
          </a:p>
          <a:p>
            <a:pPr marL="0" indent="0" algn="l">
              <a:buNone/>
            </a:pPr>
            <a:endParaRPr kumimoji="1" lang="en-US" altLang="zh-CN" dirty="0" smtClean="0"/>
          </a:p>
          <a:p>
            <a:pPr marL="0" indent="0" algn="l">
              <a:buNone/>
            </a:pPr>
            <a:endParaRPr kumimoji="1" lang="zh-CN" altLang="en-US" b="1" dirty="0"/>
          </a:p>
          <a:p>
            <a:pPr algn="l">
              <a:lnSpc>
                <a:spcPct val="150000"/>
              </a:lnSpc>
            </a:pPr>
            <a:endParaRPr lang="zh-CN" alt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6443" y="129560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测试过程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—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消息模拟</a:t>
            </a:r>
          </a:p>
          <a:p>
            <a:pPr marL="0" indent="0" algn="l">
              <a:buNone/>
            </a:pPr>
            <a:endParaRPr kumimoji="1" lang="zh-CN" altLang="en-US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r>
              <a:rPr kumimoji="1" lang="en-US" altLang="zh-CN" dirty="0" smtClean="0">
                <a:sym typeface="+mn-ea"/>
              </a:rPr>
              <a:t>Consumer</a:t>
            </a:r>
            <a:r>
              <a:rPr kumimoji="1" lang="zh-CN" altLang="en-US" dirty="0" smtClean="0">
                <a:sym typeface="+mn-ea"/>
              </a:rPr>
              <a:t>端：时序性，唯一性</a:t>
            </a:r>
            <a:endParaRPr kumimoji="1" lang="en-US" altLang="zh-CN" dirty="0" smtClean="0"/>
          </a:p>
          <a:p>
            <a:pPr marL="0" indent="0" algn="l">
              <a:buNone/>
            </a:pPr>
            <a:r>
              <a:rPr kumimoji="1" lang="zh-CN" altLang="en-US" dirty="0" smtClean="0">
                <a:sym typeface="+mn-ea"/>
              </a:rPr>
              <a:t>模拟</a:t>
            </a:r>
            <a:r>
              <a:rPr kumimoji="1" lang="en-US" altLang="zh-CN" dirty="0" smtClean="0">
                <a:sym typeface="+mn-ea"/>
              </a:rPr>
              <a:t>producer</a:t>
            </a:r>
            <a:r>
              <a:rPr kumimoji="1" lang="zh-CN" altLang="en-US" dirty="0" smtClean="0">
                <a:sym typeface="+mn-ea"/>
              </a:rPr>
              <a:t>消息发送</a:t>
            </a:r>
            <a:endParaRPr kumimoji="1" lang="zh-CN" altLang="en-US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en-US" altLang="zh-CN" b="1" dirty="0" smtClean="0"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zh-CN" altLang="en-US" b="1" dirty="0"/>
          </a:p>
          <a:p>
            <a:pPr algn="l">
              <a:lnSpc>
                <a:spcPct val="150000"/>
              </a:lnSpc>
            </a:pPr>
            <a:endParaRPr lang="zh-CN" altLang="en-US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" y="1606550"/>
            <a:ext cx="9150985" cy="4815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1063" y="1037793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测试过程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—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消息查看</a:t>
            </a:r>
          </a:p>
          <a:p>
            <a:pPr marL="0" indent="0" algn="l">
              <a:buNone/>
            </a:pPr>
            <a:endParaRPr kumimoji="1" lang="zh-CN" altLang="en-US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r>
              <a:rPr kumimoji="1" lang="zh-CN" altLang="en-US" dirty="0" smtClean="0">
                <a:sym typeface="+mn-ea"/>
              </a:rPr>
              <a:t>查看消息发送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http://</a:t>
            </a:r>
            <a:r>
              <a:rPr kumimoji="1" lang="en-US" altLang="zh-CN" dirty="0" err="1">
                <a:sym typeface="+mn-ea"/>
              </a:rPr>
              <a:t>beta.qmq.corp.qunar.com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 err="1">
                <a:sym typeface="+mn-ea"/>
              </a:rPr>
              <a:t>message.do</a:t>
            </a:r>
            <a:endParaRPr kumimoji="1" lang="zh-CN" altLang="en-US" dirty="0"/>
          </a:p>
          <a:p>
            <a:pPr marL="0" indent="0" algn="l">
              <a:buNone/>
            </a:pPr>
            <a:endParaRPr kumimoji="1" lang="en-US" altLang="zh-CN" b="1" dirty="0" smtClean="0"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zh-CN" altLang="en-US" b="1" dirty="0"/>
          </a:p>
          <a:p>
            <a:pPr algn="l">
              <a:lnSpc>
                <a:spcPct val="150000"/>
              </a:lnSpc>
            </a:pPr>
            <a:endParaRPr lang="zh-CN" altLang="en-US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35" y="1459230"/>
            <a:ext cx="9134475" cy="3066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" y="2275205"/>
            <a:ext cx="9290685" cy="3580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05" y="1598930"/>
            <a:ext cx="9285605" cy="4933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68503" y="1037793"/>
            <a:ext cx="8081873" cy="4782820"/>
          </a:xfrm>
        </p:spPr>
        <p:txBody>
          <a:bodyPr>
            <a:normAutofit fontScale="97500"/>
          </a:bodyPr>
          <a:lstStyle/>
          <a:p>
            <a:pPr marL="0" indent="0" algn="l">
              <a:buNone/>
            </a:pP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测试过程</a:t>
            </a:r>
            <a:r>
              <a:rPr kumimoji="1" lang="en-US" altLang="zh-CN" b="1" dirty="0" smtClean="0">
                <a:solidFill>
                  <a:schemeClr val="accent1"/>
                </a:solidFill>
                <a:sym typeface="+mn-ea"/>
              </a:rPr>
              <a:t>—</a:t>
            </a:r>
            <a:r>
              <a:rPr kumimoji="1" lang="zh-CN" altLang="en-US" b="1" dirty="0" smtClean="0">
                <a:solidFill>
                  <a:schemeClr val="accent1"/>
                </a:solidFill>
                <a:sym typeface="+mn-ea"/>
              </a:rPr>
              <a:t>日志查看</a:t>
            </a:r>
          </a:p>
          <a:p>
            <a:pPr marL="0" indent="0" algn="l">
              <a:buNone/>
            </a:pPr>
            <a:endParaRPr kumimoji="1" lang="zh-CN" altLang="en-US" b="1" dirty="0" smtClean="0">
              <a:solidFill>
                <a:schemeClr val="accent1"/>
              </a:solidFill>
              <a:sym typeface="+mn-ea"/>
              <a:hlinkClick r:id="rId5"/>
            </a:endParaRPr>
          </a:p>
          <a:p>
            <a:pPr marL="0" indent="0" algn="l">
              <a:buNone/>
            </a:pPr>
            <a:r>
              <a:rPr kumimoji="1" lang="en-US" altLang="zh-CN" dirty="0" err="1" smtClean="0">
                <a:sym typeface="+mn-ea"/>
              </a:rPr>
              <a:t>Qmq</a:t>
            </a:r>
            <a:r>
              <a:rPr kumimoji="1" lang="zh-CN" altLang="en-US" dirty="0" smtClean="0">
                <a:sym typeface="+mn-ea"/>
              </a:rPr>
              <a:t>日志</a:t>
            </a:r>
            <a:endParaRPr kumimoji="1" lang="en-US" altLang="zh-CN" dirty="0" smtClean="0"/>
          </a:p>
          <a:p>
            <a:pPr marL="0" indent="0" algn="l">
              <a:buNone/>
            </a:pPr>
            <a:endParaRPr kumimoji="1" lang="zh-CN" altLang="en-US" dirty="0"/>
          </a:p>
          <a:p>
            <a:pPr marL="0" indent="0" algn="l">
              <a:buNone/>
            </a:pPr>
            <a:endParaRPr kumimoji="1" lang="en-US" altLang="zh-CN" b="1" dirty="0" smtClean="0">
              <a:sym typeface="+mn-ea"/>
              <a:hlinkClick r:id="rId5"/>
            </a:endParaRPr>
          </a:p>
          <a:p>
            <a:pPr marL="0" indent="0" algn="l">
              <a:buNone/>
            </a:pPr>
            <a:endParaRPr kumimoji="1" lang="zh-CN" altLang="en-US" b="1" dirty="0"/>
          </a:p>
          <a:p>
            <a:pPr algn="l">
              <a:lnSpc>
                <a:spcPct val="150000"/>
              </a:lnSpc>
            </a:pPr>
            <a:endParaRPr lang="zh-CN" altLang="en-US" dirty="0">
              <a:latin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latin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latin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latin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dirty="0">
                <a:latin typeface="+mn-lt"/>
              </a:rPr>
              <a:t>业务日志：跟据情况打出</a:t>
            </a:r>
            <a:r>
              <a:rPr lang="en-US" altLang="zh-CN" dirty="0">
                <a:latin typeface="+mn-lt"/>
              </a:rPr>
              <a:t>messageID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subject</a:t>
            </a:r>
            <a:r>
              <a:rPr lang="zh-CN" altLang="en-US" dirty="0">
                <a:latin typeface="+mn-lt"/>
              </a:rPr>
              <a:t>或者整个消息内容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2074545"/>
            <a:ext cx="8583930" cy="2374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708" y="1265758"/>
            <a:ext cx="8081873" cy="4782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zh-CN" b="1" dirty="0" smtClean="0">
                <a:solidFill>
                  <a:schemeClr val="accent1"/>
                </a:solidFill>
              </a:rPr>
              <a:t>2.X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新特性</a:t>
            </a:r>
          </a:p>
          <a:p>
            <a:pPr marL="0" indent="0" algn="l">
              <a:buNone/>
            </a:pPr>
            <a:endParaRPr kumimoji="1" lang="zh-CN" altLang="en-US" b="1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dirty="0"/>
              <a:t>采用2.x的配置方式就不再关心发送和消费消息的机房了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2.</a:t>
            </a:r>
            <a:r>
              <a:rPr dirty="0"/>
              <a:t>享受更高的可靠性，当一个机房的qmq server发生故障的时候可以将消息路由到其他机房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3.</a:t>
            </a:r>
            <a:r>
              <a:rPr dirty="0"/>
              <a:t>可以通过qconfig动态修改线程池等配置，无须重启应用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" y="4077970"/>
            <a:ext cx="7898765" cy="23342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53944" y="1039297"/>
            <a:ext cx="240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flight.tts.ft.change.avdb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722" y="2266899"/>
            <a:ext cx="61772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113E70"/>
                </a:solidFill>
                <a:latin typeface="Arial" panose="020B0604020202020204"/>
                <a:cs typeface="Arial" panose="020B0604020202020204"/>
              </a:rPr>
              <a:t>That's all</a:t>
            </a:r>
            <a:r>
              <a:rPr sz="6000" b="1" spc="-120" dirty="0">
                <a:solidFill>
                  <a:srgbClr val="113E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0" b="1" dirty="0">
                <a:solidFill>
                  <a:srgbClr val="113E70"/>
                </a:solidFill>
                <a:latin typeface="Arial" panose="020B0604020202020204"/>
                <a:cs typeface="Arial" panose="020B0604020202020204"/>
              </a:rPr>
              <a:t>Thanks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91602" y="228600"/>
            <a:ext cx="10310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kumimoji="1" lang="en-US" altLang="zh-CN" sz="4400" dirty="0">
                <a:latin typeface="楷体" panose="02010609060101010101" charset="-122"/>
                <a:ea typeface="楷体" panose="02010609060101010101" charset="-122"/>
                <a:sym typeface="+mn-ea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788035" y="1230630"/>
            <a:ext cx="7387590" cy="631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295" y="2944495"/>
            <a:ext cx="6528435" cy="666115"/>
          </a:xfrm>
        </p:spPr>
        <p:txBody>
          <a:bodyPr>
            <a:norm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</a:rPr>
              <a:t>一、</a:t>
            </a:r>
            <a:r>
              <a:rPr kumimoji="1" lang="en-US" altLang="zh-CN" sz="3200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</a:rPr>
              <a:t>简介</a:t>
            </a:r>
          </a:p>
          <a:p>
            <a:pPr indent="0" algn="ctr">
              <a:buFont typeface="Wingdings" panose="05000000000000000000" charset="0"/>
              <a:buNone/>
            </a:pPr>
            <a:endParaRPr kumimoji="1" lang="en-US" altLang="zh-CN" dirty="0" smtClean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8" y="299669"/>
            <a:ext cx="42538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</a:t>
            </a:r>
            <a:r>
              <a:rPr lang="en-US" spc="-10" dirty="0"/>
              <a:t>MQ</a:t>
            </a:r>
            <a:r>
              <a:rPr spc="-10" dirty="0"/>
              <a:t> </a:t>
            </a:r>
            <a:r>
              <a:rPr spc="-15" dirty="0"/>
              <a:t>Introduce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086408"/>
            <a:ext cx="8172450" cy="4065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zh-CN" sz="2000" b="1" spc="-10" dirty="0">
                <a:solidFill>
                  <a:srgbClr val="1866B3"/>
                </a:solidFill>
                <a:latin typeface="微软雅黑" panose="020B0503020204020204" charset="-122"/>
                <a:cs typeface="微软雅黑" panose="020B0503020204020204" charset="-122"/>
              </a:rPr>
              <a:t>什么是QMQ</a:t>
            </a:r>
            <a:endParaRPr lang="zh-CN" altLang="en-US"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 err="1">
                <a:solidFill>
                  <a:srgbClr val="292929"/>
                </a:solidFill>
                <a:latin typeface="微软雅黑" panose="020B0503020204020204" charset="-122"/>
                <a:cs typeface="微软雅黑" panose="020B0503020204020204" charset="-122"/>
              </a:rPr>
              <a:t>     QMQ是qunar自主开发的可靠消息系统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sz="2000" b="1" spc="-10" dirty="0">
                <a:solidFill>
                  <a:srgbClr val="1866B3"/>
                </a:solidFill>
                <a:latin typeface="微软雅黑" panose="020B0503020204020204" charset="-122"/>
                <a:cs typeface="微软雅黑" panose="020B0503020204020204" charset="-122"/>
              </a:rPr>
              <a:t>使用消息的好处：</a:t>
            </a:r>
          </a:p>
          <a:p>
            <a:pPr marL="12700" marR="3086735">
              <a:lnSpc>
                <a:spcPts val="2880"/>
              </a:lnSpc>
              <a:spcBef>
                <a:spcPts val="17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    异步请求，减少直接查询</a:t>
            </a:r>
            <a:r>
              <a:rPr lang="zh-CN" sz="20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12700" marR="3086735">
              <a:lnSpc>
                <a:spcPts val="2880"/>
              </a:lnSpc>
              <a:spcBef>
                <a:spcPts val="17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    避免耦合</a:t>
            </a:r>
            <a:r>
              <a:rPr lang="zh-CN" sz="20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altLang="zh-CN" sz="2000" b="1" spc="-10" dirty="0">
                <a:solidFill>
                  <a:srgbClr val="1866B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QMQ</a:t>
            </a:r>
            <a:r>
              <a:rPr lang="zh-CN" altLang="en-US" sz="2000" b="1" spc="-10" dirty="0">
                <a:solidFill>
                  <a:srgbClr val="1866B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的优势：</a:t>
            </a:r>
          </a:p>
          <a:p>
            <a:pPr marL="12700" indent="0">
              <a:spcBef>
                <a:spcPts val="5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微软雅黑" panose="020B0503020204020204" charset="-122"/>
                <a:cs typeface="微软雅黑" panose="020B0503020204020204" charset="-122"/>
              </a:rPr>
              <a:t>     完全可靠</a:t>
            </a:r>
            <a:r>
              <a:rPr lang="zh-CN" altLang="en-US" sz="2000" dirty="0">
                <a:latin typeface="微软雅黑" panose="020B0503020204020204" charset="-122"/>
                <a:cs typeface="微软雅黑" panose="020B0503020204020204" charset="-122"/>
              </a:rPr>
              <a:t>，目前市面上已知的其他消息系统无法从机制上直接避免消息丢失。</a:t>
            </a:r>
          </a:p>
          <a:p>
            <a:pPr marR="361315" algn="ctr">
              <a:lnSpc>
                <a:spcPct val="100000"/>
              </a:lnSpc>
              <a:spcBef>
                <a:spcPts val="2105"/>
              </a:spcBef>
            </a:pPr>
            <a:r>
              <a:rPr sz="1200" b="1" spc="-15" dirty="0">
                <a:solidFill>
                  <a:srgbClr val="113E70"/>
                </a:solidFill>
                <a:latin typeface="Arial" panose="020B0604020202020204"/>
                <a:cs typeface="Arial" panose="020B0604020202020204"/>
                <a:hlinkClick r:id="rId3"/>
              </a:rPr>
              <a:t>www.qunar.com</a:t>
            </a:r>
            <a:endParaRPr sz="1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788035" y="1230630"/>
            <a:ext cx="7387590" cy="631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295" y="2944495"/>
            <a:ext cx="6528435" cy="666115"/>
          </a:xfrm>
        </p:spPr>
        <p:txBody>
          <a:bodyPr>
            <a:norm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</a:rPr>
              <a:t>二、</a:t>
            </a:r>
            <a:r>
              <a:rPr kumimoji="1" lang="en-US" altLang="zh-CN" sz="3200" dirty="0" smtClean="0">
                <a:latin typeface="楷体" panose="02010609060101010101" charset="-122"/>
                <a:ea typeface="楷体" panose="02010609060101010101" charset="-122"/>
              </a:rPr>
              <a:t>QMQ</a:t>
            </a:r>
            <a:r>
              <a:rPr kumimoji="1" lang="zh-CN" altLang="en-US" sz="3200" dirty="0" smtClean="0">
                <a:latin typeface="楷体" panose="02010609060101010101" charset="-122"/>
                <a:ea typeface="楷体" panose="02010609060101010101" charset="-122"/>
              </a:rPr>
              <a:t>基本原理</a:t>
            </a:r>
          </a:p>
          <a:p>
            <a:pPr indent="0" algn="ctr">
              <a:buFont typeface="Wingdings" panose="05000000000000000000" charset="0"/>
              <a:buNone/>
            </a:pPr>
            <a:endParaRPr kumimoji="1"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0" y="266065"/>
            <a:ext cx="37611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QMQ </a:t>
            </a:r>
            <a:r>
              <a:rPr lang="zh-CN" altLang="en-US" sz="3600" spc="-5" dirty="0"/>
              <a:t>基本原理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" y="1360170"/>
            <a:ext cx="7771130" cy="464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399" y="299669"/>
            <a:ext cx="8077200" cy="553720"/>
          </a:xfrm>
        </p:spPr>
        <p:txBody>
          <a:bodyPr/>
          <a:lstStyle/>
          <a:p>
            <a:pPr marL="12700" algn="r">
              <a:spcBef>
                <a:spcPts val="100"/>
              </a:spcBef>
            </a:pPr>
            <a:r>
              <a:rPr lang="en-US" altLang="zh-CN" sz="3600" spc="-5" dirty="0" err="1"/>
              <a:t>QMQ</a:t>
            </a:r>
            <a:r>
              <a:rPr lang="en-US" altLang="zh-CN" sz="3600" spc="-5" dirty="0"/>
              <a:t> </a:t>
            </a:r>
            <a:r>
              <a:rPr sz="3600" spc="-5" dirty="0">
                <a:sym typeface="+mn-ea"/>
              </a:rPr>
              <a:t>Module</a:t>
            </a:r>
            <a:endParaRPr lang="zh-CN" altLang="en-US" sz="3600" spc="-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89025"/>
            <a:ext cx="8077835" cy="507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7745" y="266065"/>
            <a:ext cx="37947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QMQ </a:t>
            </a:r>
            <a:r>
              <a:rPr kumimoji="1" lang="en-US" altLang="zh-CN" sz="3600" dirty="0">
                <a:latin typeface="+mj-ea"/>
                <a:cs typeface="黑体" panose="02010609060101010101" pitchFamily="49" charset="-122"/>
                <a:sym typeface="+mn-ea"/>
              </a:rPr>
              <a:t>producer</a:t>
            </a:r>
            <a:endParaRPr lang="zh-CN" altLang="en-US" sz="3600" spc="-5" dirty="0"/>
          </a:p>
        </p:txBody>
      </p:sp>
      <p:pic>
        <p:nvPicPr>
          <p:cNvPr id="5" name="图片 4" descr="qmq_producer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961390"/>
            <a:ext cx="8728710" cy="552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40" y="266065"/>
            <a:ext cx="6120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QMQ </a:t>
            </a:r>
            <a:r>
              <a:rPr kumimoji="1" lang="en-US" altLang="zh-CN" sz="3600" dirty="0">
                <a:latin typeface="+mj-ea"/>
                <a:cs typeface="黑体" panose="02010609060101010101" pitchFamily="49" charset="-122"/>
                <a:sym typeface="+mn-ea"/>
              </a:rPr>
              <a:t>producer</a:t>
            </a:r>
            <a:r>
              <a:rPr kumimoji="1" lang="zh-CN" altLang="zh-CN" sz="3600" dirty="0">
                <a:latin typeface="+mj-ea"/>
                <a:cs typeface="黑体" panose="02010609060101010101" pitchFamily="49" charset="-122"/>
                <a:sym typeface="+mn-ea"/>
              </a:rPr>
              <a:t>可靠性实现</a:t>
            </a:r>
            <a:endParaRPr lang="zh-CN" altLang="en-US" sz="3600" spc="-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1136650"/>
            <a:ext cx="8073390" cy="517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4"/>
  <p:tag name="KSO_WM_TAG_VERSION" val="1.0"/>
  <p:tag name="KSO_WM_SLIDE_ID" val="custom11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5*101"/>
  <p:tag name="KSO_WM_SLIDE_SIZE" val="638*3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2852</Words>
  <Application>Microsoft Office PowerPoint</Application>
  <PresentationFormat>全屏显示(4:3)</PresentationFormat>
  <Paragraphs>267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Directories</vt:lpstr>
      <vt:lpstr>PowerPoint 演示文稿</vt:lpstr>
      <vt:lpstr>QMQ Introduce</vt:lpstr>
      <vt:lpstr>PowerPoint 演示文稿</vt:lpstr>
      <vt:lpstr>QMQ 基本原理</vt:lpstr>
      <vt:lpstr>QMQ Module</vt:lpstr>
      <vt:lpstr>QMQ producer</vt:lpstr>
      <vt:lpstr>QMQ producer可靠性实现</vt:lpstr>
      <vt:lpstr>QMQ consumer</vt:lpstr>
      <vt:lpstr>QMQ consumer 可靠性实现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郭崇源</cp:lastModifiedBy>
  <cp:revision>63</cp:revision>
  <dcterms:created xsi:type="dcterms:W3CDTF">2017-11-12T14:19:00Z</dcterms:created>
  <dcterms:modified xsi:type="dcterms:W3CDTF">2018-10-11T10:12:49Z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2017-11-12T00:00:00Z</vt:filetime>
  </property>
  <property fmtid="{D5CDD505-2E9C-101B-9397-08002B2CF9AE}" pid="5" name="KSOProductBuildVer">
    <vt:lpwstr>2052-10.1.0.6554</vt:lpwstr>
  </property>
</Properties>
</file>