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4" r:id="rId3"/>
    <p:sldId id="465" r:id="rId5"/>
    <p:sldId id="466" r:id="rId6"/>
    <p:sldId id="478" r:id="rId7"/>
    <p:sldId id="479" r:id="rId8"/>
    <p:sldId id="500" r:id="rId9"/>
    <p:sldId id="499" r:id="rId10"/>
    <p:sldId id="501" r:id="rId11"/>
    <p:sldId id="502" r:id="rId12"/>
    <p:sldId id="503" r:id="rId13"/>
    <p:sldId id="504" r:id="rId14"/>
    <p:sldId id="505" r:id="rId15"/>
    <p:sldId id="508" r:id="rId16"/>
    <p:sldId id="509" r:id="rId17"/>
    <p:sldId id="510" r:id="rId18"/>
    <p:sldId id="511" r:id="rId19"/>
    <p:sldId id="486" r:id="rId20"/>
    <p:sldId id="487" r:id="rId21"/>
    <p:sldId id="488" r:id="rId22"/>
    <p:sldId id="490" r:id="rId23"/>
    <p:sldId id="531" r:id="rId24"/>
    <p:sldId id="530" r:id="rId25"/>
    <p:sldId id="513" r:id="rId26"/>
    <p:sldId id="514" r:id="rId27"/>
    <p:sldId id="515" r:id="rId28"/>
    <p:sldId id="491" r:id="rId29"/>
    <p:sldId id="492" r:id="rId30"/>
    <p:sldId id="527" r:id="rId31"/>
    <p:sldId id="493" r:id="rId32"/>
    <p:sldId id="519" r:id="rId33"/>
    <p:sldId id="520" r:id="rId34"/>
    <p:sldId id="521" r:id="rId35"/>
    <p:sldId id="522" r:id="rId36"/>
    <p:sldId id="495" r:id="rId37"/>
    <p:sldId id="496" r:id="rId38"/>
    <p:sldId id="281"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EB4"/>
    <a:srgbClr val="E1F715"/>
    <a:srgbClr val="C72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0" autoAdjust="0"/>
    <p:restoredTop sz="66367" autoAdjust="0"/>
  </p:normalViewPr>
  <p:slideViewPr>
    <p:cSldViewPr>
      <p:cViewPr varScale="1">
        <p:scale>
          <a:sx n="53" d="100"/>
          <a:sy n="53" d="100"/>
        </p:scale>
        <p:origin x="1194" y="36"/>
      </p:cViewPr>
      <p:guideLst>
        <p:guide orient="horz" pos="1424"/>
        <p:guide pos="2971"/>
      </p:guideLst>
    </p:cSldViewPr>
  </p:slideViewPr>
  <p:outlineViewPr>
    <p:cViewPr>
      <p:scale>
        <a:sx n="33" d="100"/>
        <a:sy n="33" d="100"/>
      </p:scale>
      <p:origin x="0" y="-108"/>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chongyuan.guo\Desktop\201811&#26187;&#21319;&#26448;&#26009;\&#25913;&#21518;&#36864;&#29992;&#20363;&#21450;&#35746;&#21333;&#2149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ea typeface="宋体" panose="02010600030101010101" pitchFamily="2" charset="-122"/>
              </a:rPr>
              <a:t>服务平台</a:t>
            </a:r>
            <a:r>
              <a:rPr lang="en-US" altLang="zh-CN">
                <a:ea typeface="宋体" panose="02010600030101010101" pitchFamily="2" charset="-122"/>
              </a:rPr>
              <a:t>portal</a:t>
            </a:r>
            <a:r>
              <a:rPr lang="zh-CN" altLang="en-US">
                <a:ea typeface="宋体" panose="02010600030101010101" pitchFamily="2" charset="-122"/>
              </a:rPr>
              <a:t>迁移项目</a:t>
            </a:r>
            <a:endParaRPr lang="zh-CN" altLang="en-US">
              <a:ea typeface="宋体" panose="02010600030101010101" pitchFamily="2" charset="-122"/>
            </a:endParaRPr>
          </a:p>
        </c:rich>
      </c:tx>
      <c:layout/>
      <c:overlay val="0"/>
      <c:spPr>
        <a:noFill/>
        <a:ln>
          <a:noFill/>
        </a:ln>
        <a:effectLst/>
      </c:spPr>
    </c:title>
    <c:autoTitleDeleted val="0"/>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[改后退用例及订单号.xlsx]新生单!$A$14:$H$14</c:f>
              <c:strCache>
                <c:ptCount val="8"/>
                <c:pt idx="0">
                  <c:v>国内售后</c:v>
                </c:pt>
                <c:pt idx="1">
                  <c:v>行程单</c:v>
                </c:pt>
                <c:pt idx="2">
                  <c:v>技术创新</c:v>
                </c:pt>
                <c:pt idx="3">
                  <c:v>国际售后</c:v>
                </c:pt>
                <c:pt idx="4">
                  <c:v>智能服务</c:v>
                </c:pt>
                <c:pt idx="5">
                  <c:v>数据组</c:v>
                </c:pt>
                <c:pt idx="6">
                  <c:v>前端组</c:v>
                </c:pt>
                <c:pt idx="7">
                  <c:v>es</c:v>
                </c:pt>
              </c:strCache>
            </c:strRef>
          </c:cat>
          <c:val>
            <c:numRef>
              <c:f>[改后退用例及订单号.xlsx]新生单!$A$15:$H$15</c:f>
              <c:numCache>
                <c:formatCode>General</c:formatCode>
                <c:ptCount val="8"/>
                <c:pt idx="0">
                  <c:v>58</c:v>
                </c:pt>
                <c:pt idx="1">
                  <c:v>21</c:v>
                </c:pt>
                <c:pt idx="2">
                  <c:v>16</c:v>
                </c:pt>
                <c:pt idx="3">
                  <c:v>20</c:v>
                </c:pt>
                <c:pt idx="4">
                  <c:v>45</c:v>
                </c:pt>
                <c:pt idx="5">
                  <c:v>23</c:v>
                </c:pt>
                <c:pt idx="6">
                  <c:v>25</c:v>
                </c:pt>
                <c:pt idx="7">
                  <c:v>7</c:v>
                </c:pt>
              </c:numCache>
            </c:numRef>
          </c:val>
        </c:ser>
        <c:dLbls>
          <c:showLegendKey val="0"/>
          <c:showVal val="1"/>
          <c:showCatName val="0"/>
          <c:showSerName val="0"/>
          <c:showPercent val="0"/>
          <c:showBubbleSize val="0"/>
        </c:dLbls>
        <c:gapWidth val="219"/>
        <c:overlap val="-27"/>
        <c:axId val="437966048"/>
        <c:axId val="437631952"/>
      </c:barChart>
      <c:catAx>
        <c:axId val="43796604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37631952"/>
        <c:crosses val="autoZero"/>
        <c:auto val="1"/>
        <c:lblAlgn val="ctr"/>
        <c:lblOffset val="100"/>
        <c:noMultiLvlLbl val="0"/>
      </c:catAx>
      <c:valAx>
        <c:axId val="437631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3796604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0930B95-5BCB-4B58-8E67-5E6673FDC51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B400133-C544-4042-9AC2-F75468F3DB5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p:spPr>
      </p:sp>
      <p:sp>
        <p:nvSpPr>
          <p:cNvPr id="72707"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dirty="0" smtClean="0"/>
              <a:t>大家好，我是服务平台</a:t>
            </a:r>
            <a:r>
              <a:rPr lang="en-US" altLang="zh-CN" dirty="0" smtClean="0"/>
              <a:t>QA</a:t>
            </a:r>
            <a:r>
              <a:rPr lang="zh-CN" altLang="en-US" dirty="0" smtClean="0"/>
              <a:t>郭崇源，下面是我的晋级答辩</a:t>
            </a:r>
            <a:endParaRPr lang="zh-CN" altLang="en-US" dirty="0" smtClean="0"/>
          </a:p>
        </p:txBody>
      </p:sp>
      <p:sp>
        <p:nvSpPr>
          <p:cNvPr id="72708"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A93BAC6F-C1CB-4634-8D8E-CD30176ACCCE}" type="slidenum">
              <a:rPr lang="en-US" altLang="zh-CN" smtClean="0"/>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buNone/>
            </a:pPr>
            <a:r>
              <a:rPr lang="zh-CN" altLang="en-US" baseline="0" dirty="0" smtClean="0"/>
              <a:t>在编写</a:t>
            </a:r>
            <a:r>
              <a:rPr lang="en-US" altLang="zh-CN" baseline="0" dirty="0" smtClean="0"/>
              <a:t>checklist</a:t>
            </a:r>
            <a:r>
              <a:rPr lang="zh-CN" altLang="en-US" baseline="0" dirty="0" smtClean="0"/>
              <a:t>的时候，</a:t>
            </a:r>
            <a:r>
              <a:rPr lang="zh-CN" altLang="en-US" dirty="0" smtClean="0">
                <a:effectLst/>
              </a:rPr>
              <a:t>根据这次的需求改动，我从以下几个方面进行了考虑：</a:t>
            </a:r>
            <a:endParaRPr lang="zh-CN" altLang="en-US" dirty="0" smtClean="0">
              <a:effectLst/>
            </a:endParaRPr>
          </a:p>
          <a:p>
            <a:r>
              <a:rPr lang="en-US" altLang="zh-CN" dirty="0" smtClean="0">
                <a:effectLst/>
              </a:rPr>
              <a:t>1. </a:t>
            </a:r>
            <a:r>
              <a:rPr lang="zh-CN" altLang="en-US" dirty="0" smtClean="0">
                <a:effectLst/>
              </a:rPr>
              <a:t>在功能方面，主要考虑了从退改规则更新，</a:t>
            </a:r>
            <a:r>
              <a:rPr lang="en-US" altLang="zh-CN" dirty="0" smtClean="0">
                <a:effectLst/>
              </a:rPr>
              <a:t>www</a:t>
            </a:r>
            <a:r>
              <a:rPr lang="zh-CN" altLang="en-US" dirty="0" smtClean="0">
                <a:effectLst/>
              </a:rPr>
              <a:t>、</a:t>
            </a:r>
            <a:r>
              <a:rPr lang="en-US" altLang="zh-CN" dirty="0" smtClean="0">
                <a:effectLst/>
              </a:rPr>
              <a:t>touch</a:t>
            </a:r>
            <a:r>
              <a:rPr lang="zh-CN" altLang="en-US" dirty="0" smtClean="0">
                <a:effectLst/>
              </a:rPr>
              <a:t>、</a:t>
            </a:r>
            <a:r>
              <a:rPr lang="en-US" altLang="zh-CN" dirty="0" err="1" smtClean="0">
                <a:effectLst/>
              </a:rPr>
              <a:t>callcenter</a:t>
            </a:r>
            <a:r>
              <a:rPr lang="zh-CN" altLang="en-US" dirty="0" smtClean="0">
                <a:effectLst/>
              </a:rPr>
              <a:t>三端的页面变动以及退款操作中</a:t>
            </a:r>
            <a:r>
              <a:rPr lang="en-US" altLang="zh-CN" dirty="0" smtClean="0">
                <a:effectLst/>
              </a:rPr>
              <a:t>N\F</a:t>
            </a:r>
            <a:r>
              <a:rPr lang="zh-CN" altLang="en-US" dirty="0" smtClean="0">
                <a:effectLst/>
              </a:rPr>
              <a:t>单的退款模块的变动，以及一些回归测试点</a:t>
            </a:r>
            <a:endParaRPr lang="en-US" altLang="zh-CN" dirty="0" smtClean="0">
              <a:effectLst/>
            </a:endParaRPr>
          </a:p>
          <a:p>
            <a:r>
              <a:rPr lang="en-US" altLang="zh-CN" dirty="0" smtClean="0">
                <a:effectLst/>
              </a:rPr>
              <a:t>2. </a:t>
            </a:r>
            <a:r>
              <a:rPr lang="zh-CN" altLang="en-US" dirty="0" smtClean="0">
                <a:effectLst/>
              </a:rPr>
              <a:t>在系统结构以及对外部系统的影响方面，考虑了本次自身改动的接口间的相互作用及影响，如</a:t>
            </a:r>
            <a:r>
              <a:rPr lang="en-US" altLang="zh-CN" dirty="0" smtClean="0">
                <a:effectLst/>
              </a:rPr>
              <a:t>drools</a:t>
            </a:r>
            <a:r>
              <a:rPr lang="zh-CN" altLang="en-US" dirty="0" smtClean="0">
                <a:effectLst/>
              </a:rPr>
              <a:t>中的</a:t>
            </a:r>
            <a:r>
              <a:rPr lang="en-US" altLang="zh-CN" sz="1200" b="0" i="0" kern="1200" dirty="0" err="1" smtClean="0">
                <a:solidFill>
                  <a:schemeClr val="tx1"/>
                </a:solidFill>
                <a:effectLst/>
                <a:latin typeface="+mn-lt"/>
                <a:ea typeface="+mn-ea"/>
                <a:cs typeface="+mn-cs"/>
              </a:rPr>
              <a:t>ChangeRefundDroolsService</a:t>
            </a:r>
            <a:r>
              <a:rPr lang="zh-CN" altLang="en-US" sz="1200" b="0" i="0" kern="1200" dirty="0" smtClean="0">
                <a:solidFill>
                  <a:schemeClr val="tx1"/>
                </a:solidFill>
                <a:effectLst/>
                <a:latin typeface="+mn-lt"/>
                <a:ea typeface="+mn-ea"/>
                <a:cs typeface="+mn-cs"/>
              </a:rPr>
              <a:t>接口，同时也考虑了底层接口改动对外部系统的影响；</a:t>
            </a:r>
            <a:endParaRPr lang="en-US" altLang="zh-CN" sz="1200" b="0" i="0" kern="1200" dirty="0" smtClean="0">
              <a:solidFill>
                <a:schemeClr val="tx1"/>
              </a:solidFill>
              <a:effectLst/>
              <a:latin typeface="+mn-lt"/>
              <a:ea typeface="+mn-ea"/>
              <a:cs typeface="+mn-cs"/>
            </a:endParaRPr>
          </a:p>
          <a:p>
            <a:r>
              <a:rPr lang="en-US" altLang="zh-CN" dirty="0" smtClean="0">
                <a:effectLst/>
              </a:rPr>
              <a:t>3. </a:t>
            </a:r>
            <a:r>
              <a:rPr lang="zh-CN" altLang="en-US" dirty="0" smtClean="0">
                <a:effectLst/>
              </a:rPr>
              <a:t>在性能和并发方面，考虑了改签款的并发退款操作和改签款在查询、更新的时候对上游接口时间以及对</a:t>
            </a:r>
            <a:r>
              <a:rPr lang="en-US" altLang="zh-CN" dirty="0" err="1" smtClean="0">
                <a:effectLst/>
              </a:rPr>
              <a:t>gq</a:t>
            </a:r>
            <a:r>
              <a:rPr lang="zh-CN" altLang="en-US" dirty="0" smtClean="0">
                <a:effectLst/>
              </a:rPr>
              <a:t>数据库的性能的影响</a:t>
            </a:r>
            <a:endParaRPr lang="en-US" altLang="zh-CN" dirty="0" smtClean="0">
              <a:effectLst/>
            </a:endParaRPr>
          </a:p>
          <a:p>
            <a:r>
              <a:rPr lang="en-US" altLang="zh-CN" dirty="0" smtClean="0">
                <a:effectLst/>
              </a:rPr>
              <a:t>4. </a:t>
            </a:r>
            <a:r>
              <a:rPr lang="zh-CN" altLang="en-US" dirty="0" smtClean="0">
                <a:effectLst/>
              </a:rPr>
              <a:t>在数据方面，考虑了旗舰店改签后退款的数据兼容。</a:t>
            </a:r>
            <a:endParaRPr lang="en-US" altLang="zh-CN" dirty="0" smtClean="0">
              <a:effectLst/>
            </a:endParaRPr>
          </a:p>
          <a:p>
            <a:r>
              <a:rPr lang="en-US" altLang="zh-CN" dirty="0" smtClean="0">
                <a:effectLst/>
              </a:rPr>
              <a:t>5. </a:t>
            </a:r>
            <a:r>
              <a:rPr lang="zh-CN" altLang="en-US" dirty="0" smtClean="0">
                <a:effectLst/>
              </a:rPr>
              <a:t>同时，我也对日志，监控、兼容、</a:t>
            </a:r>
            <a:r>
              <a:rPr lang="en-US" altLang="zh-CN" dirty="0" smtClean="0">
                <a:effectLst/>
              </a:rPr>
              <a:t>UI/UE</a:t>
            </a:r>
            <a:r>
              <a:rPr lang="zh-CN" altLang="en-US" dirty="0" smtClean="0">
                <a:effectLst/>
              </a:rPr>
              <a:t>、安全、发布流程及第三方依赖等几个方面做了相应的考虑。</a:t>
            </a:r>
            <a:br>
              <a:rPr lang="zh-CN" altLang="en-US" dirty="0" smtClean="0">
                <a:effectLst/>
              </a:rPr>
            </a:br>
            <a:endParaRPr lang="zh-CN" altLang="en-US" dirty="0" smtClean="0">
              <a:effectLst/>
            </a:endParaRPr>
          </a:p>
          <a:p>
            <a:pPr marL="228600" indent="-228600">
              <a:buAutoNum type="arabicPeriod"/>
            </a:pPr>
            <a:endParaRPr lang="en-US" altLang="zh-CN" baseline="0" dirty="0" smtClean="0"/>
          </a:p>
          <a:p>
            <a:pPr marL="0" indent="0">
              <a:buNone/>
            </a:pPr>
            <a:endParaRPr lang="en-US" altLang="zh-CN" baseline="0"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buNone/>
            </a:pPr>
            <a:r>
              <a:rPr lang="zh-CN" altLang="en-US" baseline="0" dirty="0" smtClean="0"/>
              <a:t>在</a:t>
            </a:r>
            <a:r>
              <a:rPr lang="en-US" altLang="zh-CN" baseline="0" dirty="0" smtClean="0"/>
              <a:t>code diff</a:t>
            </a:r>
            <a:r>
              <a:rPr lang="zh-CN" altLang="en-US" baseline="0" dirty="0" smtClean="0"/>
              <a:t>过程中，发现了以下问题：</a:t>
            </a:r>
            <a:endParaRPr lang="en-US" altLang="zh-CN" baseline="0" dirty="0" smtClean="0"/>
          </a:p>
          <a:p>
            <a:pPr marL="228600" indent="-228600">
              <a:buAutoNum type="arabicPeriod"/>
            </a:pPr>
            <a:r>
              <a:rPr lang="zh-CN" altLang="en-US" baseline="0" dirty="0" smtClean="0"/>
              <a:t>在业务逻辑方面，开发将非往返定义成了单程，这是不等价的，于是和开发进行了沟通，开发对代码进行了修改，修改后增量</a:t>
            </a:r>
            <a:r>
              <a:rPr lang="en-US" altLang="zh-CN" baseline="0" dirty="0" smtClean="0"/>
              <a:t>diff</a:t>
            </a:r>
            <a:r>
              <a:rPr lang="zh-CN" altLang="en-US" baseline="0" dirty="0" smtClean="0"/>
              <a:t>结果如下</a:t>
            </a:r>
            <a:endParaRPr lang="en-US" altLang="zh-CN" baseline="0" dirty="0" smtClean="0"/>
          </a:p>
          <a:p>
            <a:pPr marL="228600" indent="-228600">
              <a:buAutoNum type="arabicPeriod"/>
            </a:pPr>
            <a:r>
              <a:rPr lang="zh-CN" altLang="en-US" baseline="0" dirty="0" smtClean="0"/>
              <a:t>在异常处理方面，</a:t>
            </a:r>
            <a:r>
              <a:rPr lang="zh-CN" altLang="en-US" sz="1200" b="0" i="0" kern="1200" dirty="0" smtClean="0">
                <a:solidFill>
                  <a:schemeClr val="tx1"/>
                </a:solidFill>
                <a:effectLst/>
                <a:latin typeface="+mn-lt"/>
                <a:ea typeface="+mn-ea"/>
                <a:cs typeface="+mn-cs"/>
              </a:rPr>
              <a:t>在有异常的时候，我们除了捕获，打印异常栈之外还需要考虑如何去通知下游</a:t>
            </a:r>
            <a:r>
              <a:rPr lang="zh-CN" altLang="en-US" baseline="0" dirty="0" smtClean="0"/>
              <a:t>，开发在设计的时候忽略了这点，和开发进行沟通，最终采用异常值传递的情况进行系统异常的通知，如下：</a:t>
            </a:r>
            <a:endParaRPr lang="en-US" altLang="zh-CN" baseline="0" dirty="0" smtClean="0"/>
          </a:p>
          <a:p>
            <a:pPr marL="228600" indent="-228600">
              <a:buAutoNum type="arabicPeriod"/>
            </a:pPr>
            <a:r>
              <a:rPr lang="zh-CN" altLang="en-US" baseline="0" dirty="0" smtClean="0"/>
              <a:t>在接口兼容上，由于本次金额计算接口改动涉及底层代码，会影响机票款退款金额的计算，和开发进行沟通，采用</a:t>
            </a:r>
            <a:r>
              <a:rPr lang="en-US" altLang="zh-CN" baseline="0" dirty="0" smtClean="0"/>
              <a:t>source+</a:t>
            </a:r>
            <a:r>
              <a:rPr lang="zh-CN" altLang="en-US" baseline="0" dirty="0" smtClean="0"/>
              <a:t>默认值判断的方式来进行接口兼容处理</a:t>
            </a:r>
            <a:endParaRPr lang="en-US" altLang="zh-CN" baseline="0" dirty="0" smtClean="0"/>
          </a:p>
          <a:p>
            <a:pPr marL="228600" indent="-228600">
              <a:buAutoNum type="arabicPeriod"/>
            </a:pPr>
            <a:r>
              <a:rPr lang="zh-CN" altLang="en-US" baseline="0" dirty="0" smtClean="0"/>
              <a:t>在业务上，由于本次重构了改签款退款的公共代码，因此在测试的过程中我们需要进行回归，故在</a:t>
            </a:r>
            <a:r>
              <a:rPr lang="en-US" altLang="zh-CN" baseline="0" dirty="0" smtClean="0"/>
              <a:t>checklist</a:t>
            </a:r>
            <a:r>
              <a:rPr lang="zh-CN" altLang="en-US" baseline="0" dirty="0" smtClean="0"/>
              <a:t>增加了回归点。</a:t>
            </a:r>
            <a:endParaRPr lang="en-US" altLang="zh-CN" baseline="0" dirty="0" smtClean="0"/>
          </a:p>
          <a:p>
            <a:pPr marL="0" indent="0">
              <a:buNone/>
            </a:pPr>
            <a:endParaRPr lang="en-US" altLang="zh-CN" baseline="0"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eriod"/>
            </a:pPr>
            <a:r>
              <a:rPr lang="zh-CN" altLang="en-US" baseline="0" dirty="0" smtClean="0"/>
              <a:t>本次测试过程中，也遇到了一些问题</a:t>
            </a:r>
            <a:endParaRPr lang="en-US" altLang="zh-CN" baseline="0" dirty="0" smtClean="0"/>
          </a:p>
          <a:p>
            <a:pPr marL="228600" indent="-228600">
              <a:buAutoNum type="arabicPeriod"/>
            </a:pPr>
            <a:r>
              <a:rPr lang="zh-CN" altLang="en-US" baseline="0" dirty="0" smtClean="0"/>
              <a:t>第一个就是产品是新人，对于业务操作不是很熟悉，只能进行简单测试的辅助。</a:t>
            </a:r>
            <a:endParaRPr lang="en-US" altLang="zh-CN" baseline="0" dirty="0" smtClean="0"/>
          </a:p>
          <a:p>
            <a:pPr marL="228600" indent="-228600">
              <a:buAutoNum type="arabicPeriod"/>
            </a:pPr>
            <a:r>
              <a:rPr lang="zh-CN" altLang="en-US" baseline="0" dirty="0" smtClean="0"/>
              <a:t>对此，在本次测试过程中我采用了以下策略来保证测试质量和效率：</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baseline="0" dirty="0" smtClean="0"/>
              <a:t>首先就是在</a:t>
            </a:r>
            <a:r>
              <a:rPr lang="en-US" altLang="zh-CN" baseline="0" dirty="0" smtClean="0"/>
              <a:t>case</a:t>
            </a:r>
            <a:r>
              <a:rPr lang="zh-CN" altLang="en-US" baseline="0" dirty="0" smtClean="0"/>
              <a:t>划分上 ，给产品划分了比较简单且连贯性较强的页面展示的测试工作，之所以这样划分，是因为页面上的数据是比较明显的，所见即所得，另外一个就是通过这些</a:t>
            </a:r>
            <a:r>
              <a:rPr lang="en-US" altLang="zh-CN" baseline="0" dirty="0" smtClean="0"/>
              <a:t>case</a:t>
            </a:r>
            <a:r>
              <a:rPr lang="zh-CN" altLang="en-US" baseline="0" dirty="0" smtClean="0"/>
              <a:t>的执行，让产品尽快熟悉退款流程的入口和基本操作；为了让他尽快上手，我们一起制定了订单和测试点的对应关系，通过这个方法，产品很快便融入了测试，根据后边的测试效果来看，产品对新业务熟悉的速度还是比较明显的，测试质量也很不错。</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baseline="0" dirty="0" smtClean="0"/>
              <a:t>其次就是在测试过程中及时和产品沟通，避免他在测试过程中卡壳，也便于随时把控进度；</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baseline="0" dirty="0" smtClean="0"/>
              <a:t>还有一个就是为了保证项目的进度，我们每天晚上会碰下测试的进度以及测试中遇到的问题，明确出第二天的测试计划和分工，然后在项目测试进度日报中周知项目的进度和遇到的问题，以便于关注该项目的相关人员了解项目进展。</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baseline="0"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第二个问题就是在测试的时候，发现订单日志不能正常展示，查看原因发现是</a:t>
            </a:r>
            <a:r>
              <a:rPr lang="en-US" altLang="zh-CN" baseline="0" dirty="0" err="1" smtClean="0"/>
              <a:t>fuwu_log</a:t>
            </a:r>
            <a:r>
              <a:rPr lang="zh-CN" altLang="en-US" baseline="0" dirty="0" smtClean="0"/>
              <a:t>的接口不在线，准备重启的时候发现宿主机坏了。但</a:t>
            </a:r>
            <a:r>
              <a:rPr lang="en-US" altLang="zh-CN" baseline="0" dirty="0" err="1" smtClean="0"/>
              <a:t>fuwu_log</a:t>
            </a:r>
            <a:r>
              <a:rPr lang="zh-CN" altLang="en-US" baseline="0" dirty="0" smtClean="0"/>
              <a:t>的数据和环境强相关的，如果此时更换环境的话，会有两个问题，第一个就是测试订单得重新下，会浪费一定的时间，第二个就是改动的工程比较多，全部部署本次改动的代码需要和别人沟通，让别人也更换环境，这样也会影响他人测试。为了避免这些问题，根据我的已有知识，</a:t>
            </a:r>
            <a:r>
              <a:rPr lang="en-US" altLang="zh-CN" baseline="0" dirty="0" err="1" smtClean="0"/>
              <a:t>fuwu_log</a:t>
            </a:r>
            <a:r>
              <a:rPr lang="zh-CN" altLang="en-US" baseline="0" dirty="0" smtClean="0"/>
              <a:t>中只有</a:t>
            </a:r>
            <a:r>
              <a:rPr lang="en-US" altLang="zh-CN" baseline="0" dirty="0" err="1" smtClean="0"/>
              <a:t>dubbo</a:t>
            </a:r>
            <a:r>
              <a:rPr lang="zh-CN" altLang="en-US" baseline="0" dirty="0" smtClean="0"/>
              <a:t>接口，我们可以通过搭建小模板对接的方式进行处理，于是对</a:t>
            </a:r>
            <a:r>
              <a:rPr lang="en-US" altLang="zh-CN" baseline="0" dirty="0" err="1" smtClean="0"/>
              <a:t>fuwu_log</a:t>
            </a:r>
            <a:r>
              <a:rPr lang="zh-CN" altLang="en-US" baseline="0" dirty="0" smtClean="0"/>
              <a:t>中的对外接口进行了确认，也的确只有</a:t>
            </a:r>
            <a:r>
              <a:rPr lang="en-US" altLang="zh-CN" baseline="0" dirty="0" err="1" smtClean="0"/>
              <a:t>dubbo</a:t>
            </a:r>
            <a:r>
              <a:rPr lang="zh-CN" altLang="en-US" baseline="0" dirty="0" smtClean="0"/>
              <a:t>接口，于是采用小模板对接的方式解决了这个问题。</a:t>
            </a:r>
            <a:endParaRPr lang="en-US" altLang="zh-CN" baseline="0" dirty="0" smtClean="0"/>
          </a:p>
          <a:p>
            <a:pPr marL="228600" indent="-228600">
              <a:buAutoNum type="arabicPeriod"/>
            </a:pPr>
            <a:endParaRPr lang="en-US" altLang="zh-CN" baseline="0"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buNone/>
            </a:pPr>
            <a:r>
              <a:rPr lang="zh-CN" altLang="en-US" baseline="0" dirty="0" smtClean="0"/>
              <a:t>在测试完成之后，我组织了发布前站会，通过讨论，我们决定按改签规则更新、</a:t>
            </a:r>
            <a:r>
              <a:rPr lang="en-US" altLang="zh-CN" baseline="0" dirty="0" err="1" smtClean="0"/>
              <a:t>callcenter</a:t>
            </a:r>
            <a:r>
              <a:rPr lang="zh-CN" altLang="en-US" baseline="0" dirty="0" smtClean="0"/>
              <a:t>改后退、用户端改后退三大块功能模块来进行分阶段发布，同时也对每个工程发布之后的测试点以及回归点进行了详细的确定。</a:t>
            </a:r>
            <a:endParaRPr lang="en-US" altLang="zh-CN" baseline="0" dirty="0" smtClean="0"/>
          </a:p>
          <a:p>
            <a:pPr marL="0" indent="0">
              <a:buNone/>
            </a:pPr>
            <a:r>
              <a:rPr lang="zh-CN" altLang="en-US" baseline="0" dirty="0" smtClean="0"/>
              <a:t>因为发布步骤分三大块，因此回滚步骤也分三大块进行考虑，如下：</a:t>
            </a:r>
            <a:endParaRPr lang="en-US" altLang="zh-CN" baseline="0"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eriod"/>
            </a:pPr>
            <a:r>
              <a:rPr lang="zh-CN" altLang="en-US" baseline="0" dirty="0" smtClean="0"/>
              <a:t>发布之后，根据本次的修改内容，我们需要关注</a:t>
            </a:r>
            <a:r>
              <a:rPr lang="en-US" altLang="zh-CN" baseline="0" dirty="0" smtClean="0"/>
              <a:t>N/F</a:t>
            </a:r>
            <a:r>
              <a:rPr lang="zh-CN" altLang="en-US" baseline="0" dirty="0" smtClean="0"/>
              <a:t>单的改后退以及退改规则更新的成功和异常信息，于是添加了这些指标对应量的监控</a:t>
            </a:r>
            <a:endParaRPr lang="en-US" altLang="zh-CN" baseline="0" dirty="0" smtClean="0"/>
          </a:p>
          <a:p>
            <a:pPr marL="228600" indent="-228600">
              <a:buAutoNum type="arabicPeriod"/>
            </a:pPr>
            <a:r>
              <a:rPr lang="zh-CN" altLang="en-US" baseline="0" dirty="0" smtClean="0"/>
              <a:t>并添加了报警，便于及时发现问题</a:t>
            </a:r>
            <a:endParaRPr lang="en-US" altLang="zh-CN" baseline="0" dirty="0" smtClean="0"/>
          </a:p>
          <a:p>
            <a:pPr marL="0" indent="0">
              <a:buNone/>
            </a:pPr>
            <a:endParaRPr lang="en-US" altLang="zh-CN" baseline="0"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eriod"/>
            </a:pPr>
            <a:r>
              <a:rPr lang="zh-CN" altLang="en-US" baseline="0" dirty="0" smtClean="0"/>
              <a:t>测试完成之后，我对改后退的测试方法进行了总结，方便后边进行测试</a:t>
            </a:r>
            <a:endParaRPr lang="en-US" altLang="zh-CN" baseline="0" dirty="0" smtClean="0"/>
          </a:p>
          <a:p>
            <a:pPr marL="228600" indent="-228600">
              <a:buAutoNum type="arabicPeriod"/>
            </a:pPr>
            <a:r>
              <a:rPr lang="zh-CN" altLang="en-US" baseline="0" dirty="0" smtClean="0"/>
              <a:t>同时将改后退相关的系统交互进行了整理，并进行汇总</a:t>
            </a:r>
            <a:endParaRPr lang="en-US" altLang="zh-CN" baseline="0"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下面，我们进入技术贡献部分</a:t>
            </a:r>
            <a:endParaRPr lang="zh-CN" altLang="en-US" dirty="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marL="228600" indent="-228600">
              <a:buAutoNum type="arabicPeriod"/>
            </a:pPr>
            <a:r>
              <a:rPr lang="zh-CN" altLang="en-US" dirty="0" smtClean="0"/>
              <a:t>在测试的过程中，为了提高测试效率，我们会做一些测试工具来进行辅助测试，比如修改数据库，消息触发流程等，但是我们在开发的过程中也会遇到一些问题，比如：开发步骤繁琐、反复部署测试等耗时操作，也会遇到多环境处理、动态切库、动态连接</a:t>
            </a:r>
            <a:r>
              <a:rPr lang="en-US" altLang="zh-CN" dirty="0" err="1" smtClean="0"/>
              <a:t>dubbo</a:t>
            </a:r>
            <a:r>
              <a:rPr lang="zh-CN" altLang="en-US" dirty="0" smtClean="0"/>
              <a:t>等一些技术难点</a:t>
            </a:r>
            <a:endParaRPr lang="en-US" altLang="zh-CN" dirty="0" smtClean="0"/>
          </a:p>
          <a:p>
            <a:pPr marL="228600" indent="-228600">
              <a:buAutoNum type="arabicPeriod"/>
            </a:pPr>
            <a:r>
              <a:rPr lang="zh-CN" altLang="en-US" dirty="0" smtClean="0"/>
              <a:t>举个例子，国内有一个工具是修改用户名和手机号，其本质就是将数据库中</a:t>
            </a:r>
            <a:r>
              <a:rPr lang="en-US" altLang="zh-CN" dirty="0" err="1" smtClean="0"/>
              <a:t>n_order_info</a:t>
            </a:r>
            <a:r>
              <a:rPr lang="zh-CN" altLang="en-US" dirty="0" smtClean="0"/>
              <a:t>表中订单对应的用户名和手机号进行修改，只是做了一个数据库读写操作，但是实际操作起来却要经历这么多步骤，要准备一个可用的</a:t>
            </a:r>
            <a:r>
              <a:rPr lang="en-US" altLang="zh-CN" dirty="0" err="1" smtClean="0"/>
              <a:t>git</a:t>
            </a:r>
            <a:r>
              <a:rPr lang="zh-CN" altLang="en-US" dirty="0" smtClean="0"/>
              <a:t>应用，要完成</a:t>
            </a:r>
            <a:r>
              <a:rPr lang="en-US" altLang="zh-CN" dirty="0" smtClean="0"/>
              <a:t>controller</a:t>
            </a:r>
            <a:r>
              <a:rPr lang="zh-CN" altLang="en-US" dirty="0" smtClean="0"/>
              <a:t>，</a:t>
            </a:r>
            <a:r>
              <a:rPr lang="en-US" altLang="zh-CN" dirty="0" smtClean="0"/>
              <a:t>service</a:t>
            </a:r>
            <a:r>
              <a:rPr lang="zh-CN" altLang="en-US" dirty="0" smtClean="0"/>
              <a:t>，</a:t>
            </a:r>
            <a:r>
              <a:rPr lang="en-US" altLang="zh-CN" dirty="0" err="1" smtClean="0"/>
              <a:t>dao</a:t>
            </a:r>
            <a:r>
              <a:rPr lang="zh-CN" altLang="en-US" dirty="0" smtClean="0"/>
              <a:t>层各个层次的代码，要写</a:t>
            </a:r>
            <a:r>
              <a:rPr lang="en-US" altLang="zh-CN" dirty="0" smtClean="0"/>
              <a:t>web</a:t>
            </a:r>
            <a:r>
              <a:rPr lang="zh-CN" altLang="en-US" dirty="0" smtClean="0"/>
              <a:t>页面并完成联调，遇到</a:t>
            </a:r>
            <a:r>
              <a:rPr lang="en-US" altLang="zh-CN" dirty="0" smtClean="0"/>
              <a:t>bug</a:t>
            </a:r>
            <a:r>
              <a:rPr lang="zh-CN" altLang="en-US" dirty="0" smtClean="0"/>
              <a:t>要反复部署调试，同时为了使这个功能在各个环境中可用，我们不得不进行根据</a:t>
            </a:r>
            <a:r>
              <a:rPr lang="en-US" altLang="zh-CN" dirty="0" err="1" smtClean="0"/>
              <a:t>noahId</a:t>
            </a:r>
            <a:r>
              <a:rPr lang="zh-CN" altLang="en-US" dirty="0" smtClean="0"/>
              <a:t>去查询对应的</a:t>
            </a:r>
            <a:r>
              <a:rPr lang="en-US" altLang="zh-CN" dirty="0" err="1" smtClean="0"/>
              <a:t>tts_before</a:t>
            </a:r>
            <a:r>
              <a:rPr lang="zh-CN" altLang="en-US" dirty="0" smtClean="0"/>
              <a:t>的数据库的</a:t>
            </a:r>
            <a:r>
              <a:rPr lang="en-US" altLang="zh-CN" dirty="0" err="1" smtClean="0"/>
              <a:t>ip</a:t>
            </a:r>
            <a:r>
              <a:rPr lang="zh-CN" altLang="en-US" dirty="0" smtClean="0"/>
              <a:t>等信息，然后去连接数据库进行修改。很明显，这里涉及到了数据库信息的解析和数据库的动态连接，从技术层面来讲，是可以实现的，但是大家都去做这些工作很容易出现重复造轮子以及投入产出比较低的问题，所以和组内同学就想能不能统一去处理类这种的问题，让大家通过简单的配置就完成工具的构建，节约多个环境处理以及编码的时间，将更多的精力放在测试工具的流程上。</a:t>
            </a:r>
            <a:endParaRPr lang="en-US" altLang="zh-CN" dirty="0" smtClean="0"/>
          </a:p>
          <a:p>
            <a:pPr marL="228600" indent="-228600">
              <a:buAutoNum type="arabicPeriod"/>
            </a:pPr>
            <a:r>
              <a:rPr lang="zh-CN" altLang="en-US" dirty="0" smtClean="0"/>
              <a:t>通过和组内同学对服务平台的工具进行了调研，发现它们有如下共性：</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en-US" altLang="zh-CN" baseline="0" dirty="0" smtClean="0"/>
              <a:t>      </a:t>
            </a:r>
            <a:r>
              <a:rPr lang="zh-CN" altLang="en-US" baseline="0" dirty="0" smtClean="0"/>
              <a:t>在后端处理上，主要是</a:t>
            </a:r>
            <a:r>
              <a:rPr lang="en-US" altLang="zh-CN" sz="1200" dirty="0" smtClean="0">
                <a:latin typeface="+mn-ea"/>
                <a:ea typeface="+mn-ea"/>
                <a:sym typeface="Arial" panose="020B0604020202020204" pitchFamily="34" charset="0"/>
              </a:rPr>
              <a:t>http</a:t>
            </a:r>
            <a:r>
              <a:rPr lang="zh-CN" altLang="en-US" sz="1200" dirty="0" smtClean="0">
                <a:latin typeface="+mn-ea"/>
                <a:ea typeface="+mn-ea"/>
                <a:sym typeface="Arial" panose="020B0604020202020204" pitchFamily="34" charset="0"/>
              </a:rPr>
              <a:t>拼接、数据库修改、</a:t>
            </a:r>
            <a:r>
              <a:rPr lang="en-US" altLang="zh-CN" sz="1200" dirty="0" err="1" smtClean="0">
                <a:latin typeface="+mn-ea"/>
                <a:ea typeface="+mn-ea"/>
                <a:sym typeface="Arial" panose="020B0604020202020204" pitchFamily="34" charset="0"/>
              </a:rPr>
              <a:t>dubbo</a:t>
            </a:r>
            <a:r>
              <a:rPr lang="zh-CN" altLang="en-US" sz="1200" dirty="0" smtClean="0">
                <a:latin typeface="+mn-ea"/>
                <a:ea typeface="+mn-ea"/>
                <a:sym typeface="Arial" panose="020B0604020202020204" pitchFamily="34" charset="0"/>
              </a:rPr>
              <a:t>、</a:t>
            </a:r>
            <a:r>
              <a:rPr lang="en-US" altLang="zh-CN" sz="1200" dirty="0" err="1" smtClean="0">
                <a:latin typeface="+mn-ea"/>
                <a:ea typeface="+mn-ea"/>
                <a:sym typeface="Arial" panose="020B0604020202020204" pitchFamily="34" charset="0"/>
              </a:rPr>
              <a:t>qmq</a:t>
            </a:r>
            <a:r>
              <a:rPr lang="zh-CN" altLang="en-US" sz="1200" dirty="0" smtClean="0">
                <a:latin typeface="+mn-ea"/>
                <a:ea typeface="+mn-ea"/>
                <a:sym typeface="Arial" panose="020B0604020202020204" pitchFamily="34" charset="0"/>
              </a:rPr>
              <a:t>和</a:t>
            </a:r>
            <a:r>
              <a:rPr lang="en-US" altLang="zh-CN" sz="1200" dirty="0" err="1" smtClean="0">
                <a:latin typeface="+mn-ea"/>
                <a:ea typeface="+mn-ea"/>
                <a:sym typeface="Arial" panose="020B0604020202020204" pitchFamily="34" charset="0"/>
              </a:rPr>
              <a:t>qschedule</a:t>
            </a:r>
            <a:r>
              <a:rPr lang="zh-CN" altLang="en-US" sz="1200" dirty="0" smtClean="0">
                <a:latin typeface="+mn-ea"/>
                <a:ea typeface="+mn-ea"/>
                <a:sym typeface="Arial" panose="020B0604020202020204" pitchFamily="34" charset="0"/>
              </a:rPr>
              <a:t>对业务的触发、以及一些简单的组合</a:t>
            </a:r>
            <a:r>
              <a:rPr lang="zh-CN" altLang="en-US" sz="1200" dirty="0" smtClean="0">
                <a:latin typeface="+mn-lt"/>
                <a:ea typeface="+mn-ea"/>
                <a:sym typeface="Arial" panose="020B0604020202020204" pitchFamily="34" charset="0"/>
              </a:rPr>
              <a:t>，主要的技术难点和耗时在于环境的搭建和多环境的兼容处理</a:t>
            </a:r>
            <a:endParaRPr lang="en-US" altLang="zh-CN" sz="1200" dirty="0" smtClean="0">
              <a:latin typeface="+mn-lt"/>
              <a:ea typeface="+mn-ea"/>
              <a:sym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baseline="0" dirty="0" smtClean="0">
                <a:latin typeface="+mn-lt"/>
                <a:ea typeface="+mn-ea"/>
                <a:sym typeface="Arial" panose="020B0604020202020204" pitchFamily="34" charset="0"/>
              </a:rPr>
              <a:t>      </a:t>
            </a:r>
            <a:r>
              <a:rPr lang="zh-CN" altLang="en-US" sz="1200" baseline="0" dirty="0" smtClean="0">
                <a:latin typeface="+mn-lt"/>
                <a:ea typeface="+mn-ea"/>
                <a:sym typeface="Arial" panose="020B0604020202020204" pitchFamily="34" charset="0"/>
              </a:rPr>
              <a:t>在前端上，包含输入框</a:t>
            </a:r>
            <a:r>
              <a:rPr lang="zh-CN" altLang="en-US" sz="1200" baseline="0" dirty="0" smtClean="0">
                <a:latin typeface="+mn-ea"/>
                <a:ea typeface="+mn-ea"/>
                <a:sym typeface="Arial" panose="020B0604020202020204" pitchFamily="34" charset="0"/>
              </a:rPr>
              <a:t>、单选框、复选框以及提交按钮等一些简单的元素，即便如此，对于前端技术是比较薄弱的</a:t>
            </a:r>
            <a:r>
              <a:rPr lang="en-US" altLang="zh-CN" sz="1200" baseline="0" dirty="0" smtClean="0">
                <a:latin typeface="+mn-ea"/>
                <a:ea typeface="+mn-ea"/>
                <a:sym typeface="Arial" panose="020B0604020202020204" pitchFamily="34" charset="0"/>
              </a:rPr>
              <a:t>QA</a:t>
            </a:r>
            <a:r>
              <a:rPr lang="zh-CN" altLang="en-US" sz="1200" baseline="0" dirty="0" smtClean="0">
                <a:latin typeface="+mn-ea"/>
                <a:ea typeface="+mn-ea"/>
                <a:sym typeface="Arial" panose="020B0604020202020204" pitchFamily="34" charset="0"/>
              </a:rPr>
              <a:t>来说，主要的耗时就集中在了前端页面的布局和样式的调整上</a:t>
            </a:r>
            <a:endParaRPr lang="en-US" altLang="zh-CN" sz="1200" baseline="0" dirty="0" smtClean="0">
              <a:latin typeface="+mn-ea"/>
              <a:ea typeface="+mn-ea"/>
              <a:sym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aseline="0" dirty="0" smtClean="0">
                <a:latin typeface="+mn-ea"/>
                <a:ea typeface="+mn-ea"/>
                <a:sym typeface="Arial" panose="020B0604020202020204" pitchFamily="34" charset="0"/>
              </a:rPr>
              <a:t>所以我们就想着能不能把这些常用组件进行组合，提供一个平台，实现无编码工具的编写，提高工具生成的效率，通过讨论，得到了以下的系统结构。</a:t>
            </a:r>
            <a:endParaRPr lang="en-US" altLang="zh-CN" sz="1200" baseline="0" dirty="0" smtClean="0">
              <a:latin typeface="+mn-ea"/>
              <a:ea typeface="+mn-ea"/>
              <a:sym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sz="1200" baseline="0" dirty="0" smtClean="0">
              <a:latin typeface="+mn-lt"/>
              <a:ea typeface="+mn-ea"/>
              <a:sym typeface="Arial" panose="020B0604020202020204" pitchFamily="34" charset="0"/>
            </a:endParaRPr>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首先就是提供</a:t>
            </a:r>
            <a:r>
              <a:rPr lang="en-US" altLang="zh-CN" dirty="0" smtClean="0"/>
              <a:t>http</a:t>
            </a:r>
            <a:r>
              <a:rPr lang="zh-CN" altLang="en-US" dirty="0" smtClean="0"/>
              <a:t>、</a:t>
            </a:r>
            <a:r>
              <a:rPr lang="en-US" altLang="zh-CN" dirty="0" err="1" smtClean="0"/>
              <a:t>dubbo</a:t>
            </a:r>
            <a:r>
              <a:rPr lang="zh-CN" altLang="en-US" dirty="0" smtClean="0"/>
              <a:t>等</a:t>
            </a:r>
            <a:r>
              <a:rPr lang="en-US" altLang="zh-CN" dirty="0" smtClean="0"/>
              <a:t>5</a:t>
            </a:r>
            <a:r>
              <a:rPr lang="zh-CN" altLang="en-US" dirty="0" smtClean="0"/>
              <a:t>个组件的配置和处理，实现单模块触发，形成基础的模块，其次就是对这些模块进行组合，保存组合结果并解析入参，生成对应的</a:t>
            </a:r>
            <a:r>
              <a:rPr lang="en-US" altLang="zh-CN" dirty="0" err="1" smtClean="0"/>
              <a:t>url</a:t>
            </a:r>
            <a:r>
              <a:rPr lang="zh-CN" altLang="en-US" dirty="0" smtClean="0"/>
              <a:t>，在进行操作的时候，通过生成的</a:t>
            </a:r>
            <a:r>
              <a:rPr lang="en-US" altLang="zh-CN" dirty="0" err="1" smtClean="0"/>
              <a:t>url</a:t>
            </a:r>
            <a:r>
              <a:rPr lang="zh-CN" altLang="en-US" dirty="0" smtClean="0"/>
              <a:t>来传递不同的参数，从而驱动不同的流程，同时通过调研我们发现前端的页面拖拽系统能通过拖拽实现</a:t>
            </a:r>
            <a:r>
              <a:rPr lang="en-US" altLang="zh-CN" dirty="0" smtClean="0"/>
              <a:t>http</a:t>
            </a:r>
            <a:r>
              <a:rPr lang="zh-CN" altLang="en-US" dirty="0" smtClean="0"/>
              <a:t>请求的触发和处理，这样，我们的整个系统结构就形成了。</a:t>
            </a:r>
            <a:endParaRPr lang="en-US" altLang="zh-CN" dirty="0" smtClean="0"/>
          </a:p>
          <a:p>
            <a:pPr marL="228600" indent="-228600">
              <a:buAutoNum type="arabicPeriod"/>
            </a:pPr>
            <a:r>
              <a:rPr lang="zh-CN" altLang="en-US" dirty="0" smtClean="0"/>
              <a:t>在基本模块完成之后，我们又添加了环境切换，数据处理、流程复用</a:t>
            </a:r>
            <a:r>
              <a:rPr lang="zh-CN" altLang="en-US" baseline="0" dirty="0" smtClean="0"/>
              <a:t> 以及流程控制</a:t>
            </a:r>
            <a:r>
              <a:rPr lang="en-US" altLang="zh-CN" baseline="0" dirty="0" smtClean="0"/>
              <a:t>4</a:t>
            </a:r>
            <a:r>
              <a:rPr lang="zh-CN" altLang="en-US" baseline="0" dirty="0" smtClean="0"/>
              <a:t>个基础模块来增强系统的功能。</a:t>
            </a:r>
            <a:endParaRPr lang="en-US" altLang="zh-CN" dirty="0" smtClean="0"/>
          </a:p>
          <a:p>
            <a:pPr marL="228600" indent="-228600">
              <a:buAutoNum type="arabicPeriod"/>
            </a:pPr>
            <a:r>
              <a:rPr lang="zh-CN" altLang="en-US" dirty="0" smtClean="0"/>
              <a:t>在平台开发期间，我负责了开发环境的构建包括</a:t>
            </a:r>
            <a:r>
              <a:rPr lang="en-US" altLang="zh-CN" dirty="0" err="1" smtClean="0"/>
              <a:t>db,git,ng</a:t>
            </a:r>
            <a:r>
              <a:rPr lang="en-US" altLang="zh-CN" dirty="0" smtClean="0"/>
              <a:t>,</a:t>
            </a:r>
            <a:r>
              <a:rPr lang="zh-CN" altLang="en-US" dirty="0" smtClean="0"/>
              <a:t>机器等</a:t>
            </a:r>
            <a:r>
              <a:rPr lang="en-US" altLang="zh-CN" dirty="0" smtClean="0"/>
              <a:t>,</a:t>
            </a:r>
            <a:r>
              <a:rPr lang="zh-CN" altLang="en-US" dirty="0" smtClean="0"/>
              <a:t>也进行了</a:t>
            </a:r>
            <a:r>
              <a:rPr lang="en-US" altLang="zh-CN" dirty="0" err="1" smtClean="0"/>
              <a:t>qschedule</a:t>
            </a:r>
            <a:r>
              <a:rPr lang="zh-CN" altLang="en-US" dirty="0" smtClean="0"/>
              <a:t>、环境切换、流程复用三个模块、列表页以及交互优化等的</a:t>
            </a:r>
            <a:r>
              <a:rPr lang="en-US" altLang="zh-CN" dirty="0" smtClean="0"/>
              <a:t>coding</a:t>
            </a:r>
            <a:r>
              <a:rPr lang="zh-CN" altLang="en-US" dirty="0" smtClean="0"/>
              <a:t>、开发过程中的试用，发现平台缺陷，以及后期的使用教程编写等工作。</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本次答辩，我将从以下几个方面进行讲述：</a:t>
            </a:r>
            <a:endParaRPr lang="zh-CN" altLang="en-US"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下面，我们通过一个实例来看下通用测试平台的效果</a:t>
            </a:r>
            <a:endParaRPr lang="en-US" altLang="zh-CN" dirty="0" smtClean="0"/>
          </a:p>
          <a:p>
            <a:pPr marL="228600" indent="-228600">
              <a:buAutoNum type="arabicPeriod"/>
            </a:pPr>
            <a:r>
              <a:rPr lang="zh-CN" altLang="en-US" dirty="0" smtClean="0"/>
              <a:t>为了便于代码维护，前端对</a:t>
            </a:r>
            <a:r>
              <a:rPr lang="en-US" altLang="zh-CN" dirty="0" smtClean="0"/>
              <a:t>touch</a:t>
            </a:r>
            <a:r>
              <a:rPr lang="zh-CN" altLang="en-US" dirty="0" smtClean="0"/>
              <a:t>退款申请页进行了重构</a:t>
            </a:r>
            <a:r>
              <a:rPr lang="en-US" altLang="zh-CN" dirty="0" smtClean="0"/>
              <a:t>-</a:t>
            </a:r>
            <a:r>
              <a:rPr lang="zh-CN" altLang="en-US" dirty="0" smtClean="0"/>
              <a:t>代码迁移，在测试过程中，根据</a:t>
            </a:r>
            <a:r>
              <a:rPr lang="en-US" altLang="zh-CN" dirty="0" smtClean="0"/>
              <a:t>diff</a:t>
            </a:r>
            <a:r>
              <a:rPr lang="zh-CN" altLang="en-US" dirty="0" smtClean="0"/>
              <a:t>代码结果，我发现新旧页面的</a:t>
            </a:r>
            <a:r>
              <a:rPr lang="en-US" altLang="zh-CN" dirty="0" err="1" smtClean="0"/>
              <a:t>url</a:t>
            </a:r>
            <a:r>
              <a:rPr lang="zh-CN" altLang="en-US" dirty="0" smtClean="0"/>
              <a:t>中唯一不同的就是</a:t>
            </a:r>
            <a:r>
              <a:rPr lang="en-US" altLang="zh-CN" dirty="0" err="1" smtClean="0"/>
              <a:t>uri</a:t>
            </a:r>
            <a:r>
              <a:rPr lang="zh-CN" altLang="en-US" dirty="0" smtClean="0"/>
              <a:t>，通过</a:t>
            </a:r>
            <a:r>
              <a:rPr lang="en-US" altLang="zh-CN" dirty="0" err="1" smtClean="0"/>
              <a:t>url</a:t>
            </a:r>
            <a:r>
              <a:rPr lang="zh-CN" altLang="en-US" dirty="0" smtClean="0"/>
              <a:t>拼接，就可以实现新旧页面对比测试，这样就能极大程度的避免环境的干扰</a:t>
            </a:r>
            <a:endParaRPr lang="en-US" altLang="zh-CN" dirty="0" smtClean="0"/>
          </a:p>
          <a:p>
            <a:pPr marL="228600" indent="-228600">
              <a:buAutoNum type="arabicPeriod"/>
            </a:pPr>
            <a:r>
              <a:rPr lang="zh-CN" altLang="en-US" dirty="0" smtClean="0"/>
              <a:t>于是我使用通用测试平台进行了工具的开发，</a:t>
            </a:r>
            <a:endParaRPr lang="en-US" altLang="zh-CN" dirty="0" smtClean="0"/>
          </a:p>
          <a:p>
            <a:pPr marL="228600" indent="-228600">
              <a:buAutoNum type="arabicPeriod"/>
            </a:pPr>
            <a:r>
              <a:rPr lang="zh-CN" altLang="en-US" dirty="0" smtClean="0"/>
              <a:t>最终效果如下：</a:t>
            </a:r>
            <a:endParaRPr lang="en-US" altLang="zh-CN" dirty="0" smtClean="0"/>
          </a:p>
          <a:p>
            <a:pPr marL="228600" indent="-228600">
              <a:buAutoNum type="arabicPeriod"/>
            </a:pPr>
            <a:r>
              <a:rPr lang="zh-CN" altLang="en-US" dirty="0" smtClean="0"/>
              <a:t>在整个测试工具开发的过程中，如果换做以前，需要</a:t>
            </a:r>
            <a:r>
              <a:rPr lang="en-US" altLang="zh-CN" dirty="0" smtClean="0"/>
              <a:t>30min</a:t>
            </a:r>
            <a:r>
              <a:rPr lang="zh-CN" altLang="en-US" dirty="0" smtClean="0"/>
              <a:t>，但是现在，我仅用</a:t>
            </a:r>
            <a:r>
              <a:rPr lang="en-US" altLang="zh-CN" dirty="0" smtClean="0"/>
              <a:t>5min</a:t>
            </a:r>
            <a:r>
              <a:rPr lang="zh-CN" altLang="en-US" dirty="0" smtClean="0"/>
              <a:t>就完成了整个工具。</a:t>
            </a:r>
            <a:endParaRPr lang="en-US" altLang="zh-CN"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前边我们说到，工具的开发时间由</a:t>
            </a:r>
            <a:r>
              <a:rPr lang="en-US" altLang="zh-CN" dirty="0" smtClean="0"/>
              <a:t>30min</a:t>
            </a:r>
            <a:r>
              <a:rPr lang="zh-CN" altLang="en-US" dirty="0" smtClean="0"/>
              <a:t>降到了</a:t>
            </a:r>
            <a:r>
              <a:rPr lang="en-US" altLang="zh-CN" dirty="0" smtClean="0"/>
              <a:t>5min</a:t>
            </a:r>
            <a:r>
              <a:rPr lang="zh-CN" altLang="en-US" dirty="0" smtClean="0"/>
              <a:t>，下面我们来看下通用测试平台是如何将这个时间节省下来的。</a:t>
            </a:r>
            <a:endParaRPr lang="en-US" altLang="zh-CN" dirty="0" smtClean="0"/>
          </a:p>
          <a:p>
            <a:pPr marL="228600" indent="-228600">
              <a:buAutoNum type="arabicPeriod"/>
            </a:pPr>
            <a:r>
              <a:rPr lang="zh-CN" altLang="en-US" dirty="0" smtClean="0"/>
              <a:t>我们来看下新页面的跳转链接，我们会发现，整个跳转我们需要订单的</a:t>
            </a:r>
            <a:r>
              <a:rPr lang="en-US" altLang="zh-CN" dirty="0" smtClean="0"/>
              <a:t>token</a:t>
            </a:r>
            <a:r>
              <a:rPr lang="zh-CN" altLang="en-US" dirty="0" smtClean="0"/>
              <a:t>和</a:t>
            </a:r>
            <a:r>
              <a:rPr lang="en-US" altLang="zh-CN" dirty="0" smtClean="0"/>
              <a:t>domain</a:t>
            </a:r>
            <a:endParaRPr lang="en-US" altLang="zh-CN" dirty="0" smtClean="0"/>
          </a:p>
          <a:p>
            <a:pPr marL="228600" indent="-228600">
              <a:buAutoNum type="arabicPeriod"/>
            </a:pPr>
            <a:r>
              <a:rPr lang="zh-CN" altLang="en-US" dirty="0" smtClean="0"/>
              <a:t>那么，接下来我们要做的就是获取</a:t>
            </a:r>
            <a:r>
              <a:rPr lang="en-US" altLang="zh-CN" dirty="0" smtClean="0"/>
              <a:t>token</a:t>
            </a:r>
            <a:r>
              <a:rPr lang="zh-CN" altLang="en-US" dirty="0" smtClean="0"/>
              <a:t>了，获取</a:t>
            </a:r>
            <a:r>
              <a:rPr lang="en-US" altLang="zh-CN" dirty="0" smtClean="0"/>
              <a:t>token</a:t>
            </a:r>
            <a:r>
              <a:rPr lang="zh-CN" altLang="en-US" dirty="0" smtClean="0"/>
              <a:t>的时候我们需要</a:t>
            </a:r>
            <a:r>
              <a:rPr lang="en-US" altLang="zh-CN" dirty="0" err="1" smtClean="0"/>
              <a:t>n_order_info</a:t>
            </a:r>
            <a:r>
              <a:rPr lang="zh-CN" altLang="en-US" dirty="0" smtClean="0"/>
              <a:t>表里边的联系人手机号信息，所以我们的第一步就是配置数据库查询组件，如下：</a:t>
            </a:r>
            <a:endParaRPr lang="en-US" altLang="zh-CN" dirty="0" smtClean="0"/>
          </a:p>
          <a:p>
            <a:pPr marL="228600" indent="-228600">
              <a:buAutoNum type="arabicPeriod"/>
            </a:pPr>
            <a:r>
              <a:rPr lang="zh-CN" altLang="en-US" dirty="0" smtClean="0"/>
              <a:t>接着就是配置</a:t>
            </a:r>
            <a:r>
              <a:rPr lang="en-US" altLang="zh-CN" dirty="0" smtClean="0"/>
              <a:t>http</a:t>
            </a:r>
            <a:r>
              <a:rPr lang="zh-CN" altLang="en-US" dirty="0" smtClean="0"/>
              <a:t>组件去获取</a:t>
            </a:r>
            <a:r>
              <a:rPr lang="en-US" altLang="zh-CN" dirty="0" smtClean="0"/>
              <a:t>token</a:t>
            </a:r>
            <a:r>
              <a:rPr lang="zh-CN" altLang="en-US" dirty="0" smtClean="0"/>
              <a:t>，配置如下：</a:t>
            </a:r>
            <a:endParaRPr lang="en-US" altLang="zh-CN" dirty="0" smtClean="0"/>
          </a:p>
          <a:p>
            <a:pPr marL="228600" indent="-228600">
              <a:buAutoNum type="arabicPeriod"/>
            </a:pPr>
            <a:r>
              <a:rPr lang="zh-CN" altLang="en-US" dirty="0" smtClean="0"/>
              <a:t>然后就是获取</a:t>
            </a:r>
            <a:r>
              <a:rPr lang="en-US" altLang="zh-CN" dirty="0" smtClean="0"/>
              <a:t>domain</a:t>
            </a:r>
            <a:r>
              <a:rPr lang="zh-CN" altLang="en-US" dirty="0" smtClean="0"/>
              <a:t>了，这里我们可以考虑使用</a:t>
            </a:r>
            <a:r>
              <a:rPr lang="en-US" altLang="zh-CN" dirty="0" err="1" smtClean="0"/>
              <a:t>orderMappingService</a:t>
            </a:r>
            <a:r>
              <a:rPr lang="zh-CN" altLang="en-US" dirty="0" smtClean="0"/>
              <a:t>的</a:t>
            </a:r>
            <a:r>
              <a:rPr lang="en-US" altLang="zh-CN" dirty="0" err="1" smtClean="0"/>
              <a:t>dubbo</a:t>
            </a:r>
            <a:r>
              <a:rPr lang="zh-CN" altLang="en-US" dirty="0" smtClean="0"/>
              <a:t>接口来进行获取，配置如下：</a:t>
            </a:r>
            <a:endParaRPr lang="en-US" altLang="zh-CN" dirty="0" smtClean="0"/>
          </a:p>
          <a:p>
            <a:pPr marL="228600" indent="-228600">
              <a:buAutoNum type="arabicPeriod"/>
            </a:pPr>
            <a:r>
              <a:rPr lang="zh-CN" altLang="en-US" dirty="0" smtClean="0"/>
              <a:t>配置完以上信息，我们还需要进行</a:t>
            </a:r>
            <a:r>
              <a:rPr lang="en-US" altLang="zh-CN" dirty="0" smtClean="0"/>
              <a:t>http</a:t>
            </a:r>
            <a:r>
              <a:rPr lang="zh-CN" altLang="en-US" dirty="0" smtClean="0"/>
              <a:t>拼接，选择</a:t>
            </a:r>
            <a:r>
              <a:rPr lang="en-US" altLang="zh-CN" dirty="0" smtClean="0"/>
              <a:t>http</a:t>
            </a:r>
            <a:r>
              <a:rPr lang="zh-CN" altLang="en-US" dirty="0" smtClean="0"/>
              <a:t>模块就可以了，配置如下：</a:t>
            </a:r>
            <a:endParaRPr lang="en-US" altLang="zh-CN" dirty="0" smtClean="0"/>
          </a:p>
          <a:p>
            <a:pPr marL="228600" indent="-228600">
              <a:buAutoNum type="arabicPeriod"/>
            </a:pPr>
            <a:r>
              <a:rPr lang="zh-CN" altLang="en-US" dirty="0" smtClean="0"/>
              <a:t>至此，后端配置就完成了，点击保存我们就能获取到流程对应的</a:t>
            </a:r>
            <a:r>
              <a:rPr lang="en-US" altLang="zh-CN" dirty="0" err="1" smtClean="0"/>
              <a:t>url</a:t>
            </a:r>
            <a:r>
              <a:rPr lang="zh-CN" altLang="en-US" dirty="0" smtClean="0"/>
              <a:t>信息。</a:t>
            </a:r>
            <a:endParaRPr lang="en-US" altLang="zh-CN" dirty="0" smtClean="0"/>
          </a:p>
          <a:p>
            <a:pPr marL="228600" indent="-228600">
              <a:buAutoNum type="arabicPeriod"/>
            </a:pPr>
            <a:endParaRPr lang="en-US" altLang="zh-CN" dirty="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然后通过前端页面的拖拽和配置，整个工具就形成了，就像这样：</a:t>
            </a:r>
            <a:endParaRPr lang="en-US" altLang="zh-CN" dirty="0" smtClean="0"/>
          </a:p>
          <a:p>
            <a:pPr marL="228600" indent="-228600">
              <a:buAutoNum type="arabicPeriod"/>
            </a:pPr>
            <a:r>
              <a:rPr lang="zh-CN" altLang="en-US" dirty="0" smtClean="0"/>
              <a:t>可以看到，在整个过程中我们没有写代码，都是在做一些简单的配置，省去了我们平时工具开发时的代码编写和调试的时间，我们所有的精力都是在寻找所需的元素和流程的配置。也就是因为这个原因，所以才极大程度的降低了我们工具的完成时长</a:t>
            </a:r>
            <a:endParaRPr lang="en-US" altLang="zh-CN"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当然，在整个的开发过程中，我们也遇到了一些问题：</a:t>
            </a:r>
            <a:endParaRPr lang="en-US" altLang="zh-CN" dirty="0" smtClean="0"/>
          </a:p>
          <a:p>
            <a:pPr marL="228600" indent="-228600">
              <a:buAutoNum type="arabicPeriod"/>
            </a:pPr>
            <a:r>
              <a:rPr lang="zh-CN" altLang="en-US" dirty="0" smtClean="0"/>
              <a:t>第一个是如何使工具在多个环境使用，突破工具和环境强绑定的局限。</a:t>
            </a:r>
            <a:endParaRPr lang="en-US" altLang="zh-CN" dirty="0" smtClean="0"/>
          </a:p>
          <a:p>
            <a:pPr marL="228600" indent="-228600">
              <a:buAutoNum type="arabicPeriod"/>
            </a:pPr>
            <a:r>
              <a:rPr lang="zh-CN" altLang="en-US" dirty="0" smtClean="0"/>
              <a:t>通过组内讨论，我们决定使用变量来代替实际参数，达到环境切换的效果。</a:t>
            </a:r>
            <a:endParaRPr lang="en-US" altLang="zh-CN" dirty="0" smtClean="0"/>
          </a:p>
          <a:p>
            <a:pPr marL="228600" indent="-228600">
              <a:buAutoNum type="arabicPeriod"/>
            </a:pPr>
            <a:r>
              <a:rPr lang="zh-CN" altLang="en-US" dirty="0" smtClean="0"/>
              <a:t>方案有了，遇到的第一个问题就是变量如何表示，当时想了三种方案，如下所示：</a:t>
            </a:r>
            <a:endParaRPr lang="en-US" altLang="zh-CN" dirty="0" smtClean="0"/>
          </a:p>
          <a:p>
            <a:pPr marL="228600" indent="-228600">
              <a:buAutoNum type="arabicPeriod"/>
            </a:pPr>
            <a:r>
              <a:rPr lang="zh-CN" altLang="en-US" dirty="0" smtClean="0"/>
              <a:t>通过对比发现：使用一键部署中的变量进行表示</a:t>
            </a:r>
            <a:r>
              <a:rPr lang="zh-CN" altLang="en-US" baseline="0" dirty="0" smtClean="0"/>
              <a:t>通用性不强且维护成本高，</a:t>
            </a:r>
            <a:r>
              <a:rPr lang="zh-CN" altLang="en-US" dirty="0" smtClean="0"/>
              <a:t>使用</a:t>
            </a:r>
            <a:r>
              <a:rPr lang="en-US" altLang="zh-CN" dirty="0" smtClean="0"/>
              <a:t>$.</a:t>
            </a:r>
            <a:r>
              <a:rPr lang="zh-CN" altLang="en-US" dirty="0" smtClean="0"/>
              <a:t>变量的形式进行表示的话，我们</a:t>
            </a:r>
            <a:r>
              <a:rPr lang="zh-CN" altLang="en-US" baseline="0" dirty="0" smtClean="0"/>
              <a:t>需要记住这一规则，有一定的学习成本，同时不好区分变量的变量值，</a:t>
            </a:r>
            <a:r>
              <a:rPr lang="zh-CN" altLang="en-US" dirty="0" smtClean="0"/>
              <a:t>使用</a:t>
            </a:r>
            <a:r>
              <a:rPr lang="en-US" altLang="zh-CN" dirty="0" smtClean="0"/>
              <a:t>${}</a:t>
            </a:r>
            <a:r>
              <a:rPr lang="zh-CN" altLang="en-US" dirty="0" smtClean="0"/>
              <a:t>的形式进行表示和</a:t>
            </a:r>
            <a:r>
              <a:rPr lang="en-US" altLang="zh-CN" baseline="0" dirty="0" err="1" smtClean="0"/>
              <a:t>noah</a:t>
            </a:r>
            <a:r>
              <a:rPr lang="zh-CN" altLang="en-US" baseline="0" dirty="0" smtClean="0"/>
              <a:t>表示保持一致，符合使用习惯，又能够准确的区分变量，于是采用了方案三。</a:t>
            </a:r>
            <a:endParaRPr lang="en-US" altLang="zh-CN" baseline="0" dirty="0" smtClean="0"/>
          </a:p>
          <a:p>
            <a:pPr marL="0" indent="0">
              <a:buNone/>
            </a:pPr>
            <a:r>
              <a:rPr lang="en-US" altLang="zh-CN" baseline="0" dirty="0" smtClean="0"/>
              <a:t>      </a:t>
            </a:r>
            <a:r>
              <a:rPr lang="zh-CN" altLang="en-US" baseline="0" dirty="0" smtClean="0"/>
              <a:t>遇到的第二个问题就是如何实现替换，比较简单的一种就是在使用之前对参数中的变量进行替换，使用一个</a:t>
            </a:r>
            <a:r>
              <a:rPr lang="en-US" altLang="zh-CN" baseline="0" dirty="0" err="1" smtClean="0"/>
              <a:t>util</a:t>
            </a:r>
            <a:r>
              <a:rPr lang="zh-CN" altLang="en-US" baseline="0" dirty="0" smtClean="0"/>
              <a:t>方法就可以解决，但是这样做有一个问题就是需要在使用的地方不断的引用这个</a:t>
            </a:r>
            <a:r>
              <a:rPr lang="en-US" altLang="zh-CN" baseline="0" dirty="0" smtClean="0"/>
              <a:t>until</a:t>
            </a:r>
            <a:r>
              <a:rPr lang="zh-CN" altLang="en-US" baseline="0" dirty="0" smtClean="0"/>
              <a:t>方法，同时如果后续新增模块，又需要不断的引用，维护成本比较高。通过调研我发现可以使用注解的形式进行返回</a:t>
            </a:r>
            <a:r>
              <a:rPr lang="en-US" altLang="zh-CN" baseline="0" dirty="0" smtClean="0"/>
              <a:t>model</a:t>
            </a:r>
            <a:r>
              <a:rPr lang="zh-CN" altLang="en-US" baseline="0" dirty="0" smtClean="0"/>
              <a:t>中字段的替换，在使用的时候只需标识方法返回值需要替换以及</a:t>
            </a:r>
            <a:r>
              <a:rPr lang="en-US" altLang="zh-CN" baseline="0" dirty="0" smtClean="0"/>
              <a:t>model</a:t>
            </a:r>
            <a:r>
              <a:rPr lang="zh-CN" altLang="en-US" baseline="0" dirty="0" smtClean="0"/>
              <a:t>中的那些 字段需要替换即可，比较灵活且后续维护成本相对较低，于是选择了后一种方法</a:t>
            </a:r>
            <a:endParaRPr lang="en-US" altLang="zh-CN" baseline="0" dirty="0" smtClean="0"/>
          </a:p>
          <a:p>
            <a:pPr marL="0" indent="0">
              <a:buNone/>
            </a:pPr>
            <a:r>
              <a:rPr lang="en-US" altLang="zh-CN" baseline="0" dirty="0" smtClean="0"/>
              <a:t>5. </a:t>
            </a:r>
            <a:r>
              <a:rPr lang="zh-CN" altLang="en-US" baseline="0" dirty="0" smtClean="0"/>
              <a:t>最终效果如下</a:t>
            </a:r>
            <a:endParaRPr lang="en-US" altLang="zh-CN" baseline="0"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第二个问题就是在编写</a:t>
            </a:r>
            <a:r>
              <a:rPr lang="en-US" altLang="zh-CN" dirty="0" err="1" smtClean="0"/>
              <a:t>qschdule</a:t>
            </a:r>
            <a:r>
              <a:rPr lang="zh-CN" altLang="en-US" dirty="0" smtClean="0"/>
              <a:t>插件的时候，刚开始找到了</a:t>
            </a:r>
            <a:r>
              <a:rPr lang="en-US" altLang="zh-CN" dirty="0" err="1" smtClean="0"/>
              <a:t>qschdule</a:t>
            </a:r>
            <a:r>
              <a:rPr lang="zh-CN" altLang="en-US" dirty="0" smtClean="0"/>
              <a:t>平台中的调用接口，但是在使用过程中发现有鉴权</a:t>
            </a:r>
            <a:endParaRPr lang="en-US" altLang="zh-CN" dirty="0" smtClean="0"/>
          </a:p>
          <a:p>
            <a:pPr marL="228600" indent="-228600">
              <a:buAutoNum type="arabicPeriod"/>
            </a:pPr>
            <a:r>
              <a:rPr lang="zh-CN" altLang="en-US" dirty="0" smtClean="0"/>
              <a:t>所以和对应的负责同事进行了沟通，最后找到了不用鉴权的接口，该问题得以解决。</a:t>
            </a:r>
            <a:endParaRPr lang="en-US" altLang="zh-CN"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第三个问题考虑到</a:t>
            </a:r>
            <a:r>
              <a:rPr lang="zh-CN" altLang="en-US" dirty="0" smtClean="0">
                <a:latin typeface="+mn-ea"/>
                <a:ea typeface="+mn-ea"/>
              </a:rPr>
              <a:t>流程中有很多的配置是重复的，重复配置比较耗时</a:t>
            </a:r>
            <a:endParaRPr lang="en-US" altLang="zh-CN"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latin typeface="+mn-ea"/>
                <a:ea typeface="+mn-ea"/>
              </a:rPr>
              <a:t>针对这个问题，我们组内进行了讨论，最终决定使用流程复用进行解决</a:t>
            </a:r>
            <a:endParaRPr lang="en-US" altLang="zh-CN"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latin typeface="+mn-ea"/>
                <a:ea typeface="+mn-ea"/>
              </a:rPr>
              <a:t>我领取了该模块的编写，当时想到了如下两种方案：</a:t>
            </a:r>
            <a:endParaRPr lang="en-US" altLang="zh-CN"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smtClean="0">
                <a:latin typeface="+mn-ea"/>
                <a:ea typeface="+mn-ea"/>
              </a:rPr>
              <a:t>采用第一种方案的话能够减少各个流程之间的耦合，但是组件的顺序难以确定，并且编码具有一定的复杂性</a:t>
            </a:r>
            <a:endParaRPr lang="en-US" altLang="zh-CN" sz="120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latin typeface="+mn-ea"/>
                <a:ea typeface="+mn-ea"/>
              </a:rPr>
              <a:t>采用第二种方案的话流程间有耦合，但是实现成本较低</a:t>
            </a:r>
            <a:endParaRPr lang="en-US" altLang="zh-CN" dirty="0" smtClean="0">
              <a:latin typeface="+mn-ea"/>
              <a:ea typeface="+mn-ea"/>
            </a:endParaRPr>
          </a:p>
          <a:p>
            <a:r>
              <a:rPr lang="zh-CN" altLang="en-US" dirty="0" smtClean="0">
                <a:latin typeface="+mn-ea"/>
                <a:ea typeface="+mn-ea"/>
              </a:rPr>
              <a:t>考虑了投入与产出比，最终选择了方案二</a:t>
            </a:r>
            <a:endParaRPr lang="en-US" altLang="zh-CN" dirty="0" smtClean="0">
              <a:latin typeface="+mn-ea"/>
              <a:ea typeface="+mn-ea"/>
            </a:endParaRPr>
          </a:p>
          <a:p>
            <a:r>
              <a:rPr lang="zh-CN" altLang="en-US" dirty="0" smtClean="0">
                <a:latin typeface="+mn-ea"/>
                <a:ea typeface="+mn-ea"/>
              </a:rPr>
              <a:t>最终效果如下</a:t>
            </a:r>
            <a:endParaRPr lang="zh-CN" altLang="en-US" dirty="0">
              <a:latin typeface="+mn-ea"/>
              <a:ea typeface="+mn-ea"/>
            </a:endParaRPr>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现在我们进入第四部分，产品导向</a:t>
            </a:r>
            <a:endParaRPr lang="zh-CN" altLang="en-US" dirty="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a:t>
            </a:r>
            <a:r>
              <a:rPr lang="en-US" altLang="zh-CN" dirty="0" err="1" smtClean="0"/>
              <a:t>rdqa</a:t>
            </a:r>
            <a:r>
              <a:rPr lang="zh-CN" altLang="en-US" dirty="0" smtClean="0"/>
              <a:t>期间，我会通过业务流程、用户体验、业务数据以及后期的需求文档中内容的书写等多个方面来进行评估，以此确保需求的质量</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例如：在多报价合单及兜底生单需求中，考虑到售后业务有拆单逻辑，所以提出了拆单的考虑点和处理方案，对于需求文档中部分业务逻辑和描述不一致的问题，让</a:t>
            </a:r>
            <a:r>
              <a:rPr lang="en-US" altLang="zh-CN" dirty="0" smtClean="0"/>
              <a:t>PM</a:t>
            </a:r>
            <a:r>
              <a:rPr lang="zh-CN" altLang="en-US" dirty="0" smtClean="0"/>
              <a:t>进行了修改。</a:t>
            </a:r>
            <a:endParaRPr lang="en-US" altLang="zh-CN"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在退款详情页优化需求，对于售后不考虑拆单的问题，我建议进行了投入产出比的考虑，同时考虑到用户最关心的其实是机票款金额，提出机票款金额最先展示的方案</a:t>
            </a:r>
            <a:endParaRPr lang="zh-CN" altLang="en-US"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下面是第五部分，团队贡献：</a:t>
            </a:r>
            <a:endParaRPr lang="zh-CN" altLang="en-US" dirty="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首先是第一部分，工作业绩概述：</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8</a:t>
            </a:r>
            <a:r>
              <a:rPr lang="zh-CN" altLang="en-US" dirty="0" smtClean="0"/>
              <a:t>月份的时候，由于</a:t>
            </a:r>
            <a:r>
              <a:rPr lang="en-US" altLang="zh-CN" dirty="0" err="1" smtClean="0"/>
              <a:t>qdr</a:t>
            </a:r>
            <a:r>
              <a:rPr lang="zh-CN" altLang="en-US" dirty="0" smtClean="0"/>
              <a:t>将会被禁用，所以我们需要将所有项目迁移至</a:t>
            </a:r>
            <a:r>
              <a:rPr lang="en-US" altLang="zh-CN" dirty="0" smtClean="0"/>
              <a:t>portal</a:t>
            </a:r>
            <a:r>
              <a:rPr lang="zh-CN" altLang="en-US" dirty="0" smtClean="0"/>
              <a:t>发布，于是我主动承担了该项事物</a:t>
            </a:r>
            <a:endParaRPr lang="en-US" altLang="zh-CN"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在迁移过程中，遇到的第一个问题就是</a:t>
            </a:r>
            <a:r>
              <a:rPr lang="en-US" altLang="zh-CN" dirty="0" smtClean="0"/>
              <a:t>portal</a:t>
            </a:r>
            <a:r>
              <a:rPr lang="zh-CN" altLang="en-US" dirty="0" smtClean="0"/>
              <a:t>对于我们来说是一个全新的事物，大家并不熟悉使用方法。考虑到大家在迁移过程中肯定会遇到各种各样的问题或困惑，我先学习了</a:t>
            </a:r>
            <a:r>
              <a:rPr lang="en-US" altLang="zh-CN" dirty="0" smtClean="0"/>
              <a:t>portal</a:t>
            </a:r>
            <a:r>
              <a:rPr lang="zh-CN" altLang="en-US" dirty="0" smtClean="0"/>
              <a:t>使用的方法，对于不懂的问题，我和</a:t>
            </a:r>
            <a:r>
              <a:rPr lang="en-US" altLang="zh-CN" dirty="0" smtClean="0"/>
              <a:t>portal</a:t>
            </a:r>
            <a:r>
              <a:rPr lang="zh-CN" altLang="en-US" dirty="0" smtClean="0"/>
              <a:t>相关负责人进行了咨询</a:t>
            </a:r>
            <a:endParaRPr lang="en-US" altLang="zh-CN" dirty="0" smtClean="0"/>
          </a:p>
          <a:p>
            <a:pPr marL="0" indent="0">
              <a:buNone/>
            </a:pPr>
            <a:r>
              <a:rPr lang="zh-CN" altLang="en-US" dirty="0" smtClean="0"/>
              <a:t>然后将自己遇到的问题进行了整合，在组内进行了共享，让大家对</a:t>
            </a:r>
            <a:r>
              <a:rPr lang="en-US" altLang="zh-CN" dirty="0" smtClean="0"/>
              <a:t>portal</a:t>
            </a:r>
            <a:r>
              <a:rPr lang="zh-CN" altLang="en-US" dirty="0" smtClean="0"/>
              <a:t>的使用以及可能遇到的问题有一个了解，降低大家的学习成本</a:t>
            </a:r>
            <a:endParaRPr lang="en-US" altLang="zh-CN"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在迁移的过程中，遇到的另外一个问题就是需要在</a:t>
            </a:r>
            <a:r>
              <a:rPr lang="en-US" altLang="zh-CN" dirty="0" smtClean="0"/>
              <a:t>2</a:t>
            </a:r>
            <a:r>
              <a:rPr lang="zh-CN" altLang="en-US" dirty="0" smtClean="0"/>
              <a:t>周之内迁移完成个售后项目共计</a:t>
            </a:r>
            <a:r>
              <a:rPr lang="en-US" altLang="zh-CN" dirty="0" smtClean="0"/>
              <a:t>215</a:t>
            </a:r>
            <a:r>
              <a:rPr lang="zh-CN" altLang="en-US" dirty="0" smtClean="0"/>
              <a:t>个，这种工作量还是比较大的。</a:t>
            </a:r>
            <a:endParaRPr lang="en-US" altLang="zh-CN" dirty="0" smtClean="0"/>
          </a:p>
          <a:p>
            <a:pPr marL="0" indent="0">
              <a:buNone/>
            </a:pPr>
            <a:r>
              <a:rPr lang="zh-CN" altLang="en-US" dirty="0" smtClean="0"/>
              <a:t>于是和各组的</a:t>
            </a:r>
            <a:r>
              <a:rPr lang="en-US" altLang="zh-CN" dirty="0" smtClean="0"/>
              <a:t>TL</a:t>
            </a:r>
            <a:r>
              <a:rPr lang="zh-CN" altLang="en-US" dirty="0" smtClean="0"/>
              <a:t>进行了沟通，为每个组迁移</a:t>
            </a:r>
            <a:r>
              <a:rPr lang="en-US" altLang="zh-CN" dirty="0" smtClean="0"/>
              <a:t>portal</a:t>
            </a:r>
            <a:r>
              <a:rPr lang="zh-CN" altLang="en-US" dirty="0" smtClean="0"/>
              <a:t>进行了排期</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同时我每天会统计迁移的进度，收集迁移过程中的问题，将共性问题在组内进行同步，避免重复采坑，并以周为维度同步大家的迁移进度</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对于工程较多的组，为了避免</a:t>
            </a:r>
            <a:r>
              <a:rPr lang="en-US" altLang="zh-CN" dirty="0" smtClean="0"/>
              <a:t>portal</a:t>
            </a:r>
            <a:r>
              <a:rPr lang="zh-CN" altLang="en-US" dirty="0" smtClean="0"/>
              <a:t>迁移过程中</a:t>
            </a:r>
            <a:r>
              <a:rPr lang="en-US" altLang="zh-CN" dirty="0" smtClean="0"/>
              <a:t>portal</a:t>
            </a:r>
            <a:r>
              <a:rPr lang="zh-CN" altLang="en-US" dirty="0" smtClean="0"/>
              <a:t>和</a:t>
            </a:r>
            <a:r>
              <a:rPr lang="en-US" altLang="zh-CN" dirty="0" err="1" smtClean="0"/>
              <a:t>qdr</a:t>
            </a:r>
            <a:r>
              <a:rPr lang="zh-CN" altLang="en-US" dirty="0" smtClean="0"/>
              <a:t>发布共用的问题，我们采用了高频次优先发布的策略，使得高频词项目优先完成了迁移</a:t>
            </a:r>
            <a:endParaRPr lang="en-US" altLang="zh-CN"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同时，在迁移的过程中，由于迁移到了</a:t>
            </a:r>
            <a:r>
              <a:rPr lang="en-US" altLang="zh-CN" dirty="0" smtClean="0"/>
              <a:t>portal</a:t>
            </a:r>
            <a:r>
              <a:rPr lang="zh-CN" altLang="en-US" dirty="0" smtClean="0"/>
              <a:t>，开发人员频繁询问</a:t>
            </a:r>
            <a:r>
              <a:rPr lang="en-US" altLang="zh-CN" dirty="0" smtClean="0"/>
              <a:t>portal</a:t>
            </a:r>
            <a:r>
              <a:rPr lang="zh-CN" altLang="en-US" dirty="0" smtClean="0"/>
              <a:t>的使用问题，于是我意识到</a:t>
            </a:r>
            <a:r>
              <a:rPr lang="en-US" altLang="zh-CN" dirty="0" smtClean="0"/>
              <a:t>portal</a:t>
            </a:r>
            <a:r>
              <a:rPr lang="zh-CN" altLang="en-US" dirty="0" smtClean="0"/>
              <a:t>的使用仅仅在组内进行分享是不够的，于是组织了服务平台的</a:t>
            </a:r>
            <a:r>
              <a:rPr lang="en-US" altLang="zh-CN" dirty="0" smtClean="0"/>
              <a:t>portal</a:t>
            </a:r>
            <a:r>
              <a:rPr lang="zh-CN" altLang="en-US" dirty="0" smtClean="0"/>
              <a:t>使用分享。</a:t>
            </a:r>
            <a:endParaRPr lang="en-US" altLang="zh-CN" dirty="0" smtClean="0"/>
          </a:p>
          <a:p>
            <a:pPr marL="0" indent="0">
              <a:buNone/>
            </a:pPr>
            <a:r>
              <a:rPr lang="zh-CN" altLang="en-US" dirty="0" smtClean="0"/>
              <a:t>通过这次分享，</a:t>
            </a:r>
            <a:r>
              <a:rPr lang="en-US" altLang="zh-CN" dirty="0" smtClean="0"/>
              <a:t>portal</a:t>
            </a:r>
            <a:r>
              <a:rPr lang="zh-CN" altLang="en-US" dirty="0" smtClean="0"/>
              <a:t>使用类的问题明显减少，由分享之前的频繁询问变到了几乎没有问题，效果明显。</a:t>
            </a:r>
            <a:endParaRPr lang="en-US" altLang="zh-CN"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下面就是第六点，</a:t>
            </a:r>
            <a:r>
              <a:rPr lang="en-US" altLang="zh-CN" dirty="0" smtClean="0"/>
              <a:t>to</a:t>
            </a:r>
            <a:r>
              <a:rPr lang="en-US" altLang="zh-CN" baseline="0" dirty="0" smtClean="0"/>
              <a:t> do list</a:t>
            </a:r>
            <a:endParaRPr lang="zh-CN" altLang="en-US" dirty="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在接下的一小段时间里，在项目测试方面，我会对国内退改流程进行更新并在组内进行分享，同时梳理出票流程并在组内进行分享。</a:t>
            </a:r>
            <a:endParaRPr lang="en-US" altLang="zh-CN" dirty="0" smtClean="0"/>
          </a:p>
          <a:p>
            <a:r>
              <a:rPr lang="zh-CN" altLang="en-US" dirty="0" smtClean="0"/>
              <a:t>在公共事务方面，我会继续推进异常监控统一加</a:t>
            </a:r>
            <a:r>
              <a:rPr lang="zh-CN" altLang="en-US" smtClean="0"/>
              <a:t>报警问题。</a:t>
            </a:r>
            <a:endParaRPr lang="zh-CN" altLang="en-US" dirty="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ln>
        </p:spPr>
      </p:sp>
      <p:sp>
        <p:nvSpPr>
          <p:cNvPr id="88067"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
        <p:nvSpPr>
          <p:cNvPr id="88068" name="Slide Number Placeholder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B8A48E7E-8B32-46CE-A05D-1D6DDABA9F8D}" type="slidenum">
              <a:rPr lang="en-US" altLang="zh-CN" smtClean="0"/>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我负责的是国内售后业务，我的工作主要包含以下几方面：</a:t>
            </a:r>
            <a:endParaRPr lang="en-US" altLang="zh-CN" dirty="0" smtClean="0"/>
          </a:p>
          <a:p>
            <a:r>
              <a:rPr lang="zh-CN" altLang="en-US" dirty="0" smtClean="0"/>
              <a:t>第一个就是独立进行国内售后项目测试。（近</a:t>
            </a:r>
            <a:r>
              <a:rPr lang="en-US" altLang="zh-CN" dirty="0" smtClean="0"/>
              <a:t>5</a:t>
            </a:r>
            <a:r>
              <a:rPr lang="zh-CN" altLang="en-US" dirty="0" smtClean="0"/>
              <a:t>个月来我共发布项目约</a:t>
            </a:r>
            <a:r>
              <a:rPr lang="en-US" altLang="zh-CN" dirty="0" smtClean="0"/>
              <a:t>75</a:t>
            </a:r>
            <a:r>
              <a:rPr lang="zh-CN" altLang="en-US" dirty="0" smtClean="0"/>
              <a:t>个，发布引起故障</a:t>
            </a:r>
            <a:r>
              <a:rPr lang="en-US" altLang="zh-CN" dirty="0" smtClean="0"/>
              <a:t>0</a:t>
            </a:r>
            <a:r>
              <a:rPr lang="zh-CN" altLang="en-US" dirty="0" smtClean="0"/>
              <a:t>个）</a:t>
            </a:r>
            <a:endParaRPr lang="zh-CN" altLang="en-US" dirty="0" smtClean="0"/>
          </a:p>
          <a:p>
            <a:r>
              <a:rPr lang="zh-CN" altLang="en-US" dirty="0" smtClean="0"/>
              <a:t>第二个就是发现测试过程中的共性问题，开发对应的测试工具来提高自己和整个合作团队的测试效率</a:t>
            </a:r>
            <a:endParaRPr lang="en-US" altLang="zh-CN" dirty="0" smtClean="0"/>
          </a:p>
          <a:p>
            <a:r>
              <a:rPr lang="zh-CN" altLang="en-US" dirty="0" smtClean="0"/>
              <a:t>第三个就是进行</a:t>
            </a:r>
            <a:r>
              <a:rPr lang="en-US" altLang="zh-CN" dirty="0" err="1" smtClean="0"/>
              <a:t>rdqa</a:t>
            </a:r>
            <a:r>
              <a:rPr lang="en-US" altLang="zh-CN" dirty="0" smtClean="0"/>
              <a:t>,</a:t>
            </a:r>
            <a:r>
              <a:rPr lang="zh-CN" altLang="en-US" dirty="0" smtClean="0"/>
              <a:t>对产品需求进行评审，根据自身对业务的认识提供一定的建议，使需求更加完善</a:t>
            </a:r>
            <a:endParaRPr lang="en-US" altLang="zh-CN" dirty="0" smtClean="0"/>
          </a:p>
          <a:p>
            <a:r>
              <a:rPr lang="zh-CN" altLang="en-US" dirty="0" smtClean="0"/>
              <a:t>第四个就是承担组内的公共事务，在完成公共事务的同时自主学习并分享，提升自身和团队成员的能力</a:t>
            </a:r>
            <a:endParaRPr lang="zh-CN" altLang="en-US" dirty="0" smtClean="0"/>
          </a:p>
          <a:p>
            <a:r>
              <a:rPr lang="zh-CN" altLang="en-US" dirty="0" smtClean="0"/>
              <a:t>下面我们一起回顾下以上四个部分：</a:t>
            </a:r>
            <a:endParaRPr lang="en-US" altLang="zh-CN"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首先，进入项目测试部分：</a:t>
            </a:r>
            <a:endParaRPr lang="zh-CN" altLang="en-US" dirty="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buNone/>
            </a:pPr>
            <a:r>
              <a:rPr lang="zh-CN" altLang="zh-CN" dirty="0">
                <a:sym typeface="+mn-ea"/>
              </a:rPr>
              <a:t>在这一部分，我将以改签后退款项目为例，介绍一下我的项目测试工作</a:t>
            </a:r>
            <a:endParaRPr lang="zh-CN" altLang="zh-CN" dirty="0">
              <a:sym typeface="+mn-ea"/>
            </a:endParaRPr>
          </a:p>
          <a:p>
            <a:pPr marL="228600" indent="-228600">
              <a:buAutoNum type="arabicPeriod"/>
            </a:pPr>
            <a:r>
              <a:rPr lang="zh-CN" altLang="en-US" dirty="0" smtClean="0">
                <a:sym typeface="+mn-ea"/>
              </a:rPr>
              <a:t>我们知道，出</a:t>
            </a:r>
            <a:r>
              <a:rPr lang="zh-CN" altLang="en-US" dirty="0">
                <a:sym typeface="+mn-ea"/>
              </a:rPr>
              <a:t>票完成之后，如果想要改签，就需要支付改签费，支付完成之后，代理商就会给我们操作改签，改签完成之后就像这样</a:t>
            </a:r>
            <a:r>
              <a:rPr lang="zh-CN" altLang="en-US" dirty="0" smtClean="0">
                <a:sym typeface="+mn-ea"/>
              </a:rPr>
              <a:t>。</a:t>
            </a:r>
            <a:endParaRPr lang="en-US" altLang="zh-CN" dirty="0" smtClean="0">
              <a:sym typeface="+mn-ea"/>
            </a:endParaRPr>
          </a:p>
          <a:p>
            <a:pPr marL="228600" indent="-228600">
              <a:buAutoNum type="arabicPeriod"/>
            </a:pPr>
            <a:r>
              <a:rPr lang="zh-CN" altLang="en-US" dirty="0" smtClean="0">
                <a:sym typeface="+mn-ea"/>
              </a:rPr>
              <a:t>在改签完成之后，</a:t>
            </a:r>
            <a:r>
              <a:rPr lang="zh-CN" altLang="en-US" dirty="0">
                <a:sym typeface="+mn-ea"/>
              </a:rPr>
              <a:t>如果想</a:t>
            </a:r>
            <a:r>
              <a:rPr lang="zh-CN" altLang="en-US" dirty="0" smtClean="0">
                <a:sym typeface="+mn-ea"/>
              </a:rPr>
              <a:t>要申请退款，在以前，我们会根据改签之前的退款规则进行机票费用应退金额的计算，同时没有按照航司的规则将对应的改签费用返还给用户，这样的话就会带来两个问题：第一个就是由于使用了改签之前的退改规则，会导致在计算机票应退金额的时候和改签后航班对应的退改规则计算的应退金额存在偏差，第二个就是没有将用户应得的改签费用退还给用户，就像这样</a:t>
            </a:r>
            <a:endParaRPr lang="en-US" altLang="zh-CN" dirty="0" smtClean="0">
              <a:sym typeface="+mn-ea"/>
            </a:endParaRPr>
          </a:p>
          <a:p>
            <a:pPr marL="228600" indent="-228600">
              <a:buAutoNum type="arabicPeriod"/>
            </a:pPr>
            <a:r>
              <a:rPr lang="zh-CN" altLang="en-US" dirty="0" smtClean="0">
                <a:sym typeface="+mn-ea"/>
              </a:rPr>
              <a:t>由于改签完成后申请退款存在以上两个问题，会导致用户投诉，影响</a:t>
            </a:r>
            <a:r>
              <a:rPr lang="en-US" altLang="zh-CN" dirty="0" err="1" smtClean="0">
                <a:sym typeface="+mn-ea"/>
              </a:rPr>
              <a:t>qunar</a:t>
            </a:r>
            <a:r>
              <a:rPr lang="zh-CN" altLang="en-US" dirty="0" smtClean="0">
                <a:sym typeface="+mn-ea"/>
              </a:rPr>
              <a:t>的品牌，但是这笔钱是代理商盈利，我们在承担风险。所以我们有必要在改签完成的时候对退改规则进行更新</a:t>
            </a:r>
            <a:r>
              <a:rPr lang="zh-CN" altLang="en-US" baseline="0" dirty="0" smtClean="0">
                <a:sym typeface="+mn-ea"/>
              </a:rPr>
              <a:t>，同时在</a:t>
            </a:r>
            <a:r>
              <a:rPr lang="zh-CN" altLang="en-US" dirty="0" smtClean="0">
                <a:sym typeface="+mn-ea"/>
              </a:rPr>
              <a:t>申请退款的时候按照航司规则将改签费用返还给用户。就像这样，在给用户退款的时候就标明应退的改签费和需要扣除的改签费费用信息，在退款完成的时候将应退的改签费用返还给用户</a:t>
            </a:r>
            <a:endParaRPr lang="zh-CN" altLang="en-US" dirty="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eriod"/>
            </a:pPr>
            <a:r>
              <a:rPr lang="zh-CN" altLang="en-US" dirty="0" smtClean="0"/>
              <a:t>通过以上修改，我们将会达到以下效果：</a:t>
            </a:r>
            <a:endParaRPr lang="en-US" altLang="zh-CN" dirty="0" smtClean="0"/>
          </a:p>
          <a:p>
            <a:pPr marL="228600" indent="-228600">
              <a:buAutoNum type="arabicPeriod"/>
            </a:pPr>
            <a:r>
              <a:rPr lang="zh-CN" altLang="en-US" dirty="0" smtClean="0"/>
              <a:t>改签完成的时候更新退改规则，使得订单的退改规则和改签后的航班的退改规则保持一致</a:t>
            </a:r>
            <a:endParaRPr lang="en-US" altLang="zh-CN" dirty="0" smtClean="0"/>
          </a:p>
          <a:p>
            <a:pPr marL="228600" indent="-228600">
              <a:buAutoNum type="arabicPeriod"/>
            </a:pPr>
            <a:r>
              <a:rPr lang="zh-CN" altLang="en-US" dirty="0" smtClean="0"/>
              <a:t>根据航司规则，实现机票款和改签款分别退款，消除每天约</a:t>
            </a:r>
            <a:r>
              <a:rPr lang="en-US" altLang="zh-CN" dirty="0" smtClean="0"/>
              <a:t>2w</a:t>
            </a:r>
            <a:r>
              <a:rPr lang="zh-CN" altLang="en-US" dirty="0" smtClean="0"/>
              <a:t>元的改签款退款金额差异</a:t>
            </a:r>
            <a:endParaRPr lang="en-US" altLang="zh-CN" dirty="0" smtClean="0"/>
          </a:p>
          <a:p>
            <a:pPr marL="228600" indent="-228600">
              <a:buAutoNum type="arabicPeriod"/>
            </a:pPr>
            <a:r>
              <a:rPr lang="zh-CN" altLang="en-US" dirty="0" smtClean="0"/>
              <a:t>提升用户体验，避免</a:t>
            </a:r>
            <a:r>
              <a:rPr lang="en-US" altLang="zh-CN" dirty="0" err="1" smtClean="0"/>
              <a:t>qunar</a:t>
            </a:r>
            <a:r>
              <a:rPr lang="zh-CN" altLang="en-US" dirty="0" smtClean="0"/>
              <a:t>品牌形象受损</a:t>
            </a:r>
            <a:endParaRPr lang="en-US" altLang="zh-CN" dirty="0" smtClean="0"/>
          </a:p>
          <a:p>
            <a:pPr marL="228600" indent="-228600">
              <a:buAutoNum type="arabicPeriod"/>
            </a:pPr>
            <a:r>
              <a:rPr lang="zh-CN" altLang="en-US" dirty="0" smtClean="0"/>
              <a:t>降低用户投诉的风险</a:t>
            </a:r>
            <a:endParaRPr lang="en-US" altLang="zh-CN"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eriod"/>
            </a:pPr>
            <a:r>
              <a:rPr lang="zh-CN" altLang="en-US" dirty="0" smtClean="0"/>
              <a:t>通过前边的介绍，我们可以了解到，本次改动涉及两个部分：一个是改签完成更新退改规则</a:t>
            </a:r>
            <a:r>
              <a:rPr lang="zh-CN" altLang="en-US" baseline="0" dirty="0" smtClean="0"/>
              <a:t> ，另外一个是将改签款按照航司规则退还给用户</a:t>
            </a:r>
            <a:endParaRPr lang="en-US" altLang="zh-CN" baseline="0" dirty="0" smtClean="0"/>
          </a:p>
          <a:p>
            <a:pPr marL="228600" indent="-228600">
              <a:buAutoNum type="arabicPeriod"/>
            </a:pPr>
            <a:r>
              <a:rPr lang="zh-CN" altLang="en-US" baseline="0" dirty="0" smtClean="0"/>
              <a:t>首先我们来看下退改规则的更新的系统结构，改签完成之后，</a:t>
            </a:r>
            <a:r>
              <a:rPr lang="en-US" altLang="zh-CN" baseline="0" dirty="0" err="1" smtClean="0"/>
              <a:t>tgq_center</a:t>
            </a:r>
            <a:r>
              <a:rPr lang="zh-CN" altLang="en-US" baseline="0" dirty="0" smtClean="0"/>
              <a:t>监听</a:t>
            </a:r>
            <a:r>
              <a:rPr lang="en-US" altLang="zh-CN" baseline="0" dirty="0" smtClean="0"/>
              <a:t>N/F</a:t>
            </a:r>
            <a:r>
              <a:rPr lang="zh-CN" altLang="en-US" baseline="0" dirty="0" smtClean="0"/>
              <a:t>改签完成的订单状态变化消息，调用</a:t>
            </a:r>
            <a:r>
              <a:rPr lang="en-US" altLang="zh-CN" baseline="0" dirty="0" err="1" smtClean="0"/>
              <a:t>fuwu_gq</a:t>
            </a:r>
            <a:r>
              <a:rPr lang="zh-CN" altLang="en-US" baseline="0" dirty="0" smtClean="0"/>
              <a:t>的接口来进行退改规则的更新，而</a:t>
            </a:r>
            <a:r>
              <a:rPr lang="en-US" altLang="zh-CN" baseline="0" dirty="0" err="1" smtClean="0"/>
              <a:t>fuwu_gq</a:t>
            </a:r>
            <a:r>
              <a:rPr lang="zh-CN" altLang="en-US" baseline="0" dirty="0" smtClean="0"/>
              <a:t>在更新的时候，会查询</a:t>
            </a:r>
            <a:r>
              <a:rPr lang="en-US" altLang="zh-CN" baseline="0" dirty="0" err="1" smtClean="0"/>
              <a:t>av</a:t>
            </a:r>
            <a:r>
              <a:rPr lang="zh-CN" altLang="en-US" baseline="0" dirty="0" smtClean="0"/>
              <a:t>接口确认是否有对应的舱位信息以及</a:t>
            </a:r>
            <a:r>
              <a:rPr lang="en-US" altLang="zh-CN" baseline="0" dirty="0" smtClean="0"/>
              <a:t>drools</a:t>
            </a:r>
            <a:r>
              <a:rPr lang="zh-CN" altLang="en-US" baseline="0" dirty="0" smtClean="0"/>
              <a:t>中的规则来判断是否需要更新退改规则，在需要更新的时候，调用</a:t>
            </a:r>
            <a:r>
              <a:rPr lang="en-US" altLang="zh-CN" baseline="0" dirty="0" err="1" smtClean="0"/>
              <a:t>tts_tgq_rule</a:t>
            </a:r>
            <a:r>
              <a:rPr lang="zh-CN" altLang="en-US" baseline="0" dirty="0" smtClean="0"/>
              <a:t>来更新退改规则</a:t>
            </a:r>
            <a:endParaRPr lang="en-US" altLang="zh-CN" baseline="0"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228600" indent="-228600">
              <a:buAutoNum type="arabicPeriod"/>
            </a:pPr>
            <a:r>
              <a:rPr lang="zh-CN" altLang="en-US" baseline="0" dirty="0" smtClean="0"/>
              <a:t>接着我们来看一下改签款退款的系统结构， 为了使大家更好的明确本次的改动，我们先来回顾下机票款退款的系统结构。</a:t>
            </a:r>
            <a:endParaRPr lang="en-US" altLang="zh-CN" baseline="0" dirty="0" smtClean="0"/>
          </a:p>
          <a:p>
            <a:pPr marL="228600" indent="-228600">
              <a:buAutoNum type="arabicPeriod"/>
            </a:pPr>
            <a:r>
              <a:rPr lang="en-US" altLang="zh-CN" baseline="0" dirty="0" err="1" smtClean="0"/>
              <a:t>hy_node</a:t>
            </a:r>
            <a:r>
              <a:rPr lang="zh-CN" altLang="en-US" baseline="0" dirty="0" smtClean="0"/>
              <a:t>和</a:t>
            </a:r>
            <a:r>
              <a:rPr lang="en-US" altLang="zh-CN" baseline="0" dirty="0" err="1" smtClean="0"/>
              <a:t>orderdetail_node</a:t>
            </a:r>
            <a:r>
              <a:rPr lang="zh-CN" altLang="en-US" baseline="0" dirty="0" smtClean="0"/>
              <a:t>，分别负责</a:t>
            </a:r>
            <a:r>
              <a:rPr lang="en-US" altLang="zh-CN" baseline="0" dirty="0" smtClean="0"/>
              <a:t>app</a:t>
            </a:r>
            <a:r>
              <a:rPr lang="zh-CN" altLang="en-US" baseline="0" dirty="0" smtClean="0"/>
              <a:t>和</a:t>
            </a:r>
            <a:r>
              <a:rPr lang="en-US" altLang="zh-CN" baseline="0" dirty="0" smtClean="0"/>
              <a:t>www</a:t>
            </a:r>
            <a:r>
              <a:rPr lang="zh-CN" altLang="en-US" baseline="0" dirty="0" smtClean="0"/>
              <a:t>端与用户的交互，包括退款申请页、详情页退款信息的展示以及退款申请的提交，跟它们直接交互的后端工程是</a:t>
            </a:r>
            <a:r>
              <a:rPr lang="en-US" altLang="zh-CN" baseline="0" dirty="0" err="1" smtClean="0"/>
              <a:t>order_site</a:t>
            </a:r>
            <a:r>
              <a:rPr lang="zh-CN" altLang="en-US" baseline="0" dirty="0" smtClean="0"/>
              <a:t>，</a:t>
            </a:r>
            <a:r>
              <a:rPr lang="en-US" altLang="zh-CN" baseline="0" dirty="0" err="1" smtClean="0"/>
              <a:t>fuwu_ui</a:t>
            </a:r>
            <a:r>
              <a:rPr lang="zh-CN" altLang="en-US" baseline="0" dirty="0" smtClean="0"/>
              <a:t>负责与</a:t>
            </a:r>
            <a:r>
              <a:rPr lang="en-US" altLang="zh-CN" baseline="0" dirty="0" err="1" smtClean="0"/>
              <a:t>callcenter</a:t>
            </a:r>
            <a:r>
              <a:rPr lang="zh-CN" altLang="en-US" baseline="0" dirty="0" smtClean="0"/>
              <a:t>运营交互，包括退款数据信息的获取以及退款申请、确认、退款以及拒绝等退款操作，和</a:t>
            </a:r>
            <a:r>
              <a:rPr lang="en-US" altLang="zh-CN" baseline="0" dirty="0" err="1" smtClean="0"/>
              <a:t>fuwu_ui</a:t>
            </a:r>
            <a:r>
              <a:rPr lang="zh-CN" altLang="en-US" baseline="0" dirty="0" smtClean="0"/>
              <a:t>直接交互的后端工程是</a:t>
            </a:r>
            <a:r>
              <a:rPr lang="en-US" altLang="zh-CN" baseline="0" dirty="0" smtClean="0"/>
              <a:t>refund</a:t>
            </a:r>
            <a:r>
              <a:rPr lang="zh-CN" altLang="en-US" baseline="0" dirty="0" smtClean="0"/>
              <a:t>，</a:t>
            </a:r>
            <a:r>
              <a:rPr lang="en-US" altLang="zh-CN" baseline="0" dirty="0" err="1" smtClean="0"/>
              <a:t>order_site</a:t>
            </a:r>
            <a:r>
              <a:rPr lang="zh-CN" altLang="en-US" baseline="0" dirty="0" smtClean="0"/>
              <a:t>会通过</a:t>
            </a:r>
            <a:r>
              <a:rPr lang="en-US" altLang="zh-CN" baseline="0" dirty="0" smtClean="0"/>
              <a:t>phoenix</a:t>
            </a:r>
            <a:r>
              <a:rPr lang="zh-CN" altLang="en-US" baseline="0" dirty="0" smtClean="0"/>
              <a:t>和</a:t>
            </a:r>
            <a:r>
              <a:rPr lang="en-US" altLang="zh-CN" baseline="0" dirty="0" err="1" smtClean="0"/>
              <a:t>refund_core</a:t>
            </a:r>
            <a:r>
              <a:rPr lang="zh-CN" altLang="en-US" baseline="0" dirty="0" smtClean="0"/>
              <a:t>来获取退款数据，</a:t>
            </a:r>
            <a:r>
              <a:rPr lang="en-US" altLang="zh-CN" baseline="0" dirty="0" smtClean="0"/>
              <a:t>refund</a:t>
            </a:r>
            <a:r>
              <a:rPr lang="zh-CN" altLang="en-US" baseline="0" dirty="0" smtClean="0"/>
              <a:t>会直接通过调用</a:t>
            </a:r>
            <a:r>
              <a:rPr lang="en-US" altLang="zh-CN" baseline="0" dirty="0" err="1" smtClean="0"/>
              <a:t>refund_core</a:t>
            </a:r>
            <a:r>
              <a:rPr lang="zh-CN" altLang="en-US" baseline="0" dirty="0" smtClean="0"/>
              <a:t>来获取退款数据，</a:t>
            </a:r>
            <a:r>
              <a:rPr lang="en-US" altLang="zh-CN" baseline="0" dirty="0" smtClean="0"/>
              <a:t>phoenix</a:t>
            </a:r>
            <a:r>
              <a:rPr lang="zh-CN" altLang="en-US" baseline="0" dirty="0" smtClean="0"/>
              <a:t>和</a:t>
            </a:r>
            <a:r>
              <a:rPr lang="en-US" altLang="zh-CN" baseline="0" dirty="0" err="1" smtClean="0"/>
              <a:t>refund_core</a:t>
            </a:r>
            <a:r>
              <a:rPr lang="zh-CN" altLang="en-US" baseline="0" dirty="0" smtClean="0"/>
              <a:t>会调用保险和周边产品的外部接口以及</a:t>
            </a:r>
            <a:r>
              <a:rPr lang="en-US" altLang="zh-CN" baseline="0" dirty="0" err="1" smtClean="0"/>
              <a:t>refund_standard</a:t>
            </a:r>
            <a:r>
              <a:rPr lang="zh-CN" altLang="en-US" baseline="0" dirty="0" smtClean="0"/>
              <a:t>来进行退款金额的计算，同时</a:t>
            </a:r>
            <a:r>
              <a:rPr lang="en-US" altLang="zh-CN" baseline="0" dirty="0" err="1" smtClean="0"/>
              <a:t>refund_core</a:t>
            </a:r>
            <a:r>
              <a:rPr lang="zh-CN" altLang="en-US" baseline="0" dirty="0" smtClean="0"/>
              <a:t>也会调用</a:t>
            </a:r>
            <a:r>
              <a:rPr lang="en-US" altLang="zh-CN" baseline="0" dirty="0" err="1" smtClean="0"/>
              <a:t>fuwu_pay</a:t>
            </a:r>
            <a:r>
              <a:rPr lang="zh-CN" altLang="en-US" baseline="0" dirty="0" smtClean="0"/>
              <a:t>来进行</a:t>
            </a:r>
            <a:r>
              <a:rPr lang="en-US" altLang="zh-CN" baseline="0" dirty="0" smtClean="0"/>
              <a:t>N</a:t>
            </a:r>
            <a:r>
              <a:rPr lang="zh-CN" altLang="en-US" baseline="0" dirty="0" smtClean="0"/>
              <a:t>单的退款操作，在每次退款操作之后，</a:t>
            </a:r>
            <a:r>
              <a:rPr lang="en-US" altLang="zh-CN" baseline="0" dirty="0" err="1" smtClean="0"/>
              <a:t>refund_core</a:t>
            </a:r>
            <a:r>
              <a:rPr lang="zh-CN" altLang="en-US" baseline="0" dirty="0" smtClean="0"/>
              <a:t>会调用</a:t>
            </a:r>
            <a:r>
              <a:rPr lang="en-US" altLang="zh-CN" baseline="0" dirty="0" err="1" smtClean="0"/>
              <a:t>coreserv</a:t>
            </a:r>
            <a:r>
              <a:rPr lang="zh-CN" altLang="en-US" baseline="0" dirty="0" smtClean="0"/>
              <a:t>来进行订单状态的修改，同时触发</a:t>
            </a:r>
            <a:r>
              <a:rPr lang="en-US" altLang="zh-CN" baseline="0" dirty="0" smtClean="0"/>
              <a:t>N</a:t>
            </a:r>
            <a:r>
              <a:rPr lang="zh-CN" altLang="en-US" baseline="0" dirty="0" smtClean="0"/>
              <a:t>单订单状态变更的</a:t>
            </a:r>
            <a:r>
              <a:rPr lang="en-US" altLang="zh-CN" baseline="0" dirty="0" smtClean="0"/>
              <a:t>QMQ</a:t>
            </a:r>
            <a:r>
              <a:rPr lang="zh-CN" altLang="en-US" baseline="0" dirty="0" smtClean="0"/>
              <a:t>消息，而</a:t>
            </a:r>
            <a:r>
              <a:rPr lang="en-US" altLang="zh-CN" baseline="0" dirty="0" err="1" smtClean="0"/>
              <a:t>tgq_center</a:t>
            </a:r>
            <a:r>
              <a:rPr lang="zh-CN" altLang="en-US" baseline="0" dirty="0" smtClean="0"/>
              <a:t>会通过监听</a:t>
            </a:r>
            <a:r>
              <a:rPr lang="en-US" altLang="zh-CN" baseline="0" dirty="0" smtClean="0"/>
              <a:t>N</a:t>
            </a:r>
            <a:r>
              <a:rPr lang="zh-CN" altLang="en-US" baseline="0" dirty="0" smtClean="0"/>
              <a:t>单状态变化的消息来调用</a:t>
            </a:r>
            <a:r>
              <a:rPr lang="en-US" altLang="zh-CN" baseline="0" dirty="0" err="1" smtClean="0"/>
              <a:t>refundcore_flight</a:t>
            </a:r>
            <a:r>
              <a:rPr lang="zh-CN" altLang="en-US" baseline="0" dirty="0" smtClean="0"/>
              <a:t>中的接口来进行</a:t>
            </a:r>
            <a:r>
              <a:rPr lang="en-US" altLang="zh-CN" baseline="0" dirty="0" smtClean="0"/>
              <a:t>F</a:t>
            </a:r>
            <a:r>
              <a:rPr lang="zh-CN" altLang="en-US" baseline="0" dirty="0" smtClean="0"/>
              <a:t>单订单状态的同步，在</a:t>
            </a:r>
            <a:r>
              <a:rPr lang="en-US" altLang="zh-CN" baseline="0" dirty="0" smtClean="0"/>
              <a:t>F</a:t>
            </a:r>
            <a:r>
              <a:rPr lang="zh-CN" altLang="en-US" baseline="0" dirty="0" smtClean="0"/>
              <a:t>单需要退款的时候，</a:t>
            </a:r>
            <a:r>
              <a:rPr lang="en-US" altLang="zh-CN" baseline="0" dirty="0" err="1" smtClean="0"/>
              <a:t>refundcore_flight</a:t>
            </a:r>
            <a:r>
              <a:rPr lang="zh-CN" altLang="en-US" baseline="0" dirty="0" smtClean="0"/>
              <a:t>会调用</a:t>
            </a:r>
            <a:r>
              <a:rPr lang="en-US" altLang="zh-CN" baseline="0" dirty="0" err="1" smtClean="0"/>
              <a:t>fuwu_pay</a:t>
            </a:r>
            <a:r>
              <a:rPr lang="zh-CN" altLang="en-US" baseline="0" dirty="0" smtClean="0"/>
              <a:t>来实现</a:t>
            </a:r>
            <a:r>
              <a:rPr lang="en-US" altLang="zh-CN" baseline="0" dirty="0" smtClean="0"/>
              <a:t>F</a:t>
            </a:r>
            <a:r>
              <a:rPr lang="zh-CN" altLang="en-US" baseline="0" dirty="0" smtClean="0"/>
              <a:t>单的退款操作，并调用</a:t>
            </a:r>
            <a:r>
              <a:rPr lang="en-US" altLang="zh-CN" baseline="0" dirty="0" err="1" smtClean="0"/>
              <a:t>flightorder</a:t>
            </a:r>
            <a:r>
              <a:rPr lang="zh-CN" altLang="en-US" baseline="0" dirty="0" smtClean="0"/>
              <a:t>来进行</a:t>
            </a:r>
            <a:r>
              <a:rPr lang="en-US" altLang="zh-CN" baseline="0" dirty="0" smtClean="0"/>
              <a:t>F</a:t>
            </a:r>
            <a:r>
              <a:rPr lang="zh-CN" altLang="en-US" baseline="0" dirty="0" smtClean="0"/>
              <a:t>单订单状态的变更并发送</a:t>
            </a:r>
            <a:r>
              <a:rPr lang="en-US" altLang="zh-CN" baseline="0" dirty="0" smtClean="0"/>
              <a:t>F</a:t>
            </a:r>
            <a:r>
              <a:rPr lang="zh-CN" altLang="en-US" baseline="0" dirty="0" smtClean="0"/>
              <a:t>单订单状态变化消息。</a:t>
            </a:r>
            <a:endParaRPr lang="en-US" altLang="zh-CN" baseline="0" dirty="0" smtClean="0"/>
          </a:p>
          <a:p>
            <a:pPr marL="228600" indent="-228600">
              <a:buAutoNum type="arabicPeriod"/>
            </a:pPr>
            <a:r>
              <a:rPr lang="zh-CN" altLang="en-US" baseline="0" dirty="0" smtClean="0"/>
              <a:t>我们本次需要退还的是改签款，其基本操作和机票款类似，也需要涉及</a:t>
            </a:r>
            <a:r>
              <a:rPr lang="en-US" altLang="zh-CN" baseline="0" dirty="0" err="1" smtClean="0"/>
              <a:t>www,app</a:t>
            </a:r>
            <a:r>
              <a:rPr lang="zh-CN" altLang="en-US" baseline="0" dirty="0" smtClean="0"/>
              <a:t>，</a:t>
            </a:r>
            <a:r>
              <a:rPr lang="en-US" altLang="zh-CN" baseline="0" dirty="0" err="1" smtClean="0"/>
              <a:t>callcenter</a:t>
            </a:r>
            <a:r>
              <a:rPr lang="zh-CN" altLang="en-US" baseline="0" dirty="0" smtClean="0"/>
              <a:t>三端的展示和改签款的申请、确认、拒绝以及订单状态的同步和退款操作，所以在原有的系统结构上我们需要改动</a:t>
            </a:r>
            <a:r>
              <a:rPr lang="en-US" altLang="zh-CN" baseline="0" dirty="0" err="1" smtClean="0"/>
              <a:t>order_site</a:t>
            </a:r>
            <a:r>
              <a:rPr lang="zh-CN" altLang="en-US" baseline="0" dirty="0" smtClean="0"/>
              <a:t>、</a:t>
            </a:r>
            <a:r>
              <a:rPr lang="en-US" altLang="zh-CN" baseline="0" dirty="0" err="1" smtClean="0"/>
              <a:t>fuwu_ui</a:t>
            </a:r>
            <a:r>
              <a:rPr lang="zh-CN" altLang="en-US" baseline="0" dirty="0" smtClean="0"/>
              <a:t>等</a:t>
            </a:r>
            <a:r>
              <a:rPr lang="en-US" altLang="zh-CN" baseline="0" dirty="0" smtClean="0"/>
              <a:t>8</a:t>
            </a:r>
            <a:r>
              <a:rPr lang="zh-CN" altLang="en-US" baseline="0" dirty="0" smtClean="0"/>
              <a:t>个工程，图中标红所示</a:t>
            </a:r>
            <a:endParaRPr lang="en-US" altLang="zh-CN" baseline="0" dirty="0" smtClean="0"/>
          </a:p>
          <a:p>
            <a:pPr marL="228600" indent="-228600">
              <a:buAutoNum type="arabicPeriod"/>
            </a:pPr>
            <a:r>
              <a:rPr lang="zh-CN" altLang="en-US" baseline="0" dirty="0" smtClean="0"/>
              <a:t>同时，由于本次需要改签款的相关数据，所以我们需要新增几个系统调用</a:t>
            </a:r>
            <a:r>
              <a:rPr lang="en-US" altLang="zh-CN" baseline="0" dirty="0" smtClean="0"/>
              <a:t>,</a:t>
            </a:r>
            <a:r>
              <a:rPr lang="zh-CN" altLang="en-US" baseline="0" dirty="0" smtClean="0"/>
              <a:t>即图中蓝色所示最主要的就是</a:t>
            </a:r>
            <a:r>
              <a:rPr lang="en-US" altLang="zh-CN" baseline="0" dirty="0" err="1" smtClean="0"/>
              <a:t>fuwu_gq</a:t>
            </a:r>
            <a:r>
              <a:rPr lang="zh-CN" altLang="en-US" baseline="0" dirty="0" smtClean="0"/>
              <a:t>，对于</a:t>
            </a:r>
            <a:r>
              <a:rPr lang="en-US" altLang="zh-CN" baseline="0" dirty="0" err="1" smtClean="0"/>
              <a:t>refund_core</a:t>
            </a:r>
            <a:r>
              <a:rPr lang="zh-CN" altLang="en-US" baseline="0" dirty="0" smtClean="0"/>
              <a:t>来说，它负责改签费用的查询以及改签应退金额的更新操作，对于</a:t>
            </a:r>
            <a:r>
              <a:rPr lang="en-US" altLang="zh-CN" baseline="0" dirty="0" err="1" smtClean="0"/>
              <a:t>refund_standard</a:t>
            </a:r>
            <a:r>
              <a:rPr lang="zh-CN" altLang="en-US" baseline="0" dirty="0" smtClean="0"/>
              <a:t>来说，它主要负责改签费用的查询，同时，它也负责调用</a:t>
            </a:r>
            <a:r>
              <a:rPr lang="en-US" altLang="zh-CN" baseline="0" dirty="0" err="1" smtClean="0"/>
              <a:t>fuwu_pay</a:t>
            </a:r>
            <a:r>
              <a:rPr lang="zh-CN" altLang="en-US" baseline="0" dirty="0" smtClean="0"/>
              <a:t>来进行</a:t>
            </a:r>
            <a:r>
              <a:rPr lang="en-US" altLang="zh-CN" baseline="0" dirty="0" smtClean="0"/>
              <a:t>N/F</a:t>
            </a:r>
            <a:r>
              <a:rPr lang="zh-CN" altLang="en-US" baseline="0" dirty="0" smtClean="0"/>
              <a:t>单改签费用的退款操作，要实现以上功能，</a:t>
            </a:r>
            <a:r>
              <a:rPr lang="en-US" altLang="zh-CN" baseline="0" dirty="0" err="1" smtClean="0"/>
              <a:t>fuwu_gq</a:t>
            </a:r>
            <a:r>
              <a:rPr lang="zh-CN" altLang="en-US" baseline="0" dirty="0" smtClean="0"/>
              <a:t>还需要调用</a:t>
            </a:r>
            <a:r>
              <a:rPr lang="en-US" altLang="zh-CN" baseline="0" dirty="0" smtClean="0"/>
              <a:t>drools</a:t>
            </a:r>
            <a:r>
              <a:rPr lang="zh-CN" altLang="en-US" baseline="0" dirty="0" smtClean="0"/>
              <a:t>来获得改签款的退款规则，调用</a:t>
            </a:r>
            <a:r>
              <a:rPr lang="en-US" altLang="zh-CN" baseline="0" dirty="0" err="1" smtClean="0"/>
              <a:t>fuwu_gq</a:t>
            </a:r>
            <a:r>
              <a:rPr lang="zh-CN" altLang="en-US" baseline="0" dirty="0" smtClean="0"/>
              <a:t>数据库进行改签款退款数据的存储、获取与更新</a:t>
            </a:r>
            <a:endParaRPr lang="en-US" altLang="zh-CN" baseline="0" dirty="0" smtClean="0"/>
          </a:p>
        </p:txBody>
      </p:sp>
      <p:sp>
        <p:nvSpPr>
          <p:cNvPr id="4" name="灯片编号占位符 3"/>
          <p:cNvSpPr>
            <a:spLocks noGrp="1"/>
          </p:cNvSpPr>
          <p:nvPr>
            <p:ph type="sldNum" sz="quarter" idx="10"/>
          </p:nvPr>
        </p:nvSpPr>
        <p:spPr/>
        <p:txBody>
          <a:bodyPr/>
          <a:lstStyle/>
          <a:p>
            <a:pPr>
              <a:defRPr/>
            </a:pPr>
            <a:fld id="{3B400133-C544-4042-9AC2-F75468F3DB5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D502FDA-9D1F-413E-8070-F65DE2021D5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F697DE4-0C08-4948-BFF8-2FD1C179C646}"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70F2D26-E055-4633-9703-B53FC2D2B9B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95C210B-AA49-4717-91B9-C9E2E9E2C58E}"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7B54BDB-90BE-4156-AF4E-35E82BF76B7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BB71D0-1C7A-4B08-B634-84CF172983D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657253A-BFF7-4DF5-863C-163747050F8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AE27B08-7AAD-4B27-8A21-C4F6478C24C6}"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F8F7B9A6-A342-48DE-A56C-328DDD3D6D5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9F01BB-2CA3-4BE8-A5CE-9AFBDB397823}"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AEDE069-4573-4C6C-8FF1-A209AA64C00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950130B-1AC5-4A08-A0E6-24C6BFBBC2F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E63FFBC-C1D9-4631-8FCC-6A2C847D578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0B32DE2-596B-4297-81B8-F2291EEF6B54}"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86FD735-2177-4C3D-83EF-52D8E6EC170C}"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6EE37F0-B1FB-410A-96CE-3BB8EF847F12}"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8BC3C65-7B2C-4E61-809A-6E1A661F5755}"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5ED6226-13A4-4783-8D3B-6D5CE0192021}"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B1BCB249-E531-4E42-AE8A-A125BB667E3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07E6BBE-2DDF-4F77-ACE4-6FA55D8120BF}"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C48230DF-10A5-4F37-AA3A-DA7315AF2B5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089C852-FA45-40D4-A8F7-678ED4EA4F3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AB83E3F-A20D-462E-BE23-6BC79886B2C3}"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F8D0546-53AF-4D64-9B11-4FC93AA1CAC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7" Type="http://schemas.openxmlformats.org/officeDocument/2006/relationships/notesSlide" Target="../notesSlides/notesSlide18.xml"/><Relationship Id="rId16" Type="http://schemas.openxmlformats.org/officeDocument/2006/relationships/slideLayout" Target="../slideLayouts/slideLayout7.xml"/><Relationship Id="rId15" Type="http://schemas.openxmlformats.org/officeDocument/2006/relationships/image" Target="../media/image36.png"/><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7.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hyperlink" Target="https://m.flight.qunar.com/h5/flight/fwpview/tts/tuipiao/tuipiaoApply" TargetMode="Externa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4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46.png"/><Relationship Id="rId1"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4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5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image" Target="../media/image52.png"/><Relationship Id="rId1" Type="http://schemas.openxmlformats.org/officeDocument/2006/relationships/image" Target="../media/image5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chart" Target="../charts/chart1.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7.xml"/><Relationship Id="rId2" Type="http://schemas.openxmlformats.org/officeDocument/2006/relationships/image" Target="../media/image57.png"/><Relationship Id="rId1" Type="http://schemas.openxmlformats.org/officeDocument/2006/relationships/image" Target="../media/image5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58.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idx="4294967295"/>
          </p:nvPr>
        </p:nvSpPr>
        <p:spPr>
          <a:xfrm>
            <a:off x="457200" y="152400"/>
            <a:ext cx="8229600" cy="685800"/>
          </a:xfrm>
        </p:spPr>
        <p:txBody>
          <a:bodyPr/>
          <a:lstStyle/>
          <a:p>
            <a:pPr eaLnBrk="1" hangingPunct="1"/>
            <a:endParaRPr lang="en-US" altLang="zh-CN" sz="2800" dirty="0" smtClean="0"/>
          </a:p>
        </p:txBody>
      </p:sp>
      <p:pic>
        <p:nvPicPr>
          <p:cNvPr id="4099" name="内容占位符 5" descr="001.jpg"/>
          <p:cNvPicPr>
            <a:picLocks noGrp="1" noChangeAspect="1"/>
          </p:cNvPicPr>
          <p:nvPr>
            <p:ph idx="4294967295"/>
          </p:nvPr>
        </p:nvPicPr>
        <p:blipFill>
          <a:blip r:embed="rId1"/>
          <a:srcRect/>
          <a:stretch>
            <a:fillRect/>
          </a:stretch>
        </p:blipFill>
        <p:spPr>
          <a:xfrm>
            <a:off x="0" y="0"/>
            <a:ext cx="9525000" cy="6858000"/>
          </a:xfrm>
        </p:spPr>
      </p:pic>
      <p:sp>
        <p:nvSpPr>
          <p:cNvPr id="4100" name="Rectangle 5"/>
          <p:cNvSpPr>
            <a:spLocks noChangeArrowheads="1"/>
          </p:cNvSpPr>
          <p:nvPr/>
        </p:nvSpPr>
        <p:spPr bwMode="auto">
          <a:xfrm>
            <a:off x="533400" y="3810000"/>
            <a:ext cx="8253442" cy="2133600"/>
          </a:xfrm>
          <a:prstGeom prst="rect">
            <a:avLst/>
          </a:prstGeom>
          <a:solidFill>
            <a:schemeClr val="tx1"/>
          </a:solidFill>
          <a:ln w="9525">
            <a:solidFill>
              <a:schemeClr val="tx1"/>
            </a:solidFill>
            <a:miter lim="800000"/>
          </a:ln>
        </p:spPr>
        <p:txBody>
          <a:bodyPr wrap="none" anchor="ctr"/>
          <a:lstStyle/>
          <a:p>
            <a:endParaRPr lang="en-US" altLang="zh-CN">
              <a:latin typeface="Calibri" panose="020F0502020204030204" pitchFamily="34" charset="0"/>
              <a:ea typeface="微软雅黑" panose="020B0503020204020204" pitchFamily="34" charset="-122"/>
            </a:endParaRPr>
          </a:p>
        </p:txBody>
      </p:sp>
      <p:sp>
        <p:nvSpPr>
          <p:cNvPr id="7" name="Text Box 6"/>
          <p:cNvSpPr>
            <a:spLocks noChangeArrowheads="1"/>
          </p:cNvSpPr>
          <p:nvPr/>
        </p:nvSpPr>
        <p:spPr bwMode="auto">
          <a:xfrm>
            <a:off x="500063" y="4156075"/>
            <a:ext cx="8358187" cy="199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4000" b="1"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服务平台</a:t>
            </a:r>
            <a:r>
              <a:rPr lang="en-US" altLang="zh-CN" sz="4000" b="1"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QA-</a:t>
            </a:r>
            <a:r>
              <a:rPr lang="zh-CN" altLang="en-US" sz="4000" b="1"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郭崇源 晋级答辩</a:t>
            </a:r>
            <a:endParaRPr lang="en-US" altLang="x-none" sz="1200" b="1"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a:p>
            <a:pPr algn="r">
              <a:spcBef>
                <a:spcPct val="50000"/>
              </a:spcBef>
            </a:pPr>
            <a:r>
              <a:rPr lang="en-US" altLang="x-none" sz="2800" b="1"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201</a:t>
            </a:r>
            <a:r>
              <a:rPr lang="en-US" altLang="zh-CN" sz="2800" b="1"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8</a:t>
            </a:r>
            <a:r>
              <a:rPr lang="en-US" altLang="x-none" sz="2800" b="1"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-12</a:t>
            </a:r>
            <a:endParaRPr lang="en-US" altLang="x-none" sz="2800" b="1"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a:p>
            <a:pPr algn="r">
              <a:spcBef>
                <a:spcPct val="50000"/>
              </a:spcBef>
            </a:pPr>
            <a:r>
              <a:rPr lang="en-US" altLang="zh-CN" sz="2800" b="1" dirty="0" err="1">
                <a:solidFill>
                  <a:schemeClr val="bg1"/>
                </a:solidFill>
                <a:latin typeface="Calibri" panose="020F0502020204030204" pitchFamily="34" charset="0"/>
                <a:ea typeface="微软雅黑" panose="020B0503020204020204" pitchFamily="34" charset="-122"/>
                <a:sym typeface="Calibri" panose="020F0502020204030204" pitchFamily="34" charset="0"/>
              </a:rPr>
              <a:t>c</a:t>
            </a:r>
            <a:r>
              <a:rPr lang="en-US" altLang="zh-CN" sz="2800" b="1" dirty="0" err="1" smtClean="0">
                <a:solidFill>
                  <a:schemeClr val="bg1"/>
                </a:solidFill>
                <a:latin typeface="Calibri" panose="020F0502020204030204" pitchFamily="34" charset="0"/>
                <a:ea typeface="微软雅黑" panose="020B0503020204020204" pitchFamily="34" charset="-122"/>
                <a:sym typeface="Calibri" panose="020F0502020204030204" pitchFamily="34" charset="0"/>
              </a:rPr>
              <a:t>hongyuan.guo</a:t>
            </a:r>
            <a:r>
              <a:rPr lang="zh-CN" altLang="en-US" sz="2800" b="1"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a:t>
            </a:r>
            <a:r>
              <a:rPr lang="zh-CN" altLang="en-US" sz="2800" b="1" dirty="0">
                <a:solidFill>
                  <a:schemeClr val="bg1"/>
                </a:solidFill>
                <a:latin typeface="Calibri" panose="020F0502020204030204" pitchFamily="34" charset="0"/>
                <a:ea typeface="微软雅黑" panose="020B0503020204020204" pitchFamily="34" charset="-122"/>
                <a:sym typeface="Calibri" panose="020F0502020204030204" pitchFamily="34" charset="0"/>
              </a:rPr>
              <a:t>qunar.com</a:t>
            </a:r>
            <a:endParaRPr lang="zh-CN" altLang="en-US" sz="2800" b="1"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KSO_Shape"/>
          <p:cNvSpPr/>
          <p:nvPr/>
        </p:nvSpPr>
        <p:spPr bwMode="auto">
          <a:xfrm>
            <a:off x="796925" y="5017740"/>
            <a:ext cx="382588" cy="3254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noProof="1">
              <a:solidFill>
                <a:srgbClr val="FFFFFF"/>
              </a:solidFill>
              <a:ea typeface="微软雅黑" panose="020B0503020204020204" pitchFamily="34" charset="-122"/>
            </a:endParaRPr>
          </a:p>
        </p:txBody>
      </p:sp>
      <p:sp>
        <p:nvSpPr>
          <p:cNvPr id="85" name="object 2"/>
          <p:cNvSpPr txBox="1"/>
          <p:nvPr/>
        </p:nvSpPr>
        <p:spPr>
          <a:xfrm>
            <a:off x="5828315" y="332656"/>
            <a:ext cx="3228169"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zh-CN" altLang="en-US" sz="4000" dirty="0">
                <a:solidFill>
                  <a:schemeClr val="bg1"/>
                </a:solidFill>
                <a:latin typeface="+mn-ea"/>
                <a:ea typeface="+mn-ea"/>
              </a:rPr>
              <a:t>改签后</a:t>
            </a:r>
            <a:r>
              <a:rPr lang="zh-CN" altLang="en-US" sz="4000" dirty="0" smtClean="0">
                <a:solidFill>
                  <a:schemeClr val="bg1"/>
                </a:solidFill>
                <a:latin typeface="+mn-ea"/>
                <a:ea typeface="+mn-ea"/>
              </a:rPr>
              <a:t>退款</a:t>
            </a:r>
            <a:endParaRPr lang="zh-CN" altLang="en-US" sz="4000" dirty="0">
              <a:solidFill>
                <a:schemeClr val="bg1"/>
              </a:solidFill>
              <a:latin typeface="+mn-ea"/>
              <a:ea typeface="+mn-ea"/>
            </a:endParaRPr>
          </a:p>
        </p:txBody>
      </p:sp>
      <p:sp>
        <p:nvSpPr>
          <p:cNvPr id="86" name="矩形 85"/>
          <p:cNvSpPr>
            <a:spLocks noChangeArrowheads="1"/>
          </p:cNvSpPr>
          <p:nvPr/>
        </p:nvSpPr>
        <p:spPr bwMode="auto">
          <a:xfrm>
            <a:off x="198773" y="1196752"/>
            <a:ext cx="3321724"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r">
              <a:buFont typeface="Wingdings" panose="05000000000000000000" pitchFamily="2" charset="2"/>
              <a:buChar char="u"/>
            </a:pPr>
            <a:r>
              <a:rPr lang="en-US" altLang="zh-CN" sz="2200" b="1" dirty="0" smtClean="0">
                <a:solidFill>
                  <a:srgbClr val="17375E"/>
                </a:solidFill>
                <a:latin typeface="楷体" panose="02010609060101010101" pitchFamily="49" charset="-122"/>
                <a:ea typeface="楷体" panose="02010609060101010101" pitchFamily="49" charset="-122"/>
              </a:rPr>
              <a:t> </a:t>
            </a:r>
            <a:r>
              <a:rPr lang="zh-CN" altLang="en-US" sz="2200" b="1" dirty="0" smtClean="0">
                <a:solidFill>
                  <a:srgbClr val="17375E"/>
                </a:solidFill>
                <a:latin typeface="+mj-ea"/>
                <a:ea typeface="+mj-ea"/>
              </a:rPr>
              <a:t>项目流程 </a:t>
            </a:r>
            <a:r>
              <a:rPr lang="en-US" altLang="zh-CN" sz="2200" b="1" dirty="0" smtClean="0">
                <a:solidFill>
                  <a:srgbClr val="17375E"/>
                </a:solidFill>
                <a:latin typeface="+mj-ea"/>
                <a:ea typeface="+mj-ea"/>
              </a:rPr>
              <a:t>- checklist</a:t>
            </a:r>
            <a:endParaRPr lang="zh-CN" altLang="en-US" sz="2200" b="1" dirty="0">
              <a:solidFill>
                <a:srgbClr val="17375E"/>
              </a:solidFill>
              <a:latin typeface="+mj-ea"/>
              <a:ea typeface="+mj-ea"/>
            </a:endParaRPr>
          </a:p>
        </p:txBody>
      </p:sp>
      <p:pic>
        <p:nvPicPr>
          <p:cNvPr id="2" name="图片 1"/>
          <p:cNvPicPr>
            <a:picLocks noChangeAspect="1"/>
          </p:cNvPicPr>
          <p:nvPr/>
        </p:nvPicPr>
        <p:blipFill>
          <a:blip r:embed="rId1"/>
          <a:stretch>
            <a:fillRect/>
          </a:stretch>
        </p:blipFill>
        <p:spPr>
          <a:xfrm>
            <a:off x="1619672" y="1627631"/>
            <a:ext cx="6143625" cy="4762500"/>
          </a:xfrm>
          <a:prstGeom prst="rect">
            <a:avLst/>
          </a:prstGeom>
        </p:spPr>
      </p:pic>
      <p:pic>
        <p:nvPicPr>
          <p:cNvPr id="6" name="图片 5"/>
          <p:cNvPicPr>
            <a:picLocks noChangeAspect="1"/>
          </p:cNvPicPr>
          <p:nvPr/>
        </p:nvPicPr>
        <p:blipFill>
          <a:blip r:embed="rId2"/>
          <a:stretch>
            <a:fillRect/>
          </a:stretch>
        </p:blipFill>
        <p:spPr>
          <a:xfrm>
            <a:off x="1791121" y="2979038"/>
            <a:ext cx="5800725" cy="2381250"/>
          </a:xfrm>
          <a:prstGeom prst="rect">
            <a:avLst/>
          </a:prstGeom>
        </p:spPr>
      </p:pic>
      <p:pic>
        <p:nvPicPr>
          <p:cNvPr id="7" name="图片 6"/>
          <p:cNvPicPr>
            <a:picLocks noChangeAspect="1"/>
          </p:cNvPicPr>
          <p:nvPr/>
        </p:nvPicPr>
        <p:blipFill>
          <a:blip r:embed="rId3"/>
          <a:stretch>
            <a:fillRect/>
          </a:stretch>
        </p:blipFill>
        <p:spPr>
          <a:xfrm>
            <a:off x="2338387" y="3247071"/>
            <a:ext cx="4467225" cy="1562100"/>
          </a:xfrm>
          <a:prstGeom prst="rect">
            <a:avLst/>
          </a:prstGeom>
        </p:spPr>
      </p:pic>
      <p:pic>
        <p:nvPicPr>
          <p:cNvPr id="8" name="图片 7"/>
          <p:cNvPicPr>
            <a:picLocks noChangeAspect="1"/>
          </p:cNvPicPr>
          <p:nvPr/>
        </p:nvPicPr>
        <p:blipFill>
          <a:blip r:embed="rId4"/>
          <a:stretch>
            <a:fillRect/>
          </a:stretch>
        </p:blipFill>
        <p:spPr>
          <a:xfrm>
            <a:off x="2101214" y="3793425"/>
            <a:ext cx="4572000" cy="752475"/>
          </a:xfrm>
          <a:prstGeom prst="rect">
            <a:avLst/>
          </a:prstGeom>
        </p:spPr>
      </p:pic>
      <p:pic>
        <p:nvPicPr>
          <p:cNvPr id="3" name="图片 2"/>
          <p:cNvPicPr>
            <a:picLocks noChangeAspect="1"/>
          </p:cNvPicPr>
          <p:nvPr/>
        </p:nvPicPr>
        <p:blipFill>
          <a:blip r:embed="rId5"/>
          <a:stretch>
            <a:fillRect/>
          </a:stretch>
        </p:blipFill>
        <p:spPr>
          <a:xfrm>
            <a:off x="2147028" y="1837816"/>
            <a:ext cx="4999990" cy="4552315"/>
          </a:xfrm>
          <a:prstGeom prst="rect">
            <a:avLst/>
          </a:prstGeom>
        </p:spPr>
      </p:pic>
      <p:pic>
        <p:nvPicPr>
          <p:cNvPr id="9" name="图片 8"/>
          <p:cNvPicPr>
            <a:picLocks noChangeAspect="1"/>
          </p:cNvPicPr>
          <p:nvPr/>
        </p:nvPicPr>
        <p:blipFill>
          <a:blip r:embed="rId6"/>
          <a:stretch>
            <a:fillRect/>
          </a:stretch>
        </p:blipFill>
        <p:spPr>
          <a:xfrm>
            <a:off x="1499010" y="1627631"/>
            <a:ext cx="6296025" cy="4857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3"/>
                                        </p:tgtEl>
                                        <p:attrNameLst>
                                          <p:attrName>ppt_x</p:attrName>
                                        </p:attrNameLst>
                                      </p:cBhvr>
                                      <p:tavLst>
                                        <p:tav tm="0">
                                          <p:val>
                                            <p:strVal val="ppt_x"/>
                                          </p:val>
                                        </p:tav>
                                        <p:tav tm="100000">
                                          <p:val>
                                            <p:strVal val="ppt_x"/>
                                          </p:val>
                                        </p:tav>
                                      </p:tavLst>
                                    </p:anim>
                                    <p:anim calcmode="lin" valueType="num">
                                      <p:cBhvr additive="base">
                                        <p:cTn id="19" dur="500"/>
                                        <p:tgtEl>
                                          <p:spTgt spid="3"/>
                                        </p:tgtEl>
                                        <p:attrNameLst>
                                          <p:attrName>ppt_y</p:attrName>
                                        </p:attrNameLst>
                                      </p:cBhvr>
                                      <p:tavLst>
                                        <p:tav tm="0">
                                          <p:val>
                                            <p:strVal val="ppt_y"/>
                                          </p:val>
                                        </p:tav>
                                        <p:tav tm="100000">
                                          <p:val>
                                            <p:strVal val="1+ppt_h/2"/>
                                          </p:val>
                                        </p:tav>
                                      </p:tavLst>
                                    </p:anim>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6"/>
                                        </p:tgtEl>
                                        <p:attrNameLst>
                                          <p:attrName>ppt_x</p:attrName>
                                        </p:attrNameLst>
                                      </p:cBhvr>
                                      <p:tavLst>
                                        <p:tav tm="0">
                                          <p:val>
                                            <p:strVal val="ppt_x"/>
                                          </p:val>
                                        </p:tav>
                                        <p:tav tm="100000">
                                          <p:val>
                                            <p:strVal val="ppt_x"/>
                                          </p:val>
                                        </p:tav>
                                      </p:tavLst>
                                    </p:anim>
                                    <p:anim calcmode="lin" valueType="num">
                                      <p:cBhvr additive="base">
                                        <p:cTn id="31" dur="500"/>
                                        <p:tgtEl>
                                          <p:spTgt spid="6"/>
                                        </p:tgtEl>
                                        <p:attrNameLst>
                                          <p:attrName>ppt_y</p:attrName>
                                        </p:attrNameLst>
                                      </p:cBhvr>
                                      <p:tavLst>
                                        <p:tav tm="0">
                                          <p:val>
                                            <p:strVal val="ppt_y"/>
                                          </p:val>
                                        </p:tav>
                                        <p:tav tm="100000">
                                          <p:val>
                                            <p:strVal val="1+ppt_h/2"/>
                                          </p:val>
                                        </p:tav>
                                      </p:tavLst>
                                    </p:anim>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7"/>
                                        </p:tgtEl>
                                        <p:attrNameLst>
                                          <p:attrName>ppt_x</p:attrName>
                                        </p:attrNameLst>
                                      </p:cBhvr>
                                      <p:tavLst>
                                        <p:tav tm="0">
                                          <p:val>
                                            <p:strVal val="ppt_x"/>
                                          </p:val>
                                        </p:tav>
                                        <p:tav tm="100000">
                                          <p:val>
                                            <p:strVal val="ppt_x"/>
                                          </p:val>
                                        </p:tav>
                                      </p:tavLst>
                                    </p:anim>
                                    <p:anim calcmode="lin" valueType="num">
                                      <p:cBhvr additive="base">
                                        <p:cTn id="43" dur="500"/>
                                        <p:tgtEl>
                                          <p:spTgt spid="7"/>
                                        </p:tgtEl>
                                        <p:attrNameLst>
                                          <p:attrName>ppt_y</p:attrName>
                                        </p:attrNameLst>
                                      </p:cBhvr>
                                      <p:tavLst>
                                        <p:tav tm="0">
                                          <p:val>
                                            <p:strVal val="ppt_y"/>
                                          </p:val>
                                        </p:tav>
                                        <p:tav tm="100000">
                                          <p:val>
                                            <p:strVal val="1+ppt_h/2"/>
                                          </p:val>
                                        </p:tav>
                                      </p:tavLst>
                                    </p:anim>
                                    <p:set>
                                      <p:cBhvr>
                                        <p:cTn id="44" dur="1" fill="hold">
                                          <p:stCondLst>
                                            <p:cond delay="499"/>
                                          </p:stCondLst>
                                        </p:cTn>
                                        <p:tgtEl>
                                          <p:spTgt spid="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8"/>
                                        </p:tgtEl>
                                        <p:attrNameLst>
                                          <p:attrName>ppt_x</p:attrName>
                                        </p:attrNameLst>
                                      </p:cBhvr>
                                      <p:tavLst>
                                        <p:tav tm="0">
                                          <p:val>
                                            <p:strVal val="ppt_x"/>
                                          </p:val>
                                        </p:tav>
                                        <p:tav tm="100000">
                                          <p:val>
                                            <p:strVal val="ppt_x"/>
                                          </p:val>
                                        </p:tav>
                                      </p:tavLst>
                                    </p:anim>
                                    <p:anim calcmode="lin" valueType="num">
                                      <p:cBhvr additive="base">
                                        <p:cTn id="55" dur="500"/>
                                        <p:tgtEl>
                                          <p:spTgt spid="8"/>
                                        </p:tgtEl>
                                        <p:attrNameLst>
                                          <p:attrName>ppt_y</p:attrName>
                                        </p:attrNameLst>
                                      </p:cBhvr>
                                      <p:tavLst>
                                        <p:tav tm="0">
                                          <p:val>
                                            <p:strVal val="ppt_y"/>
                                          </p:val>
                                        </p:tav>
                                        <p:tav tm="100000">
                                          <p:val>
                                            <p:strVal val="1+ppt_h/2"/>
                                          </p:val>
                                        </p:tav>
                                      </p:tavLst>
                                    </p:anim>
                                    <p:set>
                                      <p:cBhvr>
                                        <p:cTn id="56" dur="1" fill="hold">
                                          <p:stCondLst>
                                            <p:cond delay="499"/>
                                          </p:stCondLst>
                                        </p:cTn>
                                        <p:tgtEl>
                                          <p:spTgt spid="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bject 2"/>
          <p:cNvSpPr txBox="1"/>
          <p:nvPr/>
        </p:nvSpPr>
        <p:spPr>
          <a:xfrm>
            <a:off x="5828315" y="332656"/>
            <a:ext cx="3228169"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zh-CN" altLang="en-US" sz="4000" dirty="0">
                <a:solidFill>
                  <a:schemeClr val="bg1"/>
                </a:solidFill>
                <a:latin typeface="+mn-ea"/>
                <a:ea typeface="+mn-ea"/>
              </a:rPr>
              <a:t>改签后</a:t>
            </a:r>
            <a:r>
              <a:rPr lang="zh-CN" altLang="en-US" sz="4000" dirty="0" smtClean="0">
                <a:solidFill>
                  <a:schemeClr val="bg1"/>
                </a:solidFill>
                <a:latin typeface="+mn-ea"/>
                <a:ea typeface="+mn-ea"/>
              </a:rPr>
              <a:t>退款</a:t>
            </a:r>
            <a:endParaRPr lang="zh-CN" altLang="en-US" sz="4000" dirty="0">
              <a:solidFill>
                <a:schemeClr val="bg1"/>
              </a:solidFill>
              <a:latin typeface="+mn-ea"/>
              <a:ea typeface="+mn-ea"/>
            </a:endParaRPr>
          </a:p>
        </p:txBody>
      </p:sp>
      <p:sp>
        <p:nvSpPr>
          <p:cNvPr id="86" name="矩形 85"/>
          <p:cNvSpPr>
            <a:spLocks noChangeArrowheads="1"/>
          </p:cNvSpPr>
          <p:nvPr/>
        </p:nvSpPr>
        <p:spPr bwMode="auto">
          <a:xfrm>
            <a:off x="193411" y="1173729"/>
            <a:ext cx="3385845"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r">
              <a:buFont typeface="Wingdings" panose="05000000000000000000" pitchFamily="2" charset="2"/>
              <a:buChar char="u"/>
            </a:pPr>
            <a:r>
              <a:rPr lang="en-US" altLang="zh-CN" sz="2200" b="1" dirty="0" smtClean="0">
                <a:solidFill>
                  <a:srgbClr val="17375E"/>
                </a:solidFill>
                <a:latin typeface="+mn-ea"/>
                <a:ea typeface="+mn-ea"/>
              </a:rPr>
              <a:t> </a:t>
            </a:r>
            <a:r>
              <a:rPr lang="zh-CN" altLang="en-US" sz="2200" b="1" dirty="0" smtClean="0">
                <a:solidFill>
                  <a:srgbClr val="17375E"/>
                </a:solidFill>
                <a:latin typeface="+mj-ea"/>
                <a:ea typeface="+mj-ea"/>
              </a:rPr>
              <a:t>项目流程 </a:t>
            </a:r>
            <a:r>
              <a:rPr lang="en-US" altLang="zh-CN" sz="2200" b="1" dirty="0" smtClean="0">
                <a:solidFill>
                  <a:srgbClr val="17375E"/>
                </a:solidFill>
                <a:latin typeface="+mj-ea"/>
                <a:ea typeface="+mj-ea"/>
              </a:rPr>
              <a:t>– code diff</a:t>
            </a:r>
            <a:endParaRPr lang="zh-CN" altLang="en-US" sz="2200" b="1" dirty="0">
              <a:solidFill>
                <a:srgbClr val="17375E"/>
              </a:solidFill>
              <a:latin typeface="+mj-ea"/>
              <a:ea typeface="+mj-ea"/>
            </a:endParaRPr>
          </a:p>
        </p:txBody>
      </p:sp>
      <p:grpSp>
        <p:nvGrpSpPr>
          <p:cNvPr id="8" name="组合 7"/>
          <p:cNvGrpSpPr/>
          <p:nvPr/>
        </p:nvGrpSpPr>
        <p:grpSpPr>
          <a:xfrm>
            <a:off x="398744" y="1941513"/>
            <a:ext cx="489585" cy="477520"/>
            <a:chOff x="10328560" y="1285204"/>
            <a:chExt cx="681071" cy="680326"/>
          </a:xfrm>
          <a:solidFill>
            <a:srgbClr val="00B0F0"/>
          </a:solidFill>
        </p:grpSpPr>
        <p:sp>
          <p:nvSpPr>
            <p:cNvPr id="9" name="同心圆 8"/>
            <p:cNvSpPr/>
            <p:nvPr/>
          </p:nvSpPr>
          <p:spPr>
            <a:xfrm>
              <a:off x="10328560" y="1285204"/>
              <a:ext cx="681071" cy="680326"/>
            </a:xfrm>
            <a:prstGeom prst="donut">
              <a:avLst>
                <a:gd name="adj" fmla="val 11600"/>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10" name="任意多边形 9"/>
            <p:cNvSpPr/>
            <p:nvPr/>
          </p:nvSpPr>
          <p:spPr>
            <a:xfrm rot="18623295">
              <a:off x="10479675" y="1508035"/>
              <a:ext cx="378848" cy="190314"/>
            </a:xfrm>
            <a:custGeom>
              <a:avLst/>
              <a:gdLst>
                <a:gd name="connsiteX0" fmla="*/ 1632883 w 1643957"/>
                <a:gd name="connsiteY0" fmla="*/ 662598 h 1084043"/>
                <a:gd name="connsiteX1" fmla="*/ 1643957 w 1643957"/>
                <a:gd name="connsiteY1" fmla="*/ 1035732 h 1084043"/>
                <a:gd name="connsiteX2" fmla="*/ 16237 w 1643957"/>
                <a:gd name="connsiteY2" fmla="*/ 1084043 h 1084043"/>
                <a:gd name="connsiteX3" fmla="*/ 15894 w 1643957"/>
                <a:gd name="connsiteY3" fmla="*/ 1072502 h 1084043"/>
                <a:gd name="connsiteX4" fmla="*/ 0 w 1643957"/>
                <a:gd name="connsiteY4" fmla="*/ 1072502 h 1084043"/>
                <a:gd name="connsiteX5" fmla="*/ 0 w 1643957"/>
                <a:gd name="connsiteY5" fmla="*/ 0 h 1084043"/>
                <a:gd name="connsiteX6" fmla="*/ 360442 w 1643957"/>
                <a:gd name="connsiteY6" fmla="*/ 0 h 1084043"/>
                <a:gd name="connsiteX7" fmla="*/ 360442 w 1643957"/>
                <a:gd name="connsiteY7" fmla="*/ 700365 h 108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3957" h="1084043">
                  <a:moveTo>
                    <a:pt x="1632883" y="662598"/>
                  </a:moveTo>
                  <a:lnTo>
                    <a:pt x="1643957" y="1035732"/>
                  </a:lnTo>
                  <a:lnTo>
                    <a:pt x="16237" y="1084043"/>
                  </a:lnTo>
                  <a:lnTo>
                    <a:pt x="15894" y="1072502"/>
                  </a:lnTo>
                  <a:lnTo>
                    <a:pt x="0" y="1072502"/>
                  </a:lnTo>
                  <a:lnTo>
                    <a:pt x="0" y="0"/>
                  </a:lnTo>
                  <a:lnTo>
                    <a:pt x="360442" y="0"/>
                  </a:lnTo>
                  <a:lnTo>
                    <a:pt x="360442" y="700365"/>
                  </a:lnTo>
                  <a:close/>
                </a:path>
              </a:pathLst>
            </a:cu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11" name="文本框 10"/>
          <p:cNvSpPr txBox="1"/>
          <p:nvPr/>
        </p:nvSpPr>
        <p:spPr>
          <a:xfrm>
            <a:off x="1103306" y="1881872"/>
            <a:ext cx="7748270" cy="646331"/>
          </a:xfrm>
          <a:prstGeom prst="rect">
            <a:avLst/>
          </a:prstGeom>
          <a:noFill/>
        </p:spPr>
        <p:txBody>
          <a:bodyPr wrap="square" rtlCol="0">
            <a:spAutoFit/>
          </a:bodyPr>
          <a:lstStyle/>
          <a:p>
            <a:r>
              <a:rPr lang="zh-CN" altLang="en-US" b="1" dirty="0" smtClean="0">
                <a:latin typeface="+mn-ea"/>
                <a:ea typeface="+mn-ea"/>
              </a:rPr>
              <a:t>业务处理</a:t>
            </a:r>
            <a:endParaRPr lang="en-US" altLang="zh-CN" b="1" dirty="0" smtClean="0">
              <a:latin typeface="+mn-ea"/>
              <a:ea typeface="+mn-ea"/>
            </a:endParaRPr>
          </a:p>
          <a:p>
            <a:r>
              <a:rPr lang="en-US" altLang="zh-CN" dirty="0" smtClean="0">
                <a:latin typeface="+mn-ea"/>
                <a:ea typeface="+mn-ea"/>
              </a:rPr>
              <a:t>1.</a:t>
            </a:r>
            <a:r>
              <a:rPr lang="zh-CN" altLang="en-US" dirty="0" smtClean="0">
                <a:latin typeface="+mn-ea"/>
                <a:ea typeface="+mn-ea"/>
              </a:rPr>
              <a:t>单程并不等同于非往返</a:t>
            </a:r>
            <a:endParaRPr lang="zh-CN" altLang="en-US" dirty="0">
              <a:latin typeface="+mn-ea"/>
              <a:ea typeface="+mn-ea"/>
            </a:endParaRPr>
          </a:p>
        </p:txBody>
      </p:sp>
      <p:grpSp>
        <p:nvGrpSpPr>
          <p:cNvPr id="12" name="组合 11"/>
          <p:cNvGrpSpPr/>
          <p:nvPr/>
        </p:nvGrpSpPr>
        <p:grpSpPr>
          <a:xfrm>
            <a:off x="398744" y="2936003"/>
            <a:ext cx="489585" cy="477520"/>
            <a:chOff x="10328560" y="1285204"/>
            <a:chExt cx="681071" cy="680326"/>
          </a:xfrm>
          <a:solidFill>
            <a:srgbClr val="00B0F0"/>
          </a:solidFill>
        </p:grpSpPr>
        <p:sp>
          <p:nvSpPr>
            <p:cNvPr id="13" name="同心圆 12"/>
            <p:cNvSpPr/>
            <p:nvPr/>
          </p:nvSpPr>
          <p:spPr>
            <a:xfrm>
              <a:off x="10328560" y="1285204"/>
              <a:ext cx="681071" cy="680326"/>
            </a:xfrm>
            <a:prstGeom prst="donut">
              <a:avLst>
                <a:gd name="adj" fmla="val 11600"/>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14" name="任意多边形 13"/>
            <p:cNvSpPr/>
            <p:nvPr/>
          </p:nvSpPr>
          <p:spPr>
            <a:xfrm rot="18623295">
              <a:off x="10479675" y="1508035"/>
              <a:ext cx="378848" cy="190314"/>
            </a:xfrm>
            <a:custGeom>
              <a:avLst/>
              <a:gdLst>
                <a:gd name="connsiteX0" fmla="*/ 1632883 w 1643957"/>
                <a:gd name="connsiteY0" fmla="*/ 662598 h 1084043"/>
                <a:gd name="connsiteX1" fmla="*/ 1643957 w 1643957"/>
                <a:gd name="connsiteY1" fmla="*/ 1035732 h 1084043"/>
                <a:gd name="connsiteX2" fmla="*/ 16237 w 1643957"/>
                <a:gd name="connsiteY2" fmla="*/ 1084043 h 1084043"/>
                <a:gd name="connsiteX3" fmla="*/ 15894 w 1643957"/>
                <a:gd name="connsiteY3" fmla="*/ 1072502 h 1084043"/>
                <a:gd name="connsiteX4" fmla="*/ 0 w 1643957"/>
                <a:gd name="connsiteY4" fmla="*/ 1072502 h 1084043"/>
                <a:gd name="connsiteX5" fmla="*/ 0 w 1643957"/>
                <a:gd name="connsiteY5" fmla="*/ 0 h 1084043"/>
                <a:gd name="connsiteX6" fmla="*/ 360442 w 1643957"/>
                <a:gd name="connsiteY6" fmla="*/ 0 h 1084043"/>
                <a:gd name="connsiteX7" fmla="*/ 360442 w 1643957"/>
                <a:gd name="connsiteY7" fmla="*/ 700365 h 108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3957" h="1084043">
                  <a:moveTo>
                    <a:pt x="1632883" y="662598"/>
                  </a:moveTo>
                  <a:lnTo>
                    <a:pt x="1643957" y="1035732"/>
                  </a:lnTo>
                  <a:lnTo>
                    <a:pt x="16237" y="1084043"/>
                  </a:lnTo>
                  <a:lnTo>
                    <a:pt x="15894" y="1072502"/>
                  </a:lnTo>
                  <a:lnTo>
                    <a:pt x="0" y="1072502"/>
                  </a:lnTo>
                  <a:lnTo>
                    <a:pt x="0" y="0"/>
                  </a:lnTo>
                  <a:lnTo>
                    <a:pt x="360442" y="0"/>
                  </a:lnTo>
                  <a:lnTo>
                    <a:pt x="360442" y="700365"/>
                  </a:lnTo>
                  <a:close/>
                </a:path>
              </a:pathLst>
            </a:cu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15" name="文本框 14"/>
          <p:cNvSpPr txBox="1"/>
          <p:nvPr/>
        </p:nvSpPr>
        <p:spPr>
          <a:xfrm>
            <a:off x="1103306" y="2755938"/>
            <a:ext cx="7748270" cy="922020"/>
          </a:xfrm>
          <a:prstGeom prst="rect">
            <a:avLst/>
          </a:prstGeom>
          <a:noFill/>
        </p:spPr>
        <p:txBody>
          <a:bodyPr wrap="square" rtlCol="0">
            <a:spAutoFit/>
          </a:bodyPr>
          <a:lstStyle/>
          <a:p>
            <a:r>
              <a:rPr lang="zh-CN" altLang="en-US" b="1" dirty="0" smtClean="0">
                <a:latin typeface="+mn-ea"/>
                <a:ea typeface="+mn-ea"/>
              </a:rPr>
              <a:t>异常处理</a:t>
            </a:r>
            <a:endParaRPr lang="en-US" altLang="zh-CN" b="1" dirty="0" smtClean="0">
              <a:latin typeface="+mn-ea"/>
              <a:ea typeface="+mn-ea"/>
            </a:endParaRPr>
          </a:p>
          <a:p>
            <a:r>
              <a:rPr lang="en-US" altLang="zh-CN" dirty="0" smtClean="0">
                <a:latin typeface="+mn-ea"/>
                <a:ea typeface="+mn-ea"/>
              </a:rPr>
              <a:t>1.drools</a:t>
            </a:r>
            <a:r>
              <a:rPr lang="zh-CN" altLang="en-US" dirty="0">
                <a:latin typeface="+mn-ea"/>
                <a:ea typeface="+mn-ea"/>
              </a:rPr>
              <a:t>中的异常没有通知下游</a:t>
            </a:r>
            <a:endParaRPr lang="zh-CN" altLang="en-US" dirty="0">
              <a:latin typeface="+mn-ea"/>
              <a:ea typeface="+mn-ea"/>
            </a:endParaRPr>
          </a:p>
          <a:p>
            <a:r>
              <a:rPr lang="en-US" altLang="zh-CN" dirty="0" smtClean="0">
                <a:latin typeface="+mn-ea"/>
                <a:ea typeface="+mn-ea"/>
              </a:rPr>
              <a:t>2.fuwu_gq</a:t>
            </a:r>
            <a:r>
              <a:rPr lang="zh-CN" altLang="en-US" dirty="0">
                <a:latin typeface="+mn-ea"/>
                <a:ea typeface="+mn-ea"/>
              </a:rPr>
              <a:t>中的重试异常被吞掉，不能实现功能</a:t>
            </a:r>
            <a:endParaRPr lang="zh-CN" altLang="en-US" dirty="0">
              <a:latin typeface="+mn-ea"/>
              <a:ea typeface="+mn-ea"/>
            </a:endParaRPr>
          </a:p>
        </p:txBody>
      </p:sp>
      <p:grpSp>
        <p:nvGrpSpPr>
          <p:cNvPr id="16" name="组合 15"/>
          <p:cNvGrpSpPr/>
          <p:nvPr/>
        </p:nvGrpSpPr>
        <p:grpSpPr>
          <a:xfrm>
            <a:off x="403753" y="4123718"/>
            <a:ext cx="489585" cy="477520"/>
            <a:chOff x="10328560" y="1285204"/>
            <a:chExt cx="681071" cy="680326"/>
          </a:xfrm>
          <a:solidFill>
            <a:srgbClr val="00B0F0"/>
          </a:solidFill>
        </p:grpSpPr>
        <p:sp>
          <p:nvSpPr>
            <p:cNvPr id="17" name="同心圆 16"/>
            <p:cNvSpPr/>
            <p:nvPr/>
          </p:nvSpPr>
          <p:spPr>
            <a:xfrm>
              <a:off x="10328560" y="1285204"/>
              <a:ext cx="681071" cy="680326"/>
            </a:xfrm>
            <a:prstGeom prst="donut">
              <a:avLst>
                <a:gd name="adj" fmla="val 11600"/>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18" name="任意多边形 17"/>
            <p:cNvSpPr/>
            <p:nvPr/>
          </p:nvSpPr>
          <p:spPr>
            <a:xfrm rot="18623295">
              <a:off x="10479675" y="1508035"/>
              <a:ext cx="378848" cy="190314"/>
            </a:xfrm>
            <a:custGeom>
              <a:avLst/>
              <a:gdLst>
                <a:gd name="connsiteX0" fmla="*/ 1632883 w 1643957"/>
                <a:gd name="connsiteY0" fmla="*/ 662598 h 1084043"/>
                <a:gd name="connsiteX1" fmla="*/ 1643957 w 1643957"/>
                <a:gd name="connsiteY1" fmla="*/ 1035732 h 1084043"/>
                <a:gd name="connsiteX2" fmla="*/ 16237 w 1643957"/>
                <a:gd name="connsiteY2" fmla="*/ 1084043 h 1084043"/>
                <a:gd name="connsiteX3" fmla="*/ 15894 w 1643957"/>
                <a:gd name="connsiteY3" fmla="*/ 1072502 h 1084043"/>
                <a:gd name="connsiteX4" fmla="*/ 0 w 1643957"/>
                <a:gd name="connsiteY4" fmla="*/ 1072502 h 1084043"/>
                <a:gd name="connsiteX5" fmla="*/ 0 w 1643957"/>
                <a:gd name="connsiteY5" fmla="*/ 0 h 1084043"/>
                <a:gd name="connsiteX6" fmla="*/ 360442 w 1643957"/>
                <a:gd name="connsiteY6" fmla="*/ 0 h 1084043"/>
                <a:gd name="connsiteX7" fmla="*/ 360442 w 1643957"/>
                <a:gd name="connsiteY7" fmla="*/ 700365 h 108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3957" h="1084043">
                  <a:moveTo>
                    <a:pt x="1632883" y="662598"/>
                  </a:moveTo>
                  <a:lnTo>
                    <a:pt x="1643957" y="1035732"/>
                  </a:lnTo>
                  <a:lnTo>
                    <a:pt x="16237" y="1084043"/>
                  </a:lnTo>
                  <a:lnTo>
                    <a:pt x="15894" y="1072502"/>
                  </a:lnTo>
                  <a:lnTo>
                    <a:pt x="0" y="1072502"/>
                  </a:lnTo>
                  <a:lnTo>
                    <a:pt x="0" y="0"/>
                  </a:lnTo>
                  <a:lnTo>
                    <a:pt x="360442" y="0"/>
                  </a:lnTo>
                  <a:lnTo>
                    <a:pt x="360442" y="700365"/>
                  </a:lnTo>
                  <a:close/>
                </a:path>
              </a:pathLst>
            </a:cu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19" name="文本框 18"/>
          <p:cNvSpPr txBox="1"/>
          <p:nvPr/>
        </p:nvSpPr>
        <p:spPr>
          <a:xfrm>
            <a:off x="1103306" y="4025338"/>
            <a:ext cx="7748270" cy="645160"/>
          </a:xfrm>
          <a:prstGeom prst="rect">
            <a:avLst/>
          </a:prstGeom>
          <a:noFill/>
        </p:spPr>
        <p:txBody>
          <a:bodyPr wrap="square" rtlCol="0">
            <a:spAutoFit/>
          </a:bodyPr>
          <a:lstStyle/>
          <a:p>
            <a:r>
              <a:rPr lang="zh-CN" altLang="en-US" b="1" dirty="0">
                <a:latin typeface="+mn-ea"/>
                <a:ea typeface="+mn-ea"/>
              </a:rPr>
              <a:t>接口</a:t>
            </a:r>
            <a:r>
              <a:rPr lang="zh-CN" altLang="en-US" b="1" dirty="0" smtClean="0">
                <a:latin typeface="+mn-ea"/>
                <a:ea typeface="+mn-ea"/>
              </a:rPr>
              <a:t>兼容</a:t>
            </a:r>
            <a:endParaRPr lang="en-US" altLang="zh-CN" b="1" dirty="0" smtClean="0">
              <a:latin typeface="+mn-ea"/>
              <a:ea typeface="+mn-ea"/>
            </a:endParaRPr>
          </a:p>
          <a:p>
            <a:r>
              <a:rPr lang="en-US" altLang="zh-CN" dirty="0" err="1">
                <a:latin typeface="+mn-ea"/>
                <a:ea typeface="+mn-ea"/>
              </a:rPr>
              <a:t>refund_standard</a:t>
            </a:r>
            <a:r>
              <a:rPr lang="zh-CN" altLang="en-US" dirty="0">
                <a:latin typeface="+mn-ea"/>
                <a:ea typeface="+mn-ea"/>
              </a:rPr>
              <a:t>中的金额计算逻辑没有兼容出票完成类金额计算</a:t>
            </a:r>
            <a:endParaRPr lang="zh-CN" altLang="en-US" dirty="0">
              <a:latin typeface="+mn-ea"/>
              <a:ea typeface="+mn-ea"/>
            </a:endParaRPr>
          </a:p>
        </p:txBody>
      </p:sp>
      <p:grpSp>
        <p:nvGrpSpPr>
          <p:cNvPr id="20" name="组合 19"/>
          <p:cNvGrpSpPr/>
          <p:nvPr/>
        </p:nvGrpSpPr>
        <p:grpSpPr>
          <a:xfrm>
            <a:off x="397183" y="5216588"/>
            <a:ext cx="489585" cy="477520"/>
            <a:chOff x="10328560" y="1285204"/>
            <a:chExt cx="681071" cy="680326"/>
          </a:xfrm>
          <a:solidFill>
            <a:srgbClr val="00B0F0"/>
          </a:solidFill>
        </p:grpSpPr>
        <p:sp>
          <p:nvSpPr>
            <p:cNvPr id="21" name="同心圆 20"/>
            <p:cNvSpPr/>
            <p:nvPr/>
          </p:nvSpPr>
          <p:spPr>
            <a:xfrm>
              <a:off x="10328560" y="1285204"/>
              <a:ext cx="681071" cy="680326"/>
            </a:xfrm>
            <a:prstGeom prst="donut">
              <a:avLst>
                <a:gd name="adj" fmla="val 11600"/>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22" name="任意多边形 21"/>
            <p:cNvSpPr/>
            <p:nvPr/>
          </p:nvSpPr>
          <p:spPr>
            <a:xfrm rot="18623295">
              <a:off x="10479675" y="1508035"/>
              <a:ext cx="378848" cy="190314"/>
            </a:xfrm>
            <a:custGeom>
              <a:avLst/>
              <a:gdLst>
                <a:gd name="connsiteX0" fmla="*/ 1632883 w 1643957"/>
                <a:gd name="connsiteY0" fmla="*/ 662598 h 1084043"/>
                <a:gd name="connsiteX1" fmla="*/ 1643957 w 1643957"/>
                <a:gd name="connsiteY1" fmla="*/ 1035732 h 1084043"/>
                <a:gd name="connsiteX2" fmla="*/ 16237 w 1643957"/>
                <a:gd name="connsiteY2" fmla="*/ 1084043 h 1084043"/>
                <a:gd name="connsiteX3" fmla="*/ 15894 w 1643957"/>
                <a:gd name="connsiteY3" fmla="*/ 1072502 h 1084043"/>
                <a:gd name="connsiteX4" fmla="*/ 0 w 1643957"/>
                <a:gd name="connsiteY4" fmla="*/ 1072502 h 1084043"/>
                <a:gd name="connsiteX5" fmla="*/ 0 w 1643957"/>
                <a:gd name="connsiteY5" fmla="*/ 0 h 1084043"/>
                <a:gd name="connsiteX6" fmla="*/ 360442 w 1643957"/>
                <a:gd name="connsiteY6" fmla="*/ 0 h 1084043"/>
                <a:gd name="connsiteX7" fmla="*/ 360442 w 1643957"/>
                <a:gd name="connsiteY7" fmla="*/ 700365 h 108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3957" h="1084043">
                  <a:moveTo>
                    <a:pt x="1632883" y="662598"/>
                  </a:moveTo>
                  <a:lnTo>
                    <a:pt x="1643957" y="1035732"/>
                  </a:lnTo>
                  <a:lnTo>
                    <a:pt x="16237" y="1084043"/>
                  </a:lnTo>
                  <a:lnTo>
                    <a:pt x="15894" y="1072502"/>
                  </a:lnTo>
                  <a:lnTo>
                    <a:pt x="0" y="1072502"/>
                  </a:lnTo>
                  <a:lnTo>
                    <a:pt x="0" y="0"/>
                  </a:lnTo>
                  <a:lnTo>
                    <a:pt x="360442" y="0"/>
                  </a:lnTo>
                  <a:lnTo>
                    <a:pt x="360442" y="700365"/>
                  </a:lnTo>
                  <a:close/>
                </a:path>
              </a:pathLst>
            </a:cu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23" name="文本框 22"/>
          <p:cNvSpPr txBox="1"/>
          <p:nvPr/>
        </p:nvSpPr>
        <p:spPr>
          <a:xfrm>
            <a:off x="1096736" y="5118208"/>
            <a:ext cx="7748270" cy="646331"/>
          </a:xfrm>
          <a:prstGeom prst="rect">
            <a:avLst/>
          </a:prstGeom>
          <a:noFill/>
        </p:spPr>
        <p:txBody>
          <a:bodyPr wrap="square" rtlCol="0">
            <a:spAutoFit/>
          </a:bodyPr>
          <a:lstStyle/>
          <a:p>
            <a:r>
              <a:rPr lang="zh-CN" altLang="en-US" b="1" dirty="0" smtClean="0">
                <a:latin typeface="+mn-ea"/>
                <a:ea typeface="+mn-ea"/>
              </a:rPr>
              <a:t>业务回归</a:t>
            </a:r>
            <a:endParaRPr lang="en-US" altLang="zh-CN" b="1" dirty="0">
              <a:latin typeface="+mn-ea"/>
              <a:ea typeface="+mn-ea"/>
            </a:endParaRPr>
          </a:p>
          <a:p>
            <a:r>
              <a:rPr lang="en-US" altLang="zh-CN" dirty="0" smtClean="0">
                <a:latin typeface="+mn-ea"/>
                <a:ea typeface="+mn-ea"/>
              </a:rPr>
              <a:t>1. </a:t>
            </a:r>
            <a:r>
              <a:rPr lang="zh-CN" altLang="en-US" dirty="0" smtClean="0">
                <a:latin typeface="+mn-ea"/>
                <a:ea typeface="+mn-ea"/>
              </a:rPr>
              <a:t>移动改后退公共代码</a:t>
            </a:r>
            <a:r>
              <a:rPr lang="en-US" altLang="zh-CN" dirty="0" smtClean="0">
                <a:latin typeface="+mn-ea"/>
                <a:ea typeface="+mn-ea"/>
              </a:rPr>
              <a:t>,</a:t>
            </a:r>
            <a:r>
              <a:rPr lang="zh-CN" altLang="en-US" dirty="0">
                <a:latin typeface="+mn-ea"/>
                <a:ea typeface="+mn-ea"/>
              </a:rPr>
              <a:t>旗舰</a:t>
            </a:r>
            <a:r>
              <a:rPr lang="zh-CN" altLang="en-US" dirty="0" smtClean="0">
                <a:latin typeface="+mn-ea"/>
                <a:ea typeface="+mn-ea"/>
              </a:rPr>
              <a:t>店改后退需要回归</a:t>
            </a:r>
            <a:endParaRPr lang="zh-CN" altLang="en-US" dirty="0">
              <a:latin typeface="+mn-ea"/>
              <a:ea typeface="+mn-ea"/>
            </a:endParaRPr>
          </a:p>
        </p:txBody>
      </p:sp>
      <p:pic>
        <p:nvPicPr>
          <p:cNvPr id="2" name="图片 1"/>
          <p:cNvPicPr>
            <a:picLocks noChangeAspect="1"/>
          </p:cNvPicPr>
          <p:nvPr/>
        </p:nvPicPr>
        <p:blipFill>
          <a:blip r:embed="rId1"/>
          <a:stretch>
            <a:fillRect/>
          </a:stretch>
        </p:blipFill>
        <p:spPr>
          <a:xfrm>
            <a:off x="274387" y="2756726"/>
            <a:ext cx="8782050" cy="2362200"/>
          </a:xfrm>
          <a:prstGeom prst="rect">
            <a:avLst/>
          </a:prstGeom>
        </p:spPr>
      </p:pic>
      <p:pic>
        <p:nvPicPr>
          <p:cNvPr id="3" name="图片 2"/>
          <p:cNvPicPr>
            <a:picLocks noChangeAspect="1"/>
          </p:cNvPicPr>
          <p:nvPr/>
        </p:nvPicPr>
        <p:blipFill>
          <a:blip r:embed="rId2"/>
          <a:stretch>
            <a:fillRect/>
          </a:stretch>
        </p:blipFill>
        <p:spPr>
          <a:xfrm>
            <a:off x="193431" y="2466398"/>
            <a:ext cx="6296025" cy="2943225"/>
          </a:xfrm>
          <a:prstGeom prst="rect">
            <a:avLst/>
          </a:prstGeom>
        </p:spPr>
      </p:pic>
      <p:pic>
        <p:nvPicPr>
          <p:cNvPr id="5122" name="Picture 2" descr="C:\Users\chongyuan.guo\AppData\Roaming\Qunar\QunarIMS.ejabhost1\chongyuan.guo\Images\2018112511593778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62" y="1943037"/>
            <a:ext cx="4666621" cy="653327"/>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786676" y="1882265"/>
            <a:ext cx="7867650" cy="4333875"/>
          </a:xfrm>
          <a:prstGeom prst="rect">
            <a:avLst/>
          </a:prstGeom>
        </p:spPr>
      </p:pic>
      <p:pic>
        <p:nvPicPr>
          <p:cNvPr id="24" name="图片 23"/>
          <p:cNvPicPr>
            <a:picLocks noChangeAspect="1"/>
          </p:cNvPicPr>
          <p:nvPr/>
        </p:nvPicPr>
        <p:blipFill>
          <a:blip r:embed="rId5"/>
          <a:stretch>
            <a:fillRect/>
          </a:stretch>
        </p:blipFill>
        <p:spPr>
          <a:xfrm>
            <a:off x="274463" y="3367780"/>
            <a:ext cx="6515100" cy="1362075"/>
          </a:xfrm>
          <a:prstGeom prst="rect">
            <a:avLst/>
          </a:prstGeom>
        </p:spPr>
      </p:pic>
      <p:pic>
        <p:nvPicPr>
          <p:cNvPr id="25" name="图片 24"/>
          <p:cNvPicPr>
            <a:picLocks noChangeAspect="1"/>
          </p:cNvPicPr>
          <p:nvPr/>
        </p:nvPicPr>
        <p:blipFill>
          <a:blip r:embed="rId6"/>
          <a:stretch>
            <a:fillRect/>
          </a:stretch>
        </p:blipFill>
        <p:spPr>
          <a:xfrm>
            <a:off x="403771" y="2019279"/>
            <a:ext cx="7924800" cy="1333500"/>
          </a:xfrm>
          <a:prstGeom prst="rect">
            <a:avLst/>
          </a:prstGeom>
        </p:spPr>
      </p:pic>
      <p:pic>
        <p:nvPicPr>
          <p:cNvPr id="26" name="图片 25"/>
          <p:cNvPicPr>
            <a:picLocks noChangeAspect="1"/>
          </p:cNvPicPr>
          <p:nvPr/>
        </p:nvPicPr>
        <p:blipFill>
          <a:blip r:embed="rId7"/>
          <a:stretch>
            <a:fillRect/>
          </a:stretch>
        </p:blipFill>
        <p:spPr>
          <a:xfrm>
            <a:off x="396611" y="4730153"/>
            <a:ext cx="4667250" cy="1047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2"/>
                                        </p:tgtEl>
                                        <p:attrNameLst>
                                          <p:attrName>ppt_x</p:attrName>
                                        </p:attrNameLst>
                                      </p:cBhvr>
                                      <p:tavLst>
                                        <p:tav tm="0">
                                          <p:val>
                                            <p:strVal val="ppt_x"/>
                                          </p:val>
                                        </p:tav>
                                        <p:tav tm="100000">
                                          <p:val>
                                            <p:strVal val="ppt_x"/>
                                          </p:val>
                                        </p:tav>
                                      </p:tavLst>
                                    </p:anim>
                                    <p:anim calcmode="lin" valueType="num">
                                      <p:cBhvr additive="base">
                                        <p:cTn id="23" dur="500"/>
                                        <p:tgtEl>
                                          <p:spTgt spid="2"/>
                                        </p:tgtEl>
                                        <p:attrNameLst>
                                          <p:attrName>ppt_y</p:attrName>
                                        </p:attrNameLst>
                                      </p:cBhvr>
                                      <p:tavLst>
                                        <p:tav tm="0">
                                          <p:val>
                                            <p:strVal val="ppt_y"/>
                                          </p:val>
                                        </p:tav>
                                        <p:tav tm="100000">
                                          <p:val>
                                            <p:strVal val="1+ppt_h/2"/>
                                          </p:val>
                                        </p:tav>
                                      </p:tavLst>
                                    </p:anim>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122"/>
                                        </p:tgtEl>
                                        <p:attrNameLst>
                                          <p:attrName>style.visibility</p:attrName>
                                        </p:attrNameLst>
                                      </p:cBhvr>
                                      <p:to>
                                        <p:strVal val="visible"/>
                                      </p:to>
                                    </p:set>
                                    <p:anim calcmode="lin" valueType="num">
                                      <p:cBhvr additive="base">
                                        <p:cTn id="39" dur="500" fill="hold"/>
                                        <p:tgtEl>
                                          <p:spTgt spid="5122"/>
                                        </p:tgtEl>
                                        <p:attrNameLst>
                                          <p:attrName>ppt_x</p:attrName>
                                        </p:attrNameLst>
                                      </p:cBhvr>
                                      <p:tavLst>
                                        <p:tav tm="0">
                                          <p:val>
                                            <p:strVal val="#ppt_x"/>
                                          </p:val>
                                        </p:tav>
                                        <p:tav tm="100000">
                                          <p:val>
                                            <p:strVal val="#ppt_x"/>
                                          </p:val>
                                        </p:tav>
                                      </p:tavLst>
                                    </p:anim>
                                    <p:anim calcmode="lin" valueType="num">
                                      <p:cBhvr additive="base">
                                        <p:cTn id="40" dur="500" fill="hold"/>
                                        <p:tgtEl>
                                          <p:spTgt spid="512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5122"/>
                                        </p:tgtEl>
                                        <p:attrNameLst>
                                          <p:attrName>ppt_x</p:attrName>
                                        </p:attrNameLst>
                                      </p:cBhvr>
                                      <p:tavLst>
                                        <p:tav tm="0">
                                          <p:val>
                                            <p:strVal val="ppt_x"/>
                                          </p:val>
                                        </p:tav>
                                        <p:tav tm="100000">
                                          <p:val>
                                            <p:strVal val="ppt_x"/>
                                          </p:val>
                                        </p:tav>
                                      </p:tavLst>
                                    </p:anim>
                                    <p:anim calcmode="lin" valueType="num">
                                      <p:cBhvr additive="base">
                                        <p:cTn id="49" dur="500"/>
                                        <p:tgtEl>
                                          <p:spTgt spid="5122"/>
                                        </p:tgtEl>
                                        <p:attrNameLst>
                                          <p:attrName>ppt_y</p:attrName>
                                        </p:attrNameLst>
                                      </p:cBhvr>
                                      <p:tavLst>
                                        <p:tav tm="0">
                                          <p:val>
                                            <p:strVal val="ppt_y"/>
                                          </p:val>
                                        </p:tav>
                                        <p:tav tm="100000">
                                          <p:val>
                                            <p:strVal val="1+ppt_h/2"/>
                                          </p:val>
                                        </p:tav>
                                      </p:tavLst>
                                    </p:anim>
                                    <p:set>
                                      <p:cBhvr>
                                        <p:cTn id="50" dur="1" fill="hold">
                                          <p:stCondLst>
                                            <p:cond delay="499"/>
                                          </p:stCondLst>
                                        </p:cTn>
                                        <p:tgtEl>
                                          <p:spTgt spid="5122"/>
                                        </p:tgtEl>
                                        <p:attrNameLst>
                                          <p:attrName>style.visibility</p:attrName>
                                        </p:attrNameLst>
                                      </p:cBhvr>
                                      <p:to>
                                        <p:strVal val="hidden"/>
                                      </p:to>
                                    </p:set>
                                  </p:childTnLst>
                                </p:cTn>
                              </p:par>
                              <p:par>
                                <p:cTn id="51" presetID="2" presetClass="exit" presetSubtype="4" fill="hold" nodeType="withEffect">
                                  <p:stCondLst>
                                    <p:cond delay="0"/>
                                  </p:stCondLst>
                                  <p:childTnLst>
                                    <p:anim calcmode="lin" valueType="num">
                                      <p:cBhvr additive="base">
                                        <p:cTn id="52" dur="500"/>
                                        <p:tgtEl>
                                          <p:spTgt spid="3"/>
                                        </p:tgtEl>
                                        <p:attrNameLst>
                                          <p:attrName>ppt_x</p:attrName>
                                        </p:attrNameLst>
                                      </p:cBhvr>
                                      <p:tavLst>
                                        <p:tav tm="0">
                                          <p:val>
                                            <p:strVal val="ppt_x"/>
                                          </p:val>
                                        </p:tav>
                                        <p:tav tm="100000">
                                          <p:val>
                                            <p:strVal val="ppt_x"/>
                                          </p:val>
                                        </p:tav>
                                      </p:tavLst>
                                    </p:anim>
                                    <p:anim calcmode="lin" valueType="num">
                                      <p:cBhvr additive="base">
                                        <p:cTn id="53" dur="500"/>
                                        <p:tgtEl>
                                          <p:spTgt spid="3"/>
                                        </p:tgtEl>
                                        <p:attrNameLst>
                                          <p:attrName>ppt_y</p:attrName>
                                        </p:attrNameLst>
                                      </p:cBhvr>
                                      <p:tavLst>
                                        <p:tav tm="0">
                                          <p:val>
                                            <p:strVal val="ppt_y"/>
                                          </p:val>
                                        </p:tav>
                                        <p:tav tm="100000">
                                          <p:val>
                                            <p:strVal val="1+ppt_h/2"/>
                                          </p:val>
                                        </p:tav>
                                      </p:tavLst>
                                    </p:anim>
                                    <p:set>
                                      <p:cBhvr>
                                        <p:cTn id="54" dur="1" fill="hold">
                                          <p:stCondLst>
                                            <p:cond delay="499"/>
                                          </p:stCondLst>
                                        </p:cTn>
                                        <p:tgtEl>
                                          <p:spTgt spid="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additive="base">
                                        <p:cTn id="69" dur="500" fill="hold"/>
                                        <p:tgtEl>
                                          <p:spTgt spid="4"/>
                                        </p:tgtEl>
                                        <p:attrNameLst>
                                          <p:attrName>ppt_x</p:attrName>
                                        </p:attrNameLst>
                                      </p:cBhvr>
                                      <p:tavLst>
                                        <p:tav tm="0">
                                          <p:val>
                                            <p:strVal val="#ppt_x"/>
                                          </p:val>
                                        </p:tav>
                                        <p:tav tm="100000">
                                          <p:val>
                                            <p:strVal val="#ppt_x"/>
                                          </p:val>
                                        </p:tav>
                                      </p:tavLst>
                                    </p:anim>
                                    <p:anim calcmode="lin" valueType="num">
                                      <p:cBhvr additive="base">
                                        <p:cTn id="7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xit" presetSubtype="4" fill="hold" nodeType="clickEffect">
                                  <p:stCondLst>
                                    <p:cond delay="0"/>
                                  </p:stCondLst>
                                  <p:childTnLst>
                                    <p:anim calcmode="lin" valueType="num">
                                      <p:cBhvr additive="base">
                                        <p:cTn id="74" dur="500"/>
                                        <p:tgtEl>
                                          <p:spTgt spid="4"/>
                                        </p:tgtEl>
                                        <p:attrNameLst>
                                          <p:attrName>ppt_x</p:attrName>
                                        </p:attrNameLst>
                                      </p:cBhvr>
                                      <p:tavLst>
                                        <p:tav tm="0">
                                          <p:val>
                                            <p:strVal val="ppt_x"/>
                                          </p:val>
                                        </p:tav>
                                        <p:tav tm="100000">
                                          <p:val>
                                            <p:strVal val="ppt_x"/>
                                          </p:val>
                                        </p:tav>
                                      </p:tavLst>
                                    </p:anim>
                                    <p:anim calcmode="lin" valueType="num">
                                      <p:cBhvr additive="base">
                                        <p:cTn id="75" dur="500"/>
                                        <p:tgtEl>
                                          <p:spTgt spid="4"/>
                                        </p:tgtEl>
                                        <p:attrNameLst>
                                          <p:attrName>ppt_y</p:attrName>
                                        </p:attrNameLst>
                                      </p:cBhvr>
                                      <p:tavLst>
                                        <p:tav tm="0">
                                          <p:val>
                                            <p:strVal val="ppt_y"/>
                                          </p:val>
                                        </p:tav>
                                        <p:tav tm="100000">
                                          <p:val>
                                            <p:strVal val="1+ppt_h/2"/>
                                          </p:val>
                                        </p:tav>
                                      </p:tavLst>
                                    </p:anim>
                                    <p:set>
                                      <p:cBhvr>
                                        <p:cTn id="76" dur="1" fill="hold">
                                          <p:stCondLst>
                                            <p:cond delay="499"/>
                                          </p:stCondLst>
                                        </p:cTn>
                                        <p:tgtEl>
                                          <p:spTgt spid="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ppt_x"/>
                                          </p:val>
                                        </p:tav>
                                        <p:tav tm="100000">
                                          <p:val>
                                            <p:strVal val="#ppt_x"/>
                                          </p:val>
                                        </p:tav>
                                      </p:tavLst>
                                    </p:anim>
                                    <p:anim calcmode="lin" valueType="num">
                                      <p:cBhvr additive="base">
                                        <p:cTn id="8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500" fill="hold"/>
                                        <p:tgtEl>
                                          <p:spTgt spid="24"/>
                                        </p:tgtEl>
                                        <p:attrNameLst>
                                          <p:attrName>ppt_x</p:attrName>
                                        </p:attrNameLst>
                                      </p:cBhvr>
                                      <p:tavLst>
                                        <p:tav tm="0">
                                          <p:val>
                                            <p:strVal val="#ppt_x"/>
                                          </p:val>
                                        </p:tav>
                                        <p:tav tm="100000">
                                          <p:val>
                                            <p:strVal val="#ppt_x"/>
                                          </p:val>
                                        </p:tav>
                                      </p:tavLst>
                                    </p:anim>
                                    <p:anim calcmode="lin" valueType="num">
                                      <p:cBhvr additive="base">
                                        <p:cTn id="92" dur="500" fill="hold"/>
                                        <p:tgtEl>
                                          <p:spTgt spid="24"/>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ppt_x"/>
                                          </p:val>
                                        </p:tav>
                                        <p:tav tm="100000">
                                          <p:val>
                                            <p:strVal val="#ppt_x"/>
                                          </p:val>
                                        </p:tav>
                                      </p:tavLst>
                                    </p:anim>
                                    <p:anim calcmode="lin" valueType="num">
                                      <p:cBhvr additive="base">
                                        <p:cTn id="96" dur="500" fill="hold"/>
                                        <p:tgtEl>
                                          <p:spTgt spid="25"/>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500" fill="hold"/>
                                        <p:tgtEl>
                                          <p:spTgt spid="26"/>
                                        </p:tgtEl>
                                        <p:attrNameLst>
                                          <p:attrName>ppt_x</p:attrName>
                                        </p:attrNameLst>
                                      </p:cBhvr>
                                      <p:tavLst>
                                        <p:tav tm="0">
                                          <p:val>
                                            <p:strVal val="#ppt_x"/>
                                          </p:val>
                                        </p:tav>
                                        <p:tav tm="100000">
                                          <p:val>
                                            <p:strVal val="#ppt_x"/>
                                          </p:val>
                                        </p:tav>
                                      </p:tavLst>
                                    </p:anim>
                                    <p:anim calcmode="lin" valueType="num">
                                      <p:cBhvr additive="base">
                                        <p:cTn id="10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xit" presetSubtype="4" fill="hold" nodeType="clickEffect">
                                  <p:stCondLst>
                                    <p:cond delay="0"/>
                                  </p:stCondLst>
                                  <p:childTnLst>
                                    <p:anim calcmode="lin" valueType="num">
                                      <p:cBhvr additive="base">
                                        <p:cTn id="104" dur="500"/>
                                        <p:tgtEl>
                                          <p:spTgt spid="24"/>
                                        </p:tgtEl>
                                        <p:attrNameLst>
                                          <p:attrName>ppt_x</p:attrName>
                                        </p:attrNameLst>
                                      </p:cBhvr>
                                      <p:tavLst>
                                        <p:tav tm="0">
                                          <p:val>
                                            <p:strVal val="ppt_x"/>
                                          </p:val>
                                        </p:tav>
                                        <p:tav tm="100000">
                                          <p:val>
                                            <p:strVal val="ppt_x"/>
                                          </p:val>
                                        </p:tav>
                                      </p:tavLst>
                                    </p:anim>
                                    <p:anim calcmode="lin" valueType="num">
                                      <p:cBhvr additive="base">
                                        <p:cTn id="105" dur="500"/>
                                        <p:tgtEl>
                                          <p:spTgt spid="24"/>
                                        </p:tgtEl>
                                        <p:attrNameLst>
                                          <p:attrName>ppt_y</p:attrName>
                                        </p:attrNameLst>
                                      </p:cBhvr>
                                      <p:tavLst>
                                        <p:tav tm="0">
                                          <p:val>
                                            <p:strVal val="ppt_y"/>
                                          </p:val>
                                        </p:tav>
                                        <p:tav tm="100000">
                                          <p:val>
                                            <p:strVal val="1+ppt_h/2"/>
                                          </p:val>
                                        </p:tav>
                                      </p:tavLst>
                                    </p:anim>
                                    <p:set>
                                      <p:cBhvr>
                                        <p:cTn id="106" dur="1" fill="hold">
                                          <p:stCondLst>
                                            <p:cond delay="499"/>
                                          </p:stCondLst>
                                        </p:cTn>
                                        <p:tgtEl>
                                          <p:spTgt spid="24"/>
                                        </p:tgtEl>
                                        <p:attrNameLst>
                                          <p:attrName>style.visibility</p:attrName>
                                        </p:attrNameLst>
                                      </p:cBhvr>
                                      <p:to>
                                        <p:strVal val="hidden"/>
                                      </p:to>
                                    </p:set>
                                  </p:childTnLst>
                                </p:cTn>
                              </p:par>
                              <p:par>
                                <p:cTn id="107" presetID="2" presetClass="exit" presetSubtype="4" fill="hold" nodeType="withEffect">
                                  <p:stCondLst>
                                    <p:cond delay="0"/>
                                  </p:stCondLst>
                                  <p:childTnLst>
                                    <p:anim calcmode="lin" valueType="num">
                                      <p:cBhvr additive="base">
                                        <p:cTn id="108" dur="500"/>
                                        <p:tgtEl>
                                          <p:spTgt spid="25"/>
                                        </p:tgtEl>
                                        <p:attrNameLst>
                                          <p:attrName>ppt_x</p:attrName>
                                        </p:attrNameLst>
                                      </p:cBhvr>
                                      <p:tavLst>
                                        <p:tav tm="0">
                                          <p:val>
                                            <p:strVal val="ppt_x"/>
                                          </p:val>
                                        </p:tav>
                                        <p:tav tm="100000">
                                          <p:val>
                                            <p:strVal val="ppt_x"/>
                                          </p:val>
                                        </p:tav>
                                      </p:tavLst>
                                    </p:anim>
                                    <p:anim calcmode="lin" valueType="num">
                                      <p:cBhvr additive="base">
                                        <p:cTn id="109" dur="500"/>
                                        <p:tgtEl>
                                          <p:spTgt spid="25"/>
                                        </p:tgtEl>
                                        <p:attrNameLst>
                                          <p:attrName>ppt_y</p:attrName>
                                        </p:attrNameLst>
                                      </p:cBhvr>
                                      <p:tavLst>
                                        <p:tav tm="0">
                                          <p:val>
                                            <p:strVal val="ppt_y"/>
                                          </p:val>
                                        </p:tav>
                                        <p:tav tm="100000">
                                          <p:val>
                                            <p:strVal val="1+ppt_h/2"/>
                                          </p:val>
                                        </p:tav>
                                      </p:tavLst>
                                    </p:anim>
                                    <p:set>
                                      <p:cBhvr>
                                        <p:cTn id="110" dur="1" fill="hold">
                                          <p:stCondLst>
                                            <p:cond delay="499"/>
                                          </p:stCondLst>
                                        </p:cTn>
                                        <p:tgtEl>
                                          <p:spTgt spid="25"/>
                                        </p:tgtEl>
                                        <p:attrNameLst>
                                          <p:attrName>style.visibility</p:attrName>
                                        </p:attrNameLst>
                                      </p:cBhvr>
                                      <p:to>
                                        <p:strVal val="hidden"/>
                                      </p:to>
                                    </p:set>
                                  </p:childTnLst>
                                </p:cTn>
                              </p:par>
                              <p:par>
                                <p:cTn id="111" presetID="2" presetClass="exit" presetSubtype="4" fill="hold" nodeType="withEffect">
                                  <p:stCondLst>
                                    <p:cond delay="0"/>
                                  </p:stCondLst>
                                  <p:childTnLst>
                                    <p:anim calcmode="lin" valueType="num">
                                      <p:cBhvr additive="base">
                                        <p:cTn id="112" dur="500"/>
                                        <p:tgtEl>
                                          <p:spTgt spid="26"/>
                                        </p:tgtEl>
                                        <p:attrNameLst>
                                          <p:attrName>ppt_x</p:attrName>
                                        </p:attrNameLst>
                                      </p:cBhvr>
                                      <p:tavLst>
                                        <p:tav tm="0">
                                          <p:val>
                                            <p:strVal val="ppt_x"/>
                                          </p:val>
                                        </p:tav>
                                        <p:tav tm="100000">
                                          <p:val>
                                            <p:strVal val="ppt_x"/>
                                          </p:val>
                                        </p:tav>
                                      </p:tavLst>
                                    </p:anim>
                                    <p:anim calcmode="lin" valueType="num">
                                      <p:cBhvr additive="base">
                                        <p:cTn id="113" dur="500"/>
                                        <p:tgtEl>
                                          <p:spTgt spid="26"/>
                                        </p:tgtEl>
                                        <p:attrNameLst>
                                          <p:attrName>ppt_y</p:attrName>
                                        </p:attrNameLst>
                                      </p:cBhvr>
                                      <p:tavLst>
                                        <p:tav tm="0">
                                          <p:val>
                                            <p:strVal val="ppt_y"/>
                                          </p:val>
                                        </p:tav>
                                        <p:tav tm="100000">
                                          <p:val>
                                            <p:strVal val="1+ppt_h/2"/>
                                          </p:val>
                                        </p:tav>
                                      </p:tavLst>
                                    </p:anim>
                                    <p:set>
                                      <p:cBhvr>
                                        <p:cTn id="114"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9"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bject 2"/>
          <p:cNvSpPr txBox="1"/>
          <p:nvPr/>
        </p:nvSpPr>
        <p:spPr>
          <a:xfrm>
            <a:off x="5828315" y="332656"/>
            <a:ext cx="3228169"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zh-CN" altLang="en-US" sz="4000" dirty="0">
                <a:solidFill>
                  <a:schemeClr val="bg1"/>
                </a:solidFill>
                <a:latin typeface="+mn-ea"/>
                <a:ea typeface="+mn-ea"/>
              </a:rPr>
              <a:t>改签后</a:t>
            </a:r>
            <a:r>
              <a:rPr lang="zh-CN" altLang="en-US" sz="4000" dirty="0" smtClean="0">
                <a:solidFill>
                  <a:schemeClr val="bg1"/>
                </a:solidFill>
                <a:latin typeface="+mn-ea"/>
                <a:ea typeface="+mn-ea"/>
              </a:rPr>
              <a:t>退款</a:t>
            </a:r>
            <a:endParaRPr lang="zh-CN" altLang="en-US" sz="4000" dirty="0">
              <a:solidFill>
                <a:schemeClr val="bg1"/>
              </a:solidFill>
              <a:latin typeface="+mn-ea"/>
              <a:ea typeface="+mn-ea"/>
            </a:endParaRPr>
          </a:p>
        </p:txBody>
      </p:sp>
      <p:sp>
        <p:nvSpPr>
          <p:cNvPr id="86" name="矩形 85"/>
          <p:cNvSpPr>
            <a:spLocks noChangeArrowheads="1"/>
          </p:cNvSpPr>
          <p:nvPr/>
        </p:nvSpPr>
        <p:spPr bwMode="auto">
          <a:xfrm>
            <a:off x="193897" y="1268760"/>
            <a:ext cx="4378103"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r">
              <a:buFont typeface="Wingdings" panose="05000000000000000000" pitchFamily="2" charset="2"/>
              <a:buChar char="u"/>
            </a:pPr>
            <a:r>
              <a:rPr lang="en-US" altLang="zh-CN" sz="2200" b="1" dirty="0" smtClean="0">
                <a:solidFill>
                  <a:srgbClr val="17375E"/>
                </a:solidFill>
                <a:latin typeface="楷体" panose="02010609060101010101" pitchFamily="49" charset="-122"/>
                <a:ea typeface="楷体" panose="02010609060101010101" pitchFamily="49" charset="-122"/>
              </a:rPr>
              <a:t> </a:t>
            </a:r>
            <a:r>
              <a:rPr lang="zh-CN" altLang="en-US" sz="2200" b="1" dirty="0" smtClean="0">
                <a:solidFill>
                  <a:srgbClr val="17375E"/>
                </a:solidFill>
                <a:latin typeface="+mj-ea"/>
                <a:ea typeface="+mj-ea"/>
              </a:rPr>
              <a:t>项目流程 </a:t>
            </a:r>
            <a:r>
              <a:rPr lang="en-US" altLang="zh-CN" sz="2200" b="1" dirty="0" smtClean="0">
                <a:solidFill>
                  <a:srgbClr val="17375E"/>
                </a:solidFill>
                <a:latin typeface="+mj-ea"/>
                <a:ea typeface="+mj-ea"/>
              </a:rPr>
              <a:t>– </a:t>
            </a:r>
            <a:r>
              <a:rPr lang="zh-CN" altLang="en-US" sz="2200" b="1" dirty="0" smtClean="0">
                <a:solidFill>
                  <a:srgbClr val="17375E"/>
                </a:solidFill>
                <a:latin typeface="+mj-ea"/>
                <a:ea typeface="+mj-ea"/>
              </a:rPr>
              <a:t>测试中遇到的问题</a:t>
            </a:r>
            <a:endParaRPr lang="zh-CN" altLang="en-US" sz="2200" b="1" dirty="0">
              <a:solidFill>
                <a:srgbClr val="17375E"/>
              </a:solidFill>
              <a:latin typeface="+mj-ea"/>
              <a:ea typeface="+mj-ea"/>
            </a:endParaRPr>
          </a:p>
        </p:txBody>
      </p:sp>
      <p:sp>
        <p:nvSpPr>
          <p:cNvPr id="5" name="文本框 4"/>
          <p:cNvSpPr txBox="1"/>
          <p:nvPr/>
        </p:nvSpPr>
        <p:spPr>
          <a:xfrm>
            <a:off x="1009238" y="1890713"/>
            <a:ext cx="3744416" cy="369332"/>
          </a:xfrm>
          <a:prstGeom prst="rect">
            <a:avLst/>
          </a:prstGeom>
          <a:noFill/>
        </p:spPr>
        <p:txBody>
          <a:bodyPr wrap="square" rtlCol="0">
            <a:spAutoFit/>
          </a:bodyPr>
          <a:lstStyle/>
          <a:p>
            <a:r>
              <a:rPr lang="zh-CN" altLang="en-US" dirty="0" smtClean="0">
                <a:latin typeface="+mn-ea"/>
                <a:ea typeface="+mn-ea"/>
              </a:rPr>
              <a:t>问题一：</a:t>
            </a:r>
            <a:endParaRPr lang="zh-CN" altLang="en-US" dirty="0">
              <a:latin typeface="+mn-ea"/>
              <a:ea typeface="+mn-ea"/>
            </a:endParaRPr>
          </a:p>
        </p:txBody>
      </p:sp>
      <p:sp>
        <p:nvSpPr>
          <p:cNvPr id="28" name="Freeform 107"/>
          <p:cNvSpPr>
            <a:spLocks noEditPoints="1"/>
          </p:cNvSpPr>
          <p:nvPr/>
        </p:nvSpPr>
        <p:spPr>
          <a:xfrm>
            <a:off x="539552" y="1890713"/>
            <a:ext cx="366713" cy="314325"/>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0" b="0"/>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tx1"/>
          </a:solidFill>
          <a:ln w="9525">
            <a:noFill/>
          </a:ln>
        </p:spPr>
        <p:txBody>
          <a:bodyPr/>
          <a:lstStyle/>
          <a:p>
            <a:endParaRPr lang="zh-CN" altLang="en-US"/>
          </a:p>
        </p:txBody>
      </p:sp>
      <p:sp>
        <p:nvSpPr>
          <p:cNvPr id="7" name="文本框 6"/>
          <p:cNvSpPr txBox="1"/>
          <p:nvPr/>
        </p:nvSpPr>
        <p:spPr>
          <a:xfrm>
            <a:off x="2051720" y="1890713"/>
            <a:ext cx="4176464" cy="369332"/>
          </a:xfrm>
          <a:prstGeom prst="rect">
            <a:avLst/>
          </a:prstGeom>
          <a:noFill/>
        </p:spPr>
        <p:txBody>
          <a:bodyPr wrap="square" rtlCol="0">
            <a:spAutoFit/>
          </a:bodyPr>
          <a:lstStyle/>
          <a:p>
            <a:r>
              <a:rPr lang="zh-CN" altLang="en-US" dirty="0" smtClean="0">
                <a:latin typeface="+mn-ea"/>
                <a:ea typeface="+mn-ea"/>
              </a:rPr>
              <a:t>产品是新人，只能进行简单测试辅助</a:t>
            </a:r>
            <a:endParaRPr lang="zh-CN" altLang="en-US" dirty="0">
              <a:latin typeface="+mn-ea"/>
              <a:ea typeface="+mn-ea"/>
            </a:endParaRPr>
          </a:p>
        </p:txBody>
      </p:sp>
      <p:sp>
        <p:nvSpPr>
          <p:cNvPr id="27" name="文本框 26"/>
          <p:cNvSpPr txBox="1"/>
          <p:nvPr/>
        </p:nvSpPr>
        <p:spPr>
          <a:xfrm>
            <a:off x="1907704" y="3012108"/>
            <a:ext cx="5040560" cy="369332"/>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latin typeface="+mn-ea"/>
                <a:ea typeface="+mn-ea"/>
              </a:rPr>
              <a:t>按照</a:t>
            </a:r>
            <a:r>
              <a:rPr lang="zh-CN" altLang="en-US" dirty="0">
                <a:latin typeface="+mn-ea"/>
                <a:ea typeface="+mn-ea"/>
              </a:rPr>
              <a:t>业务</a:t>
            </a:r>
            <a:r>
              <a:rPr lang="zh-CN" altLang="en-US" dirty="0" smtClean="0">
                <a:latin typeface="+mn-ea"/>
                <a:ea typeface="+mn-ea"/>
              </a:rPr>
              <a:t>熟悉程度合理划分</a:t>
            </a:r>
            <a:r>
              <a:rPr lang="en-US" altLang="zh-CN" dirty="0" smtClean="0">
                <a:latin typeface="+mn-ea"/>
                <a:ea typeface="+mn-ea"/>
              </a:rPr>
              <a:t>case</a:t>
            </a:r>
            <a:endParaRPr lang="zh-CN" altLang="en-US" dirty="0">
              <a:latin typeface="+mn-ea"/>
              <a:ea typeface="+mn-ea"/>
            </a:endParaRPr>
          </a:p>
        </p:txBody>
      </p:sp>
      <p:sp>
        <p:nvSpPr>
          <p:cNvPr id="29" name="文本框 28"/>
          <p:cNvSpPr txBox="1"/>
          <p:nvPr/>
        </p:nvSpPr>
        <p:spPr>
          <a:xfrm>
            <a:off x="751617" y="2451702"/>
            <a:ext cx="1328812" cy="369332"/>
          </a:xfrm>
          <a:prstGeom prst="rect">
            <a:avLst/>
          </a:prstGeom>
          <a:noFill/>
        </p:spPr>
        <p:txBody>
          <a:bodyPr wrap="square" rtlCol="0">
            <a:spAutoFit/>
          </a:bodyPr>
          <a:lstStyle/>
          <a:p>
            <a:r>
              <a:rPr lang="zh-CN" altLang="en-US" dirty="0" smtClean="0">
                <a:latin typeface="+mj-ea"/>
                <a:ea typeface="+mj-ea"/>
              </a:rPr>
              <a:t>解决方案：</a:t>
            </a:r>
            <a:endParaRPr lang="zh-CN" altLang="en-US" dirty="0">
              <a:latin typeface="+mj-ea"/>
              <a:ea typeface="+mj-ea"/>
            </a:endParaRPr>
          </a:p>
        </p:txBody>
      </p:sp>
      <p:sp>
        <p:nvSpPr>
          <p:cNvPr id="35" name="文本框 34"/>
          <p:cNvSpPr txBox="1"/>
          <p:nvPr/>
        </p:nvSpPr>
        <p:spPr>
          <a:xfrm>
            <a:off x="1907704" y="3572514"/>
            <a:ext cx="5040560" cy="369332"/>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latin typeface="+mn-ea"/>
                <a:ea typeface="+mn-ea"/>
              </a:rPr>
              <a:t>及时沟通测试进度和测试问题</a:t>
            </a:r>
            <a:endParaRPr lang="en-US" altLang="zh-CN" dirty="0" smtClean="0">
              <a:latin typeface="+mn-ea"/>
              <a:ea typeface="+mn-ea"/>
            </a:endParaRPr>
          </a:p>
        </p:txBody>
      </p:sp>
      <p:sp>
        <p:nvSpPr>
          <p:cNvPr id="36" name="文本框 35"/>
          <p:cNvSpPr txBox="1"/>
          <p:nvPr/>
        </p:nvSpPr>
        <p:spPr>
          <a:xfrm>
            <a:off x="1907704" y="4186209"/>
            <a:ext cx="5040560" cy="369332"/>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latin typeface="+mn-ea"/>
                <a:ea typeface="+mn-ea"/>
              </a:rPr>
              <a:t>晚上同步进度和问题，并明确第二天的计划</a:t>
            </a:r>
            <a:endParaRPr lang="zh-CN" altLang="en-US" dirty="0">
              <a:latin typeface="+mn-ea"/>
              <a:ea typeface="+mn-ea"/>
            </a:endParaRPr>
          </a:p>
        </p:txBody>
      </p:sp>
      <p:pic>
        <p:nvPicPr>
          <p:cNvPr id="34" name="图片 33"/>
          <p:cNvPicPr>
            <a:picLocks noChangeAspect="1"/>
          </p:cNvPicPr>
          <p:nvPr/>
        </p:nvPicPr>
        <p:blipFill>
          <a:blip r:embed="rId1"/>
          <a:stretch>
            <a:fillRect/>
          </a:stretch>
        </p:blipFill>
        <p:spPr>
          <a:xfrm>
            <a:off x="193897" y="3381440"/>
            <a:ext cx="8707694" cy="3395265"/>
          </a:xfrm>
          <a:prstGeom prst="rect">
            <a:avLst/>
          </a:prstGeom>
        </p:spPr>
      </p:pic>
      <p:pic>
        <p:nvPicPr>
          <p:cNvPr id="4098" name="Picture 2" descr="C:\Users\chongyuan.guo\AppData\Roaming\Qunar\QunarIMS.ejabhost1\chongyuan.guo\Images\2018112511161357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908" y="2355054"/>
            <a:ext cx="4818152" cy="4502946"/>
          </a:xfrm>
          <a:prstGeom prst="rect">
            <a:avLst/>
          </a:prstGeom>
          <a:noFill/>
          <a:extLst>
            <a:ext uri="{909E8E84-426E-40DD-AFC4-6F175D3DCCD1}">
              <a14:hiddenFill xmlns:a14="http://schemas.microsoft.com/office/drawing/2010/main">
                <a:solidFill>
                  <a:srgbClr val="FFFFFF"/>
                </a:solidFill>
              </a14:hiddenFill>
            </a:ext>
          </a:extLst>
        </p:spPr>
      </p:pic>
      <p:pic>
        <p:nvPicPr>
          <p:cNvPr id="37" name="图片 36"/>
          <p:cNvPicPr>
            <a:picLocks noChangeAspect="1"/>
          </p:cNvPicPr>
          <p:nvPr/>
        </p:nvPicPr>
        <p:blipFill>
          <a:blip r:embed="rId3"/>
          <a:stretch>
            <a:fillRect/>
          </a:stretch>
        </p:blipFill>
        <p:spPr>
          <a:xfrm>
            <a:off x="0" y="3025195"/>
            <a:ext cx="9049134" cy="33117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4"/>
                                        </p:tgtEl>
                                        <p:attrNameLst>
                                          <p:attrName>ppt_x</p:attrName>
                                        </p:attrNameLst>
                                      </p:cBhvr>
                                      <p:tavLst>
                                        <p:tav tm="0">
                                          <p:val>
                                            <p:strVal val="ppt_x"/>
                                          </p:val>
                                        </p:tav>
                                        <p:tav tm="100000">
                                          <p:val>
                                            <p:strVal val="ppt_x"/>
                                          </p:val>
                                        </p:tav>
                                      </p:tavLst>
                                    </p:anim>
                                    <p:anim calcmode="lin" valueType="num">
                                      <p:cBhvr additive="base">
                                        <p:cTn id="25" dur="500"/>
                                        <p:tgtEl>
                                          <p:spTgt spid="34"/>
                                        </p:tgtEl>
                                        <p:attrNameLst>
                                          <p:attrName>ppt_y</p:attrName>
                                        </p:attrNameLst>
                                      </p:cBhvr>
                                      <p:tavLst>
                                        <p:tav tm="0">
                                          <p:val>
                                            <p:strVal val="ppt_y"/>
                                          </p:val>
                                        </p:tav>
                                        <p:tav tm="100000">
                                          <p:val>
                                            <p:strVal val="1+ppt_h/2"/>
                                          </p:val>
                                        </p:tav>
                                      </p:tavLst>
                                    </p:anim>
                                    <p:set>
                                      <p:cBhvr>
                                        <p:cTn id="26" dur="1" fill="hold">
                                          <p:stCondLst>
                                            <p:cond delay="499"/>
                                          </p:stCondLst>
                                        </p:cTn>
                                        <p:tgtEl>
                                          <p:spTgt spid="3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8"/>
                                        </p:tgtEl>
                                        <p:attrNameLst>
                                          <p:attrName>style.visibility</p:attrName>
                                        </p:attrNameLst>
                                      </p:cBhvr>
                                      <p:to>
                                        <p:strVal val="visible"/>
                                      </p:to>
                                    </p:set>
                                    <p:anim calcmode="lin" valueType="num">
                                      <p:cBhvr additive="base">
                                        <p:cTn id="37" dur="500" fill="hold"/>
                                        <p:tgtEl>
                                          <p:spTgt spid="4098"/>
                                        </p:tgtEl>
                                        <p:attrNameLst>
                                          <p:attrName>ppt_x</p:attrName>
                                        </p:attrNameLst>
                                      </p:cBhvr>
                                      <p:tavLst>
                                        <p:tav tm="0">
                                          <p:val>
                                            <p:strVal val="#ppt_x"/>
                                          </p:val>
                                        </p:tav>
                                        <p:tav tm="100000">
                                          <p:val>
                                            <p:strVal val="#ppt_x"/>
                                          </p:val>
                                        </p:tav>
                                      </p:tavLst>
                                    </p:anim>
                                    <p:anim calcmode="lin" valueType="num">
                                      <p:cBhvr additive="base">
                                        <p:cTn id="3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4098"/>
                                        </p:tgtEl>
                                        <p:attrNameLst>
                                          <p:attrName>ppt_x</p:attrName>
                                        </p:attrNameLst>
                                      </p:cBhvr>
                                      <p:tavLst>
                                        <p:tav tm="0">
                                          <p:val>
                                            <p:strVal val="ppt_x"/>
                                          </p:val>
                                        </p:tav>
                                        <p:tav tm="100000">
                                          <p:val>
                                            <p:strVal val="ppt_x"/>
                                          </p:val>
                                        </p:tav>
                                      </p:tavLst>
                                    </p:anim>
                                    <p:anim calcmode="lin" valueType="num">
                                      <p:cBhvr additive="base">
                                        <p:cTn id="43" dur="500"/>
                                        <p:tgtEl>
                                          <p:spTgt spid="4098"/>
                                        </p:tgtEl>
                                        <p:attrNameLst>
                                          <p:attrName>ppt_y</p:attrName>
                                        </p:attrNameLst>
                                      </p:cBhvr>
                                      <p:tavLst>
                                        <p:tav tm="0">
                                          <p:val>
                                            <p:strVal val="ppt_y"/>
                                          </p:val>
                                        </p:tav>
                                        <p:tav tm="100000">
                                          <p:val>
                                            <p:strVal val="1+ppt_h/2"/>
                                          </p:val>
                                        </p:tav>
                                      </p:tavLst>
                                    </p:anim>
                                    <p:set>
                                      <p:cBhvr>
                                        <p:cTn id="44" dur="1" fill="hold">
                                          <p:stCondLst>
                                            <p:cond delay="499"/>
                                          </p:stCondLst>
                                        </p:cTn>
                                        <p:tgtEl>
                                          <p:spTgt spid="409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fill="hold"/>
                                        <p:tgtEl>
                                          <p:spTgt spid="37"/>
                                        </p:tgtEl>
                                        <p:attrNameLst>
                                          <p:attrName>ppt_x</p:attrName>
                                        </p:attrNameLst>
                                      </p:cBhvr>
                                      <p:tavLst>
                                        <p:tav tm="0">
                                          <p:val>
                                            <p:strVal val="#ppt_x"/>
                                          </p:val>
                                        </p:tav>
                                        <p:tav tm="100000">
                                          <p:val>
                                            <p:strVal val="#ppt_x"/>
                                          </p:val>
                                        </p:tav>
                                      </p:tavLst>
                                    </p:anim>
                                    <p:anim calcmode="lin" valueType="num">
                                      <p:cBhvr additive="base">
                                        <p:cTn id="5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37"/>
                                        </p:tgtEl>
                                        <p:attrNameLst>
                                          <p:attrName>ppt_x</p:attrName>
                                        </p:attrNameLst>
                                      </p:cBhvr>
                                      <p:tavLst>
                                        <p:tav tm="0">
                                          <p:val>
                                            <p:strVal val="ppt_x"/>
                                          </p:val>
                                        </p:tav>
                                        <p:tav tm="100000">
                                          <p:val>
                                            <p:strVal val="ppt_x"/>
                                          </p:val>
                                        </p:tav>
                                      </p:tavLst>
                                    </p:anim>
                                    <p:anim calcmode="lin" valueType="num">
                                      <p:cBhvr additive="base">
                                        <p:cTn id="61" dur="500"/>
                                        <p:tgtEl>
                                          <p:spTgt spid="37"/>
                                        </p:tgtEl>
                                        <p:attrNameLst>
                                          <p:attrName>ppt_y</p:attrName>
                                        </p:attrNameLst>
                                      </p:cBhvr>
                                      <p:tavLst>
                                        <p:tav tm="0">
                                          <p:val>
                                            <p:strVal val="ppt_y"/>
                                          </p:val>
                                        </p:tav>
                                        <p:tav tm="100000">
                                          <p:val>
                                            <p:strVal val="1+ppt_h/2"/>
                                          </p:val>
                                        </p:tav>
                                      </p:tavLst>
                                    </p:anim>
                                    <p:set>
                                      <p:cBhvr>
                                        <p:cTn id="62"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5"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bject 2"/>
          <p:cNvSpPr txBox="1"/>
          <p:nvPr/>
        </p:nvSpPr>
        <p:spPr>
          <a:xfrm>
            <a:off x="5828315" y="332656"/>
            <a:ext cx="3228169"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zh-CN" altLang="en-US" sz="4000" dirty="0">
                <a:solidFill>
                  <a:schemeClr val="bg1"/>
                </a:solidFill>
                <a:latin typeface="+mn-ea"/>
                <a:ea typeface="+mn-ea"/>
              </a:rPr>
              <a:t>改签后</a:t>
            </a:r>
            <a:r>
              <a:rPr lang="zh-CN" altLang="en-US" sz="4000" dirty="0" smtClean="0">
                <a:solidFill>
                  <a:schemeClr val="bg1"/>
                </a:solidFill>
                <a:latin typeface="+mn-ea"/>
                <a:ea typeface="+mn-ea"/>
              </a:rPr>
              <a:t>退款</a:t>
            </a:r>
            <a:endParaRPr lang="zh-CN" altLang="en-US" sz="4000" dirty="0">
              <a:solidFill>
                <a:schemeClr val="bg1"/>
              </a:solidFill>
              <a:latin typeface="+mn-ea"/>
              <a:ea typeface="+mn-ea"/>
            </a:endParaRPr>
          </a:p>
        </p:txBody>
      </p:sp>
      <p:sp>
        <p:nvSpPr>
          <p:cNvPr id="86" name="矩形 85"/>
          <p:cNvSpPr>
            <a:spLocks noChangeArrowheads="1"/>
          </p:cNvSpPr>
          <p:nvPr/>
        </p:nvSpPr>
        <p:spPr bwMode="auto">
          <a:xfrm>
            <a:off x="193897" y="1268760"/>
            <a:ext cx="4378103"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r">
              <a:buFont typeface="Wingdings" panose="05000000000000000000" pitchFamily="2" charset="2"/>
              <a:buChar char="u"/>
            </a:pPr>
            <a:r>
              <a:rPr lang="en-US" altLang="zh-CN" sz="2200" b="1" dirty="0" smtClean="0">
                <a:solidFill>
                  <a:srgbClr val="17375E"/>
                </a:solidFill>
                <a:latin typeface="楷体" panose="02010609060101010101" pitchFamily="49" charset="-122"/>
                <a:ea typeface="楷体" panose="02010609060101010101" pitchFamily="49" charset="-122"/>
              </a:rPr>
              <a:t> </a:t>
            </a:r>
            <a:r>
              <a:rPr lang="zh-CN" altLang="en-US" sz="2200" b="1" dirty="0" smtClean="0">
                <a:solidFill>
                  <a:srgbClr val="17375E"/>
                </a:solidFill>
                <a:latin typeface="+mj-ea"/>
                <a:ea typeface="+mj-ea"/>
              </a:rPr>
              <a:t>项目流程 </a:t>
            </a:r>
            <a:r>
              <a:rPr lang="en-US" altLang="zh-CN" sz="2200" b="1" dirty="0" smtClean="0">
                <a:solidFill>
                  <a:srgbClr val="17375E"/>
                </a:solidFill>
                <a:latin typeface="+mj-ea"/>
                <a:ea typeface="+mj-ea"/>
              </a:rPr>
              <a:t>– </a:t>
            </a:r>
            <a:r>
              <a:rPr lang="zh-CN" altLang="en-US" sz="2200" b="1" dirty="0" smtClean="0">
                <a:solidFill>
                  <a:srgbClr val="17375E"/>
                </a:solidFill>
                <a:latin typeface="+mj-ea"/>
                <a:ea typeface="+mj-ea"/>
              </a:rPr>
              <a:t>测试中遇到的问题</a:t>
            </a:r>
            <a:endParaRPr lang="zh-CN" altLang="en-US" sz="2200" b="1" dirty="0">
              <a:solidFill>
                <a:srgbClr val="17375E"/>
              </a:solidFill>
              <a:latin typeface="+mj-ea"/>
              <a:ea typeface="+mj-ea"/>
            </a:endParaRPr>
          </a:p>
        </p:txBody>
      </p:sp>
      <p:sp>
        <p:nvSpPr>
          <p:cNvPr id="5" name="文本框 4"/>
          <p:cNvSpPr txBox="1"/>
          <p:nvPr/>
        </p:nvSpPr>
        <p:spPr>
          <a:xfrm>
            <a:off x="1009238" y="1890713"/>
            <a:ext cx="6299066" cy="368300"/>
          </a:xfrm>
          <a:prstGeom prst="rect">
            <a:avLst/>
          </a:prstGeom>
          <a:noFill/>
        </p:spPr>
        <p:txBody>
          <a:bodyPr wrap="square" rtlCol="0">
            <a:spAutoFit/>
          </a:bodyPr>
          <a:lstStyle/>
          <a:p>
            <a:r>
              <a:rPr lang="zh-CN" altLang="en-US" dirty="0" smtClean="0">
                <a:latin typeface="+mn-ea"/>
                <a:ea typeface="+mn-ea"/>
              </a:rPr>
              <a:t>问题二：</a:t>
            </a:r>
            <a:r>
              <a:rPr lang="en-US" altLang="zh-CN" dirty="0" err="1" smtClean="0">
                <a:latin typeface="+mn-ea"/>
                <a:ea typeface="+mn-ea"/>
              </a:rPr>
              <a:t>fuwu_log</a:t>
            </a:r>
            <a:r>
              <a:rPr lang="zh-CN" altLang="en-US" dirty="0" smtClean="0">
                <a:latin typeface="+mn-ea"/>
                <a:ea typeface="+mn-ea"/>
              </a:rPr>
              <a:t>宿主机有问题，影响测试</a:t>
            </a:r>
            <a:endParaRPr lang="zh-CN" altLang="en-US" dirty="0">
              <a:latin typeface="+mn-ea"/>
              <a:ea typeface="+mn-ea"/>
            </a:endParaRPr>
          </a:p>
        </p:txBody>
      </p:sp>
      <p:sp>
        <p:nvSpPr>
          <p:cNvPr id="28" name="Freeform 107"/>
          <p:cNvSpPr>
            <a:spLocks noEditPoints="1"/>
          </p:cNvSpPr>
          <p:nvPr/>
        </p:nvSpPr>
        <p:spPr>
          <a:xfrm>
            <a:off x="539552" y="1890713"/>
            <a:ext cx="366713" cy="314325"/>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0" b="0"/>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tx1"/>
          </a:solidFill>
          <a:ln w="9525">
            <a:noFill/>
          </a:ln>
        </p:spPr>
        <p:txBody>
          <a:bodyPr/>
          <a:lstStyle/>
          <a:p>
            <a:endParaRPr lang="zh-CN" altLang="en-US"/>
          </a:p>
        </p:txBody>
      </p:sp>
      <p:sp>
        <p:nvSpPr>
          <p:cNvPr id="27" name="文本框 26"/>
          <p:cNvSpPr txBox="1"/>
          <p:nvPr/>
        </p:nvSpPr>
        <p:spPr>
          <a:xfrm>
            <a:off x="1691680" y="2983923"/>
            <a:ext cx="5400600" cy="369332"/>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latin typeface="+mn-ea"/>
                <a:ea typeface="+mn-ea"/>
              </a:rPr>
              <a:t>搭建</a:t>
            </a:r>
            <a:r>
              <a:rPr lang="en-US" altLang="zh-CN" dirty="0" err="1" smtClean="0">
                <a:latin typeface="+mn-ea"/>
                <a:ea typeface="+mn-ea"/>
              </a:rPr>
              <a:t>fuwu_log</a:t>
            </a:r>
            <a:r>
              <a:rPr lang="zh-CN" altLang="en-US" dirty="0" smtClean="0">
                <a:latin typeface="+mn-ea"/>
                <a:ea typeface="+mn-ea"/>
              </a:rPr>
              <a:t>小模板进行对接</a:t>
            </a:r>
            <a:endParaRPr lang="en-US" altLang="zh-CN" dirty="0" smtClean="0">
              <a:latin typeface="+mn-ea"/>
              <a:ea typeface="+mn-ea"/>
            </a:endParaRPr>
          </a:p>
        </p:txBody>
      </p:sp>
      <p:sp>
        <p:nvSpPr>
          <p:cNvPr id="29" name="文本框 28"/>
          <p:cNvSpPr txBox="1"/>
          <p:nvPr/>
        </p:nvSpPr>
        <p:spPr>
          <a:xfrm>
            <a:off x="751617" y="2451702"/>
            <a:ext cx="1328812" cy="369332"/>
          </a:xfrm>
          <a:prstGeom prst="rect">
            <a:avLst/>
          </a:prstGeom>
          <a:noFill/>
        </p:spPr>
        <p:txBody>
          <a:bodyPr wrap="square" rtlCol="0">
            <a:spAutoFit/>
          </a:bodyPr>
          <a:lstStyle/>
          <a:p>
            <a:r>
              <a:rPr lang="zh-CN" altLang="en-US" dirty="0" smtClean="0">
                <a:latin typeface="+mj-ea"/>
                <a:ea typeface="+mj-ea"/>
              </a:rPr>
              <a:t>解决方案：</a:t>
            </a:r>
            <a:endParaRPr lang="zh-CN" altLang="en-US" dirty="0">
              <a:latin typeface="+mj-ea"/>
              <a:ea typeface="+mj-ea"/>
            </a:endParaRPr>
          </a:p>
        </p:txBody>
      </p:sp>
      <p:pic>
        <p:nvPicPr>
          <p:cNvPr id="3" name="图片 2"/>
          <p:cNvPicPr>
            <a:picLocks noChangeAspect="1"/>
          </p:cNvPicPr>
          <p:nvPr/>
        </p:nvPicPr>
        <p:blipFill>
          <a:blip r:embed="rId1"/>
          <a:stretch>
            <a:fillRect/>
          </a:stretch>
        </p:blipFill>
        <p:spPr>
          <a:xfrm>
            <a:off x="1907704" y="3572514"/>
            <a:ext cx="5791200" cy="2209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bject 2"/>
          <p:cNvSpPr txBox="1"/>
          <p:nvPr/>
        </p:nvSpPr>
        <p:spPr>
          <a:xfrm>
            <a:off x="5828315" y="332656"/>
            <a:ext cx="3228169"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zh-CN" altLang="en-US" sz="4000" dirty="0">
                <a:solidFill>
                  <a:schemeClr val="bg1"/>
                </a:solidFill>
                <a:latin typeface="+mn-ea"/>
                <a:ea typeface="+mn-ea"/>
              </a:rPr>
              <a:t>改签后</a:t>
            </a:r>
            <a:r>
              <a:rPr lang="zh-CN" altLang="en-US" sz="4000" dirty="0" smtClean="0">
                <a:solidFill>
                  <a:schemeClr val="bg1"/>
                </a:solidFill>
                <a:latin typeface="+mn-ea"/>
                <a:ea typeface="+mn-ea"/>
              </a:rPr>
              <a:t>退款</a:t>
            </a:r>
            <a:endParaRPr lang="zh-CN" altLang="en-US" sz="4000" dirty="0">
              <a:solidFill>
                <a:schemeClr val="bg1"/>
              </a:solidFill>
              <a:latin typeface="+mn-ea"/>
              <a:ea typeface="+mn-ea"/>
            </a:endParaRPr>
          </a:p>
        </p:txBody>
      </p:sp>
      <p:sp>
        <p:nvSpPr>
          <p:cNvPr id="86" name="矩形 85"/>
          <p:cNvSpPr>
            <a:spLocks noChangeArrowheads="1"/>
          </p:cNvSpPr>
          <p:nvPr/>
        </p:nvSpPr>
        <p:spPr bwMode="auto">
          <a:xfrm>
            <a:off x="141845" y="1319494"/>
            <a:ext cx="3531718"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r">
              <a:buFont typeface="Wingdings" panose="05000000000000000000" pitchFamily="2" charset="2"/>
              <a:buChar char="u"/>
            </a:pPr>
            <a:r>
              <a:rPr lang="en-US" altLang="zh-CN" sz="2200" b="1" dirty="0" smtClean="0">
                <a:solidFill>
                  <a:srgbClr val="17375E"/>
                </a:solidFill>
                <a:latin typeface="楷体" panose="02010609060101010101" pitchFamily="49" charset="-122"/>
                <a:ea typeface="楷体" panose="02010609060101010101" pitchFamily="49" charset="-122"/>
              </a:rPr>
              <a:t> </a:t>
            </a:r>
            <a:r>
              <a:rPr lang="zh-CN" altLang="en-US" sz="2200" b="1" dirty="0" smtClean="0">
                <a:solidFill>
                  <a:srgbClr val="17375E"/>
                </a:solidFill>
                <a:latin typeface="+mj-ea"/>
                <a:ea typeface="+mj-ea"/>
              </a:rPr>
              <a:t>项目流程 </a:t>
            </a:r>
            <a:r>
              <a:rPr lang="en-US" altLang="zh-CN" sz="2200" b="1" dirty="0" smtClean="0">
                <a:solidFill>
                  <a:srgbClr val="17375E"/>
                </a:solidFill>
                <a:latin typeface="+mj-ea"/>
                <a:ea typeface="+mj-ea"/>
              </a:rPr>
              <a:t>– </a:t>
            </a:r>
            <a:r>
              <a:rPr lang="zh-CN" altLang="en-US" sz="2200" b="1" dirty="0" smtClean="0">
                <a:solidFill>
                  <a:srgbClr val="17375E"/>
                </a:solidFill>
                <a:latin typeface="+mj-ea"/>
                <a:ea typeface="+mj-ea"/>
              </a:rPr>
              <a:t>发布和回滚</a:t>
            </a:r>
            <a:endParaRPr lang="zh-CN" altLang="en-US" sz="2200" b="1" dirty="0">
              <a:solidFill>
                <a:srgbClr val="17375E"/>
              </a:solidFill>
              <a:latin typeface="+mj-ea"/>
              <a:ea typeface="+mj-ea"/>
            </a:endParaRPr>
          </a:p>
        </p:txBody>
      </p:sp>
      <p:sp>
        <p:nvSpPr>
          <p:cNvPr id="9" name="矩形 8"/>
          <p:cNvSpPr/>
          <p:nvPr/>
        </p:nvSpPr>
        <p:spPr>
          <a:xfrm>
            <a:off x="763497" y="1989851"/>
            <a:ext cx="7617006" cy="430374"/>
          </a:xfrm>
          <a:prstGeom prst="rect">
            <a:avLst/>
          </a:prstGeom>
        </p:spPr>
        <p:txBody>
          <a:bodyPr wrap="square">
            <a:spAutoFit/>
          </a:bodyPr>
          <a:lstStyle/>
          <a:p>
            <a:pPr marL="342900" lvl="1" indent="-342900">
              <a:lnSpc>
                <a:spcPct val="120000"/>
              </a:lnSpc>
              <a:buFont typeface="Wingdings" panose="05000000000000000000" pitchFamily="2" charset="2"/>
              <a:buChar char="ü"/>
            </a:pPr>
            <a:r>
              <a:rPr lang="zh-CN" altLang="en-US" sz="2000" dirty="0" smtClean="0">
                <a:solidFill>
                  <a:schemeClr val="tx2">
                    <a:lumMod val="75000"/>
                  </a:schemeClr>
                </a:solidFill>
                <a:latin typeface="+mn-ea"/>
                <a:ea typeface="+mn-ea"/>
                <a:sym typeface="宋体" panose="02010600030101010101" pitchFamily="2" charset="-122"/>
              </a:rPr>
              <a:t>项目发布</a:t>
            </a:r>
            <a:endParaRPr lang="en-US" altLang="zh-CN" sz="2000" dirty="0">
              <a:solidFill>
                <a:schemeClr val="tx2">
                  <a:lumMod val="75000"/>
                </a:schemeClr>
              </a:solidFill>
              <a:latin typeface="+mn-ea"/>
              <a:ea typeface="+mn-ea"/>
              <a:sym typeface="宋体" panose="02010600030101010101" pitchFamily="2" charset="-122"/>
            </a:endParaRPr>
          </a:p>
        </p:txBody>
      </p:sp>
      <p:sp>
        <p:nvSpPr>
          <p:cNvPr id="10" name="矩形 9"/>
          <p:cNvSpPr/>
          <p:nvPr/>
        </p:nvSpPr>
        <p:spPr>
          <a:xfrm>
            <a:off x="763497" y="2779832"/>
            <a:ext cx="7617006" cy="430374"/>
          </a:xfrm>
          <a:prstGeom prst="rect">
            <a:avLst/>
          </a:prstGeom>
        </p:spPr>
        <p:txBody>
          <a:bodyPr wrap="square">
            <a:spAutoFit/>
          </a:bodyPr>
          <a:lstStyle/>
          <a:p>
            <a:pPr marL="342900" lvl="1" indent="-342900">
              <a:lnSpc>
                <a:spcPct val="120000"/>
              </a:lnSpc>
              <a:buFont typeface="Wingdings" panose="05000000000000000000" pitchFamily="2" charset="2"/>
              <a:buChar char="ü"/>
            </a:pPr>
            <a:r>
              <a:rPr lang="zh-CN" altLang="en-US" sz="2000" dirty="0" smtClean="0">
                <a:solidFill>
                  <a:schemeClr val="tx2">
                    <a:lumMod val="75000"/>
                  </a:schemeClr>
                </a:solidFill>
                <a:latin typeface="+mn-ea"/>
                <a:ea typeface="+mn-ea"/>
                <a:sym typeface="宋体" panose="02010600030101010101" pitchFamily="2" charset="-122"/>
              </a:rPr>
              <a:t>项目回滚</a:t>
            </a:r>
            <a:endParaRPr lang="en-US" altLang="zh-CN" sz="2000" dirty="0">
              <a:solidFill>
                <a:schemeClr val="tx2">
                  <a:lumMod val="75000"/>
                </a:schemeClr>
              </a:solidFill>
              <a:latin typeface="+mn-ea"/>
              <a:ea typeface="+mn-ea"/>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226809" y="2408275"/>
            <a:ext cx="8829675" cy="407670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45" y="1127022"/>
            <a:ext cx="8949762" cy="6639206"/>
          </a:xfrm>
          <a:prstGeom prst="rect">
            <a:avLst/>
          </a:prstGeom>
        </p:spPr>
      </p:pic>
      <p:pic>
        <p:nvPicPr>
          <p:cNvPr id="6" name="图片 5"/>
          <p:cNvPicPr>
            <a:picLocks noChangeAspect="1"/>
          </p:cNvPicPr>
          <p:nvPr/>
        </p:nvPicPr>
        <p:blipFill>
          <a:blip r:embed="rId3"/>
          <a:stretch>
            <a:fillRect/>
          </a:stretch>
        </p:blipFill>
        <p:spPr>
          <a:xfrm>
            <a:off x="241096" y="3416068"/>
            <a:ext cx="8801100" cy="2362200"/>
          </a:xfrm>
          <a:prstGeom prst="rect">
            <a:avLst/>
          </a:prstGeom>
        </p:spPr>
      </p:pic>
      <p:pic>
        <p:nvPicPr>
          <p:cNvPr id="5" name="图片 4"/>
          <p:cNvPicPr>
            <a:picLocks noChangeAspect="1"/>
          </p:cNvPicPr>
          <p:nvPr/>
        </p:nvPicPr>
        <p:blipFill>
          <a:blip r:embed="rId4"/>
          <a:stretch>
            <a:fillRect/>
          </a:stretch>
        </p:blipFill>
        <p:spPr>
          <a:xfrm>
            <a:off x="-81685" y="1288989"/>
            <a:ext cx="9201150" cy="5467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ppt_x"/>
                                          </p:val>
                                        </p:tav>
                                      </p:tavLst>
                                    </p:anim>
                                    <p:anim calcmode="lin" valueType="num">
                                      <p:cBhvr additive="base">
                                        <p:cTn id="19" dur="500"/>
                                        <p:tgtEl>
                                          <p:spTgt spid="2"/>
                                        </p:tgtEl>
                                        <p:attrNameLst>
                                          <p:attrName>ppt_y</p:attrName>
                                        </p:attrNameLst>
                                      </p:cBhvr>
                                      <p:tavLst>
                                        <p:tav tm="0">
                                          <p:val>
                                            <p:strVal val="ppt_y"/>
                                          </p:val>
                                        </p:tav>
                                        <p:tav tm="100000">
                                          <p:val>
                                            <p:strVal val="1+ppt_h/2"/>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4"/>
                                        </p:tgtEl>
                                        <p:attrNameLst>
                                          <p:attrName>ppt_x</p:attrName>
                                        </p:attrNameLst>
                                      </p:cBhvr>
                                      <p:tavLst>
                                        <p:tav tm="0">
                                          <p:val>
                                            <p:strVal val="ppt_x"/>
                                          </p:val>
                                        </p:tav>
                                        <p:tav tm="100000">
                                          <p:val>
                                            <p:strVal val="ppt_x"/>
                                          </p:val>
                                        </p:tav>
                                      </p:tavLst>
                                    </p:anim>
                                    <p:anim calcmode="lin" valueType="num">
                                      <p:cBhvr additive="base">
                                        <p:cTn id="31" dur="500"/>
                                        <p:tgtEl>
                                          <p:spTgt spid="4"/>
                                        </p:tgtEl>
                                        <p:attrNameLst>
                                          <p:attrName>ppt_y</p:attrName>
                                        </p:attrNameLst>
                                      </p:cBhvr>
                                      <p:tavLst>
                                        <p:tav tm="0">
                                          <p:val>
                                            <p:strVal val="ppt_y"/>
                                          </p:val>
                                        </p:tav>
                                        <p:tav tm="100000">
                                          <p:val>
                                            <p:strVal val="1+ppt_h/2"/>
                                          </p:val>
                                        </p:tav>
                                      </p:tavLst>
                                    </p:anim>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6"/>
                                        </p:tgtEl>
                                        <p:attrNameLst>
                                          <p:attrName>ppt_x</p:attrName>
                                        </p:attrNameLst>
                                      </p:cBhvr>
                                      <p:tavLst>
                                        <p:tav tm="0">
                                          <p:val>
                                            <p:strVal val="ppt_x"/>
                                          </p:val>
                                        </p:tav>
                                        <p:tav tm="100000">
                                          <p:val>
                                            <p:strVal val="ppt_x"/>
                                          </p:val>
                                        </p:tav>
                                      </p:tavLst>
                                    </p:anim>
                                    <p:anim calcmode="lin" valueType="num">
                                      <p:cBhvr additive="base">
                                        <p:cTn id="43" dur="500"/>
                                        <p:tgtEl>
                                          <p:spTgt spid="6"/>
                                        </p:tgtEl>
                                        <p:attrNameLst>
                                          <p:attrName>ppt_y</p:attrName>
                                        </p:attrNameLst>
                                      </p:cBhvr>
                                      <p:tavLst>
                                        <p:tav tm="0">
                                          <p:val>
                                            <p:strVal val="ppt_y"/>
                                          </p:val>
                                        </p:tav>
                                        <p:tav tm="100000">
                                          <p:val>
                                            <p:strVal val="1+ppt_h/2"/>
                                          </p:val>
                                        </p:tav>
                                      </p:tavLst>
                                    </p:anim>
                                    <p:set>
                                      <p:cBhvr>
                                        <p:cTn id="44" dur="1" fill="hold">
                                          <p:stCondLst>
                                            <p:cond delay="499"/>
                                          </p:stCondLst>
                                        </p:cTn>
                                        <p:tgtEl>
                                          <p:spTgt spid="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bject 2"/>
          <p:cNvSpPr txBox="1"/>
          <p:nvPr/>
        </p:nvSpPr>
        <p:spPr>
          <a:xfrm>
            <a:off x="5828315" y="332656"/>
            <a:ext cx="3228169"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zh-CN" altLang="en-US" sz="4000" dirty="0">
                <a:solidFill>
                  <a:schemeClr val="bg1"/>
                </a:solidFill>
                <a:latin typeface="+mn-ea"/>
                <a:ea typeface="+mn-ea"/>
              </a:rPr>
              <a:t>改签后</a:t>
            </a:r>
            <a:r>
              <a:rPr lang="zh-CN" altLang="en-US" sz="4000" dirty="0" smtClean="0">
                <a:solidFill>
                  <a:schemeClr val="bg1"/>
                </a:solidFill>
                <a:latin typeface="+mn-ea"/>
                <a:ea typeface="+mn-ea"/>
              </a:rPr>
              <a:t>退款</a:t>
            </a:r>
            <a:endParaRPr lang="zh-CN" altLang="en-US" sz="4000" dirty="0">
              <a:solidFill>
                <a:schemeClr val="bg1"/>
              </a:solidFill>
              <a:latin typeface="+mn-ea"/>
              <a:ea typeface="+mn-ea"/>
            </a:endParaRPr>
          </a:p>
        </p:txBody>
      </p:sp>
      <p:sp>
        <p:nvSpPr>
          <p:cNvPr id="86" name="矩形 85"/>
          <p:cNvSpPr>
            <a:spLocks noChangeArrowheads="1"/>
          </p:cNvSpPr>
          <p:nvPr/>
        </p:nvSpPr>
        <p:spPr bwMode="auto">
          <a:xfrm>
            <a:off x="141845" y="1319494"/>
            <a:ext cx="3531718"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r">
              <a:buFont typeface="Wingdings" panose="05000000000000000000" pitchFamily="2" charset="2"/>
              <a:buChar char="u"/>
            </a:pPr>
            <a:r>
              <a:rPr lang="en-US" altLang="zh-CN" sz="2200" b="1" dirty="0" smtClean="0">
                <a:solidFill>
                  <a:srgbClr val="17375E"/>
                </a:solidFill>
                <a:latin typeface="楷体" panose="02010609060101010101" pitchFamily="49" charset="-122"/>
                <a:ea typeface="楷体" panose="02010609060101010101" pitchFamily="49" charset="-122"/>
              </a:rPr>
              <a:t> </a:t>
            </a:r>
            <a:r>
              <a:rPr lang="zh-CN" altLang="en-US" sz="2200" b="1" dirty="0" smtClean="0">
                <a:solidFill>
                  <a:srgbClr val="17375E"/>
                </a:solidFill>
                <a:latin typeface="+mj-ea"/>
                <a:ea typeface="+mj-ea"/>
              </a:rPr>
              <a:t>项目流程 </a:t>
            </a:r>
            <a:r>
              <a:rPr lang="en-US" altLang="zh-CN" sz="2200" b="1" dirty="0" smtClean="0">
                <a:solidFill>
                  <a:srgbClr val="17375E"/>
                </a:solidFill>
                <a:latin typeface="+mj-ea"/>
                <a:ea typeface="+mj-ea"/>
              </a:rPr>
              <a:t>– </a:t>
            </a:r>
            <a:r>
              <a:rPr lang="zh-CN" altLang="en-US" sz="2200" b="1" dirty="0" smtClean="0">
                <a:solidFill>
                  <a:srgbClr val="17375E"/>
                </a:solidFill>
                <a:latin typeface="+mj-ea"/>
                <a:ea typeface="+mj-ea"/>
              </a:rPr>
              <a:t>监控和报警</a:t>
            </a:r>
            <a:endParaRPr lang="zh-CN" altLang="en-US" sz="2200" b="1" dirty="0">
              <a:solidFill>
                <a:srgbClr val="17375E"/>
              </a:solidFill>
              <a:latin typeface="+mj-ea"/>
              <a:ea typeface="+mj-ea"/>
            </a:endParaRPr>
          </a:p>
        </p:txBody>
      </p:sp>
      <p:pic>
        <p:nvPicPr>
          <p:cNvPr id="2" name="图片 1"/>
          <p:cNvPicPr>
            <a:picLocks noChangeAspect="1"/>
          </p:cNvPicPr>
          <p:nvPr/>
        </p:nvPicPr>
        <p:blipFill>
          <a:blip r:embed="rId1"/>
          <a:stretch>
            <a:fillRect/>
          </a:stretch>
        </p:blipFill>
        <p:spPr>
          <a:xfrm>
            <a:off x="15061" y="1918007"/>
            <a:ext cx="9060877" cy="4295843"/>
          </a:xfrm>
          <a:prstGeom prst="rect">
            <a:avLst/>
          </a:prstGeom>
        </p:spPr>
      </p:pic>
      <p:pic>
        <p:nvPicPr>
          <p:cNvPr id="4" name="图片 3"/>
          <p:cNvPicPr>
            <a:picLocks noChangeAspect="1"/>
          </p:cNvPicPr>
          <p:nvPr/>
        </p:nvPicPr>
        <p:blipFill>
          <a:blip r:embed="rId2"/>
          <a:stretch>
            <a:fillRect/>
          </a:stretch>
        </p:blipFill>
        <p:spPr>
          <a:xfrm>
            <a:off x="-105276" y="1918007"/>
            <a:ext cx="9249276" cy="4295843"/>
          </a:xfrm>
          <a:prstGeom prst="rect">
            <a:avLst/>
          </a:prstGeom>
        </p:spPr>
      </p:pic>
      <p:pic>
        <p:nvPicPr>
          <p:cNvPr id="6" name="图片 5"/>
          <p:cNvPicPr>
            <a:picLocks noChangeAspect="1"/>
          </p:cNvPicPr>
          <p:nvPr/>
        </p:nvPicPr>
        <p:blipFill>
          <a:blip r:embed="rId3"/>
          <a:stretch>
            <a:fillRect/>
          </a:stretch>
        </p:blipFill>
        <p:spPr>
          <a:xfrm>
            <a:off x="66434" y="1918007"/>
            <a:ext cx="8990050" cy="2776339"/>
          </a:xfrm>
          <a:prstGeom prst="rect">
            <a:avLst/>
          </a:prstGeom>
        </p:spPr>
      </p:pic>
      <p:pic>
        <p:nvPicPr>
          <p:cNvPr id="7" name="图片 6"/>
          <p:cNvPicPr>
            <a:picLocks noChangeAspect="1"/>
          </p:cNvPicPr>
          <p:nvPr/>
        </p:nvPicPr>
        <p:blipFill>
          <a:blip r:embed="rId4"/>
          <a:stretch>
            <a:fillRect/>
          </a:stretch>
        </p:blipFill>
        <p:spPr>
          <a:xfrm>
            <a:off x="46980" y="1918007"/>
            <a:ext cx="8883393" cy="2425987"/>
          </a:xfrm>
          <a:prstGeom prst="rect">
            <a:avLst/>
          </a:prstGeom>
        </p:spPr>
      </p:pic>
      <p:pic>
        <p:nvPicPr>
          <p:cNvPr id="8" name="图片 7"/>
          <p:cNvPicPr>
            <a:picLocks noChangeAspect="1"/>
          </p:cNvPicPr>
          <p:nvPr/>
        </p:nvPicPr>
        <p:blipFill>
          <a:blip r:embed="rId5"/>
          <a:stretch>
            <a:fillRect/>
          </a:stretch>
        </p:blipFill>
        <p:spPr>
          <a:xfrm>
            <a:off x="-63180" y="4241365"/>
            <a:ext cx="9103711" cy="4636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2"/>
                                        </p:tgtEl>
                                        <p:attrNameLst>
                                          <p:attrName>ppt_x</p:attrName>
                                        </p:attrNameLst>
                                      </p:cBhvr>
                                      <p:tavLst>
                                        <p:tav tm="0">
                                          <p:val>
                                            <p:strVal val="ppt_x"/>
                                          </p:val>
                                        </p:tav>
                                        <p:tav tm="100000">
                                          <p:val>
                                            <p:strVal val="ppt_x"/>
                                          </p:val>
                                        </p:tav>
                                      </p:tavLst>
                                    </p:anim>
                                    <p:anim calcmode="lin" valueType="num">
                                      <p:cBhvr additive="base">
                                        <p:cTn id="25" dur="500"/>
                                        <p:tgtEl>
                                          <p:spTgt spid="2"/>
                                        </p:tgtEl>
                                        <p:attrNameLst>
                                          <p:attrName>ppt_y</p:attrName>
                                        </p:attrNameLst>
                                      </p:cBhvr>
                                      <p:tavLst>
                                        <p:tav tm="0">
                                          <p:val>
                                            <p:strVal val="ppt_y"/>
                                          </p:val>
                                        </p:tav>
                                        <p:tav tm="100000">
                                          <p:val>
                                            <p:strVal val="1+ppt_h/2"/>
                                          </p:val>
                                        </p:tav>
                                      </p:tavLst>
                                    </p:anim>
                                    <p:set>
                                      <p:cBhvr>
                                        <p:cTn id="26" dur="1" fill="hold">
                                          <p:stCondLst>
                                            <p:cond delay="499"/>
                                          </p:stCondLst>
                                        </p:cTn>
                                        <p:tgtEl>
                                          <p:spTgt spid="2"/>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4"/>
                                        </p:tgtEl>
                                        <p:attrNameLst>
                                          <p:attrName>ppt_x</p:attrName>
                                        </p:attrNameLst>
                                      </p:cBhvr>
                                      <p:tavLst>
                                        <p:tav tm="0">
                                          <p:val>
                                            <p:strVal val="ppt_x"/>
                                          </p:val>
                                        </p:tav>
                                        <p:tav tm="100000">
                                          <p:val>
                                            <p:strVal val="ppt_x"/>
                                          </p:val>
                                        </p:tav>
                                      </p:tavLst>
                                    </p:anim>
                                    <p:anim calcmode="lin" valueType="num">
                                      <p:cBhvr additive="base">
                                        <p:cTn id="29" dur="500"/>
                                        <p:tgtEl>
                                          <p:spTgt spid="4"/>
                                        </p:tgtEl>
                                        <p:attrNameLst>
                                          <p:attrName>ppt_y</p:attrName>
                                        </p:attrNameLst>
                                      </p:cBhvr>
                                      <p:tavLst>
                                        <p:tav tm="0">
                                          <p:val>
                                            <p:strVal val="ppt_y"/>
                                          </p:val>
                                        </p:tav>
                                        <p:tav tm="100000">
                                          <p:val>
                                            <p:strVal val="1+ppt_h/2"/>
                                          </p:val>
                                        </p:tav>
                                      </p:tavLst>
                                    </p:anim>
                                    <p:set>
                                      <p:cBhvr>
                                        <p:cTn id="30" dur="1" fill="hold">
                                          <p:stCondLst>
                                            <p:cond delay="499"/>
                                          </p:stCondLst>
                                        </p:cTn>
                                        <p:tgtEl>
                                          <p:spTgt spid="4"/>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6"/>
                                        </p:tgtEl>
                                        <p:attrNameLst>
                                          <p:attrName>ppt_x</p:attrName>
                                        </p:attrNameLst>
                                      </p:cBhvr>
                                      <p:tavLst>
                                        <p:tav tm="0">
                                          <p:val>
                                            <p:strVal val="ppt_x"/>
                                          </p:val>
                                        </p:tav>
                                        <p:tav tm="100000">
                                          <p:val>
                                            <p:strVal val="ppt_x"/>
                                          </p:val>
                                        </p:tav>
                                      </p:tavLst>
                                    </p:anim>
                                    <p:anim calcmode="lin" valueType="num">
                                      <p:cBhvr additive="base">
                                        <p:cTn id="33" dur="500"/>
                                        <p:tgtEl>
                                          <p:spTgt spid="6"/>
                                        </p:tgtEl>
                                        <p:attrNameLst>
                                          <p:attrName>ppt_y</p:attrName>
                                        </p:attrNameLst>
                                      </p:cBhvr>
                                      <p:tavLst>
                                        <p:tav tm="0">
                                          <p:val>
                                            <p:strVal val="ppt_y"/>
                                          </p:val>
                                        </p:tav>
                                        <p:tav tm="100000">
                                          <p:val>
                                            <p:strVal val="1+ppt_h/2"/>
                                          </p:val>
                                        </p:tav>
                                      </p:tavLst>
                                    </p:anim>
                                    <p:set>
                                      <p:cBhvr>
                                        <p:cTn id="34" dur="1" fill="hold">
                                          <p:stCondLst>
                                            <p:cond delay="499"/>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bject 2"/>
          <p:cNvSpPr txBox="1"/>
          <p:nvPr/>
        </p:nvSpPr>
        <p:spPr>
          <a:xfrm>
            <a:off x="5828315" y="332656"/>
            <a:ext cx="3228169"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zh-CN" altLang="en-US" sz="4000" dirty="0">
                <a:solidFill>
                  <a:schemeClr val="bg1"/>
                </a:solidFill>
                <a:latin typeface="+mn-ea"/>
                <a:ea typeface="+mn-ea"/>
              </a:rPr>
              <a:t>改签后</a:t>
            </a:r>
            <a:r>
              <a:rPr lang="zh-CN" altLang="en-US" sz="4000" dirty="0" smtClean="0">
                <a:solidFill>
                  <a:schemeClr val="bg1"/>
                </a:solidFill>
                <a:latin typeface="+mn-ea"/>
                <a:ea typeface="+mn-ea"/>
              </a:rPr>
              <a:t>退款</a:t>
            </a:r>
            <a:endParaRPr lang="zh-CN" altLang="en-US" sz="4000" dirty="0">
              <a:solidFill>
                <a:schemeClr val="bg1"/>
              </a:solidFill>
              <a:latin typeface="+mn-ea"/>
              <a:ea typeface="+mn-ea"/>
            </a:endParaRPr>
          </a:p>
        </p:txBody>
      </p:sp>
      <p:sp>
        <p:nvSpPr>
          <p:cNvPr id="86" name="矩形 85"/>
          <p:cNvSpPr>
            <a:spLocks noChangeArrowheads="1"/>
          </p:cNvSpPr>
          <p:nvPr/>
        </p:nvSpPr>
        <p:spPr bwMode="auto">
          <a:xfrm>
            <a:off x="423974" y="1319494"/>
            <a:ext cx="3249589"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r">
              <a:buFont typeface="Wingdings" panose="05000000000000000000" pitchFamily="2" charset="2"/>
              <a:buChar char="u"/>
            </a:pPr>
            <a:r>
              <a:rPr lang="en-US" altLang="zh-CN" sz="2200" b="1" dirty="0" smtClean="0">
                <a:solidFill>
                  <a:srgbClr val="17375E"/>
                </a:solidFill>
                <a:latin typeface="楷体" panose="02010609060101010101" pitchFamily="49" charset="-122"/>
                <a:ea typeface="楷体" panose="02010609060101010101" pitchFamily="49" charset="-122"/>
              </a:rPr>
              <a:t> </a:t>
            </a:r>
            <a:r>
              <a:rPr lang="zh-CN" altLang="en-US" sz="2200" b="1" dirty="0" smtClean="0">
                <a:solidFill>
                  <a:srgbClr val="17375E"/>
                </a:solidFill>
                <a:latin typeface="+mj-ea"/>
                <a:ea typeface="+mj-ea"/>
              </a:rPr>
              <a:t>项目流程 </a:t>
            </a:r>
            <a:r>
              <a:rPr lang="en-US" altLang="zh-CN" sz="2200" b="1" dirty="0" smtClean="0">
                <a:solidFill>
                  <a:srgbClr val="17375E"/>
                </a:solidFill>
                <a:latin typeface="+mj-ea"/>
                <a:ea typeface="+mj-ea"/>
              </a:rPr>
              <a:t>– </a:t>
            </a:r>
            <a:r>
              <a:rPr lang="zh-CN" altLang="en-US" sz="2200" b="1" dirty="0" smtClean="0">
                <a:solidFill>
                  <a:srgbClr val="17375E"/>
                </a:solidFill>
                <a:latin typeface="+mj-ea"/>
                <a:ea typeface="+mj-ea"/>
              </a:rPr>
              <a:t>测试小结</a:t>
            </a:r>
            <a:endParaRPr lang="zh-CN" altLang="en-US" sz="2200" b="1" dirty="0">
              <a:solidFill>
                <a:srgbClr val="17375E"/>
              </a:solidFill>
              <a:latin typeface="+mj-ea"/>
              <a:ea typeface="+mj-ea"/>
            </a:endParaRPr>
          </a:p>
        </p:txBody>
      </p:sp>
      <p:sp>
        <p:nvSpPr>
          <p:cNvPr id="8" name="矩形 7"/>
          <p:cNvSpPr/>
          <p:nvPr/>
        </p:nvSpPr>
        <p:spPr>
          <a:xfrm>
            <a:off x="862490" y="1998731"/>
            <a:ext cx="6552728" cy="461665"/>
          </a:xfrm>
          <a:prstGeom prst="rect">
            <a:avLst/>
          </a:prstGeom>
        </p:spPr>
        <p:txBody>
          <a:bodyPr wrap="square">
            <a:spAutoFit/>
          </a:bodyPr>
          <a:lstStyle/>
          <a:p>
            <a:pPr marL="342900" lvl="1" indent="-342900">
              <a:lnSpc>
                <a:spcPct val="120000"/>
              </a:lnSpc>
              <a:buFont typeface="Wingdings" panose="05000000000000000000" pitchFamily="2" charset="2"/>
              <a:buChar char="ü"/>
            </a:pPr>
            <a:r>
              <a:rPr lang="zh-CN" altLang="en-US" sz="2000" noProof="1" smtClean="0">
                <a:solidFill>
                  <a:schemeClr val="tx2">
                    <a:lumMod val="75000"/>
                  </a:schemeClr>
                </a:solidFill>
                <a:latin typeface="+mn-ea"/>
                <a:ea typeface="+mn-ea"/>
                <a:sym typeface="宋体" panose="02010600030101010101" pitchFamily="2" charset="-122"/>
              </a:rPr>
              <a:t>总结</a:t>
            </a:r>
            <a:r>
              <a:rPr lang="zh-CN" altLang="en-US" sz="2000" noProof="1">
                <a:solidFill>
                  <a:schemeClr val="tx2">
                    <a:lumMod val="75000"/>
                  </a:schemeClr>
                </a:solidFill>
                <a:latin typeface="+mn-ea"/>
                <a:ea typeface="+mn-ea"/>
                <a:sym typeface="宋体" panose="02010600030101010101" pitchFamily="2" charset="-122"/>
              </a:rPr>
              <a:t>测试经验和方法</a:t>
            </a:r>
            <a:endParaRPr lang="en-US" altLang="zh-CN" sz="2000" noProof="1">
              <a:solidFill>
                <a:schemeClr val="tx2">
                  <a:lumMod val="75000"/>
                </a:schemeClr>
              </a:solidFill>
              <a:latin typeface="+mn-ea"/>
              <a:ea typeface="+mn-ea"/>
              <a:sym typeface="宋体" panose="02010600030101010101" pitchFamily="2" charset="-122"/>
            </a:endParaRPr>
          </a:p>
        </p:txBody>
      </p:sp>
      <p:sp>
        <p:nvSpPr>
          <p:cNvPr id="9" name="矩形 8"/>
          <p:cNvSpPr/>
          <p:nvPr/>
        </p:nvSpPr>
        <p:spPr>
          <a:xfrm>
            <a:off x="862490" y="2708754"/>
            <a:ext cx="6552728" cy="430374"/>
          </a:xfrm>
          <a:prstGeom prst="rect">
            <a:avLst/>
          </a:prstGeom>
        </p:spPr>
        <p:txBody>
          <a:bodyPr wrap="square">
            <a:spAutoFit/>
          </a:bodyPr>
          <a:lstStyle/>
          <a:p>
            <a:pPr marL="342900" lvl="1" indent="-342900">
              <a:lnSpc>
                <a:spcPct val="120000"/>
              </a:lnSpc>
              <a:buFont typeface="Wingdings" panose="05000000000000000000" pitchFamily="2" charset="2"/>
              <a:buChar char="ü"/>
            </a:pPr>
            <a:r>
              <a:rPr lang="zh-CN" altLang="en-US" sz="2000" noProof="1" smtClean="0">
                <a:solidFill>
                  <a:schemeClr val="tx2">
                    <a:lumMod val="75000"/>
                  </a:schemeClr>
                </a:solidFill>
                <a:latin typeface="+mn-ea"/>
                <a:ea typeface="+mn-ea"/>
                <a:sym typeface="宋体" panose="02010600030101010101" pitchFamily="2" charset="-122"/>
              </a:rPr>
              <a:t>系统流程固化</a:t>
            </a:r>
            <a:endParaRPr lang="en-US" altLang="zh-CN" sz="2000" noProof="1">
              <a:solidFill>
                <a:schemeClr val="tx2">
                  <a:lumMod val="75000"/>
                </a:schemeClr>
              </a:solidFill>
              <a:latin typeface="+mn-ea"/>
              <a:ea typeface="+mn-ea"/>
              <a:sym typeface="宋体" panose="02010600030101010101" pitchFamily="2" charset="-122"/>
            </a:endParaRPr>
          </a:p>
        </p:txBody>
      </p:sp>
      <p:pic>
        <p:nvPicPr>
          <p:cNvPr id="10" name="图片 9"/>
          <p:cNvPicPr>
            <a:picLocks noChangeAspect="1"/>
          </p:cNvPicPr>
          <p:nvPr/>
        </p:nvPicPr>
        <p:blipFill>
          <a:blip r:embed="rId1"/>
          <a:stretch>
            <a:fillRect/>
          </a:stretch>
        </p:blipFill>
        <p:spPr>
          <a:xfrm>
            <a:off x="23936" y="1735363"/>
            <a:ext cx="9151022" cy="5016578"/>
          </a:xfrm>
          <a:prstGeom prst="rect">
            <a:avLst/>
          </a:prstGeom>
        </p:spPr>
      </p:pic>
      <p:pic>
        <p:nvPicPr>
          <p:cNvPr id="11" name="图片 10"/>
          <p:cNvPicPr>
            <a:picLocks noChangeAspect="1"/>
          </p:cNvPicPr>
          <p:nvPr/>
        </p:nvPicPr>
        <p:blipFill>
          <a:blip r:embed="rId2"/>
          <a:stretch>
            <a:fillRect/>
          </a:stretch>
        </p:blipFill>
        <p:spPr>
          <a:xfrm>
            <a:off x="1532338" y="1750373"/>
            <a:ext cx="6762750" cy="544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10"/>
                                        </p:tgtEl>
                                        <p:attrNameLst>
                                          <p:attrName>ppt_x</p:attrName>
                                        </p:attrNameLst>
                                      </p:cBhvr>
                                      <p:tavLst>
                                        <p:tav tm="0">
                                          <p:val>
                                            <p:strVal val="ppt_x"/>
                                          </p:val>
                                        </p:tav>
                                        <p:tav tm="100000">
                                          <p:val>
                                            <p:strVal val="ppt_x"/>
                                          </p:val>
                                        </p:tav>
                                      </p:tavLst>
                                    </p:anim>
                                    <p:anim calcmode="lin" valueType="num">
                                      <p:cBhvr additive="base">
                                        <p:cTn id="19" dur="500"/>
                                        <p:tgtEl>
                                          <p:spTgt spid="10"/>
                                        </p:tgtEl>
                                        <p:attrNameLst>
                                          <p:attrName>ppt_y</p:attrName>
                                        </p:attrNameLst>
                                      </p:cBhvr>
                                      <p:tavLst>
                                        <p:tav tm="0">
                                          <p:val>
                                            <p:strVal val="ppt_y"/>
                                          </p:val>
                                        </p:tav>
                                        <p:tav tm="100000">
                                          <p:val>
                                            <p:strVal val="1+ppt_h/2"/>
                                          </p:val>
                                        </p:tav>
                                      </p:tavLst>
                                    </p:anim>
                                    <p:set>
                                      <p:cBhvr>
                                        <p:cTn id="20" dur="1" fill="hold">
                                          <p:stCondLst>
                                            <p:cond delay="4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2067" name="Rectangle 3"/>
          <p:cNvSpPr>
            <a:spLocks noChangeArrowheads="1"/>
          </p:cNvSpPr>
          <p:nvPr/>
        </p:nvSpPr>
        <p:spPr bwMode="auto">
          <a:xfrm>
            <a:off x="1362049" y="2858754"/>
            <a:ext cx="6350" cy="8046"/>
          </a:xfrm>
          <a:prstGeom prst="rect">
            <a:avLst/>
          </a:prstGeom>
          <a:solidFill>
            <a:srgbClr val="000000"/>
          </a:solidFill>
          <a:ln w="9525">
            <a:noFill/>
            <a:miter lim="800000"/>
          </a:ln>
        </p:spPr>
        <p:txBody>
          <a:bodyPr/>
          <a:lstStyle/>
          <a:p>
            <a:endParaRPr lang="zh-CN" altLang="en-US"/>
          </a:p>
        </p:txBody>
      </p:sp>
      <p:sp>
        <p:nvSpPr>
          <p:cNvPr id="3032068" name="Rectangle 4"/>
          <p:cNvSpPr>
            <a:spLocks noChangeArrowheads="1"/>
          </p:cNvSpPr>
          <p:nvPr/>
        </p:nvSpPr>
        <p:spPr bwMode="auto">
          <a:xfrm>
            <a:off x="3129265" y="2858754"/>
            <a:ext cx="6350" cy="8046"/>
          </a:xfrm>
          <a:prstGeom prst="rect">
            <a:avLst/>
          </a:prstGeom>
          <a:solidFill>
            <a:srgbClr val="000000"/>
          </a:solidFill>
          <a:ln w="9525">
            <a:noFill/>
            <a:miter lim="800000"/>
          </a:ln>
        </p:spPr>
        <p:txBody>
          <a:bodyPr/>
          <a:lstStyle/>
          <a:p>
            <a:endParaRPr lang="zh-CN" altLang="en-US"/>
          </a:p>
        </p:txBody>
      </p:sp>
      <p:sp>
        <p:nvSpPr>
          <p:cNvPr id="3032084" name="Text Box 20"/>
          <p:cNvSpPr txBox="1">
            <a:spLocks noChangeArrowheads="1"/>
          </p:cNvSpPr>
          <p:nvPr/>
        </p:nvSpPr>
        <p:spPr bwMode="auto">
          <a:xfrm>
            <a:off x="2595915" y="4223967"/>
            <a:ext cx="184150" cy="464658"/>
          </a:xfrm>
          <a:prstGeom prst="rect">
            <a:avLst/>
          </a:prstGeom>
          <a:noFill/>
          <a:ln w="9525">
            <a:noFill/>
            <a:miter lim="800000"/>
          </a:ln>
          <a:effectLst/>
        </p:spPr>
        <p:txBody>
          <a:bodyPr wrap="none">
            <a:spAutoFit/>
          </a:bodyPr>
          <a:lstStyle/>
          <a:p>
            <a:pPr>
              <a:spcBef>
                <a:spcPct val="0"/>
              </a:spcBef>
            </a:pPr>
            <a:endParaRPr lang="zh-CN" altLang="en-US" sz="1800" b="1"/>
          </a:p>
        </p:txBody>
      </p:sp>
      <p:sp>
        <p:nvSpPr>
          <p:cNvPr id="31" name="Rectangle 3"/>
          <p:cNvSpPr>
            <a:spLocks noChangeArrowheads="1"/>
          </p:cNvSpPr>
          <p:nvPr/>
        </p:nvSpPr>
        <p:spPr bwMode="auto">
          <a:xfrm>
            <a:off x="1725615" y="5493207"/>
            <a:ext cx="6350" cy="8046"/>
          </a:xfrm>
          <a:prstGeom prst="rect">
            <a:avLst/>
          </a:prstGeom>
          <a:solidFill>
            <a:srgbClr val="000000"/>
          </a:solidFill>
          <a:ln w="9525">
            <a:noFill/>
            <a:miter lim="800000"/>
          </a:ln>
        </p:spPr>
        <p:txBody>
          <a:bodyPr/>
          <a:lstStyle/>
          <a:p>
            <a:endParaRPr lang="zh-CN" altLang="en-US"/>
          </a:p>
        </p:txBody>
      </p:sp>
      <p:sp>
        <p:nvSpPr>
          <p:cNvPr id="32" name="Rectangle 4"/>
          <p:cNvSpPr>
            <a:spLocks noChangeArrowheads="1"/>
          </p:cNvSpPr>
          <p:nvPr/>
        </p:nvSpPr>
        <p:spPr bwMode="auto">
          <a:xfrm>
            <a:off x="3492831" y="5493207"/>
            <a:ext cx="6350" cy="8046"/>
          </a:xfrm>
          <a:prstGeom prst="rect">
            <a:avLst/>
          </a:prstGeom>
          <a:solidFill>
            <a:srgbClr val="000000"/>
          </a:solidFill>
          <a:ln w="9525">
            <a:noFill/>
            <a:miter lim="800000"/>
          </a:ln>
        </p:spPr>
        <p:txBody>
          <a:bodyPr/>
          <a:lstStyle/>
          <a:p>
            <a:endParaRPr lang="zh-CN" altLang="en-US"/>
          </a:p>
        </p:txBody>
      </p:sp>
      <p:sp>
        <p:nvSpPr>
          <p:cNvPr id="9" name="object 2"/>
          <p:cNvSpPr txBox="1"/>
          <p:nvPr/>
        </p:nvSpPr>
        <p:spPr>
          <a:xfrm>
            <a:off x="5292080" y="332656"/>
            <a:ext cx="3522111"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zh-CN" altLang="en-US" spc="-15" dirty="0" smtClean="0">
                <a:solidFill>
                  <a:schemeClr val="bg1"/>
                </a:solidFill>
                <a:latin typeface="+mn-ea"/>
                <a:ea typeface="+mn-ea"/>
              </a:rPr>
              <a:t>技术贡献</a:t>
            </a:r>
            <a:endParaRPr lang="en-US" spc="-15" dirty="0">
              <a:solidFill>
                <a:schemeClr val="bg1"/>
              </a:solidFill>
              <a:latin typeface="+mn-ea"/>
              <a:ea typeface="+mn-ea"/>
            </a:endParaRPr>
          </a:p>
        </p:txBody>
      </p:sp>
      <p:sp>
        <p:nvSpPr>
          <p:cNvPr id="10" name="文本框 9"/>
          <p:cNvSpPr txBox="1"/>
          <p:nvPr/>
        </p:nvSpPr>
        <p:spPr>
          <a:xfrm>
            <a:off x="3142962" y="2147400"/>
            <a:ext cx="2858076" cy="707886"/>
          </a:xfrm>
          <a:prstGeom prst="rect">
            <a:avLst/>
          </a:prstGeom>
          <a:noFill/>
        </p:spPr>
        <p:txBody>
          <a:bodyPr wrap="square" rtlCol="0">
            <a:spAutoFit/>
          </a:bodyPr>
          <a:lstStyle/>
          <a:p>
            <a:pPr algn="ctr"/>
            <a:r>
              <a:rPr lang="en-US" altLang="zh-CN" sz="4000" dirty="0">
                <a:solidFill>
                  <a:srgbClr val="00A2EA"/>
                </a:solidFill>
                <a:latin typeface="方正舒体" panose="02010601030101010101" pitchFamily="2" charset="-122"/>
                <a:ea typeface="方正舒体" panose="02010601030101010101" pitchFamily="2" charset="-122"/>
              </a:rPr>
              <a:t>PART </a:t>
            </a:r>
            <a:r>
              <a:rPr lang="en-US" altLang="zh-CN" sz="4000" dirty="0" smtClean="0">
                <a:solidFill>
                  <a:srgbClr val="00A2EA"/>
                </a:solidFill>
                <a:latin typeface="方正舒体" panose="02010601030101010101" pitchFamily="2" charset="-122"/>
                <a:ea typeface="方正舒体" panose="02010601030101010101" pitchFamily="2" charset="-122"/>
              </a:rPr>
              <a:t>03</a:t>
            </a:r>
            <a:endParaRPr lang="zh-CN" altLang="en-US" sz="4000" dirty="0">
              <a:solidFill>
                <a:srgbClr val="00A2EA"/>
              </a:solidFill>
              <a:latin typeface="方正舒体" panose="02010601030101010101" pitchFamily="2" charset="-122"/>
              <a:ea typeface="方正舒体" panose="02010601030101010101" pitchFamily="2" charset="-122"/>
            </a:endParaRPr>
          </a:p>
        </p:txBody>
      </p:sp>
      <p:sp>
        <p:nvSpPr>
          <p:cNvPr id="12" name="文本框 11"/>
          <p:cNvSpPr txBox="1"/>
          <p:nvPr/>
        </p:nvSpPr>
        <p:spPr>
          <a:xfrm>
            <a:off x="2595915" y="3162159"/>
            <a:ext cx="3954332" cy="584775"/>
          </a:xfrm>
          <a:prstGeom prst="rect">
            <a:avLst/>
          </a:prstGeom>
          <a:noFill/>
        </p:spPr>
        <p:txBody>
          <a:bodyPr wrap="square" rtlCol="0">
            <a:spAutoFit/>
          </a:bodyPr>
          <a:lstStyle/>
          <a:p>
            <a:pPr algn="ctr"/>
            <a:r>
              <a:rPr lang="zh-CN" altLang="en-US" sz="3200" dirty="0" smtClean="0">
                <a:latin typeface="+mj-ea"/>
                <a:ea typeface="+mj-ea"/>
              </a:rPr>
              <a:t>技术贡献</a:t>
            </a:r>
            <a:endParaRPr lang="zh-CN" altLang="en-US" sz="3200" dirty="0">
              <a:latin typeface="+mj-ea"/>
              <a:ea typeface="+mj-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8"/>
          <p:cNvSpPr>
            <a:spLocks noChangeArrowheads="1"/>
          </p:cNvSpPr>
          <p:nvPr/>
        </p:nvSpPr>
        <p:spPr bwMode="auto">
          <a:xfrm>
            <a:off x="1763713" y="2219243"/>
            <a:ext cx="738028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a:spAutoFit/>
          </a:bodyPr>
          <a:lstStyle/>
          <a:p>
            <a:r>
              <a:rPr lang="en-US" altLang="zh-CN" sz="2000" dirty="0" smtClean="0">
                <a:solidFill>
                  <a:srgbClr val="00B0F0"/>
                </a:solidFill>
                <a:latin typeface="+mn-ea"/>
                <a:ea typeface="+mn-ea"/>
                <a:sym typeface="Calibri" panose="020F0502020204030204" pitchFamily="34" charset="0"/>
              </a:rPr>
              <a:t> </a:t>
            </a:r>
            <a:r>
              <a:rPr lang="zh-CN" altLang="en-US" sz="2000" dirty="0" smtClean="0">
                <a:latin typeface="+mn-ea"/>
                <a:ea typeface="+mn-ea"/>
                <a:sym typeface="Calibri" panose="020F0502020204030204" pitchFamily="34" charset="0"/>
              </a:rPr>
              <a:t>开发步骤复杂、反复部署测试</a:t>
            </a:r>
            <a:endParaRPr lang="en-US" altLang="zh-CN" sz="2000" dirty="0" smtClean="0">
              <a:latin typeface="+mn-ea"/>
              <a:ea typeface="+mn-ea"/>
              <a:sym typeface="Calibri" panose="020F0502020204030204" pitchFamily="34" charset="0"/>
            </a:endParaRPr>
          </a:p>
          <a:p>
            <a:r>
              <a:rPr lang="en-US" altLang="zh-CN" sz="2000" dirty="0">
                <a:latin typeface="+mn-ea"/>
                <a:ea typeface="+mn-ea"/>
                <a:sym typeface="Calibri" panose="020F0502020204030204" pitchFamily="34" charset="0"/>
              </a:rPr>
              <a:t> </a:t>
            </a:r>
            <a:r>
              <a:rPr lang="zh-CN" altLang="en-US" sz="2000" dirty="0" smtClean="0">
                <a:latin typeface="+mn-ea"/>
                <a:ea typeface="+mn-ea"/>
                <a:sym typeface="Calibri" panose="020F0502020204030204" pitchFamily="34" charset="0"/>
              </a:rPr>
              <a:t>多环境处理、动态切库、动态连接</a:t>
            </a:r>
            <a:r>
              <a:rPr lang="en-US" altLang="zh-CN" sz="2000" dirty="0" err="1" smtClean="0">
                <a:latin typeface="+mn-ea"/>
                <a:ea typeface="+mn-ea"/>
                <a:sym typeface="Calibri" panose="020F0502020204030204" pitchFamily="34" charset="0"/>
              </a:rPr>
              <a:t>dubbo</a:t>
            </a:r>
            <a:r>
              <a:rPr lang="en-US" altLang="zh-CN" sz="2000" dirty="0" smtClean="0">
                <a:latin typeface="+mn-ea"/>
                <a:ea typeface="+mn-ea"/>
                <a:sym typeface="Calibri" panose="020F0502020204030204" pitchFamily="34" charset="0"/>
              </a:rPr>
              <a:t>…….</a:t>
            </a:r>
            <a:endParaRPr lang="en-US" altLang="zh-CN" sz="2000" dirty="0" smtClean="0">
              <a:latin typeface="+mn-ea"/>
              <a:ea typeface="+mn-ea"/>
              <a:sym typeface="Calibri" panose="020F0502020204030204" pitchFamily="34" charset="0"/>
            </a:endParaRPr>
          </a:p>
        </p:txBody>
      </p:sp>
      <p:sp>
        <p:nvSpPr>
          <p:cNvPr id="13" name="TextBox 4"/>
          <p:cNvSpPr txBox="1">
            <a:spLocks noChangeArrowheads="1"/>
          </p:cNvSpPr>
          <p:nvPr/>
        </p:nvSpPr>
        <p:spPr bwMode="auto">
          <a:xfrm>
            <a:off x="169863" y="1196975"/>
            <a:ext cx="28543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smtClean="0">
                <a:latin typeface="+mj-ea"/>
                <a:ea typeface="+mj-ea"/>
              </a:rPr>
              <a:t>通用测试平台背景</a:t>
            </a:r>
            <a:endParaRPr lang="zh-CN" altLang="en-US" sz="2400" b="1" dirty="0">
              <a:latin typeface="+mj-ea"/>
              <a:ea typeface="+mj-ea"/>
            </a:endParaRPr>
          </a:p>
        </p:txBody>
      </p:sp>
      <p:grpSp>
        <p:nvGrpSpPr>
          <p:cNvPr id="15" name="Group 7"/>
          <p:cNvGrpSpPr/>
          <p:nvPr/>
        </p:nvGrpSpPr>
        <p:grpSpPr bwMode="auto">
          <a:xfrm>
            <a:off x="571500" y="2057722"/>
            <a:ext cx="1068388" cy="1011238"/>
            <a:chOff x="0" y="0"/>
            <a:chExt cx="1682" cy="1592"/>
          </a:xfrm>
        </p:grpSpPr>
        <p:sp>
          <p:nvSpPr>
            <p:cNvPr id="16" name="Oval 8"/>
            <p:cNvSpPr>
              <a:spLocks noChangeArrowheads="1"/>
            </p:cNvSpPr>
            <p:nvPr/>
          </p:nvSpPr>
          <p:spPr bwMode="auto">
            <a:xfrm>
              <a:off x="0" y="0"/>
              <a:ext cx="1682" cy="1592"/>
            </a:xfrm>
            <a:prstGeom prst="ellipse">
              <a:avLst/>
            </a:prstGeom>
            <a:solidFill>
              <a:srgbClr val="00B0F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zh-CN" altLang="en-US"/>
            </a:p>
          </p:txBody>
        </p:sp>
        <p:sp>
          <p:nvSpPr>
            <p:cNvPr id="17" name="Text Box 9"/>
            <p:cNvSpPr txBox="1">
              <a:spLocks noChangeArrowheads="1"/>
            </p:cNvSpPr>
            <p:nvPr/>
          </p:nvSpPr>
          <p:spPr bwMode="auto">
            <a:xfrm>
              <a:off x="226" y="448"/>
              <a:ext cx="1248"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chemeClr val="bg1"/>
                  </a:solidFill>
                  <a:latin typeface="+mn-ea"/>
                  <a:ea typeface="+mn-ea"/>
                </a:rPr>
                <a:t>问题</a:t>
              </a:r>
              <a:endParaRPr lang="zh-CN" altLang="en-US" sz="2400" dirty="0">
                <a:solidFill>
                  <a:schemeClr val="bg1"/>
                </a:solidFill>
                <a:latin typeface="+mn-ea"/>
                <a:ea typeface="+mn-ea"/>
              </a:endParaRPr>
            </a:p>
          </p:txBody>
        </p:sp>
      </p:grpSp>
      <p:grpSp>
        <p:nvGrpSpPr>
          <p:cNvPr id="42" name="组合 13"/>
          <p:cNvGrpSpPr/>
          <p:nvPr/>
        </p:nvGrpSpPr>
        <p:grpSpPr bwMode="auto">
          <a:xfrm>
            <a:off x="894854" y="5266457"/>
            <a:ext cx="973137" cy="1017587"/>
            <a:chOff x="4664917" y="4624217"/>
            <a:chExt cx="973635" cy="1017939"/>
          </a:xfrm>
        </p:grpSpPr>
        <p:sp>
          <p:nvSpPr>
            <p:cNvPr id="43" name="菱形 42"/>
            <p:cNvSpPr/>
            <p:nvPr>
              <p:custDataLst>
                <p:tags r:id="rId1"/>
              </p:custDataLst>
            </p:nvPr>
          </p:nvSpPr>
          <p:spPr>
            <a:xfrm>
              <a:off x="5077878" y="4751261"/>
              <a:ext cx="355782" cy="355723"/>
            </a:xfrm>
            <a:prstGeom prst="diamond">
              <a:avLst/>
            </a:prstGeom>
            <a:solidFill>
              <a:srgbClr val="B97B3D">
                <a:lumMod val="20000"/>
                <a:lumOff val="80000"/>
              </a:srgbClr>
            </a:solidFill>
          </p:spPr>
          <p:txBody>
            <a:bodyPr anchor="ctr">
              <a:normAutofit fontScale="25000" lnSpcReduction="20000"/>
            </a:bodyPr>
            <a:lstStyle/>
            <a:p>
              <a:pPr algn="just">
                <a:lnSpc>
                  <a:spcPct val="130000"/>
                </a:lnSpc>
              </a:pPr>
              <a:endParaRPr lang="zh-CN" altLang="en-US" noProof="1">
                <a:solidFill>
                  <a:srgbClr val="FFFFFF"/>
                </a:solidFill>
                <a:sym typeface="Arial" panose="020B0604020202020204" pitchFamily="34" charset="0"/>
              </a:endParaRPr>
            </a:p>
          </p:txBody>
        </p:sp>
        <p:sp>
          <p:nvSpPr>
            <p:cNvPr id="44" name="菱形 43"/>
            <p:cNvSpPr/>
            <p:nvPr>
              <p:custDataLst>
                <p:tags r:id="rId2"/>
              </p:custDataLst>
            </p:nvPr>
          </p:nvSpPr>
          <p:spPr>
            <a:xfrm>
              <a:off x="5077878" y="5157802"/>
              <a:ext cx="355782" cy="355723"/>
            </a:xfrm>
            <a:prstGeom prst="diamond">
              <a:avLst/>
            </a:prstGeom>
            <a:solidFill>
              <a:srgbClr val="B97B3D">
                <a:lumMod val="20000"/>
                <a:lumOff val="80000"/>
              </a:srgbClr>
            </a:solidFill>
          </p:spPr>
          <p:txBody>
            <a:bodyPr anchor="ctr">
              <a:normAutofit fontScale="25000" lnSpcReduction="20000"/>
            </a:bodyPr>
            <a:lstStyle/>
            <a:p>
              <a:pPr algn="just">
                <a:lnSpc>
                  <a:spcPct val="130000"/>
                </a:lnSpc>
              </a:pPr>
              <a:endParaRPr lang="zh-CN" altLang="en-US" noProof="1">
                <a:solidFill>
                  <a:srgbClr val="FFFFFF"/>
                </a:solidFill>
                <a:sym typeface="Arial" panose="020B0604020202020204" pitchFamily="34" charset="0"/>
              </a:endParaRPr>
            </a:p>
          </p:txBody>
        </p:sp>
        <p:sp>
          <p:nvSpPr>
            <p:cNvPr id="45" name="菱形 44"/>
            <p:cNvSpPr/>
            <p:nvPr>
              <p:custDataLst>
                <p:tags r:id="rId3"/>
              </p:custDataLst>
            </p:nvPr>
          </p:nvSpPr>
          <p:spPr>
            <a:xfrm>
              <a:off x="5282770" y="4954531"/>
              <a:ext cx="355782" cy="357311"/>
            </a:xfrm>
            <a:prstGeom prst="diamond">
              <a:avLst/>
            </a:prstGeom>
            <a:solidFill>
              <a:srgbClr val="B97B3D">
                <a:lumMod val="60000"/>
                <a:lumOff val="40000"/>
              </a:srgbClr>
            </a:solidFill>
          </p:spPr>
          <p:txBody>
            <a:bodyPr anchor="ctr">
              <a:normAutofit fontScale="25000" lnSpcReduction="20000"/>
            </a:bodyPr>
            <a:lstStyle/>
            <a:p>
              <a:pPr algn="just">
                <a:lnSpc>
                  <a:spcPct val="130000"/>
                </a:lnSpc>
              </a:pPr>
              <a:endParaRPr lang="zh-CN" altLang="en-US" noProof="1">
                <a:solidFill>
                  <a:srgbClr val="FFFFFF"/>
                </a:solidFill>
                <a:sym typeface="Arial" panose="020B0604020202020204" pitchFamily="34" charset="0"/>
              </a:endParaRPr>
            </a:p>
          </p:txBody>
        </p:sp>
        <p:sp>
          <p:nvSpPr>
            <p:cNvPr id="46" name="任意多边形 61"/>
            <p:cNvSpPr>
              <a:spLocks noChangeArrowheads="1"/>
            </p:cNvSpPr>
            <p:nvPr>
              <p:custDataLst>
                <p:tags r:id="rId4"/>
              </p:custDataLst>
            </p:nvPr>
          </p:nvSpPr>
          <p:spPr bwMode="auto">
            <a:xfrm>
              <a:off x="4692232" y="4624217"/>
              <a:ext cx="536157" cy="1017939"/>
            </a:xfrm>
            <a:custGeom>
              <a:avLst/>
              <a:gdLst>
                <a:gd name="T0" fmla="*/ 96494 w 1902905"/>
                <a:gd name="T1" fmla="*/ 0 h 3612822"/>
                <a:gd name="T2" fmla="*/ 1902905 w 1902905"/>
                <a:gd name="T3" fmla="*/ 1806411 h 3612822"/>
                <a:gd name="T4" fmla="*/ 96494 w 1902905"/>
                <a:gd name="T5" fmla="*/ 3612822 h 3612822"/>
                <a:gd name="T6" fmla="*/ 0 w 1902905"/>
                <a:gd name="T7" fmla="*/ 3516328 h 3612822"/>
                <a:gd name="T8" fmla="*/ 1709917 w 1902905"/>
                <a:gd name="T9" fmla="*/ 1806411 h 3612822"/>
                <a:gd name="T10" fmla="*/ 0 w 1902905"/>
                <a:gd name="T11" fmla="*/ 96494 h 3612822"/>
              </a:gdLst>
              <a:ahLst/>
              <a:cxnLst>
                <a:cxn ang="0">
                  <a:pos x="T0" y="T1"/>
                </a:cxn>
                <a:cxn ang="0">
                  <a:pos x="T2" y="T3"/>
                </a:cxn>
                <a:cxn ang="0">
                  <a:pos x="T4" y="T5"/>
                </a:cxn>
                <a:cxn ang="0">
                  <a:pos x="T6" y="T7"/>
                </a:cxn>
                <a:cxn ang="0">
                  <a:pos x="T8" y="T9"/>
                </a:cxn>
                <a:cxn ang="0">
                  <a:pos x="T10" y="T11"/>
                </a:cxn>
              </a:cxnLst>
              <a:rect l="0" t="0" r="r" b="b"/>
              <a:pathLst>
                <a:path w="1902905" h="3612822">
                  <a:moveTo>
                    <a:pt x="96494" y="0"/>
                  </a:moveTo>
                  <a:lnTo>
                    <a:pt x="1902905" y="1806411"/>
                  </a:lnTo>
                  <a:lnTo>
                    <a:pt x="96494" y="3612822"/>
                  </a:lnTo>
                  <a:lnTo>
                    <a:pt x="0" y="3516328"/>
                  </a:lnTo>
                  <a:lnTo>
                    <a:pt x="1709917" y="1806411"/>
                  </a:lnTo>
                  <a:lnTo>
                    <a:pt x="0" y="96494"/>
                  </a:lnTo>
                  <a:close/>
                </a:path>
              </a:pathLst>
            </a:custGeom>
            <a:solidFill>
              <a:srgbClr val="F2E5D7"/>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7" name="任意多边形 62"/>
            <p:cNvSpPr>
              <a:spLocks noChangeArrowheads="1"/>
            </p:cNvSpPr>
            <p:nvPr>
              <p:custDataLst>
                <p:tags r:id="rId5"/>
              </p:custDataLst>
            </p:nvPr>
          </p:nvSpPr>
          <p:spPr bwMode="auto">
            <a:xfrm>
              <a:off x="4664917" y="4624217"/>
              <a:ext cx="509096" cy="1017939"/>
            </a:xfrm>
            <a:custGeom>
              <a:avLst/>
              <a:gdLst>
                <a:gd name="T0" fmla="*/ 127 w 1806862"/>
                <a:gd name="T1" fmla="*/ 0 h 3612822"/>
                <a:gd name="T2" fmla="*/ 509096 w 1806862"/>
                <a:gd name="T3" fmla="*/ 508969 h 3612822"/>
                <a:gd name="T4" fmla="*/ 127 w 1806862"/>
                <a:gd name="T5" fmla="*/ 1017939 h 3612822"/>
                <a:gd name="T6" fmla="*/ 0 w 1806862"/>
                <a:gd name="T7" fmla="*/ 1017811 h 3612822"/>
                <a:gd name="T8" fmla="*/ 0 w 1806862"/>
                <a:gd name="T9" fmla="*/ 127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close/>
                </a:path>
              </a:pathLst>
            </a:custGeom>
            <a:solidFill>
              <a:srgbClr val="B97B3D"/>
            </a:solidFill>
            <a:ln>
              <a:noFill/>
            </a:ln>
            <a:extLst>
              <a:ext uri="{91240B29-F687-4F45-9708-019B960494DF}">
                <a14:hiddenLine xmlns:a14="http://schemas.microsoft.com/office/drawing/2010/main" w="9525">
                  <a:solidFill>
                    <a:srgbClr val="000000"/>
                  </a:solidFill>
                  <a:miter lim="800000"/>
                  <a:headEnd/>
                  <a:tailEnd/>
                </a14:hiddenLine>
              </a:ext>
            </a:extLst>
          </p:spPr>
          <p:txBody>
            <a:bodyPr rIns="2520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800">
                  <a:solidFill>
                    <a:srgbClr val="FFFFFF"/>
                  </a:solidFill>
                  <a:sym typeface="Arial" panose="020B0604020202020204" pitchFamily="34" charset="0"/>
                </a:rPr>
                <a:t>B</a:t>
              </a:r>
              <a:endParaRPr lang="en-US" altLang="zh-CN" sz="2800">
                <a:solidFill>
                  <a:srgbClr val="FFFFFF"/>
                </a:solidFill>
                <a:sym typeface="Arial" panose="020B0604020202020204" pitchFamily="34" charset="0"/>
              </a:endParaRPr>
            </a:p>
          </p:txBody>
        </p:sp>
      </p:grpSp>
      <p:grpSp>
        <p:nvGrpSpPr>
          <p:cNvPr id="50" name="组合 11"/>
          <p:cNvGrpSpPr/>
          <p:nvPr/>
        </p:nvGrpSpPr>
        <p:grpSpPr bwMode="auto">
          <a:xfrm>
            <a:off x="899592" y="3882973"/>
            <a:ext cx="973137" cy="1017587"/>
            <a:chOff x="2796212" y="3103652"/>
            <a:chExt cx="973635" cy="1017939"/>
          </a:xfrm>
        </p:grpSpPr>
        <p:sp>
          <p:nvSpPr>
            <p:cNvPr id="51" name="菱形 50"/>
            <p:cNvSpPr/>
            <p:nvPr>
              <p:custDataLst>
                <p:tags r:id="rId6"/>
              </p:custDataLst>
            </p:nvPr>
          </p:nvSpPr>
          <p:spPr>
            <a:xfrm>
              <a:off x="3209173" y="3230696"/>
              <a:ext cx="355782" cy="355723"/>
            </a:xfrm>
            <a:prstGeom prst="diamond">
              <a:avLst/>
            </a:prstGeom>
            <a:solidFill>
              <a:srgbClr val="6F8587">
                <a:lumMod val="20000"/>
                <a:lumOff val="80000"/>
              </a:srgbClr>
            </a:solidFill>
          </p:spPr>
          <p:txBody>
            <a:bodyPr anchor="ctr">
              <a:normAutofit fontScale="25000" lnSpcReduction="20000"/>
            </a:bodyPr>
            <a:lstStyle/>
            <a:p>
              <a:pPr algn="just">
                <a:lnSpc>
                  <a:spcPct val="130000"/>
                </a:lnSpc>
              </a:pPr>
              <a:endParaRPr lang="zh-CN" altLang="en-US" noProof="1">
                <a:solidFill>
                  <a:srgbClr val="FFFFFF"/>
                </a:solidFill>
                <a:sym typeface="Arial" panose="020B0604020202020204" pitchFamily="34" charset="0"/>
              </a:endParaRPr>
            </a:p>
          </p:txBody>
        </p:sp>
        <p:sp>
          <p:nvSpPr>
            <p:cNvPr id="52" name="菱形 51"/>
            <p:cNvSpPr/>
            <p:nvPr>
              <p:custDataLst>
                <p:tags r:id="rId7"/>
              </p:custDataLst>
            </p:nvPr>
          </p:nvSpPr>
          <p:spPr>
            <a:xfrm>
              <a:off x="3209173" y="3637237"/>
              <a:ext cx="355782" cy="355723"/>
            </a:xfrm>
            <a:prstGeom prst="diamond">
              <a:avLst/>
            </a:prstGeom>
            <a:solidFill>
              <a:srgbClr val="6F8587">
                <a:lumMod val="20000"/>
                <a:lumOff val="80000"/>
              </a:srgbClr>
            </a:solidFill>
          </p:spPr>
          <p:txBody>
            <a:bodyPr anchor="ctr">
              <a:normAutofit fontScale="25000" lnSpcReduction="20000"/>
            </a:bodyPr>
            <a:lstStyle/>
            <a:p>
              <a:pPr algn="just">
                <a:lnSpc>
                  <a:spcPct val="130000"/>
                </a:lnSpc>
              </a:pPr>
              <a:endParaRPr lang="zh-CN" altLang="en-US" noProof="1">
                <a:solidFill>
                  <a:srgbClr val="FFFFFF"/>
                </a:solidFill>
                <a:sym typeface="Arial" panose="020B0604020202020204" pitchFamily="34" charset="0"/>
              </a:endParaRPr>
            </a:p>
          </p:txBody>
        </p:sp>
        <p:sp>
          <p:nvSpPr>
            <p:cNvPr id="53" name="菱形 52"/>
            <p:cNvSpPr/>
            <p:nvPr>
              <p:custDataLst>
                <p:tags r:id="rId8"/>
              </p:custDataLst>
            </p:nvPr>
          </p:nvSpPr>
          <p:spPr>
            <a:xfrm>
              <a:off x="3414065" y="3433966"/>
              <a:ext cx="355782" cy="357311"/>
            </a:xfrm>
            <a:prstGeom prst="diamond">
              <a:avLst/>
            </a:prstGeom>
            <a:solidFill>
              <a:srgbClr val="6F8587">
                <a:lumMod val="60000"/>
                <a:lumOff val="40000"/>
              </a:srgbClr>
            </a:solidFill>
          </p:spPr>
          <p:txBody>
            <a:bodyPr anchor="ctr">
              <a:normAutofit fontScale="25000" lnSpcReduction="20000"/>
            </a:bodyPr>
            <a:lstStyle/>
            <a:p>
              <a:pPr algn="just">
                <a:lnSpc>
                  <a:spcPct val="130000"/>
                </a:lnSpc>
              </a:pPr>
              <a:endParaRPr lang="zh-CN" altLang="en-US" noProof="1">
                <a:solidFill>
                  <a:srgbClr val="FFFFFF"/>
                </a:solidFill>
                <a:sym typeface="Arial" panose="020B0604020202020204" pitchFamily="34" charset="0"/>
              </a:endParaRPr>
            </a:p>
          </p:txBody>
        </p:sp>
        <p:sp>
          <p:nvSpPr>
            <p:cNvPr id="54" name="任意多边形 79"/>
            <p:cNvSpPr>
              <a:spLocks noChangeArrowheads="1"/>
            </p:cNvSpPr>
            <p:nvPr>
              <p:custDataLst>
                <p:tags r:id="rId9"/>
              </p:custDataLst>
            </p:nvPr>
          </p:nvSpPr>
          <p:spPr bwMode="auto">
            <a:xfrm>
              <a:off x="2823527" y="3103652"/>
              <a:ext cx="536157" cy="1017939"/>
            </a:xfrm>
            <a:custGeom>
              <a:avLst/>
              <a:gdLst>
                <a:gd name="T0" fmla="*/ 96494 w 1902905"/>
                <a:gd name="T1" fmla="*/ 0 h 3612822"/>
                <a:gd name="T2" fmla="*/ 1902905 w 1902905"/>
                <a:gd name="T3" fmla="*/ 1806411 h 3612822"/>
                <a:gd name="T4" fmla="*/ 96494 w 1902905"/>
                <a:gd name="T5" fmla="*/ 3612822 h 3612822"/>
                <a:gd name="T6" fmla="*/ 0 w 1902905"/>
                <a:gd name="T7" fmla="*/ 3516328 h 3612822"/>
                <a:gd name="T8" fmla="*/ 1709917 w 1902905"/>
                <a:gd name="T9" fmla="*/ 1806411 h 3612822"/>
                <a:gd name="T10" fmla="*/ 0 w 1902905"/>
                <a:gd name="T11" fmla="*/ 96494 h 3612822"/>
              </a:gdLst>
              <a:ahLst/>
              <a:cxnLst>
                <a:cxn ang="0">
                  <a:pos x="T0" y="T1"/>
                </a:cxn>
                <a:cxn ang="0">
                  <a:pos x="T2" y="T3"/>
                </a:cxn>
                <a:cxn ang="0">
                  <a:pos x="T4" y="T5"/>
                </a:cxn>
                <a:cxn ang="0">
                  <a:pos x="T6" y="T7"/>
                </a:cxn>
                <a:cxn ang="0">
                  <a:pos x="T8" y="T9"/>
                </a:cxn>
                <a:cxn ang="0">
                  <a:pos x="T10" y="T11"/>
                </a:cxn>
              </a:cxnLst>
              <a:rect l="0" t="0" r="r" b="b"/>
              <a:pathLst>
                <a:path w="1902905" h="3612822">
                  <a:moveTo>
                    <a:pt x="96494" y="0"/>
                  </a:moveTo>
                  <a:lnTo>
                    <a:pt x="1902905" y="1806411"/>
                  </a:lnTo>
                  <a:lnTo>
                    <a:pt x="96494" y="3612822"/>
                  </a:lnTo>
                  <a:lnTo>
                    <a:pt x="0" y="3516328"/>
                  </a:lnTo>
                  <a:lnTo>
                    <a:pt x="1709917" y="1806411"/>
                  </a:lnTo>
                  <a:lnTo>
                    <a:pt x="0" y="96494"/>
                  </a:lnTo>
                  <a:close/>
                </a:path>
              </a:pathLst>
            </a:custGeom>
            <a:solidFill>
              <a:srgbClr val="E2E7E7"/>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5" name="任意多边形 80"/>
            <p:cNvSpPr>
              <a:spLocks noChangeArrowheads="1"/>
            </p:cNvSpPr>
            <p:nvPr>
              <p:custDataLst>
                <p:tags r:id="rId10"/>
              </p:custDataLst>
            </p:nvPr>
          </p:nvSpPr>
          <p:spPr bwMode="auto">
            <a:xfrm>
              <a:off x="2796212" y="3103652"/>
              <a:ext cx="509096" cy="1017939"/>
            </a:xfrm>
            <a:custGeom>
              <a:avLst/>
              <a:gdLst>
                <a:gd name="T0" fmla="*/ 127 w 1806862"/>
                <a:gd name="T1" fmla="*/ 0 h 3612822"/>
                <a:gd name="T2" fmla="*/ 509096 w 1806862"/>
                <a:gd name="T3" fmla="*/ 508969 h 3612822"/>
                <a:gd name="T4" fmla="*/ 127 w 1806862"/>
                <a:gd name="T5" fmla="*/ 1017939 h 3612822"/>
                <a:gd name="T6" fmla="*/ 0 w 1806862"/>
                <a:gd name="T7" fmla="*/ 1017811 h 3612822"/>
                <a:gd name="T8" fmla="*/ 0 w 1806862"/>
                <a:gd name="T9" fmla="*/ 127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close/>
                </a:path>
              </a:pathLst>
            </a:custGeom>
            <a:solidFill>
              <a:srgbClr val="6F8587"/>
            </a:solidFill>
            <a:ln>
              <a:noFill/>
            </a:ln>
            <a:extLst>
              <a:ext uri="{91240B29-F687-4F45-9708-019B960494DF}">
                <a14:hiddenLine xmlns:a14="http://schemas.microsoft.com/office/drawing/2010/main" w="9525">
                  <a:solidFill>
                    <a:srgbClr val="000000"/>
                  </a:solidFill>
                  <a:miter lim="800000"/>
                  <a:headEnd/>
                  <a:tailEnd/>
                </a14:hiddenLine>
              </a:ext>
            </a:extLst>
          </p:spPr>
          <p:txBody>
            <a:bodyPr rIns="2520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800">
                  <a:solidFill>
                    <a:srgbClr val="FFFFFF"/>
                  </a:solidFill>
                  <a:sym typeface="Arial" panose="020B0604020202020204" pitchFamily="34" charset="0"/>
                </a:rPr>
                <a:t>A</a:t>
              </a:r>
              <a:endParaRPr lang="en-US" altLang="zh-CN" sz="2800">
                <a:solidFill>
                  <a:srgbClr val="FFFFFF"/>
                </a:solidFill>
                <a:sym typeface="Arial" panose="020B0604020202020204" pitchFamily="34" charset="0"/>
              </a:endParaRPr>
            </a:p>
          </p:txBody>
        </p:sp>
      </p:grpSp>
      <p:sp>
        <p:nvSpPr>
          <p:cNvPr id="56" name="矩形 74"/>
          <p:cNvSpPr>
            <a:spLocks noChangeArrowheads="1"/>
          </p:cNvSpPr>
          <p:nvPr>
            <p:custDataLst>
              <p:tags r:id="rId11"/>
            </p:custDataLst>
          </p:nvPr>
        </p:nvSpPr>
        <p:spPr bwMode="auto">
          <a:xfrm>
            <a:off x="1885373" y="4191192"/>
            <a:ext cx="6935099" cy="97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000" dirty="0" smtClean="0">
                <a:latin typeface="+mn-ea"/>
                <a:ea typeface="+mn-ea"/>
                <a:sym typeface="Arial" panose="020B0604020202020204" pitchFamily="34" charset="0"/>
              </a:rPr>
              <a:t>http</a:t>
            </a:r>
            <a:r>
              <a:rPr lang="zh-CN" altLang="en-US" sz="2000" dirty="0" smtClean="0">
                <a:latin typeface="+mn-ea"/>
                <a:ea typeface="+mn-ea"/>
                <a:sym typeface="Arial" panose="020B0604020202020204" pitchFamily="34" charset="0"/>
              </a:rPr>
              <a:t>拼接</a:t>
            </a:r>
            <a:r>
              <a:rPr lang="zh-CN" altLang="en-US" sz="2000" dirty="0">
                <a:latin typeface="+mn-ea"/>
                <a:ea typeface="+mn-ea"/>
                <a:sym typeface="Arial" panose="020B0604020202020204" pitchFamily="34" charset="0"/>
              </a:rPr>
              <a:t>、</a:t>
            </a:r>
            <a:r>
              <a:rPr lang="zh-CN" altLang="en-US" sz="2000" dirty="0" smtClean="0">
                <a:latin typeface="+mn-ea"/>
                <a:ea typeface="+mn-ea"/>
                <a:sym typeface="Arial" panose="020B0604020202020204" pitchFamily="34" charset="0"/>
              </a:rPr>
              <a:t>数据库</a:t>
            </a:r>
            <a:r>
              <a:rPr lang="zh-CN" altLang="en-US" sz="2000" dirty="0">
                <a:latin typeface="+mn-ea"/>
                <a:ea typeface="+mn-ea"/>
                <a:sym typeface="Arial" panose="020B0604020202020204" pitchFamily="34" charset="0"/>
              </a:rPr>
              <a:t>修改</a:t>
            </a:r>
            <a:r>
              <a:rPr lang="zh-CN" altLang="en-US" sz="2000" dirty="0" smtClean="0">
                <a:latin typeface="+mn-ea"/>
                <a:ea typeface="+mn-ea"/>
                <a:sym typeface="Arial" panose="020B0604020202020204" pitchFamily="34" charset="0"/>
              </a:rPr>
              <a:t>、</a:t>
            </a:r>
            <a:r>
              <a:rPr lang="en-US" altLang="zh-CN" sz="2000" dirty="0" err="1" smtClean="0">
                <a:latin typeface="+mn-ea"/>
                <a:ea typeface="+mn-ea"/>
                <a:sym typeface="Arial" panose="020B0604020202020204" pitchFamily="34" charset="0"/>
              </a:rPr>
              <a:t>dubbo</a:t>
            </a:r>
            <a:r>
              <a:rPr lang="zh-CN" altLang="en-US" sz="2000" dirty="0" smtClean="0">
                <a:latin typeface="+mn-ea"/>
                <a:ea typeface="+mn-ea"/>
                <a:sym typeface="Arial" panose="020B0604020202020204" pitchFamily="34" charset="0"/>
              </a:rPr>
              <a:t>、</a:t>
            </a:r>
            <a:r>
              <a:rPr lang="en-US" altLang="zh-CN" sz="2000" dirty="0" err="1" smtClean="0">
                <a:latin typeface="+mn-ea"/>
                <a:ea typeface="+mn-ea"/>
                <a:sym typeface="Arial" panose="020B0604020202020204" pitchFamily="34" charset="0"/>
              </a:rPr>
              <a:t>qmq</a:t>
            </a:r>
            <a:r>
              <a:rPr lang="zh-CN" altLang="en-US" sz="2000" dirty="0" smtClean="0">
                <a:latin typeface="+mn-ea"/>
                <a:ea typeface="+mn-ea"/>
                <a:sym typeface="Arial" panose="020B0604020202020204" pitchFamily="34" charset="0"/>
              </a:rPr>
              <a:t>和</a:t>
            </a:r>
            <a:r>
              <a:rPr lang="en-US" altLang="zh-CN" sz="2000" dirty="0" err="1" smtClean="0">
                <a:latin typeface="+mn-ea"/>
                <a:ea typeface="+mn-ea"/>
                <a:sym typeface="Arial" panose="020B0604020202020204" pitchFamily="34" charset="0"/>
              </a:rPr>
              <a:t>qschedule</a:t>
            </a:r>
            <a:r>
              <a:rPr lang="zh-CN" altLang="en-US" sz="2000" dirty="0" smtClean="0">
                <a:latin typeface="+mn-ea"/>
                <a:ea typeface="+mn-ea"/>
                <a:sym typeface="Arial" panose="020B0604020202020204" pitchFamily="34" charset="0"/>
              </a:rPr>
              <a:t>触发、以及简单的组合</a:t>
            </a:r>
            <a:endParaRPr lang="en-US" altLang="zh-CN" sz="2000" dirty="0" smtClean="0">
              <a:latin typeface="+mn-ea"/>
              <a:ea typeface="+mn-ea"/>
              <a:sym typeface="Arial" panose="020B0604020202020204" pitchFamily="34" charset="0"/>
            </a:endParaRPr>
          </a:p>
          <a:p>
            <a:pPr algn="just"/>
            <a:r>
              <a:rPr lang="zh-CN" altLang="en-US" sz="2000" dirty="0" smtClean="0">
                <a:solidFill>
                  <a:srgbClr val="00B0F0"/>
                </a:solidFill>
                <a:latin typeface="+mn-ea"/>
                <a:ea typeface="+mn-ea"/>
                <a:sym typeface="Arial" panose="020B0604020202020204" pitchFamily="34" charset="0"/>
              </a:rPr>
              <a:t>主要耗时：环境搭建、多环境切换处理</a:t>
            </a:r>
            <a:endParaRPr lang="en-US" altLang="zh-CN" sz="2000" dirty="0">
              <a:solidFill>
                <a:srgbClr val="00B0F0"/>
              </a:solidFill>
              <a:latin typeface="+mn-ea"/>
              <a:ea typeface="+mn-ea"/>
              <a:sym typeface="Arial" panose="020B0604020202020204" pitchFamily="34" charset="0"/>
            </a:endParaRPr>
          </a:p>
        </p:txBody>
      </p:sp>
      <p:sp>
        <p:nvSpPr>
          <p:cNvPr id="57" name="矩形 75"/>
          <p:cNvSpPr>
            <a:spLocks noChangeArrowheads="1"/>
          </p:cNvSpPr>
          <p:nvPr>
            <p:custDataLst>
              <p:tags r:id="rId12"/>
            </p:custDataLst>
          </p:nvPr>
        </p:nvSpPr>
        <p:spPr bwMode="auto">
          <a:xfrm>
            <a:off x="1897203" y="3789040"/>
            <a:ext cx="4049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smtClean="0">
                <a:solidFill>
                  <a:srgbClr val="536465"/>
                </a:solidFill>
                <a:latin typeface="+mn-ea"/>
                <a:ea typeface="+mn-ea"/>
                <a:sym typeface="Arial" panose="020B0604020202020204" pitchFamily="34" charset="0"/>
              </a:rPr>
              <a:t>后端构成</a:t>
            </a:r>
            <a:endParaRPr lang="zh-CN" altLang="en-US" sz="2400" b="1" dirty="0">
              <a:solidFill>
                <a:srgbClr val="536465"/>
              </a:solidFill>
              <a:latin typeface="+mn-ea"/>
              <a:ea typeface="+mn-ea"/>
              <a:sym typeface="Arial" panose="020B0604020202020204" pitchFamily="34" charset="0"/>
            </a:endParaRPr>
          </a:p>
        </p:txBody>
      </p:sp>
      <p:sp>
        <p:nvSpPr>
          <p:cNvPr id="2" name="文本框 1"/>
          <p:cNvSpPr txBox="1"/>
          <p:nvPr/>
        </p:nvSpPr>
        <p:spPr>
          <a:xfrm>
            <a:off x="715053" y="1658640"/>
            <a:ext cx="5297107" cy="400110"/>
          </a:xfrm>
          <a:prstGeom prst="rect">
            <a:avLst/>
          </a:prstGeom>
          <a:noFill/>
        </p:spPr>
        <p:txBody>
          <a:bodyPr wrap="square" rtlCol="0">
            <a:spAutoFit/>
          </a:bodyPr>
          <a:lstStyle/>
          <a:p>
            <a:pPr marL="342900" indent="-342900">
              <a:buFont typeface="Wingdings" panose="05000000000000000000" pitchFamily="2" charset="2"/>
              <a:buChar char="p"/>
            </a:pPr>
            <a:r>
              <a:rPr lang="zh-CN" altLang="en-US" sz="2000" dirty="0" smtClean="0">
                <a:solidFill>
                  <a:srgbClr val="FF0000"/>
                </a:solidFill>
                <a:latin typeface="+mn-ea"/>
                <a:ea typeface="+mn-ea"/>
              </a:rPr>
              <a:t>测试工具维护问题</a:t>
            </a:r>
            <a:r>
              <a:rPr lang="zh-CN" altLang="en-US" sz="2000" dirty="0" smtClean="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
        <p:nvSpPr>
          <p:cNvPr id="58" name="文本框 57"/>
          <p:cNvSpPr txBox="1"/>
          <p:nvPr/>
        </p:nvSpPr>
        <p:spPr>
          <a:xfrm>
            <a:off x="715053" y="3284984"/>
            <a:ext cx="5297107" cy="400110"/>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000" dirty="0" smtClean="0">
                <a:solidFill>
                  <a:srgbClr val="FF0000"/>
                </a:solidFill>
                <a:latin typeface="+mn-ea"/>
                <a:ea typeface="+mn-ea"/>
              </a:rPr>
              <a:t>测试工具特点</a:t>
            </a:r>
            <a:r>
              <a:rPr lang="zh-CN" altLang="en-US" sz="2000" dirty="0" smtClean="0">
                <a:latin typeface="+mn-ea"/>
                <a:ea typeface="+mn-ea"/>
              </a:rPr>
              <a:t>：</a:t>
            </a:r>
            <a:endParaRPr lang="zh-CN" altLang="en-US" sz="2000" dirty="0">
              <a:latin typeface="+mn-ea"/>
              <a:ea typeface="+mn-ea"/>
            </a:endParaRPr>
          </a:p>
        </p:txBody>
      </p:sp>
      <p:sp>
        <p:nvSpPr>
          <p:cNvPr id="59" name="矩形 74"/>
          <p:cNvSpPr>
            <a:spLocks noChangeArrowheads="1"/>
          </p:cNvSpPr>
          <p:nvPr>
            <p:custDataLst>
              <p:tags r:id="rId13"/>
            </p:custDataLst>
          </p:nvPr>
        </p:nvSpPr>
        <p:spPr bwMode="auto">
          <a:xfrm>
            <a:off x="1891161" y="5504839"/>
            <a:ext cx="6245225" cy="97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000" dirty="0" smtClean="0">
                <a:latin typeface="+mn-ea"/>
                <a:ea typeface="+mn-ea"/>
                <a:sym typeface="Arial" panose="020B0604020202020204" pitchFamily="34" charset="0"/>
              </a:rPr>
              <a:t>输入框、单选框、复选框</a:t>
            </a:r>
            <a:r>
              <a:rPr lang="en-US" altLang="zh-CN" sz="2000" dirty="0" smtClean="0">
                <a:latin typeface="+mn-ea"/>
                <a:ea typeface="+mn-ea"/>
                <a:sym typeface="Arial" panose="020B0604020202020204" pitchFamily="34" charset="0"/>
              </a:rPr>
              <a:t>…..</a:t>
            </a:r>
            <a:endParaRPr lang="en-US" altLang="zh-CN" sz="2000" dirty="0" smtClean="0">
              <a:latin typeface="+mn-ea"/>
              <a:ea typeface="+mn-ea"/>
              <a:sym typeface="Arial" panose="020B0604020202020204" pitchFamily="34" charset="0"/>
            </a:endParaRPr>
          </a:p>
          <a:p>
            <a:pPr algn="just"/>
            <a:r>
              <a:rPr lang="zh-CN" altLang="en-US" sz="2000" dirty="0" smtClean="0">
                <a:solidFill>
                  <a:srgbClr val="00B0F0"/>
                </a:solidFill>
                <a:latin typeface="+mn-ea"/>
                <a:ea typeface="+mn-ea"/>
                <a:sym typeface="Arial" panose="020B0604020202020204" pitchFamily="34" charset="0"/>
              </a:rPr>
              <a:t>主要耗时：前端页面的布局和样式调整</a:t>
            </a:r>
            <a:endParaRPr lang="en-US" altLang="zh-CN" sz="2000" dirty="0" smtClean="0">
              <a:solidFill>
                <a:srgbClr val="00B0F0"/>
              </a:solidFill>
              <a:latin typeface="+mn-ea"/>
              <a:ea typeface="+mn-ea"/>
              <a:sym typeface="Arial" panose="020B0604020202020204" pitchFamily="34" charset="0"/>
            </a:endParaRPr>
          </a:p>
        </p:txBody>
      </p:sp>
      <p:sp>
        <p:nvSpPr>
          <p:cNvPr id="60" name="矩形 75"/>
          <p:cNvSpPr>
            <a:spLocks noChangeArrowheads="1"/>
          </p:cNvSpPr>
          <p:nvPr>
            <p:custDataLst>
              <p:tags r:id="rId14"/>
            </p:custDataLst>
          </p:nvPr>
        </p:nvSpPr>
        <p:spPr bwMode="auto">
          <a:xfrm>
            <a:off x="1902991" y="5102687"/>
            <a:ext cx="4049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536465"/>
                </a:solidFill>
                <a:latin typeface="+mn-ea"/>
                <a:ea typeface="+mn-ea"/>
                <a:sym typeface="Arial" panose="020B0604020202020204" pitchFamily="34" charset="0"/>
              </a:rPr>
              <a:t>前端</a:t>
            </a:r>
            <a:r>
              <a:rPr lang="zh-CN" altLang="en-US" sz="2400" b="1" dirty="0" smtClean="0">
                <a:solidFill>
                  <a:srgbClr val="536465"/>
                </a:solidFill>
                <a:latin typeface="+mn-ea"/>
                <a:ea typeface="+mn-ea"/>
                <a:sym typeface="Arial" panose="020B0604020202020204" pitchFamily="34" charset="0"/>
              </a:rPr>
              <a:t>构成</a:t>
            </a:r>
            <a:endParaRPr lang="zh-CN" altLang="en-US" sz="2400" b="1" dirty="0">
              <a:solidFill>
                <a:srgbClr val="536465"/>
              </a:solidFill>
              <a:latin typeface="+mn-ea"/>
              <a:ea typeface="+mn-ea"/>
              <a:sym typeface="Arial" panose="020B0604020202020204" pitchFamily="34" charset="0"/>
            </a:endParaRPr>
          </a:p>
        </p:txBody>
      </p:sp>
      <p:sp>
        <p:nvSpPr>
          <p:cNvPr id="26" name="object 2"/>
          <p:cNvSpPr txBox="1"/>
          <p:nvPr/>
        </p:nvSpPr>
        <p:spPr>
          <a:xfrm>
            <a:off x="5148064" y="293234"/>
            <a:ext cx="3522111"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zh-CN" altLang="en-US" spc="-15" dirty="0" smtClean="0">
                <a:solidFill>
                  <a:schemeClr val="bg1"/>
                </a:solidFill>
                <a:latin typeface="+mn-ea"/>
                <a:ea typeface="+mn-ea"/>
              </a:rPr>
              <a:t>通用测试平台</a:t>
            </a:r>
            <a:endParaRPr lang="en-US" spc="-15" dirty="0">
              <a:solidFill>
                <a:schemeClr val="bg1"/>
              </a:solidFill>
              <a:latin typeface="+mn-ea"/>
              <a:ea typeface="+mn-ea"/>
            </a:endParaRPr>
          </a:p>
        </p:txBody>
      </p:sp>
      <p:pic>
        <p:nvPicPr>
          <p:cNvPr id="3" name="图片 2"/>
          <p:cNvPicPr>
            <a:picLocks noChangeAspect="1"/>
          </p:cNvPicPr>
          <p:nvPr/>
        </p:nvPicPr>
        <p:blipFill>
          <a:blip r:embed="rId15"/>
          <a:stretch>
            <a:fillRect/>
          </a:stretch>
        </p:blipFill>
        <p:spPr>
          <a:xfrm>
            <a:off x="2048653" y="3269471"/>
            <a:ext cx="5600700" cy="2505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3"/>
                                        </p:tgtEl>
                                        <p:attrNameLst>
                                          <p:attrName>ppt_x</p:attrName>
                                        </p:attrNameLst>
                                      </p:cBhvr>
                                      <p:tavLst>
                                        <p:tav tm="0">
                                          <p:val>
                                            <p:strVal val="ppt_x"/>
                                          </p:val>
                                        </p:tav>
                                        <p:tav tm="100000">
                                          <p:val>
                                            <p:strVal val="ppt_x"/>
                                          </p:val>
                                        </p:tav>
                                      </p:tavLst>
                                    </p:anim>
                                    <p:anim calcmode="lin" valueType="num">
                                      <p:cBhvr additive="base">
                                        <p:cTn id="27" dur="500"/>
                                        <p:tgtEl>
                                          <p:spTgt spid="3"/>
                                        </p:tgtEl>
                                        <p:attrNameLst>
                                          <p:attrName>ppt_y</p:attrName>
                                        </p:attrNameLst>
                                      </p:cBhvr>
                                      <p:tavLst>
                                        <p:tav tm="0">
                                          <p:val>
                                            <p:strVal val="ppt_y"/>
                                          </p:val>
                                        </p:tav>
                                        <p:tav tm="100000">
                                          <p:val>
                                            <p:strVal val="1+ppt_h/2"/>
                                          </p:val>
                                        </p:tav>
                                      </p:tavLst>
                                    </p:anim>
                                    <p:set>
                                      <p:cBhvr>
                                        <p:cTn id="28" dur="1" fill="hold">
                                          <p:stCondLst>
                                            <p:cond delay="4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fill="hold"/>
                                        <p:tgtEl>
                                          <p:spTgt spid="50"/>
                                        </p:tgtEl>
                                        <p:attrNameLst>
                                          <p:attrName>ppt_x</p:attrName>
                                        </p:attrNameLst>
                                      </p:cBhvr>
                                      <p:tavLst>
                                        <p:tav tm="0">
                                          <p:val>
                                            <p:strVal val="#ppt_x"/>
                                          </p:val>
                                        </p:tav>
                                        <p:tav tm="100000">
                                          <p:val>
                                            <p:strVal val="#ppt_x"/>
                                          </p:val>
                                        </p:tav>
                                      </p:tavLst>
                                    </p:anim>
                                    <p:anim calcmode="lin" valueType="num">
                                      <p:cBhvr additive="base">
                                        <p:cTn id="38" dur="500" fill="hold"/>
                                        <p:tgtEl>
                                          <p:spTgt spid="5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anim calcmode="lin" valueType="num">
                                      <p:cBhvr additive="base">
                                        <p:cTn id="41" dur="500" fill="hold"/>
                                        <p:tgtEl>
                                          <p:spTgt spid="56"/>
                                        </p:tgtEl>
                                        <p:attrNameLst>
                                          <p:attrName>ppt_x</p:attrName>
                                        </p:attrNameLst>
                                      </p:cBhvr>
                                      <p:tavLst>
                                        <p:tav tm="0">
                                          <p:val>
                                            <p:strVal val="#ppt_x"/>
                                          </p:val>
                                        </p:tav>
                                        <p:tav tm="100000">
                                          <p:val>
                                            <p:strVal val="#ppt_x"/>
                                          </p:val>
                                        </p:tav>
                                      </p:tavLst>
                                    </p:anim>
                                    <p:anim calcmode="lin" valueType="num">
                                      <p:cBhvr additive="base">
                                        <p:cTn id="42" dur="500" fill="hold"/>
                                        <p:tgtEl>
                                          <p:spTgt spid="5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anim calcmode="lin" valueType="num">
                                      <p:cBhvr additive="base">
                                        <p:cTn id="45" dur="500" fill="hold"/>
                                        <p:tgtEl>
                                          <p:spTgt spid="57"/>
                                        </p:tgtEl>
                                        <p:attrNameLst>
                                          <p:attrName>ppt_x</p:attrName>
                                        </p:attrNameLst>
                                      </p:cBhvr>
                                      <p:tavLst>
                                        <p:tav tm="0">
                                          <p:val>
                                            <p:strVal val="#ppt_x"/>
                                          </p:val>
                                        </p:tav>
                                        <p:tav tm="100000">
                                          <p:val>
                                            <p:strVal val="#ppt_x"/>
                                          </p:val>
                                        </p:tav>
                                      </p:tavLst>
                                    </p:anim>
                                    <p:anim calcmode="lin" valueType="num">
                                      <p:cBhvr additive="base">
                                        <p:cTn id="46" dur="500" fill="hold"/>
                                        <p:tgtEl>
                                          <p:spTgt spid="5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additive="base">
                                        <p:cTn id="49" dur="500" fill="hold"/>
                                        <p:tgtEl>
                                          <p:spTgt spid="58"/>
                                        </p:tgtEl>
                                        <p:attrNameLst>
                                          <p:attrName>ppt_x</p:attrName>
                                        </p:attrNameLst>
                                      </p:cBhvr>
                                      <p:tavLst>
                                        <p:tav tm="0">
                                          <p:val>
                                            <p:strVal val="#ppt_x"/>
                                          </p:val>
                                        </p:tav>
                                        <p:tav tm="100000">
                                          <p:val>
                                            <p:strVal val="#ppt_x"/>
                                          </p:val>
                                        </p:tav>
                                      </p:tavLst>
                                    </p:anim>
                                    <p:anim calcmode="lin" valueType="num">
                                      <p:cBhvr additive="base">
                                        <p:cTn id="50" dur="500" fill="hold"/>
                                        <p:tgtEl>
                                          <p:spTgt spid="5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anim calcmode="lin" valueType="num">
                                      <p:cBhvr additive="base">
                                        <p:cTn id="53" dur="500" fill="hold"/>
                                        <p:tgtEl>
                                          <p:spTgt spid="59"/>
                                        </p:tgtEl>
                                        <p:attrNameLst>
                                          <p:attrName>ppt_x</p:attrName>
                                        </p:attrNameLst>
                                      </p:cBhvr>
                                      <p:tavLst>
                                        <p:tav tm="0">
                                          <p:val>
                                            <p:strVal val="#ppt_x"/>
                                          </p:val>
                                        </p:tav>
                                        <p:tav tm="100000">
                                          <p:val>
                                            <p:strVal val="#ppt_x"/>
                                          </p:val>
                                        </p:tav>
                                      </p:tavLst>
                                    </p:anim>
                                    <p:anim calcmode="lin" valueType="num">
                                      <p:cBhvr additive="base">
                                        <p:cTn id="54" dur="500" fill="hold"/>
                                        <p:tgtEl>
                                          <p:spTgt spid="5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 calcmode="lin" valueType="num">
                                      <p:cBhvr additive="base">
                                        <p:cTn id="57" dur="500" fill="hold"/>
                                        <p:tgtEl>
                                          <p:spTgt spid="60"/>
                                        </p:tgtEl>
                                        <p:attrNameLst>
                                          <p:attrName>ppt_x</p:attrName>
                                        </p:attrNameLst>
                                      </p:cBhvr>
                                      <p:tavLst>
                                        <p:tav tm="0">
                                          <p:val>
                                            <p:strVal val="#ppt_x"/>
                                          </p:val>
                                        </p:tav>
                                        <p:tav tm="100000">
                                          <p:val>
                                            <p:strVal val="#ppt_x"/>
                                          </p:val>
                                        </p:tav>
                                      </p:tavLst>
                                    </p:anim>
                                    <p:anim calcmode="lin" valueType="num">
                                      <p:cBhvr additive="base">
                                        <p:cTn id="5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6" grpId="0"/>
      <p:bldP spid="57" grpId="0"/>
      <p:bldP spid="2" grpId="0"/>
      <p:bldP spid="58" grpId="0"/>
      <p:bldP spid="59"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4"/>
          <p:cNvSpPr txBox="1">
            <a:spLocks noChangeArrowheads="1"/>
          </p:cNvSpPr>
          <p:nvPr/>
        </p:nvSpPr>
        <p:spPr bwMode="auto">
          <a:xfrm>
            <a:off x="169863" y="1196975"/>
            <a:ext cx="41861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smtClean="0">
                <a:latin typeface="+mj-ea"/>
                <a:ea typeface="+mj-ea"/>
              </a:rPr>
              <a:t>通用测试平台 </a:t>
            </a:r>
            <a:r>
              <a:rPr lang="en-US" altLang="zh-CN" sz="2400" b="1" dirty="0" smtClean="0">
                <a:latin typeface="+mj-ea"/>
                <a:ea typeface="+mj-ea"/>
              </a:rPr>
              <a:t>– </a:t>
            </a:r>
            <a:r>
              <a:rPr lang="zh-CN" altLang="en-US" sz="2400" b="1" dirty="0" smtClean="0">
                <a:latin typeface="+mj-ea"/>
                <a:ea typeface="+mj-ea"/>
              </a:rPr>
              <a:t>系统结构</a:t>
            </a:r>
            <a:endParaRPr lang="zh-CN" altLang="en-US" sz="2400" b="1" dirty="0">
              <a:latin typeface="+mj-ea"/>
              <a:ea typeface="+mj-ea"/>
            </a:endParaRPr>
          </a:p>
        </p:txBody>
      </p:sp>
      <p:graphicFrame>
        <p:nvGraphicFramePr>
          <p:cNvPr id="27" name="对象 26"/>
          <p:cNvGraphicFramePr/>
          <p:nvPr/>
        </p:nvGraphicFramePr>
        <p:xfrm>
          <a:off x="684213" y="1666875"/>
          <a:ext cx="7056437" cy="4464050"/>
        </p:xfrm>
        <a:graphic>
          <a:graphicData uri="http://schemas.openxmlformats.org/presentationml/2006/ole">
            <mc:AlternateContent xmlns:mc="http://schemas.openxmlformats.org/markup-compatibility/2006">
              <mc:Choice xmlns:v="urn:schemas-microsoft-com:vml" Requires="v">
                <p:oleObj spid="_x0000_s4089" name="Visio" r:id="rId1" imgW="8559800" imgH="5689600" progId="Visio.Drawing.11">
                  <p:embed/>
                </p:oleObj>
              </mc:Choice>
              <mc:Fallback>
                <p:oleObj name="Visio" r:id="rId1" imgW="8559800" imgH="5689600" progId="Visio.Drawing.11">
                  <p:embed/>
                  <p:pic>
                    <p:nvPicPr>
                      <p:cNvPr id="0" name="图片 3602"/>
                      <p:cNvPicPr/>
                      <p:nvPr/>
                    </p:nvPicPr>
                    <p:blipFill>
                      <a:blip r:embed="rId2"/>
                      <a:stretch>
                        <a:fillRect/>
                      </a:stretch>
                    </p:blipFill>
                    <p:spPr>
                      <a:xfrm>
                        <a:off x="684213" y="1666875"/>
                        <a:ext cx="7056437" cy="4464050"/>
                      </a:xfrm>
                      <a:prstGeom prst="rect">
                        <a:avLst/>
                      </a:prstGeom>
                    </p:spPr>
                  </p:pic>
                </p:oleObj>
              </mc:Fallback>
            </mc:AlternateContent>
          </a:graphicData>
        </a:graphic>
      </p:graphicFrame>
      <p:sp>
        <p:nvSpPr>
          <p:cNvPr id="6" name="object 2"/>
          <p:cNvSpPr txBox="1"/>
          <p:nvPr/>
        </p:nvSpPr>
        <p:spPr>
          <a:xfrm>
            <a:off x="5148064" y="293234"/>
            <a:ext cx="3522111"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zh-CN" altLang="en-US" spc="-15" dirty="0" smtClean="0">
                <a:solidFill>
                  <a:schemeClr val="bg1"/>
                </a:solidFill>
                <a:latin typeface="+mn-ea"/>
                <a:ea typeface="+mn-ea"/>
              </a:rPr>
              <a:t>通用测试平台</a:t>
            </a:r>
            <a:endParaRPr lang="en-US" spc="-15" dirty="0">
              <a:solidFill>
                <a:schemeClr val="bg1"/>
              </a:solidFill>
              <a:latin typeface="+mn-ea"/>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2067" name="Rectangle 3"/>
          <p:cNvSpPr>
            <a:spLocks noChangeArrowheads="1"/>
          </p:cNvSpPr>
          <p:nvPr/>
        </p:nvSpPr>
        <p:spPr bwMode="auto">
          <a:xfrm>
            <a:off x="1362049" y="2858754"/>
            <a:ext cx="6350" cy="8046"/>
          </a:xfrm>
          <a:prstGeom prst="rect">
            <a:avLst/>
          </a:prstGeom>
          <a:solidFill>
            <a:srgbClr val="000000"/>
          </a:solidFill>
          <a:ln w="9525">
            <a:noFill/>
            <a:miter lim="800000"/>
          </a:ln>
        </p:spPr>
        <p:txBody>
          <a:bodyPr/>
          <a:lstStyle/>
          <a:p>
            <a:endParaRPr lang="zh-CN" altLang="en-US"/>
          </a:p>
        </p:txBody>
      </p:sp>
      <p:sp>
        <p:nvSpPr>
          <p:cNvPr id="3032068" name="Rectangle 4"/>
          <p:cNvSpPr>
            <a:spLocks noChangeArrowheads="1"/>
          </p:cNvSpPr>
          <p:nvPr/>
        </p:nvSpPr>
        <p:spPr bwMode="auto">
          <a:xfrm>
            <a:off x="3051149" y="2858754"/>
            <a:ext cx="6350" cy="8046"/>
          </a:xfrm>
          <a:prstGeom prst="rect">
            <a:avLst/>
          </a:prstGeom>
          <a:solidFill>
            <a:srgbClr val="000000"/>
          </a:solidFill>
          <a:ln w="9525">
            <a:noFill/>
            <a:miter lim="800000"/>
          </a:ln>
        </p:spPr>
        <p:txBody>
          <a:bodyPr/>
          <a:lstStyle/>
          <a:p>
            <a:endParaRPr lang="zh-CN" altLang="en-US"/>
          </a:p>
        </p:txBody>
      </p:sp>
      <p:sp>
        <p:nvSpPr>
          <p:cNvPr id="3032084" name="Text Box 20"/>
          <p:cNvSpPr txBox="1">
            <a:spLocks noChangeArrowheads="1"/>
          </p:cNvSpPr>
          <p:nvPr/>
        </p:nvSpPr>
        <p:spPr bwMode="auto">
          <a:xfrm>
            <a:off x="2517799" y="4223967"/>
            <a:ext cx="184150" cy="464658"/>
          </a:xfrm>
          <a:prstGeom prst="rect">
            <a:avLst/>
          </a:prstGeom>
          <a:noFill/>
          <a:ln w="9525">
            <a:noFill/>
            <a:miter lim="800000"/>
          </a:ln>
          <a:effectLst/>
        </p:spPr>
        <p:txBody>
          <a:bodyPr wrap="none">
            <a:spAutoFit/>
          </a:bodyPr>
          <a:lstStyle/>
          <a:p>
            <a:pPr>
              <a:spcBef>
                <a:spcPct val="0"/>
              </a:spcBef>
            </a:pPr>
            <a:endParaRPr lang="zh-CN" altLang="en-US" sz="1800" b="1"/>
          </a:p>
        </p:txBody>
      </p:sp>
      <p:sp>
        <p:nvSpPr>
          <p:cNvPr id="31" name="Rectangle 3"/>
          <p:cNvSpPr>
            <a:spLocks noChangeArrowheads="1"/>
          </p:cNvSpPr>
          <p:nvPr/>
        </p:nvSpPr>
        <p:spPr bwMode="auto">
          <a:xfrm>
            <a:off x="1725615" y="5493207"/>
            <a:ext cx="6350" cy="8046"/>
          </a:xfrm>
          <a:prstGeom prst="rect">
            <a:avLst/>
          </a:prstGeom>
          <a:solidFill>
            <a:srgbClr val="000000"/>
          </a:solidFill>
          <a:ln w="9525">
            <a:noFill/>
            <a:miter lim="800000"/>
          </a:ln>
        </p:spPr>
        <p:txBody>
          <a:bodyPr/>
          <a:lstStyle/>
          <a:p>
            <a:endParaRPr lang="zh-CN" altLang="en-US"/>
          </a:p>
        </p:txBody>
      </p:sp>
      <p:sp>
        <p:nvSpPr>
          <p:cNvPr id="32" name="Rectangle 4"/>
          <p:cNvSpPr>
            <a:spLocks noChangeArrowheads="1"/>
          </p:cNvSpPr>
          <p:nvPr/>
        </p:nvSpPr>
        <p:spPr bwMode="auto">
          <a:xfrm>
            <a:off x="3414715" y="5493207"/>
            <a:ext cx="6350" cy="8046"/>
          </a:xfrm>
          <a:prstGeom prst="rect">
            <a:avLst/>
          </a:prstGeom>
          <a:solidFill>
            <a:srgbClr val="000000"/>
          </a:solidFill>
          <a:ln w="9525">
            <a:noFill/>
            <a:miter lim="800000"/>
          </a:ln>
        </p:spPr>
        <p:txBody>
          <a:bodyPr/>
          <a:lstStyle/>
          <a:p>
            <a:endParaRPr lang="zh-CN" altLang="en-US"/>
          </a:p>
        </p:txBody>
      </p:sp>
      <p:sp>
        <p:nvSpPr>
          <p:cNvPr id="11" name="标题 1"/>
          <p:cNvSpPr>
            <a:spLocks noGrp="1"/>
          </p:cNvSpPr>
          <p:nvPr/>
        </p:nvSpPr>
        <p:spPr>
          <a:xfrm>
            <a:off x="788035" y="1230630"/>
            <a:ext cx="7387590" cy="631825"/>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smtClean="0">
                <a:latin typeface="+mj-ea"/>
              </a:rPr>
              <a:t>目录</a:t>
            </a:r>
            <a:endParaRPr kumimoji="1" lang="zh-CN" altLang="en-US" dirty="0">
              <a:latin typeface="+mj-ea"/>
            </a:endParaRPr>
          </a:p>
        </p:txBody>
      </p:sp>
      <p:sp>
        <p:nvSpPr>
          <p:cNvPr id="12" name="内容占位符 4"/>
          <p:cNvSpPr txBox="1"/>
          <p:nvPr/>
        </p:nvSpPr>
        <p:spPr>
          <a:xfrm>
            <a:off x="1217930" y="2290445"/>
            <a:ext cx="6528435" cy="2850515"/>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charset="0"/>
              <a:buChar char=""/>
            </a:pPr>
            <a:r>
              <a:rPr kumimoji="1" lang="zh-CN" altLang="en-US" sz="2400" dirty="0" smtClean="0">
                <a:latin typeface="+mn-ea"/>
              </a:rPr>
              <a:t>一、工作业绩概述</a:t>
            </a:r>
            <a:endParaRPr kumimoji="1" lang="zh-CN" altLang="en-US" sz="2400" dirty="0" smtClean="0">
              <a:latin typeface="+mn-ea"/>
            </a:endParaRPr>
          </a:p>
          <a:p>
            <a:pPr>
              <a:buFont typeface="Wingdings" panose="05000000000000000000" charset="0"/>
              <a:buChar char=""/>
            </a:pPr>
            <a:r>
              <a:rPr kumimoji="1" lang="zh-CN" altLang="en-US" sz="2400" dirty="0" smtClean="0">
                <a:latin typeface="+mn-ea"/>
              </a:rPr>
              <a:t>二、项目测试</a:t>
            </a:r>
            <a:endParaRPr kumimoji="1" lang="zh-CN" altLang="en-US" sz="2400" dirty="0" smtClean="0">
              <a:latin typeface="+mn-ea"/>
            </a:endParaRPr>
          </a:p>
          <a:p>
            <a:pPr>
              <a:buFont typeface="Wingdings" panose="05000000000000000000" charset="0"/>
              <a:buChar char=""/>
            </a:pPr>
            <a:r>
              <a:rPr kumimoji="1" lang="zh-CN" altLang="en-US" sz="2400" dirty="0" smtClean="0">
                <a:latin typeface="+mn-ea"/>
              </a:rPr>
              <a:t>三、技术贡献</a:t>
            </a:r>
            <a:endParaRPr kumimoji="1" lang="en-US" altLang="zh-CN" sz="2400" dirty="0" smtClean="0">
              <a:latin typeface="+mn-ea"/>
            </a:endParaRPr>
          </a:p>
          <a:p>
            <a:pPr>
              <a:buFont typeface="Wingdings" panose="05000000000000000000" charset="0"/>
              <a:buChar char=""/>
            </a:pPr>
            <a:r>
              <a:rPr kumimoji="1" lang="zh-CN" altLang="en-US" sz="2400" dirty="0" smtClean="0">
                <a:latin typeface="+mn-ea"/>
              </a:rPr>
              <a:t>四、产品导向</a:t>
            </a:r>
            <a:endParaRPr kumimoji="1" lang="en-US" altLang="zh-CN" sz="2400" dirty="0" smtClean="0">
              <a:latin typeface="+mn-ea"/>
            </a:endParaRPr>
          </a:p>
          <a:p>
            <a:pPr>
              <a:buFont typeface="Wingdings" panose="05000000000000000000" charset="0"/>
              <a:buChar char=""/>
            </a:pPr>
            <a:r>
              <a:rPr kumimoji="1" lang="zh-CN" altLang="en-US" sz="2400" dirty="0" smtClean="0">
                <a:latin typeface="+mn-ea"/>
              </a:rPr>
              <a:t>五、团队贡献</a:t>
            </a:r>
            <a:endParaRPr kumimoji="1" lang="en-US" altLang="zh-CN" sz="2400" dirty="0" smtClean="0">
              <a:latin typeface="+mn-ea"/>
            </a:endParaRPr>
          </a:p>
          <a:p>
            <a:pPr>
              <a:buFont typeface="Wingdings" panose="05000000000000000000" charset="0"/>
              <a:buChar char=""/>
            </a:pPr>
            <a:r>
              <a:rPr kumimoji="1" lang="zh-CN" altLang="en-US" sz="2400" dirty="0" smtClean="0">
                <a:latin typeface="+mn-ea"/>
              </a:rPr>
              <a:t>六、</a:t>
            </a:r>
            <a:r>
              <a:rPr kumimoji="1" lang="en-US" altLang="zh-CN" sz="2400" dirty="0" smtClean="0">
                <a:latin typeface="+mn-ea"/>
              </a:rPr>
              <a:t>To Do List</a:t>
            </a:r>
            <a:endParaRPr kumimoji="1" lang="zh-CN" altLang="en-US" sz="2400" dirty="0" smtClean="0">
              <a:latin typeface="+mn-ea"/>
            </a:endParaRPr>
          </a:p>
        </p:txBody>
      </p:sp>
      <p:sp>
        <p:nvSpPr>
          <p:cNvPr id="14" name="object 2"/>
          <p:cNvSpPr txBox="1"/>
          <p:nvPr/>
        </p:nvSpPr>
        <p:spPr>
          <a:xfrm>
            <a:off x="7308304" y="327344"/>
            <a:ext cx="1301805"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zh-CN" altLang="en-US" spc="-15" dirty="0" smtClean="0">
                <a:solidFill>
                  <a:schemeClr val="bg1"/>
                </a:solidFill>
                <a:latin typeface="+mn-ea"/>
                <a:ea typeface="+mn-ea"/>
              </a:rPr>
              <a:t>目录</a:t>
            </a:r>
            <a:endParaRPr lang="en-US" spc="-15" dirty="0">
              <a:solidFill>
                <a:schemeClr val="bg1"/>
              </a:solidFill>
              <a:latin typeface="+mn-ea"/>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4"/>
          <p:cNvSpPr txBox="1">
            <a:spLocks noChangeArrowheads="1"/>
          </p:cNvSpPr>
          <p:nvPr/>
        </p:nvSpPr>
        <p:spPr bwMode="auto">
          <a:xfrm>
            <a:off x="-180528" y="1196752"/>
            <a:ext cx="41861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smtClean="0">
                <a:latin typeface="+mn-ea"/>
                <a:ea typeface="+mn-ea"/>
              </a:rPr>
              <a:t>通用测试平台 </a:t>
            </a:r>
            <a:r>
              <a:rPr lang="en-US" altLang="zh-CN" sz="2400" b="1" dirty="0" smtClean="0">
                <a:latin typeface="+mn-ea"/>
                <a:ea typeface="+mn-ea"/>
              </a:rPr>
              <a:t>– </a:t>
            </a:r>
            <a:r>
              <a:rPr lang="zh-CN" altLang="en-US" sz="2400" b="1" dirty="0" smtClean="0">
                <a:latin typeface="+mn-ea"/>
                <a:ea typeface="+mn-ea"/>
              </a:rPr>
              <a:t>实战举例</a:t>
            </a:r>
            <a:endParaRPr lang="zh-CN" altLang="en-US" sz="2400" b="1" dirty="0">
              <a:latin typeface="+mn-ea"/>
              <a:ea typeface="+mn-ea"/>
            </a:endParaRPr>
          </a:p>
        </p:txBody>
      </p:sp>
      <p:sp>
        <p:nvSpPr>
          <p:cNvPr id="12" name="object 2"/>
          <p:cNvSpPr txBox="1"/>
          <p:nvPr/>
        </p:nvSpPr>
        <p:spPr>
          <a:xfrm>
            <a:off x="5148064" y="293234"/>
            <a:ext cx="3522111"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zh-CN" altLang="en-US" spc="-15" dirty="0" smtClean="0">
                <a:solidFill>
                  <a:schemeClr val="bg1"/>
                </a:solidFill>
                <a:latin typeface="+mn-ea"/>
                <a:ea typeface="+mn-ea"/>
              </a:rPr>
              <a:t>通用测试平台</a:t>
            </a:r>
            <a:endParaRPr lang="en-US" spc="-15" dirty="0">
              <a:solidFill>
                <a:schemeClr val="bg1"/>
              </a:solidFill>
              <a:latin typeface="+mn-ea"/>
              <a:ea typeface="+mn-ea"/>
            </a:endParaRPr>
          </a:p>
        </p:txBody>
      </p:sp>
      <p:sp>
        <p:nvSpPr>
          <p:cNvPr id="11" name="矩形 10"/>
          <p:cNvSpPr/>
          <p:nvPr/>
        </p:nvSpPr>
        <p:spPr>
          <a:xfrm>
            <a:off x="666033" y="1825082"/>
            <a:ext cx="2721899" cy="369332"/>
          </a:xfrm>
          <a:prstGeom prst="rect">
            <a:avLst/>
          </a:prstGeom>
        </p:spPr>
        <p:txBody>
          <a:bodyPr wrap="none">
            <a:spAutoFit/>
          </a:bodyPr>
          <a:lstStyle/>
          <a:p>
            <a:pPr marL="285750" indent="-285750">
              <a:buFont typeface="Wingdings" panose="05000000000000000000" pitchFamily="2" charset="2"/>
              <a:buChar char="u"/>
            </a:pPr>
            <a:r>
              <a:rPr lang="en-US" altLang="zh-CN" dirty="0">
                <a:latin typeface="+mj-ea"/>
                <a:ea typeface="+mj-ea"/>
              </a:rPr>
              <a:t>touch</a:t>
            </a:r>
            <a:r>
              <a:rPr lang="zh-CN" altLang="en-US" dirty="0">
                <a:latin typeface="+mj-ea"/>
                <a:ea typeface="+mj-ea"/>
              </a:rPr>
              <a:t>退款申请</a:t>
            </a:r>
            <a:r>
              <a:rPr lang="zh-CN" altLang="en-US" dirty="0" smtClean="0">
                <a:latin typeface="+mj-ea"/>
                <a:ea typeface="+mj-ea"/>
              </a:rPr>
              <a:t>页重构</a:t>
            </a:r>
            <a:endParaRPr lang="zh-CN" altLang="en-US" dirty="0">
              <a:latin typeface="+mj-ea"/>
              <a:ea typeface="+mj-ea"/>
            </a:endParaRPr>
          </a:p>
        </p:txBody>
      </p:sp>
      <p:sp>
        <p:nvSpPr>
          <p:cNvPr id="13" name="矩形 12"/>
          <p:cNvSpPr/>
          <p:nvPr/>
        </p:nvSpPr>
        <p:spPr>
          <a:xfrm>
            <a:off x="666033" y="2382327"/>
            <a:ext cx="2781531" cy="369332"/>
          </a:xfrm>
          <a:prstGeom prst="rect">
            <a:avLst/>
          </a:prstGeom>
        </p:spPr>
        <p:txBody>
          <a:bodyPr wrap="none">
            <a:spAutoFit/>
          </a:bodyPr>
          <a:lstStyle/>
          <a:p>
            <a:pPr marL="285750" indent="-285750">
              <a:buFont typeface="Wingdings" panose="05000000000000000000" pitchFamily="2" charset="2"/>
              <a:buChar char="ü"/>
            </a:pPr>
            <a:r>
              <a:rPr lang="zh-CN" altLang="en-US" dirty="0">
                <a:latin typeface="+mn-ea"/>
                <a:ea typeface="+mn-ea"/>
              </a:rPr>
              <a:t>新旧页面进行对比测试</a:t>
            </a:r>
            <a:endParaRPr lang="zh-CN" altLang="en-US" dirty="0">
              <a:latin typeface="+mn-ea"/>
              <a:ea typeface="+mn-ea"/>
            </a:endParaRPr>
          </a:p>
        </p:txBody>
      </p:sp>
      <p:sp>
        <p:nvSpPr>
          <p:cNvPr id="14" name="文本框 13"/>
          <p:cNvSpPr txBox="1"/>
          <p:nvPr/>
        </p:nvSpPr>
        <p:spPr>
          <a:xfrm>
            <a:off x="395536" y="3284984"/>
            <a:ext cx="8748464" cy="1754326"/>
          </a:xfrm>
          <a:prstGeom prst="rect">
            <a:avLst/>
          </a:prstGeom>
          <a:noFill/>
        </p:spPr>
        <p:txBody>
          <a:bodyPr wrap="square" rtlCol="0">
            <a:spAutoFit/>
          </a:bodyPr>
          <a:lstStyle/>
          <a:p>
            <a:r>
              <a:rPr lang="zh-CN" altLang="en-US" dirty="0" smtClean="0">
                <a:latin typeface="+mn-ea"/>
                <a:ea typeface="+mn-ea"/>
              </a:rPr>
              <a:t>旧页面：</a:t>
            </a:r>
            <a:endParaRPr lang="en-US" altLang="zh-CN" dirty="0" smtClean="0">
              <a:latin typeface="+mn-ea"/>
              <a:ea typeface="+mn-ea"/>
            </a:endParaRPr>
          </a:p>
          <a:p>
            <a:r>
              <a:rPr lang="en-US" altLang="zh-CN" dirty="0" smtClean="0">
                <a:latin typeface="+mn-ea"/>
                <a:ea typeface="+mn-ea"/>
              </a:rPr>
              <a:t>https</a:t>
            </a:r>
            <a:r>
              <a:rPr lang="en-US" altLang="zh-CN" dirty="0">
                <a:latin typeface="+mn-ea"/>
                <a:ea typeface="+mn-ea"/>
              </a:rPr>
              <a:t>://</a:t>
            </a:r>
            <a:r>
              <a:rPr lang="en-US" altLang="zh-CN" dirty="0" smtClean="0">
                <a:latin typeface="+mn-ea"/>
                <a:ea typeface="+mn-ea"/>
              </a:rPr>
              <a:t>touch.qunar.com/h5/flight/flightview/tuipiao?r=5&amp;domain=&amp;token=</a:t>
            </a:r>
            <a:endParaRPr lang="en-US" altLang="zh-CN" dirty="0" smtClean="0">
              <a:latin typeface="+mn-ea"/>
              <a:ea typeface="+mn-ea"/>
            </a:endParaRPr>
          </a:p>
          <a:p>
            <a:endParaRPr lang="en-US" altLang="zh-CN" dirty="0" smtClean="0">
              <a:latin typeface="+mn-ea"/>
              <a:ea typeface="+mn-ea"/>
            </a:endParaRPr>
          </a:p>
          <a:p>
            <a:r>
              <a:rPr lang="zh-CN" altLang="en-US" dirty="0" smtClean="0">
                <a:latin typeface="+mn-ea"/>
                <a:ea typeface="+mn-ea"/>
              </a:rPr>
              <a:t>新页面：</a:t>
            </a:r>
            <a:endParaRPr lang="en-US" altLang="zh-CN" dirty="0" smtClean="0">
              <a:latin typeface="+mn-ea"/>
              <a:ea typeface="+mn-ea"/>
            </a:endParaRPr>
          </a:p>
          <a:p>
            <a:r>
              <a:rPr lang="en-US" altLang="zh-CN" dirty="0" smtClean="0">
                <a:latin typeface="+mn-ea"/>
                <a:ea typeface="+mn-ea"/>
              </a:rPr>
              <a:t>https</a:t>
            </a:r>
            <a:r>
              <a:rPr lang="en-US" altLang="zh-CN" dirty="0">
                <a:latin typeface="+mn-ea"/>
                <a:ea typeface="+mn-ea"/>
              </a:rPr>
              <a:t>://m.flight.qunar.com/h5/flight/fwpview/tts/tuipiao/tuipiaoApply?r=5&amp;domain</a:t>
            </a:r>
            <a:r>
              <a:rPr lang="en-US" altLang="zh-CN" dirty="0" smtClean="0">
                <a:latin typeface="+mn-ea"/>
                <a:ea typeface="+mn-ea"/>
              </a:rPr>
              <a:t>=&amp;token=</a:t>
            </a:r>
            <a:endParaRPr lang="zh-CN" altLang="en-US" dirty="0">
              <a:latin typeface="+mn-ea"/>
              <a:ea typeface="+mn-ea"/>
            </a:endParaRPr>
          </a:p>
        </p:txBody>
      </p:sp>
      <p:pic>
        <p:nvPicPr>
          <p:cNvPr id="6" name="图片 5"/>
          <p:cNvPicPr>
            <a:picLocks noChangeAspect="1"/>
          </p:cNvPicPr>
          <p:nvPr/>
        </p:nvPicPr>
        <p:blipFill>
          <a:blip r:embed="rId1"/>
          <a:stretch>
            <a:fillRect/>
          </a:stretch>
        </p:blipFill>
        <p:spPr>
          <a:xfrm>
            <a:off x="55319" y="4105663"/>
            <a:ext cx="9033362" cy="2074500"/>
          </a:xfrm>
          <a:prstGeom prst="rect">
            <a:avLst/>
          </a:prstGeom>
        </p:spPr>
      </p:pic>
      <p:sp>
        <p:nvSpPr>
          <p:cNvPr id="17" name="文本框 16"/>
          <p:cNvSpPr txBox="1"/>
          <p:nvPr/>
        </p:nvSpPr>
        <p:spPr>
          <a:xfrm>
            <a:off x="890824" y="2926007"/>
            <a:ext cx="7362351" cy="646331"/>
          </a:xfrm>
          <a:prstGeom prst="rect">
            <a:avLst/>
          </a:prstGeom>
          <a:noFill/>
        </p:spPr>
        <p:txBody>
          <a:bodyPr wrap="square" rtlCol="0">
            <a:spAutoFit/>
          </a:bodyPr>
          <a:lstStyle/>
          <a:p>
            <a:r>
              <a:rPr lang="zh-CN" altLang="en-US" dirty="0">
                <a:latin typeface="+mn-ea"/>
                <a:ea typeface="+mn-ea"/>
              </a:rPr>
              <a:t>不</a:t>
            </a:r>
            <a:r>
              <a:rPr lang="zh-CN" altLang="en-US" dirty="0" smtClean="0">
                <a:latin typeface="+mn-ea"/>
                <a:ea typeface="+mn-ea"/>
              </a:rPr>
              <a:t>使用通用测试平台预估时间：</a:t>
            </a:r>
            <a:r>
              <a:rPr lang="en-US" altLang="zh-CN" dirty="0" smtClean="0">
                <a:solidFill>
                  <a:srgbClr val="FF0000"/>
                </a:solidFill>
                <a:latin typeface="+mn-ea"/>
                <a:ea typeface="+mn-ea"/>
              </a:rPr>
              <a:t>30min</a:t>
            </a:r>
            <a:endParaRPr lang="en-US" altLang="zh-CN" dirty="0" smtClean="0">
              <a:solidFill>
                <a:srgbClr val="FF0000"/>
              </a:solidFill>
              <a:latin typeface="+mn-ea"/>
              <a:ea typeface="+mn-ea"/>
            </a:endParaRPr>
          </a:p>
          <a:p>
            <a:r>
              <a:rPr lang="zh-CN" altLang="en-US" dirty="0" smtClean="0">
                <a:latin typeface="+mn-ea"/>
                <a:ea typeface="+mn-ea"/>
              </a:rPr>
              <a:t>使用通用测试平台实际时间：</a:t>
            </a:r>
            <a:r>
              <a:rPr lang="en-US" altLang="zh-CN" dirty="0" smtClean="0">
                <a:solidFill>
                  <a:srgbClr val="00B050"/>
                </a:solidFill>
                <a:latin typeface="+mn-ea"/>
                <a:ea typeface="+mn-ea"/>
              </a:rPr>
              <a:t>5min</a:t>
            </a:r>
            <a:endParaRPr lang="zh-CN" altLang="en-US" dirty="0">
              <a:solidFill>
                <a:srgbClr val="00B05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14"/>
                                        </p:tgtEl>
                                        <p:attrNameLst>
                                          <p:attrName>ppt_x</p:attrName>
                                        </p:attrNameLst>
                                      </p:cBhvr>
                                      <p:tavLst>
                                        <p:tav tm="0">
                                          <p:val>
                                            <p:strVal val="ppt_x"/>
                                          </p:val>
                                        </p:tav>
                                        <p:tav tm="100000">
                                          <p:val>
                                            <p:strVal val="ppt_x"/>
                                          </p:val>
                                        </p:tav>
                                      </p:tavLst>
                                    </p:anim>
                                    <p:anim calcmode="lin" valueType="num">
                                      <p:cBhvr additive="base">
                                        <p:cTn id="19" dur="500"/>
                                        <p:tgtEl>
                                          <p:spTgt spid="14"/>
                                        </p:tgtEl>
                                        <p:attrNameLst>
                                          <p:attrName>ppt_y</p:attrName>
                                        </p:attrNameLst>
                                      </p:cBhvr>
                                      <p:tavLst>
                                        <p:tav tm="0">
                                          <p:val>
                                            <p:strVal val="ppt_y"/>
                                          </p:val>
                                        </p:tav>
                                        <p:tav tm="100000">
                                          <p:val>
                                            <p:strVal val="1+ppt_h/2"/>
                                          </p:val>
                                        </p:tav>
                                      </p:tavLst>
                                    </p:anim>
                                    <p:set>
                                      <p:cBhvr>
                                        <p:cTn id="20" dur="1" fill="hold">
                                          <p:stCondLst>
                                            <p:cond delay="499"/>
                                          </p:stCondLst>
                                        </p:cTn>
                                        <p:tgtEl>
                                          <p:spTgt spid="1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4" grpId="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4"/>
          <p:cNvSpPr txBox="1">
            <a:spLocks noChangeArrowheads="1"/>
          </p:cNvSpPr>
          <p:nvPr/>
        </p:nvSpPr>
        <p:spPr bwMode="auto">
          <a:xfrm>
            <a:off x="-180528" y="1196752"/>
            <a:ext cx="41861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smtClean="0">
                <a:latin typeface="+mn-ea"/>
                <a:ea typeface="+mn-ea"/>
              </a:rPr>
              <a:t>通用测试平台 </a:t>
            </a:r>
            <a:r>
              <a:rPr lang="en-US" altLang="zh-CN" sz="2400" b="1" dirty="0" smtClean="0">
                <a:latin typeface="+mn-ea"/>
                <a:ea typeface="+mn-ea"/>
              </a:rPr>
              <a:t>– </a:t>
            </a:r>
            <a:r>
              <a:rPr lang="zh-CN" altLang="en-US" sz="2400" b="1" dirty="0" smtClean="0">
                <a:latin typeface="+mn-ea"/>
                <a:ea typeface="+mn-ea"/>
              </a:rPr>
              <a:t>实战举例</a:t>
            </a:r>
            <a:endParaRPr lang="zh-CN" altLang="en-US" sz="2400" b="1" dirty="0">
              <a:latin typeface="+mn-ea"/>
              <a:ea typeface="+mn-ea"/>
            </a:endParaRPr>
          </a:p>
        </p:txBody>
      </p:sp>
      <p:sp>
        <p:nvSpPr>
          <p:cNvPr id="12" name="object 2"/>
          <p:cNvSpPr txBox="1"/>
          <p:nvPr/>
        </p:nvSpPr>
        <p:spPr>
          <a:xfrm>
            <a:off x="5148064" y="293234"/>
            <a:ext cx="3522111"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zh-CN" altLang="en-US" spc="-15" dirty="0" smtClean="0">
                <a:solidFill>
                  <a:schemeClr val="bg1"/>
                </a:solidFill>
                <a:latin typeface="+mn-ea"/>
                <a:ea typeface="+mn-ea"/>
              </a:rPr>
              <a:t>通用测试平台</a:t>
            </a:r>
            <a:endParaRPr lang="en-US" spc="-15" dirty="0">
              <a:solidFill>
                <a:schemeClr val="bg1"/>
              </a:solidFill>
              <a:latin typeface="+mn-ea"/>
              <a:ea typeface="+mn-ea"/>
            </a:endParaRPr>
          </a:p>
        </p:txBody>
      </p:sp>
      <p:sp>
        <p:nvSpPr>
          <p:cNvPr id="2" name="矩形 1"/>
          <p:cNvSpPr/>
          <p:nvPr/>
        </p:nvSpPr>
        <p:spPr>
          <a:xfrm>
            <a:off x="251520" y="1881872"/>
            <a:ext cx="10926960" cy="646331"/>
          </a:xfrm>
          <a:prstGeom prst="rect">
            <a:avLst/>
          </a:prstGeom>
        </p:spPr>
        <p:txBody>
          <a:bodyPr wrap="square">
            <a:spAutoFit/>
          </a:bodyPr>
          <a:lstStyle/>
          <a:p>
            <a:r>
              <a:rPr lang="en-US" altLang="zh-CN" dirty="0" smtClean="0">
                <a:latin typeface="+mn-ea"/>
                <a:hlinkClick r:id="rId1"/>
              </a:rPr>
              <a:t>https</a:t>
            </a:r>
            <a:r>
              <a:rPr lang="en-US" altLang="zh-CN" dirty="0">
                <a:latin typeface="+mn-ea"/>
                <a:hlinkClick r:id="rId1"/>
              </a:rPr>
              <a:t>://m.flight.qunar.com/h5/flight/fwpview/tts/tuipiao/tuipiaoApply</a:t>
            </a:r>
            <a:r>
              <a:rPr lang="en-US" altLang="zh-CN" dirty="0" smtClean="0">
                <a:latin typeface="+mn-ea"/>
              </a:rPr>
              <a:t>?</a:t>
            </a:r>
            <a:endParaRPr lang="en-US" altLang="zh-CN" dirty="0" smtClean="0">
              <a:latin typeface="+mn-ea"/>
            </a:endParaRPr>
          </a:p>
          <a:p>
            <a:r>
              <a:rPr lang="en-US" altLang="zh-CN" dirty="0" smtClean="0">
                <a:latin typeface="+mn-ea"/>
              </a:rPr>
              <a:t>r=5&amp;token=&amp;domain=</a:t>
            </a:r>
            <a:endParaRPr lang="zh-CN" altLang="en-US" dirty="0">
              <a:latin typeface="+mn-ea"/>
            </a:endParaRPr>
          </a:p>
        </p:txBody>
      </p:sp>
      <p:pic>
        <p:nvPicPr>
          <p:cNvPr id="4" name="图片 3"/>
          <p:cNvPicPr>
            <a:picLocks noChangeAspect="1"/>
          </p:cNvPicPr>
          <p:nvPr/>
        </p:nvPicPr>
        <p:blipFill>
          <a:blip r:embed="rId2"/>
          <a:stretch>
            <a:fillRect/>
          </a:stretch>
        </p:blipFill>
        <p:spPr>
          <a:xfrm>
            <a:off x="1115616" y="2751658"/>
            <a:ext cx="6696075" cy="3362325"/>
          </a:xfrm>
          <a:prstGeom prst="rect">
            <a:avLst/>
          </a:prstGeom>
        </p:spPr>
      </p:pic>
      <p:pic>
        <p:nvPicPr>
          <p:cNvPr id="5" name="图片 4"/>
          <p:cNvPicPr>
            <a:picLocks noChangeAspect="1"/>
          </p:cNvPicPr>
          <p:nvPr/>
        </p:nvPicPr>
        <p:blipFill>
          <a:blip r:embed="rId3"/>
          <a:stretch>
            <a:fillRect/>
          </a:stretch>
        </p:blipFill>
        <p:spPr>
          <a:xfrm>
            <a:off x="1115616" y="2772328"/>
            <a:ext cx="6677025" cy="2286000"/>
          </a:xfrm>
          <a:prstGeom prst="rect">
            <a:avLst/>
          </a:prstGeom>
        </p:spPr>
      </p:pic>
      <p:pic>
        <p:nvPicPr>
          <p:cNvPr id="6" name="图片 5"/>
          <p:cNvPicPr>
            <a:picLocks noChangeAspect="1"/>
          </p:cNvPicPr>
          <p:nvPr/>
        </p:nvPicPr>
        <p:blipFill>
          <a:blip r:embed="rId4"/>
          <a:stretch>
            <a:fillRect/>
          </a:stretch>
        </p:blipFill>
        <p:spPr>
          <a:xfrm>
            <a:off x="1115616" y="2751658"/>
            <a:ext cx="6677025" cy="3352800"/>
          </a:xfrm>
          <a:prstGeom prst="rect">
            <a:avLst/>
          </a:prstGeom>
        </p:spPr>
      </p:pic>
      <p:pic>
        <p:nvPicPr>
          <p:cNvPr id="8" name="图片 7"/>
          <p:cNvPicPr>
            <a:picLocks noChangeAspect="1"/>
          </p:cNvPicPr>
          <p:nvPr/>
        </p:nvPicPr>
        <p:blipFill>
          <a:blip r:embed="rId5"/>
          <a:stretch>
            <a:fillRect/>
          </a:stretch>
        </p:blipFill>
        <p:spPr>
          <a:xfrm>
            <a:off x="1115616" y="2751658"/>
            <a:ext cx="6734175" cy="3962400"/>
          </a:xfrm>
          <a:prstGeom prst="rect">
            <a:avLst/>
          </a:prstGeom>
        </p:spPr>
      </p:pic>
      <p:pic>
        <p:nvPicPr>
          <p:cNvPr id="11" name="图片 10"/>
          <p:cNvPicPr>
            <a:picLocks noChangeAspect="1"/>
          </p:cNvPicPr>
          <p:nvPr/>
        </p:nvPicPr>
        <p:blipFill>
          <a:blip r:embed="rId6"/>
          <a:stretch>
            <a:fillRect/>
          </a:stretch>
        </p:blipFill>
        <p:spPr>
          <a:xfrm>
            <a:off x="29765" y="3193761"/>
            <a:ext cx="8905875" cy="2295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6"/>
                                        </p:tgtEl>
                                        <p:attrNameLst>
                                          <p:attrName>ppt_x</p:attrName>
                                        </p:attrNameLst>
                                      </p:cBhvr>
                                      <p:tavLst>
                                        <p:tav tm="0">
                                          <p:val>
                                            <p:strVal val="ppt_x"/>
                                          </p:val>
                                        </p:tav>
                                        <p:tav tm="100000">
                                          <p:val>
                                            <p:strVal val="ppt_x"/>
                                          </p:val>
                                        </p:tav>
                                      </p:tavLst>
                                    </p:anim>
                                    <p:anim calcmode="lin" valueType="num">
                                      <p:cBhvr additive="base">
                                        <p:cTn id="37" dur="500"/>
                                        <p:tgtEl>
                                          <p:spTgt spid="6"/>
                                        </p:tgtEl>
                                        <p:attrNameLst>
                                          <p:attrName>ppt_y</p:attrName>
                                        </p:attrNameLst>
                                      </p:cBhvr>
                                      <p:tavLst>
                                        <p:tav tm="0">
                                          <p:val>
                                            <p:strVal val="ppt_y"/>
                                          </p:val>
                                        </p:tav>
                                        <p:tav tm="100000">
                                          <p:val>
                                            <p:strVal val="1+ppt_h/2"/>
                                          </p:val>
                                        </p:tav>
                                      </p:tavLst>
                                    </p:anim>
                                    <p:set>
                                      <p:cBhvr>
                                        <p:cTn id="38" dur="1" fill="hold">
                                          <p:stCondLst>
                                            <p:cond delay="499"/>
                                          </p:stCondLst>
                                        </p:cTn>
                                        <p:tgtEl>
                                          <p:spTgt spid="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8"/>
                                        </p:tgtEl>
                                        <p:attrNameLst>
                                          <p:attrName>ppt_x</p:attrName>
                                        </p:attrNameLst>
                                      </p:cBhvr>
                                      <p:tavLst>
                                        <p:tav tm="0">
                                          <p:val>
                                            <p:strVal val="ppt_x"/>
                                          </p:val>
                                        </p:tav>
                                        <p:tav tm="100000">
                                          <p:val>
                                            <p:strVal val="ppt_x"/>
                                          </p:val>
                                        </p:tav>
                                      </p:tavLst>
                                    </p:anim>
                                    <p:anim calcmode="lin" valueType="num">
                                      <p:cBhvr additive="base">
                                        <p:cTn id="49" dur="500"/>
                                        <p:tgtEl>
                                          <p:spTgt spid="8"/>
                                        </p:tgtEl>
                                        <p:attrNameLst>
                                          <p:attrName>ppt_y</p:attrName>
                                        </p:attrNameLst>
                                      </p:cBhvr>
                                      <p:tavLst>
                                        <p:tav tm="0">
                                          <p:val>
                                            <p:strVal val="ppt_y"/>
                                          </p:val>
                                        </p:tav>
                                        <p:tav tm="100000">
                                          <p:val>
                                            <p:strVal val="1+ppt_h/2"/>
                                          </p:val>
                                        </p:tav>
                                      </p:tavLst>
                                    </p:anim>
                                    <p:set>
                                      <p:cBhvr>
                                        <p:cTn id="50" dur="1" fill="hold">
                                          <p:stCondLst>
                                            <p:cond delay="499"/>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4"/>
          <p:cNvSpPr txBox="1">
            <a:spLocks noChangeArrowheads="1"/>
          </p:cNvSpPr>
          <p:nvPr/>
        </p:nvSpPr>
        <p:spPr bwMode="auto">
          <a:xfrm>
            <a:off x="-180528" y="1196752"/>
            <a:ext cx="41861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smtClean="0">
                <a:latin typeface="+mn-ea"/>
                <a:ea typeface="+mn-ea"/>
              </a:rPr>
              <a:t>通用测试平台 </a:t>
            </a:r>
            <a:r>
              <a:rPr lang="en-US" altLang="zh-CN" sz="2400" b="1" dirty="0" smtClean="0">
                <a:latin typeface="+mn-ea"/>
                <a:ea typeface="+mn-ea"/>
              </a:rPr>
              <a:t>– </a:t>
            </a:r>
            <a:r>
              <a:rPr lang="zh-CN" altLang="en-US" sz="2400" b="1" dirty="0" smtClean="0">
                <a:latin typeface="+mn-ea"/>
                <a:ea typeface="+mn-ea"/>
              </a:rPr>
              <a:t>实战举例</a:t>
            </a:r>
            <a:endParaRPr lang="zh-CN" altLang="en-US" sz="2400" b="1" dirty="0">
              <a:latin typeface="+mn-ea"/>
              <a:ea typeface="+mn-ea"/>
            </a:endParaRPr>
          </a:p>
        </p:txBody>
      </p:sp>
      <p:sp>
        <p:nvSpPr>
          <p:cNvPr id="12" name="object 2"/>
          <p:cNvSpPr txBox="1"/>
          <p:nvPr/>
        </p:nvSpPr>
        <p:spPr>
          <a:xfrm>
            <a:off x="5148064" y="293234"/>
            <a:ext cx="3522111"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zh-CN" altLang="en-US" spc="-15" dirty="0" smtClean="0">
                <a:solidFill>
                  <a:schemeClr val="bg1"/>
                </a:solidFill>
                <a:latin typeface="+mn-ea"/>
                <a:ea typeface="+mn-ea"/>
              </a:rPr>
              <a:t>通用测试平台</a:t>
            </a:r>
            <a:endParaRPr lang="en-US" spc="-15" dirty="0">
              <a:solidFill>
                <a:schemeClr val="bg1"/>
              </a:solidFill>
              <a:latin typeface="+mn-ea"/>
              <a:ea typeface="+mn-ea"/>
            </a:endParaRPr>
          </a:p>
        </p:txBody>
      </p:sp>
      <p:pic>
        <p:nvPicPr>
          <p:cNvPr id="6" name="图片 5"/>
          <p:cNvPicPr>
            <a:picLocks noChangeAspect="1"/>
          </p:cNvPicPr>
          <p:nvPr/>
        </p:nvPicPr>
        <p:blipFill>
          <a:blip r:embed="rId1"/>
          <a:stretch>
            <a:fillRect/>
          </a:stretch>
        </p:blipFill>
        <p:spPr>
          <a:xfrm>
            <a:off x="70227" y="1671110"/>
            <a:ext cx="8822254" cy="3076575"/>
          </a:xfrm>
          <a:prstGeom prst="rect">
            <a:avLst/>
          </a:prstGeom>
        </p:spPr>
      </p:pic>
      <p:pic>
        <p:nvPicPr>
          <p:cNvPr id="10" name="图片 9"/>
          <p:cNvPicPr>
            <a:picLocks noChangeAspect="1"/>
          </p:cNvPicPr>
          <p:nvPr/>
        </p:nvPicPr>
        <p:blipFill>
          <a:blip r:embed="rId2"/>
          <a:stretch>
            <a:fillRect/>
          </a:stretch>
        </p:blipFill>
        <p:spPr>
          <a:xfrm>
            <a:off x="-35327" y="4399020"/>
            <a:ext cx="9033362" cy="2074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4"/>
          <p:cNvSpPr txBox="1">
            <a:spLocks noChangeArrowheads="1"/>
          </p:cNvSpPr>
          <p:nvPr/>
        </p:nvSpPr>
        <p:spPr bwMode="auto">
          <a:xfrm>
            <a:off x="169863" y="1196975"/>
            <a:ext cx="41861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smtClean="0">
                <a:latin typeface="+mj-ea"/>
                <a:ea typeface="+mj-ea"/>
              </a:rPr>
              <a:t>通用测试平台 </a:t>
            </a:r>
            <a:r>
              <a:rPr lang="en-US" altLang="zh-CN" sz="2400" b="1" dirty="0" smtClean="0">
                <a:latin typeface="+mj-ea"/>
                <a:ea typeface="+mj-ea"/>
              </a:rPr>
              <a:t>– </a:t>
            </a:r>
            <a:r>
              <a:rPr lang="zh-CN" altLang="en-US" sz="2400" b="1" dirty="0" smtClean="0">
                <a:latin typeface="+mj-ea"/>
                <a:ea typeface="+mj-ea"/>
              </a:rPr>
              <a:t>问题和解决</a:t>
            </a:r>
            <a:endParaRPr lang="zh-CN" altLang="en-US" sz="2400" b="1" dirty="0">
              <a:latin typeface="+mj-ea"/>
              <a:ea typeface="+mj-ea"/>
            </a:endParaRPr>
          </a:p>
        </p:txBody>
      </p:sp>
      <p:sp>
        <p:nvSpPr>
          <p:cNvPr id="6" name="object 2"/>
          <p:cNvSpPr txBox="1"/>
          <p:nvPr/>
        </p:nvSpPr>
        <p:spPr>
          <a:xfrm>
            <a:off x="5148064" y="293234"/>
            <a:ext cx="3522111"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zh-CN" altLang="en-US" spc="-15" dirty="0" smtClean="0">
                <a:solidFill>
                  <a:schemeClr val="bg1"/>
                </a:solidFill>
                <a:latin typeface="+mn-ea"/>
                <a:ea typeface="+mn-ea"/>
              </a:rPr>
              <a:t>通用测试平台</a:t>
            </a:r>
            <a:endParaRPr lang="en-US" spc="-15" dirty="0">
              <a:solidFill>
                <a:schemeClr val="bg1"/>
              </a:solidFill>
              <a:latin typeface="+mn-ea"/>
              <a:ea typeface="+mn-ea"/>
            </a:endParaRPr>
          </a:p>
        </p:txBody>
      </p:sp>
      <p:sp>
        <p:nvSpPr>
          <p:cNvPr id="4" name="文本框 3"/>
          <p:cNvSpPr txBox="1"/>
          <p:nvPr/>
        </p:nvSpPr>
        <p:spPr>
          <a:xfrm>
            <a:off x="1009238" y="1890713"/>
            <a:ext cx="6299066" cy="369332"/>
          </a:xfrm>
          <a:prstGeom prst="rect">
            <a:avLst/>
          </a:prstGeom>
          <a:noFill/>
        </p:spPr>
        <p:txBody>
          <a:bodyPr wrap="square" rtlCol="0">
            <a:spAutoFit/>
          </a:bodyPr>
          <a:lstStyle/>
          <a:p>
            <a:r>
              <a:rPr lang="zh-CN" altLang="en-US" dirty="0" smtClean="0">
                <a:latin typeface="+mn-ea"/>
                <a:ea typeface="+mn-ea"/>
              </a:rPr>
              <a:t>问题一：多个环境无法使用，具有很大的局限性</a:t>
            </a:r>
            <a:endParaRPr lang="zh-CN" altLang="en-US" dirty="0">
              <a:latin typeface="+mn-ea"/>
              <a:ea typeface="+mn-ea"/>
            </a:endParaRPr>
          </a:p>
        </p:txBody>
      </p:sp>
      <p:sp>
        <p:nvSpPr>
          <p:cNvPr id="5" name="Freeform 107"/>
          <p:cNvSpPr>
            <a:spLocks noEditPoints="1"/>
          </p:cNvSpPr>
          <p:nvPr/>
        </p:nvSpPr>
        <p:spPr>
          <a:xfrm>
            <a:off x="539552" y="1890713"/>
            <a:ext cx="366713" cy="314325"/>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0" b="0"/>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tx1"/>
          </a:solidFill>
          <a:ln w="9525">
            <a:noFill/>
          </a:ln>
        </p:spPr>
        <p:txBody>
          <a:bodyPr/>
          <a:lstStyle/>
          <a:p>
            <a:endParaRPr lang="zh-CN" altLang="en-US"/>
          </a:p>
        </p:txBody>
      </p:sp>
      <p:sp>
        <p:nvSpPr>
          <p:cNvPr id="11" name="矩形 10"/>
          <p:cNvSpPr/>
          <p:nvPr/>
        </p:nvSpPr>
        <p:spPr>
          <a:xfrm>
            <a:off x="1998531" y="4637801"/>
            <a:ext cx="2582758" cy="1015663"/>
          </a:xfrm>
          <a:prstGeom prst="rect">
            <a:avLst/>
          </a:prstGeom>
        </p:spPr>
        <p:txBody>
          <a:bodyPr wrap="none">
            <a:spAutoFit/>
          </a:bodyPr>
          <a:lstStyle/>
          <a:p>
            <a:r>
              <a:rPr lang="en-US" altLang="zh-CN" sz="2000" dirty="0">
                <a:latin typeface="+mn-ea"/>
                <a:ea typeface="+mn-ea"/>
              </a:rPr>
              <a:t>2</a:t>
            </a:r>
            <a:r>
              <a:rPr lang="en-US" altLang="zh-CN" sz="2000" dirty="0" smtClean="0">
                <a:latin typeface="+mn-ea"/>
                <a:ea typeface="+mn-ea"/>
              </a:rPr>
              <a:t>.  </a:t>
            </a:r>
            <a:r>
              <a:rPr lang="zh-CN" altLang="en-US" sz="2000" dirty="0" smtClean="0">
                <a:latin typeface="+mn-ea"/>
                <a:ea typeface="+mn-ea"/>
              </a:rPr>
              <a:t>如何实现替换？</a:t>
            </a:r>
            <a:endParaRPr lang="en-US" altLang="zh-CN" sz="2000" dirty="0">
              <a:latin typeface="+mn-ea"/>
              <a:ea typeface="+mn-ea"/>
            </a:endParaRPr>
          </a:p>
          <a:p>
            <a:r>
              <a:rPr lang="en-US" altLang="zh-CN" sz="2000" dirty="0" smtClean="0">
                <a:latin typeface="+mn-ea"/>
                <a:ea typeface="+mn-ea"/>
              </a:rPr>
              <a:t>     </a:t>
            </a:r>
            <a:r>
              <a:rPr lang="zh-CN" altLang="en-US" sz="2000" dirty="0" smtClean="0">
                <a:latin typeface="+mn-ea"/>
                <a:ea typeface="+mn-ea"/>
              </a:rPr>
              <a:t>使用之前替换</a:t>
            </a:r>
            <a:endParaRPr lang="en-US" altLang="zh-CN" sz="2000" dirty="0" smtClean="0">
              <a:latin typeface="+mn-ea"/>
              <a:ea typeface="+mn-ea"/>
            </a:endParaRPr>
          </a:p>
          <a:p>
            <a:pPr marL="342900" indent="-342900">
              <a:buClr>
                <a:srgbClr val="FF0000"/>
              </a:buClr>
              <a:buFont typeface="Wingdings" panose="05000000000000000000" pitchFamily="2" charset="2"/>
              <a:buChar char="ü"/>
            </a:pPr>
            <a:r>
              <a:rPr lang="zh-CN" altLang="en-US" sz="2000" dirty="0" smtClean="0">
                <a:latin typeface="+mn-ea"/>
                <a:ea typeface="+mn-ea"/>
              </a:rPr>
              <a:t>使用</a:t>
            </a:r>
            <a:r>
              <a:rPr lang="zh-CN" altLang="en-US" sz="2000" dirty="0">
                <a:latin typeface="+mn-ea"/>
                <a:ea typeface="+mn-ea"/>
              </a:rPr>
              <a:t>注解</a:t>
            </a:r>
            <a:r>
              <a:rPr lang="zh-CN" altLang="en-US" sz="2000" dirty="0" smtClean="0">
                <a:latin typeface="+mn-ea"/>
                <a:ea typeface="+mn-ea"/>
              </a:rPr>
              <a:t>方式替换</a:t>
            </a:r>
            <a:endParaRPr lang="zh-CN" altLang="en-US" sz="2000" dirty="0">
              <a:latin typeface="+mn-ea"/>
              <a:ea typeface="+mn-ea"/>
            </a:endParaRPr>
          </a:p>
        </p:txBody>
      </p:sp>
      <p:sp>
        <p:nvSpPr>
          <p:cNvPr id="12" name="矩形 11"/>
          <p:cNvSpPr/>
          <p:nvPr/>
        </p:nvSpPr>
        <p:spPr>
          <a:xfrm>
            <a:off x="1999420" y="3136231"/>
            <a:ext cx="3573542" cy="1323439"/>
          </a:xfrm>
          <a:prstGeom prst="rect">
            <a:avLst/>
          </a:prstGeom>
        </p:spPr>
        <p:txBody>
          <a:bodyPr wrap="none">
            <a:spAutoFit/>
          </a:bodyPr>
          <a:lstStyle/>
          <a:p>
            <a:r>
              <a:rPr lang="en-US" altLang="zh-CN" sz="2000" dirty="0" smtClean="0">
                <a:latin typeface="+mn-ea"/>
                <a:ea typeface="+mn-ea"/>
              </a:rPr>
              <a:t>1.  </a:t>
            </a:r>
            <a:r>
              <a:rPr lang="zh-CN" altLang="en-US" sz="2000" dirty="0" smtClean="0">
                <a:latin typeface="+mn-ea"/>
                <a:ea typeface="+mn-ea"/>
              </a:rPr>
              <a:t>变量如何表示？</a:t>
            </a:r>
            <a:endParaRPr lang="en-US" altLang="zh-CN" sz="2000" dirty="0">
              <a:latin typeface="+mn-ea"/>
              <a:ea typeface="+mn-ea"/>
            </a:endParaRPr>
          </a:p>
          <a:p>
            <a:r>
              <a:rPr lang="en-US" altLang="zh-CN" sz="2000" dirty="0" smtClean="0">
                <a:latin typeface="+mn-ea"/>
                <a:ea typeface="+mn-ea"/>
              </a:rPr>
              <a:t>     </a:t>
            </a:r>
            <a:r>
              <a:rPr lang="en-US" altLang="zh-CN" sz="2000" dirty="0" err="1" smtClean="0">
                <a:latin typeface="+mn-ea"/>
                <a:ea typeface="+mn-ea"/>
              </a:rPr>
              <a:t>betaQABETA_PREFIX</a:t>
            </a:r>
            <a:r>
              <a:rPr lang="zh-CN" altLang="en-US" sz="2000" dirty="0" smtClean="0">
                <a:latin typeface="+mn-ea"/>
                <a:ea typeface="+mn-ea"/>
              </a:rPr>
              <a:t>格式</a:t>
            </a:r>
            <a:endParaRPr lang="en-US" altLang="zh-CN" sz="2000" dirty="0" smtClean="0">
              <a:latin typeface="+mn-ea"/>
              <a:ea typeface="+mn-ea"/>
            </a:endParaRPr>
          </a:p>
          <a:p>
            <a:r>
              <a:rPr lang="en-US" altLang="zh-CN" sz="2000" dirty="0" smtClean="0">
                <a:latin typeface="+mn-ea"/>
                <a:ea typeface="+mn-ea"/>
              </a:rPr>
              <a:t>     $.</a:t>
            </a:r>
            <a:r>
              <a:rPr lang="zh-CN" altLang="en-US" sz="2000" dirty="0" smtClean="0">
                <a:latin typeface="+mn-ea"/>
                <a:ea typeface="+mn-ea"/>
              </a:rPr>
              <a:t>变量名</a:t>
            </a:r>
            <a:endParaRPr lang="en-US" altLang="zh-CN" sz="2000" dirty="0" smtClean="0">
              <a:latin typeface="+mn-ea"/>
              <a:ea typeface="+mn-ea"/>
            </a:endParaRPr>
          </a:p>
          <a:p>
            <a:pPr marL="342900" indent="-342900">
              <a:buClr>
                <a:srgbClr val="FF0000"/>
              </a:buClr>
              <a:buFont typeface="Wingdings" panose="05000000000000000000" pitchFamily="2" charset="2"/>
              <a:buChar char="ü"/>
            </a:pPr>
            <a:r>
              <a:rPr lang="en-US" altLang="zh-CN" sz="2000" dirty="0" smtClean="0">
                <a:latin typeface="+mn-ea"/>
                <a:ea typeface="+mn-ea"/>
              </a:rPr>
              <a:t>${}</a:t>
            </a:r>
            <a:endParaRPr lang="zh-CN" altLang="en-US" sz="2000" dirty="0">
              <a:latin typeface="+mn-ea"/>
              <a:ea typeface="+mn-ea"/>
            </a:endParaRPr>
          </a:p>
        </p:txBody>
      </p:sp>
      <p:pic>
        <p:nvPicPr>
          <p:cNvPr id="13" name="图片 12"/>
          <p:cNvPicPr>
            <a:picLocks noChangeAspect="1"/>
          </p:cNvPicPr>
          <p:nvPr/>
        </p:nvPicPr>
        <p:blipFill>
          <a:blip r:embed="rId1"/>
          <a:stretch>
            <a:fillRect/>
          </a:stretch>
        </p:blipFill>
        <p:spPr>
          <a:xfrm>
            <a:off x="233400" y="2847767"/>
            <a:ext cx="8553450" cy="1162050"/>
          </a:xfrm>
          <a:prstGeom prst="rect">
            <a:avLst/>
          </a:prstGeom>
        </p:spPr>
      </p:pic>
      <p:pic>
        <p:nvPicPr>
          <p:cNvPr id="14" name="图片 13"/>
          <p:cNvPicPr>
            <a:picLocks noChangeAspect="1"/>
          </p:cNvPicPr>
          <p:nvPr/>
        </p:nvPicPr>
        <p:blipFill rotWithShape="1">
          <a:blip r:embed="rId2"/>
          <a:srcRect r="9196"/>
          <a:stretch>
            <a:fillRect/>
          </a:stretch>
        </p:blipFill>
        <p:spPr>
          <a:xfrm>
            <a:off x="233445" y="4279975"/>
            <a:ext cx="8528005" cy="1733550"/>
          </a:xfrm>
          <a:prstGeom prst="rect">
            <a:avLst/>
          </a:prstGeom>
        </p:spPr>
      </p:pic>
      <p:sp>
        <p:nvSpPr>
          <p:cNvPr id="10" name="文本框 9"/>
          <p:cNvSpPr txBox="1"/>
          <p:nvPr/>
        </p:nvSpPr>
        <p:spPr>
          <a:xfrm>
            <a:off x="1998531" y="2451702"/>
            <a:ext cx="6299066" cy="369332"/>
          </a:xfrm>
          <a:prstGeom prst="rect">
            <a:avLst/>
          </a:prstGeom>
          <a:noFill/>
        </p:spPr>
        <p:txBody>
          <a:bodyPr wrap="square" rtlCol="0">
            <a:spAutoFit/>
          </a:bodyPr>
          <a:lstStyle/>
          <a:p>
            <a:r>
              <a:rPr lang="zh-CN" altLang="en-US" dirty="0" smtClean="0">
                <a:latin typeface="+mn-ea"/>
                <a:ea typeface="+mn-ea"/>
              </a:rPr>
              <a:t>环境切换</a:t>
            </a:r>
            <a:endParaRPr lang="zh-CN" altLang="en-US" dirty="0">
              <a:latin typeface="+mn-ea"/>
              <a:ea typeface="+mn-ea"/>
            </a:endParaRPr>
          </a:p>
        </p:txBody>
      </p:sp>
      <p:sp>
        <p:nvSpPr>
          <p:cNvPr id="8" name="文本框 7"/>
          <p:cNvSpPr txBox="1"/>
          <p:nvPr/>
        </p:nvSpPr>
        <p:spPr>
          <a:xfrm>
            <a:off x="751617" y="2451702"/>
            <a:ext cx="1328812" cy="369332"/>
          </a:xfrm>
          <a:prstGeom prst="rect">
            <a:avLst/>
          </a:prstGeom>
          <a:noFill/>
        </p:spPr>
        <p:txBody>
          <a:bodyPr wrap="square" rtlCol="0">
            <a:spAutoFit/>
          </a:bodyPr>
          <a:lstStyle/>
          <a:p>
            <a:r>
              <a:rPr lang="zh-CN" altLang="en-US" dirty="0" smtClean="0">
                <a:latin typeface="+mj-ea"/>
                <a:ea typeface="+mj-ea"/>
              </a:rPr>
              <a:t>解决方案：</a:t>
            </a:r>
            <a:endParaRPr lang="zh-CN" altLang="en-US"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0"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4"/>
          <p:cNvSpPr txBox="1">
            <a:spLocks noChangeArrowheads="1"/>
          </p:cNvSpPr>
          <p:nvPr/>
        </p:nvSpPr>
        <p:spPr bwMode="auto">
          <a:xfrm>
            <a:off x="169863" y="1196975"/>
            <a:ext cx="41861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smtClean="0">
                <a:latin typeface="+mj-ea"/>
                <a:ea typeface="+mj-ea"/>
              </a:rPr>
              <a:t>通用测试平台 </a:t>
            </a:r>
            <a:r>
              <a:rPr lang="en-US" altLang="zh-CN" sz="2400" b="1" dirty="0" smtClean="0">
                <a:latin typeface="+mj-ea"/>
                <a:ea typeface="+mj-ea"/>
              </a:rPr>
              <a:t>– </a:t>
            </a:r>
            <a:r>
              <a:rPr lang="zh-CN" altLang="en-US" sz="2400" b="1" dirty="0" smtClean="0">
                <a:latin typeface="+mj-ea"/>
                <a:ea typeface="+mj-ea"/>
              </a:rPr>
              <a:t>问题和解决</a:t>
            </a:r>
            <a:endParaRPr lang="zh-CN" altLang="en-US" sz="2400" b="1" dirty="0">
              <a:latin typeface="+mj-ea"/>
              <a:ea typeface="+mj-ea"/>
            </a:endParaRPr>
          </a:p>
        </p:txBody>
      </p:sp>
      <p:sp>
        <p:nvSpPr>
          <p:cNvPr id="6" name="object 2"/>
          <p:cNvSpPr txBox="1"/>
          <p:nvPr/>
        </p:nvSpPr>
        <p:spPr>
          <a:xfrm>
            <a:off x="5148064" y="293234"/>
            <a:ext cx="3522111"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zh-CN" altLang="en-US" spc="-15" dirty="0" smtClean="0">
                <a:solidFill>
                  <a:schemeClr val="bg1"/>
                </a:solidFill>
                <a:latin typeface="+mn-ea"/>
                <a:ea typeface="+mn-ea"/>
              </a:rPr>
              <a:t>通用测试平台</a:t>
            </a:r>
            <a:endParaRPr lang="en-US" spc="-15" dirty="0">
              <a:solidFill>
                <a:schemeClr val="bg1"/>
              </a:solidFill>
              <a:latin typeface="+mn-ea"/>
              <a:ea typeface="+mn-ea"/>
            </a:endParaRPr>
          </a:p>
        </p:txBody>
      </p:sp>
      <p:sp>
        <p:nvSpPr>
          <p:cNvPr id="4" name="文本框 3"/>
          <p:cNvSpPr txBox="1"/>
          <p:nvPr/>
        </p:nvSpPr>
        <p:spPr>
          <a:xfrm>
            <a:off x="1009238" y="1890713"/>
            <a:ext cx="6299066" cy="369332"/>
          </a:xfrm>
          <a:prstGeom prst="rect">
            <a:avLst/>
          </a:prstGeom>
          <a:noFill/>
        </p:spPr>
        <p:txBody>
          <a:bodyPr wrap="square" rtlCol="0">
            <a:spAutoFit/>
          </a:bodyPr>
          <a:lstStyle/>
          <a:p>
            <a:r>
              <a:rPr lang="zh-CN" altLang="en-US" dirty="0" smtClean="0">
                <a:latin typeface="+mn-ea"/>
                <a:ea typeface="+mn-ea"/>
              </a:rPr>
              <a:t>问题二：</a:t>
            </a:r>
            <a:r>
              <a:rPr lang="en-US" altLang="zh-CN" dirty="0" err="1" smtClean="0">
                <a:latin typeface="+mn-ea"/>
                <a:ea typeface="+mn-ea"/>
              </a:rPr>
              <a:t>qschedule</a:t>
            </a:r>
            <a:r>
              <a:rPr lang="zh-CN" altLang="en-US" dirty="0" smtClean="0">
                <a:latin typeface="+mn-ea"/>
                <a:ea typeface="+mn-ea"/>
              </a:rPr>
              <a:t>调用需要鉴权</a:t>
            </a:r>
            <a:endParaRPr lang="zh-CN" altLang="en-US" dirty="0">
              <a:latin typeface="+mn-ea"/>
              <a:ea typeface="+mn-ea"/>
            </a:endParaRPr>
          </a:p>
        </p:txBody>
      </p:sp>
      <p:sp>
        <p:nvSpPr>
          <p:cNvPr id="5" name="Freeform 107"/>
          <p:cNvSpPr>
            <a:spLocks noEditPoints="1"/>
          </p:cNvSpPr>
          <p:nvPr/>
        </p:nvSpPr>
        <p:spPr>
          <a:xfrm>
            <a:off x="539552" y="1890713"/>
            <a:ext cx="366713" cy="314325"/>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0" b="0"/>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tx1"/>
          </a:solidFill>
          <a:ln w="9525">
            <a:noFill/>
          </a:ln>
        </p:spPr>
        <p:txBody>
          <a:bodyPr/>
          <a:lstStyle/>
          <a:p>
            <a:endParaRPr lang="zh-CN" altLang="en-US"/>
          </a:p>
        </p:txBody>
      </p:sp>
      <p:pic>
        <p:nvPicPr>
          <p:cNvPr id="15" name="Picture 2" descr="C:\Users\chongyuan.guo\AppData\Roaming\Qunar\QunarIMS.ejabhost1\chongyuan.guo\Images\2018110422584430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9184" y="2840288"/>
            <a:ext cx="6117043" cy="3792567"/>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751617" y="2451702"/>
            <a:ext cx="1328812" cy="369332"/>
          </a:xfrm>
          <a:prstGeom prst="rect">
            <a:avLst/>
          </a:prstGeom>
          <a:noFill/>
        </p:spPr>
        <p:txBody>
          <a:bodyPr wrap="square" rtlCol="0">
            <a:spAutoFit/>
          </a:bodyPr>
          <a:lstStyle/>
          <a:p>
            <a:r>
              <a:rPr lang="zh-CN" altLang="en-US" dirty="0" smtClean="0">
                <a:latin typeface="+mj-ea"/>
                <a:ea typeface="+mj-ea"/>
              </a:rPr>
              <a:t>解决方案：</a:t>
            </a:r>
            <a:endParaRPr lang="zh-CN" altLang="en-US" dirty="0">
              <a:latin typeface="+mj-ea"/>
              <a:ea typeface="+mj-ea"/>
            </a:endParaRPr>
          </a:p>
        </p:txBody>
      </p:sp>
      <p:sp>
        <p:nvSpPr>
          <p:cNvPr id="10" name="文本框 9"/>
          <p:cNvSpPr txBox="1"/>
          <p:nvPr/>
        </p:nvSpPr>
        <p:spPr>
          <a:xfrm>
            <a:off x="1998531" y="2451702"/>
            <a:ext cx="6299066" cy="369332"/>
          </a:xfrm>
          <a:prstGeom prst="rect">
            <a:avLst/>
          </a:prstGeom>
          <a:noFill/>
        </p:spPr>
        <p:txBody>
          <a:bodyPr wrap="square" rtlCol="0">
            <a:spAutoFit/>
          </a:bodyPr>
          <a:lstStyle/>
          <a:p>
            <a:r>
              <a:rPr lang="zh-CN" altLang="en-US" dirty="0" smtClean="0">
                <a:latin typeface="+mn-ea"/>
                <a:ea typeface="+mn-ea"/>
              </a:rPr>
              <a:t>调用不用鉴权接口</a:t>
            </a:r>
            <a:endParaRPr lang="zh-CN" altLang="en-US"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4"/>
          <p:cNvSpPr txBox="1">
            <a:spLocks noChangeArrowheads="1"/>
          </p:cNvSpPr>
          <p:nvPr/>
        </p:nvSpPr>
        <p:spPr bwMode="auto">
          <a:xfrm>
            <a:off x="169863" y="1196975"/>
            <a:ext cx="41861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smtClean="0">
                <a:latin typeface="+mj-ea"/>
                <a:ea typeface="+mj-ea"/>
              </a:rPr>
              <a:t>通用测试平台 </a:t>
            </a:r>
            <a:r>
              <a:rPr lang="en-US" altLang="zh-CN" sz="2400" b="1" dirty="0" smtClean="0">
                <a:latin typeface="+mj-ea"/>
                <a:ea typeface="+mj-ea"/>
              </a:rPr>
              <a:t>– </a:t>
            </a:r>
            <a:r>
              <a:rPr lang="zh-CN" altLang="en-US" sz="2400" b="1" dirty="0" smtClean="0">
                <a:latin typeface="+mj-ea"/>
                <a:ea typeface="+mj-ea"/>
              </a:rPr>
              <a:t>问题和解决</a:t>
            </a:r>
            <a:endParaRPr lang="zh-CN" altLang="en-US" sz="2400" b="1" dirty="0">
              <a:latin typeface="+mj-ea"/>
              <a:ea typeface="+mj-ea"/>
            </a:endParaRPr>
          </a:p>
        </p:txBody>
      </p:sp>
      <p:sp>
        <p:nvSpPr>
          <p:cNvPr id="6" name="object 2"/>
          <p:cNvSpPr txBox="1"/>
          <p:nvPr/>
        </p:nvSpPr>
        <p:spPr>
          <a:xfrm>
            <a:off x="5148064" y="293234"/>
            <a:ext cx="3522111"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zh-CN" altLang="en-US" spc="-15" dirty="0" smtClean="0">
                <a:solidFill>
                  <a:schemeClr val="bg1"/>
                </a:solidFill>
                <a:latin typeface="+mn-ea"/>
                <a:ea typeface="+mn-ea"/>
              </a:rPr>
              <a:t>通用测试平台</a:t>
            </a:r>
            <a:endParaRPr lang="en-US" spc="-15" dirty="0">
              <a:solidFill>
                <a:schemeClr val="bg1"/>
              </a:solidFill>
              <a:latin typeface="+mn-ea"/>
              <a:ea typeface="+mn-ea"/>
            </a:endParaRPr>
          </a:p>
        </p:txBody>
      </p:sp>
      <p:sp>
        <p:nvSpPr>
          <p:cNvPr id="4" name="文本框 3"/>
          <p:cNvSpPr txBox="1"/>
          <p:nvPr/>
        </p:nvSpPr>
        <p:spPr>
          <a:xfrm>
            <a:off x="1009238" y="1890713"/>
            <a:ext cx="6299066" cy="369332"/>
          </a:xfrm>
          <a:prstGeom prst="rect">
            <a:avLst/>
          </a:prstGeom>
          <a:noFill/>
        </p:spPr>
        <p:txBody>
          <a:bodyPr wrap="square" rtlCol="0">
            <a:spAutoFit/>
          </a:bodyPr>
          <a:lstStyle/>
          <a:p>
            <a:r>
              <a:rPr lang="zh-CN" altLang="en-US" dirty="0" smtClean="0">
                <a:latin typeface="+mn-ea"/>
                <a:ea typeface="+mn-ea"/>
              </a:rPr>
              <a:t>问题三：流程中有很多的配置是重复的，需要重复配置</a:t>
            </a:r>
            <a:endParaRPr lang="zh-CN" altLang="en-US" dirty="0">
              <a:latin typeface="+mn-ea"/>
              <a:ea typeface="+mn-ea"/>
            </a:endParaRPr>
          </a:p>
        </p:txBody>
      </p:sp>
      <p:sp>
        <p:nvSpPr>
          <p:cNvPr id="5" name="Freeform 107"/>
          <p:cNvSpPr>
            <a:spLocks noEditPoints="1"/>
          </p:cNvSpPr>
          <p:nvPr/>
        </p:nvSpPr>
        <p:spPr>
          <a:xfrm>
            <a:off x="539552" y="1890713"/>
            <a:ext cx="366713" cy="314325"/>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0" b="0"/>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tx1"/>
          </a:solidFill>
          <a:ln w="9525">
            <a:noFill/>
          </a:ln>
        </p:spPr>
        <p:txBody>
          <a:bodyPr/>
          <a:lstStyle/>
          <a:p>
            <a:endParaRPr lang="zh-CN" altLang="en-US"/>
          </a:p>
        </p:txBody>
      </p:sp>
      <p:sp>
        <p:nvSpPr>
          <p:cNvPr id="11" name="矩形 10"/>
          <p:cNvSpPr/>
          <p:nvPr/>
        </p:nvSpPr>
        <p:spPr>
          <a:xfrm>
            <a:off x="1156221" y="3106264"/>
            <a:ext cx="6399509" cy="1015663"/>
          </a:xfrm>
          <a:prstGeom prst="rect">
            <a:avLst/>
          </a:prstGeom>
        </p:spPr>
        <p:txBody>
          <a:bodyPr wrap="none">
            <a:spAutoFit/>
          </a:bodyPr>
          <a:lstStyle/>
          <a:p>
            <a:r>
              <a:rPr lang="zh-CN" altLang="en-US" sz="2000" dirty="0" smtClean="0">
                <a:latin typeface="+mn-ea"/>
                <a:ea typeface="+mn-ea"/>
              </a:rPr>
              <a:t>问题：如何进行复用？</a:t>
            </a:r>
            <a:endParaRPr lang="en-US" altLang="zh-CN" sz="2000" dirty="0">
              <a:latin typeface="+mn-ea"/>
              <a:ea typeface="+mn-ea"/>
            </a:endParaRPr>
          </a:p>
          <a:p>
            <a:r>
              <a:rPr lang="zh-CN" altLang="en-US" sz="2000" dirty="0" smtClean="0">
                <a:latin typeface="+mn-ea"/>
                <a:ea typeface="+mn-ea"/>
              </a:rPr>
              <a:t>          将需要复用的流程的组件信息拷贝一份进行存储</a:t>
            </a:r>
            <a:endParaRPr lang="en-US" altLang="zh-CN" sz="2000" dirty="0" smtClean="0">
              <a:latin typeface="+mn-ea"/>
              <a:ea typeface="+mn-ea"/>
            </a:endParaRPr>
          </a:p>
          <a:p>
            <a:pPr marL="342900" indent="-342900">
              <a:buClr>
                <a:srgbClr val="FF0000"/>
              </a:buClr>
              <a:buFont typeface="Wingdings" panose="05000000000000000000" pitchFamily="2" charset="2"/>
              <a:buChar char="ü"/>
            </a:pPr>
            <a:r>
              <a:rPr lang="zh-CN" altLang="en-US" sz="2000" dirty="0">
                <a:latin typeface="+mn-ea"/>
                <a:ea typeface="+mn-ea"/>
              </a:rPr>
              <a:t> </a:t>
            </a:r>
            <a:r>
              <a:rPr lang="zh-CN" altLang="en-US" sz="2000" dirty="0" smtClean="0">
                <a:latin typeface="+mn-ea"/>
                <a:ea typeface="+mn-ea"/>
              </a:rPr>
              <a:t>    复用现有流程调用的接口</a:t>
            </a:r>
            <a:endParaRPr lang="en-US" altLang="zh-CN" sz="2000" dirty="0" smtClean="0">
              <a:latin typeface="+mn-ea"/>
              <a:ea typeface="+mn-ea"/>
            </a:endParaRPr>
          </a:p>
        </p:txBody>
      </p:sp>
      <p:pic>
        <p:nvPicPr>
          <p:cNvPr id="12" name="图片 11"/>
          <p:cNvPicPr>
            <a:picLocks noChangeAspect="1"/>
          </p:cNvPicPr>
          <p:nvPr/>
        </p:nvPicPr>
        <p:blipFill>
          <a:blip r:embed="rId1"/>
          <a:stretch>
            <a:fillRect/>
          </a:stretch>
        </p:blipFill>
        <p:spPr>
          <a:xfrm>
            <a:off x="0" y="2815426"/>
            <a:ext cx="9126278" cy="3981482"/>
          </a:xfrm>
          <a:prstGeom prst="rect">
            <a:avLst/>
          </a:prstGeom>
        </p:spPr>
      </p:pic>
      <p:sp>
        <p:nvSpPr>
          <p:cNvPr id="8" name="文本框 7"/>
          <p:cNvSpPr txBox="1"/>
          <p:nvPr/>
        </p:nvSpPr>
        <p:spPr>
          <a:xfrm>
            <a:off x="751617" y="2451702"/>
            <a:ext cx="1328812" cy="369332"/>
          </a:xfrm>
          <a:prstGeom prst="rect">
            <a:avLst/>
          </a:prstGeom>
          <a:noFill/>
        </p:spPr>
        <p:txBody>
          <a:bodyPr wrap="square" rtlCol="0">
            <a:spAutoFit/>
          </a:bodyPr>
          <a:lstStyle/>
          <a:p>
            <a:r>
              <a:rPr lang="zh-CN" altLang="en-US" dirty="0" smtClean="0">
                <a:latin typeface="+mj-ea"/>
                <a:ea typeface="+mj-ea"/>
              </a:rPr>
              <a:t>解决方案：</a:t>
            </a:r>
            <a:endParaRPr lang="zh-CN" altLang="en-US" dirty="0">
              <a:latin typeface="+mj-ea"/>
              <a:ea typeface="+mj-ea"/>
            </a:endParaRPr>
          </a:p>
        </p:txBody>
      </p:sp>
      <p:sp>
        <p:nvSpPr>
          <p:cNvPr id="10" name="文本框 9"/>
          <p:cNvSpPr txBox="1"/>
          <p:nvPr/>
        </p:nvSpPr>
        <p:spPr>
          <a:xfrm>
            <a:off x="1998531" y="2451702"/>
            <a:ext cx="6299066" cy="369332"/>
          </a:xfrm>
          <a:prstGeom prst="rect">
            <a:avLst/>
          </a:prstGeom>
          <a:noFill/>
        </p:spPr>
        <p:txBody>
          <a:bodyPr wrap="square" rtlCol="0">
            <a:spAutoFit/>
          </a:bodyPr>
          <a:lstStyle/>
          <a:p>
            <a:r>
              <a:rPr lang="zh-CN" altLang="en-US" dirty="0" smtClean="0">
                <a:latin typeface="+mn-ea"/>
                <a:ea typeface="+mn-ea"/>
              </a:rPr>
              <a:t>流程复用</a:t>
            </a:r>
            <a:endParaRPr lang="zh-CN" altLang="en-US"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2067" name="Rectangle 3"/>
          <p:cNvSpPr>
            <a:spLocks noChangeArrowheads="1"/>
          </p:cNvSpPr>
          <p:nvPr/>
        </p:nvSpPr>
        <p:spPr bwMode="auto">
          <a:xfrm>
            <a:off x="1362049" y="2858754"/>
            <a:ext cx="6350" cy="8046"/>
          </a:xfrm>
          <a:prstGeom prst="rect">
            <a:avLst/>
          </a:prstGeom>
          <a:solidFill>
            <a:srgbClr val="000000"/>
          </a:solidFill>
          <a:ln w="9525">
            <a:noFill/>
            <a:miter lim="800000"/>
          </a:ln>
        </p:spPr>
        <p:txBody>
          <a:bodyPr/>
          <a:lstStyle/>
          <a:p>
            <a:endParaRPr lang="zh-CN" altLang="en-US"/>
          </a:p>
        </p:txBody>
      </p:sp>
      <p:sp>
        <p:nvSpPr>
          <p:cNvPr id="3032068" name="Rectangle 4"/>
          <p:cNvSpPr>
            <a:spLocks noChangeArrowheads="1"/>
          </p:cNvSpPr>
          <p:nvPr/>
        </p:nvSpPr>
        <p:spPr bwMode="auto">
          <a:xfrm>
            <a:off x="3129265" y="2858754"/>
            <a:ext cx="6350" cy="8046"/>
          </a:xfrm>
          <a:prstGeom prst="rect">
            <a:avLst/>
          </a:prstGeom>
          <a:solidFill>
            <a:srgbClr val="000000"/>
          </a:solidFill>
          <a:ln w="9525">
            <a:noFill/>
            <a:miter lim="800000"/>
          </a:ln>
        </p:spPr>
        <p:txBody>
          <a:bodyPr/>
          <a:lstStyle/>
          <a:p>
            <a:endParaRPr lang="zh-CN" altLang="en-US"/>
          </a:p>
        </p:txBody>
      </p:sp>
      <p:sp>
        <p:nvSpPr>
          <p:cNvPr id="3032084" name="Text Box 20"/>
          <p:cNvSpPr txBox="1">
            <a:spLocks noChangeArrowheads="1"/>
          </p:cNvSpPr>
          <p:nvPr/>
        </p:nvSpPr>
        <p:spPr bwMode="auto">
          <a:xfrm>
            <a:off x="2595915" y="4223967"/>
            <a:ext cx="184150" cy="464658"/>
          </a:xfrm>
          <a:prstGeom prst="rect">
            <a:avLst/>
          </a:prstGeom>
          <a:noFill/>
          <a:ln w="9525">
            <a:noFill/>
            <a:miter lim="800000"/>
          </a:ln>
          <a:effectLst/>
        </p:spPr>
        <p:txBody>
          <a:bodyPr wrap="none">
            <a:spAutoFit/>
          </a:bodyPr>
          <a:lstStyle/>
          <a:p>
            <a:pPr>
              <a:spcBef>
                <a:spcPct val="0"/>
              </a:spcBef>
            </a:pPr>
            <a:endParaRPr lang="zh-CN" altLang="en-US" sz="1800" b="1"/>
          </a:p>
        </p:txBody>
      </p:sp>
      <p:sp>
        <p:nvSpPr>
          <p:cNvPr id="31" name="Rectangle 3"/>
          <p:cNvSpPr>
            <a:spLocks noChangeArrowheads="1"/>
          </p:cNvSpPr>
          <p:nvPr/>
        </p:nvSpPr>
        <p:spPr bwMode="auto">
          <a:xfrm>
            <a:off x="1725615" y="5493207"/>
            <a:ext cx="6350" cy="8046"/>
          </a:xfrm>
          <a:prstGeom prst="rect">
            <a:avLst/>
          </a:prstGeom>
          <a:solidFill>
            <a:srgbClr val="000000"/>
          </a:solidFill>
          <a:ln w="9525">
            <a:noFill/>
            <a:miter lim="800000"/>
          </a:ln>
        </p:spPr>
        <p:txBody>
          <a:bodyPr/>
          <a:lstStyle/>
          <a:p>
            <a:endParaRPr lang="zh-CN" altLang="en-US"/>
          </a:p>
        </p:txBody>
      </p:sp>
      <p:sp>
        <p:nvSpPr>
          <p:cNvPr id="32" name="Rectangle 4"/>
          <p:cNvSpPr>
            <a:spLocks noChangeArrowheads="1"/>
          </p:cNvSpPr>
          <p:nvPr/>
        </p:nvSpPr>
        <p:spPr bwMode="auto">
          <a:xfrm>
            <a:off x="3492831" y="5493207"/>
            <a:ext cx="6350" cy="8046"/>
          </a:xfrm>
          <a:prstGeom prst="rect">
            <a:avLst/>
          </a:prstGeom>
          <a:solidFill>
            <a:srgbClr val="000000"/>
          </a:solidFill>
          <a:ln w="9525">
            <a:noFill/>
            <a:miter lim="800000"/>
          </a:ln>
        </p:spPr>
        <p:txBody>
          <a:bodyPr/>
          <a:lstStyle/>
          <a:p>
            <a:endParaRPr lang="zh-CN" altLang="en-US"/>
          </a:p>
        </p:txBody>
      </p:sp>
      <p:sp>
        <p:nvSpPr>
          <p:cNvPr id="9" name="object 2"/>
          <p:cNvSpPr txBox="1"/>
          <p:nvPr/>
        </p:nvSpPr>
        <p:spPr>
          <a:xfrm>
            <a:off x="6372200" y="332656"/>
            <a:ext cx="2315930"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zh-CN" altLang="en-US" spc="-15" dirty="0" smtClean="0">
                <a:solidFill>
                  <a:schemeClr val="bg1"/>
                </a:solidFill>
                <a:latin typeface="+mn-ea"/>
                <a:ea typeface="+mn-ea"/>
              </a:rPr>
              <a:t>产品导向</a:t>
            </a:r>
            <a:endParaRPr lang="en-US" spc="-15" dirty="0">
              <a:solidFill>
                <a:schemeClr val="bg1"/>
              </a:solidFill>
              <a:latin typeface="+mn-ea"/>
              <a:ea typeface="+mn-ea"/>
            </a:endParaRPr>
          </a:p>
        </p:txBody>
      </p:sp>
      <p:sp>
        <p:nvSpPr>
          <p:cNvPr id="10" name="文本框 9"/>
          <p:cNvSpPr txBox="1"/>
          <p:nvPr/>
        </p:nvSpPr>
        <p:spPr>
          <a:xfrm>
            <a:off x="3142962" y="2147400"/>
            <a:ext cx="2858076" cy="707886"/>
          </a:xfrm>
          <a:prstGeom prst="rect">
            <a:avLst/>
          </a:prstGeom>
          <a:noFill/>
        </p:spPr>
        <p:txBody>
          <a:bodyPr wrap="square" rtlCol="0">
            <a:spAutoFit/>
          </a:bodyPr>
          <a:lstStyle/>
          <a:p>
            <a:pPr algn="ctr"/>
            <a:r>
              <a:rPr lang="en-US" altLang="zh-CN" sz="4000" dirty="0">
                <a:solidFill>
                  <a:srgbClr val="00A2EA"/>
                </a:solidFill>
                <a:latin typeface="方正舒体" panose="02010601030101010101" pitchFamily="2" charset="-122"/>
                <a:ea typeface="方正舒体" panose="02010601030101010101" pitchFamily="2" charset="-122"/>
              </a:rPr>
              <a:t>PART </a:t>
            </a:r>
            <a:r>
              <a:rPr lang="en-US" altLang="zh-CN" sz="4000" dirty="0" smtClean="0">
                <a:solidFill>
                  <a:srgbClr val="00A2EA"/>
                </a:solidFill>
                <a:latin typeface="方正舒体" panose="02010601030101010101" pitchFamily="2" charset="-122"/>
                <a:ea typeface="方正舒体" panose="02010601030101010101" pitchFamily="2" charset="-122"/>
              </a:rPr>
              <a:t>04</a:t>
            </a:r>
            <a:endParaRPr lang="zh-CN" altLang="en-US" sz="4000" dirty="0">
              <a:solidFill>
                <a:srgbClr val="00A2EA"/>
              </a:solidFill>
              <a:latin typeface="方正舒体" panose="02010601030101010101" pitchFamily="2" charset="-122"/>
              <a:ea typeface="方正舒体" panose="02010601030101010101" pitchFamily="2" charset="-122"/>
            </a:endParaRPr>
          </a:p>
        </p:txBody>
      </p:sp>
      <p:sp>
        <p:nvSpPr>
          <p:cNvPr id="12" name="文本框 11"/>
          <p:cNvSpPr txBox="1"/>
          <p:nvPr/>
        </p:nvSpPr>
        <p:spPr>
          <a:xfrm>
            <a:off x="2595915" y="3162159"/>
            <a:ext cx="3954332" cy="584775"/>
          </a:xfrm>
          <a:prstGeom prst="rect">
            <a:avLst/>
          </a:prstGeom>
          <a:noFill/>
        </p:spPr>
        <p:txBody>
          <a:bodyPr wrap="square" rtlCol="0">
            <a:spAutoFit/>
          </a:bodyPr>
          <a:lstStyle/>
          <a:p>
            <a:pPr algn="ctr"/>
            <a:r>
              <a:rPr lang="zh-CN" altLang="en-US" sz="3200" dirty="0" smtClean="0">
                <a:latin typeface="+mn-ea"/>
                <a:ea typeface="+mn-ea"/>
              </a:rPr>
              <a:t>产品导向</a:t>
            </a:r>
            <a:endParaRPr lang="zh-CN" altLang="en-US" sz="3200" dirty="0">
              <a:latin typeface="+mn-ea"/>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p:nvPr/>
        </p:nvSpPr>
        <p:spPr>
          <a:xfrm>
            <a:off x="6372200" y="332656"/>
            <a:ext cx="2315930"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zh-CN" altLang="en-US" spc="-15" dirty="0" smtClean="0">
                <a:solidFill>
                  <a:schemeClr val="bg1"/>
                </a:solidFill>
                <a:latin typeface="+mn-ea"/>
                <a:ea typeface="+mn-ea"/>
              </a:rPr>
              <a:t>产品导向</a:t>
            </a:r>
            <a:endParaRPr lang="en-US" spc="-15" dirty="0">
              <a:solidFill>
                <a:schemeClr val="bg1"/>
              </a:solidFill>
              <a:latin typeface="+mn-ea"/>
              <a:ea typeface="+mn-ea"/>
            </a:endParaRPr>
          </a:p>
        </p:txBody>
      </p:sp>
      <p:sp>
        <p:nvSpPr>
          <p:cNvPr id="13" name="TextBox 4"/>
          <p:cNvSpPr txBox="1">
            <a:spLocks noChangeArrowheads="1"/>
          </p:cNvSpPr>
          <p:nvPr/>
        </p:nvSpPr>
        <p:spPr bwMode="auto">
          <a:xfrm>
            <a:off x="-180528" y="1196752"/>
            <a:ext cx="475252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smtClean="0">
                <a:latin typeface="+mn-ea"/>
                <a:ea typeface="+mn-ea"/>
              </a:rPr>
              <a:t>Case1:</a:t>
            </a:r>
            <a:r>
              <a:rPr lang="zh-CN" altLang="en-US" sz="2400" dirty="0">
                <a:latin typeface="+mn-ea"/>
                <a:ea typeface="+mn-ea"/>
              </a:rPr>
              <a:t>多报价合单及兜底生单</a:t>
            </a:r>
            <a:endParaRPr lang="zh-CN" altLang="en-US" sz="2400" b="1" dirty="0">
              <a:latin typeface="+mn-ea"/>
              <a:ea typeface="+mn-ea"/>
            </a:endParaRPr>
          </a:p>
        </p:txBody>
      </p:sp>
      <p:pic>
        <p:nvPicPr>
          <p:cNvPr id="14" name="图片 13"/>
          <p:cNvPicPr>
            <a:picLocks noChangeAspect="1"/>
          </p:cNvPicPr>
          <p:nvPr/>
        </p:nvPicPr>
        <p:blipFill rotWithShape="1">
          <a:blip r:embed="rId1"/>
          <a:srcRect b="48563"/>
          <a:stretch>
            <a:fillRect/>
          </a:stretch>
        </p:blipFill>
        <p:spPr>
          <a:xfrm>
            <a:off x="557073" y="2205038"/>
            <a:ext cx="8021405" cy="2060971"/>
          </a:xfrm>
          <a:prstGeom prst="rect">
            <a:avLst/>
          </a:prstGeom>
        </p:spPr>
      </p:pic>
      <p:grpSp>
        <p:nvGrpSpPr>
          <p:cNvPr id="15" name="组合 14"/>
          <p:cNvGrpSpPr/>
          <p:nvPr/>
        </p:nvGrpSpPr>
        <p:grpSpPr>
          <a:xfrm>
            <a:off x="202023" y="1829520"/>
            <a:ext cx="349703" cy="375518"/>
            <a:chOff x="10328560" y="1285204"/>
            <a:chExt cx="681071" cy="680326"/>
          </a:xfrm>
          <a:solidFill>
            <a:srgbClr val="00B0F0"/>
          </a:solidFill>
        </p:grpSpPr>
        <p:sp>
          <p:nvSpPr>
            <p:cNvPr id="16" name="同心圆 15"/>
            <p:cNvSpPr/>
            <p:nvPr/>
          </p:nvSpPr>
          <p:spPr>
            <a:xfrm>
              <a:off x="10328560" y="1285204"/>
              <a:ext cx="681071" cy="680326"/>
            </a:xfrm>
            <a:prstGeom prst="donut">
              <a:avLst>
                <a:gd name="adj" fmla="val 116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任意多边形 16"/>
            <p:cNvSpPr/>
            <p:nvPr/>
          </p:nvSpPr>
          <p:spPr>
            <a:xfrm rot="18623295">
              <a:off x="10479675" y="1508035"/>
              <a:ext cx="378848" cy="190314"/>
            </a:xfrm>
            <a:custGeom>
              <a:avLst/>
              <a:gdLst>
                <a:gd name="connsiteX0" fmla="*/ 1632883 w 1643957"/>
                <a:gd name="connsiteY0" fmla="*/ 662598 h 1084043"/>
                <a:gd name="connsiteX1" fmla="*/ 1643957 w 1643957"/>
                <a:gd name="connsiteY1" fmla="*/ 1035732 h 1084043"/>
                <a:gd name="connsiteX2" fmla="*/ 16237 w 1643957"/>
                <a:gd name="connsiteY2" fmla="*/ 1084043 h 1084043"/>
                <a:gd name="connsiteX3" fmla="*/ 15894 w 1643957"/>
                <a:gd name="connsiteY3" fmla="*/ 1072502 h 1084043"/>
                <a:gd name="connsiteX4" fmla="*/ 0 w 1643957"/>
                <a:gd name="connsiteY4" fmla="*/ 1072502 h 1084043"/>
                <a:gd name="connsiteX5" fmla="*/ 0 w 1643957"/>
                <a:gd name="connsiteY5" fmla="*/ 0 h 1084043"/>
                <a:gd name="connsiteX6" fmla="*/ 360442 w 1643957"/>
                <a:gd name="connsiteY6" fmla="*/ 0 h 1084043"/>
                <a:gd name="connsiteX7" fmla="*/ 360442 w 1643957"/>
                <a:gd name="connsiteY7" fmla="*/ 700365 h 108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3957" h="1084043">
                  <a:moveTo>
                    <a:pt x="1632883" y="662598"/>
                  </a:moveTo>
                  <a:lnTo>
                    <a:pt x="1643957" y="1035732"/>
                  </a:lnTo>
                  <a:lnTo>
                    <a:pt x="16237" y="1084043"/>
                  </a:lnTo>
                  <a:lnTo>
                    <a:pt x="15894" y="1072502"/>
                  </a:lnTo>
                  <a:lnTo>
                    <a:pt x="0" y="1072502"/>
                  </a:lnTo>
                  <a:lnTo>
                    <a:pt x="0" y="0"/>
                  </a:lnTo>
                  <a:lnTo>
                    <a:pt x="360442" y="0"/>
                  </a:lnTo>
                  <a:lnTo>
                    <a:pt x="360442" y="70036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666724" y="1835706"/>
            <a:ext cx="1601019" cy="369332"/>
          </a:xfrm>
          <a:prstGeom prst="rect">
            <a:avLst/>
          </a:prstGeom>
        </p:spPr>
        <p:txBody>
          <a:bodyPr wrap="square">
            <a:spAutoFit/>
          </a:bodyPr>
          <a:lstStyle/>
          <a:p>
            <a:r>
              <a:rPr lang="zh-CN" altLang="en-US" dirty="0" smtClean="0">
                <a:latin typeface="+mn-ea"/>
                <a:ea typeface="+mn-ea"/>
              </a:rPr>
              <a:t>业务流程</a:t>
            </a:r>
            <a:endParaRPr lang="zh-CN" altLang="en-US" dirty="0">
              <a:latin typeface="+mn-ea"/>
              <a:ea typeface="+mn-ea"/>
            </a:endParaRPr>
          </a:p>
        </p:txBody>
      </p:sp>
      <p:grpSp>
        <p:nvGrpSpPr>
          <p:cNvPr id="27" name="组合 26"/>
          <p:cNvGrpSpPr/>
          <p:nvPr/>
        </p:nvGrpSpPr>
        <p:grpSpPr>
          <a:xfrm>
            <a:off x="271912" y="4722279"/>
            <a:ext cx="375152" cy="405746"/>
            <a:chOff x="10328560" y="1285204"/>
            <a:chExt cx="681071" cy="680326"/>
          </a:xfrm>
          <a:solidFill>
            <a:srgbClr val="00B0F0"/>
          </a:solidFill>
        </p:grpSpPr>
        <p:sp>
          <p:nvSpPr>
            <p:cNvPr id="28" name="同心圆 27"/>
            <p:cNvSpPr/>
            <p:nvPr/>
          </p:nvSpPr>
          <p:spPr>
            <a:xfrm>
              <a:off x="10328560" y="1285204"/>
              <a:ext cx="681071" cy="680326"/>
            </a:xfrm>
            <a:prstGeom prst="donut">
              <a:avLst>
                <a:gd name="adj" fmla="val 116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任意多边形 28"/>
            <p:cNvSpPr/>
            <p:nvPr/>
          </p:nvSpPr>
          <p:spPr>
            <a:xfrm rot="18623295">
              <a:off x="10479675" y="1508035"/>
              <a:ext cx="378848" cy="190314"/>
            </a:xfrm>
            <a:custGeom>
              <a:avLst/>
              <a:gdLst>
                <a:gd name="connsiteX0" fmla="*/ 1632883 w 1643957"/>
                <a:gd name="connsiteY0" fmla="*/ 662598 h 1084043"/>
                <a:gd name="connsiteX1" fmla="*/ 1643957 w 1643957"/>
                <a:gd name="connsiteY1" fmla="*/ 1035732 h 1084043"/>
                <a:gd name="connsiteX2" fmla="*/ 16237 w 1643957"/>
                <a:gd name="connsiteY2" fmla="*/ 1084043 h 1084043"/>
                <a:gd name="connsiteX3" fmla="*/ 15894 w 1643957"/>
                <a:gd name="connsiteY3" fmla="*/ 1072502 h 1084043"/>
                <a:gd name="connsiteX4" fmla="*/ 0 w 1643957"/>
                <a:gd name="connsiteY4" fmla="*/ 1072502 h 1084043"/>
                <a:gd name="connsiteX5" fmla="*/ 0 w 1643957"/>
                <a:gd name="connsiteY5" fmla="*/ 0 h 1084043"/>
                <a:gd name="connsiteX6" fmla="*/ 360442 w 1643957"/>
                <a:gd name="connsiteY6" fmla="*/ 0 h 1084043"/>
                <a:gd name="connsiteX7" fmla="*/ 360442 w 1643957"/>
                <a:gd name="connsiteY7" fmla="*/ 700365 h 108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3957" h="1084043">
                  <a:moveTo>
                    <a:pt x="1632883" y="662598"/>
                  </a:moveTo>
                  <a:lnTo>
                    <a:pt x="1643957" y="1035732"/>
                  </a:lnTo>
                  <a:lnTo>
                    <a:pt x="16237" y="1084043"/>
                  </a:lnTo>
                  <a:lnTo>
                    <a:pt x="15894" y="1072502"/>
                  </a:lnTo>
                  <a:lnTo>
                    <a:pt x="0" y="1072502"/>
                  </a:lnTo>
                  <a:lnTo>
                    <a:pt x="0" y="0"/>
                  </a:lnTo>
                  <a:lnTo>
                    <a:pt x="360442" y="0"/>
                  </a:lnTo>
                  <a:lnTo>
                    <a:pt x="360442" y="70036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p:cNvSpPr/>
          <p:nvPr/>
        </p:nvSpPr>
        <p:spPr>
          <a:xfrm>
            <a:off x="721517" y="4758693"/>
            <a:ext cx="1188628" cy="369332"/>
          </a:xfrm>
          <a:prstGeom prst="rect">
            <a:avLst/>
          </a:prstGeom>
        </p:spPr>
        <p:txBody>
          <a:bodyPr wrap="square">
            <a:spAutoFit/>
          </a:bodyPr>
          <a:lstStyle/>
          <a:p>
            <a:r>
              <a:rPr lang="zh-CN" altLang="en-US" dirty="0" smtClean="0">
                <a:latin typeface="+mn-ea"/>
                <a:ea typeface="+mn-ea"/>
              </a:rPr>
              <a:t>文档书写</a:t>
            </a:r>
            <a:endParaRPr lang="zh-CN" altLang="en-US" dirty="0">
              <a:latin typeface="+mn-ea"/>
              <a:ea typeface="+mn-ea"/>
            </a:endParaRPr>
          </a:p>
        </p:txBody>
      </p:sp>
      <p:pic>
        <p:nvPicPr>
          <p:cNvPr id="31" name="图片 30"/>
          <p:cNvPicPr>
            <a:picLocks noChangeAspect="1"/>
          </p:cNvPicPr>
          <p:nvPr/>
        </p:nvPicPr>
        <p:blipFill rotWithShape="1">
          <a:blip r:embed="rId1"/>
          <a:srcRect t="69508"/>
          <a:stretch>
            <a:fillRect/>
          </a:stretch>
        </p:blipFill>
        <p:spPr>
          <a:xfrm>
            <a:off x="288885" y="5286323"/>
            <a:ext cx="8568952" cy="13435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ppt_x"/>
                                          </p:val>
                                        </p:tav>
                                        <p:tav tm="100000">
                                          <p:val>
                                            <p:strVal val="#ppt_x"/>
                                          </p:val>
                                        </p:tav>
                                      </p:tavLst>
                                    </p:anim>
                                    <p:anim calcmode="lin" valueType="num">
                                      <p:cBhvr additive="base">
                                        <p:cTn id="3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p:nvPr/>
        </p:nvSpPr>
        <p:spPr>
          <a:xfrm>
            <a:off x="6372200" y="332656"/>
            <a:ext cx="2315930"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zh-CN" altLang="en-US" spc="-15" dirty="0" smtClean="0">
                <a:solidFill>
                  <a:schemeClr val="bg1"/>
                </a:solidFill>
                <a:latin typeface="+mn-ea"/>
                <a:ea typeface="+mn-ea"/>
              </a:rPr>
              <a:t>产品导向</a:t>
            </a:r>
            <a:endParaRPr lang="en-US" spc="-15" dirty="0">
              <a:solidFill>
                <a:schemeClr val="bg1"/>
              </a:solidFill>
              <a:latin typeface="+mn-ea"/>
              <a:ea typeface="+mn-ea"/>
            </a:endParaRPr>
          </a:p>
        </p:txBody>
      </p:sp>
      <p:sp>
        <p:nvSpPr>
          <p:cNvPr id="13" name="TextBox 4"/>
          <p:cNvSpPr txBox="1">
            <a:spLocks noChangeArrowheads="1"/>
          </p:cNvSpPr>
          <p:nvPr/>
        </p:nvSpPr>
        <p:spPr bwMode="auto">
          <a:xfrm>
            <a:off x="-178055" y="1198860"/>
            <a:ext cx="385048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smtClean="0">
                <a:latin typeface="+mn-ea"/>
                <a:ea typeface="+mn-ea"/>
              </a:rPr>
              <a:t>Case2:</a:t>
            </a:r>
            <a:r>
              <a:rPr lang="zh-CN" altLang="en-US" sz="2400" dirty="0">
                <a:latin typeface="+mn-ea"/>
                <a:ea typeface="+mn-ea"/>
              </a:rPr>
              <a:t>退款详情页优化</a:t>
            </a:r>
            <a:endParaRPr lang="zh-CN" altLang="en-US" sz="2400" b="1" dirty="0">
              <a:latin typeface="+mn-ea"/>
              <a:ea typeface="+mn-ea"/>
            </a:endParaRPr>
          </a:p>
        </p:txBody>
      </p:sp>
      <p:grpSp>
        <p:nvGrpSpPr>
          <p:cNvPr id="15" name="组合 14"/>
          <p:cNvGrpSpPr/>
          <p:nvPr/>
        </p:nvGrpSpPr>
        <p:grpSpPr>
          <a:xfrm>
            <a:off x="202023" y="1829520"/>
            <a:ext cx="349703" cy="375518"/>
            <a:chOff x="10328560" y="1285204"/>
            <a:chExt cx="681071" cy="680326"/>
          </a:xfrm>
          <a:solidFill>
            <a:srgbClr val="00B0F0"/>
          </a:solidFill>
        </p:grpSpPr>
        <p:sp>
          <p:nvSpPr>
            <p:cNvPr id="16" name="同心圆 15"/>
            <p:cNvSpPr/>
            <p:nvPr/>
          </p:nvSpPr>
          <p:spPr>
            <a:xfrm>
              <a:off x="10328560" y="1285204"/>
              <a:ext cx="681071" cy="680326"/>
            </a:xfrm>
            <a:prstGeom prst="donut">
              <a:avLst>
                <a:gd name="adj" fmla="val 116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任意多边形 16"/>
            <p:cNvSpPr/>
            <p:nvPr/>
          </p:nvSpPr>
          <p:spPr>
            <a:xfrm rot="18623295">
              <a:off x="10479675" y="1508035"/>
              <a:ext cx="378848" cy="190314"/>
            </a:xfrm>
            <a:custGeom>
              <a:avLst/>
              <a:gdLst>
                <a:gd name="connsiteX0" fmla="*/ 1632883 w 1643957"/>
                <a:gd name="connsiteY0" fmla="*/ 662598 h 1084043"/>
                <a:gd name="connsiteX1" fmla="*/ 1643957 w 1643957"/>
                <a:gd name="connsiteY1" fmla="*/ 1035732 h 1084043"/>
                <a:gd name="connsiteX2" fmla="*/ 16237 w 1643957"/>
                <a:gd name="connsiteY2" fmla="*/ 1084043 h 1084043"/>
                <a:gd name="connsiteX3" fmla="*/ 15894 w 1643957"/>
                <a:gd name="connsiteY3" fmla="*/ 1072502 h 1084043"/>
                <a:gd name="connsiteX4" fmla="*/ 0 w 1643957"/>
                <a:gd name="connsiteY4" fmla="*/ 1072502 h 1084043"/>
                <a:gd name="connsiteX5" fmla="*/ 0 w 1643957"/>
                <a:gd name="connsiteY5" fmla="*/ 0 h 1084043"/>
                <a:gd name="connsiteX6" fmla="*/ 360442 w 1643957"/>
                <a:gd name="connsiteY6" fmla="*/ 0 h 1084043"/>
                <a:gd name="connsiteX7" fmla="*/ 360442 w 1643957"/>
                <a:gd name="connsiteY7" fmla="*/ 700365 h 108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3957" h="1084043">
                  <a:moveTo>
                    <a:pt x="1632883" y="662598"/>
                  </a:moveTo>
                  <a:lnTo>
                    <a:pt x="1643957" y="1035732"/>
                  </a:lnTo>
                  <a:lnTo>
                    <a:pt x="16237" y="1084043"/>
                  </a:lnTo>
                  <a:lnTo>
                    <a:pt x="15894" y="1072502"/>
                  </a:lnTo>
                  <a:lnTo>
                    <a:pt x="0" y="1072502"/>
                  </a:lnTo>
                  <a:lnTo>
                    <a:pt x="0" y="0"/>
                  </a:lnTo>
                  <a:lnTo>
                    <a:pt x="360442" y="0"/>
                  </a:lnTo>
                  <a:lnTo>
                    <a:pt x="360442" y="70036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666724" y="1835706"/>
            <a:ext cx="1601019" cy="369332"/>
          </a:xfrm>
          <a:prstGeom prst="rect">
            <a:avLst/>
          </a:prstGeom>
        </p:spPr>
        <p:txBody>
          <a:bodyPr wrap="square">
            <a:spAutoFit/>
          </a:bodyPr>
          <a:lstStyle/>
          <a:p>
            <a:r>
              <a:rPr lang="zh-CN" altLang="en-US" dirty="0" smtClean="0">
                <a:latin typeface="+mn-ea"/>
                <a:ea typeface="+mn-ea"/>
              </a:rPr>
              <a:t>业务数据</a:t>
            </a:r>
            <a:endParaRPr lang="zh-CN" altLang="en-US" dirty="0">
              <a:latin typeface="+mn-ea"/>
              <a:ea typeface="+mn-ea"/>
            </a:endParaRPr>
          </a:p>
        </p:txBody>
      </p:sp>
      <p:grpSp>
        <p:nvGrpSpPr>
          <p:cNvPr id="27" name="组合 26"/>
          <p:cNvGrpSpPr/>
          <p:nvPr/>
        </p:nvGrpSpPr>
        <p:grpSpPr>
          <a:xfrm>
            <a:off x="271912" y="4293096"/>
            <a:ext cx="375152" cy="405746"/>
            <a:chOff x="10328560" y="1285204"/>
            <a:chExt cx="681071" cy="680326"/>
          </a:xfrm>
          <a:solidFill>
            <a:srgbClr val="00B0F0"/>
          </a:solidFill>
        </p:grpSpPr>
        <p:sp>
          <p:nvSpPr>
            <p:cNvPr id="28" name="同心圆 27"/>
            <p:cNvSpPr/>
            <p:nvPr/>
          </p:nvSpPr>
          <p:spPr>
            <a:xfrm>
              <a:off x="10328560" y="1285204"/>
              <a:ext cx="681071" cy="680326"/>
            </a:xfrm>
            <a:prstGeom prst="donut">
              <a:avLst>
                <a:gd name="adj" fmla="val 116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任意多边形 28"/>
            <p:cNvSpPr/>
            <p:nvPr/>
          </p:nvSpPr>
          <p:spPr>
            <a:xfrm rot="18623295">
              <a:off x="10479675" y="1508035"/>
              <a:ext cx="378848" cy="190314"/>
            </a:xfrm>
            <a:custGeom>
              <a:avLst/>
              <a:gdLst>
                <a:gd name="connsiteX0" fmla="*/ 1632883 w 1643957"/>
                <a:gd name="connsiteY0" fmla="*/ 662598 h 1084043"/>
                <a:gd name="connsiteX1" fmla="*/ 1643957 w 1643957"/>
                <a:gd name="connsiteY1" fmla="*/ 1035732 h 1084043"/>
                <a:gd name="connsiteX2" fmla="*/ 16237 w 1643957"/>
                <a:gd name="connsiteY2" fmla="*/ 1084043 h 1084043"/>
                <a:gd name="connsiteX3" fmla="*/ 15894 w 1643957"/>
                <a:gd name="connsiteY3" fmla="*/ 1072502 h 1084043"/>
                <a:gd name="connsiteX4" fmla="*/ 0 w 1643957"/>
                <a:gd name="connsiteY4" fmla="*/ 1072502 h 1084043"/>
                <a:gd name="connsiteX5" fmla="*/ 0 w 1643957"/>
                <a:gd name="connsiteY5" fmla="*/ 0 h 1084043"/>
                <a:gd name="connsiteX6" fmla="*/ 360442 w 1643957"/>
                <a:gd name="connsiteY6" fmla="*/ 0 h 1084043"/>
                <a:gd name="connsiteX7" fmla="*/ 360442 w 1643957"/>
                <a:gd name="connsiteY7" fmla="*/ 700365 h 108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3957" h="1084043">
                  <a:moveTo>
                    <a:pt x="1632883" y="662598"/>
                  </a:moveTo>
                  <a:lnTo>
                    <a:pt x="1643957" y="1035732"/>
                  </a:lnTo>
                  <a:lnTo>
                    <a:pt x="16237" y="1084043"/>
                  </a:lnTo>
                  <a:lnTo>
                    <a:pt x="15894" y="1072502"/>
                  </a:lnTo>
                  <a:lnTo>
                    <a:pt x="0" y="1072502"/>
                  </a:lnTo>
                  <a:lnTo>
                    <a:pt x="0" y="0"/>
                  </a:lnTo>
                  <a:lnTo>
                    <a:pt x="360442" y="0"/>
                  </a:lnTo>
                  <a:lnTo>
                    <a:pt x="360442" y="70036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p:cNvSpPr/>
          <p:nvPr/>
        </p:nvSpPr>
        <p:spPr>
          <a:xfrm>
            <a:off x="721517" y="4329510"/>
            <a:ext cx="1188628" cy="369332"/>
          </a:xfrm>
          <a:prstGeom prst="rect">
            <a:avLst/>
          </a:prstGeom>
        </p:spPr>
        <p:txBody>
          <a:bodyPr wrap="square">
            <a:spAutoFit/>
          </a:bodyPr>
          <a:lstStyle/>
          <a:p>
            <a:r>
              <a:rPr lang="zh-CN" altLang="en-US" dirty="0" smtClean="0">
                <a:latin typeface="+mn-ea"/>
                <a:ea typeface="+mn-ea"/>
              </a:rPr>
              <a:t>用户体验</a:t>
            </a:r>
            <a:endParaRPr lang="zh-CN" altLang="en-US" dirty="0">
              <a:latin typeface="+mn-ea"/>
              <a:ea typeface="+mn-ea"/>
            </a:endParaRPr>
          </a:p>
        </p:txBody>
      </p:sp>
      <p:pic>
        <p:nvPicPr>
          <p:cNvPr id="19" name="图片 18"/>
          <p:cNvPicPr>
            <a:picLocks noChangeAspect="1"/>
          </p:cNvPicPr>
          <p:nvPr/>
        </p:nvPicPr>
        <p:blipFill rotWithShape="1">
          <a:blip r:embed="rId1"/>
          <a:srcRect b="46831"/>
          <a:stretch>
            <a:fillRect/>
          </a:stretch>
        </p:blipFill>
        <p:spPr>
          <a:xfrm>
            <a:off x="640784" y="2255487"/>
            <a:ext cx="6063289" cy="1956585"/>
          </a:xfrm>
          <a:prstGeom prst="rect">
            <a:avLst/>
          </a:prstGeom>
        </p:spPr>
      </p:pic>
      <p:pic>
        <p:nvPicPr>
          <p:cNvPr id="20" name="图片 19"/>
          <p:cNvPicPr>
            <a:picLocks noChangeAspect="1"/>
          </p:cNvPicPr>
          <p:nvPr/>
        </p:nvPicPr>
        <p:blipFill rotWithShape="1">
          <a:blip r:embed="rId1"/>
          <a:srcRect t="56475"/>
          <a:stretch>
            <a:fillRect/>
          </a:stretch>
        </p:blipFill>
        <p:spPr>
          <a:xfrm>
            <a:off x="599667" y="4752839"/>
            <a:ext cx="6063289" cy="1978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2067" name="Rectangle 3"/>
          <p:cNvSpPr>
            <a:spLocks noChangeArrowheads="1"/>
          </p:cNvSpPr>
          <p:nvPr/>
        </p:nvSpPr>
        <p:spPr bwMode="auto">
          <a:xfrm>
            <a:off x="1362049" y="2858754"/>
            <a:ext cx="6350" cy="8046"/>
          </a:xfrm>
          <a:prstGeom prst="rect">
            <a:avLst/>
          </a:prstGeom>
          <a:solidFill>
            <a:srgbClr val="000000"/>
          </a:solidFill>
          <a:ln w="9525">
            <a:noFill/>
            <a:miter lim="800000"/>
          </a:ln>
        </p:spPr>
        <p:txBody>
          <a:bodyPr/>
          <a:lstStyle/>
          <a:p>
            <a:endParaRPr lang="zh-CN" altLang="en-US"/>
          </a:p>
        </p:txBody>
      </p:sp>
      <p:sp>
        <p:nvSpPr>
          <p:cNvPr id="3032068" name="Rectangle 4"/>
          <p:cNvSpPr>
            <a:spLocks noChangeArrowheads="1"/>
          </p:cNvSpPr>
          <p:nvPr/>
        </p:nvSpPr>
        <p:spPr bwMode="auto">
          <a:xfrm>
            <a:off x="3129265" y="2858754"/>
            <a:ext cx="6350" cy="8046"/>
          </a:xfrm>
          <a:prstGeom prst="rect">
            <a:avLst/>
          </a:prstGeom>
          <a:solidFill>
            <a:srgbClr val="000000"/>
          </a:solidFill>
          <a:ln w="9525">
            <a:noFill/>
            <a:miter lim="800000"/>
          </a:ln>
        </p:spPr>
        <p:txBody>
          <a:bodyPr/>
          <a:lstStyle/>
          <a:p>
            <a:endParaRPr lang="zh-CN" altLang="en-US"/>
          </a:p>
        </p:txBody>
      </p:sp>
      <p:sp>
        <p:nvSpPr>
          <p:cNvPr id="3032084" name="Text Box 20"/>
          <p:cNvSpPr txBox="1">
            <a:spLocks noChangeArrowheads="1"/>
          </p:cNvSpPr>
          <p:nvPr/>
        </p:nvSpPr>
        <p:spPr bwMode="auto">
          <a:xfrm>
            <a:off x="2595915" y="4223967"/>
            <a:ext cx="184150" cy="464658"/>
          </a:xfrm>
          <a:prstGeom prst="rect">
            <a:avLst/>
          </a:prstGeom>
          <a:noFill/>
          <a:ln w="9525">
            <a:noFill/>
            <a:miter lim="800000"/>
          </a:ln>
          <a:effectLst/>
        </p:spPr>
        <p:txBody>
          <a:bodyPr wrap="none">
            <a:spAutoFit/>
          </a:bodyPr>
          <a:lstStyle/>
          <a:p>
            <a:pPr>
              <a:spcBef>
                <a:spcPct val="0"/>
              </a:spcBef>
            </a:pPr>
            <a:endParaRPr lang="zh-CN" altLang="en-US" sz="1800" b="1"/>
          </a:p>
        </p:txBody>
      </p:sp>
      <p:sp>
        <p:nvSpPr>
          <p:cNvPr id="31" name="Rectangle 3"/>
          <p:cNvSpPr>
            <a:spLocks noChangeArrowheads="1"/>
          </p:cNvSpPr>
          <p:nvPr/>
        </p:nvSpPr>
        <p:spPr bwMode="auto">
          <a:xfrm>
            <a:off x="1725615" y="5493207"/>
            <a:ext cx="6350" cy="8046"/>
          </a:xfrm>
          <a:prstGeom prst="rect">
            <a:avLst/>
          </a:prstGeom>
          <a:solidFill>
            <a:srgbClr val="000000"/>
          </a:solidFill>
          <a:ln w="9525">
            <a:noFill/>
            <a:miter lim="800000"/>
          </a:ln>
        </p:spPr>
        <p:txBody>
          <a:bodyPr/>
          <a:lstStyle/>
          <a:p>
            <a:endParaRPr lang="zh-CN" altLang="en-US"/>
          </a:p>
        </p:txBody>
      </p:sp>
      <p:sp>
        <p:nvSpPr>
          <p:cNvPr id="32" name="Rectangle 4"/>
          <p:cNvSpPr>
            <a:spLocks noChangeArrowheads="1"/>
          </p:cNvSpPr>
          <p:nvPr/>
        </p:nvSpPr>
        <p:spPr bwMode="auto">
          <a:xfrm>
            <a:off x="3492831" y="5493207"/>
            <a:ext cx="6350" cy="8046"/>
          </a:xfrm>
          <a:prstGeom prst="rect">
            <a:avLst/>
          </a:prstGeom>
          <a:solidFill>
            <a:srgbClr val="000000"/>
          </a:solidFill>
          <a:ln w="9525">
            <a:noFill/>
            <a:miter lim="800000"/>
          </a:ln>
        </p:spPr>
        <p:txBody>
          <a:bodyPr/>
          <a:lstStyle/>
          <a:p>
            <a:endParaRPr lang="zh-CN" altLang="en-US"/>
          </a:p>
        </p:txBody>
      </p:sp>
      <p:sp>
        <p:nvSpPr>
          <p:cNvPr id="9" name="object 2"/>
          <p:cNvSpPr txBox="1"/>
          <p:nvPr/>
        </p:nvSpPr>
        <p:spPr>
          <a:xfrm>
            <a:off x="6550247" y="332656"/>
            <a:ext cx="2243922"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zh-CN" altLang="en-US" sz="4000" spc="-15" dirty="0" smtClean="0">
                <a:solidFill>
                  <a:schemeClr val="bg1"/>
                </a:solidFill>
                <a:latin typeface="+mn-ea"/>
                <a:ea typeface="+mn-ea"/>
              </a:rPr>
              <a:t>团队贡献</a:t>
            </a:r>
            <a:endParaRPr lang="en-US" sz="4000" spc="-15" dirty="0">
              <a:solidFill>
                <a:schemeClr val="bg1"/>
              </a:solidFill>
              <a:latin typeface="+mn-ea"/>
              <a:ea typeface="+mn-ea"/>
            </a:endParaRPr>
          </a:p>
        </p:txBody>
      </p:sp>
      <p:sp>
        <p:nvSpPr>
          <p:cNvPr id="10" name="文本框 9"/>
          <p:cNvSpPr txBox="1"/>
          <p:nvPr/>
        </p:nvSpPr>
        <p:spPr>
          <a:xfrm>
            <a:off x="3142962" y="2147400"/>
            <a:ext cx="2858076" cy="707886"/>
          </a:xfrm>
          <a:prstGeom prst="rect">
            <a:avLst/>
          </a:prstGeom>
          <a:noFill/>
        </p:spPr>
        <p:txBody>
          <a:bodyPr wrap="square" rtlCol="0">
            <a:spAutoFit/>
          </a:bodyPr>
          <a:lstStyle/>
          <a:p>
            <a:pPr algn="ctr"/>
            <a:r>
              <a:rPr lang="en-US" altLang="zh-CN" sz="4000" dirty="0">
                <a:solidFill>
                  <a:srgbClr val="00A2EA"/>
                </a:solidFill>
                <a:latin typeface="方正舒体" panose="02010601030101010101" pitchFamily="2" charset="-122"/>
                <a:ea typeface="方正舒体" panose="02010601030101010101" pitchFamily="2" charset="-122"/>
              </a:rPr>
              <a:t>PART </a:t>
            </a:r>
            <a:r>
              <a:rPr lang="en-US" altLang="zh-CN" sz="4000" dirty="0" smtClean="0">
                <a:solidFill>
                  <a:srgbClr val="00A2EA"/>
                </a:solidFill>
                <a:latin typeface="方正舒体" panose="02010601030101010101" pitchFamily="2" charset="-122"/>
                <a:ea typeface="方正舒体" panose="02010601030101010101" pitchFamily="2" charset="-122"/>
              </a:rPr>
              <a:t>05</a:t>
            </a:r>
            <a:endParaRPr lang="zh-CN" altLang="en-US" sz="4000" dirty="0">
              <a:solidFill>
                <a:srgbClr val="00A2EA"/>
              </a:solidFill>
              <a:latin typeface="方正舒体" panose="02010601030101010101" pitchFamily="2" charset="-122"/>
              <a:ea typeface="方正舒体" panose="02010601030101010101" pitchFamily="2" charset="-122"/>
            </a:endParaRPr>
          </a:p>
        </p:txBody>
      </p:sp>
      <p:sp>
        <p:nvSpPr>
          <p:cNvPr id="12" name="文本框 11"/>
          <p:cNvSpPr txBox="1"/>
          <p:nvPr/>
        </p:nvSpPr>
        <p:spPr>
          <a:xfrm>
            <a:off x="2595915" y="3162159"/>
            <a:ext cx="3954332" cy="584775"/>
          </a:xfrm>
          <a:prstGeom prst="rect">
            <a:avLst/>
          </a:prstGeom>
          <a:noFill/>
        </p:spPr>
        <p:txBody>
          <a:bodyPr wrap="square" rtlCol="0">
            <a:spAutoFit/>
          </a:bodyPr>
          <a:lstStyle/>
          <a:p>
            <a:pPr algn="ctr"/>
            <a:r>
              <a:rPr lang="zh-CN" altLang="en-US" sz="3200" dirty="0">
                <a:latin typeface="+mn-ea"/>
                <a:ea typeface="+mn-ea"/>
              </a:rPr>
              <a:t>团队贡献</a:t>
            </a:r>
            <a:endParaRPr lang="zh-CN" altLang="en-US" sz="3200" dirty="0">
              <a:latin typeface="+mn-ea"/>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2067" name="Rectangle 3"/>
          <p:cNvSpPr>
            <a:spLocks noChangeArrowheads="1"/>
          </p:cNvSpPr>
          <p:nvPr/>
        </p:nvSpPr>
        <p:spPr bwMode="auto">
          <a:xfrm>
            <a:off x="1362049" y="2858754"/>
            <a:ext cx="6350" cy="8046"/>
          </a:xfrm>
          <a:prstGeom prst="rect">
            <a:avLst/>
          </a:prstGeom>
          <a:solidFill>
            <a:srgbClr val="000000"/>
          </a:solidFill>
          <a:ln w="9525">
            <a:noFill/>
            <a:miter lim="800000"/>
          </a:ln>
        </p:spPr>
        <p:txBody>
          <a:bodyPr/>
          <a:lstStyle/>
          <a:p>
            <a:endParaRPr lang="zh-CN" altLang="en-US"/>
          </a:p>
        </p:txBody>
      </p:sp>
      <p:sp>
        <p:nvSpPr>
          <p:cNvPr id="3032068" name="Rectangle 4"/>
          <p:cNvSpPr>
            <a:spLocks noChangeArrowheads="1"/>
          </p:cNvSpPr>
          <p:nvPr/>
        </p:nvSpPr>
        <p:spPr bwMode="auto">
          <a:xfrm>
            <a:off x="3129265" y="2858754"/>
            <a:ext cx="6350" cy="8046"/>
          </a:xfrm>
          <a:prstGeom prst="rect">
            <a:avLst/>
          </a:prstGeom>
          <a:solidFill>
            <a:srgbClr val="000000"/>
          </a:solidFill>
          <a:ln w="9525">
            <a:noFill/>
            <a:miter lim="800000"/>
          </a:ln>
        </p:spPr>
        <p:txBody>
          <a:bodyPr/>
          <a:lstStyle/>
          <a:p>
            <a:endParaRPr lang="zh-CN" altLang="en-US"/>
          </a:p>
        </p:txBody>
      </p:sp>
      <p:sp>
        <p:nvSpPr>
          <p:cNvPr id="3032084" name="Text Box 20"/>
          <p:cNvSpPr txBox="1">
            <a:spLocks noChangeArrowheads="1"/>
          </p:cNvSpPr>
          <p:nvPr/>
        </p:nvSpPr>
        <p:spPr bwMode="auto">
          <a:xfrm>
            <a:off x="2595915" y="4223967"/>
            <a:ext cx="184150" cy="464658"/>
          </a:xfrm>
          <a:prstGeom prst="rect">
            <a:avLst/>
          </a:prstGeom>
          <a:noFill/>
          <a:ln w="9525">
            <a:noFill/>
            <a:miter lim="800000"/>
          </a:ln>
          <a:effectLst/>
        </p:spPr>
        <p:txBody>
          <a:bodyPr wrap="none">
            <a:spAutoFit/>
          </a:bodyPr>
          <a:lstStyle/>
          <a:p>
            <a:pPr>
              <a:spcBef>
                <a:spcPct val="0"/>
              </a:spcBef>
            </a:pPr>
            <a:endParaRPr lang="zh-CN" altLang="en-US" sz="1800" b="1"/>
          </a:p>
        </p:txBody>
      </p:sp>
      <p:sp>
        <p:nvSpPr>
          <p:cNvPr id="31" name="Rectangle 3"/>
          <p:cNvSpPr>
            <a:spLocks noChangeArrowheads="1"/>
          </p:cNvSpPr>
          <p:nvPr/>
        </p:nvSpPr>
        <p:spPr bwMode="auto">
          <a:xfrm>
            <a:off x="1725615" y="5493207"/>
            <a:ext cx="6350" cy="8046"/>
          </a:xfrm>
          <a:prstGeom prst="rect">
            <a:avLst/>
          </a:prstGeom>
          <a:solidFill>
            <a:srgbClr val="000000"/>
          </a:solidFill>
          <a:ln w="9525">
            <a:noFill/>
            <a:miter lim="800000"/>
          </a:ln>
        </p:spPr>
        <p:txBody>
          <a:bodyPr/>
          <a:lstStyle/>
          <a:p>
            <a:endParaRPr lang="zh-CN" altLang="en-US"/>
          </a:p>
        </p:txBody>
      </p:sp>
      <p:sp>
        <p:nvSpPr>
          <p:cNvPr id="32" name="Rectangle 4"/>
          <p:cNvSpPr>
            <a:spLocks noChangeArrowheads="1"/>
          </p:cNvSpPr>
          <p:nvPr/>
        </p:nvSpPr>
        <p:spPr bwMode="auto">
          <a:xfrm>
            <a:off x="3492831" y="5493207"/>
            <a:ext cx="6350" cy="8046"/>
          </a:xfrm>
          <a:prstGeom prst="rect">
            <a:avLst/>
          </a:prstGeom>
          <a:solidFill>
            <a:srgbClr val="000000"/>
          </a:solidFill>
          <a:ln w="9525">
            <a:noFill/>
            <a:miter lim="800000"/>
          </a:ln>
        </p:spPr>
        <p:txBody>
          <a:bodyPr/>
          <a:lstStyle/>
          <a:p>
            <a:endParaRPr lang="zh-CN" altLang="en-US"/>
          </a:p>
        </p:txBody>
      </p:sp>
      <p:sp>
        <p:nvSpPr>
          <p:cNvPr id="9" name="object 2"/>
          <p:cNvSpPr txBox="1"/>
          <p:nvPr/>
        </p:nvSpPr>
        <p:spPr>
          <a:xfrm>
            <a:off x="4423314" y="260648"/>
            <a:ext cx="4253865" cy="1379224"/>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zh-CN" altLang="en-US" dirty="0">
                <a:solidFill>
                  <a:schemeClr val="bg1"/>
                </a:solidFill>
                <a:latin typeface="+mn-ea"/>
                <a:ea typeface="+mn-ea"/>
              </a:rPr>
              <a:t>工作业绩概述</a:t>
            </a:r>
            <a:endParaRPr lang="zh-CN" altLang="en-US" dirty="0">
              <a:solidFill>
                <a:schemeClr val="bg1"/>
              </a:solidFill>
              <a:latin typeface="+mn-ea"/>
              <a:ea typeface="+mn-ea"/>
            </a:endParaRPr>
          </a:p>
          <a:p>
            <a:pPr marL="12700" algn="r">
              <a:spcBef>
                <a:spcPts val="95"/>
              </a:spcBef>
            </a:pPr>
            <a:endParaRPr lang="en-US" spc="-15" dirty="0">
              <a:solidFill>
                <a:schemeClr val="bg1"/>
              </a:solidFill>
              <a:latin typeface="华文行楷" panose="02010800040101010101" pitchFamily="2" charset="-122"/>
              <a:ea typeface="华文行楷" panose="02010800040101010101" pitchFamily="2" charset="-122"/>
            </a:endParaRPr>
          </a:p>
        </p:txBody>
      </p:sp>
      <p:sp>
        <p:nvSpPr>
          <p:cNvPr id="10" name="文本框 9"/>
          <p:cNvSpPr txBox="1"/>
          <p:nvPr/>
        </p:nvSpPr>
        <p:spPr>
          <a:xfrm>
            <a:off x="3142962" y="2147400"/>
            <a:ext cx="2858076" cy="707886"/>
          </a:xfrm>
          <a:prstGeom prst="rect">
            <a:avLst/>
          </a:prstGeom>
          <a:noFill/>
        </p:spPr>
        <p:txBody>
          <a:bodyPr wrap="square" rtlCol="0">
            <a:spAutoFit/>
          </a:bodyPr>
          <a:lstStyle/>
          <a:p>
            <a:pPr algn="ctr"/>
            <a:r>
              <a:rPr lang="en-US" altLang="zh-CN" sz="4000" dirty="0">
                <a:solidFill>
                  <a:srgbClr val="00A2EA"/>
                </a:solidFill>
                <a:latin typeface="方正舒体" panose="02010601030101010101" pitchFamily="2" charset="-122"/>
                <a:ea typeface="方正舒体" panose="02010601030101010101" pitchFamily="2" charset="-122"/>
              </a:rPr>
              <a:t>PART 01</a:t>
            </a:r>
            <a:endParaRPr lang="zh-CN" altLang="en-US" sz="4000" dirty="0">
              <a:solidFill>
                <a:srgbClr val="00A2EA"/>
              </a:solidFill>
              <a:latin typeface="方正舒体" panose="02010601030101010101" pitchFamily="2" charset="-122"/>
              <a:ea typeface="方正舒体" panose="02010601030101010101" pitchFamily="2" charset="-122"/>
            </a:endParaRPr>
          </a:p>
        </p:txBody>
      </p:sp>
      <p:sp>
        <p:nvSpPr>
          <p:cNvPr id="12" name="文本框 11"/>
          <p:cNvSpPr txBox="1"/>
          <p:nvPr/>
        </p:nvSpPr>
        <p:spPr>
          <a:xfrm>
            <a:off x="2595915" y="3162159"/>
            <a:ext cx="3954332" cy="584775"/>
          </a:xfrm>
          <a:prstGeom prst="rect">
            <a:avLst/>
          </a:prstGeom>
          <a:noFill/>
        </p:spPr>
        <p:txBody>
          <a:bodyPr wrap="square" rtlCol="0">
            <a:spAutoFit/>
          </a:bodyPr>
          <a:lstStyle/>
          <a:p>
            <a:pPr algn="ctr"/>
            <a:r>
              <a:rPr lang="zh-CN" altLang="en-US" sz="3200" dirty="0" smtClean="0">
                <a:latin typeface="+mj-ea"/>
                <a:ea typeface="+mj-ea"/>
              </a:rPr>
              <a:t>工作业绩概述</a:t>
            </a:r>
            <a:endParaRPr lang="zh-CN" altLang="en-US" sz="3200" dirty="0">
              <a:latin typeface="+mj-ea"/>
              <a:ea typeface="+mj-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4"/>
          <p:cNvSpPr txBox="1">
            <a:spLocks noChangeArrowheads="1"/>
          </p:cNvSpPr>
          <p:nvPr/>
        </p:nvSpPr>
        <p:spPr bwMode="auto">
          <a:xfrm>
            <a:off x="169863" y="1196975"/>
            <a:ext cx="41861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err="1">
                <a:latin typeface="+mj-ea"/>
                <a:ea typeface="+mj-ea"/>
              </a:rPr>
              <a:t>q</a:t>
            </a:r>
            <a:r>
              <a:rPr lang="en-US" altLang="zh-CN" sz="2400" b="1" dirty="0" err="1" smtClean="0">
                <a:latin typeface="+mj-ea"/>
                <a:ea typeface="+mj-ea"/>
              </a:rPr>
              <a:t>dr</a:t>
            </a:r>
            <a:r>
              <a:rPr lang="zh-CN" altLang="en-US" sz="2400" b="1" dirty="0" smtClean="0">
                <a:latin typeface="+mj-ea"/>
                <a:ea typeface="+mj-ea"/>
              </a:rPr>
              <a:t>迁移</a:t>
            </a:r>
            <a:r>
              <a:rPr lang="en-US" altLang="zh-CN" sz="2400" b="1" dirty="0" smtClean="0">
                <a:latin typeface="+mj-ea"/>
                <a:ea typeface="+mj-ea"/>
              </a:rPr>
              <a:t>portal– </a:t>
            </a:r>
            <a:r>
              <a:rPr lang="zh-CN" altLang="en-US" sz="2400" b="1" dirty="0" smtClean="0">
                <a:latin typeface="+mj-ea"/>
                <a:ea typeface="+mj-ea"/>
              </a:rPr>
              <a:t>背景和目标</a:t>
            </a:r>
            <a:endParaRPr lang="zh-CN" altLang="en-US" sz="2400" b="1" dirty="0">
              <a:latin typeface="+mj-ea"/>
              <a:ea typeface="+mj-ea"/>
            </a:endParaRPr>
          </a:p>
        </p:txBody>
      </p:sp>
      <p:sp>
        <p:nvSpPr>
          <p:cNvPr id="6" name="object 2"/>
          <p:cNvSpPr txBox="1"/>
          <p:nvPr/>
        </p:nvSpPr>
        <p:spPr>
          <a:xfrm>
            <a:off x="4331305" y="284575"/>
            <a:ext cx="4608512"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en-US" altLang="zh-CN" spc="-15" dirty="0" err="1">
                <a:solidFill>
                  <a:schemeClr val="bg1"/>
                </a:solidFill>
                <a:latin typeface="+mn-ea"/>
                <a:ea typeface="+mn-ea"/>
              </a:rPr>
              <a:t>q</a:t>
            </a:r>
            <a:r>
              <a:rPr lang="en-US" altLang="zh-CN" spc="-15" dirty="0" err="1" smtClean="0">
                <a:solidFill>
                  <a:schemeClr val="bg1"/>
                </a:solidFill>
                <a:latin typeface="+mn-ea"/>
                <a:ea typeface="+mn-ea"/>
              </a:rPr>
              <a:t>dr</a:t>
            </a:r>
            <a:r>
              <a:rPr lang="zh-CN" altLang="en-US" spc="-15" dirty="0" smtClean="0">
                <a:solidFill>
                  <a:schemeClr val="bg1"/>
                </a:solidFill>
                <a:latin typeface="+mn-ea"/>
                <a:ea typeface="+mn-ea"/>
              </a:rPr>
              <a:t>迁移</a:t>
            </a:r>
            <a:r>
              <a:rPr lang="en-US" altLang="zh-CN" spc="-15" dirty="0" smtClean="0">
                <a:solidFill>
                  <a:schemeClr val="bg1"/>
                </a:solidFill>
                <a:latin typeface="+mn-ea"/>
                <a:ea typeface="+mn-ea"/>
              </a:rPr>
              <a:t>portal</a:t>
            </a:r>
            <a:endParaRPr lang="en-US" spc="-15" dirty="0">
              <a:solidFill>
                <a:schemeClr val="bg1"/>
              </a:solidFill>
              <a:latin typeface="+mn-ea"/>
              <a:ea typeface="+mn-ea"/>
            </a:endParaRPr>
          </a:p>
        </p:txBody>
      </p:sp>
      <p:sp>
        <p:nvSpPr>
          <p:cNvPr id="9" name="Rectangle 3"/>
          <p:cNvSpPr>
            <a:spLocks noChangeArrowheads="1"/>
          </p:cNvSpPr>
          <p:nvPr/>
        </p:nvSpPr>
        <p:spPr bwMode="auto">
          <a:xfrm>
            <a:off x="285750" y="3216275"/>
            <a:ext cx="6350"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sym typeface="微软雅黑" panose="020B0503020204020204" pitchFamily="34" charset="-122"/>
            </a:endParaRPr>
          </a:p>
        </p:txBody>
      </p:sp>
      <p:sp>
        <p:nvSpPr>
          <p:cNvPr id="11" name="Rectangle 4"/>
          <p:cNvSpPr>
            <a:spLocks noChangeArrowheads="1"/>
          </p:cNvSpPr>
          <p:nvPr/>
        </p:nvSpPr>
        <p:spPr bwMode="auto">
          <a:xfrm>
            <a:off x="1974850" y="2714625"/>
            <a:ext cx="6350"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sym typeface="微软雅黑" panose="020B0503020204020204" pitchFamily="34" charset="-122"/>
            </a:endParaRPr>
          </a:p>
        </p:txBody>
      </p:sp>
      <p:sp>
        <p:nvSpPr>
          <p:cNvPr id="12" name="圆角矩形 11"/>
          <p:cNvSpPr/>
          <p:nvPr/>
        </p:nvSpPr>
        <p:spPr>
          <a:xfrm>
            <a:off x="563563" y="2498725"/>
            <a:ext cx="817562" cy="817563"/>
          </a:xfrm>
          <a:prstGeom prst="roundRect">
            <a:avLst/>
          </a:prstGeom>
          <a:solidFill>
            <a:srgbClr val="9CB1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3" name="KSO_Shape"/>
          <p:cNvSpPr/>
          <p:nvPr/>
        </p:nvSpPr>
        <p:spPr bwMode="auto">
          <a:xfrm>
            <a:off x="757238" y="2774950"/>
            <a:ext cx="431800" cy="29686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noProof="1">
              <a:solidFill>
                <a:srgbClr val="FFFFFF"/>
              </a:solidFill>
              <a:ea typeface="微软雅黑" panose="020B0503020204020204" pitchFamily="34" charset="-122"/>
            </a:endParaRPr>
          </a:p>
        </p:txBody>
      </p:sp>
      <p:sp>
        <p:nvSpPr>
          <p:cNvPr id="14" name="圆角矩形 13"/>
          <p:cNvSpPr/>
          <p:nvPr/>
        </p:nvSpPr>
        <p:spPr>
          <a:xfrm>
            <a:off x="579438" y="4167188"/>
            <a:ext cx="815975" cy="817562"/>
          </a:xfrm>
          <a:prstGeom prst="roundRect">
            <a:avLst/>
          </a:prstGeom>
          <a:solidFill>
            <a:srgbClr val="65A6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6" name="KSO_Shape"/>
          <p:cNvSpPr/>
          <p:nvPr/>
        </p:nvSpPr>
        <p:spPr bwMode="auto">
          <a:xfrm>
            <a:off x="796925" y="4413250"/>
            <a:ext cx="382588" cy="3254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noProof="1">
              <a:solidFill>
                <a:srgbClr val="FFFFFF"/>
              </a:solidFill>
              <a:ea typeface="微软雅黑" panose="020B0503020204020204" pitchFamily="34" charset="-122"/>
            </a:endParaRPr>
          </a:p>
        </p:txBody>
      </p:sp>
      <p:sp>
        <p:nvSpPr>
          <p:cNvPr id="17" name="矩形 16"/>
          <p:cNvSpPr>
            <a:spLocks noChangeArrowheads="1"/>
          </p:cNvSpPr>
          <p:nvPr/>
        </p:nvSpPr>
        <p:spPr bwMode="auto">
          <a:xfrm>
            <a:off x="1639588" y="2722563"/>
            <a:ext cx="1313162"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2200" b="1" dirty="0" smtClean="0">
                <a:solidFill>
                  <a:srgbClr val="17375E"/>
                </a:solidFill>
                <a:latin typeface="微软雅黑" panose="020B0503020204020204" pitchFamily="34" charset="-122"/>
                <a:ea typeface="微软雅黑" panose="020B0503020204020204" pitchFamily="34" charset="-122"/>
              </a:rPr>
              <a:t>迁移背景</a:t>
            </a:r>
            <a:endParaRPr lang="zh-CN" altLang="en-US" sz="2200" b="1" dirty="0">
              <a:solidFill>
                <a:srgbClr val="17375E"/>
              </a:solidFill>
              <a:latin typeface="微软雅黑" panose="020B0503020204020204" pitchFamily="34" charset="-122"/>
              <a:ea typeface="微软雅黑" panose="020B0503020204020204" pitchFamily="34" charset="-122"/>
            </a:endParaRPr>
          </a:p>
        </p:txBody>
      </p:sp>
      <p:sp>
        <p:nvSpPr>
          <p:cNvPr id="18" name="矩形 17"/>
          <p:cNvSpPr>
            <a:spLocks noChangeArrowheads="1"/>
          </p:cNvSpPr>
          <p:nvPr/>
        </p:nvSpPr>
        <p:spPr bwMode="auto">
          <a:xfrm>
            <a:off x="1639588" y="4360074"/>
            <a:ext cx="1313162"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2200" b="1" dirty="0">
                <a:solidFill>
                  <a:srgbClr val="17375E"/>
                </a:solidFill>
                <a:latin typeface="微软雅黑" panose="020B0503020204020204" pitchFamily="34" charset="-122"/>
                <a:ea typeface="微软雅黑" panose="020B0503020204020204" pitchFamily="34" charset="-122"/>
              </a:rPr>
              <a:t>迁移</a:t>
            </a:r>
            <a:r>
              <a:rPr lang="zh-CN" altLang="en-US" sz="2200" b="1" dirty="0" smtClean="0">
                <a:solidFill>
                  <a:srgbClr val="17375E"/>
                </a:solidFill>
                <a:latin typeface="微软雅黑" panose="020B0503020204020204" pitchFamily="34" charset="-122"/>
                <a:ea typeface="微软雅黑" panose="020B0503020204020204" pitchFamily="34" charset="-122"/>
              </a:rPr>
              <a:t>目标</a:t>
            </a:r>
            <a:endParaRPr lang="zh-CN" altLang="en-US" sz="2200" b="1" dirty="0">
              <a:solidFill>
                <a:srgbClr val="17375E"/>
              </a:solidFill>
              <a:latin typeface="微软雅黑" panose="020B0503020204020204" pitchFamily="34" charset="-122"/>
              <a:ea typeface="微软雅黑" panose="020B0503020204020204" pitchFamily="34" charset="-122"/>
            </a:endParaRPr>
          </a:p>
        </p:txBody>
      </p:sp>
      <p:sp>
        <p:nvSpPr>
          <p:cNvPr id="19" name="矩形 18"/>
          <p:cNvSpPr>
            <a:spLocks noChangeArrowheads="1"/>
          </p:cNvSpPr>
          <p:nvPr/>
        </p:nvSpPr>
        <p:spPr bwMode="auto">
          <a:xfrm>
            <a:off x="3198637" y="4432301"/>
            <a:ext cx="35528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smtClean="0">
                <a:solidFill>
                  <a:srgbClr val="17375E"/>
                </a:solidFill>
                <a:latin typeface="微软雅黑" panose="020B0503020204020204" pitchFamily="34" charset="-122"/>
                <a:ea typeface="微软雅黑" panose="020B0503020204020204" pitchFamily="34" charset="-122"/>
                <a:sym typeface="华康俪金黑W8(P)" pitchFamily="2" charset="-122"/>
              </a:rPr>
              <a:t>服务平台项目迁移</a:t>
            </a:r>
            <a:r>
              <a:rPr lang="en-US" altLang="zh-CN" sz="1400" b="1" dirty="0" smtClean="0">
                <a:solidFill>
                  <a:srgbClr val="17375E"/>
                </a:solidFill>
                <a:latin typeface="微软雅黑" panose="020B0503020204020204" pitchFamily="34" charset="-122"/>
                <a:ea typeface="微软雅黑" panose="020B0503020204020204" pitchFamily="34" charset="-122"/>
                <a:sym typeface="华康俪金黑W8(P)" pitchFamily="2" charset="-122"/>
              </a:rPr>
              <a:t>portal</a:t>
            </a:r>
            <a:r>
              <a:rPr lang="zh-CN" altLang="en-US" sz="1400" b="1" dirty="0" smtClean="0">
                <a:solidFill>
                  <a:srgbClr val="17375E"/>
                </a:solidFill>
                <a:latin typeface="微软雅黑" panose="020B0503020204020204" pitchFamily="34" charset="-122"/>
                <a:ea typeface="微软雅黑" panose="020B0503020204020204" pitchFamily="34" charset="-122"/>
                <a:sym typeface="华康俪金黑W8(P)" pitchFamily="2" charset="-122"/>
              </a:rPr>
              <a:t>发布</a:t>
            </a:r>
            <a:endParaRPr lang="zh-CN" altLang="en-US" sz="1400" b="1" dirty="0">
              <a:solidFill>
                <a:srgbClr val="17375E"/>
              </a:solidFill>
              <a:latin typeface="微软雅黑" panose="020B0503020204020204" pitchFamily="34" charset="-122"/>
              <a:ea typeface="微软雅黑" panose="020B0503020204020204" pitchFamily="34" charset="-122"/>
              <a:sym typeface="华康俪金黑W8(P)" pitchFamily="2" charset="-122"/>
            </a:endParaRPr>
          </a:p>
        </p:txBody>
      </p:sp>
      <p:sp>
        <p:nvSpPr>
          <p:cNvPr id="20" name="矩形 19"/>
          <p:cNvSpPr>
            <a:spLocks noChangeArrowheads="1"/>
          </p:cNvSpPr>
          <p:nvPr/>
        </p:nvSpPr>
        <p:spPr bwMode="auto">
          <a:xfrm>
            <a:off x="3198637" y="2699757"/>
            <a:ext cx="452626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lnSpc>
                <a:spcPct val="150000"/>
              </a:lnSpc>
              <a:buFont typeface="Wingdings" panose="05000000000000000000" pitchFamily="2" charset="2"/>
              <a:buNone/>
            </a:pPr>
            <a:r>
              <a:rPr lang="en-US" altLang="zh-CN" sz="1400" b="1" dirty="0" err="1">
                <a:solidFill>
                  <a:srgbClr val="17375E"/>
                </a:solidFill>
                <a:latin typeface="微软雅黑" panose="020B0503020204020204" pitchFamily="34" charset="-122"/>
                <a:ea typeface="微软雅黑" panose="020B0503020204020204" pitchFamily="34" charset="-122"/>
                <a:sym typeface="华康俪金黑W8(P)" pitchFamily="2" charset="-122"/>
              </a:rPr>
              <a:t>q</a:t>
            </a:r>
            <a:r>
              <a:rPr lang="en-US" altLang="zh-CN" sz="1400" b="1" dirty="0" err="1" smtClean="0">
                <a:solidFill>
                  <a:srgbClr val="17375E"/>
                </a:solidFill>
                <a:latin typeface="微软雅黑" panose="020B0503020204020204" pitchFamily="34" charset="-122"/>
                <a:ea typeface="微软雅黑" panose="020B0503020204020204" pitchFamily="34" charset="-122"/>
                <a:sym typeface="华康俪金黑W8(P)" pitchFamily="2" charset="-122"/>
              </a:rPr>
              <a:t>dr</a:t>
            </a:r>
            <a:r>
              <a:rPr lang="zh-CN" altLang="en-US" sz="1400" b="1" dirty="0" smtClean="0">
                <a:solidFill>
                  <a:srgbClr val="17375E"/>
                </a:solidFill>
                <a:latin typeface="微软雅黑" panose="020B0503020204020204" pitchFamily="34" charset="-122"/>
                <a:ea typeface="微软雅黑" panose="020B0503020204020204" pitchFamily="34" charset="-122"/>
                <a:sym typeface="华康俪金黑W8(P)" pitchFamily="2" charset="-122"/>
              </a:rPr>
              <a:t>会被禁用</a:t>
            </a:r>
            <a:endParaRPr lang="zh-CN" altLang="en-US" sz="1400" b="1" dirty="0">
              <a:solidFill>
                <a:srgbClr val="17375E"/>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6" grpId="0" animBg="1"/>
      <p:bldP spid="17" grpId="0"/>
      <p:bldP spid="18" grpId="0"/>
      <p:bldP spid="19"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998531" y="2451702"/>
            <a:ext cx="6299066" cy="369332"/>
          </a:xfrm>
          <a:prstGeom prst="rect">
            <a:avLst/>
          </a:prstGeom>
          <a:noFill/>
        </p:spPr>
        <p:txBody>
          <a:bodyPr wrap="square" rtlCol="0">
            <a:spAutoFit/>
          </a:bodyPr>
          <a:lstStyle/>
          <a:p>
            <a:r>
              <a:rPr lang="zh-CN" altLang="en-US" dirty="0" smtClean="0">
                <a:latin typeface="+mn-ea"/>
                <a:ea typeface="+mn-ea"/>
              </a:rPr>
              <a:t>学习</a:t>
            </a:r>
            <a:r>
              <a:rPr lang="en-US" altLang="zh-CN" dirty="0" err="1" smtClean="0">
                <a:latin typeface="+mn-ea"/>
                <a:ea typeface="+mn-ea"/>
              </a:rPr>
              <a:t>porta</a:t>
            </a:r>
            <a:r>
              <a:rPr lang="zh-CN" altLang="en-US" dirty="0" smtClean="0">
                <a:latin typeface="+mn-ea"/>
                <a:ea typeface="+mn-ea"/>
              </a:rPr>
              <a:t>使用  </a:t>
            </a:r>
            <a:r>
              <a:rPr lang="en-US" altLang="zh-CN" dirty="0" smtClean="0">
                <a:latin typeface="+mn-ea"/>
                <a:ea typeface="+mn-ea"/>
                <a:sym typeface="Wingdings" panose="05000000000000000000" pitchFamily="2" charset="2"/>
              </a:rPr>
              <a:t>  </a:t>
            </a:r>
            <a:r>
              <a:rPr lang="zh-CN" altLang="en-US" dirty="0" smtClean="0">
                <a:latin typeface="+mn-ea"/>
                <a:ea typeface="+mn-ea"/>
                <a:sym typeface="Wingdings" panose="05000000000000000000" pitchFamily="2" charset="2"/>
              </a:rPr>
              <a:t>使用问题共享</a:t>
            </a:r>
            <a:endParaRPr lang="zh-CN" altLang="en-US" dirty="0">
              <a:latin typeface="+mn-ea"/>
              <a:ea typeface="+mn-ea"/>
            </a:endParaRPr>
          </a:p>
        </p:txBody>
      </p:sp>
      <p:sp>
        <p:nvSpPr>
          <p:cNvPr id="26" name="TextBox 4"/>
          <p:cNvSpPr txBox="1">
            <a:spLocks noChangeArrowheads="1"/>
          </p:cNvSpPr>
          <p:nvPr/>
        </p:nvSpPr>
        <p:spPr bwMode="auto">
          <a:xfrm>
            <a:off x="169863" y="1196975"/>
            <a:ext cx="41861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err="1">
                <a:latin typeface="+mj-ea"/>
                <a:ea typeface="+mj-ea"/>
              </a:rPr>
              <a:t>q</a:t>
            </a:r>
            <a:r>
              <a:rPr lang="en-US" altLang="zh-CN" sz="2400" b="1" dirty="0" err="1" smtClean="0">
                <a:latin typeface="+mj-ea"/>
                <a:ea typeface="+mj-ea"/>
              </a:rPr>
              <a:t>dr</a:t>
            </a:r>
            <a:r>
              <a:rPr lang="zh-CN" altLang="en-US" sz="2400" b="1" dirty="0" smtClean="0">
                <a:latin typeface="+mj-ea"/>
                <a:ea typeface="+mj-ea"/>
              </a:rPr>
              <a:t>迁移</a:t>
            </a:r>
            <a:r>
              <a:rPr lang="en-US" altLang="zh-CN" sz="2400" b="1" dirty="0" smtClean="0">
                <a:latin typeface="+mj-ea"/>
                <a:ea typeface="+mj-ea"/>
              </a:rPr>
              <a:t>portal– </a:t>
            </a:r>
            <a:r>
              <a:rPr lang="zh-CN" altLang="en-US" sz="2400" b="1" dirty="0" smtClean="0">
                <a:latin typeface="+mj-ea"/>
                <a:ea typeface="+mj-ea"/>
              </a:rPr>
              <a:t>问题和解决</a:t>
            </a:r>
            <a:endParaRPr lang="zh-CN" altLang="en-US" sz="2400" b="1" dirty="0">
              <a:latin typeface="+mj-ea"/>
              <a:ea typeface="+mj-ea"/>
            </a:endParaRPr>
          </a:p>
        </p:txBody>
      </p:sp>
      <p:sp>
        <p:nvSpPr>
          <p:cNvPr id="6" name="object 2"/>
          <p:cNvSpPr txBox="1"/>
          <p:nvPr/>
        </p:nvSpPr>
        <p:spPr>
          <a:xfrm>
            <a:off x="4331305" y="284575"/>
            <a:ext cx="4608512"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en-US" altLang="zh-CN" spc="-15" dirty="0" err="1">
                <a:solidFill>
                  <a:schemeClr val="bg1"/>
                </a:solidFill>
                <a:latin typeface="+mn-ea"/>
                <a:ea typeface="+mn-ea"/>
              </a:rPr>
              <a:t>q</a:t>
            </a:r>
            <a:r>
              <a:rPr lang="en-US" altLang="zh-CN" spc="-15" dirty="0" err="1" smtClean="0">
                <a:solidFill>
                  <a:schemeClr val="bg1"/>
                </a:solidFill>
                <a:latin typeface="+mn-ea"/>
                <a:ea typeface="+mn-ea"/>
              </a:rPr>
              <a:t>dr</a:t>
            </a:r>
            <a:r>
              <a:rPr lang="zh-CN" altLang="en-US" spc="-15" dirty="0" smtClean="0">
                <a:solidFill>
                  <a:schemeClr val="bg1"/>
                </a:solidFill>
                <a:latin typeface="+mn-ea"/>
                <a:ea typeface="+mn-ea"/>
              </a:rPr>
              <a:t>迁移</a:t>
            </a:r>
            <a:r>
              <a:rPr lang="en-US" altLang="zh-CN" spc="-15" dirty="0" smtClean="0">
                <a:solidFill>
                  <a:schemeClr val="bg1"/>
                </a:solidFill>
                <a:latin typeface="+mn-ea"/>
                <a:ea typeface="+mn-ea"/>
              </a:rPr>
              <a:t>portal</a:t>
            </a:r>
            <a:endParaRPr lang="en-US" spc="-15" dirty="0">
              <a:solidFill>
                <a:schemeClr val="bg1"/>
              </a:solidFill>
              <a:latin typeface="+mn-ea"/>
              <a:ea typeface="+mn-ea"/>
            </a:endParaRPr>
          </a:p>
        </p:txBody>
      </p:sp>
      <p:sp>
        <p:nvSpPr>
          <p:cNvPr id="4" name="文本框 3"/>
          <p:cNvSpPr txBox="1"/>
          <p:nvPr/>
        </p:nvSpPr>
        <p:spPr>
          <a:xfrm>
            <a:off x="1009238" y="1890713"/>
            <a:ext cx="6299066" cy="369332"/>
          </a:xfrm>
          <a:prstGeom prst="rect">
            <a:avLst/>
          </a:prstGeom>
          <a:noFill/>
        </p:spPr>
        <p:txBody>
          <a:bodyPr wrap="square" rtlCol="0">
            <a:spAutoFit/>
          </a:bodyPr>
          <a:lstStyle/>
          <a:p>
            <a:r>
              <a:rPr lang="zh-CN" altLang="en-US" dirty="0" smtClean="0">
                <a:latin typeface="+mn-ea"/>
                <a:ea typeface="+mn-ea"/>
              </a:rPr>
              <a:t>问题一：对</a:t>
            </a:r>
            <a:r>
              <a:rPr lang="en-US" altLang="zh-CN" dirty="0" smtClean="0">
                <a:latin typeface="+mn-ea"/>
                <a:ea typeface="+mn-ea"/>
              </a:rPr>
              <a:t>portal</a:t>
            </a:r>
            <a:r>
              <a:rPr lang="zh-CN" altLang="en-US" dirty="0" smtClean="0">
                <a:latin typeface="+mn-ea"/>
                <a:ea typeface="+mn-ea"/>
              </a:rPr>
              <a:t>使用不熟悉</a:t>
            </a:r>
            <a:endParaRPr lang="zh-CN" altLang="en-US" dirty="0">
              <a:latin typeface="+mn-ea"/>
              <a:ea typeface="+mn-ea"/>
            </a:endParaRPr>
          </a:p>
        </p:txBody>
      </p:sp>
      <p:sp>
        <p:nvSpPr>
          <p:cNvPr id="5" name="Freeform 107"/>
          <p:cNvSpPr>
            <a:spLocks noEditPoints="1"/>
          </p:cNvSpPr>
          <p:nvPr/>
        </p:nvSpPr>
        <p:spPr>
          <a:xfrm>
            <a:off x="539552" y="1890713"/>
            <a:ext cx="366713" cy="314325"/>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0" b="0"/>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tx1"/>
          </a:solidFill>
          <a:ln w="9525">
            <a:noFill/>
          </a:ln>
        </p:spPr>
        <p:txBody>
          <a:bodyPr/>
          <a:lstStyle/>
          <a:p>
            <a:endParaRPr lang="zh-CN" altLang="en-US"/>
          </a:p>
        </p:txBody>
      </p:sp>
      <p:sp>
        <p:nvSpPr>
          <p:cNvPr id="8" name="文本框 7"/>
          <p:cNvSpPr txBox="1"/>
          <p:nvPr/>
        </p:nvSpPr>
        <p:spPr>
          <a:xfrm>
            <a:off x="751617" y="2451702"/>
            <a:ext cx="1328812" cy="369332"/>
          </a:xfrm>
          <a:prstGeom prst="rect">
            <a:avLst/>
          </a:prstGeom>
          <a:noFill/>
        </p:spPr>
        <p:txBody>
          <a:bodyPr wrap="square" rtlCol="0">
            <a:spAutoFit/>
          </a:bodyPr>
          <a:lstStyle/>
          <a:p>
            <a:r>
              <a:rPr lang="zh-CN" altLang="en-US" dirty="0" smtClean="0">
                <a:latin typeface="+mj-ea"/>
                <a:ea typeface="+mj-ea"/>
              </a:rPr>
              <a:t>解决方案：</a:t>
            </a:r>
            <a:endParaRPr lang="zh-CN" altLang="en-US" dirty="0">
              <a:latin typeface="+mj-ea"/>
              <a:ea typeface="+mj-ea"/>
            </a:endParaRPr>
          </a:p>
        </p:txBody>
      </p:sp>
      <p:pic>
        <p:nvPicPr>
          <p:cNvPr id="9" name="Picture 2" descr="C:\Users\chongyuan.guo\AppData\Roaming\Qunar\QunarIMS.ejabhost1\chongyuan.guo\Images\2018112109100862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0429" y="3284984"/>
            <a:ext cx="4408625" cy="264517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2"/>
          <a:stretch>
            <a:fillRect/>
          </a:stretch>
        </p:blipFill>
        <p:spPr>
          <a:xfrm>
            <a:off x="751617" y="3284984"/>
            <a:ext cx="7343775" cy="1447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4"/>
          <p:cNvSpPr txBox="1">
            <a:spLocks noChangeArrowheads="1"/>
          </p:cNvSpPr>
          <p:nvPr/>
        </p:nvSpPr>
        <p:spPr bwMode="auto">
          <a:xfrm>
            <a:off x="169863" y="1196975"/>
            <a:ext cx="41861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err="1">
                <a:latin typeface="+mj-ea"/>
                <a:ea typeface="+mj-ea"/>
              </a:rPr>
              <a:t>q</a:t>
            </a:r>
            <a:r>
              <a:rPr lang="en-US" altLang="zh-CN" sz="2400" b="1" dirty="0" err="1" smtClean="0">
                <a:latin typeface="+mj-ea"/>
                <a:ea typeface="+mj-ea"/>
              </a:rPr>
              <a:t>dr</a:t>
            </a:r>
            <a:r>
              <a:rPr lang="zh-CN" altLang="en-US" sz="2400" b="1" dirty="0" smtClean="0">
                <a:latin typeface="+mj-ea"/>
                <a:ea typeface="+mj-ea"/>
              </a:rPr>
              <a:t>迁移</a:t>
            </a:r>
            <a:r>
              <a:rPr lang="en-US" altLang="zh-CN" sz="2400" b="1" dirty="0" smtClean="0">
                <a:latin typeface="+mj-ea"/>
                <a:ea typeface="+mj-ea"/>
              </a:rPr>
              <a:t>portal– </a:t>
            </a:r>
            <a:r>
              <a:rPr lang="zh-CN" altLang="en-US" sz="2400" b="1" dirty="0" smtClean="0">
                <a:latin typeface="+mj-ea"/>
                <a:ea typeface="+mj-ea"/>
              </a:rPr>
              <a:t>问题和解决</a:t>
            </a:r>
            <a:endParaRPr lang="zh-CN" altLang="en-US" sz="2400" b="1" dirty="0">
              <a:latin typeface="+mj-ea"/>
              <a:ea typeface="+mj-ea"/>
            </a:endParaRPr>
          </a:p>
        </p:txBody>
      </p:sp>
      <p:sp>
        <p:nvSpPr>
          <p:cNvPr id="6" name="object 2"/>
          <p:cNvSpPr txBox="1"/>
          <p:nvPr/>
        </p:nvSpPr>
        <p:spPr>
          <a:xfrm>
            <a:off x="4331305" y="284575"/>
            <a:ext cx="4608512"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en-US" altLang="zh-CN" spc="-15" dirty="0" err="1">
                <a:solidFill>
                  <a:schemeClr val="bg1"/>
                </a:solidFill>
                <a:latin typeface="+mn-ea"/>
                <a:ea typeface="+mn-ea"/>
              </a:rPr>
              <a:t>q</a:t>
            </a:r>
            <a:r>
              <a:rPr lang="en-US" altLang="zh-CN" spc="-15" dirty="0" err="1" smtClean="0">
                <a:solidFill>
                  <a:schemeClr val="bg1"/>
                </a:solidFill>
                <a:latin typeface="+mn-ea"/>
                <a:ea typeface="+mn-ea"/>
              </a:rPr>
              <a:t>dr</a:t>
            </a:r>
            <a:r>
              <a:rPr lang="zh-CN" altLang="en-US" spc="-15" dirty="0" smtClean="0">
                <a:solidFill>
                  <a:schemeClr val="bg1"/>
                </a:solidFill>
                <a:latin typeface="+mn-ea"/>
                <a:ea typeface="+mn-ea"/>
              </a:rPr>
              <a:t>迁移</a:t>
            </a:r>
            <a:r>
              <a:rPr lang="en-US" altLang="zh-CN" spc="-15" dirty="0" smtClean="0">
                <a:solidFill>
                  <a:schemeClr val="bg1"/>
                </a:solidFill>
                <a:latin typeface="+mn-ea"/>
                <a:ea typeface="+mn-ea"/>
              </a:rPr>
              <a:t>portal</a:t>
            </a:r>
            <a:endParaRPr lang="en-US" spc="-15" dirty="0">
              <a:solidFill>
                <a:schemeClr val="bg1"/>
              </a:solidFill>
              <a:latin typeface="+mn-ea"/>
              <a:ea typeface="+mn-ea"/>
            </a:endParaRPr>
          </a:p>
        </p:txBody>
      </p:sp>
      <p:sp>
        <p:nvSpPr>
          <p:cNvPr id="4" name="文本框 3"/>
          <p:cNvSpPr txBox="1"/>
          <p:nvPr/>
        </p:nvSpPr>
        <p:spPr>
          <a:xfrm>
            <a:off x="994427" y="1881749"/>
            <a:ext cx="6299066" cy="369332"/>
          </a:xfrm>
          <a:prstGeom prst="rect">
            <a:avLst/>
          </a:prstGeom>
          <a:noFill/>
        </p:spPr>
        <p:txBody>
          <a:bodyPr wrap="square" rtlCol="0">
            <a:spAutoFit/>
          </a:bodyPr>
          <a:lstStyle/>
          <a:p>
            <a:r>
              <a:rPr lang="zh-CN" altLang="en-US" dirty="0" smtClean="0">
                <a:latin typeface="+mn-ea"/>
                <a:ea typeface="+mn-ea"/>
              </a:rPr>
              <a:t>问题二：时间短、迁移工作量大</a:t>
            </a:r>
            <a:endParaRPr lang="zh-CN" altLang="en-US" dirty="0">
              <a:latin typeface="+mn-ea"/>
              <a:ea typeface="+mn-ea"/>
            </a:endParaRPr>
          </a:p>
        </p:txBody>
      </p:sp>
      <p:sp>
        <p:nvSpPr>
          <p:cNvPr id="5" name="Freeform 107"/>
          <p:cNvSpPr>
            <a:spLocks noEditPoints="1"/>
          </p:cNvSpPr>
          <p:nvPr/>
        </p:nvSpPr>
        <p:spPr>
          <a:xfrm>
            <a:off x="539552" y="1890713"/>
            <a:ext cx="366713" cy="314325"/>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0" b="0"/>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tx1"/>
          </a:solidFill>
          <a:ln w="9525">
            <a:noFill/>
          </a:ln>
        </p:spPr>
        <p:txBody>
          <a:bodyPr/>
          <a:lstStyle/>
          <a:p>
            <a:endParaRPr lang="zh-CN" altLang="en-US"/>
          </a:p>
        </p:txBody>
      </p:sp>
      <p:graphicFrame>
        <p:nvGraphicFramePr>
          <p:cNvPr id="11" name="图表 10"/>
          <p:cNvGraphicFramePr/>
          <p:nvPr/>
        </p:nvGraphicFramePr>
        <p:xfrm>
          <a:off x="3231161" y="2517211"/>
          <a:ext cx="5796136" cy="3884226"/>
        </p:xfrm>
        <a:graphic>
          <a:graphicData uri="http://schemas.openxmlformats.org/drawingml/2006/chart">
            <c:chart xmlns:c="http://schemas.openxmlformats.org/drawingml/2006/chart" xmlns:r="http://schemas.openxmlformats.org/officeDocument/2006/relationships" r:id="rId1"/>
          </a:graphicData>
        </a:graphic>
      </p:graphicFrame>
      <p:sp>
        <p:nvSpPr>
          <p:cNvPr id="3" name="文本框 2"/>
          <p:cNvSpPr txBox="1"/>
          <p:nvPr/>
        </p:nvSpPr>
        <p:spPr>
          <a:xfrm>
            <a:off x="1040397" y="2517211"/>
            <a:ext cx="2241897" cy="369332"/>
          </a:xfrm>
          <a:prstGeom prst="rect">
            <a:avLst/>
          </a:prstGeom>
          <a:noFill/>
        </p:spPr>
        <p:txBody>
          <a:bodyPr wrap="square" rtlCol="0">
            <a:spAutoFit/>
          </a:bodyPr>
          <a:lstStyle/>
          <a:p>
            <a:r>
              <a:rPr lang="zh-CN" altLang="en-US" dirty="0" smtClean="0">
                <a:solidFill>
                  <a:srgbClr val="FF0000"/>
                </a:solidFill>
                <a:latin typeface="+mn-ea"/>
                <a:ea typeface="+mn-ea"/>
              </a:rPr>
              <a:t>迁移工程数：</a:t>
            </a:r>
            <a:r>
              <a:rPr lang="en-US" altLang="zh-CN" dirty="0" smtClean="0">
                <a:solidFill>
                  <a:srgbClr val="FF0000"/>
                </a:solidFill>
                <a:latin typeface="+mn-ea"/>
                <a:ea typeface="+mn-ea"/>
              </a:rPr>
              <a:t>215</a:t>
            </a:r>
            <a:r>
              <a:rPr lang="zh-CN" altLang="en-US" dirty="0" smtClean="0">
                <a:solidFill>
                  <a:srgbClr val="FF0000"/>
                </a:solidFill>
                <a:latin typeface="+mn-ea"/>
                <a:ea typeface="+mn-ea"/>
              </a:rPr>
              <a:t>个</a:t>
            </a:r>
            <a:endParaRPr lang="zh-CN" altLang="en-US" dirty="0">
              <a:solidFill>
                <a:srgbClr val="FF0000"/>
              </a:solidFill>
              <a:latin typeface="+mn-ea"/>
              <a:ea typeface="+mn-ea"/>
            </a:endParaRPr>
          </a:p>
        </p:txBody>
      </p:sp>
      <p:sp>
        <p:nvSpPr>
          <p:cNvPr id="10" name="文本框 9"/>
          <p:cNvSpPr txBox="1"/>
          <p:nvPr/>
        </p:nvSpPr>
        <p:spPr>
          <a:xfrm>
            <a:off x="1979712" y="2358114"/>
            <a:ext cx="6299066" cy="923330"/>
          </a:xfrm>
          <a:prstGeom prst="rect">
            <a:avLst/>
          </a:prstGeom>
          <a:noFill/>
        </p:spPr>
        <p:txBody>
          <a:bodyPr wrap="square" rtlCol="0">
            <a:spAutoFit/>
          </a:bodyPr>
          <a:lstStyle/>
          <a:p>
            <a:pPr marL="342900" indent="-342900">
              <a:buAutoNum type="arabicPeriod"/>
            </a:pPr>
            <a:r>
              <a:rPr lang="zh-CN" altLang="en-US" dirty="0" smtClean="0">
                <a:latin typeface="+mn-ea"/>
                <a:ea typeface="+mn-ea"/>
              </a:rPr>
              <a:t>及时沟通，各组排期</a:t>
            </a:r>
            <a:endParaRPr lang="en-US" altLang="zh-CN" dirty="0" smtClean="0">
              <a:latin typeface="+mn-ea"/>
              <a:ea typeface="+mn-ea"/>
            </a:endParaRPr>
          </a:p>
          <a:p>
            <a:pPr marL="342900" indent="-342900">
              <a:buAutoNum type="arabicPeriod"/>
            </a:pPr>
            <a:r>
              <a:rPr lang="zh-CN" altLang="en-US" dirty="0" smtClean="0">
                <a:latin typeface="+mn-ea"/>
                <a:ea typeface="+mn-ea"/>
              </a:rPr>
              <a:t>每天统计进度，及时督促</a:t>
            </a:r>
            <a:r>
              <a:rPr lang="en-US" altLang="zh-CN" dirty="0" smtClean="0">
                <a:latin typeface="+mn-ea"/>
                <a:ea typeface="+mn-ea"/>
              </a:rPr>
              <a:t>,</a:t>
            </a:r>
            <a:r>
              <a:rPr lang="zh-CN" altLang="en-US" dirty="0" smtClean="0">
                <a:latin typeface="+mn-ea"/>
                <a:ea typeface="+mn-ea"/>
              </a:rPr>
              <a:t>并按周汇总</a:t>
            </a:r>
            <a:endParaRPr lang="en-US" altLang="zh-CN" dirty="0" smtClean="0">
              <a:latin typeface="+mn-ea"/>
              <a:ea typeface="+mn-ea"/>
            </a:endParaRPr>
          </a:p>
          <a:p>
            <a:pPr marL="342900" indent="-342900">
              <a:buAutoNum type="arabicPeriod"/>
            </a:pPr>
            <a:r>
              <a:rPr lang="zh-CN" altLang="en-US" dirty="0" smtClean="0">
                <a:latin typeface="+mn-ea"/>
                <a:ea typeface="+mn-ea"/>
              </a:rPr>
              <a:t>统计发布的次数，按照发布频率划分优先级</a:t>
            </a:r>
            <a:endParaRPr lang="zh-CN" altLang="en-US" dirty="0">
              <a:latin typeface="+mn-ea"/>
              <a:ea typeface="+mn-ea"/>
            </a:endParaRPr>
          </a:p>
        </p:txBody>
      </p:sp>
      <p:sp>
        <p:nvSpPr>
          <p:cNvPr id="8" name="文本框 7"/>
          <p:cNvSpPr txBox="1"/>
          <p:nvPr/>
        </p:nvSpPr>
        <p:spPr>
          <a:xfrm>
            <a:off x="732798" y="2358114"/>
            <a:ext cx="1328812" cy="369332"/>
          </a:xfrm>
          <a:prstGeom prst="rect">
            <a:avLst/>
          </a:prstGeom>
          <a:noFill/>
        </p:spPr>
        <p:txBody>
          <a:bodyPr wrap="square" rtlCol="0">
            <a:spAutoFit/>
          </a:bodyPr>
          <a:lstStyle/>
          <a:p>
            <a:r>
              <a:rPr lang="zh-CN" altLang="en-US" dirty="0" smtClean="0">
                <a:latin typeface="+mj-ea"/>
                <a:ea typeface="+mj-ea"/>
              </a:rPr>
              <a:t>解决方案：</a:t>
            </a:r>
            <a:endParaRPr lang="zh-CN" altLang="en-US" dirty="0">
              <a:latin typeface="+mj-ea"/>
              <a:ea typeface="+mj-ea"/>
            </a:endParaRPr>
          </a:p>
        </p:txBody>
      </p:sp>
      <p:pic>
        <p:nvPicPr>
          <p:cNvPr id="7" name="图片 6"/>
          <p:cNvPicPr>
            <a:picLocks noChangeAspect="1"/>
          </p:cNvPicPr>
          <p:nvPr/>
        </p:nvPicPr>
        <p:blipFill>
          <a:blip r:embed="rId2"/>
          <a:stretch>
            <a:fillRect/>
          </a:stretch>
        </p:blipFill>
        <p:spPr>
          <a:xfrm>
            <a:off x="0" y="1322367"/>
            <a:ext cx="8839200" cy="5200650"/>
          </a:xfrm>
          <a:prstGeom prst="rect">
            <a:avLst/>
          </a:prstGeom>
        </p:spPr>
      </p:pic>
      <p:pic>
        <p:nvPicPr>
          <p:cNvPr id="12" name="图片 11"/>
          <p:cNvPicPr>
            <a:picLocks noChangeAspect="1"/>
          </p:cNvPicPr>
          <p:nvPr/>
        </p:nvPicPr>
        <p:blipFill>
          <a:blip r:embed="rId3"/>
          <a:stretch>
            <a:fillRect/>
          </a:stretch>
        </p:blipFill>
        <p:spPr>
          <a:xfrm>
            <a:off x="24419" y="2923881"/>
            <a:ext cx="9134475" cy="3209925"/>
          </a:xfrm>
          <a:prstGeom prst="rect">
            <a:avLst/>
          </a:prstGeom>
        </p:spPr>
      </p:pic>
      <p:pic>
        <p:nvPicPr>
          <p:cNvPr id="13" name="图片 12"/>
          <p:cNvPicPr>
            <a:picLocks noChangeAspect="1"/>
          </p:cNvPicPr>
          <p:nvPr/>
        </p:nvPicPr>
        <p:blipFill>
          <a:blip r:embed="rId4"/>
          <a:stretch>
            <a:fillRect/>
          </a:stretch>
        </p:blipFill>
        <p:spPr>
          <a:xfrm>
            <a:off x="457785" y="2247478"/>
            <a:ext cx="7372350" cy="413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3"/>
                                        </p:tgtEl>
                                        <p:attrNameLst>
                                          <p:attrName>ppt_x</p:attrName>
                                        </p:attrNameLst>
                                      </p:cBhvr>
                                      <p:tavLst>
                                        <p:tav tm="0">
                                          <p:val>
                                            <p:strVal val="ppt_x"/>
                                          </p:val>
                                        </p:tav>
                                        <p:tav tm="100000">
                                          <p:val>
                                            <p:strVal val="ppt_x"/>
                                          </p:val>
                                        </p:tav>
                                      </p:tavLst>
                                    </p:anim>
                                    <p:anim calcmode="lin" valueType="num">
                                      <p:cBhvr additive="base">
                                        <p:cTn id="17" dur="500"/>
                                        <p:tgtEl>
                                          <p:spTgt spid="3"/>
                                        </p:tgtEl>
                                        <p:attrNameLst>
                                          <p:attrName>ppt_y</p:attrName>
                                        </p:attrNameLst>
                                      </p:cBhvr>
                                      <p:tavLst>
                                        <p:tav tm="0">
                                          <p:val>
                                            <p:strVal val="ppt_y"/>
                                          </p:val>
                                        </p:tav>
                                        <p:tav tm="100000">
                                          <p:val>
                                            <p:strVal val="1+ppt_h/2"/>
                                          </p:val>
                                        </p:tav>
                                      </p:tavLst>
                                    </p:anim>
                                    <p:set>
                                      <p:cBhvr>
                                        <p:cTn id="18" dur="1" fill="hold">
                                          <p:stCondLst>
                                            <p:cond delay="499"/>
                                          </p:stCondLst>
                                        </p:cTn>
                                        <p:tgtEl>
                                          <p:spTgt spid="3"/>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11"/>
                                        </p:tgtEl>
                                        <p:attrNameLst>
                                          <p:attrName>ppt_x</p:attrName>
                                        </p:attrNameLst>
                                      </p:cBhvr>
                                      <p:tavLst>
                                        <p:tav tm="0">
                                          <p:val>
                                            <p:strVal val="ppt_x"/>
                                          </p:val>
                                        </p:tav>
                                        <p:tav tm="100000">
                                          <p:val>
                                            <p:strVal val="ppt_x"/>
                                          </p:val>
                                        </p:tav>
                                      </p:tavLst>
                                    </p:anim>
                                    <p:anim calcmode="lin" valueType="num">
                                      <p:cBhvr additive="base">
                                        <p:cTn id="21" dur="500"/>
                                        <p:tgtEl>
                                          <p:spTgt spid="11"/>
                                        </p:tgtEl>
                                        <p:attrNameLst>
                                          <p:attrName>ppt_y</p:attrName>
                                        </p:attrNameLst>
                                      </p:cBhvr>
                                      <p:tavLst>
                                        <p:tav tm="0">
                                          <p:val>
                                            <p:strVal val="ppt_y"/>
                                          </p:val>
                                        </p:tav>
                                        <p:tav tm="100000">
                                          <p:val>
                                            <p:strVal val="1+ppt_h/2"/>
                                          </p:val>
                                        </p:tav>
                                      </p:tavLst>
                                    </p:anim>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7"/>
                                        </p:tgtEl>
                                        <p:attrNameLst>
                                          <p:attrName>ppt_x</p:attrName>
                                        </p:attrNameLst>
                                      </p:cBhvr>
                                      <p:tavLst>
                                        <p:tav tm="0">
                                          <p:val>
                                            <p:strVal val="ppt_x"/>
                                          </p:val>
                                        </p:tav>
                                        <p:tav tm="100000">
                                          <p:val>
                                            <p:strVal val="ppt_x"/>
                                          </p:val>
                                        </p:tav>
                                      </p:tavLst>
                                    </p:anim>
                                    <p:anim calcmode="lin" valueType="num">
                                      <p:cBhvr additive="base">
                                        <p:cTn id="43" dur="500"/>
                                        <p:tgtEl>
                                          <p:spTgt spid="7"/>
                                        </p:tgtEl>
                                        <p:attrNameLst>
                                          <p:attrName>ppt_y</p:attrName>
                                        </p:attrNameLst>
                                      </p:cBhvr>
                                      <p:tavLst>
                                        <p:tav tm="0">
                                          <p:val>
                                            <p:strVal val="ppt_y"/>
                                          </p:val>
                                        </p:tav>
                                        <p:tav tm="100000">
                                          <p:val>
                                            <p:strVal val="1+ppt_h/2"/>
                                          </p:val>
                                        </p:tav>
                                      </p:tavLst>
                                    </p:anim>
                                    <p:set>
                                      <p:cBhvr>
                                        <p:cTn id="44" dur="1" fill="hold">
                                          <p:stCondLst>
                                            <p:cond delay="499"/>
                                          </p:stCondLst>
                                        </p:cTn>
                                        <p:tgtEl>
                                          <p:spTgt spid="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2"/>
                                        </p:tgtEl>
                                        <p:attrNameLst>
                                          <p:attrName>ppt_x</p:attrName>
                                        </p:attrNameLst>
                                      </p:cBhvr>
                                      <p:tavLst>
                                        <p:tav tm="0">
                                          <p:val>
                                            <p:strVal val="ppt_x"/>
                                          </p:val>
                                        </p:tav>
                                        <p:tav tm="100000">
                                          <p:val>
                                            <p:strVal val="ppt_x"/>
                                          </p:val>
                                        </p:tav>
                                      </p:tavLst>
                                    </p:anim>
                                    <p:anim calcmode="lin" valueType="num">
                                      <p:cBhvr additive="base">
                                        <p:cTn id="55" dur="500"/>
                                        <p:tgtEl>
                                          <p:spTgt spid="12"/>
                                        </p:tgtEl>
                                        <p:attrNameLst>
                                          <p:attrName>ppt_y</p:attrName>
                                        </p:attrNameLst>
                                      </p:cBhvr>
                                      <p:tavLst>
                                        <p:tav tm="0">
                                          <p:val>
                                            <p:strVal val="ppt_y"/>
                                          </p:val>
                                        </p:tav>
                                        <p:tav tm="100000">
                                          <p:val>
                                            <p:strVal val="1+ppt_h/2"/>
                                          </p:val>
                                        </p:tav>
                                      </p:tavLst>
                                    </p:anim>
                                    <p:set>
                                      <p:cBhvr>
                                        <p:cTn id="56" dur="1" fill="hold">
                                          <p:stCondLst>
                                            <p:cond delay="499"/>
                                          </p:stCondLst>
                                        </p:cTn>
                                        <p:tgtEl>
                                          <p:spTgt spid="1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1" grpId="1">
        <p:bldAsOne/>
      </p:bldGraphic>
      <p:bldP spid="3" grpId="0"/>
      <p:bldP spid="3" grpId="1"/>
      <p:bldP spid="10"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998531" y="2451702"/>
            <a:ext cx="6299066" cy="369332"/>
          </a:xfrm>
          <a:prstGeom prst="rect">
            <a:avLst/>
          </a:prstGeom>
          <a:noFill/>
        </p:spPr>
        <p:txBody>
          <a:bodyPr wrap="square" rtlCol="0">
            <a:spAutoFit/>
          </a:bodyPr>
          <a:lstStyle/>
          <a:p>
            <a:r>
              <a:rPr lang="zh-CN" altLang="en-US" dirty="0" smtClean="0">
                <a:latin typeface="+mn-ea"/>
                <a:ea typeface="+mn-ea"/>
              </a:rPr>
              <a:t>服务平台</a:t>
            </a:r>
            <a:r>
              <a:rPr lang="en-US" altLang="zh-CN" dirty="0" smtClean="0">
                <a:latin typeface="+mn-ea"/>
                <a:ea typeface="+mn-ea"/>
              </a:rPr>
              <a:t>portal</a:t>
            </a:r>
            <a:r>
              <a:rPr lang="zh-CN" altLang="en-US" dirty="0" smtClean="0">
                <a:latin typeface="+mn-ea"/>
                <a:ea typeface="+mn-ea"/>
              </a:rPr>
              <a:t>使用分享</a:t>
            </a:r>
            <a:endParaRPr lang="zh-CN" altLang="en-US" dirty="0">
              <a:latin typeface="+mn-ea"/>
              <a:ea typeface="+mn-ea"/>
            </a:endParaRPr>
          </a:p>
        </p:txBody>
      </p:sp>
      <p:sp>
        <p:nvSpPr>
          <p:cNvPr id="26" name="TextBox 4"/>
          <p:cNvSpPr txBox="1">
            <a:spLocks noChangeArrowheads="1"/>
          </p:cNvSpPr>
          <p:nvPr/>
        </p:nvSpPr>
        <p:spPr bwMode="auto">
          <a:xfrm>
            <a:off x="169863" y="1196975"/>
            <a:ext cx="41861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err="1">
                <a:latin typeface="+mj-ea"/>
                <a:ea typeface="+mj-ea"/>
              </a:rPr>
              <a:t>q</a:t>
            </a:r>
            <a:r>
              <a:rPr lang="en-US" altLang="zh-CN" sz="2400" b="1" dirty="0" err="1" smtClean="0">
                <a:latin typeface="+mj-ea"/>
                <a:ea typeface="+mj-ea"/>
              </a:rPr>
              <a:t>dr</a:t>
            </a:r>
            <a:r>
              <a:rPr lang="zh-CN" altLang="en-US" sz="2400" b="1" dirty="0" smtClean="0">
                <a:latin typeface="+mj-ea"/>
                <a:ea typeface="+mj-ea"/>
              </a:rPr>
              <a:t>迁移</a:t>
            </a:r>
            <a:r>
              <a:rPr lang="en-US" altLang="zh-CN" sz="2400" b="1" dirty="0" smtClean="0">
                <a:latin typeface="+mj-ea"/>
                <a:ea typeface="+mj-ea"/>
              </a:rPr>
              <a:t>portal– </a:t>
            </a:r>
            <a:r>
              <a:rPr lang="zh-CN" altLang="en-US" sz="2400" b="1" dirty="0" smtClean="0">
                <a:latin typeface="+mj-ea"/>
                <a:ea typeface="+mj-ea"/>
              </a:rPr>
              <a:t>问题和解决</a:t>
            </a:r>
            <a:endParaRPr lang="zh-CN" altLang="en-US" sz="2400" b="1" dirty="0">
              <a:latin typeface="+mj-ea"/>
              <a:ea typeface="+mj-ea"/>
            </a:endParaRPr>
          </a:p>
        </p:txBody>
      </p:sp>
      <p:sp>
        <p:nvSpPr>
          <p:cNvPr id="6" name="object 2"/>
          <p:cNvSpPr txBox="1"/>
          <p:nvPr/>
        </p:nvSpPr>
        <p:spPr>
          <a:xfrm>
            <a:off x="4331305" y="284575"/>
            <a:ext cx="4608512" cy="689291"/>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12700" algn="r">
              <a:spcBef>
                <a:spcPts val="95"/>
              </a:spcBef>
            </a:pPr>
            <a:r>
              <a:rPr lang="en-US" altLang="zh-CN" spc="-15" dirty="0" err="1">
                <a:solidFill>
                  <a:schemeClr val="bg1"/>
                </a:solidFill>
                <a:latin typeface="+mn-ea"/>
                <a:ea typeface="+mn-ea"/>
              </a:rPr>
              <a:t>q</a:t>
            </a:r>
            <a:r>
              <a:rPr lang="en-US" altLang="zh-CN" spc="-15" dirty="0" err="1" smtClean="0">
                <a:solidFill>
                  <a:schemeClr val="bg1"/>
                </a:solidFill>
                <a:latin typeface="+mn-ea"/>
                <a:ea typeface="+mn-ea"/>
              </a:rPr>
              <a:t>dr</a:t>
            </a:r>
            <a:r>
              <a:rPr lang="zh-CN" altLang="en-US" spc="-15" dirty="0" smtClean="0">
                <a:solidFill>
                  <a:schemeClr val="bg1"/>
                </a:solidFill>
                <a:latin typeface="+mn-ea"/>
                <a:ea typeface="+mn-ea"/>
              </a:rPr>
              <a:t>迁移</a:t>
            </a:r>
            <a:r>
              <a:rPr lang="en-US" altLang="zh-CN" spc="-15" dirty="0" smtClean="0">
                <a:solidFill>
                  <a:schemeClr val="bg1"/>
                </a:solidFill>
                <a:latin typeface="+mn-ea"/>
                <a:ea typeface="+mn-ea"/>
              </a:rPr>
              <a:t>portal</a:t>
            </a:r>
            <a:endParaRPr lang="en-US" spc="-15" dirty="0">
              <a:solidFill>
                <a:schemeClr val="bg1"/>
              </a:solidFill>
              <a:latin typeface="+mn-ea"/>
              <a:ea typeface="+mn-ea"/>
            </a:endParaRPr>
          </a:p>
        </p:txBody>
      </p:sp>
      <p:sp>
        <p:nvSpPr>
          <p:cNvPr id="4" name="文本框 3"/>
          <p:cNvSpPr txBox="1"/>
          <p:nvPr/>
        </p:nvSpPr>
        <p:spPr>
          <a:xfrm>
            <a:off x="1009238" y="1890713"/>
            <a:ext cx="6299066" cy="369332"/>
          </a:xfrm>
          <a:prstGeom prst="rect">
            <a:avLst/>
          </a:prstGeom>
          <a:noFill/>
        </p:spPr>
        <p:txBody>
          <a:bodyPr wrap="square" rtlCol="0">
            <a:spAutoFit/>
          </a:bodyPr>
          <a:lstStyle/>
          <a:p>
            <a:r>
              <a:rPr lang="zh-CN" altLang="en-US" dirty="0" smtClean="0">
                <a:latin typeface="+mn-ea"/>
                <a:ea typeface="+mn-ea"/>
              </a:rPr>
              <a:t>问题三：开发不习惯</a:t>
            </a:r>
            <a:r>
              <a:rPr lang="en-US" altLang="zh-CN" dirty="0" smtClean="0">
                <a:latin typeface="+mn-ea"/>
                <a:ea typeface="+mn-ea"/>
              </a:rPr>
              <a:t>portal</a:t>
            </a:r>
            <a:r>
              <a:rPr lang="zh-CN" altLang="en-US" dirty="0" smtClean="0">
                <a:latin typeface="+mn-ea"/>
                <a:ea typeface="+mn-ea"/>
              </a:rPr>
              <a:t>发布</a:t>
            </a:r>
            <a:endParaRPr lang="zh-CN" altLang="en-US" dirty="0">
              <a:latin typeface="+mn-ea"/>
              <a:ea typeface="+mn-ea"/>
            </a:endParaRPr>
          </a:p>
        </p:txBody>
      </p:sp>
      <p:sp>
        <p:nvSpPr>
          <p:cNvPr id="5" name="Freeform 107"/>
          <p:cNvSpPr>
            <a:spLocks noEditPoints="1"/>
          </p:cNvSpPr>
          <p:nvPr/>
        </p:nvSpPr>
        <p:spPr>
          <a:xfrm>
            <a:off x="539552" y="1890713"/>
            <a:ext cx="366713" cy="314325"/>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0" b="0"/>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tx1"/>
          </a:solidFill>
          <a:ln w="9525">
            <a:noFill/>
          </a:ln>
        </p:spPr>
        <p:txBody>
          <a:bodyPr/>
          <a:lstStyle/>
          <a:p>
            <a:endParaRPr lang="zh-CN" altLang="en-US"/>
          </a:p>
        </p:txBody>
      </p:sp>
      <p:sp>
        <p:nvSpPr>
          <p:cNvPr id="8" name="文本框 7"/>
          <p:cNvSpPr txBox="1"/>
          <p:nvPr/>
        </p:nvSpPr>
        <p:spPr>
          <a:xfrm>
            <a:off x="751617" y="2451702"/>
            <a:ext cx="1328812" cy="369332"/>
          </a:xfrm>
          <a:prstGeom prst="rect">
            <a:avLst/>
          </a:prstGeom>
          <a:noFill/>
        </p:spPr>
        <p:txBody>
          <a:bodyPr wrap="square" rtlCol="0">
            <a:spAutoFit/>
          </a:bodyPr>
          <a:lstStyle/>
          <a:p>
            <a:r>
              <a:rPr lang="zh-CN" altLang="en-US" dirty="0" smtClean="0">
                <a:latin typeface="+mj-ea"/>
                <a:ea typeface="+mj-ea"/>
              </a:rPr>
              <a:t>解决方案：</a:t>
            </a:r>
            <a:endParaRPr lang="zh-CN" altLang="en-US" dirty="0">
              <a:latin typeface="+mj-ea"/>
              <a:ea typeface="+mj-ea"/>
            </a:endParaRPr>
          </a:p>
        </p:txBody>
      </p:sp>
      <p:pic>
        <p:nvPicPr>
          <p:cNvPr id="3" name="图片 2"/>
          <p:cNvPicPr>
            <a:picLocks noChangeAspect="1"/>
          </p:cNvPicPr>
          <p:nvPr/>
        </p:nvPicPr>
        <p:blipFill>
          <a:blip r:embed="rId1"/>
          <a:stretch>
            <a:fillRect/>
          </a:stretch>
        </p:blipFill>
        <p:spPr>
          <a:xfrm>
            <a:off x="0" y="3069022"/>
            <a:ext cx="9058275" cy="3438525"/>
          </a:xfrm>
          <a:prstGeom prst="rect">
            <a:avLst/>
          </a:prstGeom>
        </p:spPr>
      </p:pic>
      <p:pic>
        <p:nvPicPr>
          <p:cNvPr id="7" name="图片 6"/>
          <p:cNvPicPr>
            <a:picLocks noChangeAspect="1"/>
          </p:cNvPicPr>
          <p:nvPr/>
        </p:nvPicPr>
        <p:blipFill>
          <a:blip r:embed="rId2"/>
          <a:stretch>
            <a:fillRect/>
          </a:stretch>
        </p:blipFill>
        <p:spPr>
          <a:xfrm>
            <a:off x="2057836" y="2945196"/>
            <a:ext cx="4057650" cy="3686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2067" name="Rectangle 3"/>
          <p:cNvSpPr>
            <a:spLocks noChangeArrowheads="1"/>
          </p:cNvSpPr>
          <p:nvPr/>
        </p:nvSpPr>
        <p:spPr bwMode="auto">
          <a:xfrm>
            <a:off x="1362049" y="2858754"/>
            <a:ext cx="6350" cy="8046"/>
          </a:xfrm>
          <a:prstGeom prst="rect">
            <a:avLst/>
          </a:prstGeom>
          <a:solidFill>
            <a:srgbClr val="000000"/>
          </a:solidFill>
          <a:ln w="9525">
            <a:noFill/>
            <a:miter lim="800000"/>
          </a:ln>
        </p:spPr>
        <p:txBody>
          <a:bodyPr/>
          <a:lstStyle/>
          <a:p>
            <a:endParaRPr lang="zh-CN" altLang="en-US"/>
          </a:p>
        </p:txBody>
      </p:sp>
      <p:sp>
        <p:nvSpPr>
          <p:cNvPr id="3032068" name="Rectangle 4"/>
          <p:cNvSpPr>
            <a:spLocks noChangeArrowheads="1"/>
          </p:cNvSpPr>
          <p:nvPr/>
        </p:nvSpPr>
        <p:spPr bwMode="auto">
          <a:xfrm>
            <a:off x="3129265" y="2858754"/>
            <a:ext cx="6350" cy="8046"/>
          </a:xfrm>
          <a:prstGeom prst="rect">
            <a:avLst/>
          </a:prstGeom>
          <a:solidFill>
            <a:srgbClr val="000000"/>
          </a:solidFill>
          <a:ln w="9525">
            <a:noFill/>
            <a:miter lim="800000"/>
          </a:ln>
        </p:spPr>
        <p:txBody>
          <a:bodyPr/>
          <a:lstStyle/>
          <a:p>
            <a:endParaRPr lang="zh-CN" altLang="en-US"/>
          </a:p>
        </p:txBody>
      </p:sp>
      <p:sp>
        <p:nvSpPr>
          <p:cNvPr id="3032084" name="Text Box 20"/>
          <p:cNvSpPr txBox="1">
            <a:spLocks noChangeArrowheads="1"/>
          </p:cNvSpPr>
          <p:nvPr/>
        </p:nvSpPr>
        <p:spPr bwMode="auto">
          <a:xfrm>
            <a:off x="2595915" y="4223967"/>
            <a:ext cx="184150" cy="464658"/>
          </a:xfrm>
          <a:prstGeom prst="rect">
            <a:avLst/>
          </a:prstGeom>
          <a:noFill/>
          <a:ln w="9525">
            <a:noFill/>
            <a:miter lim="800000"/>
          </a:ln>
          <a:effectLst/>
        </p:spPr>
        <p:txBody>
          <a:bodyPr wrap="none">
            <a:spAutoFit/>
          </a:bodyPr>
          <a:lstStyle/>
          <a:p>
            <a:pPr>
              <a:spcBef>
                <a:spcPct val="0"/>
              </a:spcBef>
            </a:pPr>
            <a:endParaRPr lang="zh-CN" altLang="en-US" sz="1800" b="1"/>
          </a:p>
        </p:txBody>
      </p:sp>
      <p:sp>
        <p:nvSpPr>
          <p:cNvPr id="31" name="Rectangle 3"/>
          <p:cNvSpPr>
            <a:spLocks noChangeArrowheads="1"/>
          </p:cNvSpPr>
          <p:nvPr/>
        </p:nvSpPr>
        <p:spPr bwMode="auto">
          <a:xfrm>
            <a:off x="1725615" y="5493207"/>
            <a:ext cx="6350" cy="8046"/>
          </a:xfrm>
          <a:prstGeom prst="rect">
            <a:avLst/>
          </a:prstGeom>
          <a:solidFill>
            <a:srgbClr val="000000"/>
          </a:solidFill>
          <a:ln w="9525">
            <a:noFill/>
            <a:miter lim="800000"/>
          </a:ln>
        </p:spPr>
        <p:txBody>
          <a:bodyPr/>
          <a:lstStyle/>
          <a:p>
            <a:endParaRPr lang="zh-CN" altLang="en-US"/>
          </a:p>
        </p:txBody>
      </p:sp>
      <p:sp>
        <p:nvSpPr>
          <p:cNvPr id="32" name="Rectangle 4"/>
          <p:cNvSpPr>
            <a:spLocks noChangeArrowheads="1"/>
          </p:cNvSpPr>
          <p:nvPr/>
        </p:nvSpPr>
        <p:spPr bwMode="auto">
          <a:xfrm>
            <a:off x="3492831" y="5493207"/>
            <a:ext cx="6350" cy="8046"/>
          </a:xfrm>
          <a:prstGeom prst="rect">
            <a:avLst/>
          </a:prstGeom>
          <a:solidFill>
            <a:srgbClr val="000000"/>
          </a:solidFill>
          <a:ln w="9525">
            <a:noFill/>
            <a:miter lim="800000"/>
          </a:ln>
        </p:spPr>
        <p:txBody>
          <a:bodyPr/>
          <a:lstStyle/>
          <a:p>
            <a:endParaRPr lang="zh-CN" altLang="en-US"/>
          </a:p>
        </p:txBody>
      </p:sp>
      <p:sp>
        <p:nvSpPr>
          <p:cNvPr id="9" name="object 2"/>
          <p:cNvSpPr txBox="1"/>
          <p:nvPr/>
        </p:nvSpPr>
        <p:spPr>
          <a:xfrm>
            <a:off x="6001038" y="332656"/>
            <a:ext cx="3047132"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4000" dirty="0">
                <a:solidFill>
                  <a:schemeClr val="bg1"/>
                </a:solidFill>
                <a:latin typeface="+mn-ea"/>
                <a:ea typeface="+mn-ea"/>
              </a:rPr>
              <a:t>To Do List</a:t>
            </a:r>
            <a:endParaRPr lang="zh-CN" altLang="en-US" sz="4000" dirty="0">
              <a:solidFill>
                <a:schemeClr val="bg1"/>
              </a:solidFill>
              <a:latin typeface="+mn-ea"/>
              <a:ea typeface="+mn-ea"/>
            </a:endParaRPr>
          </a:p>
        </p:txBody>
      </p:sp>
      <p:sp>
        <p:nvSpPr>
          <p:cNvPr id="10" name="文本框 9"/>
          <p:cNvSpPr txBox="1"/>
          <p:nvPr/>
        </p:nvSpPr>
        <p:spPr>
          <a:xfrm>
            <a:off x="3142962" y="2147400"/>
            <a:ext cx="2858076" cy="707886"/>
          </a:xfrm>
          <a:prstGeom prst="rect">
            <a:avLst/>
          </a:prstGeom>
          <a:noFill/>
        </p:spPr>
        <p:txBody>
          <a:bodyPr wrap="square" rtlCol="0">
            <a:spAutoFit/>
          </a:bodyPr>
          <a:lstStyle/>
          <a:p>
            <a:pPr algn="ctr"/>
            <a:r>
              <a:rPr lang="en-US" altLang="zh-CN" sz="4000" dirty="0">
                <a:solidFill>
                  <a:srgbClr val="00A2EA"/>
                </a:solidFill>
                <a:latin typeface="方正舒体" panose="02010601030101010101" pitchFamily="2" charset="-122"/>
                <a:ea typeface="方正舒体" panose="02010601030101010101" pitchFamily="2" charset="-122"/>
              </a:rPr>
              <a:t>PART </a:t>
            </a:r>
            <a:r>
              <a:rPr lang="en-US" altLang="zh-CN" sz="4000" dirty="0" smtClean="0">
                <a:solidFill>
                  <a:srgbClr val="00A2EA"/>
                </a:solidFill>
                <a:latin typeface="方正舒体" panose="02010601030101010101" pitchFamily="2" charset="-122"/>
                <a:ea typeface="方正舒体" panose="02010601030101010101" pitchFamily="2" charset="-122"/>
              </a:rPr>
              <a:t>06</a:t>
            </a:r>
            <a:endParaRPr lang="zh-CN" altLang="en-US" sz="4000" dirty="0">
              <a:solidFill>
                <a:srgbClr val="00A2EA"/>
              </a:solidFill>
              <a:latin typeface="方正舒体" panose="02010601030101010101" pitchFamily="2" charset="-122"/>
              <a:ea typeface="方正舒体" panose="02010601030101010101" pitchFamily="2" charset="-122"/>
            </a:endParaRPr>
          </a:p>
        </p:txBody>
      </p:sp>
      <p:sp>
        <p:nvSpPr>
          <p:cNvPr id="12" name="文本框 11"/>
          <p:cNvSpPr txBox="1"/>
          <p:nvPr/>
        </p:nvSpPr>
        <p:spPr>
          <a:xfrm>
            <a:off x="2595915" y="3162159"/>
            <a:ext cx="3954332" cy="584775"/>
          </a:xfrm>
          <a:prstGeom prst="rect">
            <a:avLst/>
          </a:prstGeom>
          <a:noFill/>
        </p:spPr>
        <p:txBody>
          <a:bodyPr wrap="square" rtlCol="0">
            <a:spAutoFit/>
          </a:bodyPr>
          <a:lstStyle/>
          <a:p>
            <a:pPr algn="ctr"/>
            <a:r>
              <a:rPr lang="en-US" altLang="zh-CN" sz="3200" dirty="0" smtClean="0">
                <a:latin typeface="+mn-ea"/>
                <a:ea typeface="+mn-ea"/>
              </a:rPr>
              <a:t>To Do List</a:t>
            </a:r>
            <a:endParaRPr lang="zh-CN" altLang="en-US" sz="3200" dirty="0">
              <a:latin typeface="+mn-ea"/>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2067" name="Rectangle 3"/>
          <p:cNvSpPr>
            <a:spLocks noChangeArrowheads="1"/>
          </p:cNvSpPr>
          <p:nvPr/>
        </p:nvSpPr>
        <p:spPr bwMode="auto">
          <a:xfrm>
            <a:off x="1362049" y="2858754"/>
            <a:ext cx="6350" cy="8046"/>
          </a:xfrm>
          <a:prstGeom prst="rect">
            <a:avLst/>
          </a:prstGeom>
          <a:solidFill>
            <a:srgbClr val="000000"/>
          </a:solidFill>
          <a:ln w="9525">
            <a:noFill/>
            <a:miter lim="800000"/>
          </a:ln>
        </p:spPr>
        <p:txBody>
          <a:bodyPr/>
          <a:lstStyle/>
          <a:p>
            <a:endParaRPr lang="zh-CN" altLang="en-US"/>
          </a:p>
        </p:txBody>
      </p:sp>
      <p:sp>
        <p:nvSpPr>
          <p:cNvPr id="3032068" name="Rectangle 4"/>
          <p:cNvSpPr>
            <a:spLocks noChangeArrowheads="1"/>
          </p:cNvSpPr>
          <p:nvPr/>
        </p:nvSpPr>
        <p:spPr bwMode="auto">
          <a:xfrm>
            <a:off x="3129265" y="2858754"/>
            <a:ext cx="6350" cy="8046"/>
          </a:xfrm>
          <a:prstGeom prst="rect">
            <a:avLst/>
          </a:prstGeom>
          <a:solidFill>
            <a:srgbClr val="000000"/>
          </a:solidFill>
          <a:ln w="9525">
            <a:noFill/>
            <a:miter lim="800000"/>
          </a:ln>
        </p:spPr>
        <p:txBody>
          <a:bodyPr/>
          <a:lstStyle/>
          <a:p>
            <a:endParaRPr lang="zh-CN" altLang="en-US"/>
          </a:p>
        </p:txBody>
      </p:sp>
      <p:sp>
        <p:nvSpPr>
          <p:cNvPr id="3032084" name="Text Box 20"/>
          <p:cNvSpPr txBox="1">
            <a:spLocks noChangeArrowheads="1"/>
          </p:cNvSpPr>
          <p:nvPr/>
        </p:nvSpPr>
        <p:spPr bwMode="auto">
          <a:xfrm>
            <a:off x="2595915" y="4223967"/>
            <a:ext cx="184150" cy="464658"/>
          </a:xfrm>
          <a:prstGeom prst="rect">
            <a:avLst/>
          </a:prstGeom>
          <a:noFill/>
          <a:ln w="9525">
            <a:noFill/>
            <a:miter lim="800000"/>
          </a:ln>
          <a:effectLst/>
        </p:spPr>
        <p:txBody>
          <a:bodyPr wrap="none">
            <a:spAutoFit/>
          </a:bodyPr>
          <a:lstStyle/>
          <a:p>
            <a:pPr>
              <a:spcBef>
                <a:spcPct val="0"/>
              </a:spcBef>
            </a:pPr>
            <a:endParaRPr lang="zh-CN" altLang="en-US" sz="1800" b="1"/>
          </a:p>
        </p:txBody>
      </p:sp>
      <p:sp>
        <p:nvSpPr>
          <p:cNvPr id="31" name="Rectangle 3"/>
          <p:cNvSpPr>
            <a:spLocks noChangeArrowheads="1"/>
          </p:cNvSpPr>
          <p:nvPr/>
        </p:nvSpPr>
        <p:spPr bwMode="auto">
          <a:xfrm>
            <a:off x="1725615" y="5493207"/>
            <a:ext cx="6350" cy="8046"/>
          </a:xfrm>
          <a:prstGeom prst="rect">
            <a:avLst/>
          </a:prstGeom>
          <a:solidFill>
            <a:srgbClr val="000000"/>
          </a:solidFill>
          <a:ln w="9525">
            <a:noFill/>
            <a:miter lim="800000"/>
          </a:ln>
        </p:spPr>
        <p:txBody>
          <a:bodyPr/>
          <a:lstStyle/>
          <a:p>
            <a:endParaRPr lang="zh-CN" altLang="en-US"/>
          </a:p>
        </p:txBody>
      </p:sp>
      <p:sp>
        <p:nvSpPr>
          <p:cNvPr id="32" name="Rectangle 4"/>
          <p:cNvSpPr>
            <a:spLocks noChangeArrowheads="1"/>
          </p:cNvSpPr>
          <p:nvPr/>
        </p:nvSpPr>
        <p:spPr bwMode="auto">
          <a:xfrm>
            <a:off x="3492831" y="5493207"/>
            <a:ext cx="6350" cy="8046"/>
          </a:xfrm>
          <a:prstGeom prst="rect">
            <a:avLst/>
          </a:prstGeom>
          <a:solidFill>
            <a:srgbClr val="000000"/>
          </a:solidFill>
          <a:ln w="9525">
            <a:noFill/>
            <a:miter lim="800000"/>
          </a:ln>
        </p:spPr>
        <p:txBody>
          <a:bodyPr/>
          <a:lstStyle/>
          <a:p>
            <a:endParaRPr lang="zh-CN" altLang="en-US"/>
          </a:p>
        </p:txBody>
      </p:sp>
      <p:sp>
        <p:nvSpPr>
          <p:cNvPr id="9" name="object 2"/>
          <p:cNvSpPr txBox="1"/>
          <p:nvPr/>
        </p:nvSpPr>
        <p:spPr>
          <a:xfrm>
            <a:off x="6156176" y="332656"/>
            <a:ext cx="2891994"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en-US" altLang="zh-CN" sz="4000" dirty="0">
                <a:solidFill>
                  <a:schemeClr val="bg1"/>
                </a:solidFill>
                <a:latin typeface="+mn-ea"/>
                <a:ea typeface="+mn-ea"/>
              </a:rPr>
              <a:t>To </a:t>
            </a:r>
            <a:r>
              <a:rPr lang="en-US" altLang="zh-CN" sz="4000" dirty="0" smtClean="0">
                <a:solidFill>
                  <a:schemeClr val="bg1"/>
                </a:solidFill>
                <a:latin typeface="+mn-ea"/>
                <a:ea typeface="+mn-ea"/>
              </a:rPr>
              <a:t>Do </a:t>
            </a:r>
            <a:r>
              <a:rPr lang="en-US" altLang="zh-CN" sz="4000" dirty="0">
                <a:solidFill>
                  <a:schemeClr val="bg1"/>
                </a:solidFill>
                <a:latin typeface="+mn-ea"/>
                <a:ea typeface="+mn-ea"/>
              </a:rPr>
              <a:t>List</a:t>
            </a:r>
            <a:endParaRPr lang="zh-CN" altLang="en-US" sz="4000" dirty="0">
              <a:solidFill>
                <a:schemeClr val="bg1"/>
              </a:solidFill>
              <a:latin typeface="+mn-ea"/>
              <a:ea typeface="+mn-ea"/>
            </a:endParaRPr>
          </a:p>
        </p:txBody>
      </p:sp>
      <p:sp>
        <p:nvSpPr>
          <p:cNvPr id="14" name="文本框 13"/>
          <p:cNvSpPr txBox="1"/>
          <p:nvPr/>
        </p:nvSpPr>
        <p:spPr>
          <a:xfrm>
            <a:off x="664136" y="3856131"/>
            <a:ext cx="7632848" cy="830997"/>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dirty="0" smtClean="0">
                <a:latin typeface="+mn-ea"/>
                <a:ea typeface="+mn-ea"/>
              </a:rPr>
              <a:t>公共事务</a:t>
            </a:r>
            <a:endParaRPr lang="en-US" altLang="zh-CN" sz="2400" dirty="0" smtClean="0">
              <a:latin typeface="+mn-ea"/>
              <a:ea typeface="+mn-ea"/>
            </a:endParaRPr>
          </a:p>
          <a:p>
            <a:pPr marL="342900" indent="-342900">
              <a:buFont typeface="Wingdings" panose="05000000000000000000" pitchFamily="2" charset="2"/>
              <a:buChar char="p"/>
            </a:pPr>
            <a:r>
              <a:rPr lang="zh-CN" altLang="en-US" sz="2400" dirty="0" smtClean="0">
                <a:latin typeface="+mn-ea"/>
                <a:ea typeface="+mn-ea"/>
              </a:rPr>
              <a:t>异常监控统一加报警跟进</a:t>
            </a:r>
            <a:r>
              <a:rPr lang="en-US" altLang="zh-CN" sz="2400" dirty="0" smtClean="0">
                <a:latin typeface="+mn-ea"/>
                <a:ea typeface="+mn-ea"/>
              </a:rPr>
              <a:t> </a:t>
            </a:r>
            <a:r>
              <a:rPr lang="en-US" altLang="zh-CN" sz="2400" dirty="0">
                <a:latin typeface="+mn-ea"/>
                <a:ea typeface="+mn-ea"/>
              </a:rPr>
              <a:t>– </a:t>
            </a:r>
            <a:r>
              <a:rPr lang="en-US" altLang="zh-CN" sz="2400" dirty="0" smtClean="0">
                <a:latin typeface="+mn-ea"/>
                <a:ea typeface="+mn-ea"/>
              </a:rPr>
              <a:t>2018.12</a:t>
            </a:r>
            <a:endParaRPr lang="en-US" altLang="zh-CN" sz="2400" dirty="0" smtClean="0">
              <a:latin typeface="+mn-ea"/>
              <a:ea typeface="+mn-ea"/>
            </a:endParaRPr>
          </a:p>
        </p:txBody>
      </p:sp>
      <p:sp>
        <p:nvSpPr>
          <p:cNvPr id="11" name="文本框 10"/>
          <p:cNvSpPr txBox="1"/>
          <p:nvPr/>
        </p:nvSpPr>
        <p:spPr>
          <a:xfrm>
            <a:off x="2582203" y="1081696"/>
            <a:ext cx="3954332" cy="584775"/>
          </a:xfrm>
          <a:prstGeom prst="rect">
            <a:avLst/>
          </a:prstGeom>
          <a:noFill/>
        </p:spPr>
        <p:txBody>
          <a:bodyPr wrap="square" rtlCol="0">
            <a:spAutoFit/>
          </a:bodyPr>
          <a:lstStyle/>
          <a:p>
            <a:pPr algn="ctr"/>
            <a:r>
              <a:rPr lang="en-US" altLang="zh-CN" sz="3200" dirty="0" smtClean="0">
                <a:latin typeface="楷体" panose="02010609060101010101" pitchFamily="49" charset="-122"/>
                <a:ea typeface="楷体" panose="02010609060101010101" pitchFamily="49" charset="-122"/>
              </a:rPr>
              <a:t>To Do List</a:t>
            </a:r>
            <a:endParaRPr lang="zh-CN" altLang="en-US" sz="3200" dirty="0">
              <a:latin typeface="楷体" panose="02010609060101010101" pitchFamily="49" charset="-122"/>
              <a:ea typeface="楷体" panose="02010609060101010101" pitchFamily="49" charset="-122"/>
            </a:endParaRPr>
          </a:p>
        </p:txBody>
      </p:sp>
      <p:sp>
        <p:nvSpPr>
          <p:cNvPr id="13" name="文本框 12"/>
          <p:cNvSpPr txBox="1"/>
          <p:nvPr/>
        </p:nvSpPr>
        <p:spPr>
          <a:xfrm>
            <a:off x="664136" y="1744889"/>
            <a:ext cx="7632848" cy="1200329"/>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dirty="0" smtClean="0">
                <a:latin typeface="+mn-ea"/>
                <a:ea typeface="+mn-ea"/>
              </a:rPr>
              <a:t>项目测试</a:t>
            </a:r>
            <a:endParaRPr lang="en-US" altLang="zh-CN" sz="2400" dirty="0" smtClean="0">
              <a:latin typeface="+mn-ea"/>
              <a:ea typeface="+mn-ea"/>
            </a:endParaRPr>
          </a:p>
          <a:p>
            <a:pPr marL="342900" indent="-342900">
              <a:buFont typeface="Wingdings" panose="05000000000000000000" pitchFamily="2" charset="2"/>
              <a:buChar char="p"/>
            </a:pPr>
            <a:r>
              <a:rPr lang="zh-CN" altLang="en-US" sz="2400" dirty="0" smtClean="0">
                <a:latin typeface="+mn-ea"/>
                <a:ea typeface="+mn-ea"/>
              </a:rPr>
              <a:t>国内退改流程更新并在组内分享</a:t>
            </a:r>
            <a:r>
              <a:rPr lang="en-US" altLang="zh-CN" sz="2400" dirty="0" smtClean="0">
                <a:latin typeface="+mn-ea"/>
                <a:ea typeface="+mn-ea"/>
              </a:rPr>
              <a:t>– 2018.12</a:t>
            </a:r>
            <a:endParaRPr lang="en-US" altLang="zh-CN" sz="2400" dirty="0" smtClean="0">
              <a:latin typeface="+mn-ea"/>
              <a:ea typeface="+mn-ea"/>
            </a:endParaRPr>
          </a:p>
          <a:p>
            <a:pPr marL="342900" indent="-342900">
              <a:buFont typeface="Wingdings" panose="05000000000000000000" pitchFamily="2" charset="2"/>
              <a:buChar char="p"/>
            </a:pPr>
            <a:r>
              <a:rPr lang="zh-CN" altLang="en-US" sz="2400" dirty="0" smtClean="0">
                <a:latin typeface="+mn-ea"/>
                <a:ea typeface="+mn-ea"/>
              </a:rPr>
              <a:t>国内出票流程梳理并在组内分享</a:t>
            </a:r>
            <a:r>
              <a:rPr lang="en-US" altLang="zh-CN" sz="2400" dirty="0" smtClean="0">
                <a:latin typeface="+mn-ea"/>
                <a:ea typeface="+mn-ea"/>
              </a:rPr>
              <a:t>– 2018.12–2019.01</a:t>
            </a:r>
            <a:endParaRPr lang="en-US" altLang="zh-CN" sz="2400" dirty="0" smtClean="0">
              <a:latin typeface="+mn-ea"/>
              <a:ea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8520" y="-315416"/>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tLang="zh-CN">
              <a:solidFill>
                <a:srgbClr val="FFFFFF"/>
              </a:solidFill>
              <a:ea typeface="宋体" panose="02010600030101010101" pitchFamily="2" charset="-122"/>
            </a:endParaRPr>
          </a:p>
        </p:txBody>
      </p:sp>
      <p:pic>
        <p:nvPicPr>
          <p:cNvPr id="70659" name="Picture 2" descr="airplane window - photo/picture definition - airplane window word and phrase image"/>
          <p:cNvPicPr>
            <a:picLocks noChangeAspect="1" noChangeArrowheads="1"/>
          </p:cNvPicPr>
          <p:nvPr/>
        </p:nvPicPr>
        <p:blipFill>
          <a:blip r:embed="rId1"/>
          <a:srcRect/>
          <a:stretch>
            <a:fillRect/>
          </a:stretch>
        </p:blipFill>
        <p:spPr bwMode="auto">
          <a:xfrm>
            <a:off x="0" y="0"/>
            <a:ext cx="4552950" cy="6858000"/>
          </a:xfrm>
          <a:prstGeom prst="rect">
            <a:avLst/>
          </a:prstGeom>
          <a:noFill/>
          <a:ln w="9525">
            <a:noFill/>
            <a:miter lim="800000"/>
            <a:headEnd/>
            <a:tailEnd/>
          </a:ln>
        </p:spPr>
      </p:pic>
      <p:sp>
        <p:nvSpPr>
          <p:cNvPr id="6" name="Text Box 3"/>
          <p:cNvSpPr txBox="1">
            <a:spLocks noChangeArrowheads="1"/>
          </p:cNvSpPr>
          <p:nvPr/>
        </p:nvSpPr>
        <p:spPr bwMode="auto">
          <a:xfrm>
            <a:off x="5148064" y="2420888"/>
            <a:ext cx="3384376" cy="646331"/>
          </a:xfrm>
          <a:prstGeom prst="rect">
            <a:avLst/>
          </a:prstGeom>
          <a:noFill/>
          <a:ln w="9525">
            <a:noFill/>
            <a:miter lim="800000"/>
          </a:ln>
        </p:spPr>
        <p:txBody>
          <a:bodyPr wrap="square">
            <a:spAutoFit/>
          </a:bodyPr>
          <a:lstStyle/>
          <a:p>
            <a:pPr marL="222250" indent="-222250" fontAlgn="auto">
              <a:spcBef>
                <a:spcPts val="0"/>
              </a:spcBef>
              <a:spcAft>
                <a:spcPts val="0"/>
              </a:spcAft>
              <a:buFont typeface="Wingdings" panose="05000000000000000000" pitchFamily="2" charset="2"/>
              <a:buNone/>
              <a:defRPr/>
            </a:pPr>
            <a:r>
              <a:rPr lang="en-US" altLang="zh-CN" sz="3600" b="1" dirty="0" smtClean="0">
                <a:latin typeface="楷体" panose="02010609060101010101" pitchFamily="49" charset="-122"/>
                <a:ea typeface="楷体" panose="02010609060101010101" pitchFamily="49" charset="-122"/>
              </a:rPr>
              <a:t>Thanks</a:t>
            </a:r>
            <a:r>
              <a:rPr lang="zh-CN" altLang="en-US" sz="3600" b="1" dirty="0" smtClean="0">
                <a:latin typeface="楷体" panose="02010609060101010101" pitchFamily="49" charset="-122"/>
                <a:ea typeface="楷体" panose="02010609060101010101" pitchFamily="49" charset="-122"/>
              </a:rPr>
              <a:t>！</a:t>
            </a:r>
            <a:endParaRPr lang="en-US" altLang="zh-CN" sz="36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p:cNvSpPr txBox="1"/>
          <p:nvPr/>
        </p:nvSpPr>
        <p:spPr>
          <a:xfrm>
            <a:off x="4862671" y="332656"/>
            <a:ext cx="4253865"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zh-CN" altLang="en-US" sz="4000" dirty="0">
                <a:solidFill>
                  <a:schemeClr val="bg1"/>
                </a:solidFill>
                <a:latin typeface="+mn-ea"/>
                <a:ea typeface="+mn-ea"/>
              </a:rPr>
              <a:t>工作业绩概述</a:t>
            </a:r>
            <a:endParaRPr lang="zh-CN" altLang="en-US" sz="4000" dirty="0">
              <a:solidFill>
                <a:schemeClr val="bg1"/>
              </a:solidFill>
              <a:latin typeface="+mn-ea"/>
              <a:ea typeface="+mn-ea"/>
            </a:endParaRPr>
          </a:p>
        </p:txBody>
      </p:sp>
      <p:grpSp>
        <p:nvGrpSpPr>
          <p:cNvPr id="11" name="b76a429b-286e-4a90-9833-51d92443fb7a"/>
          <p:cNvGrpSpPr>
            <a:grpSpLocks noChangeAspect="1"/>
          </p:cNvGrpSpPr>
          <p:nvPr/>
        </p:nvGrpSpPr>
        <p:grpSpPr>
          <a:xfrm>
            <a:off x="794631" y="2454599"/>
            <a:ext cx="7373620" cy="2052416"/>
            <a:chOff x="2324795" y="2456704"/>
            <a:chExt cx="7373620" cy="2052416"/>
          </a:xfrm>
        </p:grpSpPr>
        <p:sp>
          <p:nvSpPr>
            <p:cNvPr id="13" name="íṡľíḍè-Oval 2"/>
            <p:cNvSpPr/>
            <p:nvPr/>
          </p:nvSpPr>
          <p:spPr>
            <a:xfrm>
              <a:off x="2324795" y="3356992"/>
              <a:ext cx="7373620" cy="1152128"/>
            </a:xfrm>
            <a:prstGeom prst="ellipse">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mn-ea"/>
                <a:sym typeface="Noto Serif CJK SC" panose="02020400000000000000" pitchFamily="18" charset="-122"/>
              </a:endParaRPr>
            </a:p>
          </p:txBody>
        </p:sp>
        <p:sp>
          <p:nvSpPr>
            <p:cNvPr id="15" name="íṡľíḍè-Oval 3"/>
            <p:cNvSpPr/>
            <p:nvPr/>
          </p:nvSpPr>
          <p:spPr>
            <a:xfrm>
              <a:off x="3719736" y="3573016"/>
              <a:ext cx="4608512" cy="72008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mn-ea"/>
                <a:sym typeface="Noto Serif CJK SC" panose="02020400000000000000" pitchFamily="18" charset="-122"/>
              </a:endParaRPr>
            </a:p>
          </p:txBody>
        </p:sp>
        <p:sp>
          <p:nvSpPr>
            <p:cNvPr id="23" name="íṡľíḍè-Teardrop 25"/>
            <p:cNvSpPr/>
            <p:nvPr/>
          </p:nvSpPr>
          <p:spPr>
            <a:xfrm rot="8100000">
              <a:off x="3516225" y="3302500"/>
              <a:ext cx="678518" cy="678518"/>
            </a:xfrm>
            <a:prstGeom prst="teardrop">
              <a:avLst>
                <a:gd name="adj" fmla="val 133968"/>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mn-ea"/>
                <a:sym typeface="Noto Serif CJK SC" panose="02020400000000000000" pitchFamily="18" charset="-122"/>
              </a:endParaRPr>
            </a:p>
          </p:txBody>
        </p:sp>
        <p:sp>
          <p:nvSpPr>
            <p:cNvPr id="21" name="íṡľíḍè-Teardrop 23"/>
            <p:cNvSpPr/>
            <p:nvPr/>
          </p:nvSpPr>
          <p:spPr>
            <a:xfrm rot="8100000">
              <a:off x="8208931" y="2719246"/>
              <a:ext cx="678518" cy="678518"/>
            </a:xfrm>
            <a:prstGeom prst="teardrop">
              <a:avLst>
                <a:gd name="adj" fmla="val 133968"/>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mn-ea"/>
                <a:sym typeface="Noto Serif CJK SC" panose="02020400000000000000" pitchFamily="18" charset="-122"/>
              </a:endParaRPr>
            </a:p>
          </p:txBody>
        </p:sp>
        <p:sp>
          <p:nvSpPr>
            <p:cNvPr id="19" name="íṡľíḍè-Teardrop 21"/>
            <p:cNvSpPr/>
            <p:nvPr/>
          </p:nvSpPr>
          <p:spPr>
            <a:xfrm rot="8100000">
              <a:off x="4902369" y="2456704"/>
              <a:ext cx="678518" cy="678518"/>
            </a:xfrm>
            <a:prstGeom prst="teardrop">
              <a:avLst>
                <a:gd name="adj" fmla="val 133968"/>
              </a:avLst>
            </a:prstGeom>
            <a:solidFill>
              <a:schemeClr val="tx1">
                <a:lumMod val="75000"/>
                <a:lumOff val="25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mn-ea"/>
                <a:sym typeface="Noto Serif CJK SC" panose="02020400000000000000" pitchFamily="18" charset="-122"/>
              </a:endParaRPr>
            </a:p>
          </p:txBody>
        </p:sp>
      </p:grpSp>
      <p:grpSp>
        <p:nvGrpSpPr>
          <p:cNvPr id="25" name="组合 24"/>
          <p:cNvGrpSpPr/>
          <p:nvPr/>
        </p:nvGrpSpPr>
        <p:grpSpPr>
          <a:xfrm>
            <a:off x="794706" y="1984622"/>
            <a:ext cx="2557145" cy="922655"/>
            <a:chOff x="7520358" y="3341205"/>
            <a:chExt cx="2557145" cy="922655"/>
          </a:xfrm>
        </p:grpSpPr>
        <p:sp>
          <p:nvSpPr>
            <p:cNvPr id="26" name="矩形 25"/>
            <p:cNvSpPr/>
            <p:nvPr/>
          </p:nvSpPr>
          <p:spPr>
            <a:xfrm>
              <a:off x="7520358" y="3853015"/>
              <a:ext cx="2557145" cy="410845"/>
            </a:xfrm>
            <a:prstGeom prst="rect">
              <a:avLst/>
            </a:prstGeom>
          </p:spPr>
          <p:txBody>
            <a:bodyPr wrap="square">
              <a:spAutoFit/>
              <a:scene3d>
                <a:camera prst="orthographicFront"/>
                <a:lightRig rig="threePt" dir="t"/>
              </a:scene3d>
              <a:sp3d contourW="12700"/>
            </a:bodyPr>
            <a:lstStyle/>
            <a:p>
              <a:pPr algn="ctr">
                <a:lnSpc>
                  <a:spcPct val="130000"/>
                </a:lnSpc>
              </a:pPr>
              <a:r>
                <a:rPr lang="zh-CN" altLang="en-US" sz="1600" dirty="0" smtClean="0">
                  <a:solidFill>
                    <a:schemeClr val="tx1">
                      <a:lumMod val="85000"/>
                      <a:lumOff val="15000"/>
                    </a:schemeClr>
                  </a:solidFill>
                  <a:latin typeface="+mn-ea"/>
                  <a:ea typeface="+mn-ea"/>
                  <a:sym typeface="Noto Serif CJK SC" panose="02020400000000000000" pitchFamily="18" charset="-122"/>
                </a:rPr>
                <a:t>国内售后项目测试</a:t>
              </a:r>
              <a:endParaRPr lang="zh-CN" altLang="en-US" sz="1600" dirty="0">
                <a:solidFill>
                  <a:schemeClr val="tx1">
                    <a:lumMod val="85000"/>
                    <a:lumOff val="15000"/>
                  </a:schemeClr>
                </a:solidFill>
                <a:latin typeface="+mn-ea"/>
                <a:ea typeface="+mn-ea"/>
                <a:sym typeface="Noto Serif CJK SC" panose="02020400000000000000" pitchFamily="18" charset="-122"/>
              </a:endParaRPr>
            </a:p>
          </p:txBody>
        </p:sp>
        <p:sp>
          <p:nvSpPr>
            <p:cNvPr id="27" name="矩形 26"/>
            <p:cNvSpPr/>
            <p:nvPr/>
          </p:nvSpPr>
          <p:spPr>
            <a:xfrm>
              <a:off x="7885432" y="3341205"/>
              <a:ext cx="2050552" cy="5355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smtClean="0">
                  <a:solidFill>
                    <a:schemeClr val="tx1">
                      <a:lumMod val="95000"/>
                      <a:lumOff val="5000"/>
                    </a:schemeClr>
                  </a:solidFill>
                  <a:latin typeface="+mn-ea"/>
                  <a:ea typeface="+mn-ea"/>
                  <a:sym typeface="Noto Serif CJK SC" panose="02020400000000000000" pitchFamily="18" charset="-122"/>
                </a:rPr>
                <a:t>项目测试</a:t>
              </a:r>
              <a:endParaRPr lang="zh-CN" altLang="en-US" sz="2400" b="1" dirty="0">
                <a:solidFill>
                  <a:schemeClr val="tx1">
                    <a:lumMod val="95000"/>
                    <a:lumOff val="5000"/>
                  </a:schemeClr>
                </a:solidFill>
                <a:latin typeface="+mn-ea"/>
                <a:ea typeface="+mn-ea"/>
                <a:sym typeface="Noto Serif CJK SC" panose="02020400000000000000" pitchFamily="18" charset="-122"/>
              </a:endParaRPr>
            </a:p>
          </p:txBody>
        </p:sp>
      </p:grpSp>
      <p:sp>
        <p:nvSpPr>
          <p:cNvPr id="36" name="íṡľíḍè-Teardrop 21"/>
          <p:cNvSpPr/>
          <p:nvPr/>
        </p:nvSpPr>
        <p:spPr>
          <a:xfrm rot="8100000">
            <a:off x="5269988" y="3415928"/>
            <a:ext cx="678518" cy="678518"/>
          </a:xfrm>
          <a:prstGeom prst="teardrop">
            <a:avLst>
              <a:gd name="adj" fmla="val 133968"/>
            </a:avLst>
          </a:prstGeom>
          <a:solidFill>
            <a:schemeClr val="tx1">
              <a:lumMod val="75000"/>
              <a:lumOff val="25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mn-ea"/>
              <a:sym typeface="Noto Serif CJK SC" panose="02020400000000000000" pitchFamily="18" charset="-122"/>
            </a:endParaRPr>
          </a:p>
        </p:txBody>
      </p:sp>
      <p:sp>
        <p:nvSpPr>
          <p:cNvPr id="43" name="Freeform 20"/>
          <p:cNvSpPr/>
          <p:nvPr>
            <p:custDataLst>
              <p:tags r:id="rId1"/>
            </p:custDataLst>
          </p:nvPr>
        </p:nvSpPr>
        <p:spPr bwMode="auto">
          <a:xfrm>
            <a:off x="3564904" y="2705825"/>
            <a:ext cx="254000" cy="254000"/>
          </a:xfrm>
          <a:custGeom>
            <a:avLst/>
            <a:gdLst>
              <a:gd name="T0" fmla="*/ 60 w 60"/>
              <a:gd name="T1" fmla="*/ 22 h 60"/>
              <a:gd name="T2" fmla="*/ 30 w 60"/>
              <a:gd name="T3" fmla="*/ 0 h 60"/>
              <a:gd name="T4" fmla="*/ 0 w 60"/>
              <a:gd name="T5" fmla="*/ 22 h 60"/>
              <a:gd name="T6" fmla="*/ 30 w 60"/>
              <a:gd name="T7" fmla="*/ 44 h 60"/>
              <a:gd name="T8" fmla="*/ 33 w 60"/>
              <a:gd name="T9" fmla="*/ 44 h 60"/>
              <a:gd name="T10" fmla="*/ 35 w 60"/>
              <a:gd name="T11" fmla="*/ 44 h 60"/>
              <a:gd name="T12" fmla="*/ 37 w 60"/>
              <a:gd name="T13" fmla="*/ 43 h 60"/>
              <a:gd name="T14" fmla="*/ 32 w 60"/>
              <a:gd name="T15" fmla="*/ 60 h 60"/>
              <a:gd name="T16" fmla="*/ 60 w 60"/>
              <a:gd name="T17" fmla="*/ 24 h 60"/>
              <a:gd name="T18" fmla="*/ 60 w 60"/>
              <a:gd name="T19" fmla="*/ 23 h 60"/>
              <a:gd name="T20" fmla="*/ 60 w 60"/>
              <a:gd name="T21" fmla="*/ 2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60" y="22"/>
                </a:moveTo>
                <a:cubicBezTo>
                  <a:pt x="60" y="10"/>
                  <a:pt x="47" y="0"/>
                  <a:pt x="30" y="0"/>
                </a:cubicBezTo>
                <a:cubicBezTo>
                  <a:pt x="13" y="0"/>
                  <a:pt x="0" y="10"/>
                  <a:pt x="0" y="22"/>
                </a:cubicBezTo>
                <a:cubicBezTo>
                  <a:pt x="0" y="34"/>
                  <a:pt x="13" y="44"/>
                  <a:pt x="30" y="44"/>
                </a:cubicBezTo>
                <a:cubicBezTo>
                  <a:pt x="31" y="44"/>
                  <a:pt x="32" y="44"/>
                  <a:pt x="33" y="44"/>
                </a:cubicBezTo>
                <a:cubicBezTo>
                  <a:pt x="33" y="44"/>
                  <a:pt x="34" y="44"/>
                  <a:pt x="35" y="44"/>
                </a:cubicBezTo>
                <a:cubicBezTo>
                  <a:pt x="36" y="44"/>
                  <a:pt x="37" y="43"/>
                  <a:pt x="37" y="43"/>
                </a:cubicBezTo>
                <a:cubicBezTo>
                  <a:pt x="37" y="50"/>
                  <a:pt x="36" y="56"/>
                  <a:pt x="32" y="60"/>
                </a:cubicBezTo>
                <a:cubicBezTo>
                  <a:pt x="32" y="60"/>
                  <a:pt x="60" y="36"/>
                  <a:pt x="60" y="24"/>
                </a:cubicBezTo>
                <a:cubicBezTo>
                  <a:pt x="60" y="24"/>
                  <a:pt x="60" y="24"/>
                  <a:pt x="60" y="23"/>
                </a:cubicBezTo>
                <a:cubicBezTo>
                  <a:pt x="60" y="23"/>
                  <a:pt x="60" y="22"/>
                  <a:pt x="60" y="22"/>
                </a:cubicBezTo>
                <a:close/>
              </a:path>
            </a:pathLst>
          </a:custGeom>
          <a:solidFill>
            <a:srgbClr val="FFFFFF"/>
          </a:solidFill>
          <a:ln>
            <a:noFill/>
          </a:ln>
        </p:spPr>
        <p:txBody>
          <a:bodyPr>
            <a:normAutofit fontScale="67500" lnSpcReduction="20000"/>
          </a:bodyPr>
          <a:lstStyle/>
          <a:p>
            <a:endParaRPr lang="zh-CN" altLang="en-US" noProof="1">
              <a:latin typeface="+mn-ea"/>
              <a:ea typeface="+mn-ea"/>
              <a:sym typeface="Arial" panose="020B0604020202020204" pitchFamily="34" charset="0"/>
            </a:endParaRPr>
          </a:p>
        </p:txBody>
      </p:sp>
      <p:sp>
        <p:nvSpPr>
          <p:cNvPr id="44" name="Freeform 23"/>
          <p:cNvSpPr>
            <a:spLocks noEditPoints="1"/>
          </p:cNvSpPr>
          <p:nvPr>
            <p:custDataLst>
              <p:tags r:id="rId2"/>
            </p:custDataLst>
          </p:nvPr>
        </p:nvSpPr>
        <p:spPr bwMode="auto">
          <a:xfrm>
            <a:off x="2198053" y="3536185"/>
            <a:ext cx="255588" cy="185737"/>
          </a:xfrm>
          <a:custGeom>
            <a:avLst/>
            <a:gdLst>
              <a:gd name="T0" fmla="*/ 52 w 60"/>
              <a:gd name="T1" fmla="*/ 0 h 44"/>
              <a:gd name="T2" fmla="*/ 8 w 60"/>
              <a:gd name="T3" fmla="*/ 0 h 44"/>
              <a:gd name="T4" fmla="*/ 0 w 60"/>
              <a:gd name="T5" fmla="*/ 8 h 44"/>
              <a:gd name="T6" fmla="*/ 0 w 60"/>
              <a:gd name="T7" fmla="*/ 36 h 44"/>
              <a:gd name="T8" fmla="*/ 8 w 60"/>
              <a:gd name="T9" fmla="*/ 44 h 44"/>
              <a:gd name="T10" fmla="*/ 52 w 60"/>
              <a:gd name="T11" fmla="*/ 44 h 44"/>
              <a:gd name="T12" fmla="*/ 60 w 60"/>
              <a:gd name="T13" fmla="*/ 36 h 44"/>
              <a:gd name="T14" fmla="*/ 60 w 60"/>
              <a:gd name="T15" fmla="*/ 8 h 44"/>
              <a:gd name="T16" fmla="*/ 52 w 60"/>
              <a:gd name="T17" fmla="*/ 0 h 44"/>
              <a:gd name="T18" fmla="*/ 52 w 60"/>
              <a:gd name="T19" fmla="*/ 32 h 44"/>
              <a:gd name="T20" fmla="*/ 48 w 60"/>
              <a:gd name="T21" fmla="*/ 36 h 44"/>
              <a:gd name="T22" fmla="*/ 38 w 60"/>
              <a:gd name="T23" fmla="*/ 26 h 44"/>
              <a:gd name="T24" fmla="*/ 32 w 60"/>
              <a:gd name="T25" fmla="*/ 32 h 44"/>
              <a:gd name="T26" fmla="*/ 28 w 60"/>
              <a:gd name="T27" fmla="*/ 32 h 44"/>
              <a:gd name="T28" fmla="*/ 22 w 60"/>
              <a:gd name="T29" fmla="*/ 26 h 44"/>
              <a:gd name="T30" fmla="*/ 12 w 60"/>
              <a:gd name="T31" fmla="*/ 36 h 44"/>
              <a:gd name="T32" fmla="*/ 8 w 60"/>
              <a:gd name="T33" fmla="*/ 32 h 44"/>
              <a:gd name="T34" fmla="*/ 18 w 60"/>
              <a:gd name="T35" fmla="*/ 22 h 44"/>
              <a:gd name="T36" fmla="*/ 16 w 60"/>
              <a:gd name="T37" fmla="*/ 20 h 44"/>
              <a:gd name="T38" fmla="*/ 8 w 60"/>
              <a:gd name="T39" fmla="*/ 12 h 44"/>
              <a:gd name="T40" fmla="*/ 12 w 60"/>
              <a:gd name="T41" fmla="*/ 8 h 44"/>
              <a:gd name="T42" fmla="*/ 28 w 60"/>
              <a:gd name="T43" fmla="*/ 24 h 44"/>
              <a:gd name="T44" fmla="*/ 32 w 60"/>
              <a:gd name="T45" fmla="*/ 24 h 44"/>
              <a:gd name="T46" fmla="*/ 48 w 60"/>
              <a:gd name="T47" fmla="*/ 8 h 44"/>
              <a:gd name="T48" fmla="*/ 52 w 60"/>
              <a:gd name="T49" fmla="*/ 12 h 44"/>
              <a:gd name="T50" fmla="*/ 44 w 60"/>
              <a:gd name="T51" fmla="*/ 20 h 44"/>
              <a:gd name="T52" fmla="*/ 42 w 60"/>
              <a:gd name="T53" fmla="*/ 22 h 44"/>
              <a:gd name="T54" fmla="*/ 52 w 60"/>
              <a:gd name="T55"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 h="44">
                <a:moveTo>
                  <a:pt x="52" y="0"/>
                </a:moveTo>
                <a:cubicBezTo>
                  <a:pt x="8" y="0"/>
                  <a:pt x="8" y="0"/>
                  <a:pt x="8" y="0"/>
                </a:cubicBezTo>
                <a:cubicBezTo>
                  <a:pt x="4" y="0"/>
                  <a:pt x="0" y="4"/>
                  <a:pt x="0" y="8"/>
                </a:cubicBezTo>
                <a:cubicBezTo>
                  <a:pt x="0" y="36"/>
                  <a:pt x="0" y="36"/>
                  <a:pt x="0" y="36"/>
                </a:cubicBezTo>
                <a:cubicBezTo>
                  <a:pt x="0" y="40"/>
                  <a:pt x="4" y="44"/>
                  <a:pt x="8" y="44"/>
                </a:cubicBezTo>
                <a:cubicBezTo>
                  <a:pt x="52" y="44"/>
                  <a:pt x="52" y="44"/>
                  <a:pt x="52" y="44"/>
                </a:cubicBezTo>
                <a:cubicBezTo>
                  <a:pt x="56" y="44"/>
                  <a:pt x="60" y="40"/>
                  <a:pt x="60" y="36"/>
                </a:cubicBezTo>
                <a:cubicBezTo>
                  <a:pt x="60" y="8"/>
                  <a:pt x="60" y="8"/>
                  <a:pt x="60" y="8"/>
                </a:cubicBezTo>
                <a:cubicBezTo>
                  <a:pt x="60" y="4"/>
                  <a:pt x="56" y="0"/>
                  <a:pt x="52" y="0"/>
                </a:cubicBezTo>
                <a:close/>
                <a:moveTo>
                  <a:pt x="52" y="32"/>
                </a:moveTo>
                <a:cubicBezTo>
                  <a:pt x="48" y="36"/>
                  <a:pt x="48" y="36"/>
                  <a:pt x="48" y="36"/>
                </a:cubicBezTo>
                <a:cubicBezTo>
                  <a:pt x="38" y="26"/>
                  <a:pt x="38" y="26"/>
                  <a:pt x="38" y="26"/>
                </a:cubicBezTo>
                <a:cubicBezTo>
                  <a:pt x="32" y="32"/>
                  <a:pt x="32" y="32"/>
                  <a:pt x="32" y="32"/>
                </a:cubicBezTo>
                <a:cubicBezTo>
                  <a:pt x="28" y="32"/>
                  <a:pt x="28" y="32"/>
                  <a:pt x="28" y="32"/>
                </a:cubicBezTo>
                <a:cubicBezTo>
                  <a:pt x="22" y="26"/>
                  <a:pt x="22" y="26"/>
                  <a:pt x="22" y="26"/>
                </a:cubicBezTo>
                <a:cubicBezTo>
                  <a:pt x="12" y="36"/>
                  <a:pt x="12" y="36"/>
                  <a:pt x="12" y="36"/>
                </a:cubicBezTo>
                <a:cubicBezTo>
                  <a:pt x="8" y="32"/>
                  <a:pt x="8" y="32"/>
                  <a:pt x="8" y="32"/>
                </a:cubicBezTo>
                <a:cubicBezTo>
                  <a:pt x="18" y="22"/>
                  <a:pt x="18" y="22"/>
                  <a:pt x="18" y="22"/>
                </a:cubicBezTo>
                <a:cubicBezTo>
                  <a:pt x="16" y="20"/>
                  <a:pt x="16" y="20"/>
                  <a:pt x="16" y="20"/>
                </a:cubicBezTo>
                <a:cubicBezTo>
                  <a:pt x="8" y="12"/>
                  <a:pt x="8" y="12"/>
                  <a:pt x="8" y="12"/>
                </a:cubicBezTo>
                <a:cubicBezTo>
                  <a:pt x="12" y="8"/>
                  <a:pt x="12" y="8"/>
                  <a:pt x="12" y="8"/>
                </a:cubicBezTo>
                <a:cubicBezTo>
                  <a:pt x="28" y="24"/>
                  <a:pt x="28" y="24"/>
                  <a:pt x="28" y="24"/>
                </a:cubicBezTo>
                <a:cubicBezTo>
                  <a:pt x="32" y="24"/>
                  <a:pt x="32" y="24"/>
                  <a:pt x="32" y="24"/>
                </a:cubicBezTo>
                <a:cubicBezTo>
                  <a:pt x="48" y="8"/>
                  <a:pt x="48" y="8"/>
                  <a:pt x="48" y="8"/>
                </a:cubicBezTo>
                <a:cubicBezTo>
                  <a:pt x="52" y="12"/>
                  <a:pt x="52" y="12"/>
                  <a:pt x="52" y="12"/>
                </a:cubicBezTo>
                <a:cubicBezTo>
                  <a:pt x="44" y="20"/>
                  <a:pt x="44" y="20"/>
                  <a:pt x="44" y="20"/>
                </a:cubicBezTo>
                <a:cubicBezTo>
                  <a:pt x="42" y="22"/>
                  <a:pt x="42" y="22"/>
                  <a:pt x="42" y="22"/>
                </a:cubicBezTo>
                <a:lnTo>
                  <a:pt x="52" y="32"/>
                </a:lnTo>
                <a:close/>
              </a:path>
            </a:pathLst>
          </a:custGeom>
          <a:solidFill>
            <a:srgbClr val="FFFFFF"/>
          </a:solidFill>
          <a:ln>
            <a:noFill/>
          </a:ln>
        </p:spPr>
        <p:txBody>
          <a:bodyPr>
            <a:normAutofit fontScale="37500" lnSpcReduction="20000"/>
          </a:bodyPr>
          <a:lstStyle/>
          <a:p>
            <a:endParaRPr lang="zh-CN" altLang="en-US" noProof="1">
              <a:latin typeface="+mn-ea"/>
              <a:ea typeface="+mn-ea"/>
              <a:sym typeface="Arial" panose="020B0604020202020204" pitchFamily="34" charset="0"/>
            </a:endParaRPr>
          </a:p>
        </p:txBody>
      </p:sp>
      <p:grpSp>
        <p:nvGrpSpPr>
          <p:cNvPr id="45" name="组合 44"/>
          <p:cNvGrpSpPr/>
          <p:nvPr/>
        </p:nvGrpSpPr>
        <p:grpSpPr>
          <a:xfrm>
            <a:off x="4820436" y="2001571"/>
            <a:ext cx="2248682" cy="818249"/>
            <a:chOff x="7805427" y="3341205"/>
            <a:chExt cx="2248682" cy="818249"/>
          </a:xfrm>
        </p:grpSpPr>
        <p:sp>
          <p:nvSpPr>
            <p:cNvPr id="46" name="矩形 45"/>
            <p:cNvSpPr/>
            <p:nvPr/>
          </p:nvSpPr>
          <p:spPr>
            <a:xfrm>
              <a:off x="7805427" y="3747033"/>
              <a:ext cx="2248682" cy="412421"/>
            </a:xfrm>
            <a:prstGeom prst="rect">
              <a:avLst/>
            </a:prstGeom>
          </p:spPr>
          <p:txBody>
            <a:bodyPr wrap="square">
              <a:spAutoFit/>
              <a:scene3d>
                <a:camera prst="orthographicFront"/>
                <a:lightRig rig="threePt" dir="t"/>
              </a:scene3d>
              <a:sp3d contourW="12700"/>
            </a:bodyPr>
            <a:lstStyle/>
            <a:p>
              <a:pPr algn="ctr">
                <a:lnSpc>
                  <a:spcPct val="130000"/>
                </a:lnSpc>
              </a:pPr>
              <a:r>
                <a:rPr lang="zh-CN" altLang="en-US" sz="1600" dirty="0" smtClean="0">
                  <a:solidFill>
                    <a:schemeClr val="tx1">
                      <a:lumMod val="85000"/>
                      <a:lumOff val="15000"/>
                    </a:schemeClr>
                  </a:solidFill>
                  <a:latin typeface="+mn-ea"/>
                  <a:ea typeface="+mn-ea"/>
                  <a:sym typeface="Noto Serif CJK SC" panose="02020400000000000000" pitchFamily="18" charset="-122"/>
                </a:rPr>
                <a:t>共性问题、工具化</a:t>
              </a:r>
              <a:endParaRPr lang="en-US" altLang="zh-CN" sz="1600" dirty="0" smtClean="0">
                <a:solidFill>
                  <a:schemeClr val="tx1">
                    <a:lumMod val="85000"/>
                    <a:lumOff val="15000"/>
                  </a:schemeClr>
                </a:solidFill>
                <a:latin typeface="+mn-ea"/>
                <a:ea typeface="+mn-ea"/>
                <a:sym typeface="Noto Serif CJK SC" panose="02020400000000000000" pitchFamily="18" charset="-122"/>
              </a:endParaRPr>
            </a:p>
          </p:txBody>
        </p:sp>
        <p:sp>
          <p:nvSpPr>
            <p:cNvPr id="47" name="矩形 46"/>
            <p:cNvSpPr/>
            <p:nvPr/>
          </p:nvSpPr>
          <p:spPr>
            <a:xfrm>
              <a:off x="7885432" y="3341205"/>
              <a:ext cx="2050552" cy="5355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smtClean="0">
                  <a:solidFill>
                    <a:schemeClr val="tx1">
                      <a:lumMod val="95000"/>
                      <a:lumOff val="5000"/>
                    </a:schemeClr>
                  </a:solidFill>
                  <a:latin typeface="+mn-ea"/>
                  <a:ea typeface="+mn-ea"/>
                  <a:sym typeface="Noto Serif CJK SC" panose="02020400000000000000" pitchFamily="18" charset="-122"/>
                </a:rPr>
                <a:t>技术贡献</a:t>
              </a:r>
              <a:endParaRPr lang="zh-CN" altLang="en-US" sz="2400" b="1" dirty="0">
                <a:solidFill>
                  <a:schemeClr val="tx1">
                    <a:lumMod val="95000"/>
                    <a:lumOff val="5000"/>
                  </a:schemeClr>
                </a:solidFill>
                <a:latin typeface="+mn-ea"/>
                <a:ea typeface="+mn-ea"/>
                <a:sym typeface="Noto Serif CJK SC" panose="02020400000000000000" pitchFamily="18" charset="-122"/>
              </a:endParaRPr>
            </a:p>
          </p:txBody>
        </p:sp>
      </p:grpSp>
      <p:grpSp>
        <p:nvGrpSpPr>
          <p:cNvPr id="48" name="组合 47"/>
          <p:cNvGrpSpPr/>
          <p:nvPr/>
        </p:nvGrpSpPr>
        <p:grpSpPr>
          <a:xfrm>
            <a:off x="2161689" y="4084558"/>
            <a:ext cx="2343898" cy="869241"/>
            <a:chOff x="7782060" y="3341205"/>
            <a:chExt cx="2343898" cy="869241"/>
          </a:xfrm>
        </p:grpSpPr>
        <p:sp>
          <p:nvSpPr>
            <p:cNvPr id="49" name="矩形 48"/>
            <p:cNvSpPr/>
            <p:nvPr/>
          </p:nvSpPr>
          <p:spPr>
            <a:xfrm>
              <a:off x="7782060" y="3798025"/>
              <a:ext cx="2343898" cy="412421"/>
            </a:xfrm>
            <a:prstGeom prst="rect">
              <a:avLst/>
            </a:prstGeom>
          </p:spPr>
          <p:txBody>
            <a:bodyPr wrap="square">
              <a:spAutoFit/>
              <a:scene3d>
                <a:camera prst="orthographicFront"/>
                <a:lightRig rig="threePt" dir="t"/>
              </a:scene3d>
              <a:sp3d contourW="12700"/>
            </a:bodyPr>
            <a:lstStyle/>
            <a:p>
              <a:pPr algn="ctr">
                <a:lnSpc>
                  <a:spcPct val="130000"/>
                </a:lnSpc>
              </a:pPr>
              <a:r>
                <a:rPr lang="zh-CN" altLang="en-US" sz="1600" dirty="0">
                  <a:solidFill>
                    <a:schemeClr val="tx1">
                      <a:lumMod val="85000"/>
                      <a:lumOff val="15000"/>
                    </a:schemeClr>
                  </a:solidFill>
                  <a:latin typeface="+mn-ea"/>
                  <a:ea typeface="+mn-ea"/>
                  <a:sym typeface="Noto Serif CJK SC" panose="02020400000000000000" pitchFamily="18" charset="-122"/>
                </a:rPr>
                <a:t>需求</a:t>
              </a:r>
              <a:r>
                <a:rPr lang="en-US" altLang="zh-CN" sz="1600" dirty="0">
                  <a:solidFill>
                    <a:schemeClr val="tx1">
                      <a:lumMod val="85000"/>
                      <a:lumOff val="15000"/>
                    </a:schemeClr>
                  </a:solidFill>
                  <a:latin typeface="+mn-ea"/>
                  <a:ea typeface="+mn-ea"/>
                  <a:sym typeface="Noto Serif CJK SC" panose="02020400000000000000" pitchFamily="18" charset="-122"/>
                </a:rPr>
                <a:t>review</a:t>
              </a:r>
              <a:r>
                <a:rPr lang="zh-CN" altLang="en-US" sz="1600" dirty="0">
                  <a:solidFill>
                    <a:schemeClr val="tx1">
                      <a:lumMod val="85000"/>
                      <a:lumOff val="15000"/>
                    </a:schemeClr>
                  </a:solidFill>
                  <a:latin typeface="+mn-ea"/>
                  <a:ea typeface="+mn-ea"/>
                  <a:sym typeface="Noto Serif CJK SC" panose="02020400000000000000" pitchFamily="18" charset="-122"/>
                </a:rPr>
                <a:t>、问题改进</a:t>
              </a:r>
              <a:endParaRPr lang="en-US" altLang="zh-CN" sz="1600" dirty="0">
                <a:solidFill>
                  <a:schemeClr val="tx1">
                    <a:lumMod val="85000"/>
                    <a:lumOff val="15000"/>
                  </a:schemeClr>
                </a:solidFill>
                <a:latin typeface="+mn-ea"/>
                <a:ea typeface="+mn-ea"/>
                <a:sym typeface="Noto Serif CJK SC" panose="02020400000000000000" pitchFamily="18" charset="-122"/>
              </a:endParaRPr>
            </a:p>
          </p:txBody>
        </p:sp>
        <p:sp>
          <p:nvSpPr>
            <p:cNvPr id="50" name="矩形 49"/>
            <p:cNvSpPr/>
            <p:nvPr/>
          </p:nvSpPr>
          <p:spPr>
            <a:xfrm>
              <a:off x="7885432" y="3341205"/>
              <a:ext cx="2050552" cy="5355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smtClean="0">
                  <a:solidFill>
                    <a:schemeClr val="tx1">
                      <a:lumMod val="95000"/>
                      <a:lumOff val="5000"/>
                    </a:schemeClr>
                  </a:solidFill>
                  <a:latin typeface="+mn-ea"/>
                  <a:ea typeface="+mn-ea"/>
                  <a:sym typeface="Noto Serif CJK SC" panose="02020400000000000000" pitchFamily="18" charset="-122"/>
                </a:rPr>
                <a:t>产品导向</a:t>
              </a:r>
              <a:endParaRPr lang="zh-CN" altLang="en-US" sz="2400" b="1" dirty="0">
                <a:solidFill>
                  <a:schemeClr val="tx1">
                    <a:lumMod val="95000"/>
                    <a:lumOff val="5000"/>
                  </a:schemeClr>
                </a:solidFill>
                <a:latin typeface="+mn-ea"/>
                <a:ea typeface="+mn-ea"/>
                <a:sym typeface="Noto Serif CJK SC" panose="02020400000000000000" pitchFamily="18" charset="-122"/>
              </a:endParaRPr>
            </a:p>
          </p:txBody>
        </p:sp>
      </p:grpSp>
      <p:grpSp>
        <p:nvGrpSpPr>
          <p:cNvPr id="51" name="组合 50"/>
          <p:cNvGrpSpPr/>
          <p:nvPr/>
        </p:nvGrpSpPr>
        <p:grpSpPr>
          <a:xfrm>
            <a:off x="5550482" y="4040640"/>
            <a:ext cx="2617769" cy="818249"/>
            <a:chOff x="7805426" y="3341205"/>
            <a:chExt cx="2617769" cy="818249"/>
          </a:xfrm>
        </p:grpSpPr>
        <p:sp>
          <p:nvSpPr>
            <p:cNvPr id="52" name="矩形 51"/>
            <p:cNvSpPr/>
            <p:nvPr/>
          </p:nvSpPr>
          <p:spPr>
            <a:xfrm>
              <a:off x="7805426" y="3747033"/>
              <a:ext cx="2617769" cy="412421"/>
            </a:xfrm>
            <a:prstGeom prst="rect">
              <a:avLst/>
            </a:prstGeom>
          </p:spPr>
          <p:txBody>
            <a:bodyPr wrap="square">
              <a:spAutoFit/>
              <a:scene3d>
                <a:camera prst="orthographicFront"/>
                <a:lightRig rig="threePt" dir="t"/>
              </a:scene3d>
              <a:sp3d contourW="12700"/>
            </a:bodyPr>
            <a:lstStyle/>
            <a:p>
              <a:pPr algn="ctr">
                <a:lnSpc>
                  <a:spcPct val="130000"/>
                </a:lnSpc>
              </a:pPr>
              <a:r>
                <a:rPr lang="zh-CN" altLang="en-US" sz="1600" dirty="0" smtClean="0">
                  <a:solidFill>
                    <a:schemeClr val="tx1">
                      <a:lumMod val="85000"/>
                      <a:lumOff val="15000"/>
                    </a:schemeClr>
                  </a:solidFill>
                  <a:latin typeface="+mn-ea"/>
                  <a:ea typeface="+mn-ea"/>
                  <a:sym typeface="Noto Serif CJK SC" panose="02020400000000000000" pitchFamily="18" charset="-122"/>
                </a:rPr>
                <a:t>知识分享、共同进步</a:t>
              </a:r>
              <a:endParaRPr lang="en-US" altLang="zh-CN" sz="1600" dirty="0" smtClean="0">
                <a:solidFill>
                  <a:schemeClr val="tx1">
                    <a:lumMod val="85000"/>
                    <a:lumOff val="15000"/>
                  </a:schemeClr>
                </a:solidFill>
                <a:latin typeface="+mn-ea"/>
                <a:ea typeface="+mn-ea"/>
                <a:sym typeface="Noto Serif CJK SC" panose="02020400000000000000" pitchFamily="18" charset="-122"/>
              </a:endParaRPr>
            </a:p>
          </p:txBody>
        </p:sp>
        <p:sp>
          <p:nvSpPr>
            <p:cNvPr id="53" name="矩形 52"/>
            <p:cNvSpPr/>
            <p:nvPr/>
          </p:nvSpPr>
          <p:spPr>
            <a:xfrm>
              <a:off x="7885432" y="3341205"/>
              <a:ext cx="2050552" cy="5355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smtClean="0">
                  <a:solidFill>
                    <a:schemeClr val="tx1">
                      <a:lumMod val="95000"/>
                      <a:lumOff val="5000"/>
                    </a:schemeClr>
                  </a:solidFill>
                  <a:latin typeface="+mn-ea"/>
                  <a:ea typeface="+mn-ea"/>
                  <a:sym typeface="Noto Serif CJK SC" panose="02020400000000000000" pitchFamily="18" charset="-122"/>
                </a:rPr>
                <a:t>团队贡献</a:t>
              </a:r>
              <a:endParaRPr lang="zh-CN" altLang="en-US" sz="2400" b="1" dirty="0">
                <a:solidFill>
                  <a:schemeClr val="tx1">
                    <a:lumMod val="95000"/>
                    <a:lumOff val="5000"/>
                  </a:schemeClr>
                </a:solidFill>
                <a:latin typeface="+mn-ea"/>
                <a:ea typeface="+mn-ea"/>
                <a:sym typeface="Noto Serif CJK SC" panose="02020400000000000000" pitchFamily="18" charset="-122"/>
              </a:endParaRPr>
            </a:p>
          </p:txBody>
        </p:sp>
      </p:grpSp>
      <p:sp>
        <p:nvSpPr>
          <p:cNvPr id="55" name="Freeform 24"/>
          <p:cNvSpPr>
            <a:spLocks noEditPoints="1"/>
          </p:cNvSpPr>
          <p:nvPr>
            <p:custDataLst>
              <p:tags r:id="rId3"/>
            </p:custDataLst>
          </p:nvPr>
        </p:nvSpPr>
        <p:spPr bwMode="auto">
          <a:xfrm>
            <a:off x="6888646" y="2893622"/>
            <a:ext cx="258762" cy="257175"/>
          </a:xfrm>
          <a:custGeom>
            <a:avLst/>
            <a:gdLst>
              <a:gd name="T0" fmla="*/ 58 w 61"/>
              <a:gd name="T1" fmla="*/ 50 h 61"/>
              <a:gd name="T2" fmla="*/ 48 w 61"/>
              <a:gd name="T3" fmla="*/ 40 h 61"/>
              <a:gd name="T4" fmla="*/ 52 w 61"/>
              <a:gd name="T5" fmla="*/ 26 h 61"/>
              <a:gd name="T6" fmla="*/ 26 w 61"/>
              <a:gd name="T7" fmla="*/ 0 h 61"/>
              <a:gd name="T8" fmla="*/ 0 w 61"/>
              <a:gd name="T9" fmla="*/ 26 h 61"/>
              <a:gd name="T10" fmla="*/ 26 w 61"/>
              <a:gd name="T11" fmla="*/ 52 h 61"/>
              <a:gd name="T12" fmla="*/ 40 w 61"/>
              <a:gd name="T13" fmla="*/ 48 h 61"/>
              <a:gd name="T14" fmla="*/ 50 w 61"/>
              <a:gd name="T15" fmla="*/ 58 h 61"/>
              <a:gd name="T16" fmla="*/ 58 w 61"/>
              <a:gd name="T17" fmla="*/ 58 h 61"/>
              <a:gd name="T18" fmla="*/ 58 w 61"/>
              <a:gd name="T19" fmla="*/ 50 h 61"/>
              <a:gd name="T20" fmla="*/ 26 w 61"/>
              <a:gd name="T21" fmla="*/ 44 h 61"/>
              <a:gd name="T22" fmla="*/ 8 w 61"/>
              <a:gd name="T23" fmla="*/ 26 h 61"/>
              <a:gd name="T24" fmla="*/ 26 w 61"/>
              <a:gd name="T25" fmla="*/ 8 h 61"/>
              <a:gd name="T26" fmla="*/ 44 w 61"/>
              <a:gd name="T27" fmla="*/ 26 h 61"/>
              <a:gd name="T28" fmla="*/ 26 w 61"/>
              <a:gd name="T29"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61">
                <a:moveTo>
                  <a:pt x="58" y="50"/>
                </a:moveTo>
                <a:cubicBezTo>
                  <a:pt x="48" y="40"/>
                  <a:pt x="48" y="40"/>
                  <a:pt x="48" y="40"/>
                </a:cubicBezTo>
                <a:cubicBezTo>
                  <a:pt x="51" y="36"/>
                  <a:pt x="52" y="31"/>
                  <a:pt x="52" y="26"/>
                </a:cubicBezTo>
                <a:cubicBezTo>
                  <a:pt x="52" y="12"/>
                  <a:pt x="40" y="0"/>
                  <a:pt x="26" y="0"/>
                </a:cubicBezTo>
                <a:cubicBezTo>
                  <a:pt x="12" y="0"/>
                  <a:pt x="0" y="12"/>
                  <a:pt x="0" y="26"/>
                </a:cubicBezTo>
                <a:cubicBezTo>
                  <a:pt x="0" y="40"/>
                  <a:pt x="12" y="52"/>
                  <a:pt x="26" y="52"/>
                </a:cubicBezTo>
                <a:cubicBezTo>
                  <a:pt x="31" y="52"/>
                  <a:pt x="36" y="51"/>
                  <a:pt x="40" y="48"/>
                </a:cubicBezTo>
                <a:cubicBezTo>
                  <a:pt x="50" y="58"/>
                  <a:pt x="50" y="58"/>
                  <a:pt x="50" y="58"/>
                </a:cubicBezTo>
                <a:cubicBezTo>
                  <a:pt x="52" y="61"/>
                  <a:pt x="56" y="61"/>
                  <a:pt x="58" y="58"/>
                </a:cubicBezTo>
                <a:cubicBezTo>
                  <a:pt x="61" y="56"/>
                  <a:pt x="61" y="52"/>
                  <a:pt x="58" y="50"/>
                </a:cubicBezTo>
                <a:close/>
                <a:moveTo>
                  <a:pt x="26" y="44"/>
                </a:moveTo>
                <a:cubicBezTo>
                  <a:pt x="16" y="44"/>
                  <a:pt x="8" y="36"/>
                  <a:pt x="8" y="26"/>
                </a:cubicBezTo>
                <a:cubicBezTo>
                  <a:pt x="8" y="16"/>
                  <a:pt x="16" y="8"/>
                  <a:pt x="26" y="8"/>
                </a:cubicBezTo>
                <a:cubicBezTo>
                  <a:pt x="36" y="8"/>
                  <a:pt x="44" y="16"/>
                  <a:pt x="44" y="26"/>
                </a:cubicBezTo>
                <a:cubicBezTo>
                  <a:pt x="44" y="36"/>
                  <a:pt x="36" y="44"/>
                  <a:pt x="26" y="44"/>
                </a:cubicBezTo>
                <a:close/>
              </a:path>
            </a:pathLst>
          </a:custGeom>
          <a:solidFill>
            <a:srgbClr val="FFFFFF"/>
          </a:solidFill>
          <a:ln>
            <a:noFill/>
          </a:ln>
        </p:spPr>
        <p:txBody>
          <a:bodyPr>
            <a:normAutofit fontScale="67500" lnSpcReduction="20000"/>
          </a:bodyPr>
          <a:lstStyle/>
          <a:p>
            <a:endParaRPr lang="zh-CN" altLang="en-US" noProof="1">
              <a:latin typeface="+mn-ea"/>
              <a:ea typeface="+mn-ea"/>
              <a:sym typeface="Arial" panose="020B0604020202020204" pitchFamily="34" charset="0"/>
            </a:endParaRPr>
          </a:p>
        </p:txBody>
      </p:sp>
      <p:sp>
        <p:nvSpPr>
          <p:cNvPr id="56" name="Freeform 29"/>
          <p:cNvSpPr>
            <a:spLocks noEditPoints="1"/>
          </p:cNvSpPr>
          <p:nvPr>
            <p:custDataLst>
              <p:tags r:id="rId4"/>
            </p:custDataLst>
          </p:nvPr>
        </p:nvSpPr>
        <p:spPr bwMode="auto">
          <a:xfrm>
            <a:off x="5523522" y="3628187"/>
            <a:ext cx="171450" cy="254000"/>
          </a:xfrm>
          <a:custGeom>
            <a:avLst/>
            <a:gdLst>
              <a:gd name="T0" fmla="*/ 40 w 40"/>
              <a:gd name="T1" fmla="*/ 17 h 60"/>
              <a:gd name="T2" fmla="*/ 20 w 40"/>
              <a:gd name="T3" fmla="*/ 0 h 60"/>
              <a:gd name="T4" fmla="*/ 0 w 40"/>
              <a:gd name="T5" fmla="*/ 17 h 60"/>
              <a:gd name="T6" fmla="*/ 0 w 40"/>
              <a:gd name="T7" fmla="*/ 20 h 60"/>
              <a:gd name="T8" fmla="*/ 20 w 40"/>
              <a:gd name="T9" fmla="*/ 60 h 60"/>
              <a:gd name="T10" fmla="*/ 40 w 40"/>
              <a:gd name="T11" fmla="*/ 20 h 60"/>
              <a:gd name="T12" fmla="*/ 40 w 40"/>
              <a:gd name="T13" fmla="*/ 17 h 60"/>
              <a:gd name="T14" fmla="*/ 20 w 40"/>
              <a:gd name="T15" fmla="*/ 28 h 60"/>
              <a:gd name="T16" fmla="*/ 12 w 40"/>
              <a:gd name="T17" fmla="*/ 20 h 60"/>
              <a:gd name="T18" fmla="*/ 20 w 40"/>
              <a:gd name="T19" fmla="*/ 12 h 60"/>
              <a:gd name="T20" fmla="*/ 28 w 40"/>
              <a:gd name="T21" fmla="*/ 20 h 60"/>
              <a:gd name="T22" fmla="*/ 20 w 40"/>
              <a:gd name="T23"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60">
                <a:moveTo>
                  <a:pt x="40" y="17"/>
                </a:moveTo>
                <a:cubicBezTo>
                  <a:pt x="38" y="8"/>
                  <a:pt x="30" y="0"/>
                  <a:pt x="20" y="0"/>
                </a:cubicBezTo>
                <a:cubicBezTo>
                  <a:pt x="10" y="0"/>
                  <a:pt x="2" y="8"/>
                  <a:pt x="0" y="17"/>
                </a:cubicBezTo>
                <a:cubicBezTo>
                  <a:pt x="0" y="18"/>
                  <a:pt x="0" y="19"/>
                  <a:pt x="0" y="20"/>
                </a:cubicBezTo>
                <a:cubicBezTo>
                  <a:pt x="0" y="40"/>
                  <a:pt x="20" y="60"/>
                  <a:pt x="20" y="60"/>
                </a:cubicBezTo>
                <a:cubicBezTo>
                  <a:pt x="20" y="60"/>
                  <a:pt x="40" y="40"/>
                  <a:pt x="40" y="20"/>
                </a:cubicBezTo>
                <a:cubicBezTo>
                  <a:pt x="40" y="19"/>
                  <a:pt x="40" y="18"/>
                  <a:pt x="40" y="17"/>
                </a:cubicBezTo>
                <a:close/>
                <a:moveTo>
                  <a:pt x="20" y="28"/>
                </a:moveTo>
                <a:cubicBezTo>
                  <a:pt x="16" y="28"/>
                  <a:pt x="12" y="24"/>
                  <a:pt x="12" y="20"/>
                </a:cubicBezTo>
                <a:cubicBezTo>
                  <a:pt x="12" y="16"/>
                  <a:pt x="16" y="12"/>
                  <a:pt x="20" y="12"/>
                </a:cubicBezTo>
                <a:cubicBezTo>
                  <a:pt x="24" y="12"/>
                  <a:pt x="28" y="16"/>
                  <a:pt x="28" y="20"/>
                </a:cubicBezTo>
                <a:cubicBezTo>
                  <a:pt x="28" y="24"/>
                  <a:pt x="24" y="28"/>
                  <a:pt x="20" y="28"/>
                </a:cubicBezTo>
                <a:close/>
              </a:path>
            </a:pathLst>
          </a:custGeom>
          <a:solidFill>
            <a:srgbClr val="FFFFFF"/>
          </a:solidFill>
          <a:ln>
            <a:noFill/>
          </a:ln>
        </p:spPr>
        <p:txBody>
          <a:bodyPr>
            <a:normAutofit fontScale="70000" lnSpcReduction="20000"/>
          </a:bodyPr>
          <a:lstStyle/>
          <a:p>
            <a:endParaRPr lang="zh-CN" altLang="en-US" noProof="1">
              <a:latin typeface="+mn-ea"/>
              <a:ea typeface="+mn-ea"/>
              <a:sym typeface="Arial" panose="020B0604020202020204" pitchFamily="34" charset="0"/>
            </a:endParaRPr>
          </a:p>
        </p:txBody>
      </p:sp>
      <p:sp>
        <p:nvSpPr>
          <p:cNvPr id="2" name="文本框 1"/>
          <p:cNvSpPr txBox="1"/>
          <p:nvPr/>
        </p:nvSpPr>
        <p:spPr>
          <a:xfrm>
            <a:off x="3701861" y="3646679"/>
            <a:ext cx="1809114" cy="461665"/>
          </a:xfrm>
          <a:prstGeom prst="rect">
            <a:avLst/>
          </a:prstGeom>
          <a:noFill/>
        </p:spPr>
        <p:txBody>
          <a:bodyPr wrap="square" rtlCol="0">
            <a:spAutoFit/>
          </a:bodyPr>
          <a:lstStyle/>
          <a:p>
            <a:r>
              <a:rPr lang="zh-CN" altLang="en-US" sz="2400" b="1" dirty="0" smtClean="0">
                <a:solidFill>
                  <a:srgbClr val="FF0000"/>
                </a:solidFill>
                <a:latin typeface="+mn-ea"/>
                <a:ea typeface="+mn-ea"/>
              </a:rPr>
              <a:t>国内售后</a:t>
            </a:r>
            <a:endParaRPr lang="zh-CN" altLang="en-US" sz="2400" b="1" dirty="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1000"/>
                                        <p:tgtEl>
                                          <p:spTgt spid="55"/>
                                        </p:tgtEl>
                                      </p:cBhvr>
                                    </p:animEffect>
                                    <p:anim calcmode="lin" valueType="num">
                                      <p:cBhvr>
                                        <p:cTn id="18" dur="1000" fill="hold"/>
                                        <p:tgtEl>
                                          <p:spTgt spid="55"/>
                                        </p:tgtEl>
                                        <p:attrNameLst>
                                          <p:attrName>ppt_x</p:attrName>
                                        </p:attrNameLst>
                                      </p:cBhvr>
                                      <p:tavLst>
                                        <p:tav tm="0">
                                          <p:val>
                                            <p:strVal val="#ppt_x"/>
                                          </p:val>
                                        </p:tav>
                                        <p:tav tm="100000">
                                          <p:val>
                                            <p:strVal val="#ppt_x"/>
                                          </p:val>
                                        </p:tav>
                                      </p:tavLst>
                                    </p:anim>
                                    <p:anim calcmode="lin" valueType="num">
                                      <p:cBhvr>
                                        <p:cTn id="19" dur="1000" fill="hold"/>
                                        <p:tgtEl>
                                          <p:spTgt spid="5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1000"/>
                                        <p:tgtEl>
                                          <p:spTgt spid="56"/>
                                        </p:tgtEl>
                                      </p:cBhvr>
                                    </p:animEffect>
                                    <p:anim calcmode="lin" valueType="num">
                                      <p:cBhvr>
                                        <p:cTn id="23" dur="1000" fill="hold"/>
                                        <p:tgtEl>
                                          <p:spTgt spid="56"/>
                                        </p:tgtEl>
                                        <p:attrNameLst>
                                          <p:attrName>ppt_x</p:attrName>
                                        </p:attrNameLst>
                                      </p:cBhvr>
                                      <p:tavLst>
                                        <p:tav tm="0">
                                          <p:val>
                                            <p:strVal val="#ppt_x"/>
                                          </p:val>
                                        </p:tav>
                                        <p:tav tm="100000">
                                          <p:val>
                                            <p:strVal val="#ppt_x"/>
                                          </p:val>
                                        </p:tav>
                                      </p:tavLst>
                                    </p:anim>
                                    <p:anim calcmode="lin" valueType="num">
                                      <p:cBhvr>
                                        <p:cTn id="24" dur="1000" fill="hold"/>
                                        <p:tgtEl>
                                          <p:spTgt spid="5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500"/>
                                        <p:tgtEl>
                                          <p:spTgt spid="4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3" grpId="0" animBg="1"/>
      <p:bldP spid="44" grpId="0" animBg="1"/>
      <p:bldP spid="55" grpId="0" animBg="1"/>
      <p:bldP spid="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2067" name="Rectangle 3"/>
          <p:cNvSpPr>
            <a:spLocks noChangeArrowheads="1"/>
          </p:cNvSpPr>
          <p:nvPr/>
        </p:nvSpPr>
        <p:spPr bwMode="auto">
          <a:xfrm>
            <a:off x="1362049" y="2858754"/>
            <a:ext cx="6350" cy="8046"/>
          </a:xfrm>
          <a:prstGeom prst="rect">
            <a:avLst/>
          </a:prstGeom>
          <a:solidFill>
            <a:srgbClr val="000000"/>
          </a:solidFill>
          <a:ln w="9525">
            <a:noFill/>
            <a:miter lim="800000"/>
          </a:ln>
        </p:spPr>
        <p:txBody>
          <a:bodyPr/>
          <a:lstStyle/>
          <a:p>
            <a:endParaRPr lang="zh-CN" altLang="en-US"/>
          </a:p>
        </p:txBody>
      </p:sp>
      <p:sp>
        <p:nvSpPr>
          <p:cNvPr id="3032068" name="Rectangle 4"/>
          <p:cNvSpPr>
            <a:spLocks noChangeArrowheads="1"/>
          </p:cNvSpPr>
          <p:nvPr/>
        </p:nvSpPr>
        <p:spPr bwMode="auto">
          <a:xfrm>
            <a:off x="3129265" y="2858754"/>
            <a:ext cx="6350" cy="8046"/>
          </a:xfrm>
          <a:prstGeom prst="rect">
            <a:avLst/>
          </a:prstGeom>
          <a:solidFill>
            <a:srgbClr val="000000"/>
          </a:solidFill>
          <a:ln w="9525">
            <a:noFill/>
            <a:miter lim="800000"/>
          </a:ln>
        </p:spPr>
        <p:txBody>
          <a:bodyPr/>
          <a:lstStyle/>
          <a:p>
            <a:endParaRPr lang="zh-CN" altLang="en-US"/>
          </a:p>
        </p:txBody>
      </p:sp>
      <p:sp>
        <p:nvSpPr>
          <p:cNvPr id="3032084" name="Text Box 20"/>
          <p:cNvSpPr txBox="1">
            <a:spLocks noChangeArrowheads="1"/>
          </p:cNvSpPr>
          <p:nvPr/>
        </p:nvSpPr>
        <p:spPr bwMode="auto">
          <a:xfrm>
            <a:off x="2595915" y="4223967"/>
            <a:ext cx="184150" cy="464658"/>
          </a:xfrm>
          <a:prstGeom prst="rect">
            <a:avLst/>
          </a:prstGeom>
          <a:noFill/>
          <a:ln w="9525">
            <a:noFill/>
            <a:miter lim="800000"/>
          </a:ln>
          <a:effectLst/>
        </p:spPr>
        <p:txBody>
          <a:bodyPr wrap="none">
            <a:spAutoFit/>
          </a:bodyPr>
          <a:lstStyle/>
          <a:p>
            <a:pPr>
              <a:spcBef>
                <a:spcPct val="0"/>
              </a:spcBef>
            </a:pPr>
            <a:endParaRPr lang="zh-CN" altLang="en-US" sz="1800" b="1"/>
          </a:p>
        </p:txBody>
      </p:sp>
      <p:sp>
        <p:nvSpPr>
          <p:cNvPr id="31" name="Rectangle 3"/>
          <p:cNvSpPr>
            <a:spLocks noChangeArrowheads="1"/>
          </p:cNvSpPr>
          <p:nvPr/>
        </p:nvSpPr>
        <p:spPr bwMode="auto">
          <a:xfrm>
            <a:off x="1725615" y="5493207"/>
            <a:ext cx="6350" cy="8046"/>
          </a:xfrm>
          <a:prstGeom prst="rect">
            <a:avLst/>
          </a:prstGeom>
          <a:solidFill>
            <a:srgbClr val="000000"/>
          </a:solidFill>
          <a:ln w="9525">
            <a:noFill/>
            <a:miter lim="800000"/>
          </a:ln>
        </p:spPr>
        <p:txBody>
          <a:bodyPr/>
          <a:lstStyle/>
          <a:p>
            <a:endParaRPr lang="zh-CN" altLang="en-US"/>
          </a:p>
        </p:txBody>
      </p:sp>
      <p:sp>
        <p:nvSpPr>
          <p:cNvPr id="32" name="Rectangle 4"/>
          <p:cNvSpPr>
            <a:spLocks noChangeArrowheads="1"/>
          </p:cNvSpPr>
          <p:nvPr/>
        </p:nvSpPr>
        <p:spPr bwMode="auto">
          <a:xfrm>
            <a:off x="3492831" y="5493207"/>
            <a:ext cx="6350" cy="8046"/>
          </a:xfrm>
          <a:prstGeom prst="rect">
            <a:avLst/>
          </a:prstGeom>
          <a:solidFill>
            <a:srgbClr val="000000"/>
          </a:solidFill>
          <a:ln w="9525">
            <a:noFill/>
            <a:miter lim="800000"/>
          </a:ln>
        </p:spPr>
        <p:txBody>
          <a:bodyPr/>
          <a:lstStyle/>
          <a:p>
            <a:endParaRPr lang="zh-CN" altLang="en-US"/>
          </a:p>
        </p:txBody>
      </p:sp>
      <p:sp>
        <p:nvSpPr>
          <p:cNvPr id="9" name="object 2"/>
          <p:cNvSpPr txBox="1"/>
          <p:nvPr/>
        </p:nvSpPr>
        <p:spPr>
          <a:xfrm>
            <a:off x="5508104" y="332656"/>
            <a:ext cx="4253865"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zh-CN" altLang="en-US" sz="4000" dirty="0">
                <a:solidFill>
                  <a:schemeClr val="bg1"/>
                </a:solidFill>
                <a:latin typeface="+mn-ea"/>
                <a:ea typeface="+mn-ea"/>
              </a:rPr>
              <a:t>项目测试</a:t>
            </a:r>
            <a:endParaRPr lang="zh-CN" altLang="en-US" sz="4000" dirty="0">
              <a:solidFill>
                <a:schemeClr val="bg1"/>
              </a:solidFill>
              <a:latin typeface="+mn-ea"/>
              <a:ea typeface="+mn-ea"/>
            </a:endParaRPr>
          </a:p>
        </p:txBody>
      </p:sp>
      <p:sp>
        <p:nvSpPr>
          <p:cNvPr id="10" name="文本框 9"/>
          <p:cNvSpPr txBox="1"/>
          <p:nvPr/>
        </p:nvSpPr>
        <p:spPr>
          <a:xfrm>
            <a:off x="3142962" y="2147400"/>
            <a:ext cx="2858076" cy="707886"/>
          </a:xfrm>
          <a:prstGeom prst="rect">
            <a:avLst/>
          </a:prstGeom>
          <a:noFill/>
        </p:spPr>
        <p:txBody>
          <a:bodyPr wrap="square" rtlCol="0">
            <a:spAutoFit/>
          </a:bodyPr>
          <a:lstStyle/>
          <a:p>
            <a:pPr algn="ctr"/>
            <a:r>
              <a:rPr lang="en-US" altLang="zh-CN" sz="4000" dirty="0">
                <a:solidFill>
                  <a:srgbClr val="00A2EA"/>
                </a:solidFill>
                <a:latin typeface="方正舒体" panose="02010601030101010101" pitchFamily="2" charset="-122"/>
                <a:ea typeface="方正舒体" panose="02010601030101010101" pitchFamily="2" charset="-122"/>
              </a:rPr>
              <a:t>PART </a:t>
            </a:r>
            <a:r>
              <a:rPr lang="en-US" altLang="zh-CN" sz="4000" dirty="0" smtClean="0">
                <a:solidFill>
                  <a:srgbClr val="00A2EA"/>
                </a:solidFill>
                <a:latin typeface="方正舒体" panose="02010601030101010101" pitchFamily="2" charset="-122"/>
                <a:ea typeface="方正舒体" panose="02010601030101010101" pitchFamily="2" charset="-122"/>
              </a:rPr>
              <a:t>02</a:t>
            </a:r>
            <a:endParaRPr lang="zh-CN" altLang="en-US" sz="4000" dirty="0">
              <a:solidFill>
                <a:srgbClr val="00A2EA"/>
              </a:solidFill>
              <a:latin typeface="方正舒体" panose="02010601030101010101" pitchFamily="2" charset="-122"/>
              <a:ea typeface="方正舒体" panose="02010601030101010101" pitchFamily="2" charset="-122"/>
            </a:endParaRPr>
          </a:p>
        </p:txBody>
      </p:sp>
      <p:sp>
        <p:nvSpPr>
          <p:cNvPr id="12" name="文本框 11"/>
          <p:cNvSpPr txBox="1"/>
          <p:nvPr/>
        </p:nvSpPr>
        <p:spPr>
          <a:xfrm>
            <a:off x="2595915" y="3162159"/>
            <a:ext cx="3954332" cy="584775"/>
          </a:xfrm>
          <a:prstGeom prst="rect">
            <a:avLst/>
          </a:prstGeom>
          <a:noFill/>
        </p:spPr>
        <p:txBody>
          <a:bodyPr wrap="square" rtlCol="0">
            <a:spAutoFit/>
          </a:bodyPr>
          <a:lstStyle/>
          <a:p>
            <a:pPr algn="ctr"/>
            <a:r>
              <a:rPr lang="zh-CN" altLang="en-US" sz="3200" dirty="0" smtClean="0">
                <a:latin typeface="+mj-ea"/>
                <a:ea typeface="+mj-ea"/>
              </a:rPr>
              <a:t>项目测试</a:t>
            </a:r>
            <a:endParaRPr lang="zh-CN" altLang="en-US" sz="3200" dirty="0">
              <a:latin typeface="+mj-ea"/>
              <a:ea typeface="+mj-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文本框 88"/>
          <p:cNvSpPr txBox="1"/>
          <p:nvPr/>
        </p:nvSpPr>
        <p:spPr>
          <a:xfrm>
            <a:off x="-402478" y="1189912"/>
            <a:ext cx="9546478" cy="584775"/>
          </a:xfrm>
          <a:prstGeom prst="rect">
            <a:avLst/>
          </a:prstGeom>
          <a:noFill/>
        </p:spPr>
        <p:txBody>
          <a:bodyPr wrap="square" rtlCol="0">
            <a:spAutoFit/>
          </a:bodyPr>
          <a:lstStyle/>
          <a:p>
            <a:pPr algn="ctr"/>
            <a:r>
              <a:rPr lang="zh-CN" altLang="en-US" sz="3200" dirty="0">
                <a:latin typeface="+mj-ea"/>
                <a:ea typeface="+mj-ea"/>
              </a:rPr>
              <a:t>改签后</a:t>
            </a:r>
            <a:r>
              <a:rPr lang="zh-CN" altLang="en-US" sz="3200" dirty="0" smtClean="0">
                <a:latin typeface="+mj-ea"/>
                <a:ea typeface="+mj-ea"/>
              </a:rPr>
              <a:t>退款</a:t>
            </a:r>
            <a:endParaRPr lang="zh-CN" altLang="en-US" sz="3200" dirty="0">
              <a:latin typeface="+mj-ea"/>
              <a:ea typeface="+mj-ea"/>
            </a:endParaRPr>
          </a:p>
        </p:txBody>
      </p:sp>
      <p:sp>
        <p:nvSpPr>
          <p:cNvPr id="83" name="矩形 82"/>
          <p:cNvSpPr>
            <a:spLocks noChangeArrowheads="1"/>
          </p:cNvSpPr>
          <p:nvPr/>
        </p:nvSpPr>
        <p:spPr bwMode="auto">
          <a:xfrm>
            <a:off x="37604" y="1785168"/>
            <a:ext cx="1665822"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r">
              <a:buFont typeface="Wingdings" panose="05000000000000000000" pitchFamily="2" charset="2"/>
              <a:buChar char="u"/>
            </a:pPr>
            <a:r>
              <a:rPr lang="zh-CN" altLang="en-US" sz="2200" b="1" dirty="0" smtClean="0">
                <a:solidFill>
                  <a:srgbClr val="17375E"/>
                </a:solidFill>
                <a:latin typeface="+mj-ea"/>
                <a:ea typeface="+mj-ea"/>
              </a:rPr>
              <a:t>项目背景</a:t>
            </a:r>
            <a:endParaRPr lang="zh-CN" altLang="en-US" sz="2200" b="1" dirty="0">
              <a:solidFill>
                <a:srgbClr val="17375E"/>
              </a:solidFill>
              <a:latin typeface="+mj-ea"/>
              <a:ea typeface="+mj-ea"/>
            </a:endParaRPr>
          </a:p>
        </p:txBody>
      </p:sp>
      <p:sp>
        <p:nvSpPr>
          <p:cNvPr id="85" name="object 2"/>
          <p:cNvSpPr txBox="1"/>
          <p:nvPr/>
        </p:nvSpPr>
        <p:spPr>
          <a:xfrm>
            <a:off x="3981418" y="336255"/>
            <a:ext cx="6702137"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zh-CN" altLang="en-US" sz="4000" dirty="0">
                <a:solidFill>
                  <a:schemeClr val="bg1"/>
                </a:solidFill>
                <a:latin typeface="+mn-ea"/>
                <a:ea typeface="+mn-ea"/>
              </a:rPr>
              <a:t>改签后</a:t>
            </a:r>
            <a:r>
              <a:rPr lang="zh-CN" altLang="en-US" sz="4000" dirty="0" smtClean="0">
                <a:solidFill>
                  <a:schemeClr val="bg1"/>
                </a:solidFill>
                <a:latin typeface="+mn-ea"/>
                <a:ea typeface="+mn-ea"/>
              </a:rPr>
              <a:t>退款</a:t>
            </a:r>
            <a:endParaRPr lang="zh-CN" altLang="en-US" sz="4000" dirty="0">
              <a:solidFill>
                <a:schemeClr val="bg1"/>
              </a:solidFill>
              <a:latin typeface="+mn-ea"/>
              <a:ea typeface="+mn-ea"/>
            </a:endParaRPr>
          </a:p>
        </p:txBody>
      </p:sp>
      <p:pic>
        <p:nvPicPr>
          <p:cNvPr id="4" name="图片 3"/>
          <p:cNvPicPr>
            <a:picLocks noChangeAspect="1"/>
          </p:cNvPicPr>
          <p:nvPr/>
        </p:nvPicPr>
        <p:blipFill>
          <a:blip r:embed="rId1"/>
          <a:stretch>
            <a:fillRect/>
          </a:stretch>
        </p:blipFill>
        <p:spPr>
          <a:xfrm>
            <a:off x="2064940" y="3429099"/>
            <a:ext cx="3128012" cy="2324100"/>
          </a:xfrm>
          <a:prstGeom prst="rect">
            <a:avLst/>
          </a:prstGeom>
        </p:spPr>
      </p:pic>
      <p:sp>
        <p:nvSpPr>
          <p:cNvPr id="5" name="虚尾箭头 4"/>
          <p:cNvSpPr/>
          <p:nvPr/>
        </p:nvSpPr>
        <p:spPr>
          <a:xfrm>
            <a:off x="5192952" y="4428589"/>
            <a:ext cx="576064" cy="325450"/>
          </a:xfrm>
          <a:prstGeom prst="strip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21091" y="4348640"/>
            <a:ext cx="1107996" cy="369332"/>
          </a:xfrm>
          <a:prstGeom prst="rect">
            <a:avLst/>
          </a:prstGeom>
        </p:spPr>
        <p:txBody>
          <a:bodyPr wrap="none">
            <a:spAutoFit/>
          </a:bodyPr>
          <a:lstStyle/>
          <a:p>
            <a:r>
              <a:rPr lang="zh-CN" altLang="en-US" dirty="0">
                <a:latin typeface="+mn-ea"/>
                <a:ea typeface="+mn-ea"/>
                <a:sym typeface="Wingdings" panose="05000000000000000000" pitchFamily="2" charset="2"/>
              </a:rPr>
              <a:t>申请退款</a:t>
            </a:r>
            <a:endParaRPr lang="zh-CN" altLang="en-US" dirty="0">
              <a:latin typeface="+mn-ea"/>
              <a:ea typeface="+mn-ea"/>
            </a:endParaRPr>
          </a:p>
        </p:txBody>
      </p:sp>
      <p:sp>
        <p:nvSpPr>
          <p:cNvPr id="7" name="矩形 6"/>
          <p:cNvSpPr/>
          <p:nvPr/>
        </p:nvSpPr>
        <p:spPr>
          <a:xfrm>
            <a:off x="828308" y="2996952"/>
            <a:ext cx="1223412" cy="369332"/>
          </a:xfrm>
          <a:prstGeom prst="rect">
            <a:avLst/>
          </a:prstGeom>
        </p:spPr>
        <p:txBody>
          <a:bodyPr wrap="none">
            <a:spAutoFit/>
          </a:bodyPr>
          <a:lstStyle/>
          <a:p>
            <a:r>
              <a:rPr lang="zh-CN" altLang="en-US" dirty="0">
                <a:latin typeface="+mn-ea"/>
                <a:ea typeface="+mn-ea"/>
              </a:rPr>
              <a:t>改签完成 </a:t>
            </a:r>
            <a:endParaRPr lang="zh-CN" altLang="en-US" dirty="0">
              <a:solidFill>
                <a:srgbClr val="FF0000"/>
              </a:solidFill>
              <a:latin typeface="+mn-ea"/>
              <a:ea typeface="+mn-ea"/>
            </a:endParaRPr>
          </a:p>
        </p:txBody>
      </p:sp>
      <p:sp>
        <p:nvSpPr>
          <p:cNvPr id="10" name="虚尾箭头 9"/>
          <p:cNvSpPr/>
          <p:nvPr/>
        </p:nvSpPr>
        <p:spPr>
          <a:xfrm rot="5400000" flipV="1">
            <a:off x="911868" y="3728039"/>
            <a:ext cx="926442" cy="258846"/>
          </a:xfrm>
          <a:prstGeom prst="strip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50762" y="3505025"/>
            <a:ext cx="1224327" cy="646331"/>
          </a:xfrm>
          <a:prstGeom prst="rect">
            <a:avLst/>
          </a:prstGeom>
          <a:noFill/>
        </p:spPr>
        <p:txBody>
          <a:bodyPr wrap="square" rtlCol="0">
            <a:spAutoFit/>
          </a:bodyPr>
          <a:lstStyle/>
          <a:p>
            <a:r>
              <a:rPr lang="zh-CN" altLang="en-US" dirty="0" smtClean="0">
                <a:solidFill>
                  <a:srgbClr val="FF0000"/>
                </a:solidFill>
                <a:latin typeface="+mn-ea"/>
                <a:ea typeface="+mn-ea"/>
              </a:rPr>
              <a:t>改签之前</a:t>
            </a:r>
            <a:endParaRPr lang="en-US" altLang="zh-CN" dirty="0" smtClean="0">
              <a:solidFill>
                <a:srgbClr val="FF0000"/>
              </a:solidFill>
              <a:latin typeface="+mn-ea"/>
              <a:ea typeface="+mn-ea"/>
            </a:endParaRPr>
          </a:p>
          <a:p>
            <a:r>
              <a:rPr lang="zh-CN" altLang="en-US" dirty="0" smtClean="0">
                <a:latin typeface="+mn-ea"/>
                <a:ea typeface="+mn-ea"/>
              </a:rPr>
              <a:t>退改规则</a:t>
            </a:r>
            <a:endParaRPr lang="zh-CN" altLang="en-US" dirty="0">
              <a:latin typeface="+mn-ea"/>
              <a:ea typeface="+mn-ea"/>
            </a:endParaRPr>
          </a:p>
        </p:txBody>
      </p:sp>
      <p:sp>
        <p:nvSpPr>
          <p:cNvPr id="13" name="矩形 12"/>
          <p:cNvSpPr/>
          <p:nvPr/>
        </p:nvSpPr>
        <p:spPr>
          <a:xfrm>
            <a:off x="828308" y="2164399"/>
            <a:ext cx="1176925" cy="369332"/>
          </a:xfrm>
          <a:prstGeom prst="rect">
            <a:avLst/>
          </a:prstGeom>
        </p:spPr>
        <p:txBody>
          <a:bodyPr wrap="none">
            <a:spAutoFit/>
          </a:bodyPr>
          <a:lstStyle/>
          <a:p>
            <a:r>
              <a:rPr lang="zh-CN" altLang="en-US" dirty="0">
                <a:latin typeface="+mn-ea"/>
                <a:ea typeface="+mn-ea"/>
              </a:rPr>
              <a:t>出</a:t>
            </a:r>
            <a:r>
              <a:rPr lang="zh-CN" altLang="en-US" dirty="0" smtClean="0">
                <a:latin typeface="+mn-ea"/>
                <a:ea typeface="+mn-ea"/>
              </a:rPr>
              <a:t>票完成 </a:t>
            </a:r>
            <a:endParaRPr lang="zh-CN" altLang="en-US" dirty="0">
              <a:solidFill>
                <a:srgbClr val="FF0000"/>
              </a:solidFill>
              <a:latin typeface="+mn-ea"/>
              <a:ea typeface="+mn-ea"/>
            </a:endParaRPr>
          </a:p>
        </p:txBody>
      </p:sp>
      <p:sp>
        <p:nvSpPr>
          <p:cNvPr id="14" name="虚尾箭头 13"/>
          <p:cNvSpPr/>
          <p:nvPr/>
        </p:nvSpPr>
        <p:spPr>
          <a:xfrm rot="5400000" flipV="1">
            <a:off x="1133288" y="2686146"/>
            <a:ext cx="483603" cy="193922"/>
          </a:xfrm>
          <a:prstGeom prst="strip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0762" y="2596824"/>
            <a:ext cx="1224327" cy="369332"/>
          </a:xfrm>
          <a:prstGeom prst="rect">
            <a:avLst/>
          </a:prstGeom>
          <a:noFill/>
        </p:spPr>
        <p:txBody>
          <a:bodyPr wrap="square" rtlCol="0">
            <a:spAutoFit/>
          </a:bodyPr>
          <a:lstStyle/>
          <a:p>
            <a:r>
              <a:rPr lang="zh-CN" altLang="en-US" dirty="0" smtClean="0">
                <a:latin typeface="+mn-ea"/>
                <a:ea typeface="+mn-ea"/>
              </a:rPr>
              <a:t>改签费用</a:t>
            </a:r>
            <a:endParaRPr lang="zh-CN" altLang="en-US" dirty="0">
              <a:latin typeface="+mn-ea"/>
              <a:ea typeface="+mn-ea"/>
            </a:endParaRPr>
          </a:p>
        </p:txBody>
      </p:sp>
      <p:pic>
        <p:nvPicPr>
          <p:cNvPr id="2" name="图片 1"/>
          <p:cNvPicPr>
            <a:picLocks noChangeAspect="1"/>
          </p:cNvPicPr>
          <p:nvPr/>
        </p:nvPicPr>
        <p:blipFill>
          <a:blip r:embed="rId2"/>
          <a:stretch>
            <a:fillRect/>
          </a:stretch>
        </p:blipFill>
        <p:spPr>
          <a:xfrm>
            <a:off x="2065020" y="2263140"/>
            <a:ext cx="3609340" cy="762000"/>
          </a:xfrm>
          <a:prstGeom prst="rect">
            <a:avLst/>
          </a:prstGeom>
        </p:spPr>
      </p:pic>
      <p:pic>
        <p:nvPicPr>
          <p:cNvPr id="17" name="图片 16"/>
          <p:cNvPicPr>
            <a:picLocks noChangeAspect="1"/>
          </p:cNvPicPr>
          <p:nvPr/>
        </p:nvPicPr>
        <p:blipFill>
          <a:blip r:embed="rId3"/>
          <a:stretch>
            <a:fillRect/>
          </a:stretch>
        </p:blipFill>
        <p:spPr>
          <a:xfrm>
            <a:off x="5769780" y="3366284"/>
            <a:ext cx="3374220" cy="32447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ppt_x"/>
                                          </p:val>
                                        </p:tav>
                                        <p:tav tm="100000">
                                          <p:val>
                                            <p:strVal val="#ppt_x"/>
                                          </p:val>
                                        </p:tav>
                                      </p:tavLst>
                                    </p:anim>
                                    <p:anim calcmode="lin" valueType="num">
                                      <p:cBhvr additive="base">
                                        <p:cTn id="46" dur="500" fill="hold"/>
                                        <p:tgtEl>
                                          <p:spTgt spid="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0" grpId="0" animBg="1"/>
      <p:bldP spid="3" grpId="0"/>
      <p:bldP spid="14"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3"/>
          <p:cNvGrpSpPr/>
          <p:nvPr/>
        </p:nvGrpSpPr>
        <p:grpSpPr>
          <a:xfrm rot="2700000">
            <a:off x="7382698" y="1330280"/>
            <a:ext cx="727676" cy="3738271"/>
            <a:chOff x="5529181" y="1323332"/>
            <a:chExt cx="1082945" cy="5311388"/>
          </a:xfrm>
        </p:grpSpPr>
        <p:sp>
          <p:nvSpPr>
            <p:cNvPr id="29" name="Rectangle 4"/>
            <p:cNvSpPr/>
            <p:nvPr/>
          </p:nvSpPr>
          <p:spPr>
            <a:xfrm>
              <a:off x="5674859" y="1469010"/>
              <a:ext cx="769258" cy="3872246"/>
            </a:xfrm>
            <a:prstGeom prst="rect">
              <a:avLst/>
            </a:prstGeom>
            <a:noFill/>
            <a:ln w="19050">
              <a:solidFill>
                <a:srgbClr val="00A2EA"/>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grpSp>
          <p:nvGrpSpPr>
            <p:cNvPr id="30" name="Group 5"/>
            <p:cNvGrpSpPr/>
            <p:nvPr/>
          </p:nvGrpSpPr>
          <p:grpSpPr>
            <a:xfrm>
              <a:off x="5674859" y="5586622"/>
              <a:ext cx="769258" cy="1048098"/>
              <a:chOff x="5674859" y="5586622"/>
              <a:chExt cx="769258" cy="1048098"/>
            </a:xfrm>
          </p:grpSpPr>
          <p:sp>
            <p:nvSpPr>
              <p:cNvPr id="80" name="Isosceles Triangle 41"/>
              <p:cNvSpPr/>
              <p:nvPr/>
            </p:nvSpPr>
            <p:spPr>
              <a:xfrm flipV="1">
                <a:off x="5674859" y="5586622"/>
                <a:ext cx="769258" cy="1048098"/>
              </a:xfrm>
              <a:prstGeom prst="triangle">
                <a:avLst/>
              </a:prstGeom>
              <a:solidFill>
                <a:srgbClr val="00A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81" name="Isosceles Triangle 7"/>
              <p:cNvSpPr/>
              <p:nvPr/>
            </p:nvSpPr>
            <p:spPr>
              <a:xfrm flipV="1">
                <a:off x="5882403" y="6097350"/>
                <a:ext cx="354170" cy="537369"/>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1" fmla="*/ 0 w 354170"/>
                  <a:gd name="connsiteY0-2" fmla="*/ 479252 h 537369"/>
                  <a:gd name="connsiteX1-3" fmla="*/ 177085 w 354170"/>
                  <a:gd name="connsiteY1-4" fmla="*/ 0 h 537369"/>
                  <a:gd name="connsiteX2-5" fmla="*/ 354170 w 354170"/>
                  <a:gd name="connsiteY2-6" fmla="*/ 479252 h 537369"/>
                  <a:gd name="connsiteX3-7" fmla="*/ 173116 w 354170"/>
                  <a:gd name="connsiteY3-8" fmla="*/ 537369 h 537369"/>
                  <a:gd name="connsiteX4" fmla="*/ 0 w 354170"/>
                  <a:gd name="connsiteY4" fmla="*/ 479252 h 53736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grpSp>
        <p:sp>
          <p:nvSpPr>
            <p:cNvPr id="31" name="Oval 6"/>
            <p:cNvSpPr/>
            <p:nvPr/>
          </p:nvSpPr>
          <p:spPr>
            <a:xfrm>
              <a:off x="5966215" y="5245359"/>
              <a:ext cx="199000" cy="199000"/>
            </a:xfrm>
            <a:prstGeom prst="ellipse">
              <a:avLst/>
            </a:prstGeom>
            <a:solidFill>
              <a:srgbClr val="00A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cxnSp>
          <p:nvCxnSpPr>
            <p:cNvPr id="32" name="Straight Connector 7"/>
            <p:cNvCxnSpPr>
              <a:endCxn id="65" idx="7"/>
            </p:cNvCxnSpPr>
            <p:nvPr/>
          </p:nvCxnSpPr>
          <p:spPr>
            <a:xfrm flipH="1">
              <a:off x="5745363" y="1501892"/>
              <a:ext cx="648320" cy="433996"/>
            </a:xfrm>
            <a:prstGeom prst="line">
              <a:avLst/>
            </a:prstGeom>
            <a:ln w="19050">
              <a:solidFill>
                <a:srgbClr val="00A2EA"/>
              </a:solidFill>
              <a:prstDash val="dashDot"/>
            </a:ln>
          </p:spPr>
          <p:style>
            <a:lnRef idx="1">
              <a:schemeClr val="accent1"/>
            </a:lnRef>
            <a:fillRef idx="0">
              <a:schemeClr val="accent1"/>
            </a:fillRef>
            <a:effectRef idx="0">
              <a:schemeClr val="accent1"/>
            </a:effectRef>
            <a:fontRef idx="minor">
              <a:schemeClr val="tx1"/>
            </a:fontRef>
          </p:style>
        </p:cxnSp>
        <p:cxnSp>
          <p:nvCxnSpPr>
            <p:cNvPr id="33" name="Straight Connector 8"/>
            <p:cNvCxnSpPr>
              <a:endCxn id="69" idx="7"/>
            </p:cNvCxnSpPr>
            <p:nvPr/>
          </p:nvCxnSpPr>
          <p:spPr>
            <a:xfrm flipH="1">
              <a:off x="6131091" y="1960955"/>
              <a:ext cx="225981" cy="20602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9"/>
            <p:cNvCxnSpPr>
              <a:endCxn id="69" idx="5"/>
            </p:cNvCxnSpPr>
            <p:nvPr/>
          </p:nvCxnSpPr>
          <p:spPr>
            <a:xfrm flipH="1" flipV="1">
              <a:off x="6131091" y="2372995"/>
              <a:ext cx="218473" cy="261112"/>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10"/>
            <p:cNvCxnSpPr>
              <a:stCxn id="69" idx="1"/>
            </p:cNvCxnSpPr>
            <p:nvPr/>
          </p:nvCxnSpPr>
          <p:spPr>
            <a:xfrm flipH="1" flipV="1">
              <a:off x="5674860" y="1974065"/>
              <a:ext cx="250211" cy="19291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11"/>
            <p:cNvCxnSpPr>
              <a:stCxn id="72" idx="7"/>
            </p:cNvCxnSpPr>
            <p:nvPr/>
          </p:nvCxnSpPr>
          <p:spPr>
            <a:xfrm flipV="1">
              <a:off x="5745363" y="2308332"/>
              <a:ext cx="233620" cy="36576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12"/>
            <p:cNvCxnSpPr>
              <a:stCxn id="71" idx="1"/>
            </p:cNvCxnSpPr>
            <p:nvPr/>
          </p:nvCxnSpPr>
          <p:spPr>
            <a:xfrm flipH="1" flipV="1">
              <a:off x="6007136" y="3077187"/>
              <a:ext cx="350523" cy="1140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13"/>
            <p:cNvCxnSpPr>
              <a:stCxn id="70" idx="7"/>
            </p:cNvCxnSpPr>
            <p:nvPr/>
          </p:nvCxnSpPr>
          <p:spPr>
            <a:xfrm flipV="1">
              <a:off x="5761616" y="3091254"/>
              <a:ext cx="202309" cy="411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0" name="Straight Connector 14"/>
            <p:cNvCxnSpPr/>
            <p:nvPr/>
          </p:nvCxnSpPr>
          <p:spPr>
            <a:xfrm flipH="1" flipV="1">
              <a:off x="5659729" y="2786494"/>
              <a:ext cx="336895" cy="278331"/>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1" name="Straight Connector 15"/>
            <p:cNvCxnSpPr/>
            <p:nvPr/>
          </p:nvCxnSpPr>
          <p:spPr>
            <a:xfrm flipV="1">
              <a:off x="6028081" y="2655938"/>
              <a:ext cx="416280" cy="36494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2" name="Straight Connector 16"/>
            <p:cNvCxnSpPr>
              <a:stCxn id="70" idx="6"/>
            </p:cNvCxnSpPr>
            <p:nvPr/>
          </p:nvCxnSpPr>
          <p:spPr>
            <a:xfrm flipV="1">
              <a:off x="5800405" y="3322550"/>
              <a:ext cx="673799" cy="27430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4" name="Straight Connector 17"/>
            <p:cNvCxnSpPr>
              <a:stCxn id="78" idx="1"/>
            </p:cNvCxnSpPr>
            <p:nvPr/>
          </p:nvCxnSpPr>
          <p:spPr>
            <a:xfrm flipH="1" flipV="1">
              <a:off x="5703418" y="3660075"/>
              <a:ext cx="155908" cy="353941"/>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7" name="Straight Connector 18"/>
            <p:cNvCxnSpPr>
              <a:stCxn id="78" idx="3"/>
            </p:cNvCxnSpPr>
            <p:nvPr/>
          </p:nvCxnSpPr>
          <p:spPr>
            <a:xfrm flipV="1">
              <a:off x="5859326" y="3828930"/>
              <a:ext cx="555891" cy="37237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8" name="Straight Connector 19"/>
            <p:cNvCxnSpPr>
              <a:stCxn id="75" idx="1"/>
            </p:cNvCxnSpPr>
            <p:nvPr/>
          </p:nvCxnSpPr>
          <p:spPr>
            <a:xfrm flipH="1" flipV="1">
              <a:off x="6051555" y="4670502"/>
              <a:ext cx="322205" cy="4867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9" name="Straight Connector 20"/>
            <p:cNvCxnSpPr/>
            <p:nvPr/>
          </p:nvCxnSpPr>
          <p:spPr>
            <a:xfrm flipH="1">
              <a:off x="5734273" y="4644686"/>
              <a:ext cx="231941" cy="62087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21"/>
            <p:cNvCxnSpPr/>
            <p:nvPr/>
          </p:nvCxnSpPr>
          <p:spPr>
            <a:xfrm flipH="1" flipV="1">
              <a:off x="6036673" y="4731339"/>
              <a:ext cx="378544" cy="54852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61" name="Straight Connector 22"/>
            <p:cNvCxnSpPr/>
            <p:nvPr/>
          </p:nvCxnSpPr>
          <p:spPr>
            <a:xfrm flipV="1">
              <a:off x="5997660" y="3903674"/>
              <a:ext cx="358924" cy="736503"/>
            </a:xfrm>
            <a:prstGeom prst="line">
              <a:avLst/>
            </a:prstGeom>
            <a:ln w="19050">
              <a:solidFill>
                <a:srgbClr val="00A2EA"/>
              </a:solidFill>
              <a:prstDash val="dashDot"/>
            </a:ln>
          </p:spPr>
          <p:style>
            <a:lnRef idx="1">
              <a:schemeClr val="accent1"/>
            </a:lnRef>
            <a:fillRef idx="0">
              <a:schemeClr val="accent1"/>
            </a:fillRef>
            <a:effectRef idx="0">
              <a:schemeClr val="accent1"/>
            </a:effectRef>
            <a:fontRef idx="minor">
              <a:schemeClr val="tx1"/>
            </a:fontRef>
          </p:style>
        </p:cxnSp>
        <p:sp>
          <p:nvSpPr>
            <p:cNvPr id="62" name="Oval 23"/>
            <p:cNvSpPr/>
            <p:nvPr/>
          </p:nvSpPr>
          <p:spPr>
            <a:xfrm>
              <a:off x="5529181" y="1323332"/>
              <a:ext cx="291356" cy="29135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63" name="Oval 24"/>
            <p:cNvSpPr/>
            <p:nvPr/>
          </p:nvSpPr>
          <p:spPr>
            <a:xfrm>
              <a:off x="6284233" y="1326934"/>
              <a:ext cx="291356" cy="29135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64" name="Oval 25"/>
            <p:cNvSpPr/>
            <p:nvPr/>
          </p:nvSpPr>
          <p:spPr>
            <a:xfrm>
              <a:off x="6320461" y="1794381"/>
              <a:ext cx="218900" cy="218900"/>
            </a:xfrm>
            <a:prstGeom prst="ellipse">
              <a:avLst/>
            </a:prstGeom>
            <a:solidFill>
              <a:srgbClr val="00A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65" name="Oval 26"/>
            <p:cNvSpPr/>
            <p:nvPr/>
          </p:nvSpPr>
          <p:spPr>
            <a:xfrm>
              <a:off x="5558520" y="1903831"/>
              <a:ext cx="218900" cy="218900"/>
            </a:xfrm>
            <a:prstGeom prst="ellipse">
              <a:avLst/>
            </a:prstGeom>
            <a:solidFill>
              <a:srgbClr val="00A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66" name="Oval 27"/>
            <p:cNvSpPr/>
            <p:nvPr/>
          </p:nvSpPr>
          <p:spPr>
            <a:xfrm>
              <a:off x="5959988" y="1363160"/>
              <a:ext cx="199000" cy="199000"/>
            </a:xfrm>
            <a:prstGeom prst="ellipse">
              <a:avLst/>
            </a:prstGeom>
            <a:solidFill>
              <a:srgbClr val="00A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67" name="Oval 28"/>
            <p:cNvSpPr/>
            <p:nvPr/>
          </p:nvSpPr>
          <p:spPr>
            <a:xfrm>
              <a:off x="5529181" y="5137946"/>
              <a:ext cx="291356" cy="291356"/>
            </a:xfrm>
            <a:prstGeom prst="ellipse">
              <a:avLst/>
            </a:prstGeom>
            <a:solidFill>
              <a:srgbClr val="00A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68" name="Oval 29"/>
            <p:cNvSpPr/>
            <p:nvPr/>
          </p:nvSpPr>
          <p:spPr>
            <a:xfrm>
              <a:off x="6270027" y="5137945"/>
              <a:ext cx="291356" cy="291356"/>
            </a:xfrm>
            <a:prstGeom prst="ellipse">
              <a:avLst/>
            </a:prstGeom>
            <a:solidFill>
              <a:srgbClr val="00A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69" name="Oval 30"/>
            <p:cNvSpPr/>
            <p:nvPr/>
          </p:nvSpPr>
          <p:spPr>
            <a:xfrm>
              <a:off x="5882403" y="2124307"/>
              <a:ext cx="291356" cy="29135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70" name="Oval 31"/>
            <p:cNvSpPr/>
            <p:nvPr/>
          </p:nvSpPr>
          <p:spPr>
            <a:xfrm>
              <a:off x="5535536" y="3464421"/>
              <a:ext cx="264869" cy="264869"/>
            </a:xfrm>
            <a:prstGeom prst="ellipse">
              <a:avLst/>
            </a:prstGeom>
            <a:solidFill>
              <a:srgbClr val="00A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71" name="Oval 32"/>
            <p:cNvSpPr/>
            <p:nvPr/>
          </p:nvSpPr>
          <p:spPr>
            <a:xfrm>
              <a:off x="6325602" y="3159217"/>
              <a:ext cx="218900" cy="218900"/>
            </a:xfrm>
            <a:prstGeom prst="ellipse">
              <a:avLst/>
            </a:prstGeom>
            <a:solidFill>
              <a:srgbClr val="00A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72" name="Oval 33"/>
            <p:cNvSpPr/>
            <p:nvPr/>
          </p:nvSpPr>
          <p:spPr>
            <a:xfrm>
              <a:off x="5558520" y="2642039"/>
              <a:ext cx="218900" cy="218900"/>
            </a:xfrm>
            <a:prstGeom prst="ellipse">
              <a:avLst/>
            </a:prstGeom>
            <a:solidFill>
              <a:srgbClr val="00A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73" name="Oval 34"/>
            <p:cNvSpPr/>
            <p:nvPr/>
          </p:nvSpPr>
          <p:spPr>
            <a:xfrm>
              <a:off x="6299057" y="3706305"/>
              <a:ext cx="291356" cy="291356"/>
            </a:xfrm>
            <a:prstGeom prst="ellipse">
              <a:avLst/>
            </a:prstGeom>
            <a:solidFill>
              <a:srgbClr val="00A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74" name="Oval 35"/>
            <p:cNvSpPr/>
            <p:nvPr/>
          </p:nvSpPr>
          <p:spPr>
            <a:xfrm>
              <a:off x="6320770" y="2480618"/>
              <a:ext cx="291356" cy="29135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75" name="Oval 36"/>
            <p:cNvSpPr/>
            <p:nvPr/>
          </p:nvSpPr>
          <p:spPr>
            <a:xfrm>
              <a:off x="6344617" y="4690038"/>
              <a:ext cx="199000" cy="199000"/>
            </a:xfrm>
            <a:prstGeom prst="ellipse">
              <a:avLst/>
            </a:prstGeom>
            <a:solidFill>
              <a:srgbClr val="00A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76" name="Oval 37"/>
            <p:cNvSpPr/>
            <p:nvPr/>
          </p:nvSpPr>
          <p:spPr>
            <a:xfrm>
              <a:off x="5589565" y="4269595"/>
              <a:ext cx="199000" cy="199000"/>
            </a:xfrm>
            <a:prstGeom prst="ellipse">
              <a:avLst/>
            </a:prstGeom>
            <a:solidFill>
              <a:srgbClr val="00A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77" name="Oval 38"/>
            <p:cNvSpPr/>
            <p:nvPr/>
          </p:nvSpPr>
          <p:spPr>
            <a:xfrm>
              <a:off x="5820537" y="4436997"/>
              <a:ext cx="352541" cy="35254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78" name="Oval 39"/>
            <p:cNvSpPr/>
            <p:nvPr/>
          </p:nvSpPr>
          <p:spPr>
            <a:xfrm>
              <a:off x="5820537" y="3975227"/>
              <a:ext cx="264869" cy="264869"/>
            </a:xfrm>
            <a:prstGeom prst="ellipse">
              <a:avLst/>
            </a:prstGeom>
            <a:solidFill>
              <a:srgbClr val="00A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79" name="Oval 40"/>
            <p:cNvSpPr/>
            <p:nvPr/>
          </p:nvSpPr>
          <p:spPr>
            <a:xfrm>
              <a:off x="5854553" y="2904089"/>
              <a:ext cx="291356" cy="29135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grpSp>
      <p:sp>
        <p:nvSpPr>
          <p:cNvPr id="82" name="Freeform 43"/>
          <p:cNvSpPr/>
          <p:nvPr/>
        </p:nvSpPr>
        <p:spPr>
          <a:xfrm>
            <a:off x="4825493" y="4596231"/>
            <a:ext cx="1554627" cy="776985"/>
          </a:xfrm>
          <a:custGeom>
            <a:avLst/>
            <a:gdLst>
              <a:gd name="connsiteX0" fmla="*/ 3878334 w 3878334"/>
              <a:gd name="connsiteY0" fmla="*/ 88371 h 1501535"/>
              <a:gd name="connsiteX1" fmla="*/ 3448843 w 3878334"/>
              <a:gd name="connsiteY1" fmla="*/ 19098 h 1501535"/>
              <a:gd name="connsiteX2" fmla="*/ 3656661 w 3878334"/>
              <a:gd name="connsiteY2" fmla="*/ 393171 h 1501535"/>
              <a:gd name="connsiteX3" fmla="*/ 2908516 w 3878334"/>
              <a:gd name="connsiteY3" fmla="*/ 199207 h 1501535"/>
              <a:gd name="connsiteX4" fmla="*/ 2382043 w 3878334"/>
              <a:gd name="connsiteY4" fmla="*/ 171498 h 1501535"/>
              <a:gd name="connsiteX5" fmla="*/ 2963934 w 3878334"/>
              <a:gd name="connsiteY5" fmla="*/ 794953 h 1501535"/>
              <a:gd name="connsiteX6" fmla="*/ 1315243 w 3878334"/>
              <a:gd name="connsiteY6" fmla="*/ 365462 h 1501535"/>
              <a:gd name="connsiteX7" fmla="*/ 1869425 w 3878334"/>
              <a:gd name="connsiteY7" fmla="*/ 1501535 h 1501535"/>
              <a:gd name="connsiteX8" fmla="*/ 206879 w 3878334"/>
              <a:gd name="connsiteY8" fmla="*/ 822662 h 1501535"/>
              <a:gd name="connsiteX9" fmla="*/ 82188 w 3878334"/>
              <a:gd name="connsiteY9" fmla="*/ 767244 h 1501535"/>
              <a:gd name="connsiteX0-1" fmla="*/ 3671455 w 3671455"/>
              <a:gd name="connsiteY0-2" fmla="*/ 88371 h 1501535"/>
              <a:gd name="connsiteX1-3" fmla="*/ 3241964 w 3671455"/>
              <a:gd name="connsiteY1-4" fmla="*/ 19098 h 1501535"/>
              <a:gd name="connsiteX2-5" fmla="*/ 3449782 w 3671455"/>
              <a:gd name="connsiteY2-6" fmla="*/ 393171 h 1501535"/>
              <a:gd name="connsiteX3-7" fmla="*/ 2701637 w 3671455"/>
              <a:gd name="connsiteY3-8" fmla="*/ 199207 h 1501535"/>
              <a:gd name="connsiteX4-9" fmla="*/ 2175164 w 3671455"/>
              <a:gd name="connsiteY4-10" fmla="*/ 171498 h 1501535"/>
              <a:gd name="connsiteX5-11" fmla="*/ 2757055 w 3671455"/>
              <a:gd name="connsiteY5-12" fmla="*/ 794953 h 1501535"/>
              <a:gd name="connsiteX6-13" fmla="*/ 1108364 w 3671455"/>
              <a:gd name="connsiteY6-14" fmla="*/ 365462 h 1501535"/>
              <a:gd name="connsiteX7-15" fmla="*/ 1662546 w 3671455"/>
              <a:gd name="connsiteY7-16" fmla="*/ 1501535 h 1501535"/>
              <a:gd name="connsiteX8-17" fmla="*/ 0 w 3671455"/>
              <a:gd name="connsiteY8-18" fmla="*/ 822662 h 1501535"/>
              <a:gd name="connsiteX0-19" fmla="*/ 2587137 w 2587137"/>
              <a:gd name="connsiteY0-20" fmla="*/ 88371 h 1501535"/>
              <a:gd name="connsiteX1-21" fmla="*/ 2157646 w 2587137"/>
              <a:gd name="connsiteY1-22" fmla="*/ 19098 h 1501535"/>
              <a:gd name="connsiteX2-23" fmla="*/ 2365464 w 2587137"/>
              <a:gd name="connsiteY2-24" fmla="*/ 393171 h 1501535"/>
              <a:gd name="connsiteX3-25" fmla="*/ 1617319 w 2587137"/>
              <a:gd name="connsiteY3-26" fmla="*/ 199207 h 1501535"/>
              <a:gd name="connsiteX4-27" fmla="*/ 1090846 w 2587137"/>
              <a:gd name="connsiteY4-28" fmla="*/ 171498 h 1501535"/>
              <a:gd name="connsiteX5-29" fmla="*/ 1672737 w 2587137"/>
              <a:gd name="connsiteY5-30" fmla="*/ 794953 h 1501535"/>
              <a:gd name="connsiteX6-31" fmla="*/ 24046 w 2587137"/>
              <a:gd name="connsiteY6-32" fmla="*/ 365462 h 1501535"/>
              <a:gd name="connsiteX7-33" fmla="*/ 578228 w 2587137"/>
              <a:gd name="connsiteY7-34" fmla="*/ 1501535 h 15015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587137" h="1501535">
                <a:moveTo>
                  <a:pt x="2587137" y="88371"/>
                </a:moveTo>
                <a:cubicBezTo>
                  <a:pt x="2390864" y="28334"/>
                  <a:pt x="2194591" y="-31702"/>
                  <a:pt x="2157646" y="19098"/>
                </a:cubicBezTo>
                <a:cubicBezTo>
                  <a:pt x="2120701" y="69898"/>
                  <a:pt x="2455518" y="363153"/>
                  <a:pt x="2365464" y="393171"/>
                </a:cubicBezTo>
                <a:cubicBezTo>
                  <a:pt x="2275409" y="423189"/>
                  <a:pt x="1829755" y="236153"/>
                  <a:pt x="1617319" y="199207"/>
                </a:cubicBezTo>
                <a:cubicBezTo>
                  <a:pt x="1404883" y="162262"/>
                  <a:pt x="1081610" y="72207"/>
                  <a:pt x="1090846" y="171498"/>
                </a:cubicBezTo>
                <a:cubicBezTo>
                  <a:pt x="1100082" y="270789"/>
                  <a:pt x="1850537" y="762626"/>
                  <a:pt x="1672737" y="794953"/>
                </a:cubicBezTo>
                <a:cubicBezTo>
                  <a:pt x="1494937" y="827280"/>
                  <a:pt x="206464" y="247698"/>
                  <a:pt x="24046" y="365462"/>
                </a:cubicBezTo>
                <a:cubicBezTo>
                  <a:pt x="-158372" y="483226"/>
                  <a:pt x="762955" y="1425335"/>
                  <a:pt x="578228" y="1501535"/>
                </a:cubicBezTo>
              </a:path>
            </a:pathLst>
          </a:custGeom>
          <a:noFill/>
          <a:ln w="57150" cap="rnd" cmpd="sng">
            <a:solidFill>
              <a:schemeClr val="tx1"/>
            </a:solidFill>
            <a:prstDash val="solid"/>
            <a:round/>
            <a:tailEnd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dirty="0">
              <a:latin typeface="Noto Serif CJK SC" panose="02020400000000000000" pitchFamily="18" charset="-122"/>
              <a:ea typeface="微软雅黑" panose="020B0503020204020204" pitchFamily="34" charset="-122"/>
              <a:cs typeface="+mn-ea"/>
              <a:sym typeface="Noto Serif CJK SC" panose="02020400000000000000" pitchFamily="18" charset="-122"/>
            </a:endParaRPr>
          </a:p>
        </p:txBody>
      </p:sp>
      <p:sp>
        <p:nvSpPr>
          <p:cNvPr id="56" name="KSO_Shape"/>
          <p:cNvSpPr/>
          <p:nvPr/>
        </p:nvSpPr>
        <p:spPr bwMode="auto">
          <a:xfrm>
            <a:off x="796925" y="5017740"/>
            <a:ext cx="382588" cy="3254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noProof="1">
              <a:solidFill>
                <a:srgbClr val="FFFFFF"/>
              </a:solidFill>
              <a:ea typeface="微软雅黑" panose="020B0503020204020204" pitchFamily="34" charset="-122"/>
            </a:endParaRPr>
          </a:p>
        </p:txBody>
      </p:sp>
      <p:sp>
        <p:nvSpPr>
          <p:cNvPr id="91" name="矩形 90"/>
          <p:cNvSpPr>
            <a:spLocks noChangeArrowheads="1"/>
          </p:cNvSpPr>
          <p:nvPr/>
        </p:nvSpPr>
        <p:spPr bwMode="auto">
          <a:xfrm>
            <a:off x="796924" y="2390129"/>
            <a:ext cx="647738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n"/>
            </a:pPr>
            <a:r>
              <a:rPr lang="zh-CN" altLang="en-US" sz="1400" dirty="0">
                <a:latin typeface="+mn-ea"/>
                <a:ea typeface="+mn-ea"/>
                <a:cs typeface="+mn-ea"/>
                <a:sym typeface="Noto Serif CJK SC" panose="02020400000000000000" pitchFamily="18" charset="-122"/>
              </a:rPr>
              <a:t>根据航司规则，实现机票款和改签</a:t>
            </a:r>
            <a:r>
              <a:rPr lang="zh-CN" altLang="en-US" sz="1400" dirty="0" smtClean="0">
                <a:latin typeface="+mn-ea"/>
                <a:ea typeface="+mn-ea"/>
                <a:cs typeface="+mn-ea"/>
                <a:sym typeface="Noto Serif CJK SC" panose="02020400000000000000" pitchFamily="18" charset="-122"/>
              </a:rPr>
              <a:t>款分别退款，平均</a:t>
            </a:r>
            <a:r>
              <a:rPr lang="zh-CN" altLang="en-US" sz="1400" dirty="0">
                <a:latin typeface="+mn-ea"/>
                <a:ea typeface="+mn-ea"/>
                <a:cs typeface="+mn-ea"/>
                <a:sym typeface="Noto Serif CJK SC" panose="02020400000000000000" pitchFamily="18" charset="-122"/>
              </a:rPr>
              <a:t>差异金额</a:t>
            </a:r>
            <a:r>
              <a:rPr lang="en-US" altLang="zh-CN" sz="1400" dirty="0">
                <a:latin typeface="+mn-ea"/>
                <a:ea typeface="+mn-ea"/>
                <a:cs typeface="+mn-ea"/>
                <a:sym typeface="Noto Serif CJK SC" panose="02020400000000000000" pitchFamily="18" charset="-122"/>
              </a:rPr>
              <a:t>20195</a:t>
            </a:r>
            <a:r>
              <a:rPr lang="zh-CN" altLang="en-US" sz="1400" dirty="0">
                <a:latin typeface="+mn-ea"/>
                <a:ea typeface="+mn-ea"/>
                <a:cs typeface="+mn-ea"/>
                <a:sym typeface="Noto Serif CJK SC" panose="02020400000000000000" pitchFamily="18" charset="-122"/>
              </a:rPr>
              <a:t>元</a:t>
            </a:r>
            <a:r>
              <a:rPr lang="en-US" altLang="zh-CN" sz="1400" dirty="0">
                <a:latin typeface="+mn-ea"/>
                <a:ea typeface="+mn-ea"/>
                <a:cs typeface="+mn-ea"/>
                <a:sym typeface="Noto Serif CJK SC" panose="02020400000000000000" pitchFamily="18" charset="-122"/>
              </a:rPr>
              <a:t>/</a:t>
            </a:r>
            <a:r>
              <a:rPr lang="zh-CN" altLang="en-US" sz="1400" dirty="0" smtClean="0">
                <a:latin typeface="+mn-ea"/>
                <a:ea typeface="+mn-ea"/>
                <a:cs typeface="+mn-ea"/>
                <a:sym typeface="Noto Serif CJK SC" panose="02020400000000000000" pitchFamily="18" charset="-122"/>
              </a:rPr>
              <a:t>日</a:t>
            </a:r>
            <a:endParaRPr lang="en-US" altLang="zh-CN" sz="1400" dirty="0">
              <a:latin typeface="+mn-ea"/>
              <a:ea typeface="+mn-ea"/>
              <a:cs typeface="+mn-ea"/>
              <a:sym typeface="Noto Serif CJK SC" panose="02020400000000000000" pitchFamily="18" charset="-122"/>
            </a:endParaRPr>
          </a:p>
        </p:txBody>
      </p:sp>
      <p:sp>
        <p:nvSpPr>
          <p:cNvPr id="85" name="object 2"/>
          <p:cNvSpPr txBox="1"/>
          <p:nvPr/>
        </p:nvSpPr>
        <p:spPr>
          <a:xfrm>
            <a:off x="5828315" y="332656"/>
            <a:ext cx="3228169"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zh-CN" altLang="en-US" sz="4000" dirty="0">
                <a:solidFill>
                  <a:schemeClr val="bg1"/>
                </a:solidFill>
                <a:latin typeface="+mn-ea"/>
                <a:ea typeface="+mn-ea"/>
              </a:rPr>
              <a:t>改签后</a:t>
            </a:r>
            <a:r>
              <a:rPr lang="zh-CN" altLang="en-US" sz="4000" dirty="0" smtClean="0">
                <a:solidFill>
                  <a:schemeClr val="bg1"/>
                </a:solidFill>
                <a:latin typeface="+mn-ea"/>
                <a:ea typeface="+mn-ea"/>
              </a:rPr>
              <a:t>退款</a:t>
            </a:r>
            <a:endParaRPr lang="zh-CN" altLang="en-US" sz="4000" dirty="0">
              <a:solidFill>
                <a:schemeClr val="bg1"/>
              </a:solidFill>
              <a:latin typeface="+mn-ea"/>
              <a:ea typeface="+mn-ea"/>
            </a:endParaRPr>
          </a:p>
        </p:txBody>
      </p:sp>
      <p:sp>
        <p:nvSpPr>
          <p:cNvPr id="86" name="矩形 85"/>
          <p:cNvSpPr>
            <a:spLocks noChangeArrowheads="1"/>
          </p:cNvSpPr>
          <p:nvPr/>
        </p:nvSpPr>
        <p:spPr bwMode="auto">
          <a:xfrm>
            <a:off x="346602" y="1340768"/>
            <a:ext cx="1665822"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r">
              <a:buFont typeface="Wingdings" panose="05000000000000000000" pitchFamily="2" charset="2"/>
              <a:buChar char="u"/>
            </a:pPr>
            <a:r>
              <a:rPr lang="zh-CN" altLang="en-US" sz="2200" b="1" dirty="0" smtClean="0">
                <a:solidFill>
                  <a:srgbClr val="17375E"/>
                </a:solidFill>
                <a:latin typeface="+mj-ea"/>
                <a:ea typeface="+mj-ea"/>
              </a:rPr>
              <a:t>项目目标</a:t>
            </a:r>
            <a:endParaRPr lang="zh-CN" altLang="en-US" sz="2200" b="1" dirty="0">
              <a:solidFill>
                <a:srgbClr val="17375E"/>
              </a:solidFill>
              <a:latin typeface="+mj-ea"/>
              <a:ea typeface="+mj-ea"/>
            </a:endParaRPr>
          </a:p>
        </p:txBody>
      </p:sp>
      <p:sp>
        <p:nvSpPr>
          <p:cNvPr id="87" name="矩形 86"/>
          <p:cNvSpPr>
            <a:spLocks noChangeArrowheads="1"/>
          </p:cNvSpPr>
          <p:nvPr/>
        </p:nvSpPr>
        <p:spPr bwMode="auto">
          <a:xfrm>
            <a:off x="796924" y="2973846"/>
            <a:ext cx="647738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n"/>
            </a:pPr>
            <a:r>
              <a:rPr lang="zh-CN" altLang="en-US" sz="1400" dirty="0" smtClean="0">
                <a:latin typeface="+mn-ea"/>
                <a:ea typeface="+mn-ea"/>
                <a:cs typeface="+mn-ea"/>
                <a:sym typeface="Noto Serif CJK SC" panose="02020400000000000000" pitchFamily="18" charset="-122"/>
              </a:rPr>
              <a:t>提升用户体验，避免品牌形象受损</a:t>
            </a:r>
            <a:endParaRPr lang="en-US" altLang="zh-CN" sz="1400" dirty="0">
              <a:latin typeface="+mn-ea"/>
              <a:ea typeface="+mn-ea"/>
              <a:cs typeface="+mn-ea"/>
              <a:sym typeface="Noto Serif CJK SC" panose="02020400000000000000" pitchFamily="18" charset="-122"/>
            </a:endParaRPr>
          </a:p>
        </p:txBody>
      </p:sp>
      <p:sp>
        <p:nvSpPr>
          <p:cNvPr id="88" name="矩形 87"/>
          <p:cNvSpPr>
            <a:spLocks noChangeArrowheads="1"/>
          </p:cNvSpPr>
          <p:nvPr/>
        </p:nvSpPr>
        <p:spPr bwMode="auto">
          <a:xfrm>
            <a:off x="796924" y="3472478"/>
            <a:ext cx="647738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n"/>
            </a:pPr>
            <a:r>
              <a:rPr lang="zh-CN" altLang="en-US" sz="1400" dirty="0">
                <a:latin typeface="+mn-ea"/>
                <a:ea typeface="+mn-ea"/>
                <a:cs typeface="+mn-ea"/>
                <a:sym typeface="Noto Serif CJK SC" panose="02020400000000000000" pitchFamily="18" charset="-122"/>
              </a:rPr>
              <a:t>降低</a:t>
            </a:r>
            <a:r>
              <a:rPr lang="zh-CN" altLang="en-US" sz="1400" dirty="0" smtClean="0">
                <a:latin typeface="+mn-ea"/>
                <a:ea typeface="+mn-ea"/>
                <a:cs typeface="+mn-ea"/>
                <a:sym typeface="Noto Serif CJK SC" panose="02020400000000000000" pitchFamily="18" charset="-122"/>
              </a:rPr>
              <a:t>用户投诉风险</a:t>
            </a:r>
            <a:endParaRPr lang="en-US" altLang="zh-CN" sz="1400" dirty="0">
              <a:latin typeface="+mn-ea"/>
              <a:ea typeface="+mn-ea"/>
              <a:cs typeface="+mn-ea"/>
              <a:sym typeface="Noto Serif CJK SC" panose="02020400000000000000" pitchFamily="18" charset="-122"/>
            </a:endParaRPr>
          </a:p>
        </p:txBody>
      </p:sp>
      <p:sp>
        <p:nvSpPr>
          <p:cNvPr id="49" name="矩形 48"/>
          <p:cNvSpPr>
            <a:spLocks noChangeArrowheads="1"/>
          </p:cNvSpPr>
          <p:nvPr/>
        </p:nvSpPr>
        <p:spPr bwMode="auto">
          <a:xfrm>
            <a:off x="796924" y="1834943"/>
            <a:ext cx="647738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gn="just">
              <a:lnSpc>
                <a:spcPct val="120000"/>
              </a:lnSpc>
              <a:buFont typeface="Wingdings" panose="05000000000000000000" pitchFamily="2" charset="2"/>
              <a:buChar char="n"/>
            </a:pPr>
            <a:r>
              <a:rPr lang="zh-CN" altLang="en-US" sz="1400" dirty="0" smtClean="0">
                <a:latin typeface="+mn-ea"/>
                <a:ea typeface="+mn-ea"/>
                <a:cs typeface="+mn-ea"/>
                <a:sym typeface="Noto Serif CJK SC" panose="02020400000000000000" pitchFamily="18" charset="-122"/>
              </a:rPr>
              <a:t>改签完成更新退改规则，保持和新航班退改规则一致</a:t>
            </a:r>
            <a:endParaRPr lang="en-US" altLang="zh-CN" sz="1400" dirty="0">
              <a:latin typeface="+mn-ea"/>
              <a:ea typeface="+mn-ea"/>
              <a:cs typeface="+mn-ea"/>
              <a:sym typeface="Noto Serif CJK SC" panose="02020400000000000000"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anim calcmode="lin" valueType="num">
                                      <p:cBhvr additive="base">
                                        <p:cTn id="13" dur="500" fill="hold"/>
                                        <p:tgtEl>
                                          <p:spTgt spid="91"/>
                                        </p:tgtEl>
                                        <p:attrNameLst>
                                          <p:attrName>ppt_x</p:attrName>
                                        </p:attrNameLst>
                                      </p:cBhvr>
                                      <p:tavLst>
                                        <p:tav tm="0">
                                          <p:val>
                                            <p:strVal val="#ppt_x"/>
                                          </p:val>
                                        </p:tav>
                                        <p:tav tm="100000">
                                          <p:val>
                                            <p:strVal val="#ppt_x"/>
                                          </p:val>
                                        </p:tav>
                                      </p:tavLst>
                                    </p:anim>
                                    <p:anim calcmode="lin" valueType="num">
                                      <p:cBhvr additive="base">
                                        <p:cTn id="14"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additive="base">
                                        <p:cTn id="19" dur="500" fill="hold"/>
                                        <p:tgtEl>
                                          <p:spTgt spid="87"/>
                                        </p:tgtEl>
                                        <p:attrNameLst>
                                          <p:attrName>ppt_x</p:attrName>
                                        </p:attrNameLst>
                                      </p:cBhvr>
                                      <p:tavLst>
                                        <p:tav tm="0">
                                          <p:val>
                                            <p:strVal val="#ppt_x"/>
                                          </p:val>
                                        </p:tav>
                                        <p:tav tm="100000">
                                          <p:val>
                                            <p:strVal val="#ppt_x"/>
                                          </p:val>
                                        </p:tav>
                                      </p:tavLst>
                                    </p:anim>
                                    <p:anim calcmode="lin" valueType="num">
                                      <p:cBhvr additive="base">
                                        <p:cTn id="20"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anim calcmode="lin" valueType="num">
                                      <p:cBhvr additive="base">
                                        <p:cTn id="25" dur="500" fill="hold"/>
                                        <p:tgtEl>
                                          <p:spTgt spid="88"/>
                                        </p:tgtEl>
                                        <p:attrNameLst>
                                          <p:attrName>ppt_x</p:attrName>
                                        </p:attrNameLst>
                                      </p:cBhvr>
                                      <p:tavLst>
                                        <p:tav tm="0">
                                          <p:val>
                                            <p:strVal val="#ppt_x"/>
                                          </p:val>
                                        </p:tav>
                                        <p:tav tm="100000">
                                          <p:val>
                                            <p:strVal val="#ppt_x"/>
                                          </p:val>
                                        </p:tav>
                                      </p:tavLst>
                                    </p:anim>
                                    <p:anim calcmode="lin" valueType="num">
                                      <p:cBhvr additive="base">
                                        <p:cTn id="26"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87" grpId="0"/>
      <p:bldP spid="88"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KSO_Shape"/>
          <p:cNvSpPr/>
          <p:nvPr/>
        </p:nvSpPr>
        <p:spPr bwMode="auto">
          <a:xfrm>
            <a:off x="796925" y="5017740"/>
            <a:ext cx="382588" cy="3254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noProof="1">
              <a:solidFill>
                <a:srgbClr val="FFFFFF"/>
              </a:solidFill>
              <a:ea typeface="微软雅黑" panose="020B0503020204020204" pitchFamily="34" charset="-122"/>
            </a:endParaRPr>
          </a:p>
        </p:txBody>
      </p:sp>
      <p:sp>
        <p:nvSpPr>
          <p:cNvPr id="85" name="object 2"/>
          <p:cNvSpPr txBox="1"/>
          <p:nvPr/>
        </p:nvSpPr>
        <p:spPr>
          <a:xfrm>
            <a:off x="5828315" y="332656"/>
            <a:ext cx="3228169"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zh-CN" altLang="en-US" sz="4000" dirty="0">
                <a:solidFill>
                  <a:schemeClr val="bg1"/>
                </a:solidFill>
                <a:latin typeface="+mn-ea"/>
                <a:ea typeface="+mn-ea"/>
              </a:rPr>
              <a:t>改签后</a:t>
            </a:r>
            <a:r>
              <a:rPr lang="zh-CN" altLang="en-US" sz="4000" dirty="0" smtClean="0">
                <a:solidFill>
                  <a:schemeClr val="bg1"/>
                </a:solidFill>
                <a:latin typeface="+mn-ea"/>
                <a:ea typeface="+mn-ea"/>
              </a:rPr>
              <a:t>退款</a:t>
            </a:r>
            <a:endParaRPr lang="zh-CN" altLang="en-US" sz="4000" dirty="0">
              <a:solidFill>
                <a:schemeClr val="bg1"/>
              </a:solidFill>
              <a:latin typeface="+mn-ea"/>
              <a:ea typeface="+mn-ea"/>
            </a:endParaRPr>
          </a:p>
        </p:txBody>
      </p:sp>
      <p:sp>
        <p:nvSpPr>
          <p:cNvPr id="86" name="矩形 85"/>
          <p:cNvSpPr>
            <a:spLocks noChangeArrowheads="1"/>
          </p:cNvSpPr>
          <p:nvPr/>
        </p:nvSpPr>
        <p:spPr bwMode="auto">
          <a:xfrm>
            <a:off x="242163" y="1340768"/>
            <a:ext cx="3671179"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r">
              <a:buFont typeface="Wingdings" panose="05000000000000000000" pitchFamily="2" charset="2"/>
              <a:buChar char="u"/>
            </a:pPr>
            <a:r>
              <a:rPr lang="zh-CN" altLang="en-US" sz="2200" b="1" dirty="0" smtClean="0">
                <a:solidFill>
                  <a:srgbClr val="17375E"/>
                </a:solidFill>
                <a:latin typeface="+mj-ea"/>
                <a:ea typeface="+mj-ea"/>
              </a:rPr>
              <a:t>系统结构 </a:t>
            </a:r>
            <a:r>
              <a:rPr lang="en-US" altLang="zh-CN" sz="2200" b="1" dirty="0" smtClean="0">
                <a:solidFill>
                  <a:srgbClr val="17375E"/>
                </a:solidFill>
                <a:latin typeface="+mj-ea"/>
                <a:ea typeface="+mj-ea"/>
              </a:rPr>
              <a:t>– </a:t>
            </a:r>
            <a:r>
              <a:rPr lang="zh-CN" altLang="en-US" sz="2200" b="1" dirty="0" smtClean="0">
                <a:solidFill>
                  <a:srgbClr val="17375E"/>
                </a:solidFill>
                <a:latin typeface="+mj-ea"/>
                <a:ea typeface="+mj-ea"/>
              </a:rPr>
              <a:t>退改规则更新</a:t>
            </a:r>
            <a:endParaRPr lang="zh-CN" altLang="en-US" sz="2200" b="1" dirty="0">
              <a:solidFill>
                <a:srgbClr val="17375E"/>
              </a:solidFill>
              <a:latin typeface="+mj-ea"/>
              <a:ea typeface="+mj-ea"/>
            </a:endParaRPr>
          </a:p>
        </p:txBody>
      </p:sp>
      <p:pic>
        <p:nvPicPr>
          <p:cNvPr id="2" name="图片 1"/>
          <p:cNvPicPr>
            <a:picLocks noChangeAspect="1"/>
          </p:cNvPicPr>
          <p:nvPr/>
        </p:nvPicPr>
        <p:blipFill>
          <a:blip r:embed="rId1"/>
          <a:stretch>
            <a:fillRect/>
          </a:stretch>
        </p:blipFill>
        <p:spPr>
          <a:xfrm>
            <a:off x="837214" y="1961181"/>
            <a:ext cx="7695225" cy="442034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KSO_Shape"/>
          <p:cNvSpPr/>
          <p:nvPr/>
        </p:nvSpPr>
        <p:spPr bwMode="auto">
          <a:xfrm>
            <a:off x="796925" y="5017740"/>
            <a:ext cx="382588" cy="3254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noProof="1">
              <a:solidFill>
                <a:srgbClr val="FFFFFF"/>
              </a:solidFill>
              <a:ea typeface="微软雅黑" panose="020B0503020204020204" pitchFamily="34" charset="-122"/>
            </a:endParaRPr>
          </a:p>
        </p:txBody>
      </p:sp>
      <p:sp>
        <p:nvSpPr>
          <p:cNvPr id="85" name="object 2"/>
          <p:cNvSpPr txBox="1"/>
          <p:nvPr/>
        </p:nvSpPr>
        <p:spPr>
          <a:xfrm>
            <a:off x="5828315" y="332656"/>
            <a:ext cx="3228169" cy="627736"/>
          </a:xfrm>
          <a:prstGeom prst="rect">
            <a:avLst/>
          </a:prstGeom>
        </p:spPr>
        <p:txBody>
          <a:bodyPr vert="horz" wrap="square" lIns="0" tIns="12065" rIns="0" bIns="0" rtlCol="0">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r>
              <a:rPr lang="zh-CN" altLang="en-US" sz="4000" dirty="0">
                <a:solidFill>
                  <a:schemeClr val="bg1"/>
                </a:solidFill>
                <a:latin typeface="+mn-ea"/>
                <a:ea typeface="+mn-ea"/>
              </a:rPr>
              <a:t>改签后</a:t>
            </a:r>
            <a:r>
              <a:rPr lang="zh-CN" altLang="en-US" sz="4000" dirty="0" smtClean="0">
                <a:solidFill>
                  <a:schemeClr val="bg1"/>
                </a:solidFill>
                <a:latin typeface="+mn-ea"/>
                <a:ea typeface="+mn-ea"/>
              </a:rPr>
              <a:t>退款</a:t>
            </a:r>
            <a:endParaRPr lang="zh-CN" altLang="en-US" sz="4000" dirty="0">
              <a:solidFill>
                <a:schemeClr val="bg1"/>
              </a:solidFill>
              <a:latin typeface="+mn-ea"/>
              <a:ea typeface="+mn-ea"/>
            </a:endParaRPr>
          </a:p>
        </p:txBody>
      </p:sp>
      <p:sp>
        <p:nvSpPr>
          <p:cNvPr id="86" name="矩形 85"/>
          <p:cNvSpPr>
            <a:spLocks noChangeArrowheads="1"/>
          </p:cNvSpPr>
          <p:nvPr/>
        </p:nvSpPr>
        <p:spPr bwMode="auto">
          <a:xfrm>
            <a:off x="372000" y="1087492"/>
            <a:ext cx="3389050"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r">
              <a:buFont typeface="Wingdings" panose="05000000000000000000" pitchFamily="2" charset="2"/>
              <a:buChar char="u"/>
            </a:pPr>
            <a:r>
              <a:rPr lang="zh-CN" altLang="en-US" sz="2200" b="1" dirty="0" smtClean="0">
                <a:solidFill>
                  <a:srgbClr val="17375E"/>
                </a:solidFill>
                <a:latin typeface="+mj-ea"/>
                <a:ea typeface="+mj-ea"/>
              </a:rPr>
              <a:t>系统结构 </a:t>
            </a:r>
            <a:r>
              <a:rPr lang="en-US" altLang="zh-CN" sz="2200" b="1" dirty="0" smtClean="0">
                <a:solidFill>
                  <a:srgbClr val="17375E"/>
                </a:solidFill>
                <a:latin typeface="+mj-ea"/>
                <a:ea typeface="+mj-ea"/>
              </a:rPr>
              <a:t>– </a:t>
            </a:r>
            <a:r>
              <a:rPr lang="zh-CN" altLang="en-US" sz="2200" b="1" dirty="0" smtClean="0">
                <a:solidFill>
                  <a:srgbClr val="17375E"/>
                </a:solidFill>
                <a:latin typeface="+mj-ea"/>
                <a:ea typeface="+mj-ea"/>
              </a:rPr>
              <a:t>改签款退款</a:t>
            </a:r>
            <a:endParaRPr lang="zh-CN" altLang="en-US" sz="2200" b="1" dirty="0">
              <a:solidFill>
                <a:srgbClr val="17375E"/>
              </a:solidFill>
              <a:latin typeface="+mj-ea"/>
              <a:ea typeface="+mj-ea"/>
            </a:endParaRPr>
          </a:p>
        </p:txBody>
      </p:sp>
      <p:pic>
        <p:nvPicPr>
          <p:cNvPr id="2" name="图片 1"/>
          <p:cNvPicPr>
            <a:picLocks noChangeAspect="1"/>
          </p:cNvPicPr>
          <p:nvPr/>
        </p:nvPicPr>
        <p:blipFill>
          <a:blip r:embed="rId1"/>
          <a:stretch>
            <a:fillRect/>
          </a:stretch>
        </p:blipFill>
        <p:spPr>
          <a:xfrm>
            <a:off x="47625" y="1536644"/>
            <a:ext cx="9096375" cy="520065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diagram"/>
  <p:tag name="KSO_WM_TEMPLATE_INDEX" val="175"/>
  <p:tag name="KSO_WM_UNIT_TYPE" val="n_i"/>
  <p:tag name="KSO_WM_UNIT_INDEX" val="1_11"/>
  <p:tag name="KSO_WM_UNIT_ID" val="diagram175_4*n_i*1_11"/>
  <p:tag name="KSO_WM_UNIT_CLEAR" val="1"/>
  <p:tag name="KSO_WM_UNIT_LAYERLEVEL" val="1_1"/>
  <p:tag name="KSO_WM_DIAGRAM_GROUP_CODE" val="n1-1"/>
  <p:tag name="KSO_WM_UNIT_TEXT_FILL_FORE_SCHEMECOLOR_INDEX" val="13"/>
  <p:tag name="KSO_WM_UNIT_TEXT_FILL_TYPE" val="1"/>
</p:tagLst>
</file>

<file path=ppt/tags/tag10.xml><?xml version="1.0" encoding="utf-8"?>
<p:tagLst xmlns:p="http://schemas.openxmlformats.org/presentationml/2006/main">
  <p:tag name="KSO_WM_TAG_VERSION" val="1.0"/>
  <p:tag name="KSO_WM_TEMPLATE_CATEGORY" val="diagram"/>
  <p:tag name="KSO_WM_TEMPLATE_INDEX" val="277"/>
  <p:tag name="KSO_WM_UNIT_TYPE" val="l_i"/>
  <p:tag name="KSO_WM_UNIT_INDEX" val="1_11"/>
  <p:tag name="KSO_WM_UNIT_ID" val="259*l_i*1_11"/>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4"/>
  <p:tag name="KSO_WM_UNIT_TEXT_FILL_TYPE" val="1"/>
</p:tagLst>
</file>

<file path=ppt/tags/tag11.xml><?xml version="1.0" encoding="utf-8"?>
<p:tagLst xmlns:p="http://schemas.openxmlformats.org/presentationml/2006/main">
  <p:tag name="KSO_WM_TAG_VERSION" val="1.0"/>
  <p:tag name="KSO_WM_TEMPLATE_CATEGORY" val="diagram"/>
  <p:tag name="KSO_WM_TEMPLATE_INDEX" val="277"/>
  <p:tag name="KSO_WM_UNIT_TYPE" val="l_i"/>
  <p:tag name="KSO_WM_UNIT_INDEX" val="1_12"/>
  <p:tag name="KSO_WM_UNIT_ID" val="259*l_i*1_12"/>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TAG_VERSION" val="1.0"/>
  <p:tag name="KSO_WM_TEMPLATE_CATEGORY" val="diagram"/>
  <p:tag name="KSO_WM_TEMPLATE_INDEX" val="277"/>
  <p:tag name="KSO_WM_UNIT_TYPE" val="l_i"/>
  <p:tag name="KSO_WM_UNIT_INDEX" val="1_13"/>
  <p:tag name="KSO_WM_UNIT_ID" val="259*l_i*1_13"/>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TAG_VERSION" val="1.0"/>
  <p:tag name="KSO_WM_TEMPLATE_CATEGORY" val="diagram"/>
  <p:tag name="KSO_WM_TEMPLATE_INDEX" val="277"/>
  <p:tag name="KSO_WM_UNIT_TYPE" val="l_i"/>
  <p:tag name="KSO_WM_UNIT_INDEX" val="1_14"/>
  <p:tag name="KSO_WM_UNIT_ID" val="259*l_i*1_14"/>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TAG_VERSION" val="1.0"/>
  <p:tag name="KSO_WM_TEMPLATE_CATEGORY" val="diagram"/>
  <p:tag name="KSO_WM_TEMPLATE_INDEX" val="277"/>
  <p:tag name="KSO_WM_UNIT_TYPE" val="l_i"/>
  <p:tag name="KSO_WM_UNIT_INDEX" val="1_15"/>
  <p:tag name="KSO_WM_UNIT_ID" val="259*l_i*1_15"/>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TAG_VERSION" val="1.0"/>
  <p:tag name="KSO_WM_TEMPLATE_CATEGORY" val="diagram"/>
  <p:tag name="KSO_WM_TEMPLATE_INDEX" val="277"/>
  <p:tag name="KSO_WM_UNIT_TYPE" val="l_h_f"/>
  <p:tag name="KSO_WM_UNIT_INDEX" val="1_2_1"/>
  <p:tag name="KSO_WM_UNIT_ID" val="259*l_h_f*1_2_1"/>
  <p:tag name="KSO_WM_UNIT_CLEAR" val="1"/>
  <p:tag name="KSO_WM_UNIT_LAYERLEVEL" val="1_1_1"/>
  <p:tag name="KSO_WM_UNIT_VALUE" val="20"/>
  <p:tag name="KSO_WM_UNIT_HIGHLIGHT" val="0"/>
  <p:tag name="KSO_WM_UNIT_COMPATIBLE" val="0"/>
  <p:tag name="KSO_WM_BEAUTIFY_FLAG" val="#wm#"/>
  <p:tag name="KSO_WM_UNIT_PRESET_TEXT_INDEX" val="4"/>
  <p:tag name="KSO_WM_UNIT_PRESET_TEXT_LEN" val="45"/>
  <p:tag name="KSO_WM_DIAGRAM_GROUP_CODE" val="l1-1"/>
  <p:tag name="KSO_WM_UNIT_TEXT_FILL_FORE_SCHEMECOLOR_INDEX" val="13"/>
  <p:tag name="KSO_WM_UNIT_TEXT_FILL_TYPE" val="1"/>
</p:tagLst>
</file>

<file path=ppt/tags/tag16.xml><?xml version="1.0" encoding="utf-8"?>
<p:tagLst xmlns:p="http://schemas.openxmlformats.org/presentationml/2006/main">
  <p:tag name="KSO_WM_TAG_VERSION" val="1.0"/>
  <p:tag name="KSO_WM_TEMPLATE_CATEGORY" val="diagram"/>
  <p:tag name="KSO_WM_TEMPLATE_INDEX" val="277"/>
  <p:tag name="KSO_WM_UNIT_TYPE" val="l_h_a"/>
  <p:tag name="KSO_WM_UNIT_INDEX" val="1_2_1"/>
  <p:tag name="KSO_WM_UNIT_ID" val="259*l_h_a*1_2_1"/>
  <p:tag name="KSO_WM_UNIT_CLEAR" val="1"/>
  <p:tag name="KSO_WM_UNIT_LAYERLEVEL" val="1_1_1"/>
  <p:tag name="KSO_WM_UNIT_VALUE" val="9"/>
  <p:tag name="KSO_WM_UNIT_HIGHLIGHT" val="0"/>
  <p:tag name="KSO_WM_UNIT_COMPATIBLE" val="0"/>
  <p:tag name="KSO_WM_BEAUTIFY_FLAG" val="#wm#"/>
  <p:tag name="KSO_WM_UNIT_PRESET_TEXT_INDEX" val="4"/>
  <p:tag name="KSO_WM_UNIT_PRESET_TEXT_LEN" val="12"/>
  <p:tag name="KSO_WM_DIAGRAM_GROUP_CODE" val="l1-1"/>
  <p:tag name="KSO_WM_UNIT_TEXT_FILL_FORE_SCHEMECOLOR_INDEX" val="6"/>
  <p:tag name="KSO_WM_UNIT_TEXT_FILL_TYPE" val="1"/>
</p:tagLst>
</file>

<file path=ppt/tags/tag17.xml><?xml version="1.0" encoding="utf-8"?>
<p:tagLst xmlns:p="http://schemas.openxmlformats.org/presentationml/2006/main">
  <p:tag name="KSO_WM_TAG_VERSION" val="1.0"/>
  <p:tag name="KSO_WM_TEMPLATE_CATEGORY" val="diagram"/>
  <p:tag name="KSO_WM_TEMPLATE_INDEX" val="277"/>
  <p:tag name="KSO_WM_UNIT_TYPE" val="l_h_f"/>
  <p:tag name="KSO_WM_UNIT_INDEX" val="1_2_1"/>
  <p:tag name="KSO_WM_UNIT_ID" val="259*l_h_f*1_2_1"/>
  <p:tag name="KSO_WM_UNIT_CLEAR" val="1"/>
  <p:tag name="KSO_WM_UNIT_LAYERLEVEL" val="1_1_1"/>
  <p:tag name="KSO_WM_UNIT_VALUE" val="20"/>
  <p:tag name="KSO_WM_UNIT_HIGHLIGHT" val="0"/>
  <p:tag name="KSO_WM_UNIT_COMPATIBLE" val="0"/>
  <p:tag name="KSO_WM_BEAUTIFY_FLAG" val="#wm#"/>
  <p:tag name="KSO_WM_UNIT_PRESET_TEXT_INDEX" val="4"/>
  <p:tag name="KSO_WM_UNIT_PRESET_TEXT_LEN" val="45"/>
  <p:tag name="KSO_WM_DIAGRAM_GROUP_CODE" val="l1-1"/>
  <p:tag name="KSO_WM_UNIT_TEXT_FILL_FORE_SCHEMECOLOR_INDEX" val="13"/>
  <p:tag name="KSO_WM_UNIT_TEXT_FILL_TYPE" val="1"/>
</p:tagLst>
</file>

<file path=ppt/tags/tag18.xml><?xml version="1.0" encoding="utf-8"?>
<p:tagLst xmlns:p="http://schemas.openxmlformats.org/presentationml/2006/main">
  <p:tag name="KSO_WM_TAG_VERSION" val="1.0"/>
  <p:tag name="KSO_WM_TEMPLATE_CATEGORY" val="diagram"/>
  <p:tag name="KSO_WM_TEMPLATE_INDEX" val="277"/>
  <p:tag name="KSO_WM_UNIT_TYPE" val="l_h_a"/>
  <p:tag name="KSO_WM_UNIT_INDEX" val="1_2_1"/>
  <p:tag name="KSO_WM_UNIT_ID" val="259*l_h_a*1_2_1"/>
  <p:tag name="KSO_WM_UNIT_CLEAR" val="1"/>
  <p:tag name="KSO_WM_UNIT_LAYERLEVEL" val="1_1_1"/>
  <p:tag name="KSO_WM_UNIT_VALUE" val="9"/>
  <p:tag name="KSO_WM_UNIT_HIGHLIGHT" val="0"/>
  <p:tag name="KSO_WM_UNIT_COMPATIBLE" val="0"/>
  <p:tag name="KSO_WM_BEAUTIFY_FLAG" val="#wm#"/>
  <p:tag name="KSO_WM_UNIT_PRESET_TEXT_INDEX" val="4"/>
  <p:tag name="KSO_WM_UNIT_PRESET_TEXT_LEN" val="12"/>
  <p:tag name="KSO_WM_DIAGRAM_GROUP_CODE" val="l1-1"/>
  <p:tag name="KSO_WM_UNIT_TEXT_FILL_FORE_SCHEMECOLOR_INDEX" val="6"/>
  <p:tag name="KSO_WM_UNIT_TEXT_FILL_TYPE" val="1"/>
</p:tagLst>
</file>

<file path=ppt/tags/tag2.xml><?xml version="1.0" encoding="utf-8"?>
<p:tagLst xmlns:p="http://schemas.openxmlformats.org/presentationml/2006/main">
  <p:tag name="KSO_WM_TAG_VERSION" val="1.0"/>
  <p:tag name="KSO_WM_BEAUTIFY_FLAG" val="#wm#"/>
  <p:tag name="KSO_WM_TEMPLATE_CATEGORY" val="diagram"/>
  <p:tag name="KSO_WM_TEMPLATE_INDEX" val="175"/>
  <p:tag name="KSO_WM_UNIT_TYPE" val="n_i"/>
  <p:tag name="KSO_WM_UNIT_INDEX" val="1_17"/>
  <p:tag name="KSO_WM_UNIT_ID" val="diagram175_4*n_i*1_17"/>
  <p:tag name="KSO_WM_UNIT_CLEAR" val="1"/>
  <p:tag name="KSO_WM_UNIT_LAYERLEVEL" val="1_1"/>
  <p:tag name="KSO_WM_DIAGRAM_GROUP_CODE" val="n1-1"/>
  <p:tag name="KSO_WM_UNIT_TEXT_FILL_FORE_SCHEMECOLOR_INDEX" val="13"/>
  <p:tag name="KSO_WM_UNIT_TEXT_FILL_TYPE" val="1"/>
</p:tagLst>
</file>

<file path=ppt/tags/tag3.xml><?xml version="1.0" encoding="utf-8"?>
<p:tagLst xmlns:p="http://schemas.openxmlformats.org/presentationml/2006/main">
  <p:tag name="KSO_WM_TAG_VERSION" val="1.0"/>
  <p:tag name="KSO_WM_BEAUTIFY_FLAG" val="#wm#"/>
  <p:tag name="KSO_WM_TEMPLATE_CATEGORY" val="diagram"/>
  <p:tag name="KSO_WM_TEMPLATE_INDEX" val="175"/>
  <p:tag name="KSO_WM_UNIT_TYPE" val="n_i"/>
  <p:tag name="KSO_WM_UNIT_INDEX" val="1_13"/>
  <p:tag name="KSO_WM_UNIT_ID" val="diagram175_4*n_i*1_13"/>
  <p:tag name="KSO_WM_UNIT_CLEAR" val="1"/>
  <p:tag name="KSO_WM_UNIT_LAYERLEVEL" val="1_1"/>
  <p:tag name="KSO_WM_DIAGRAM_GROUP_CODE" val="n1-1"/>
  <p:tag name="KSO_WM_UNIT_TEXT_FILL_FORE_SCHEMECOLOR_INDEX" val="13"/>
  <p:tag name="KSO_WM_UNIT_TEXT_FILL_TYPE" val="1"/>
</p:tagLst>
</file>

<file path=ppt/tags/tag4.xml><?xml version="1.0" encoding="utf-8"?>
<p:tagLst xmlns:p="http://schemas.openxmlformats.org/presentationml/2006/main">
  <p:tag name="KSO_WM_TAG_VERSION" val="1.0"/>
  <p:tag name="KSO_WM_BEAUTIFY_FLAG" val="#wm#"/>
  <p:tag name="KSO_WM_TEMPLATE_CATEGORY" val="diagram"/>
  <p:tag name="KSO_WM_TEMPLATE_INDEX" val="175"/>
  <p:tag name="KSO_WM_UNIT_TYPE" val="n_i"/>
  <p:tag name="KSO_WM_UNIT_INDEX" val="1_15"/>
  <p:tag name="KSO_WM_UNIT_ID" val="diagram175_4*n_i*1_15"/>
  <p:tag name="KSO_WM_UNIT_CLEAR" val="1"/>
  <p:tag name="KSO_WM_UNIT_LAYERLEVEL" val="1_1"/>
  <p:tag name="KSO_WM_DIAGRAM_GROUP_CODE" val="n1-1"/>
  <p:tag name="KSO_WM_UNIT_TEXT_FILL_FORE_SCHEMECOLOR_INDEX" val="13"/>
  <p:tag name="KSO_WM_UNIT_TEXT_FILL_TYPE" val="1"/>
</p:tagLst>
</file>

<file path=ppt/tags/tag5.xml><?xml version="1.0" encoding="utf-8"?>
<p:tagLst xmlns:p="http://schemas.openxmlformats.org/presentationml/2006/main">
  <p:tag name="KSO_WM_TAG_VERSION" val="1.0"/>
  <p:tag name="KSO_WM_TEMPLATE_CATEGORY" val="diagram"/>
  <p:tag name="KSO_WM_TEMPLATE_INDEX" val="277"/>
  <p:tag name="KSO_WM_UNIT_TYPE" val="l_i"/>
  <p:tag name="KSO_WM_UNIT_INDEX" val="1_6"/>
  <p:tag name="KSO_WM_UNIT_ID" val="259*l_i*1_6"/>
  <p:tag name="KSO_WM_UNIT_CLEAR" val="1"/>
  <p:tag name="KSO_WM_UNIT_LAYERLEVEL" val="1_1"/>
  <p:tag name="KSO_WM_BEAUTIFY_FLAG" val="#wm#"/>
  <p:tag name="KSO_WM_DIAGRAM_GROUP_CODE" val="l1-1"/>
  <p:tag name="KSO_WM_UNIT_FILL_FORE_SCHEMECOLOR_INDEX" val="7"/>
  <p:tag name="KSO_WM_UNIT_FILL_TYPE" val="1"/>
  <p:tag name="KSO_WM_UNIT_TEXT_FILL_FORE_SCHEMECOLOR_INDEX" val="14"/>
  <p:tag name="KSO_WM_UNIT_TEXT_FILL_TYPE" val="1"/>
</p:tagLst>
</file>

<file path=ppt/tags/tag6.xml><?xml version="1.0" encoding="utf-8"?>
<p:tagLst xmlns:p="http://schemas.openxmlformats.org/presentationml/2006/main">
  <p:tag name="KSO_WM_TAG_VERSION" val="1.0"/>
  <p:tag name="KSO_WM_TEMPLATE_CATEGORY" val="diagram"/>
  <p:tag name="KSO_WM_TEMPLATE_INDEX" val="277"/>
  <p:tag name="KSO_WM_UNIT_TYPE" val="l_i"/>
  <p:tag name="KSO_WM_UNIT_INDEX" val="1_7"/>
  <p:tag name="KSO_WM_UNIT_ID" val="259*l_i*1_7"/>
  <p:tag name="KSO_WM_UNIT_CLEAR" val="1"/>
  <p:tag name="KSO_WM_UNIT_LAYERLEVEL" val="1_1"/>
  <p:tag name="KSO_WM_BEAUTIFY_FLAG" val="#wm#"/>
  <p:tag name="KSO_WM_DIAGRAM_GROUP_CODE" val="l1-1"/>
  <p:tag name="KSO_WM_UNIT_FILL_FORE_SCHEMECOLOR_INDEX" val="7"/>
  <p:tag name="KSO_WM_UNIT_FILL_TYPE" val="1"/>
  <p:tag name="KSO_WM_UNIT_TEXT_FILL_FORE_SCHEMECOLOR_INDEX" val="14"/>
  <p:tag name="KSO_WM_UNIT_TEXT_FILL_TYPE" val="1"/>
</p:tagLst>
</file>

<file path=ppt/tags/tag7.xml><?xml version="1.0" encoding="utf-8"?>
<p:tagLst xmlns:p="http://schemas.openxmlformats.org/presentationml/2006/main">
  <p:tag name="KSO_WM_TAG_VERSION" val="1.0"/>
  <p:tag name="KSO_WM_TEMPLATE_CATEGORY" val="diagram"/>
  <p:tag name="KSO_WM_TEMPLATE_INDEX" val="277"/>
  <p:tag name="KSO_WM_UNIT_TYPE" val="l_i"/>
  <p:tag name="KSO_WM_UNIT_INDEX" val="1_8"/>
  <p:tag name="KSO_WM_UNIT_ID" val="259*l_i*1_8"/>
  <p:tag name="KSO_WM_UNIT_CLEAR" val="1"/>
  <p:tag name="KSO_WM_UNIT_LAYERLEVEL" val="1_1"/>
  <p:tag name="KSO_WM_BEAUTIFY_FLAG" val="#wm#"/>
  <p:tag name="KSO_WM_DIAGRAM_GROUP_CODE" val="l1-1"/>
  <p:tag name="KSO_WM_UNIT_FILL_FORE_SCHEMECOLOR_INDEX" val="7"/>
  <p:tag name="KSO_WM_UNIT_FILL_TYPE" val="1"/>
  <p:tag name="KSO_WM_UNIT_TEXT_FILL_FORE_SCHEMECOLOR_INDEX" val="14"/>
  <p:tag name="KSO_WM_UNIT_TEXT_FILL_TYPE" val="1"/>
</p:tagLst>
</file>

<file path=ppt/tags/tag8.xml><?xml version="1.0" encoding="utf-8"?>
<p:tagLst xmlns:p="http://schemas.openxmlformats.org/presentationml/2006/main">
  <p:tag name="KSO_WM_TAG_VERSION" val="1.0"/>
  <p:tag name="KSO_WM_TEMPLATE_CATEGORY" val="diagram"/>
  <p:tag name="KSO_WM_TEMPLATE_INDEX" val="277"/>
  <p:tag name="KSO_WM_UNIT_TYPE" val="l_i"/>
  <p:tag name="KSO_WM_UNIT_INDEX" val="1_9"/>
  <p:tag name="KSO_WM_UNIT_ID" val="259*l_i*1_9"/>
  <p:tag name="KSO_WM_UNIT_CLEAR" val="1"/>
  <p:tag name="KSO_WM_UNIT_LAYERLEVEL" val="1_1"/>
  <p:tag name="KSO_WM_BEAUTIFY_FLAG" val="#wm#"/>
  <p:tag name="KSO_WM_DIAGRAM_GROUP_CODE" val="l1-1"/>
  <p:tag name="KSO_WM_UNIT_FILL_FORE_SCHEMECOLOR_INDEX" val="7"/>
  <p:tag name="KSO_WM_UNIT_FILL_TYPE" val="1"/>
  <p:tag name="KSO_WM_UNIT_TEXT_FILL_FORE_SCHEMECOLOR_INDEX" val="14"/>
  <p:tag name="KSO_WM_UNIT_TEXT_FILL_TYPE" val="1"/>
</p:tagLst>
</file>

<file path=ppt/tags/tag9.xml><?xml version="1.0" encoding="utf-8"?>
<p:tagLst xmlns:p="http://schemas.openxmlformats.org/presentationml/2006/main">
  <p:tag name="KSO_WM_TAG_VERSION" val="1.0"/>
  <p:tag name="KSO_WM_TEMPLATE_CATEGORY" val="diagram"/>
  <p:tag name="KSO_WM_TEMPLATE_INDEX" val="277"/>
  <p:tag name="KSO_WM_UNIT_TYPE" val="l_i"/>
  <p:tag name="KSO_WM_UNIT_INDEX" val="1_10"/>
  <p:tag name="KSO_WM_UNIT_ID" val="259*l_i*1_10"/>
  <p:tag name="KSO_WM_UNIT_CLEAR" val="1"/>
  <p:tag name="KSO_WM_UNIT_LAYERLEVEL" val="1_1"/>
  <p:tag name="KSO_WM_BEAUTIFY_FLAG" val="#wm#"/>
  <p:tag name="KSO_WM_DIAGRAM_GROUP_CODE" val="l1-1"/>
  <p:tag name="KSO_WM_UNIT_FILL_FORE_SCHEMECOLOR_INDEX" val="7"/>
  <p:tag name="KSO_WM_UNIT_FILL_TYPE" val="1"/>
  <p:tag name="KSO_WM_UNIT_TEXT_FILL_FORE_SCHEMECOLOR_INDEX" val="14"/>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2148</Words>
  <Application>WPS 演示</Application>
  <PresentationFormat>全屏显示(4:3)</PresentationFormat>
  <Paragraphs>353</Paragraphs>
  <Slides>36</Slides>
  <Notes>36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52" baseType="lpstr">
      <vt:lpstr>Arial</vt:lpstr>
      <vt:lpstr>宋体</vt:lpstr>
      <vt:lpstr>Wingdings</vt:lpstr>
      <vt:lpstr>Verdana</vt:lpstr>
      <vt:lpstr>微软雅黑</vt:lpstr>
      <vt:lpstr>Calibri</vt:lpstr>
      <vt:lpstr>Wingdings</vt:lpstr>
      <vt:lpstr>华文行楷</vt:lpstr>
      <vt:lpstr>方正舒体</vt:lpstr>
      <vt:lpstr>Noto Serif CJK SC</vt:lpstr>
      <vt:lpstr>楷体</vt:lpstr>
      <vt:lpstr>Arial Unicode MS</vt:lpstr>
      <vt:lpstr>华康俪金黑W8(P)</vt:lpstr>
      <vt:lpstr>黑体</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鲍海燕</dc:creator>
  <cp:lastModifiedBy>test</cp:lastModifiedBy>
  <cp:revision>1782</cp:revision>
  <dcterms:created xsi:type="dcterms:W3CDTF">2010-09-07T03:46:00Z</dcterms:created>
  <dcterms:modified xsi:type="dcterms:W3CDTF">2018-12-03T15:40:52Z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0x0101007AB58BF05DAE074A91C1E800B47DD514</vt:lpwstr>
  </property>
  <property fmtid="{D5CDD505-2E9C-101B-9397-08002B2CF9AE}" pid="3" name="KSOProductBuildVer">
    <vt:lpwstr>2052-10.1.0.6554</vt:lpwstr>
  </property>
</Properties>
</file>