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0" r:id="rId3"/>
    <p:sldId id="282" r:id="rId4"/>
    <p:sldId id="261" r:id="rId5"/>
    <p:sldId id="271" r:id="rId6"/>
    <p:sldId id="273" r:id="rId7"/>
    <p:sldId id="274" r:id="rId8"/>
    <p:sldId id="275" r:id="rId9"/>
    <p:sldId id="260" r:id="rId10"/>
    <p:sldId id="262" r:id="rId11"/>
    <p:sldId id="263" r:id="rId12"/>
    <p:sldId id="266" r:id="rId13"/>
    <p:sldId id="283" r:id="rId14"/>
    <p:sldId id="285" r:id="rId15"/>
    <p:sldId id="286" r:id="rId16"/>
    <p:sldId id="257" r:id="rId17"/>
    <p:sldId id="265" r:id="rId18"/>
    <p:sldId id="264" r:id="rId19"/>
    <p:sldId id="279" r:id="rId20"/>
    <p:sldId id="284" r:id="rId21"/>
    <p:sldId id="281" r:id="rId22"/>
    <p:sldId id="287" r:id="rId23"/>
    <p:sldId id="278"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57F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81178" autoAdjust="0"/>
  </p:normalViewPr>
  <p:slideViewPr>
    <p:cSldViewPr snapToGrid="0">
      <p:cViewPr varScale="1">
        <p:scale>
          <a:sx n="89" d="100"/>
          <a:sy n="89" d="100"/>
        </p:scale>
        <p:origin x="7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1B6C0D-AFC8-46CD-B136-117041F13113}" type="datetimeFigureOut">
              <a:rPr lang="zh-TW" altLang="en-US" smtClean="0"/>
              <a:t>2024/8/5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D33D3-5F8C-4856-BCD6-9ADA4A70950D}" type="slidenum">
              <a:rPr lang="zh-TW" altLang="en-US" smtClean="0"/>
              <a:t>‹#›</a:t>
            </a:fld>
            <a:endParaRPr lang="zh-TW" altLang="en-US"/>
          </a:p>
        </p:txBody>
      </p:sp>
    </p:spTree>
    <p:extLst>
      <p:ext uri="{BB962C8B-B14F-4D97-AF65-F5344CB8AC3E}">
        <p14:creationId xmlns:p14="http://schemas.microsoft.com/office/powerpoint/2010/main" val="2977586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rive.google.com/file/d/1FTVXBmzyWqtRYWPskNUH3_Lq0vnsC_xO/view?usp=sharin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rive.google.com/file/d/1twIeYTRAJcRFU2AZrAQ78PkfA6klwqn5/view?usp=sharing"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Token embedding 1024+1(mask)-&gt;1025,768</a:t>
            </a:r>
          </a:p>
          <a:p>
            <a:r>
              <a:rPr lang="en-US" altLang="zh-TW" dirty="0"/>
              <a:t>Enc consists of </a:t>
            </a:r>
            <a:r>
              <a:rPr lang="en-US" altLang="zh-TW" dirty="0" err="1"/>
              <a:t>multihead</a:t>
            </a:r>
            <a:r>
              <a:rPr lang="en-US" altLang="zh-TW" dirty="0"/>
              <a:t> attention, </a:t>
            </a:r>
            <a:r>
              <a:rPr lang="en-US" altLang="zh-TW" dirty="0" err="1"/>
              <a:t>mlp</a:t>
            </a:r>
            <a:r>
              <a:rPr lang="en-US" altLang="zh-TW" dirty="0"/>
              <a:t> </a:t>
            </a:r>
          </a:p>
          <a:p>
            <a:r>
              <a:rPr lang="en-US" altLang="zh-TW" dirty="0" err="1"/>
              <a:t>Tokenpredict</a:t>
            </a:r>
            <a:r>
              <a:rPr lang="en-US" altLang="zh-TW" dirty="0"/>
              <a:t>  latent domain -&gt;token domain</a:t>
            </a:r>
          </a:p>
          <a:p>
            <a:endParaRPr lang="zh-TW" altLang="en-US" dirty="0"/>
          </a:p>
        </p:txBody>
      </p:sp>
      <p:sp>
        <p:nvSpPr>
          <p:cNvPr id="4" name="投影片編號版面配置區 3"/>
          <p:cNvSpPr>
            <a:spLocks noGrp="1"/>
          </p:cNvSpPr>
          <p:nvPr>
            <p:ph type="sldNum" sz="quarter" idx="5"/>
          </p:nvPr>
        </p:nvSpPr>
        <p:spPr/>
        <p:txBody>
          <a:bodyPr/>
          <a:lstStyle/>
          <a:p>
            <a:fld id="{F2DC37FE-933A-4007-AD59-C47086F4589E}" type="slidenum">
              <a:rPr lang="zh-TW" altLang="en-US" smtClean="0"/>
              <a:t>7</a:t>
            </a:fld>
            <a:endParaRPr lang="zh-TW" altLang="en-US"/>
          </a:p>
        </p:txBody>
      </p:sp>
    </p:spTree>
    <p:extLst>
      <p:ext uri="{BB962C8B-B14F-4D97-AF65-F5344CB8AC3E}">
        <p14:creationId xmlns:p14="http://schemas.microsoft.com/office/powerpoint/2010/main" val="460106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21</a:t>
            </a:fld>
            <a:endParaRPr lang="zh-TW" altLang="en-US"/>
          </a:p>
        </p:txBody>
      </p:sp>
    </p:spTree>
    <p:extLst>
      <p:ext uri="{BB962C8B-B14F-4D97-AF65-F5344CB8AC3E}">
        <p14:creationId xmlns:p14="http://schemas.microsoft.com/office/powerpoint/2010/main" val="25214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D0D0D"/>
                </a:solidFill>
                <a:effectLst/>
                <a:highlight>
                  <a:srgbClr val="FFFFFF"/>
                </a:highlight>
                <a:latin typeface="Söhne"/>
              </a:rPr>
              <a:t>In our lab, we focus on implementing </a:t>
            </a:r>
            <a:r>
              <a:rPr lang="en-US" altLang="zh-TW" b="0" i="0" dirty="0" err="1">
                <a:solidFill>
                  <a:srgbClr val="0D0D0D"/>
                </a:solidFill>
                <a:effectLst/>
                <a:highlight>
                  <a:srgbClr val="FFFFFF"/>
                </a:highlight>
                <a:latin typeface="Söhne"/>
              </a:rPr>
              <a:t>MaskGAN</a:t>
            </a:r>
            <a:r>
              <a:rPr lang="en-US" altLang="zh-TW" b="0" i="0" dirty="0">
                <a:solidFill>
                  <a:srgbClr val="0D0D0D"/>
                </a:solidFill>
                <a:effectLst/>
                <a:highlight>
                  <a:srgbClr val="FFFFFF"/>
                </a:highlight>
                <a:latin typeface="Söhne"/>
              </a:rPr>
              <a:t> for the inpainting task. During testing, images may contain gray regions indicating missing information, which we aim to restore using </a:t>
            </a:r>
            <a:r>
              <a:rPr lang="en-US" altLang="zh-TW" b="0" i="0" dirty="0" err="1">
                <a:solidFill>
                  <a:srgbClr val="0D0D0D"/>
                </a:solidFill>
                <a:effectLst/>
                <a:highlight>
                  <a:srgbClr val="FFFFFF"/>
                </a:highlight>
                <a:latin typeface="Söhne"/>
              </a:rPr>
              <a:t>MaskGAN</a:t>
            </a:r>
            <a:r>
              <a:rPr lang="en-US" altLang="zh-TW" b="0" i="0" dirty="0">
                <a:solidFill>
                  <a:srgbClr val="0D0D0D"/>
                </a:solidFill>
                <a:effectLst/>
                <a:highlight>
                  <a:srgbClr val="FFFFFF"/>
                </a:highlight>
                <a:latin typeface="Söhne"/>
              </a:rPr>
              <a:t>. Our primary focus lies in three key areas: </a:t>
            </a:r>
            <a:r>
              <a:rPr lang="en-US" altLang="zh-TW" b="0" i="0" dirty="0" err="1">
                <a:solidFill>
                  <a:srgbClr val="0D0D0D"/>
                </a:solidFill>
                <a:effectLst/>
                <a:highlight>
                  <a:srgbClr val="FFFFFF"/>
                </a:highlight>
                <a:latin typeface="Söhne"/>
              </a:rPr>
              <a:t>multihead</a:t>
            </a:r>
            <a:r>
              <a:rPr lang="en-US" altLang="zh-TW" b="0" i="0" dirty="0">
                <a:solidFill>
                  <a:srgbClr val="0D0D0D"/>
                </a:solidFill>
                <a:effectLst/>
                <a:highlight>
                  <a:srgbClr val="FFFFFF"/>
                </a:highlight>
                <a:latin typeface="Söhne"/>
              </a:rPr>
              <a:t> attention, transformer training, and inference inpainting. We emphasize developing efficient </a:t>
            </a:r>
            <a:r>
              <a:rPr lang="en-US" altLang="zh-TW" b="0" i="0" dirty="0" err="1">
                <a:solidFill>
                  <a:srgbClr val="0D0D0D"/>
                </a:solidFill>
                <a:effectLst/>
                <a:highlight>
                  <a:srgbClr val="FFFFFF"/>
                </a:highlight>
                <a:latin typeface="Söhne"/>
              </a:rPr>
              <a:t>multihead</a:t>
            </a:r>
            <a:r>
              <a:rPr lang="en-US" altLang="zh-TW" b="0" i="0" dirty="0">
                <a:solidFill>
                  <a:srgbClr val="0D0D0D"/>
                </a:solidFill>
                <a:effectLst/>
                <a:highlight>
                  <a:srgbClr val="FFFFFF"/>
                </a:highlight>
                <a:latin typeface="Söhne"/>
              </a:rPr>
              <a:t> attention mechanisms to capture complex relationships within the image context. Additionally, we refine transformer training techniques to enhance the model's ability to learn and generalize inpainting tasks effectively. Finally, we prioritize optimizing the inference process for inpainting, ensuring swift and accurate completion of missing regions in test images. Through these efforts, we aim to advance the capabilities of inpainting models for practical image restoration applications.</a:t>
            </a:r>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10</a:t>
            </a:fld>
            <a:endParaRPr lang="zh-TW" altLang="en-US"/>
          </a:p>
        </p:txBody>
      </p:sp>
    </p:spTree>
    <p:extLst>
      <p:ext uri="{BB962C8B-B14F-4D97-AF65-F5344CB8AC3E}">
        <p14:creationId xmlns:p14="http://schemas.microsoft.com/office/powerpoint/2010/main" val="320478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11</a:t>
            </a:fld>
            <a:endParaRPr lang="zh-TW" altLang="en-US"/>
          </a:p>
        </p:txBody>
      </p:sp>
    </p:spTree>
    <p:extLst>
      <p:ext uri="{BB962C8B-B14F-4D97-AF65-F5344CB8AC3E}">
        <p14:creationId xmlns:p14="http://schemas.microsoft.com/office/powerpoint/2010/main" val="445139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14</a:t>
            </a:fld>
            <a:endParaRPr lang="zh-TW" altLang="en-US"/>
          </a:p>
        </p:txBody>
      </p:sp>
    </p:spTree>
    <p:extLst>
      <p:ext uri="{BB962C8B-B14F-4D97-AF65-F5344CB8AC3E}">
        <p14:creationId xmlns:p14="http://schemas.microsoft.com/office/powerpoint/2010/main" val="4085843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extend </a:t>
            </a:r>
            <a:r>
              <a:rPr lang="en-US" altLang="zh-TW" dirty="0" err="1"/>
              <a:t>MaskGIT</a:t>
            </a:r>
            <a:r>
              <a:rPr lang="en-US" altLang="zh-TW" dirty="0"/>
              <a:t> to this problem by tokenizing the masked image and interpreting the inpainting mask as the initial mask in our iterative decoding. We then composite the output image by linearly blending it with the input based on the masking boundary following [8]. To match the training of our baselines, we train </a:t>
            </a:r>
            <a:r>
              <a:rPr lang="en-US" altLang="zh-TW" dirty="0" err="1"/>
              <a:t>MaskGIT</a:t>
            </a:r>
            <a:r>
              <a:rPr lang="en-US" altLang="zh-TW" dirty="0"/>
              <a:t> on the 512ˆ512 center-cropped images from the Places2 [58] dataset. All hyperparameters are kept the same as the </a:t>
            </a:r>
            <a:r>
              <a:rPr lang="en-US" altLang="zh-TW" dirty="0" err="1"/>
              <a:t>MaskGIT</a:t>
            </a:r>
            <a:r>
              <a:rPr lang="en-US" altLang="zh-TW" dirty="0"/>
              <a:t> model trained on ImageNet</a:t>
            </a:r>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16</a:t>
            </a:fld>
            <a:endParaRPr lang="zh-TW" altLang="en-US"/>
          </a:p>
        </p:txBody>
      </p:sp>
    </p:spTree>
    <p:extLst>
      <p:ext uri="{BB962C8B-B14F-4D97-AF65-F5344CB8AC3E}">
        <p14:creationId xmlns:p14="http://schemas.microsoft.com/office/powerpoint/2010/main" val="4133379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17</a:t>
            </a:fld>
            <a:endParaRPr lang="zh-TW" altLang="en-US"/>
          </a:p>
        </p:txBody>
      </p:sp>
    </p:spTree>
    <p:extLst>
      <p:ext uri="{BB962C8B-B14F-4D97-AF65-F5344CB8AC3E}">
        <p14:creationId xmlns:p14="http://schemas.microsoft.com/office/powerpoint/2010/main" val="3013679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rtl="0"/>
            <a:r>
              <a:rPr lang="en-US" altLang="zh-TW" b="0" i="0" dirty="0">
                <a:solidFill>
                  <a:srgbClr val="495057"/>
                </a:solidFill>
                <a:effectLst/>
                <a:latin typeface="-apple-system"/>
              </a:rPr>
              <a:t>dataset download: </a:t>
            </a:r>
            <a:r>
              <a:rPr lang="en-US" altLang="zh-TW" b="0" i="0" u="none" strike="noStrike" dirty="0">
                <a:solidFill>
                  <a:srgbClr val="0F6CBF"/>
                </a:solidFill>
                <a:effectLst/>
                <a:latin typeface="-apple-system"/>
                <a:hlinkClick r:id="rId3"/>
              </a:rPr>
              <a:t>https://drive.google.com/file/d/1FTVXBmzyWqtRYWPskNUH3_Lq0vnsC_xO/view?usp=sharing</a:t>
            </a:r>
            <a:endParaRPr lang="en-US" altLang="zh-TW" b="0" i="0" dirty="0">
              <a:solidFill>
                <a:srgbClr val="495057"/>
              </a:solidFill>
              <a:effectLst/>
              <a:latin typeface="-apple-system"/>
            </a:endParaRPr>
          </a:p>
          <a:p>
            <a:pPr algn="l" rtl="0"/>
            <a:r>
              <a:rPr lang="en-US" altLang="zh-TW" b="0" i="0" dirty="0">
                <a:solidFill>
                  <a:srgbClr val="495057"/>
                </a:solidFill>
                <a:effectLst/>
                <a:latin typeface="-apple-system"/>
              </a:rPr>
              <a:t>VQGAN pretrained weight: </a:t>
            </a:r>
            <a:r>
              <a:rPr lang="en-US" altLang="zh-TW" b="0" i="0" u="none" strike="noStrike" dirty="0">
                <a:solidFill>
                  <a:srgbClr val="0F6CBF"/>
                </a:solidFill>
                <a:effectLst/>
                <a:latin typeface="-apple-system"/>
                <a:hlinkClick r:id="rId4"/>
              </a:rPr>
              <a:t>https://drive.google.com/file/d/1twIeYTRAJcRFU2AZrAQ78PkfA6klwqn5/view?usp=sharing</a:t>
            </a:r>
            <a:endParaRPr lang="en-US" altLang="zh-TW" b="0" i="0" dirty="0">
              <a:solidFill>
                <a:srgbClr val="495057"/>
              </a:solidFill>
              <a:effectLst/>
              <a:latin typeface="-apple-system"/>
            </a:endParaRPr>
          </a:p>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18</a:t>
            </a:fld>
            <a:endParaRPr lang="zh-TW" altLang="en-US"/>
          </a:p>
        </p:txBody>
      </p:sp>
    </p:spTree>
    <p:extLst>
      <p:ext uri="{BB962C8B-B14F-4D97-AF65-F5344CB8AC3E}">
        <p14:creationId xmlns:p14="http://schemas.microsoft.com/office/powerpoint/2010/main" val="3874128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19</a:t>
            </a:fld>
            <a:endParaRPr lang="zh-TW" altLang="en-US"/>
          </a:p>
        </p:txBody>
      </p:sp>
    </p:spTree>
    <p:extLst>
      <p:ext uri="{BB962C8B-B14F-4D97-AF65-F5344CB8AC3E}">
        <p14:creationId xmlns:p14="http://schemas.microsoft.com/office/powerpoint/2010/main" val="287995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0BD33D3-5F8C-4856-BCD6-9ADA4A70950D}" type="slidenum">
              <a:rPr lang="zh-TW" altLang="en-US" smtClean="0"/>
              <a:t>20</a:t>
            </a:fld>
            <a:endParaRPr lang="zh-TW" altLang="en-US"/>
          </a:p>
        </p:txBody>
      </p:sp>
    </p:spTree>
    <p:extLst>
      <p:ext uri="{BB962C8B-B14F-4D97-AF65-F5344CB8AC3E}">
        <p14:creationId xmlns:p14="http://schemas.microsoft.com/office/powerpoint/2010/main" val="41857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423036-757C-082A-03E5-4F69D80B85E2}"/>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B56C1BF-7991-7C7F-255F-6D68C3BF3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BE59FFF-BFEF-5AEB-26BF-05F1F659D068}"/>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5" name="頁尾版面配置區 4">
            <a:extLst>
              <a:ext uri="{FF2B5EF4-FFF2-40B4-BE49-F238E27FC236}">
                <a16:creationId xmlns:a16="http://schemas.microsoft.com/office/drawing/2014/main" id="{7BD48A2C-74F7-0324-9992-9AE9FC6B975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929B31-F5A2-5FC7-B849-022F6C5DD3BE}"/>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93291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1AFA5-4F2E-F5E2-3427-DF6FBDCB5E5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D58C123-5AB9-1BDD-7DD4-A1E5AE508A6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2ABFFF6-A893-D80F-946F-15DFC2E93972}"/>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5" name="頁尾版面配置區 4">
            <a:extLst>
              <a:ext uri="{FF2B5EF4-FFF2-40B4-BE49-F238E27FC236}">
                <a16:creationId xmlns:a16="http://schemas.microsoft.com/office/drawing/2014/main" id="{0893CC0C-9169-D588-B747-2508F2AB51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815D5B9-AE9B-4E98-0C61-F52D50E312C1}"/>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97734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C6037AF-1692-6A62-23D8-DB300842EA6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BF013801-8650-03D7-3BD2-3CD62025674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D5560F8-569E-9629-CB17-B5A8A9CE7A00}"/>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5" name="頁尾版面配置區 4">
            <a:extLst>
              <a:ext uri="{FF2B5EF4-FFF2-40B4-BE49-F238E27FC236}">
                <a16:creationId xmlns:a16="http://schemas.microsoft.com/office/drawing/2014/main" id="{46EA7098-0DAC-7C1C-B652-F81EE61B13C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7D98BCD-095B-B010-E436-6A9E510C6AA6}"/>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421896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5AD47-C61B-454E-7B4D-078DD0BAF17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2A735A2-88BC-ADAA-4F69-CDFF7DC09CC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05B9119-0504-9BF9-470D-85B9574F063F}"/>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5" name="頁尾版面配置區 4">
            <a:extLst>
              <a:ext uri="{FF2B5EF4-FFF2-40B4-BE49-F238E27FC236}">
                <a16:creationId xmlns:a16="http://schemas.microsoft.com/office/drawing/2014/main" id="{2B69CB91-EED2-502E-4740-99B16B0E8B8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A1EF05-FDF5-6C5D-2F58-93E79D3D2ADB}"/>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1551099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E230B6-C079-451E-1D47-7A50C1F6776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7BE24AA-AC66-E511-1A88-969681E6F7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6BF186E-4DC0-9002-7A86-6113F0F63375}"/>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5" name="頁尾版面配置區 4">
            <a:extLst>
              <a:ext uri="{FF2B5EF4-FFF2-40B4-BE49-F238E27FC236}">
                <a16:creationId xmlns:a16="http://schemas.microsoft.com/office/drawing/2014/main" id="{A3B28237-BCBB-F88E-AE7F-4192B070BFE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5A73DC7-70F2-B9AE-CACF-F58B0B255C4F}"/>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718066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4B8286-6363-0022-3892-A979B94FF2D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5A27DA2-A702-E84E-35DE-00A821A9C34A}"/>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1DFACC18-14B6-2A7F-852F-3D16548CDF2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6662898-8ACF-0337-8C0C-DEE28B0E1B35}"/>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6" name="頁尾版面配置區 5">
            <a:extLst>
              <a:ext uri="{FF2B5EF4-FFF2-40B4-BE49-F238E27FC236}">
                <a16:creationId xmlns:a16="http://schemas.microsoft.com/office/drawing/2014/main" id="{D623DD5F-7BC4-FCC9-66C6-A85B780C095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DC6D6B4-B7A6-20D2-C205-B57C3C58C5C9}"/>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924750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4CF4F0-6DDF-E66F-837D-A80BD30C70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A96DDA6-C743-734A-1D7C-E9B494FB75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41ABB94-8EB2-5F0D-817C-4A5FC53E835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96311A9-4013-1273-35F8-F85B99801F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9E2F573-F8A3-48F2-1120-707E0B53023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FF1BDF7-F685-45AB-F782-AB2818219F5D}"/>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8" name="頁尾版面配置區 7">
            <a:extLst>
              <a:ext uri="{FF2B5EF4-FFF2-40B4-BE49-F238E27FC236}">
                <a16:creationId xmlns:a16="http://schemas.microsoft.com/office/drawing/2014/main" id="{0F2BD33B-7847-DF59-CE04-A675404EC19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193A946-1574-A2A1-DC1C-958D2E2F7330}"/>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55225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7228F5-BEEF-DFF5-4087-1692FA90D75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A015184E-7C93-8E75-1A78-F64CB7F6B644}"/>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4" name="頁尾版面配置區 3">
            <a:extLst>
              <a:ext uri="{FF2B5EF4-FFF2-40B4-BE49-F238E27FC236}">
                <a16:creationId xmlns:a16="http://schemas.microsoft.com/office/drawing/2014/main" id="{CF71E715-AF91-B156-16B8-92A4DE8E906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89B1B6C-C36D-4E6F-E466-30EB65B013E0}"/>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83682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0712826-1E28-6F0A-F8B9-A3AD288603CF}"/>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3" name="頁尾版面配置區 2">
            <a:extLst>
              <a:ext uri="{FF2B5EF4-FFF2-40B4-BE49-F238E27FC236}">
                <a16:creationId xmlns:a16="http://schemas.microsoft.com/office/drawing/2014/main" id="{2ABCC3C5-055D-D036-3029-CEC2DE09243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7240257-91B6-69A6-6EA4-635CB60F5FC2}"/>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93800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E22670-F42C-484B-90D2-B24A979E8AB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72058F7-D32E-BA6A-F6C6-FF042975B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F937911-9B7E-79F9-9068-DB390F03F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F495ABE-C709-1053-00F4-FE7DC848E302}"/>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6" name="頁尾版面配置區 5">
            <a:extLst>
              <a:ext uri="{FF2B5EF4-FFF2-40B4-BE49-F238E27FC236}">
                <a16:creationId xmlns:a16="http://schemas.microsoft.com/office/drawing/2014/main" id="{E1B04279-31D4-F77C-F963-748232AF89F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0B81C82-17FF-EBF7-F212-7712E34457A9}"/>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145472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115C1C-CF73-C04F-80F0-56CDFDA8123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73EC781-9958-5221-22B8-002506E0D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88DF9EC-0313-FB77-7100-115DB5D3A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92EDF416-8742-9AC1-5DDF-1F9FFA50EB8F}"/>
              </a:ext>
            </a:extLst>
          </p:cNvPr>
          <p:cNvSpPr>
            <a:spLocks noGrp="1"/>
          </p:cNvSpPr>
          <p:nvPr>
            <p:ph type="dt" sz="half" idx="10"/>
          </p:nvPr>
        </p:nvSpPr>
        <p:spPr/>
        <p:txBody>
          <a:bodyPr/>
          <a:lstStyle/>
          <a:p>
            <a:fld id="{4004F069-375C-4621-A9FA-0627A04AA245}" type="datetimeFigureOut">
              <a:rPr lang="zh-TW" altLang="en-US" smtClean="0"/>
              <a:t>2024/8/5</a:t>
            </a:fld>
            <a:endParaRPr lang="zh-TW" altLang="en-US"/>
          </a:p>
        </p:txBody>
      </p:sp>
      <p:sp>
        <p:nvSpPr>
          <p:cNvPr id="6" name="頁尾版面配置區 5">
            <a:extLst>
              <a:ext uri="{FF2B5EF4-FFF2-40B4-BE49-F238E27FC236}">
                <a16:creationId xmlns:a16="http://schemas.microsoft.com/office/drawing/2014/main" id="{24CAADAF-C7DE-958E-4F23-24461530129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791B41D-8928-A7F3-69DF-4D7DC87FCF8B}"/>
              </a:ext>
            </a:extLst>
          </p:cNvPr>
          <p:cNvSpPr>
            <a:spLocks noGrp="1"/>
          </p:cNvSpPr>
          <p:nvPr>
            <p:ph type="sldNum" sz="quarter" idx="12"/>
          </p:nvPr>
        </p:nvSpPr>
        <p:spPr/>
        <p:txBody>
          <a:body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3213990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8A9AB88B-0BEC-A1DF-FB2B-B31291F1E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8FCD841-C154-D38E-60E1-D1DA45622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37B6C66-3F82-F6A3-2409-399DAADA75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4F069-375C-4621-A9FA-0627A04AA245}" type="datetimeFigureOut">
              <a:rPr lang="zh-TW" altLang="en-US" smtClean="0"/>
              <a:t>2024/8/5</a:t>
            </a:fld>
            <a:endParaRPr lang="zh-TW" altLang="en-US"/>
          </a:p>
        </p:txBody>
      </p:sp>
      <p:sp>
        <p:nvSpPr>
          <p:cNvPr id="5" name="頁尾版面配置區 4">
            <a:extLst>
              <a:ext uri="{FF2B5EF4-FFF2-40B4-BE49-F238E27FC236}">
                <a16:creationId xmlns:a16="http://schemas.microsoft.com/office/drawing/2014/main" id="{0BF5CB06-A720-4810-4459-917CA8E398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86E47FD5-9EB2-97B7-E3A1-50A88F872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05871-8345-4144-B93A-8015CAA524B4}" type="slidenum">
              <a:rPr lang="zh-TW" altLang="en-US" smtClean="0"/>
              <a:t>‹#›</a:t>
            </a:fld>
            <a:endParaRPr lang="zh-TW" altLang="en-US"/>
          </a:p>
        </p:txBody>
      </p:sp>
    </p:spTree>
    <p:extLst>
      <p:ext uri="{BB962C8B-B14F-4D97-AF65-F5344CB8AC3E}">
        <p14:creationId xmlns:p14="http://schemas.microsoft.com/office/powerpoint/2010/main" val="123183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spandan2/cats-faces-64x64-for-generative-mode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0.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A0956-0471-FDFF-40A0-62E8F064E22C}"/>
              </a:ext>
            </a:extLst>
          </p:cNvPr>
          <p:cNvSpPr>
            <a:spLocks noGrp="1"/>
          </p:cNvSpPr>
          <p:nvPr>
            <p:ph type="ctrTitle"/>
          </p:nvPr>
        </p:nvSpPr>
        <p:spPr>
          <a:xfrm>
            <a:off x="902126" y="1122363"/>
            <a:ext cx="10592312" cy="2387600"/>
          </a:xfrm>
        </p:spPr>
        <p:txBody>
          <a:bodyPr>
            <a:normAutofit/>
          </a:bodyPr>
          <a:lstStyle/>
          <a:p>
            <a:r>
              <a:rPr lang="en-US" altLang="zh-TW" sz="5400" b="1" dirty="0">
                <a:solidFill>
                  <a:schemeClr val="accent1"/>
                </a:solidFill>
                <a:latin typeface="+mn-lt"/>
              </a:rPr>
              <a:t>Lab5 - </a:t>
            </a:r>
            <a:r>
              <a:rPr lang="en-US" altLang="zh-TW" sz="5400" b="1" dirty="0" err="1">
                <a:solidFill>
                  <a:schemeClr val="accent1"/>
                </a:solidFill>
                <a:latin typeface="+mn-lt"/>
              </a:rPr>
              <a:t>MaskGIT</a:t>
            </a:r>
            <a:r>
              <a:rPr lang="en-US" altLang="zh-TW" sz="5400" b="1" dirty="0">
                <a:solidFill>
                  <a:schemeClr val="accent1"/>
                </a:solidFill>
                <a:latin typeface="+mn-lt"/>
              </a:rPr>
              <a:t> for Image Inpainting</a:t>
            </a:r>
            <a:endParaRPr lang="zh-TW" altLang="en-US" sz="5400" b="1" dirty="0">
              <a:solidFill>
                <a:schemeClr val="accent1"/>
              </a:solidFill>
              <a:latin typeface="+mn-lt"/>
            </a:endParaRPr>
          </a:p>
        </p:txBody>
      </p:sp>
      <p:sp>
        <p:nvSpPr>
          <p:cNvPr id="3" name="副標題 2">
            <a:extLst>
              <a:ext uri="{FF2B5EF4-FFF2-40B4-BE49-F238E27FC236}">
                <a16:creationId xmlns:a16="http://schemas.microsoft.com/office/drawing/2014/main" id="{6DFB6E67-489A-9960-9CF1-D4AFE91A112C}"/>
              </a:ext>
            </a:extLst>
          </p:cNvPr>
          <p:cNvSpPr>
            <a:spLocks noGrp="1"/>
          </p:cNvSpPr>
          <p:nvPr>
            <p:ph type="subTitle" idx="1"/>
          </p:nvPr>
        </p:nvSpPr>
        <p:spPr/>
        <p:txBody>
          <a:bodyPr/>
          <a:lstStyle/>
          <a:p>
            <a:r>
              <a:rPr lang="en-US" altLang="zh-TW" dirty="0"/>
              <a:t>2024 Summer</a:t>
            </a:r>
          </a:p>
          <a:p>
            <a:r>
              <a:rPr lang="zh-TW" altLang="en-US" dirty="0">
                <a:latin typeface="微軟正黑體" panose="020B0604030504040204" pitchFamily="34" charset="-120"/>
                <a:ea typeface="微軟正黑體" panose="020B0604030504040204" pitchFamily="34" charset="-120"/>
              </a:rPr>
              <a:t>詹雨婷</a:t>
            </a:r>
          </a:p>
        </p:txBody>
      </p:sp>
    </p:spTree>
    <p:extLst>
      <p:ext uri="{BB962C8B-B14F-4D97-AF65-F5344CB8AC3E}">
        <p14:creationId xmlns:p14="http://schemas.microsoft.com/office/powerpoint/2010/main" val="1781302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62623" y="207483"/>
            <a:ext cx="10515600" cy="1325563"/>
          </a:xfrm>
        </p:spPr>
        <p:txBody>
          <a:bodyPr/>
          <a:lstStyle/>
          <a:p>
            <a:r>
              <a:rPr lang="en-US" altLang="zh-TW" b="1" dirty="0">
                <a:solidFill>
                  <a:schemeClr val="accent1"/>
                </a:solidFill>
                <a:latin typeface="+mn-lt"/>
              </a:rPr>
              <a:t>Lab Objective</a:t>
            </a:r>
            <a:endParaRPr lang="zh-TW" altLang="en-US" b="1" dirty="0">
              <a:solidFill>
                <a:schemeClr val="accent1"/>
              </a:solidFill>
              <a:latin typeface="+mn-lt"/>
            </a:endParaRPr>
          </a:p>
        </p:txBody>
      </p:sp>
      <p:sp>
        <p:nvSpPr>
          <p:cNvPr id="3" name="文字方塊 2">
            <a:extLst>
              <a:ext uri="{FF2B5EF4-FFF2-40B4-BE49-F238E27FC236}">
                <a16:creationId xmlns:a16="http://schemas.microsoft.com/office/drawing/2014/main" id="{A30AFFCD-3BD8-97F9-7256-0C6EC3C2C33A}"/>
              </a:ext>
            </a:extLst>
          </p:cNvPr>
          <p:cNvSpPr txBox="1"/>
          <p:nvPr/>
        </p:nvSpPr>
        <p:spPr>
          <a:xfrm>
            <a:off x="262623" y="1654490"/>
            <a:ext cx="12174645" cy="4231928"/>
          </a:xfrm>
          <a:prstGeom prst="rect">
            <a:avLst/>
          </a:prstGeom>
          <a:noFill/>
        </p:spPr>
        <p:txBody>
          <a:bodyPr wrap="square">
            <a:spAutoFit/>
          </a:bodyPr>
          <a:lstStyle/>
          <a:p>
            <a:pPr marL="342900" indent="-342900">
              <a:buClr>
                <a:srgbClr val="FF0000"/>
              </a:buClr>
              <a:buFont typeface="Arial" panose="020B0604020202020204" pitchFamily="34" charset="0"/>
              <a:buChar char="•"/>
            </a:pPr>
            <a:r>
              <a:rPr lang="en-US" altLang="zh-TW" sz="2800" dirty="0"/>
              <a:t>Focus on implementing </a:t>
            </a:r>
            <a:r>
              <a:rPr lang="en-US" altLang="zh-TW" sz="2800" dirty="0" err="1"/>
              <a:t>MaskGIT</a:t>
            </a:r>
            <a:r>
              <a:rPr lang="en-US" altLang="zh-TW" sz="2800" dirty="0"/>
              <a:t> for the inpainting task</a:t>
            </a:r>
          </a:p>
          <a:p>
            <a:pPr marL="342900" indent="-342900">
              <a:buClr>
                <a:srgbClr val="FF0000"/>
              </a:buClr>
              <a:buFont typeface="Arial" panose="020B0604020202020204" pitchFamily="34" charset="0"/>
              <a:buChar char="•"/>
            </a:pPr>
            <a:endParaRPr lang="en-US" altLang="zh-TW" sz="1050" dirty="0"/>
          </a:p>
          <a:p>
            <a:pPr marL="342900" indent="-342900">
              <a:buClr>
                <a:srgbClr val="FF0000"/>
              </a:buClr>
              <a:buFont typeface="Arial" panose="020B0604020202020204" pitchFamily="34" charset="0"/>
              <a:buChar char="•"/>
            </a:pPr>
            <a:r>
              <a:rPr lang="en-US" altLang="zh-TW" sz="2800" dirty="0"/>
              <a:t>During testing, images contain gray regions indicating missing information, which we aim to restore using </a:t>
            </a:r>
            <a:r>
              <a:rPr lang="en-US" altLang="zh-TW" sz="2800" dirty="0" err="1"/>
              <a:t>MaskGIT</a:t>
            </a:r>
            <a:r>
              <a:rPr lang="en-US" altLang="zh-TW" sz="2800" dirty="0"/>
              <a:t>. </a:t>
            </a:r>
          </a:p>
          <a:p>
            <a:pPr marL="342900" indent="-342900">
              <a:buClr>
                <a:srgbClr val="FF0000"/>
              </a:buClr>
              <a:buFont typeface="Arial" panose="020B0604020202020204" pitchFamily="34" charset="0"/>
              <a:buChar char="•"/>
            </a:pPr>
            <a:endParaRPr lang="en-US" altLang="zh-TW" sz="1050" dirty="0"/>
          </a:p>
          <a:p>
            <a:pPr marL="342900" indent="-342900">
              <a:buClr>
                <a:srgbClr val="FF0000"/>
              </a:buClr>
              <a:buFont typeface="Arial" panose="020B0604020202020204" pitchFamily="34" charset="0"/>
              <a:buChar char="•"/>
            </a:pPr>
            <a:r>
              <a:rPr lang="en-US" altLang="zh-TW" sz="2800" dirty="0"/>
              <a:t>The key practical emphasis of this lab lies in three main areas: </a:t>
            </a:r>
          </a:p>
          <a:p>
            <a:pPr marL="342900" indent="-342900">
              <a:buClr>
                <a:srgbClr val="FF0000"/>
              </a:buClr>
              <a:buFont typeface="Arial" panose="020B0604020202020204" pitchFamily="34" charset="0"/>
              <a:buChar char="•"/>
            </a:pPr>
            <a:endParaRPr lang="en-US" altLang="zh-TW" sz="800" dirty="0"/>
          </a:p>
          <a:p>
            <a:pPr marL="914400" lvl="1" indent="-457200">
              <a:buClr>
                <a:srgbClr val="FF0000"/>
              </a:buClr>
              <a:buFont typeface="新細明體" panose="02020500000000000000" pitchFamily="18" charset="-120"/>
              <a:buChar char="。"/>
            </a:pPr>
            <a:r>
              <a:rPr lang="en-US" altLang="zh-TW" sz="2800" dirty="0"/>
              <a:t>Multi-head attention</a:t>
            </a:r>
          </a:p>
          <a:p>
            <a:pPr marL="914400" lvl="1" indent="-457200">
              <a:buClr>
                <a:srgbClr val="FF0000"/>
              </a:buClr>
              <a:buFont typeface="新細明體" panose="02020500000000000000" pitchFamily="18" charset="-120"/>
              <a:buChar char="。"/>
            </a:pPr>
            <a:endParaRPr lang="en-US" altLang="zh-TW" sz="800" dirty="0"/>
          </a:p>
          <a:p>
            <a:pPr marL="914400" lvl="1" indent="-457200">
              <a:buClr>
                <a:srgbClr val="FF0000"/>
              </a:buClr>
              <a:buFont typeface="新細明體" panose="02020500000000000000" pitchFamily="18" charset="-120"/>
              <a:buChar char="。"/>
            </a:pPr>
            <a:r>
              <a:rPr lang="en-US" altLang="zh-TW" sz="2800" dirty="0"/>
              <a:t>Transformer training</a:t>
            </a:r>
          </a:p>
          <a:p>
            <a:pPr marL="914400" lvl="1" indent="-457200">
              <a:buClr>
                <a:srgbClr val="FF0000"/>
              </a:buClr>
              <a:buFont typeface="新細明體" panose="02020500000000000000" pitchFamily="18" charset="-120"/>
              <a:buChar char="。"/>
            </a:pPr>
            <a:endParaRPr lang="en-US" altLang="zh-TW" sz="800" dirty="0"/>
          </a:p>
          <a:p>
            <a:pPr marL="914400" lvl="1" indent="-457200">
              <a:buClr>
                <a:srgbClr val="FF0000"/>
              </a:buClr>
              <a:buFont typeface="新細明體" panose="02020500000000000000" pitchFamily="18" charset="-120"/>
              <a:buChar char="。"/>
            </a:pPr>
            <a:r>
              <a:rPr lang="en-US" altLang="zh-TW" sz="2800" dirty="0"/>
              <a:t>Inference inpainting</a:t>
            </a:r>
          </a:p>
          <a:p>
            <a:endParaRPr lang="en-US" altLang="zh-TW" sz="2800" dirty="0"/>
          </a:p>
        </p:txBody>
      </p:sp>
    </p:spTree>
    <p:extLst>
      <p:ext uri="{BB962C8B-B14F-4D97-AF65-F5344CB8AC3E}">
        <p14:creationId xmlns:p14="http://schemas.microsoft.com/office/powerpoint/2010/main" val="2786406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176597" y="-79633"/>
            <a:ext cx="10515600" cy="1325563"/>
          </a:xfrm>
        </p:spPr>
        <p:txBody>
          <a:bodyPr/>
          <a:lstStyle/>
          <a:p>
            <a:r>
              <a:rPr lang="en-US" altLang="zh-TW" b="1" dirty="0">
                <a:solidFill>
                  <a:schemeClr val="accent1"/>
                </a:solidFill>
                <a:latin typeface="+mn-lt"/>
              </a:rPr>
              <a:t>Dataset</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1021556" y="1011872"/>
            <a:ext cx="9959779" cy="2923877"/>
          </a:xfrm>
          <a:prstGeom prst="rect">
            <a:avLst/>
          </a:prstGeom>
          <a:noFill/>
        </p:spPr>
        <p:txBody>
          <a:bodyPr wrap="square" rtlCol="0">
            <a:spAutoFit/>
          </a:bodyPr>
          <a:lstStyle/>
          <a:p>
            <a:r>
              <a:rPr lang="en-US" altLang="zh-TW" sz="2400" b="1" dirty="0">
                <a:solidFill>
                  <a:srgbClr val="FF0000"/>
                </a:solidFill>
              </a:rPr>
              <a:t>a. </a:t>
            </a:r>
            <a:r>
              <a:rPr lang="en-US" altLang="zh-TW" sz="2400" b="1" dirty="0"/>
              <a:t>Training dataset</a:t>
            </a:r>
          </a:p>
          <a:p>
            <a:pPr lvl="1"/>
            <a:r>
              <a:rPr lang="en-US" altLang="zh-TW" sz="2400" dirty="0"/>
              <a:t>image: 12000 </a:t>
            </a:r>
            <a:r>
              <a:rPr lang="en-US" altLang="zh-TW" sz="2400" dirty="0" err="1"/>
              <a:t>png</a:t>
            </a:r>
            <a:r>
              <a:rPr lang="en-US" altLang="zh-TW" sz="2400" dirty="0"/>
              <a:t> files</a:t>
            </a:r>
            <a:r>
              <a:rPr lang="en-US" altLang="zh-TW" sz="2400" b="1" dirty="0"/>
              <a:t> (./lab5_dataset/train)</a:t>
            </a:r>
          </a:p>
          <a:p>
            <a:pPr lvl="1"/>
            <a:endParaRPr lang="en-US" altLang="zh-TW" sz="800" dirty="0"/>
          </a:p>
          <a:p>
            <a:r>
              <a:rPr lang="en-US" altLang="zh-TW" sz="2400" b="1" dirty="0">
                <a:solidFill>
                  <a:srgbClr val="FF0000"/>
                </a:solidFill>
              </a:rPr>
              <a:t>b. </a:t>
            </a:r>
            <a:r>
              <a:rPr lang="en-US" altLang="zh-TW" sz="2400" b="1" dirty="0"/>
              <a:t>Validation dataset</a:t>
            </a:r>
          </a:p>
          <a:p>
            <a:pPr lvl="1"/>
            <a:r>
              <a:rPr lang="en-US" altLang="zh-TW" sz="2400" dirty="0"/>
              <a:t>image: 3000 </a:t>
            </a:r>
            <a:r>
              <a:rPr lang="en-US" altLang="zh-TW" sz="2400" dirty="0" err="1"/>
              <a:t>png</a:t>
            </a:r>
            <a:r>
              <a:rPr lang="en-US" altLang="zh-TW" sz="2400" dirty="0"/>
              <a:t> files </a:t>
            </a:r>
            <a:r>
              <a:rPr lang="en-US" altLang="zh-TW" sz="2400" b="1" dirty="0"/>
              <a:t>(./lab5_dataset/</a:t>
            </a:r>
            <a:r>
              <a:rPr lang="en-US" altLang="zh-TW" sz="2400" b="1" dirty="0" err="1"/>
              <a:t>val</a:t>
            </a:r>
            <a:r>
              <a:rPr lang="en-US" altLang="zh-TW" sz="2400" b="1" dirty="0"/>
              <a:t>)</a:t>
            </a:r>
          </a:p>
          <a:p>
            <a:pPr lvl="1"/>
            <a:endParaRPr lang="en-US" altLang="zh-TW" sz="800" dirty="0"/>
          </a:p>
          <a:p>
            <a:r>
              <a:rPr lang="en-US" altLang="zh-TW" sz="2400" b="1" dirty="0">
                <a:solidFill>
                  <a:srgbClr val="FF0000"/>
                </a:solidFill>
              </a:rPr>
              <a:t>c. </a:t>
            </a:r>
            <a:r>
              <a:rPr lang="en-US" altLang="zh-TW" sz="2400" b="1" dirty="0"/>
              <a:t>Testing dataset</a:t>
            </a:r>
          </a:p>
          <a:p>
            <a:pPr lvl="1"/>
            <a:r>
              <a:rPr lang="en-US" altLang="zh-TW" sz="2400" dirty="0"/>
              <a:t>masked image: 747 </a:t>
            </a:r>
            <a:r>
              <a:rPr lang="en-US" altLang="zh-TW" sz="2400" dirty="0" err="1"/>
              <a:t>png</a:t>
            </a:r>
            <a:r>
              <a:rPr lang="en-US" altLang="zh-TW" sz="2400" dirty="0"/>
              <a:t> files </a:t>
            </a:r>
            <a:r>
              <a:rPr lang="en-US" altLang="zh-TW" sz="2400" b="1" dirty="0"/>
              <a:t>(./lab5_dataset/</a:t>
            </a:r>
            <a:r>
              <a:rPr lang="en-US" altLang="zh-TW" sz="2400" b="1" dirty="0" err="1"/>
              <a:t>masked_image</a:t>
            </a:r>
            <a:r>
              <a:rPr lang="en-US" altLang="zh-TW" sz="2400" b="1" dirty="0"/>
              <a:t>)</a:t>
            </a:r>
            <a:endParaRPr lang="en-US" altLang="zh-TW" sz="2400" dirty="0"/>
          </a:p>
          <a:p>
            <a:pPr lvl="1"/>
            <a:r>
              <a:rPr lang="en-US" altLang="zh-TW" sz="2400" dirty="0"/>
              <a:t>mask: 747 </a:t>
            </a:r>
            <a:r>
              <a:rPr lang="en-US" altLang="zh-TW" sz="2400" dirty="0" err="1"/>
              <a:t>png</a:t>
            </a:r>
            <a:r>
              <a:rPr lang="en-US" altLang="zh-TW" sz="2400" dirty="0"/>
              <a:t> files</a:t>
            </a:r>
            <a:r>
              <a:rPr lang="en-US" altLang="zh-TW" sz="2400" b="1" dirty="0"/>
              <a:t> (./lab5_dataset/mask64 )</a:t>
            </a:r>
            <a:endParaRPr lang="en-US" altLang="zh-TW" sz="2400" dirty="0"/>
          </a:p>
        </p:txBody>
      </p:sp>
      <p:sp>
        <p:nvSpPr>
          <p:cNvPr id="3" name="文字方塊 2">
            <a:extLst>
              <a:ext uri="{FF2B5EF4-FFF2-40B4-BE49-F238E27FC236}">
                <a16:creationId xmlns:a16="http://schemas.microsoft.com/office/drawing/2014/main" id="{2E5CFF47-AE9A-8D41-4456-DBDEB29E3499}"/>
              </a:ext>
            </a:extLst>
          </p:cNvPr>
          <p:cNvSpPr txBox="1"/>
          <p:nvPr/>
        </p:nvSpPr>
        <p:spPr>
          <a:xfrm>
            <a:off x="1171190" y="6333599"/>
            <a:ext cx="11704463" cy="707886"/>
          </a:xfrm>
          <a:prstGeom prst="rect">
            <a:avLst/>
          </a:prstGeom>
          <a:noFill/>
        </p:spPr>
        <p:txBody>
          <a:bodyPr wrap="square" rtlCol="0">
            <a:spAutoFit/>
          </a:bodyPr>
          <a:lstStyle/>
          <a:p>
            <a:pPr>
              <a:buClr>
                <a:srgbClr val="FF0000"/>
              </a:buClr>
            </a:pPr>
            <a:r>
              <a:rPr lang="en-US" altLang="zh-TW" sz="2000" dirty="0"/>
              <a:t>Reference: </a:t>
            </a:r>
            <a:r>
              <a:rPr lang="en-US" altLang="zh-TW" sz="2000" dirty="0">
                <a:effectLst/>
                <a:hlinkClick r:id="rId3"/>
              </a:rPr>
              <a:t>https://www.kaggle.com/datasets/spandan2/cats-faces-64x64-for-generative-models</a:t>
            </a:r>
            <a:endParaRPr lang="zh-TW" altLang="en-US" sz="2000" dirty="0"/>
          </a:p>
          <a:p>
            <a:pPr>
              <a:buClr>
                <a:srgbClr val="FF0000"/>
              </a:buClr>
            </a:pPr>
            <a:r>
              <a:rPr lang="en-US" altLang="zh-TW" sz="2000" dirty="0"/>
              <a:t> </a:t>
            </a:r>
          </a:p>
        </p:txBody>
      </p:sp>
      <p:pic>
        <p:nvPicPr>
          <p:cNvPr id="5" name="圖片 4">
            <a:extLst>
              <a:ext uri="{FF2B5EF4-FFF2-40B4-BE49-F238E27FC236}">
                <a16:creationId xmlns:a16="http://schemas.microsoft.com/office/drawing/2014/main" id="{592A6447-2EB4-706D-AD66-82362A55A226}"/>
              </a:ext>
            </a:extLst>
          </p:cNvPr>
          <p:cNvPicPr>
            <a:picLocks noChangeAspect="1"/>
          </p:cNvPicPr>
          <p:nvPr/>
        </p:nvPicPr>
        <p:blipFill>
          <a:blip r:embed="rId4"/>
          <a:stretch>
            <a:fillRect/>
          </a:stretch>
        </p:blipFill>
        <p:spPr>
          <a:xfrm>
            <a:off x="9293459" y="600019"/>
            <a:ext cx="2173651" cy="1990820"/>
          </a:xfrm>
          <a:prstGeom prst="rect">
            <a:avLst/>
          </a:prstGeom>
        </p:spPr>
      </p:pic>
    </p:spTree>
    <p:extLst>
      <p:ext uri="{BB962C8B-B14F-4D97-AF65-F5344CB8AC3E}">
        <p14:creationId xmlns:p14="http://schemas.microsoft.com/office/powerpoint/2010/main" val="1178554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VQGAN Stage1 Pretrained Weight</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778286" y="1233232"/>
            <a:ext cx="9579722" cy="52322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TW" sz="2800" b="1" dirty="0">
                <a:solidFill>
                  <a:srgbClr val="FF0000"/>
                </a:solidFill>
              </a:rPr>
              <a:t>You can’t modify any model structure or retrain stage1.</a:t>
            </a:r>
          </a:p>
        </p:txBody>
      </p:sp>
      <p:pic>
        <p:nvPicPr>
          <p:cNvPr id="4" name="圖片 3">
            <a:extLst>
              <a:ext uri="{FF2B5EF4-FFF2-40B4-BE49-F238E27FC236}">
                <a16:creationId xmlns:a16="http://schemas.microsoft.com/office/drawing/2014/main" id="{A4B9FBDC-177C-6D70-A27E-769B493786CD}"/>
              </a:ext>
            </a:extLst>
          </p:cNvPr>
          <p:cNvPicPr>
            <a:picLocks noChangeAspect="1"/>
          </p:cNvPicPr>
          <p:nvPr/>
        </p:nvPicPr>
        <p:blipFill>
          <a:blip r:embed="rId2"/>
          <a:stretch>
            <a:fillRect/>
          </a:stretch>
        </p:blipFill>
        <p:spPr>
          <a:xfrm>
            <a:off x="932159" y="2560228"/>
            <a:ext cx="3182488" cy="2186980"/>
          </a:xfrm>
          <a:prstGeom prst="rect">
            <a:avLst/>
          </a:prstGeom>
        </p:spPr>
      </p:pic>
      <p:pic>
        <p:nvPicPr>
          <p:cNvPr id="5" name="圖片 4">
            <a:extLst>
              <a:ext uri="{FF2B5EF4-FFF2-40B4-BE49-F238E27FC236}">
                <a16:creationId xmlns:a16="http://schemas.microsoft.com/office/drawing/2014/main" id="{114DFF38-0DC0-FA52-AD22-77AFCCFCEF03}"/>
              </a:ext>
            </a:extLst>
          </p:cNvPr>
          <p:cNvPicPr>
            <a:picLocks noChangeAspect="1"/>
          </p:cNvPicPr>
          <p:nvPr/>
        </p:nvPicPr>
        <p:blipFill>
          <a:blip r:embed="rId3"/>
          <a:stretch>
            <a:fillRect/>
          </a:stretch>
        </p:blipFill>
        <p:spPr>
          <a:xfrm>
            <a:off x="4326395" y="2560228"/>
            <a:ext cx="2630946" cy="2198719"/>
          </a:xfrm>
          <a:prstGeom prst="rect">
            <a:avLst/>
          </a:prstGeom>
        </p:spPr>
      </p:pic>
      <p:pic>
        <p:nvPicPr>
          <p:cNvPr id="8" name="圖片 7">
            <a:extLst>
              <a:ext uri="{FF2B5EF4-FFF2-40B4-BE49-F238E27FC236}">
                <a16:creationId xmlns:a16="http://schemas.microsoft.com/office/drawing/2014/main" id="{EB10DB1E-4C17-825D-40BF-72CDCD3D966A}"/>
              </a:ext>
            </a:extLst>
          </p:cNvPr>
          <p:cNvPicPr>
            <a:picLocks noChangeAspect="1"/>
          </p:cNvPicPr>
          <p:nvPr/>
        </p:nvPicPr>
        <p:blipFill>
          <a:blip r:embed="rId4"/>
          <a:stretch>
            <a:fillRect/>
          </a:stretch>
        </p:blipFill>
        <p:spPr>
          <a:xfrm>
            <a:off x="7169089" y="2560228"/>
            <a:ext cx="4457929" cy="2692538"/>
          </a:xfrm>
          <a:prstGeom prst="rect">
            <a:avLst/>
          </a:prstGeom>
        </p:spPr>
      </p:pic>
    </p:spTree>
    <p:extLst>
      <p:ext uri="{BB962C8B-B14F-4D97-AF65-F5344CB8AC3E}">
        <p14:creationId xmlns:p14="http://schemas.microsoft.com/office/powerpoint/2010/main" val="3111546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C8C42AD3-0168-DFA7-13F5-7D0BFBD65042}"/>
              </a:ext>
            </a:extLst>
          </p:cNvPr>
          <p:cNvSpPr>
            <a:spLocks noGrp="1"/>
          </p:cNvSpPr>
          <p:nvPr>
            <p:ph type="title"/>
          </p:nvPr>
        </p:nvSpPr>
        <p:spPr>
          <a:xfrm>
            <a:off x="349355" y="157068"/>
            <a:ext cx="10515600" cy="1325563"/>
          </a:xfrm>
        </p:spPr>
        <p:txBody>
          <a:bodyPr/>
          <a:lstStyle/>
          <a:p>
            <a:r>
              <a:rPr lang="en-US" altLang="zh-TW" b="1" dirty="0">
                <a:solidFill>
                  <a:schemeClr val="accent1"/>
                </a:solidFill>
                <a:latin typeface="+mn-lt"/>
              </a:rPr>
              <a:t>Multi-Head Self-Attention</a:t>
            </a:r>
            <a:endParaRPr lang="zh-TW" altLang="en-US" b="1" dirty="0">
              <a:solidFill>
                <a:schemeClr val="accent1"/>
              </a:solidFill>
              <a:latin typeface="+mn-lt"/>
            </a:endParaRP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458CAA17-E17C-5F5E-A603-1B753D55F387}"/>
                  </a:ext>
                </a:extLst>
              </p:cNvPr>
              <p:cNvSpPr txBox="1"/>
              <p:nvPr/>
            </p:nvSpPr>
            <p:spPr>
              <a:xfrm>
                <a:off x="960397" y="1211749"/>
                <a:ext cx="10370082" cy="3046988"/>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altLang="zh-TW" sz="2800" dirty="0">
                    <a:solidFill>
                      <a:srgbClr val="FF0000"/>
                    </a:solidFill>
                  </a:rPr>
                  <a:t>You can’t use any functions directly ex. </a:t>
                </a:r>
                <a:r>
                  <a:rPr lang="en-US" altLang="zh-TW" sz="2800" dirty="0" err="1">
                    <a:solidFill>
                      <a:srgbClr val="FF0000"/>
                    </a:solidFill>
                  </a:rPr>
                  <a:t>torch.nn.MutiheadAttention</a:t>
                </a:r>
                <a:endParaRPr lang="en-US" altLang="zh-TW" sz="2800" dirty="0">
                  <a:solidFill>
                    <a:srgbClr val="FF0000"/>
                  </a:solidFill>
                </a:endParaRPr>
              </a:p>
              <a:p>
                <a:pPr marL="285750" indent="-285750">
                  <a:buClr>
                    <a:srgbClr val="FF0000"/>
                  </a:buClr>
                  <a:buFont typeface="Arial" panose="020B0604020202020204" pitchFamily="34" charset="0"/>
                  <a:buChar char="•"/>
                </a:pPr>
                <a:endParaRPr lang="en-US" altLang="zh-TW" sz="800" dirty="0"/>
              </a:p>
              <a:p>
                <a:pPr marL="285750" indent="-285750">
                  <a:buClr>
                    <a:srgbClr val="FF0000"/>
                  </a:buClr>
                  <a:buFont typeface="Arial" panose="020B0604020202020204" pitchFamily="34" charset="0"/>
                  <a:buChar char="•"/>
                </a:pPr>
                <a:r>
                  <a:rPr lang="en-US" altLang="zh-TW" sz="2800" dirty="0"/>
                  <a:t>Multi-Head Attention: total #s of head set to 16.</a:t>
                </a:r>
              </a:p>
              <a:p>
                <a:pPr marL="285750" indent="-285750">
                  <a:buClr>
                    <a:srgbClr val="FF0000"/>
                  </a:buClr>
                  <a:buFont typeface="Arial" panose="020B0604020202020204" pitchFamily="34" charset="0"/>
                  <a:buChar char="•"/>
                </a:pPr>
                <a:endParaRPr lang="en-US" altLang="zh-TW" sz="800" dirty="0"/>
              </a:p>
              <a:p>
                <a:pPr marL="285750" indent="-285750">
                  <a:buClr>
                    <a:srgbClr val="FF0000"/>
                  </a:buClr>
                  <a:buFont typeface="Arial" panose="020B0604020202020204" pitchFamily="34" charset="0"/>
                  <a:buChar char="•"/>
                </a:pPr>
                <a:r>
                  <a:rPr lang="en-US" altLang="zh-TW" sz="2800" dirty="0"/>
                  <a:t>Total </a:t>
                </a: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 </m:t>
                        </m:r>
                      </m:sub>
                    </m:sSub>
                    <m:r>
                      <a:rPr lang="en-US" altLang="zh-TW" sz="2800" b="0" i="1" smtClean="0">
                        <a:latin typeface="Cambria Math" panose="02040503050406030204" pitchFamily="18" charset="0"/>
                      </a:rPr>
                      <m:t>, </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𝑣</m:t>
                        </m:r>
                      </m:sub>
                    </m:sSub>
                  </m:oMath>
                </a14:m>
                <a:r>
                  <a:rPr lang="en-US" altLang="zh-TW" sz="2800" dirty="0"/>
                  <a:t> set to 768</a:t>
                </a:r>
              </a:p>
              <a:p>
                <a:pPr marL="285750" indent="-285750">
                  <a:buClr>
                    <a:srgbClr val="FF0000"/>
                  </a:buClr>
                  <a:buFont typeface="Arial" panose="020B0604020202020204" pitchFamily="34" charset="0"/>
                  <a:buChar char="•"/>
                </a:pPr>
                <a:endParaRPr lang="en-US" altLang="zh-TW" sz="800" dirty="0"/>
              </a:p>
              <a:p>
                <a:pPr marL="285750" indent="-285750">
                  <a:buClr>
                    <a:srgbClr val="FF0000"/>
                  </a:buClr>
                  <a:buFont typeface="Arial" panose="020B0604020202020204" pitchFamily="34" charset="0"/>
                  <a:buChar char="•"/>
                </a:pPr>
                <a14:m>
                  <m:oMath xmlns:m="http://schemas.openxmlformats.org/officeDocument/2006/math">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𝑘</m:t>
                        </m:r>
                        <m:r>
                          <a:rPr lang="en-US" altLang="zh-TW" sz="2800" b="0" i="1" smtClean="0">
                            <a:latin typeface="Cambria Math" panose="02040503050406030204" pitchFamily="18" charset="0"/>
                          </a:rPr>
                          <m:t> </m:t>
                        </m:r>
                      </m:sub>
                    </m:sSub>
                    <m:r>
                      <a:rPr lang="en-US" altLang="zh-TW" sz="2800" b="0" i="1" smtClean="0">
                        <a:latin typeface="Cambria Math" panose="02040503050406030204" pitchFamily="18" charset="0"/>
                      </a:rPr>
                      <m:t>, </m:t>
                    </m:r>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𝑑</m:t>
                        </m:r>
                      </m:e>
                      <m:sub>
                        <m:r>
                          <a:rPr lang="en-US" altLang="zh-TW" sz="2800" b="0" i="1" smtClean="0">
                            <a:latin typeface="Cambria Math" panose="02040503050406030204" pitchFamily="18" charset="0"/>
                          </a:rPr>
                          <m:t>𝑣</m:t>
                        </m:r>
                      </m:sub>
                    </m:sSub>
                  </m:oMath>
                </a14:m>
                <a:r>
                  <a:rPr lang="en-US" altLang="zh-TW" sz="2800" dirty="0"/>
                  <a:t> for one head will be 768//16.</a:t>
                </a:r>
              </a:p>
              <a:p>
                <a:pPr marL="285750" indent="-285750">
                  <a:buClr>
                    <a:srgbClr val="FF0000"/>
                  </a:buClr>
                  <a:buFont typeface="Arial" panose="020B0604020202020204" pitchFamily="34" charset="0"/>
                  <a:buChar char="•"/>
                </a:pPr>
                <a:endParaRPr lang="en-US" altLang="zh-TW" sz="2800" dirty="0"/>
              </a:p>
              <a:p>
                <a:pPr marL="285750" indent="-285750">
                  <a:buClr>
                    <a:srgbClr val="FF0000"/>
                  </a:buClr>
                  <a:buFont typeface="Arial" panose="020B0604020202020204" pitchFamily="34" charset="0"/>
                  <a:buChar char="•"/>
                </a:pPr>
                <a:endParaRPr lang="zh-TW" altLang="en-US" sz="2800" dirty="0"/>
              </a:p>
            </p:txBody>
          </p:sp>
        </mc:Choice>
        <mc:Fallback xmlns="">
          <p:sp>
            <p:nvSpPr>
              <p:cNvPr id="5" name="文字方塊 4">
                <a:extLst>
                  <a:ext uri="{FF2B5EF4-FFF2-40B4-BE49-F238E27FC236}">
                    <a16:creationId xmlns:a16="http://schemas.microsoft.com/office/drawing/2014/main" id="{458CAA17-E17C-5F5E-A603-1B753D55F387}"/>
                  </a:ext>
                </a:extLst>
              </p:cNvPr>
              <p:cNvSpPr txBox="1">
                <a:spLocks noRot="1" noChangeAspect="1" noMove="1" noResize="1" noEditPoints="1" noAdjustHandles="1" noChangeArrowheads="1" noChangeShapeType="1" noTextEdit="1"/>
              </p:cNvSpPr>
              <p:nvPr/>
            </p:nvSpPr>
            <p:spPr>
              <a:xfrm>
                <a:off x="960397" y="1211749"/>
                <a:ext cx="10370082" cy="3046988"/>
              </a:xfrm>
              <a:prstGeom prst="rect">
                <a:avLst/>
              </a:prstGeom>
              <a:blipFill>
                <a:blip r:embed="rId2"/>
                <a:stretch>
                  <a:fillRect l="-1058" t="-2000"/>
                </a:stretch>
              </a:blipFill>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0782A10E-3D39-336D-6ED9-8D53D23903B5}"/>
              </a:ext>
            </a:extLst>
          </p:cNvPr>
          <p:cNvPicPr>
            <a:picLocks noChangeAspect="1"/>
          </p:cNvPicPr>
          <p:nvPr/>
        </p:nvPicPr>
        <p:blipFill rotWithShape="1">
          <a:blip r:embed="rId3"/>
          <a:srcRect t="12787" b="10553"/>
          <a:stretch/>
        </p:blipFill>
        <p:spPr>
          <a:xfrm>
            <a:off x="960397" y="3707606"/>
            <a:ext cx="7211562" cy="984433"/>
          </a:xfrm>
          <a:prstGeom prst="rect">
            <a:avLst/>
          </a:prstGeom>
        </p:spPr>
      </p:pic>
      <p:pic>
        <p:nvPicPr>
          <p:cNvPr id="10" name="圖片 9">
            <a:extLst>
              <a:ext uri="{FF2B5EF4-FFF2-40B4-BE49-F238E27FC236}">
                <a16:creationId xmlns:a16="http://schemas.microsoft.com/office/drawing/2014/main" id="{AE936605-52F5-D70E-71BA-006C24831E59}"/>
              </a:ext>
            </a:extLst>
          </p:cNvPr>
          <p:cNvPicPr>
            <a:picLocks noChangeAspect="1"/>
          </p:cNvPicPr>
          <p:nvPr/>
        </p:nvPicPr>
        <p:blipFill rotWithShape="1">
          <a:blip r:embed="rId4"/>
          <a:srcRect t="9366"/>
          <a:stretch/>
        </p:blipFill>
        <p:spPr>
          <a:xfrm>
            <a:off x="1967250" y="5061481"/>
            <a:ext cx="4897818" cy="729454"/>
          </a:xfrm>
          <a:prstGeom prst="rect">
            <a:avLst/>
          </a:prstGeom>
        </p:spPr>
      </p:pic>
      <p:pic>
        <p:nvPicPr>
          <p:cNvPr id="11" name="圖片 10">
            <a:extLst>
              <a:ext uri="{FF2B5EF4-FFF2-40B4-BE49-F238E27FC236}">
                <a16:creationId xmlns:a16="http://schemas.microsoft.com/office/drawing/2014/main" id="{1FB58A5B-D3F5-6380-F0DE-11BEE5157D72}"/>
              </a:ext>
            </a:extLst>
          </p:cNvPr>
          <p:cNvPicPr>
            <a:picLocks noChangeAspect="1"/>
          </p:cNvPicPr>
          <p:nvPr/>
        </p:nvPicPr>
        <p:blipFill rotWithShape="1">
          <a:blip r:embed="rId5"/>
          <a:srcRect l="61916" t="599" r="1682" b="1"/>
          <a:stretch/>
        </p:blipFill>
        <p:spPr>
          <a:xfrm>
            <a:off x="8396949" y="1807369"/>
            <a:ext cx="3143250" cy="4656868"/>
          </a:xfrm>
          <a:prstGeom prst="rect">
            <a:avLst/>
          </a:prstGeom>
        </p:spPr>
      </p:pic>
    </p:spTree>
    <p:extLst>
      <p:ext uri="{BB962C8B-B14F-4D97-AF65-F5344CB8AC3E}">
        <p14:creationId xmlns:p14="http://schemas.microsoft.com/office/powerpoint/2010/main" val="74648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err="1">
                <a:solidFill>
                  <a:schemeClr val="accent1"/>
                </a:solidFill>
                <a:latin typeface="+mn-lt"/>
              </a:rPr>
              <a:t>MaskGIT</a:t>
            </a:r>
            <a:r>
              <a:rPr lang="en-US" altLang="zh-TW" b="1" dirty="0">
                <a:solidFill>
                  <a:schemeClr val="accent1"/>
                </a:solidFill>
                <a:latin typeface="+mn-lt"/>
              </a:rPr>
              <a:t> Stage2 Training</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771142" y="1137610"/>
            <a:ext cx="9579722" cy="1384995"/>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TW" sz="2800" b="1" dirty="0">
                <a:solidFill>
                  <a:srgbClr val="FF0000"/>
                </a:solidFill>
              </a:rPr>
              <a:t>You can’t modify any model structure.</a:t>
            </a:r>
          </a:p>
          <a:p>
            <a:pPr marL="342900" indent="-342900">
              <a:buClr>
                <a:srgbClr val="FF0000"/>
              </a:buClr>
              <a:buFont typeface="Arial" panose="020B0604020202020204" pitchFamily="34" charset="0"/>
              <a:buChar char="•"/>
            </a:pPr>
            <a:r>
              <a:rPr lang="en-US" altLang="zh-TW" sz="2800" b="1" dirty="0"/>
              <a:t>Multi-Head Attention: total #s of head set to 16.</a:t>
            </a:r>
          </a:p>
          <a:p>
            <a:pPr marL="342900" indent="-342900">
              <a:buClr>
                <a:srgbClr val="FF0000"/>
              </a:buClr>
              <a:buFont typeface="Arial" panose="020B0604020202020204" pitchFamily="34" charset="0"/>
              <a:buChar char="•"/>
            </a:pPr>
            <a:r>
              <a:rPr lang="en-US" altLang="zh-TW" sz="2800" b="1" dirty="0"/>
              <a:t> </a:t>
            </a:r>
          </a:p>
        </p:txBody>
      </p:sp>
      <p:pic>
        <p:nvPicPr>
          <p:cNvPr id="5" name="圖片 4">
            <a:extLst>
              <a:ext uri="{FF2B5EF4-FFF2-40B4-BE49-F238E27FC236}">
                <a16:creationId xmlns:a16="http://schemas.microsoft.com/office/drawing/2014/main" id="{9A61B25E-AD96-6242-C3E1-E232A283353E}"/>
              </a:ext>
            </a:extLst>
          </p:cNvPr>
          <p:cNvPicPr>
            <a:picLocks noChangeAspect="1"/>
          </p:cNvPicPr>
          <p:nvPr/>
        </p:nvPicPr>
        <p:blipFill>
          <a:blip r:embed="rId3"/>
          <a:stretch>
            <a:fillRect/>
          </a:stretch>
        </p:blipFill>
        <p:spPr>
          <a:xfrm>
            <a:off x="1354876" y="2183903"/>
            <a:ext cx="3259985" cy="780421"/>
          </a:xfrm>
          <a:prstGeom prst="rect">
            <a:avLst/>
          </a:prstGeom>
        </p:spPr>
      </p:pic>
      <p:pic>
        <p:nvPicPr>
          <p:cNvPr id="8" name="圖片 7">
            <a:extLst>
              <a:ext uri="{FF2B5EF4-FFF2-40B4-BE49-F238E27FC236}">
                <a16:creationId xmlns:a16="http://schemas.microsoft.com/office/drawing/2014/main" id="{E9F62684-F080-5E14-E493-4E67341B1958}"/>
              </a:ext>
            </a:extLst>
          </p:cNvPr>
          <p:cNvPicPr>
            <a:picLocks noChangeAspect="1"/>
          </p:cNvPicPr>
          <p:nvPr/>
        </p:nvPicPr>
        <p:blipFill rotWithShape="1">
          <a:blip r:embed="rId4"/>
          <a:srcRect t="1662"/>
          <a:stretch/>
        </p:blipFill>
        <p:spPr>
          <a:xfrm>
            <a:off x="4704425" y="2183903"/>
            <a:ext cx="5011075" cy="4523764"/>
          </a:xfrm>
          <a:prstGeom prst="rect">
            <a:avLst/>
          </a:prstGeom>
        </p:spPr>
      </p:pic>
    </p:spTree>
    <p:extLst>
      <p:ext uri="{BB962C8B-B14F-4D97-AF65-F5344CB8AC3E}">
        <p14:creationId xmlns:p14="http://schemas.microsoft.com/office/powerpoint/2010/main" val="112038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D152951-5A8E-A142-5049-15FD3C8BF323}"/>
              </a:ext>
            </a:extLst>
          </p:cNvPr>
          <p:cNvPicPr>
            <a:picLocks noChangeAspect="1"/>
          </p:cNvPicPr>
          <p:nvPr/>
        </p:nvPicPr>
        <p:blipFill>
          <a:blip r:embed="rId2"/>
          <a:stretch>
            <a:fillRect/>
          </a:stretch>
        </p:blipFill>
        <p:spPr>
          <a:xfrm>
            <a:off x="594231" y="780738"/>
            <a:ext cx="11189275" cy="6077262"/>
          </a:xfrm>
          <a:prstGeom prst="rect">
            <a:avLst/>
          </a:prstGeom>
        </p:spPr>
      </p:pic>
      <p:sp>
        <p:nvSpPr>
          <p:cNvPr id="6" name="文字方塊 5">
            <a:extLst>
              <a:ext uri="{FF2B5EF4-FFF2-40B4-BE49-F238E27FC236}">
                <a16:creationId xmlns:a16="http://schemas.microsoft.com/office/drawing/2014/main" id="{53BC363D-FC35-7499-79DF-BEF691B12613}"/>
              </a:ext>
            </a:extLst>
          </p:cNvPr>
          <p:cNvSpPr txBox="1"/>
          <p:nvPr/>
        </p:nvSpPr>
        <p:spPr>
          <a:xfrm>
            <a:off x="594231" y="180348"/>
            <a:ext cx="9579722" cy="523220"/>
          </a:xfrm>
          <a:prstGeom prst="rect">
            <a:avLst/>
          </a:prstGeom>
          <a:noFill/>
        </p:spPr>
        <p:txBody>
          <a:bodyPr wrap="square" rtlCol="0">
            <a:spAutoFit/>
          </a:bodyPr>
          <a:lstStyle/>
          <a:p>
            <a:pPr marL="342900" indent="-342900">
              <a:buClr>
                <a:srgbClr val="FF0000"/>
              </a:buClr>
              <a:buFont typeface="Arial" panose="020B0604020202020204" pitchFamily="34" charset="0"/>
              <a:buChar char="•"/>
            </a:pPr>
            <a:r>
              <a:rPr lang="en-US" altLang="zh-TW" sz="2800" b="1" dirty="0"/>
              <a:t>How to set the Masked token?</a:t>
            </a:r>
          </a:p>
        </p:txBody>
      </p:sp>
    </p:spTree>
    <p:extLst>
      <p:ext uri="{BB962C8B-B14F-4D97-AF65-F5344CB8AC3E}">
        <p14:creationId xmlns:p14="http://schemas.microsoft.com/office/powerpoint/2010/main" val="2184612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45316D4-74DE-6EC2-AB59-5FE321035BB6}"/>
              </a:ext>
            </a:extLst>
          </p:cNvPr>
          <p:cNvPicPr>
            <a:picLocks noChangeAspect="1"/>
          </p:cNvPicPr>
          <p:nvPr/>
        </p:nvPicPr>
        <p:blipFill rotWithShape="1">
          <a:blip r:embed="rId3">
            <a:extLst>
              <a:ext uri="{28A0092B-C50C-407E-A947-70E740481C1C}">
                <a14:useLocalDpi xmlns:a14="http://schemas.microsoft.com/office/drawing/2010/main" val="0"/>
              </a:ext>
            </a:extLst>
          </a:blip>
          <a:srcRect b="65907"/>
          <a:stretch/>
        </p:blipFill>
        <p:spPr>
          <a:xfrm>
            <a:off x="2739267" y="1325702"/>
            <a:ext cx="6982951" cy="1434168"/>
          </a:xfrm>
          <a:prstGeom prst="rect">
            <a:avLst/>
          </a:prstGeom>
        </p:spPr>
      </p:pic>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Inference for Image Inpainting Task</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C4EFF28D-DD37-C055-CCE9-33B1E7009DF8}"/>
              </a:ext>
            </a:extLst>
          </p:cNvPr>
          <p:cNvSpPr txBox="1"/>
          <p:nvPr/>
        </p:nvSpPr>
        <p:spPr>
          <a:xfrm>
            <a:off x="869843" y="5055244"/>
            <a:ext cx="11704463" cy="954107"/>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800" dirty="0"/>
              <a:t>Tokenize the masked image </a:t>
            </a:r>
          </a:p>
          <a:p>
            <a:pPr marL="457200" indent="-457200">
              <a:buClr>
                <a:srgbClr val="FF0000"/>
              </a:buClr>
              <a:buFont typeface="Calibri" panose="020F0502020204030204" pitchFamily="34" charset="0"/>
              <a:buChar char="•"/>
            </a:pPr>
            <a:r>
              <a:rPr lang="en-US" altLang="zh-TW" sz="2800" dirty="0"/>
              <a:t>Interpret the </a:t>
            </a:r>
            <a:r>
              <a:rPr lang="en-US" altLang="zh-TW" sz="2800" b="1" dirty="0"/>
              <a:t>inpainting mask </a:t>
            </a:r>
            <a:r>
              <a:rPr lang="en-US" altLang="zh-TW" sz="2800" dirty="0"/>
              <a:t>as the initial mask in iterative decoding</a:t>
            </a:r>
          </a:p>
        </p:txBody>
      </p:sp>
      <p:pic>
        <p:nvPicPr>
          <p:cNvPr id="3" name="圖片 2">
            <a:extLst>
              <a:ext uri="{FF2B5EF4-FFF2-40B4-BE49-F238E27FC236}">
                <a16:creationId xmlns:a16="http://schemas.microsoft.com/office/drawing/2014/main" id="{D6BC1C29-DE79-809E-7BDF-A7DA9C6A77B4}"/>
              </a:ext>
            </a:extLst>
          </p:cNvPr>
          <p:cNvPicPr>
            <a:picLocks noChangeAspect="1"/>
          </p:cNvPicPr>
          <p:nvPr/>
        </p:nvPicPr>
        <p:blipFill rotWithShape="1">
          <a:blip r:embed="rId3">
            <a:extLst>
              <a:ext uri="{28A0092B-C50C-407E-A947-70E740481C1C}">
                <a14:useLocalDpi xmlns:a14="http://schemas.microsoft.com/office/drawing/2010/main" val="0"/>
              </a:ext>
            </a:extLst>
          </a:blip>
          <a:srcRect t="65907"/>
          <a:stretch/>
        </p:blipFill>
        <p:spPr>
          <a:xfrm>
            <a:off x="2739267" y="3071813"/>
            <a:ext cx="6982951" cy="1434167"/>
          </a:xfrm>
          <a:prstGeom prst="rect">
            <a:avLst/>
          </a:prstGeom>
        </p:spPr>
      </p:pic>
    </p:spTree>
    <p:extLst>
      <p:ext uri="{BB962C8B-B14F-4D97-AF65-F5344CB8AC3E}">
        <p14:creationId xmlns:p14="http://schemas.microsoft.com/office/powerpoint/2010/main" val="3170858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12593" y="-119134"/>
            <a:ext cx="10515600" cy="1325563"/>
          </a:xfrm>
        </p:spPr>
        <p:txBody>
          <a:bodyPr/>
          <a:lstStyle/>
          <a:p>
            <a:r>
              <a:rPr lang="en-US" altLang="zh-TW" b="1" dirty="0">
                <a:solidFill>
                  <a:schemeClr val="accent1"/>
                </a:solidFill>
                <a:latin typeface="+mn-lt"/>
              </a:rPr>
              <a:t>Iterative Decoding</a:t>
            </a:r>
            <a:endParaRPr lang="zh-TW" altLang="en-US" b="1" dirty="0">
              <a:solidFill>
                <a:schemeClr val="accent1"/>
              </a:solidFill>
              <a:latin typeface="+mn-lt"/>
            </a:endParaRPr>
          </a:p>
        </p:txBody>
      </p:sp>
      <p:pic>
        <p:nvPicPr>
          <p:cNvPr id="3" name="圖片 2">
            <a:extLst>
              <a:ext uri="{FF2B5EF4-FFF2-40B4-BE49-F238E27FC236}">
                <a16:creationId xmlns:a16="http://schemas.microsoft.com/office/drawing/2014/main" id="{340AC1E6-C0E3-6044-A814-2C707DD417C0}"/>
              </a:ext>
            </a:extLst>
          </p:cNvPr>
          <p:cNvPicPr>
            <a:picLocks noChangeAspect="1"/>
          </p:cNvPicPr>
          <p:nvPr/>
        </p:nvPicPr>
        <p:blipFill rotWithShape="1">
          <a:blip r:embed="rId3"/>
          <a:srcRect r="48103"/>
          <a:stretch/>
        </p:blipFill>
        <p:spPr>
          <a:xfrm>
            <a:off x="5244" y="981769"/>
            <a:ext cx="3922962" cy="2657119"/>
          </a:xfrm>
          <a:prstGeom prst="rect">
            <a:avLst/>
          </a:prstGeom>
        </p:spPr>
      </p:pic>
      <p:pic>
        <p:nvPicPr>
          <p:cNvPr id="5" name="圖片 4">
            <a:extLst>
              <a:ext uri="{FF2B5EF4-FFF2-40B4-BE49-F238E27FC236}">
                <a16:creationId xmlns:a16="http://schemas.microsoft.com/office/drawing/2014/main" id="{0E5738CD-3B0F-2B38-04BD-F9EC15835159}"/>
              </a:ext>
            </a:extLst>
          </p:cNvPr>
          <p:cNvPicPr>
            <a:picLocks noChangeAspect="1"/>
          </p:cNvPicPr>
          <p:nvPr/>
        </p:nvPicPr>
        <p:blipFill>
          <a:blip r:embed="rId4"/>
          <a:stretch>
            <a:fillRect/>
          </a:stretch>
        </p:blipFill>
        <p:spPr>
          <a:xfrm>
            <a:off x="8528349" y="1451200"/>
            <a:ext cx="3636569" cy="2063525"/>
          </a:xfrm>
          <a:prstGeom prst="rect">
            <a:avLst/>
          </a:prstGeom>
        </p:spPr>
      </p:pic>
      <p:pic>
        <p:nvPicPr>
          <p:cNvPr id="7" name="圖片 6">
            <a:extLst>
              <a:ext uri="{FF2B5EF4-FFF2-40B4-BE49-F238E27FC236}">
                <a16:creationId xmlns:a16="http://schemas.microsoft.com/office/drawing/2014/main" id="{255807F5-6105-3E32-D22E-326252D6830C}"/>
              </a:ext>
            </a:extLst>
          </p:cNvPr>
          <p:cNvPicPr>
            <a:picLocks noChangeAspect="1"/>
          </p:cNvPicPr>
          <p:nvPr/>
        </p:nvPicPr>
        <p:blipFill rotWithShape="1">
          <a:blip r:embed="rId3"/>
          <a:srcRect l="49409"/>
          <a:stretch/>
        </p:blipFill>
        <p:spPr>
          <a:xfrm>
            <a:off x="74209" y="4039173"/>
            <a:ext cx="3824288" cy="2657119"/>
          </a:xfrm>
          <a:prstGeom prst="rect">
            <a:avLst/>
          </a:prstGeom>
        </p:spPr>
      </p:pic>
      <p:sp>
        <p:nvSpPr>
          <p:cNvPr id="8" name="矩形 7">
            <a:extLst>
              <a:ext uri="{FF2B5EF4-FFF2-40B4-BE49-F238E27FC236}">
                <a16:creationId xmlns:a16="http://schemas.microsoft.com/office/drawing/2014/main" id="{1F542136-896A-C128-5C06-A430993ACC52}"/>
              </a:ext>
            </a:extLst>
          </p:cNvPr>
          <p:cNvSpPr/>
          <p:nvPr/>
        </p:nvSpPr>
        <p:spPr>
          <a:xfrm>
            <a:off x="3678175" y="2370775"/>
            <a:ext cx="500062" cy="6000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F746426-7FA2-7619-9478-3BBCF0699CCF}"/>
              </a:ext>
            </a:extLst>
          </p:cNvPr>
          <p:cNvSpPr/>
          <p:nvPr/>
        </p:nvSpPr>
        <p:spPr>
          <a:xfrm>
            <a:off x="12593" y="3848401"/>
            <a:ext cx="411195" cy="15121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1F59A1BA-B084-8B00-7878-F5984A5FA9C5}"/>
                  </a:ext>
                </a:extLst>
              </p:cNvPr>
              <p:cNvSpPr txBox="1"/>
              <p:nvPr/>
            </p:nvSpPr>
            <p:spPr>
              <a:xfrm>
                <a:off x="4072625" y="859066"/>
                <a:ext cx="7265659" cy="2569934"/>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400" b="1" dirty="0"/>
                  <a:t>Mask Scheduling Functions</a:t>
                </a:r>
                <a:r>
                  <a:rPr lang="en-US" altLang="zh-TW" sz="2400" dirty="0"/>
                  <a:t>                                               </a:t>
                </a:r>
                <a:r>
                  <a:rPr lang="en-US" altLang="zh-TW" sz="2400" dirty="0">
                    <a:solidFill>
                      <a:srgbClr val="FF0000"/>
                    </a:solidFill>
                  </a:rPr>
                  <a:t>•cosine    • linear     • square</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400" b="1" dirty="0"/>
                  <a:t>Number of iterations  </a:t>
                </a:r>
                <a14:m>
                  <m:oMath xmlns:m="http://schemas.openxmlformats.org/officeDocument/2006/math">
                    <m:r>
                      <a:rPr lang="en-US" altLang="zh-TW" sz="2400" b="1" i="1" dirty="0" smtClean="0">
                        <a:latin typeface="Cambria Math" panose="02040503050406030204" pitchFamily="18" charset="0"/>
                      </a:rPr>
                      <m:t>𝑻</m:t>
                    </m:r>
                  </m:oMath>
                </a14:m>
                <a:r>
                  <a:rPr lang="en-US" altLang="zh-TW" sz="2400" b="1" dirty="0"/>
                  <a:t>  </a:t>
                </a:r>
              </a:p>
              <a:p>
                <a:pPr>
                  <a:buClr>
                    <a:srgbClr val="FF0000"/>
                  </a:buClr>
                </a:pPr>
                <a:r>
                  <a:rPr lang="en-US" altLang="zh-TW" sz="2400" b="1" dirty="0">
                    <a:solidFill>
                      <a:srgbClr val="FF0000"/>
                    </a:solidFill>
                  </a:rPr>
                  <a:t>       </a:t>
                </a:r>
                <a:r>
                  <a:rPr lang="en-US" altLang="zh-TW" sz="2400" dirty="0">
                    <a:solidFill>
                      <a:srgbClr val="FF0000"/>
                    </a:solidFill>
                  </a:rPr>
                  <a:t>(you can adjust)</a:t>
                </a:r>
              </a:p>
              <a:p>
                <a:pPr marL="457200" indent="-457200">
                  <a:buClr>
                    <a:srgbClr val="FF0000"/>
                  </a:buClr>
                  <a:buFont typeface="Calibri" panose="020F0502020204030204" pitchFamily="34" charset="0"/>
                  <a:buChar char="•"/>
                </a:pPr>
                <a:endParaRPr lang="en-US" altLang="zh-TW" sz="800" dirty="0">
                  <a:solidFill>
                    <a:srgbClr val="FF0000"/>
                  </a:solidFill>
                </a:endParaRPr>
              </a:p>
              <a:p>
                <a:pPr marL="457200" indent="-457200">
                  <a:buClr>
                    <a:srgbClr val="FF0000"/>
                  </a:buClr>
                  <a:buFont typeface="Calibri" panose="020F0502020204030204" pitchFamily="34" charset="0"/>
                  <a:buChar char="•"/>
                </a:pPr>
                <a:r>
                  <a:rPr lang="en-US" altLang="zh-TW" sz="2400" b="1" dirty="0"/>
                  <a:t>Sweet spot </a:t>
                </a:r>
                <a14:m>
                  <m:oMath xmlns:m="http://schemas.openxmlformats.org/officeDocument/2006/math">
                    <m:r>
                      <a:rPr lang="en-US" altLang="zh-TW" sz="2400" b="1" i="1" dirty="0" smtClean="0">
                        <a:latin typeface="Cambria Math" panose="02040503050406030204" pitchFamily="18" charset="0"/>
                      </a:rPr>
                      <m:t>𝒕</m:t>
                    </m:r>
                  </m:oMath>
                </a14:m>
                <a:r>
                  <a:rPr lang="en-US" altLang="zh-TW" sz="2400" b="1" dirty="0"/>
                  <a:t>    </a:t>
                </a:r>
              </a:p>
              <a:p>
                <a:pPr>
                  <a:buClr>
                    <a:srgbClr val="FF0000"/>
                  </a:buClr>
                </a:pPr>
                <a:r>
                  <a:rPr lang="en-US" altLang="zh-TW" sz="2400" b="1" dirty="0">
                    <a:solidFill>
                      <a:srgbClr val="FF0000"/>
                    </a:solidFill>
                  </a:rPr>
                  <a:t>      </a:t>
                </a:r>
                <a:r>
                  <a:rPr lang="en-US" altLang="zh-TW" sz="2400" dirty="0">
                    <a:solidFill>
                      <a:srgbClr val="FF0000"/>
                    </a:solidFill>
                  </a:rPr>
                  <a:t>(you can adjust)</a:t>
                </a:r>
              </a:p>
            </p:txBody>
          </p:sp>
        </mc:Choice>
        <mc:Fallback xmlns="">
          <p:sp>
            <p:nvSpPr>
              <p:cNvPr id="10" name="文字方塊 9">
                <a:extLst>
                  <a:ext uri="{FF2B5EF4-FFF2-40B4-BE49-F238E27FC236}">
                    <a16:creationId xmlns:a16="http://schemas.microsoft.com/office/drawing/2014/main" id="{1F59A1BA-B084-8B00-7878-F5984A5FA9C5}"/>
                  </a:ext>
                </a:extLst>
              </p:cNvPr>
              <p:cNvSpPr txBox="1">
                <a:spLocks noRot="1" noChangeAspect="1" noMove="1" noResize="1" noEditPoints="1" noAdjustHandles="1" noChangeArrowheads="1" noChangeShapeType="1" noTextEdit="1"/>
              </p:cNvSpPr>
              <p:nvPr/>
            </p:nvSpPr>
            <p:spPr>
              <a:xfrm>
                <a:off x="4072625" y="859066"/>
                <a:ext cx="7265659" cy="2569934"/>
              </a:xfrm>
              <a:prstGeom prst="rect">
                <a:avLst/>
              </a:prstGeom>
              <a:blipFill>
                <a:blip r:embed="rId5"/>
                <a:stretch>
                  <a:fillRect l="-1342" t="-2133" b="-4265"/>
                </a:stretch>
              </a:blipFill>
            </p:spPr>
            <p:txBody>
              <a:bodyPr/>
              <a:lstStyle/>
              <a:p>
                <a:r>
                  <a:rPr lang="zh-TW" altLang="en-US">
                    <a:noFill/>
                  </a:rPr>
                  <a:t> </a:t>
                </a:r>
              </a:p>
            </p:txBody>
          </p:sp>
        </mc:Fallback>
      </mc:AlternateContent>
      <p:pic>
        <p:nvPicPr>
          <p:cNvPr id="12" name="圖片 11">
            <a:extLst>
              <a:ext uri="{FF2B5EF4-FFF2-40B4-BE49-F238E27FC236}">
                <a16:creationId xmlns:a16="http://schemas.microsoft.com/office/drawing/2014/main" id="{E20DAED0-4084-2264-7C55-D317085AAE38}"/>
              </a:ext>
            </a:extLst>
          </p:cNvPr>
          <p:cNvPicPr>
            <a:picLocks noChangeAspect="1"/>
          </p:cNvPicPr>
          <p:nvPr/>
        </p:nvPicPr>
        <p:blipFill>
          <a:blip r:embed="rId6"/>
          <a:stretch>
            <a:fillRect/>
          </a:stretch>
        </p:blipFill>
        <p:spPr>
          <a:xfrm>
            <a:off x="8089550" y="716297"/>
            <a:ext cx="901264" cy="592134"/>
          </a:xfrm>
          <a:prstGeom prst="rect">
            <a:avLst/>
          </a:prstGeom>
        </p:spPr>
      </p:pic>
      <p:pic>
        <p:nvPicPr>
          <p:cNvPr id="13" name="圖片 12">
            <a:extLst>
              <a:ext uri="{FF2B5EF4-FFF2-40B4-BE49-F238E27FC236}">
                <a16:creationId xmlns:a16="http://schemas.microsoft.com/office/drawing/2014/main" id="{E0EB66D7-BE81-6D5E-16C1-DC2949C907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88253" y="3634521"/>
            <a:ext cx="7265659" cy="3131750"/>
          </a:xfrm>
          <a:prstGeom prst="rect">
            <a:avLst/>
          </a:prstGeom>
        </p:spPr>
      </p:pic>
    </p:spTree>
    <p:extLst>
      <p:ext uri="{BB962C8B-B14F-4D97-AF65-F5344CB8AC3E}">
        <p14:creationId xmlns:p14="http://schemas.microsoft.com/office/powerpoint/2010/main" val="90594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Requirements</a:t>
            </a:r>
            <a:endParaRPr lang="zh-TW" altLang="en-US" b="1" dirty="0">
              <a:solidFill>
                <a:schemeClr val="accent1"/>
              </a:solidFill>
              <a:latin typeface="+mn-lt"/>
            </a:endParaRPr>
          </a:p>
        </p:txBody>
      </p:sp>
      <p:sp>
        <p:nvSpPr>
          <p:cNvPr id="3" name="文字方塊 2">
            <a:extLst>
              <a:ext uri="{FF2B5EF4-FFF2-40B4-BE49-F238E27FC236}">
                <a16:creationId xmlns:a16="http://schemas.microsoft.com/office/drawing/2014/main" id="{06B1E4F2-96BD-A2E0-D1E3-F4F111F68674}"/>
              </a:ext>
            </a:extLst>
          </p:cNvPr>
          <p:cNvSpPr txBox="1"/>
          <p:nvPr/>
        </p:nvSpPr>
        <p:spPr>
          <a:xfrm>
            <a:off x="628649" y="1397315"/>
            <a:ext cx="11408569" cy="3724096"/>
          </a:xfrm>
          <a:prstGeom prst="rect">
            <a:avLst/>
          </a:prstGeom>
          <a:noFill/>
        </p:spPr>
        <p:txBody>
          <a:bodyPr wrap="square">
            <a:spAutoFit/>
          </a:bodyPr>
          <a:lstStyle/>
          <a:p>
            <a:pPr marL="342900" indent="-342900">
              <a:buAutoNum type="arabicPeriod"/>
            </a:pPr>
            <a:r>
              <a:rPr lang="en-US" altLang="zh-TW" sz="2800" dirty="0"/>
              <a:t>Download the dataset and pretrained weight of VQGAN (</a:t>
            </a:r>
            <a:r>
              <a:rPr lang="en-US" altLang="zh-TW" sz="2800" dirty="0" err="1"/>
              <a:t>MaksGIT</a:t>
            </a:r>
            <a:r>
              <a:rPr lang="en-US" altLang="zh-TW" sz="2800" dirty="0"/>
              <a:t> stage1).</a:t>
            </a:r>
          </a:p>
          <a:p>
            <a:pPr marL="342900" indent="-342900">
              <a:buAutoNum type="arabicPeriod"/>
            </a:pPr>
            <a:endParaRPr lang="en-US" altLang="zh-TW" sz="300" dirty="0"/>
          </a:p>
          <a:p>
            <a:pPr marL="342900" indent="-342900">
              <a:buAutoNum type="arabicPeriod"/>
            </a:pPr>
            <a:r>
              <a:rPr lang="en-US" altLang="zh-TW" sz="2800" dirty="0"/>
              <a:t>Implement the Multi-head attention module on your own, if you use any function directly, your score will -15. </a:t>
            </a:r>
          </a:p>
          <a:p>
            <a:pPr marL="342900" indent="-342900">
              <a:buAutoNum type="arabicPeriod"/>
            </a:pPr>
            <a:endParaRPr lang="en-US" altLang="zh-TW" sz="300" dirty="0"/>
          </a:p>
          <a:p>
            <a:pPr marL="342900" indent="-342900">
              <a:buAutoNum type="arabicPeriod"/>
            </a:pPr>
            <a:r>
              <a:rPr lang="en-US" altLang="zh-TW" sz="2800" dirty="0"/>
              <a:t>Train your transformer model (</a:t>
            </a:r>
            <a:r>
              <a:rPr lang="en-US" altLang="zh-TW" sz="2800" dirty="0" err="1"/>
              <a:t>MaskGIT</a:t>
            </a:r>
            <a:r>
              <a:rPr lang="en-US" altLang="zh-TW" sz="2800" dirty="0"/>
              <a:t> stage2) from scratch.</a:t>
            </a:r>
          </a:p>
          <a:p>
            <a:pPr marL="342900" indent="-342900">
              <a:buAutoNum type="arabicPeriod"/>
            </a:pPr>
            <a:endParaRPr lang="en-US" altLang="zh-TW" sz="300" dirty="0"/>
          </a:p>
          <a:p>
            <a:pPr marL="342900" indent="-342900">
              <a:buAutoNum type="arabicPeriod"/>
            </a:pPr>
            <a:r>
              <a:rPr lang="en-US" altLang="zh-TW" sz="2800" dirty="0"/>
              <a:t>Implement iterative decoding for inpainting task.</a:t>
            </a:r>
          </a:p>
          <a:p>
            <a:pPr marL="342900" indent="-342900">
              <a:buAutoNum type="arabicPeriod"/>
            </a:pPr>
            <a:endParaRPr lang="en-US" altLang="zh-TW" sz="300" dirty="0"/>
          </a:p>
          <a:p>
            <a:pPr marL="342900" indent="-342900">
              <a:buAutoNum type="arabicPeriod"/>
            </a:pPr>
            <a:r>
              <a:rPr lang="en-US" altLang="zh-TW" sz="2800" dirty="0"/>
              <a:t>Compare the FID score with different settings of mask scheduling parameters and visualize the iterative decoding for mask in latent domain or predicted images.   </a:t>
            </a:r>
          </a:p>
        </p:txBody>
      </p:sp>
    </p:spTree>
    <p:extLst>
      <p:ext uri="{BB962C8B-B14F-4D97-AF65-F5344CB8AC3E}">
        <p14:creationId xmlns:p14="http://schemas.microsoft.com/office/powerpoint/2010/main" val="4251157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84056" y="157477"/>
            <a:ext cx="10515600" cy="1325563"/>
          </a:xfrm>
        </p:spPr>
        <p:txBody>
          <a:bodyPr/>
          <a:lstStyle/>
          <a:p>
            <a:r>
              <a:rPr lang="en-US" altLang="zh-TW" b="1" dirty="0">
                <a:solidFill>
                  <a:schemeClr val="accent1"/>
                </a:solidFill>
                <a:latin typeface="+mn-lt"/>
              </a:rPr>
              <a:t>Report Spec (50%)</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AAC76EB6-7F9B-2530-716C-139D762CDF43}"/>
              </a:ext>
            </a:extLst>
          </p:cNvPr>
          <p:cNvSpPr txBox="1"/>
          <p:nvPr/>
        </p:nvSpPr>
        <p:spPr>
          <a:xfrm>
            <a:off x="362637" y="1238903"/>
            <a:ext cx="12638987" cy="3046988"/>
          </a:xfrm>
          <a:prstGeom prst="rect">
            <a:avLst/>
          </a:prstGeom>
          <a:noFill/>
        </p:spPr>
        <p:txBody>
          <a:bodyPr wrap="square" rtlCol="0">
            <a:spAutoFit/>
          </a:bodyPr>
          <a:lstStyle/>
          <a:p>
            <a:pPr>
              <a:buClr>
                <a:srgbClr val="FF0000"/>
              </a:buClr>
            </a:pPr>
            <a:r>
              <a:rPr lang="en-US" altLang="zh-TW" sz="2400" b="1" dirty="0"/>
              <a:t>1. Introduction (5%)</a:t>
            </a:r>
          </a:p>
          <a:p>
            <a:pPr>
              <a:buClr>
                <a:srgbClr val="FF0000"/>
              </a:buClr>
            </a:pPr>
            <a:r>
              <a:rPr lang="en-US" altLang="zh-TW" sz="2400" b="1" dirty="0"/>
              <a:t>2. Implementation Details (45%) </a:t>
            </a:r>
          </a:p>
          <a:p>
            <a:pPr>
              <a:buClr>
                <a:srgbClr val="FF0000"/>
              </a:buClr>
            </a:pPr>
            <a:r>
              <a:rPr lang="en-US" altLang="zh-TW" sz="2400" dirty="0"/>
              <a:t>     A. The details of your model (Multi-Head Self-Attention)</a:t>
            </a:r>
          </a:p>
          <a:p>
            <a:pPr>
              <a:buClr>
                <a:srgbClr val="FF0000"/>
              </a:buClr>
            </a:pPr>
            <a:r>
              <a:rPr lang="en-US" altLang="zh-TW" sz="2400" dirty="0"/>
              <a:t>          (if you directly call any function, you can’t get any score in this part.)</a:t>
            </a:r>
          </a:p>
          <a:p>
            <a:pPr>
              <a:buClr>
                <a:srgbClr val="FF0000"/>
              </a:buClr>
            </a:pPr>
            <a:r>
              <a:rPr lang="en-US" altLang="zh-TW" sz="2400" dirty="0"/>
              <a:t>     B. The details of your stage2 training (MVTM, forward, loss)</a:t>
            </a:r>
          </a:p>
          <a:p>
            <a:pPr>
              <a:buClr>
                <a:srgbClr val="FF0000"/>
              </a:buClr>
            </a:pPr>
            <a:r>
              <a:rPr lang="en-US" altLang="zh-TW" sz="2400" dirty="0"/>
              <a:t>     C. The details of your inference for inpainting task (iterative decoding)</a:t>
            </a:r>
          </a:p>
          <a:p>
            <a:pPr>
              <a:buClr>
                <a:srgbClr val="FF0000"/>
              </a:buClr>
            </a:pPr>
            <a:r>
              <a:rPr lang="en-US" altLang="zh-TW" sz="2400" b="1" dirty="0"/>
              <a:t>3. Discussion(bonus: 10%) </a:t>
            </a:r>
          </a:p>
          <a:p>
            <a:pPr>
              <a:buClr>
                <a:srgbClr val="FF0000"/>
              </a:buClr>
            </a:pPr>
            <a:r>
              <a:rPr lang="en-US" altLang="zh-TW" sz="2400" dirty="0"/>
              <a:t>    A. Anything you want to share</a:t>
            </a:r>
          </a:p>
        </p:txBody>
      </p:sp>
    </p:spTree>
    <p:extLst>
      <p:ext uri="{BB962C8B-B14F-4D97-AF65-F5344CB8AC3E}">
        <p14:creationId xmlns:p14="http://schemas.microsoft.com/office/powerpoint/2010/main" val="1107173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Important Date</a:t>
            </a:r>
            <a:endParaRPr lang="zh-TW" altLang="en-US" b="1" dirty="0">
              <a:solidFill>
                <a:schemeClr val="accent1"/>
              </a:solidFill>
              <a:latin typeface="+mn-lt"/>
            </a:endParaRPr>
          </a:p>
        </p:txBody>
      </p:sp>
      <p:graphicFrame>
        <p:nvGraphicFramePr>
          <p:cNvPr id="2" name="Google Shape;156;p6">
            <a:extLst>
              <a:ext uri="{FF2B5EF4-FFF2-40B4-BE49-F238E27FC236}">
                <a16:creationId xmlns:a16="http://schemas.microsoft.com/office/drawing/2014/main" id="{C31EEBC8-EF5D-425B-D997-EE876DACB2D7}"/>
              </a:ext>
            </a:extLst>
          </p:cNvPr>
          <p:cNvGraphicFramePr/>
          <p:nvPr>
            <p:extLst>
              <p:ext uri="{D42A27DB-BD31-4B8C-83A1-F6EECF244321}">
                <p14:modId xmlns:p14="http://schemas.microsoft.com/office/powerpoint/2010/main" val="1013933645"/>
              </p:ext>
            </p:extLst>
          </p:nvPr>
        </p:nvGraphicFramePr>
        <p:xfrm>
          <a:off x="1479633" y="1777779"/>
          <a:ext cx="9232735" cy="4294408"/>
        </p:xfrm>
        <a:graphic>
          <a:graphicData uri="http://schemas.openxmlformats.org/drawingml/2006/table">
            <a:tbl>
              <a:tblPr>
                <a:noFill/>
              </a:tblPr>
              <a:tblGrid>
                <a:gridCol w="1015323">
                  <a:extLst>
                    <a:ext uri="{9D8B030D-6E8A-4147-A177-3AD203B41FA5}">
                      <a16:colId xmlns:a16="http://schemas.microsoft.com/office/drawing/2014/main" val="20000"/>
                    </a:ext>
                  </a:extLst>
                </a:gridCol>
                <a:gridCol w="1697696">
                  <a:extLst>
                    <a:ext uri="{9D8B030D-6E8A-4147-A177-3AD203B41FA5}">
                      <a16:colId xmlns:a16="http://schemas.microsoft.com/office/drawing/2014/main" val="20001"/>
                    </a:ext>
                  </a:extLst>
                </a:gridCol>
                <a:gridCol w="1199484">
                  <a:extLst>
                    <a:ext uri="{9D8B030D-6E8A-4147-A177-3AD203B41FA5}">
                      <a16:colId xmlns:a16="http://schemas.microsoft.com/office/drawing/2014/main" val="20002"/>
                    </a:ext>
                  </a:extLst>
                </a:gridCol>
                <a:gridCol w="1603053">
                  <a:extLst>
                    <a:ext uri="{9D8B030D-6E8A-4147-A177-3AD203B41FA5}">
                      <a16:colId xmlns:a16="http://schemas.microsoft.com/office/drawing/2014/main" val="20003"/>
                    </a:ext>
                  </a:extLst>
                </a:gridCol>
                <a:gridCol w="1099747">
                  <a:extLst>
                    <a:ext uri="{9D8B030D-6E8A-4147-A177-3AD203B41FA5}">
                      <a16:colId xmlns:a16="http://schemas.microsoft.com/office/drawing/2014/main" val="20004"/>
                    </a:ext>
                  </a:extLst>
                </a:gridCol>
                <a:gridCol w="1379651">
                  <a:extLst>
                    <a:ext uri="{9D8B030D-6E8A-4147-A177-3AD203B41FA5}">
                      <a16:colId xmlns:a16="http://schemas.microsoft.com/office/drawing/2014/main" val="20005"/>
                    </a:ext>
                  </a:extLst>
                </a:gridCol>
                <a:gridCol w="1237781">
                  <a:extLst>
                    <a:ext uri="{9D8B030D-6E8A-4147-A177-3AD203B41FA5}">
                      <a16:colId xmlns:a16="http://schemas.microsoft.com/office/drawing/2014/main" val="20006"/>
                    </a:ext>
                  </a:extLst>
                </a:gridCol>
              </a:tblGrid>
              <a:tr h="1589905">
                <a:tc>
                  <a:txBody>
                    <a:bodyPr/>
                    <a:lstStyle/>
                    <a:p>
                      <a:pPr marL="0" marR="0" lvl="0" indent="0" algn="l" rtl="0">
                        <a:lnSpc>
                          <a:spcPct val="100000"/>
                        </a:lnSpc>
                        <a:spcBef>
                          <a:spcPts val="0"/>
                        </a:spcBef>
                        <a:spcAft>
                          <a:spcPts val="0"/>
                        </a:spcAft>
                        <a:buClr>
                          <a:srgbClr val="000000"/>
                        </a:buClr>
                        <a:buSzPts val="1200"/>
                        <a:buFont typeface="Arial"/>
                        <a:buNone/>
                      </a:pP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LAB1</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Back-Propagation</a:t>
                      </a: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LAB2</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CNN</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LAB3</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CNN</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dirty="0">
                          <a:solidFill>
                            <a:srgbClr val="FFFFFF"/>
                          </a:solidFill>
                          <a:latin typeface="Calibri"/>
                          <a:ea typeface="Calibri"/>
                          <a:cs typeface="Calibri"/>
                          <a:sym typeface="Calibri"/>
                        </a:rPr>
                        <a:t>LAB4</a:t>
                      </a:r>
                      <a:endParaRPr sz="1400" b="1" u="none" strike="noStrike" cap="none" dirty="0">
                        <a:latin typeface="Calibri"/>
                        <a:ea typeface="Calibri"/>
                        <a:cs typeface="Calibri"/>
                        <a:sym typeface="Calibri"/>
                      </a:endParaRPr>
                    </a:p>
                    <a:p>
                      <a:pPr marL="0" marR="0" lvl="0" indent="0" algn="l" rtl="0">
                        <a:lnSpc>
                          <a:spcPct val="100000"/>
                        </a:lnSpc>
                        <a:spcBef>
                          <a:spcPts val="0"/>
                        </a:spcBef>
                        <a:spcAft>
                          <a:spcPts val="0"/>
                        </a:spcAft>
                        <a:buClr>
                          <a:schemeClr val="lt1"/>
                        </a:buClr>
                        <a:buSzPts val="1200"/>
                        <a:buFont typeface="Calibri"/>
                        <a:buNone/>
                      </a:pPr>
                      <a:r>
                        <a:rPr lang="en-US" sz="1400" b="1" u="none" strike="noStrike" cap="none" dirty="0">
                          <a:solidFill>
                            <a:schemeClr val="lt1"/>
                          </a:solidFill>
                          <a:latin typeface="Calibri"/>
                          <a:ea typeface="Calibri"/>
                          <a:cs typeface="Calibri"/>
                          <a:sym typeface="Calibri"/>
                        </a:rPr>
                        <a:t>VAE</a:t>
                      </a:r>
                      <a:endParaRPr sz="1400" b="1" u="none" strike="noStrike" cap="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1"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LAB5</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chemeClr val="lt1"/>
                        </a:buClr>
                        <a:buSzPts val="1200"/>
                        <a:buFont typeface="Calibri"/>
                        <a:buNone/>
                      </a:pPr>
                      <a:r>
                        <a:rPr lang="en-US" sz="1400" b="1">
                          <a:solidFill>
                            <a:schemeClr val="lt1"/>
                          </a:solidFill>
                          <a:latin typeface="Calibri"/>
                          <a:ea typeface="Calibri"/>
                          <a:cs typeface="Calibri"/>
                          <a:sym typeface="Calibri"/>
                        </a:rPr>
                        <a:t>MaskGIT</a:t>
                      </a:r>
                      <a:endParaRPr sz="1400" b="1"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tc>
                  <a:txBody>
                    <a:bodyPr/>
                    <a:lstStyle/>
                    <a:p>
                      <a:pPr marL="0" marR="0" lvl="0" indent="0" algn="l" rtl="0">
                        <a:lnSpc>
                          <a:spcPct val="100000"/>
                        </a:lnSpc>
                        <a:spcBef>
                          <a:spcPts val="0"/>
                        </a:spcBef>
                        <a:spcAft>
                          <a:spcPts val="0"/>
                        </a:spcAft>
                        <a:buClr>
                          <a:srgbClr val="FFFFFF"/>
                        </a:buClr>
                        <a:buSzPts val="1200"/>
                        <a:buFont typeface="Calibri"/>
                        <a:buNone/>
                      </a:pPr>
                      <a:r>
                        <a:rPr lang="en-US" sz="1400" b="1" u="none" strike="noStrike" cap="none">
                          <a:solidFill>
                            <a:srgbClr val="FFFFFF"/>
                          </a:solidFill>
                          <a:latin typeface="Calibri"/>
                          <a:ea typeface="Calibri"/>
                          <a:cs typeface="Calibri"/>
                          <a:sym typeface="Calibri"/>
                        </a:rPr>
                        <a:t>LAB6</a:t>
                      </a:r>
                      <a:endParaRPr sz="1400" b="1" u="none" strike="noStrike" cap="none">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a:solidFill>
                            <a:srgbClr val="FFFFFF"/>
                          </a:solidFill>
                          <a:latin typeface="Calibri"/>
                          <a:ea typeface="Calibri"/>
                          <a:cs typeface="Calibri"/>
                          <a:sym typeface="Calibri"/>
                        </a:rPr>
                        <a:t>Generative</a:t>
                      </a:r>
                      <a:endParaRPr sz="1400" b="1">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FFFFFF"/>
                        </a:buClr>
                        <a:buSzPts val="1200"/>
                        <a:buFont typeface="Calibri"/>
                        <a:buNone/>
                      </a:pPr>
                      <a:r>
                        <a:rPr lang="en-US" sz="1400" b="1">
                          <a:solidFill>
                            <a:srgbClr val="FFFFFF"/>
                          </a:solidFill>
                          <a:latin typeface="Calibri"/>
                          <a:ea typeface="Calibri"/>
                          <a:cs typeface="Calibri"/>
                          <a:sym typeface="Calibri"/>
                        </a:rPr>
                        <a:t>Models</a:t>
                      </a:r>
                      <a:endParaRPr sz="1400" b="1">
                        <a:solidFill>
                          <a:srgbClr val="FFFFFF"/>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A28E6A"/>
                    </a:solidFill>
                  </a:tcPr>
                </a:tc>
                <a:extLst>
                  <a:ext uri="{0D108BD9-81ED-4DB2-BD59-A6C34878D82A}">
                    <a16:rowId xmlns:a16="http://schemas.microsoft.com/office/drawing/2014/main" val="10000"/>
                  </a:ext>
                </a:extLst>
              </a:tr>
              <a:tr h="1351544">
                <a:tc>
                  <a:txBody>
                    <a:bodyPr/>
                    <a:lstStyle/>
                    <a:p>
                      <a:pPr marL="0" marR="0" lvl="0" indent="0" algn="ctr" rtl="0">
                        <a:lnSpc>
                          <a:spcPct val="100000"/>
                        </a:lnSpc>
                        <a:spcBef>
                          <a:spcPts val="0"/>
                        </a:spcBef>
                        <a:spcAft>
                          <a:spcPts val="0"/>
                        </a:spcAft>
                        <a:buClr>
                          <a:srgbClr val="000000"/>
                        </a:buClr>
                        <a:buSzPts val="1200"/>
                        <a:buFont typeface="Calibri"/>
                        <a:buNone/>
                      </a:pPr>
                      <a:r>
                        <a:rPr lang="en-US" sz="1400" b="0" u="none" strike="noStrike" cap="none">
                          <a:solidFill>
                            <a:srgbClr val="000000"/>
                          </a:solidFill>
                          <a:latin typeface="Calibri"/>
                          <a:ea typeface="Calibri"/>
                          <a:cs typeface="Calibri"/>
                          <a:sym typeface="Calibri"/>
                        </a:rPr>
                        <a:t>Announce</a:t>
                      </a:r>
                      <a:endParaRPr sz="1400" b="0"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solidFill>
                            <a:schemeClr val="dk1"/>
                          </a:solidFill>
                          <a:latin typeface="Calibri"/>
                          <a:ea typeface="Calibri"/>
                          <a:cs typeface="Calibri"/>
                          <a:sym typeface="Calibri"/>
                        </a:rPr>
                        <a:t>7</a:t>
                      </a:r>
                      <a:r>
                        <a:rPr lang="en-US" sz="1400" u="none" strike="noStrike" cap="none" dirty="0">
                          <a:solidFill>
                            <a:schemeClr val="dk1"/>
                          </a:solidFill>
                          <a:latin typeface="Calibri"/>
                          <a:ea typeface="Calibri"/>
                          <a:cs typeface="Calibri"/>
                          <a:sym typeface="Calibri"/>
                        </a:rPr>
                        <a:t>/9 (</a:t>
                      </a:r>
                      <a:r>
                        <a:rPr lang="en-US" sz="1400" u="none" strike="noStrike" cap="none" dirty="0" err="1">
                          <a:solidFill>
                            <a:schemeClr val="dk1"/>
                          </a:solidFill>
                          <a:latin typeface="Calibri"/>
                          <a:ea typeface="Calibri"/>
                          <a:cs typeface="Calibri"/>
                          <a:sym typeface="Calibri"/>
                        </a:rPr>
                        <a:t>T</a:t>
                      </a:r>
                      <a:r>
                        <a:rPr lang="en-US" sz="1400" dirty="0" err="1">
                          <a:solidFill>
                            <a:schemeClr val="dk1"/>
                          </a:solidFill>
                          <a:latin typeface="Calibri"/>
                          <a:ea typeface="Calibri"/>
                          <a:cs typeface="Calibri"/>
                          <a:sym typeface="Calibri"/>
                        </a:rPr>
                        <a:t>abc</a:t>
                      </a:r>
                      <a:r>
                        <a:rPr lang="en-US" sz="1400" u="none" strike="noStrike" cap="none" dirty="0">
                          <a:solidFill>
                            <a:schemeClr val="dk1"/>
                          </a:solidFill>
                          <a:latin typeface="Calibri"/>
                          <a:ea typeface="Calibri"/>
                          <a:cs typeface="Calibri"/>
                          <a:sym typeface="Calibri"/>
                        </a:rPr>
                        <a:t>)</a:t>
                      </a:r>
                      <a:endParaRPr sz="1400" u="none" strike="noStrike" cap="none" dirty="0">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solidFill>
                            <a:schemeClr val="dk1"/>
                          </a:solidFill>
                          <a:latin typeface="Calibri"/>
                          <a:ea typeface="Calibri"/>
                          <a:cs typeface="Calibri"/>
                          <a:sym typeface="Calibri"/>
                        </a:rPr>
                        <a:t>7</a:t>
                      </a:r>
                      <a:r>
                        <a:rPr lang="en-US" sz="1400" u="none" strike="noStrike" cap="none" dirty="0">
                          <a:solidFill>
                            <a:schemeClr val="dk1"/>
                          </a:solidFill>
                          <a:latin typeface="Calibri"/>
                          <a:ea typeface="Calibri"/>
                          <a:cs typeface="Calibri"/>
                          <a:sym typeface="Calibri"/>
                        </a:rPr>
                        <a:t>/</a:t>
                      </a:r>
                      <a:r>
                        <a:rPr lang="en-US" sz="1400" dirty="0">
                          <a:solidFill>
                            <a:schemeClr val="dk1"/>
                          </a:solidFill>
                          <a:latin typeface="Calibri"/>
                          <a:ea typeface="Calibri"/>
                          <a:cs typeface="Calibri"/>
                          <a:sym typeface="Calibri"/>
                        </a:rPr>
                        <a:t>16</a:t>
                      </a:r>
                      <a:r>
                        <a:rPr lang="en-US" sz="1400" u="none" strike="noStrike" cap="none" dirty="0">
                          <a:solidFill>
                            <a:schemeClr val="dk1"/>
                          </a:solidFill>
                          <a:latin typeface="Calibri"/>
                          <a:ea typeface="Calibri"/>
                          <a:cs typeface="Calibri"/>
                          <a:sym typeface="Calibri"/>
                        </a:rPr>
                        <a:t> (</a:t>
                      </a:r>
                      <a:r>
                        <a:rPr lang="en-US" sz="1400" u="none" strike="noStrike" cap="none" dirty="0" err="1">
                          <a:solidFill>
                            <a:schemeClr val="dk1"/>
                          </a:solidFill>
                          <a:latin typeface="Calibri"/>
                          <a:ea typeface="Calibri"/>
                          <a:cs typeface="Calibri"/>
                          <a:sym typeface="Calibri"/>
                        </a:rPr>
                        <a:t>T</a:t>
                      </a:r>
                      <a:r>
                        <a:rPr lang="en-US" sz="1400" dirty="0" err="1">
                          <a:solidFill>
                            <a:schemeClr val="dk1"/>
                          </a:solidFill>
                          <a:latin typeface="Calibri"/>
                          <a:ea typeface="Calibri"/>
                          <a:cs typeface="Calibri"/>
                          <a:sym typeface="Calibri"/>
                        </a:rPr>
                        <a:t>abc</a:t>
                      </a:r>
                      <a:r>
                        <a:rPr lang="en-US" sz="1400" u="none" strike="noStrike" cap="none" dirty="0">
                          <a:solidFill>
                            <a:schemeClr val="dk1"/>
                          </a:solidFill>
                          <a:latin typeface="Calibri"/>
                          <a:ea typeface="Calibri"/>
                          <a:cs typeface="Calibri"/>
                          <a:sym typeface="Calibri"/>
                        </a:rPr>
                        <a:t>)</a:t>
                      </a:r>
                      <a:endParaRPr sz="1400" u="none" strike="noStrike" cap="none" dirty="0">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7</a:t>
                      </a:r>
                      <a:r>
                        <a:rPr lang="en-US" sz="1400" b="0" u="none" strike="noStrike" cap="none" dirty="0">
                          <a:solidFill>
                            <a:srgbClr val="000000"/>
                          </a:solidFill>
                          <a:latin typeface="Calibri"/>
                          <a:ea typeface="Calibri"/>
                          <a:cs typeface="Calibri"/>
                          <a:sym typeface="Calibri"/>
                        </a:rPr>
                        <a:t>/23</a:t>
                      </a:r>
                      <a:r>
                        <a:rPr lang="en-US" sz="1400" u="none" strike="noStrike" cap="none" dirty="0">
                          <a:latin typeface="Calibri"/>
                          <a:ea typeface="Calibri"/>
                          <a:cs typeface="Calibri"/>
                          <a:sym typeface="Calibri"/>
                        </a:rPr>
                        <a:t> (</a:t>
                      </a:r>
                      <a:r>
                        <a:rPr lang="en-US" sz="1400" dirty="0" err="1">
                          <a:latin typeface="Calibri"/>
                          <a:ea typeface="Calibri"/>
                          <a:cs typeface="Calibri"/>
                          <a:sym typeface="Calibri"/>
                        </a:rPr>
                        <a:t>T</a:t>
                      </a:r>
                      <a:r>
                        <a:rPr lang="en-US" sz="1400" u="none" strike="noStrike" cap="none" dirty="0" err="1">
                          <a:latin typeface="Calibri"/>
                          <a:ea typeface="Calibri"/>
                          <a:cs typeface="Calibri"/>
                          <a:sym typeface="Calibri"/>
                        </a:rPr>
                        <a:t>abc</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Arial"/>
                        <a:buNone/>
                      </a:pP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7</a:t>
                      </a:r>
                      <a:r>
                        <a:rPr lang="en-US" sz="1400" b="0" u="none" strike="noStrike" cap="none" dirty="0">
                          <a:solidFill>
                            <a:srgbClr val="000000"/>
                          </a:solidFill>
                          <a:latin typeface="Calibri"/>
                          <a:ea typeface="Calibri"/>
                          <a:cs typeface="Calibri"/>
                          <a:sym typeface="Calibri"/>
                        </a:rPr>
                        <a:t>/</a:t>
                      </a:r>
                      <a:r>
                        <a:rPr lang="en-US" sz="1400" dirty="0">
                          <a:latin typeface="Calibri"/>
                          <a:ea typeface="Calibri"/>
                          <a:cs typeface="Calibri"/>
                          <a:sym typeface="Calibri"/>
                        </a:rPr>
                        <a:t>30</a:t>
                      </a:r>
                      <a:r>
                        <a:rPr lang="en-US" sz="1400" u="none" strike="noStrike" cap="none" dirty="0">
                          <a:latin typeface="Calibri"/>
                          <a:ea typeface="Calibri"/>
                          <a:cs typeface="Calibri"/>
                          <a:sym typeface="Calibri"/>
                        </a:rPr>
                        <a:t> (</a:t>
                      </a:r>
                      <a:r>
                        <a:rPr lang="en-US" altLang="zh-TW" sz="1400" u="none" strike="noStrike" cap="none" dirty="0" err="1">
                          <a:solidFill>
                            <a:schemeClr val="dk1"/>
                          </a:solidFill>
                          <a:latin typeface="+mn-lt"/>
                          <a:ea typeface="Calibri"/>
                          <a:cs typeface="Calibri"/>
                          <a:sym typeface="Calibri"/>
                        </a:rPr>
                        <a:t>T</a:t>
                      </a:r>
                      <a:r>
                        <a:rPr lang="en-US" altLang="zh-TW" sz="1400" dirty="0" err="1">
                          <a:solidFill>
                            <a:schemeClr val="dk1"/>
                          </a:solidFill>
                          <a:latin typeface="+mn-lt"/>
                          <a:ea typeface="Calibri"/>
                          <a:cs typeface="Calibri"/>
                          <a:sym typeface="Calibri"/>
                        </a:rPr>
                        <a:t>abc</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altLang="zh-TW" sz="1400" dirty="0">
                          <a:latin typeface="Calibri"/>
                          <a:ea typeface="Calibri"/>
                          <a:cs typeface="Calibri"/>
                          <a:sym typeface="Calibri"/>
                        </a:rPr>
                        <a:t>8</a:t>
                      </a:r>
                      <a:r>
                        <a:rPr lang="en-US" sz="1400" b="0" u="none" strike="noStrike" cap="none" dirty="0">
                          <a:solidFill>
                            <a:srgbClr val="000000"/>
                          </a:solidFill>
                          <a:latin typeface="Calibri"/>
                          <a:ea typeface="Calibri"/>
                          <a:cs typeface="Calibri"/>
                          <a:sym typeface="Calibri"/>
                        </a:rPr>
                        <a:t>/</a:t>
                      </a:r>
                      <a:r>
                        <a:rPr lang="en-US" sz="1400" dirty="0">
                          <a:latin typeface="Calibri"/>
                          <a:ea typeface="Calibri"/>
                          <a:cs typeface="Calibri"/>
                          <a:sym typeface="Calibri"/>
                        </a:rPr>
                        <a:t>6</a:t>
                      </a:r>
                      <a:r>
                        <a:rPr lang="en-US" sz="1400" u="none" strike="noStrike" cap="none" dirty="0">
                          <a:latin typeface="Calibri"/>
                          <a:ea typeface="Calibri"/>
                          <a:cs typeface="Calibri"/>
                          <a:sym typeface="Calibri"/>
                        </a:rPr>
                        <a:t> (</a:t>
                      </a:r>
                      <a:r>
                        <a:rPr lang="en-US" sz="1400" dirty="0" err="1">
                          <a:latin typeface="Calibri"/>
                          <a:ea typeface="Calibri"/>
                          <a:cs typeface="Calibri"/>
                          <a:sym typeface="Calibri"/>
                        </a:rPr>
                        <a:t>T</a:t>
                      </a:r>
                      <a:r>
                        <a:rPr lang="en-US" sz="1400" u="none" strike="noStrike" cap="none" dirty="0" err="1">
                          <a:latin typeface="Calibri"/>
                          <a:ea typeface="Calibri"/>
                          <a:cs typeface="Calibri"/>
                          <a:sym typeface="Calibri"/>
                        </a:rPr>
                        <a:t>abc</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8</a:t>
                      </a:r>
                      <a:r>
                        <a:rPr lang="en-US" sz="1400" b="0" u="none" strike="noStrike" cap="none" dirty="0">
                          <a:solidFill>
                            <a:srgbClr val="000000"/>
                          </a:solidFill>
                          <a:latin typeface="Calibri"/>
                          <a:ea typeface="Calibri"/>
                          <a:cs typeface="Calibri"/>
                          <a:sym typeface="Calibri"/>
                        </a:rPr>
                        <a:t>/</a:t>
                      </a:r>
                      <a:r>
                        <a:rPr lang="en-US" sz="1400" dirty="0">
                          <a:latin typeface="Calibri"/>
                          <a:ea typeface="Calibri"/>
                          <a:cs typeface="Calibri"/>
                          <a:sym typeface="Calibri"/>
                        </a:rPr>
                        <a:t>13</a:t>
                      </a:r>
                      <a:r>
                        <a:rPr lang="en-US" sz="1400" u="none" strike="noStrike" cap="none" dirty="0">
                          <a:latin typeface="Calibri"/>
                          <a:ea typeface="Calibri"/>
                          <a:cs typeface="Calibri"/>
                          <a:sym typeface="Calibri"/>
                        </a:rPr>
                        <a:t> (</a:t>
                      </a:r>
                      <a:r>
                        <a:rPr lang="en-US" sz="1400" u="none" strike="noStrike" cap="none" dirty="0" err="1">
                          <a:latin typeface="Calibri"/>
                          <a:ea typeface="Calibri"/>
                          <a:cs typeface="Calibri"/>
                          <a:sym typeface="Calibri"/>
                        </a:rPr>
                        <a:t>Tabc</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DFDAD3"/>
                    </a:solidFill>
                  </a:tcPr>
                </a:tc>
                <a:extLst>
                  <a:ext uri="{0D108BD9-81ED-4DB2-BD59-A6C34878D82A}">
                    <a16:rowId xmlns:a16="http://schemas.microsoft.com/office/drawing/2014/main" val="10001"/>
                  </a:ext>
                </a:extLst>
              </a:tr>
              <a:tr h="1352959">
                <a:tc>
                  <a:txBody>
                    <a:bodyPr/>
                    <a:lstStyle/>
                    <a:p>
                      <a:pPr marL="0" marR="0" lvl="0" indent="0" algn="ctr" rtl="0">
                        <a:lnSpc>
                          <a:spcPct val="100000"/>
                        </a:lnSpc>
                        <a:spcBef>
                          <a:spcPts val="0"/>
                        </a:spcBef>
                        <a:spcAft>
                          <a:spcPts val="0"/>
                        </a:spcAft>
                        <a:buClr>
                          <a:srgbClr val="000000"/>
                        </a:buClr>
                        <a:buSzPts val="1200"/>
                        <a:buFont typeface="Calibri"/>
                        <a:buNone/>
                      </a:pPr>
                      <a:r>
                        <a:rPr lang="en-US" sz="1400" b="0" u="none" strike="noStrike" cap="none">
                          <a:solidFill>
                            <a:srgbClr val="000000"/>
                          </a:solidFill>
                          <a:latin typeface="Calibri"/>
                          <a:ea typeface="Calibri"/>
                          <a:cs typeface="Calibri"/>
                          <a:sym typeface="Calibri"/>
                        </a:rPr>
                        <a:t>DEMO</a:t>
                      </a:r>
                      <a:endParaRPr sz="1400" b="0" u="none" strike="noStrike" cap="none">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200"/>
                        <a:buFont typeface="Calibri"/>
                        <a:buNone/>
                      </a:pPr>
                      <a:endParaRPr sz="1400" b="0" u="none" strike="noStrike" cap="none">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FF0000"/>
                        </a:buClr>
                        <a:buSzPts val="1200"/>
                        <a:buFont typeface="Calibri"/>
                        <a:buNone/>
                      </a:pPr>
                      <a:r>
                        <a:rPr lang="en-US" sz="1400" dirty="0">
                          <a:solidFill>
                            <a:schemeClr val="dk1"/>
                          </a:solidFill>
                          <a:latin typeface="Calibri"/>
                          <a:ea typeface="Calibri"/>
                          <a:cs typeface="Calibri"/>
                          <a:sym typeface="Calibri"/>
                        </a:rPr>
                        <a:t>7</a:t>
                      </a:r>
                      <a:r>
                        <a:rPr lang="en-US" sz="1400" u="none" strike="noStrike" cap="none" dirty="0">
                          <a:solidFill>
                            <a:schemeClr val="dk1"/>
                          </a:solidFill>
                          <a:latin typeface="Calibri"/>
                          <a:ea typeface="Calibri"/>
                          <a:cs typeface="Calibri"/>
                          <a:sym typeface="Calibri"/>
                        </a:rPr>
                        <a:t>/</a:t>
                      </a:r>
                      <a:r>
                        <a:rPr lang="en-US" sz="1400" dirty="0">
                          <a:solidFill>
                            <a:schemeClr val="dk1"/>
                          </a:solidFill>
                          <a:latin typeface="Calibri"/>
                          <a:ea typeface="Calibri"/>
                          <a:cs typeface="Calibri"/>
                          <a:sym typeface="Calibri"/>
                        </a:rPr>
                        <a:t>16</a:t>
                      </a:r>
                      <a:r>
                        <a:rPr lang="en-US" sz="1400" u="none" strike="noStrike" cap="none" dirty="0">
                          <a:solidFill>
                            <a:schemeClr val="dk1"/>
                          </a:solidFill>
                          <a:latin typeface="Calibri"/>
                          <a:ea typeface="Calibri"/>
                          <a:cs typeface="Calibri"/>
                          <a:sym typeface="Calibri"/>
                        </a:rPr>
                        <a:t> (</a:t>
                      </a:r>
                      <a:r>
                        <a:rPr lang="en-US" sz="1400" u="none" strike="noStrike" cap="none" dirty="0" err="1">
                          <a:solidFill>
                            <a:schemeClr val="dk1"/>
                          </a:solidFill>
                          <a:latin typeface="Calibri"/>
                          <a:ea typeface="Calibri"/>
                          <a:cs typeface="Calibri"/>
                          <a:sym typeface="Calibri"/>
                        </a:rPr>
                        <a:t>T</a:t>
                      </a:r>
                      <a:r>
                        <a:rPr lang="en-US" sz="1400" dirty="0" err="1">
                          <a:solidFill>
                            <a:schemeClr val="dk1"/>
                          </a:solidFill>
                          <a:latin typeface="Calibri"/>
                          <a:ea typeface="Calibri"/>
                          <a:cs typeface="Calibri"/>
                          <a:sym typeface="Calibri"/>
                        </a:rPr>
                        <a:t>abc</a:t>
                      </a:r>
                      <a:r>
                        <a:rPr lang="en-US" sz="1400" u="none" strike="noStrike" cap="none" dirty="0">
                          <a:solidFill>
                            <a:schemeClr val="dk1"/>
                          </a:solidFill>
                          <a:latin typeface="Calibri"/>
                          <a:ea typeface="Calibri"/>
                          <a:cs typeface="Calibri"/>
                          <a:sym typeface="Calibri"/>
                        </a:rPr>
                        <a:t>)</a:t>
                      </a:r>
                      <a:endParaRPr sz="1400" u="none" strike="noStrike" cap="none" dirty="0">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solidFill>
                            <a:schemeClr val="dk1"/>
                          </a:solidFill>
                          <a:latin typeface="Calibri"/>
                          <a:ea typeface="Calibri"/>
                          <a:cs typeface="Calibri"/>
                          <a:sym typeface="Calibri"/>
                        </a:rPr>
                        <a:t>7</a:t>
                      </a:r>
                      <a:r>
                        <a:rPr lang="en-US" sz="1400" u="none" strike="noStrike" cap="none" dirty="0">
                          <a:solidFill>
                            <a:schemeClr val="dk1"/>
                          </a:solidFill>
                          <a:latin typeface="Calibri"/>
                          <a:ea typeface="Calibri"/>
                          <a:cs typeface="Calibri"/>
                          <a:sym typeface="Calibri"/>
                        </a:rPr>
                        <a:t>/</a:t>
                      </a:r>
                      <a:r>
                        <a:rPr lang="en-US" sz="1400" dirty="0">
                          <a:solidFill>
                            <a:schemeClr val="dk1"/>
                          </a:solidFill>
                          <a:latin typeface="Calibri"/>
                          <a:ea typeface="Calibri"/>
                          <a:cs typeface="Calibri"/>
                          <a:sym typeface="Calibri"/>
                        </a:rPr>
                        <a:t>23</a:t>
                      </a:r>
                      <a:r>
                        <a:rPr lang="en-US" sz="1400" u="none" strike="noStrike" cap="none" dirty="0">
                          <a:solidFill>
                            <a:schemeClr val="dk1"/>
                          </a:solidFill>
                          <a:latin typeface="Calibri"/>
                          <a:ea typeface="Calibri"/>
                          <a:cs typeface="Calibri"/>
                          <a:sym typeface="Calibri"/>
                        </a:rPr>
                        <a:t> (</a:t>
                      </a:r>
                      <a:r>
                        <a:rPr lang="en-US" altLang="zh-TW" sz="1400" u="none" strike="noStrike" cap="none" dirty="0" err="1">
                          <a:solidFill>
                            <a:schemeClr val="dk1"/>
                          </a:solidFill>
                          <a:latin typeface="+mn-lt"/>
                          <a:ea typeface="Calibri"/>
                          <a:cs typeface="Calibri"/>
                          <a:sym typeface="Calibri"/>
                        </a:rPr>
                        <a:t>T</a:t>
                      </a:r>
                      <a:r>
                        <a:rPr lang="en-US" altLang="zh-TW" sz="1400" dirty="0" err="1">
                          <a:solidFill>
                            <a:schemeClr val="dk1"/>
                          </a:solidFill>
                          <a:latin typeface="+mn-lt"/>
                          <a:ea typeface="Calibri"/>
                          <a:cs typeface="Calibri"/>
                          <a:sym typeface="Calibri"/>
                        </a:rPr>
                        <a:t>abc</a:t>
                      </a:r>
                      <a:r>
                        <a:rPr lang="en-US" sz="1400" u="none" strike="noStrike" cap="none" dirty="0">
                          <a:solidFill>
                            <a:schemeClr val="dk1"/>
                          </a:solidFill>
                          <a:latin typeface="Calibri"/>
                          <a:ea typeface="Calibri"/>
                          <a:cs typeface="Calibri"/>
                          <a:sym typeface="Calibri"/>
                        </a:rPr>
                        <a:t>)</a:t>
                      </a:r>
                      <a:endParaRPr sz="1400" u="none" strike="noStrike" cap="none" dirty="0">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7/30</a:t>
                      </a:r>
                      <a:r>
                        <a:rPr lang="en-US" sz="1400" u="none" strike="noStrike" cap="none" dirty="0">
                          <a:latin typeface="Calibri"/>
                          <a:ea typeface="Calibri"/>
                          <a:cs typeface="Calibri"/>
                          <a:sym typeface="Calibri"/>
                        </a:rPr>
                        <a:t> (</a:t>
                      </a:r>
                      <a:r>
                        <a:rPr lang="en-US" altLang="zh-TW" sz="1400" u="none" strike="noStrike" cap="none" dirty="0" err="1">
                          <a:solidFill>
                            <a:schemeClr val="dk1"/>
                          </a:solidFill>
                          <a:latin typeface="+mn-lt"/>
                          <a:ea typeface="Calibri"/>
                          <a:cs typeface="Calibri"/>
                          <a:sym typeface="Calibri"/>
                        </a:rPr>
                        <a:t>T</a:t>
                      </a:r>
                      <a:r>
                        <a:rPr lang="en-US" altLang="zh-TW" sz="1400" dirty="0" err="1">
                          <a:solidFill>
                            <a:schemeClr val="dk1"/>
                          </a:solidFill>
                          <a:latin typeface="+mn-lt"/>
                          <a:ea typeface="Calibri"/>
                          <a:cs typeface="Calibri"/>
                          <a:sym typeface="Calibri"/>
                        </a:rPr>
                        <a:t>abc</a:t>
                      </a:r>
                      <a:r>
                        <a:rPr lang="en-US" sz="1400" u="none" strike="noStrike" cap="none" dirty="0">
                          <a:latin typeface="Calibri"/>
                          <a:ea typeface="Calibri"/>
                          <a:cs typeface="Calibri"/>
                          <a:sym typeface="Calibri"/>
                        </a:rPr>
                        <a:t>)</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rgbClr val="000000"/>
                        </a:buClr>
                        <a:buSzPts val="1200"/>
                        <a:buFont typeface="Calibri"/>
                        <a:buNone/>
                      </a:pPr>
                      <a:r>
                        <a:rPr lang="en-US" sz="1400" dirty="0">
                          <a:latin typeface="Calibri"/>
                          <a:ea typeface="Calibri"/>
                          <a:cs typeface="Calibri"/>
                          <a:sym typeface="Calibri"/>
                        </a:rPr>
                        <a:t>8</a:t>
                      </a:r>
                      <a:r>
                        <a:rPr lang="en-US" sz="1400" b="0" u="none" strike="noStrike" cap="none" dirty="0">
                          <a:solidFill>
                            <a:srgbClr val="000000"/>
                          </a:solidFill>
                          <a:latin typeface="Calibri"/>
                          <a:ea typeface="Calibri"/>
                          <a:cs typeface="Calibri"/>
                          <a:sym typeface="Calibri"/>
                        </a:rPr>
                        <a:t>/</a:t>
                      </a:r>
                      <a:r>
                        <a:rPr lang="en-US" sz="1400" u="none" strike="noStrike" cap="none" dirty="0">
                          <a:latin typeface="Calibri"/>
                          <a:ea typeface="Calibri"/>
                          <a:cs typeface="Calibri"/>
                          <a:sym typeface="Calibri"/>
                        </a:rPr>
                        <a:t>13 (</a:t>
                      </a:r>
                      <a:r>
                        <a:rPr lang="en-US" sz="1400" u="none" strike="noStrike" cap="none" dirty="0" err="1">
                          <a:latin typeface="Calibri"/>
                          <a:ea typeface="Calibri"/>
                          <a:cs typeface="Calibri"/>
                          <a:sym typeface="Calibri"/>
                        </a:rPr>
                        <a:t>Tabc</a:t>
                      </a:r>
                      <a:r>
                        <a:rPr lang="en-US" sz="1400" u="none" strike="noStrike" cap="none" dirty="0">
                          <a:latin typeface="Calibri"/>
                          <a:ea typeface="Calibri"/>
                          <a:cs typeface="Calibri"/>
                          <a:sym typeface="Calibri"/>
                        </a:rPr>
                        <a:t>) </a:t>
                      </a:r>
                      <a:endParaRPr sz="1400" b="0" u="none" strike="noStrike" cap="none" dirty="0">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US" altLang="zh-TW" sz="1400" b="1" dirty="0">
                          <a:solidFill>
                            <a:schemeClr val="dk1"/>
                          </a:solidFill>
                          <a:latin typeface="+mn-lt"/>
                          <a:ea typeface="Calibri"/>
                          <a:cs typeface="Calibri"/>
                          <a:sym typeface="Calibri"/>
                        </a:rPr>
                        <a:t>No demo</a:t>
                      </a:r>
                      <a:endParaRPr lang="en-US" altLang="zh-TW" sz="1400" b="1" u="none" strike="noStrike" cap="none" dirty="0">
                        <a:solidFill>
                          <a:schemeClr val="dk1"/>
                        </a:solidFill>
                        <a:latin typeface="+mn-lt"/>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tc>
                  <a:txBody>
                    <a:bodyPr/>
                    <a:lstStyle/>
                    <a:p>
                      <a:pPr marL="0" marR="0" lvl="0" indent="0" algn="l" rtl="0">
                        <a:lnSpc>
                          <a:spcPct val="100000"/>
                        </a:lnSpc>
                        <a:spcBef>
                          <a:spcPts val="0"/>
                        </a:spcBef>
                        <a:spcAft>
                          <a:spcPts val="0"/>
                        </a:spcAft>
                        <a:buClr>
                          <a:schemeClr val="dk1"/>
                        </a:buClr>
                        <a:buSzPts val="1200"/>
                        <a:buFont typeface="Calibri"/>
                        <a:buNone/>
                      </a:pPr>
                      <a:r>
                        <a:rPr lang="en-US" sz="1400" dirty="0">
                          <a:solidFill>
                            <a:schemeClr val="dk1"/>
                          </a:solidFill>
                          <a:latin typeface="Calibri"/>
                          <a:ea typeface="Calibri"/>
                          <a:cs typeface="Calibri"/>
                          <a:sym typeface="Calibri"/>
                        </a:rPr>
                        <a:t>No demo</a:t>
                      </a:r>
                      <a:endParaRPr sz="1400" u="none" strike="noStrike" cap="none" dirty="0">
                        <a:solidFill>
                          <a:schemeClr val="dk1"/>
                        </a:solidFill>
                        <a:latin typeface="Calibri"/>
                        <a:ea typeface="Calibri"/>
                        <a:cs typeface="Calibri"/>
                        <a:sym typeface="Calibri"/>
                      </a:endParaRPr>
                    </a:p>
                  </a:txBody>
                  <a:tcPr marL="68400" marR="6840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DEA"/>
                    </a:solidFill>
                  </a:tcPr>
                </a:tc>
                <a:extLst>
                  <a:ext uri="{0D108BD9-81ED-4DB2-BD59-A6C34878D82A}">
                    <a16:rowId xmlns:a16="http://schemas.microsoft.com/office/drawing/2014/main" val="10002"/>
                  </a:ext>
                </a:extLst>
              </a:tr>
            </a:tbl>
          </a:graphicData>
        </a:graphic>
      </p:graphicFrame>
      <p:sp>
        <p:nvSpPr>
          <p:cNvPr id="3" name="矩形 2">
            <a:extLst>
              <a:ext uri="{FF2B5EF4-FFF2-40B4-BE49-F238E27FC236}">
                <a16:creationId xmlns:a16="http://schemas.microsoft.com/office/drawing/2014/main" id="{DB51ACEE-B468-1776-1EC6-831C269B96FC}"/>
              </a:ext>
            </a:extLst>
          </p:cNvPr>
          <p:cNvSpPr/>
          <p:nvPr/>
        </p:nvSpPr>
        <p:spPr>
          <a:xfrm>
            <a:off x="8086725" y="3364706"/>
            <a:ext cx="1378744" cy="267033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19536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926280CB-759C-FD38-C540-F03FFB155119}"/>
              </a:ext>
            </a:extLst>
          </p:cNvPr>
          <p:cNvSpPr txBox="1"/>
          <p:nvPr/>
        </p:nvSpPr>
        <p:spPr>
          <a:xfrm>
            <a:off x="298343" y="1332633"/>
            <a:ext cx="11959325" cy="1200329"/>
          </a:xfrm>
          <a:prstGeom prst="rect">
            <a:avLst/>
          </a:prstGeom>
          <a:noFill/>
        </p:spPr>
        <p:txBody>
          <a:bodyPr wrap="square" rtlCol="0">
            <a:spAutoFit/>
          </a:bodyPr>
          <a:lstStyle/>
          <a:p>
            <a:pPr>
              <a:buClr>
                <a:srgbClr val="FF0000"/>
              </a:buClr>
            </a:pPr>
            <a:endParaRPr lang="en-US" altLang="zh-TW" sz="3200" dirty="0"/>
          </a:p>
          <a:p>
            <a:pPr marL="457200" indent="-457200">
              <a:buClr>
                <a:srgbClr val="FF0000"/>
              </a:buClr>
              <a:buFont typeface="新細明體" panose="02020500000000000000" pitchFamily="18" charset="-120"/>
              <a:buChar char="。"/>
            </a:pPr>
            <a:endParaRPr lang="en-US" altLang="zh-TW" sz="800" dirty="0"/>
          </a:p>
          <a:p>
            <a:pPr marL="914400" lvl="1" indent="-457200">
              <a:buClr>
                <a:srgbClr val="FF0000"/>
              </a:buClr>
              <a:buFont typeface="Wingdings" panose="05000000000000000000" pitchFamily="2" charset="2"/>
              <a:buChar char="Ø"/>
            </a:pPr>
            <a:r>
              <a:rPr lang="en-US" altLang="zh-TW" sz="3200" dirty="0"/>
              <a:t>show iterative decoding </a:t>
            </a:r>
          </a:p>
        </p:txBody>
      </p:sp>
      <p:pic>
        <p:nvPicPr>
          <p:cNvPr id="9" name="圖片 8">
            <a:extLst>
              <a:ext uri="{FF2B5EF4-FFF2-40B4-BE49-F238E27FC236}">
                <a16:creationId xmlns:a16="http://schemas.microsoft.com/office/drawing/2014/main" id="{8F68A2C6-D5C6-CC11-4C0A-E979E779D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469" y="4490092"/>
            <a:ext cx="5493545" cy="2367908"/>
          </a:xfrm>
          <a:prstGeom prst="rect">
            <a:avLst/>
          </a:prstGeom>
        </p:spPr>
      </p:pic>
      <p:pic>
        <p:nvPicPr>
          <p:cNvPr id="11" name="圖片 10">
            <a:extLst>
              <a:ext uri="{FF2B5EF4-FFF2-40B4-BE49-F238E27FC236}">
                <a16:creationId xmlns:a16="http://schemas.microsoft.com/office/drawing/2014/main" id="{23AEFFA4-1C04-D733-4847-9D34A9533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469" y="3135771"/>
            <a:ext cx="5957889" cy="1243954"/>
          </a:xfrm>
          <a:prstGeom prst="rect">
            <a:avLst/>
          </a:prstGeom>
        </p:spPr>
      </p:pic>
      <p:sp>
        <p:nvSpPr>
          <p:cNvPr id="12" name="文字方塊 11">
            <a:extLst>
              <a:ext uri="{FF2B5EF4-FFF2-40B4-BE49-F238E27FC236}">
                <a16:creationId xmlns:a16="http://schemas.microsoft.com/office/drawing/2014/main" id="{F546D967-248E-FF1D-8708-B0A1665829EB}"/>
              </a:ext>
            </a:extLst>
          </p:cNvPr>
          <p:cNvSpPr txBox="1"/>
          <p:nvPr/>
        </p:nvSpPr>
        <p:spPr>
          <a:xfrm>
            <a:off x="870003" y="3003748"/>
            <a:ext cx="11709294" cy="523220"/>
          </a:xfrm>
          <a:prstGeom prst="rect">
            <a:avLst/>
          </a:prstGeom>
          <a:noFill/>
        </p:spPr>
        <p:txBody>
          <a:bodyPr wrap="square" rtlCol="0">
            <a:spAutoFit/>
          </a:bodyPr>
          <a:lstStyle/>
          <a:p>
            <a:pPr>
              <a:buClr>
                <a:srgbClr val="FF0000"/>
              </a:buClr>
            </a:pPr>
            <a:r>
              <a:rPr lang="en-US" altLang="zh-TW" sz="2800" b="1" dirty="0"/>
              <a:t>1.Mask in latent domain</a:t>
            </a:r>
          </a:p>
        </p:txBody>
      </p:sp>
      <p:sp>
        <p:nvSpPr>
          <p:cNvPr id="13" name="文字方塊 12">
            <a:extLst>
              <a:ext uri="{FF2B5EF4-FFF2-40B4-BE49-F238E27FC236}">
                <a16:creationId xmlns:a16="http://schemas.microsoft.com/office/drawing/2014/main" id="{9C9BA103-E396-1D1D-5CA2-319BAC85FCFF}"/>
              </a:ext>
            </a:extLst>
          </p:cNvPr>
          <p:cNvSpPr txBox="1"/>
          <p:nvPr/>
        </p:nvSpPr>
        <p:spPr>
          <a:xfrm>
            <a:off x="870003" y="4379725"/>
            <a:ext cx="4259210" cy="523220"/>
          </a:xfrm>
          <a:prstGeom prst="rect">
            <a:avLst/>
          </a:prstGeom>
          <a:noFill/>
        </p:spPr>
        <p:txBody>
          <a:bodyPr wrap="square" rtlCol="0">
            <a:spAutoFit/>
          </a:bodyPr>
          <a:lstStyle/>
          <a:p>
            <a:pPr>
              <a:buClr>
                <a:srgbClr val="FF0000"/>
              </a:buClr>
            </a:pPr>
            <a:r>
              <a:rPr lang="en-US" altLang="zh-TW" sz="2800" b="1" dirty="0"/>
              <a:t>2.Predicted image </a:t>
            </a:r>
          </a:p>
        </p:txBody>
      </p:sp>
      <p:sp>
        <p:nvSpPr>
          <p:cNvPr id="2" name="文字方塊 1">
            <a:extLst>
              <a:ext uri="{FF2B5EF4-FFF2-40B4-BE49-F238E27FC236}">
                <a16:creationId xmlns:a16="http://schemas.microsoft.com/office/drawing/2014/main" id="{E35A2F62-DD6B-9A20-A6DE-26CD241A4F07}"/>
              </a:ext>
            </a:extLst>
          </p:cNvPr>
          <p:cNvSpPr txBox="1"/>
          <p:nvPr/>
        </p:nvSpPr>
        <p:spPr>
          <a:xfrm>
            <a:off x="298343" y="779260"/>
            <a:ext cx="8705088" cy="523220"/>
          </a:xfrm>
          <a:prstGeom prst="rect">
            <a:avLst/>
          </a:prstGeom>
          <a:noFill/>
        </p:spPr>
        <p:txBody>
          <a:bodyPr wrap="square" rtlCol="0">
            <a:spAutoFit/>
          </a:bodyPr>
          <a:lstStyle/>
          <a:p>
            <a:pPr>
              <a:buClr>
                <a:srgbClr val="FF0000"/>
              </a:buClr>
            </a:pPr>
            <a:r>
              <a:rPr lang="en-US" altLang="zh-TW" sz="2800" b="1" u="sng" dirty="0">
                <a:solidFill>
                  <a:srgbClr val="4472C4"/>
                </a:solidFill>
              </a:rPr>
              <a:t>(Prove your code implementation is correct)</a:t>
            </a:r>
          </a:p>
        </p:txBody>
      </p:sp>
      <p:sp>
        <p:nvSpPr>
          <p:cNvPr id="3" name="文字方塊 2">
            <a:extLst>
              <a:ext uri="{FF2B5EF4-FFF2-40B4-BE49-F238E27FC236}">
                <a16:creationId xmlns:a16="http://schemas.microsoft.com/office/drawing/2014/main" id="{AB59DEF2-89FF-5162-96FA-85449E945C27}"/>
              </a:ext>
            </a:extLst>
          </p:cNvPr>
          <p:cNvSpPr txBox="1"/>
          <p:nvPr/>
        </p:nvSpPr>
        <p:spPr>
          <a:xfrm>
            <a:off x="298343" y="1347512"/>
            <a:ext cx="9876220" cy="584775"/>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b="1" dirty="0"/>
              <a:t>Experimental results (30%)</a:t>
            </a:r>
          </a:p>
        </p:txBody>
      </p:sp>
      <p:sp>
        <p:nvSpPr>
          <p:cNvPr id="7" name="標題 1">
            <a:extLst>
              <a:ext uri="{FF2B5EF4-FFF2-40B4-BE49-F238E27FC236}">
                <a16:creationId xmlns:a16="http://schemas.microsoft.com/office/drawing/2014/main" id="{BF32B8BD-0F2F-3FD2-F473-C5EFBE0BF29E}"/>
              </a:ext>
            </a:extLst>
          </p:cNvPr>
          <p:cNvSpPr>
            <a:spLocks noGrp="1"/>
          </p:cNvSpPr>
          <p:nvPr>
            <p:ph type="title"/>
          </p:nvPr>
        </p:nvSpPr>
        <p:spPr>
          <a:xfrm>
            <a:off x="298343" y="-78267"/>
            <a:ext cx="10515600" cy="1325563"/>
          </a:xfrm>
        </p:spPr>
        <p:txBody>
          <a:bodyPr/>
          <a:lstStyle/>
          <a:p>
            <a:r>
              <a:rPr lang="en-US" altLang="zh-TW" b="1" dirty="0">
                <a:solidFill>
                  <a:schemeClr val="accent1"/>
                </a:solidFill>
                <a:latin typeface="+mn-lt"/>
              </a:rPr>
              <a:t>Experiment Score (50%)</a:t>
            </a:r>
            <a:endParaRPr lang="zh-TW" altLang="en-US" b="1" dirty="0">
              <a:solidFill>
                <a:schemeClr val="accent1"/>
              </a:solidFill>
              <a:latin typeface="+mn-lt"/>
            </a:endParaRPr>
          </a:p>
        </p:txBody>
      </p:sp>
      <p:sp>
        <p:nvSpPr>
          <p:cNvPr id="14" name="文字方塊 13">
            <a:extLst>
              <a:ext uri="{FF2B5EF4-FFF2-40B4-BE49-F238E27FC236}">
                <a16:creationId xmlns:a16="http://schemas.microsoft.com/office/drawing/2014/main" id="{05DF27A7-BE94-1E43-20FD-9825E9508E94}"/>
              </a:ext>
            </a:extLst>
          </p:cNvPr>
          <p:cNvSpPr txBox="1"/>
          <p:nvPr/>
        </p:nvSpPr>
        <p:spPr>
          <a:xfrm>
            <a:off x="1187648" y="2511622"/>
            <a:ext cx="6290072" cy="461665"/>
          </a:xfrm>
          <a:prstGeom prst="rect">
            <a:avLst/>
          </a:prstGeom>
          <a:noFill/>
        </p:spPr>
        <p:txBody>
          <a:bodyPr wrap="square">
            <a:spAutoFit/>
          </a:bodyPr>
          <a:lstStyle/>
          <a:p>
            <a:r>
              <a:rPr lang="en-US" altLang="zh-TW" sz="2400" dirty="0">
                <a:solidFill>
                  <a:srgbClr val="FF0000"/>
                </a:solidFill>
              </a:rPr>
              <a:t> •</a:t>
            </a:r>
            <a:r>
              <a:rPr lang="en-US" altLang="zh-TW" sz="2400" dirty="0"/>
              <a:t>cosine    </a:t>
            </a:r>
            <a:r>
              <a:rPr lang="en-US" altLang="zh-TW" sz="2400" dirty="0">
                <a:solidFill>
                  <a:srgbClr val="FF0000"/>
                </a:solidFill>
              </a:rPr>
              <a:t>•</a:t>
            </a:r>
            <a:r>
              <a:rPr lang="en-US" altLang="zh-TW" sz="2400" dirty="0"/>
              <a:t> linear     </a:t>
            </a:r>
            <a:r>
              <a:rPr lang="en-US" altLang="zh-TW" sz="2400" dirty="0">
                <a:solidFill>
                  <a:srgbClr val="FF0000"/>
                </a:solidFill>
              </a:rPr>
              <a:t>•</a:t>
            </a:r>
            <a:r>
              <a:rPr lang="en-US" altLang="zh-TW" sz="2400" dirty="0"/>
              <a:t> square</a:t>
            </a:r>
            <a:endParaRPr lang="zh-TW" altLang="en-US" sz="2400" dirty="0"/>
          </a:p>
        </p:txBody>
      </p:sp>
    </p:spTree>
    <p:extLst>
      <p:ext uri="{BB962C8B-B14F-4D97-AF65-F5344CB8AC3E}">
        <p14:creationId xmlns:p14="http://schemas.microsoft.com/office/powerpoint/2010/main" val="105540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98343" y="-78267"/>
            <a:ext cx="10515600" cy="1325563"/>
          </a:xfrm>
        </p:spPr>
        <p:txBody>
          <a:bodyPr/>
          <a:lstStyle/>
          <a:p>
            <a:r>
              <a:rPr lang="en-US" altLang="zh-TW" b="1" dirty="0">
                <a:solidFill>
                  <a:schemeClr val="accent1"/>
                </a:solidFill>
                <a:latin typeface="+mn-lt"/>
              </a:rPr>
              <a:t>Experiment Score (50%)</a:t>
            </a:r>
            <a:endParaRPr lang="zh-TW" altLang="en-US" b="1" dirty="0">
              <a:solidFill>
                <a:schemeClr val="accent1"/>
              </a:solidFill>
              <a:latin typeface="+mn-lt"/>
            </a:endParaRPr>
          </a:p>
        </p:txBody>
      </p:sp>
      <p:sp>
        <p:nvSpPr>
          <p:cNvPr id="4" name="文字方塊 3">
            <a:extLst>
              <a:ext uri="{FF2B5EF4-FFF2-40B4-BE49-F238E27FC236}">
                <a16:creationId xmlns:a16="http://schemas.microsoft.com/office/drawing/2014/main" id="{1EE2AD3F-2570-857D-E1FE-9C6D1C0C1E5D}"/>
              </a:ext>
            </a:extLst>
          </p:cNvPr>
          <p:cNvSpPr txBox="1"/>
          <p:nvPr/>
        </p:nvSpPr>
        <p:spPr>
          <a:xfrm>
            <a:off x="189504" y="2794938"/>
            <a:ext cx="9876220" cy="584775"/>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b="1" dirty="0"/>
              <a:t>The Best FID Score(20%)</a:t>
            </a:r>
          </a:p>
        </p:txBody>
      </p:sp>
      <p:pic>
        <p:nvPicPr>
          <p:cNvPr id="2" name="圖片 1">
            <a:extLst>
              <a:ext uri="{FF2B5EF4-FFF2-40B4-BE49-F238E27FC236}">
                <a16:creationId xmlns:a16="http://schemas.microsoft.com/office/drawing/2014/main" id="{E7587ABD-050D-0158-D959-CF2672FA01E8}"/>
              </a:ext>
            </a:extLst>
          </p:cNvPr>
          <p:cNvPicPr>
            <a:picLocks noChangeAspect="1"/>
          </p:cNvPicPr>
          <p:nvPr/>
        </p:nvPicPr>
        <p:blipFill>
          <a:blip r:embed="rId3"/>
          <a:stretch>
            <a:fillRect/>
          </a:stretch>
        </p:blipFill>
        <p:spPr>
          <a:xfrm>
            <a:off x="7937725" y="234374"/>
            <a:ext cx="3873543" cy="3153970"/>
          </a:xfrm>
          <a:prstGeom prst="rect">
            <a:avLst/>
          </a:prstGeom>
        </p:spPr>
      </p:pic>
      <p:pic>
        <p:nvPicPr>
          <p:cNvPr id="8" name="圖片 7">
            <a:extLst>
              <a:ext uri="{FF2B5EF4-FFF2-40B4-BE49-F238E27FC236}">
                <a16:creationId xmlns:a16="http://schemas.microsoft.com/office/drawing/2014/main" id="{EAD110E0-C4AA-1096-E599-E9BCA962F6A9}"/>
              </a:ext>
            </a:extLst>
          </p:cNvPr>
          <p:cNvPicPr>
            <a:picLocks noChangeAspect="1"/>
          </p:cNvPicPr>
          <p:nvPr/>
        </p:nvPicPr>
        <p:blipFill rotWithShape="1">
          <a:blip r:embed="rId4"/>
          <a:srcRect l="1499" t="25041" r="18263" b="30314"/>
          <a:stretch/>
        </p:blipFill>
        <p:spPr>
          <a:xfrm>
            <a:off x="753021" y="4701977"/>
            <a:ext cx="9782664" cy="1150255"/>
          </a:xfrm>
          <a:prstGeom prst="rect">
            <a:avLst/>
          </a:prstGeom>
        </p:spPr>
      </p:pic>
      <p:sp>
        <p:nvSpPr>
          <p:cNvPr id="9" name="文字方塊 8">
            <a:extLst>
              <a:ext uri="{FF2B5EF4-FFF2-40B4-BE49-F238E27FC236}">
                <a16:creationId xmlns:a16="http://schemas.microsoft.com/office/drawing/2014/main" id="{B5F0003F-002A-5265-526B-30CF8F9B40A1}"/>
              </a:ext>
            </a:extLst>
          </p:cNvPr>
          <p:cNvSpPr txBox="1"/>
          <p:nvPr/>
        </p:nvSpPr>
        <p:spPr>
          <a:xfrm>
            <a:off x="-9525" y="3359001"/>
            <a:ext cx="12638987" cy="1200329"/>
          </a:xfrm>
          <a:prstGeom prst="rect">
            <a:avLst/>
          </a:prstGeom>
          <a:noFill/>
        </p:spPr>
        <p:txBody>
          <a:bodyPr wrap="square" rtlCol="0">
            <a:spAutoFit/>
          </a:bodyPr>
          <a:lstStyle/>
          <a:p>
            <a:pPr>
              <a:buClr>
                <a:srgbClr val="FF0000"/>
              </a:buClr>
            </a:pPr>
            <a:r>
              <a:rPr lang="en-US" altLang="zh-TW" sz="2400" dirty="0"/>
              <a:t>          • Screenshot </a:t>
            </a:r>
          </a:p>
          <a:p>
            <a:pPr>
              <a:buClr>
                <a:srgbClr val="FF0000"/>
              </a:buClr>
            </a:pPr>
            <a:r>
              <a:rPr lang="en-US" altLang="zh-TW" sz="2400" dirty="0"/>
              <a:t>          • Masked Images v.s </a:t>
            </a:r>
            <a:r>
              <a:rPr lang="en-US" altLang="zh-TW" sz="2400" dirty="0" err="1"/>
              <a:t>MaskGIT</a:t>
            </a:r>
            <a:r>
              <a:rPr lang="en-US" altLang="zh-TW" sz="2400" dirty="0"/>
              <a:t> Inpainting Results v.s Ground Truth </a:t>
            </a:r>
          </a:p>
          <a:p>
            <a:pPr>
              <a:buClr>
                <a:srgbClr val="FF0000"/>
              </a:buClr>
            </a:pPr>
            <a:r>
              <a:rPr lang="en-US" altLang="zh-TW" sz="2400" dirty="0"/>
              <a:t>          • The setting about training strategy, mask scheduling parameters, and so on</a:t>
            </a:r>
          </a:p>
        </p:txBody>
      </p:sp>
    </p:spTree>
    <p:extLst>
      <p:ext uri="{BB962C8B-B14F-4D97-AF65-F5344CB8AC3E}">
        <p14:creationId xmlns:p14="http://schemas.microsoft.com/office/powerpoint/2010/main" val="1428449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914885F-CD8D-B472-619B-C555031BE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4" y="1323974"/>
            <a:ext cx="9170744" cy="4676775"/>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F576D246-E80C-688D-C041-BB1FA5B92117}"/>
              </a:ext>
            </a:extLst>
          </p:cNvPr>
          <p:cNvSpPr txBox="1"/>
          <p:nvPr/>
        </p:nvSpPr>
        <p:spPr>
          <a:xfrm>
            <a:off x="384628" y="1734159"/>
            <a:ext cx="1872795" cy="707886"/>
          </a:xfrm>
          <a:prstGeom prst="rect">
            <a:avLst/>
          </a:prstGeom>
          <a:noFill/>
        </p:spPr>
        <p:txBody>
          <a:bodyPr wrap="square" rtlCol="0">
            <a:spAutoFit/>
          </a:bodyPr>
          <a:lstStyle/>
          <a:p>
            <a:pPr algn="ctr"/>
            <a:r>
              <a:rPr lang="en-US" altLang="zh-TW" sz="2000" b="1" dirty="0"/>
              <a:t>Masked </a:t>
            </a:r>
          </a:p>
          <a:p>
            <a:pPr algn="ctr"/>
            <a:r>
              <a:rPr lang="en-US" altLang="zh-TW" sz="2000" b="1" dirty="0"/>
              <a:t>Images</a:t>
            </a:r>
          </a:p>
        </p:txBody>
      </p:sp>
      <p:sp>
        <p:nvSpPr>
          <p:cNvPr id="5" name="文字方塊 4">
            <a:extLst>
              <a:ext uri="{FF2B5EF4-FFF2-40B4-BE49-F238E27FC236}">
                <a16:creationId xmlns:a16="http://schemas.microsoft.com/office/drawing/2014/main" id="{DA341FBD-1A8F-1A7F-766D-4AB8C4A87CCC}"/>
              </a:ext>
            </a:extLst>
          </p:cNvPr>
          <p:cNvSpPr txBox="1"/>
          <p:nvPr/>
        </p:nvSpPr>
        <p:spPr>
          <a:xfrm>
            <a:off x="384628" y="3185307"/>
            <a:ext cx="1872795" cy="1015663"/>
          </a:xfrm>
          <a:prstGeom prst="rect">
            <a:avLst/>
          </a:prstGeom>
          <a:noFill/>
        </p:spPr>
        <p:txBody>
          <a:bodyPr wrap="square" rtlCol="0">
            <a:spAutoFit/>
          </a:bodyPr>
          <a:lstStyle/>
          <a:p>
            <a:pPr algn="ctr"/>
            <a:r>
              <a:rPr lang="en-US" altLang="zh-TW" sz="2000" b="1" dirty="0" err="1"/>
              <a:t>MaskGIT</a:t>
            </a:r>
            <a:r>
              <a:rPr lang="en-US" altLang="zh-TW" sz="2000" b="1" dirty="0"/>
              <a:t> Inpainting</a:t>
            </a:r>
          </a:p>
          <a:p>
            <a:pPr algn="ctr"/>
            <a:r>
              <a:rPr lang="en-US" altLang="zh-TW" sz="2000" b="1" dirty="0"/>
              <a:t>Results</a:t>
            </a:r>
          </a:p>
        </p:txBody>
      </p:sp>
      <p:sp>
        <p:nvSpPr>
          <p:cNvPr id="6" name="文字方塊 5">
            <a:extLst>
              <a:ext uri="{FF2B5EF4-FFF2-40B4-BE49-F238E27FC236}">
                <a16:creationId xmlns:a16="http://schemas.microsoft.com/office/drawing/2014/main" id="{FEE6491C-262A-948C-59BC-42B89E8CC22D}"/>
              </a:ext>
            </a:extLst>
          </p:cNvPr>
          <p:cNvSpPr txBox="1"/>
          <p:nvPr/>
        </p:nvSpPr>
        <p:spPr>
          <a:xfrm>
            <a:off x="384628" y="4944232"/>
            <a:ext cx="1872795" cy="707886"/>
          </a:xfrm>
          <a:prstGeom prst="rect">
            <a:avLst/>
          </a:prstGeom>
          <a:noFill/>
        </p:spPr>
        <p:txBody>
          <a:bodyPr wrap="square" rtlCol="0">
            <a:spAutoFit/>
          </a:bodyPr>
          <a:lstStyle/>
          <a:p>
            <a:pPr algn="ctr"/>
            <a:r>
              <a:rPr lang="en-US" altLang="zh-TW" sz="2000" b="1" dirty="0"/>
              <a:t>Ground </a:t>
            </a:r>
          </a:p>
          <a:p>
            <a:pPr algn="ctr"/>
            <a:r>
              <a:rPr lang="en-US" altLang="zh-TW" sz="2000" b="1" dirty="0"/>
              <a:t>Truth</a:t>
            </a:r>
          </a:p>
        </p:txBody>
      </p:sp>
    </p:spTree>
    <p:extLst>
      <p:ext uri="{BB962C8B-B14F-4D97-AF65-F5344CB8AC3E}">
        <p14:creationId xmlns:p14="http://schemas.microsoft.com/office/powerpoint/2010/main" val="1231337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384068" y="150333"/>
            <a:ext cx="10515600" cy="1325563"/>
          </a:xfrm>
        </p:spPr>
        <p:txBody>
          <a:bodyPr/>
          <a:lstStyle/>
          <a:p>
            <a:r>
              <a:rPr lang="en-US" altLang="zh-TW" sz="4400" b="1" dirty="0">
                <a:solidFill>
                  <a:schemeClr val="accent1"/>
                </a:solidFill>
                <a:latin typeface="+mn-lt"/>
              </a:rPr>
              <a:t>References</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7AD5CA15-280D-D9C4-4185-62AC2371C205}"/>
              </a:ext>
            </a:extLst>
          </p:cNvPr>
          <p:cNvSpPr txBox="1"/>
          <p:nvPr/>
        </p:nvSpPr>
        <p:spPr>
          <a:xfrm>
            <a:off x="384068" y="1475896"/>
            <a:ext cx="11309168" cy="4401205"/>
          </a:xfrm>
          <a:prstGeom prst="rect">
            <a:avLst/>
          </a:prstGeom>
          <a:noFill/>
        </p:spPr>
        <p:txBody>
          <a:bodyPr wrap="square" rtlCol="0">
            <a:spAutoFit/>
          </a:bodyPr>
          <a:lstStyle/>
          <a:p>
            <a:pPr marL="514350" indent="-514350">
              <a:buFont typeface="+mj-lt"/>
              <a:buAutoNum type="arabicPeriod"/>
            </a:pPr>
            <a:r>
              <a:rPr lang="en-US" altLang="zh-TW" sz="2000" dirty="0"/>
              <a:t>Ashish Vaswani, Noam </a:t>
            </a:r>
            <a:r>
              <a:rPr lang="en-US" altLang="zh-TW" sz="2000" dirty="0" err="1"/>
              <a:t>Shazeer</a:t>
            </a:r>
            <a:r>
              <a:rPr lang="en-US" altLang="zh-TW" sz="2000" dirty="0"/>
              <a:t>, Niki Parmar, Jakob </a:t>
            </a:r>
            <a:r>
              <a:rPr lang="en-US" altLang="zh-TW" sz="2000" dirty="0" err="1"/>
              <a:t>Uszkoreit</a:t>
            </a:r>
            <a:r>
              <a:rPr lang="en-US" altLang="zh-TW" sz="2000" dirty="0"/>
              <a:t>, </a:t>
            </a:r>
            <a:r>
              <a:rPr lang="en-US" altLang="zh-TW" sz="2000" dirty="0" err="1"/>
              <a:t>Llion</a:t>
            </a:r>
            <a:r>
              <a:rPr lang="en-US" altLang="zh-TW" sz="2000" dirty="0"/>
              <a:t> Jones, Aidan N. Gomez, Lukasz Kaiser, and Illia </a:t>
            </a:r>
            <a:r>
              <a:rPr lang="en-US" altLang="zh-TW" sz="2000" dirty="0" err="1"/>
              <a:t>Polosukhin</a:t>
            </a:r>
            <a:r>
              <a:rPr lang="en-US" altLang="zh-TW" sz="2000" dirty="0"/>
              <a:t>. Attention is all you need. In </a:t>
            </a:r>
            <a:r>
              <a:rPr lang="en-US" altLang="zh-TW" sz="2000" dirty="0" err="1"/>
              <a:t>NeurIPS</a:t>
            </a:r>
            <a:r>
              <a:rPr lang="en-US" altLang="zh-TW" sz="2000" dirty="0"/>
              <a:t>, 2017. </a:t>
            </a:r>
            <a:r>
              <a:rPr lang="en-US" altLang="zh-TW" sz="2000" dirty="0">
                <a:solidFill>
                  <a:srgbClr val="557FC9"/>
                </a:solidFill>
              </a:rPr>
              <a:t>https://arxiv.org/pdf/2202.04200.pdf</a:t>
            </a:r>
          </a:p>
          <a:p>
            <a:pPr marL="514350" indent="-514350">
              <a:buFont typeface="+mj-lt"/>
              <a:buAutoNum type="arabicPeriod"/>
            </a:pPr>
            <a:endParaRPr lang="en-US" altLang="zh-TW" sz="2000" dirty="0"/>
          </a:p>
          <a:p>
            <a:pPr marL="514350" indent="-514350">
              <a:buFont typeface="+mj-lt"/>
              <a:buAutoNum type="arabicPeriod"/>
            </a:pPr>
            <a:r>
              <a:rPr lang="en-US" altLang="zh-TW" sz="2000" dirty="0"/>
              <a:t>A. van den Oord, O. </a:t>
            </a:r>
            <a:r>
              <a:rPr lang="en-US" altLang="zh-TW" sz="2000" dirty="0" err="1"/>
              <a:t>Vinyals</a:t>
            </a:r>
            <a:r>
              <a:rPr lang="en-US" altLang="zh-TW" sz="2000" dirty="0"/>
              <a:t>, et al., “Neural discrete representation learning,” in Advances in Neural Information Processing Systems, pp. 6306–6315, 2017. </a:t>
            </a:r>
            <a:r>
              <a:rPr lang="en-US" altLang="zh-TW" sz="2000" dirty="0">
                <a:solidFill>
                  <a:schemeClr val="accent1"/>
                </a:solidFill>
              </a:rPr>
              <a:t>https://arxiv.org/abs/1711.00937</a:t>
            </a:r>
          </a:p>
          <a:p>
            <a:pPr marL="514350" indent="-514350">
              <a:buFont typeface="+mj-lt"/>
              <a:buAutoNum type="arabicPeriod"/>
            </a:pPr>
            <a:endParaRPr lang="en-US" altLang="zh-TW" sz="2000" dirty="0"/>
          </a:p>
          <a:p>
            <a:pPr marL="514350" indent="-514350">
              <a:buFont typeface="+mj-lt"/>
              <a:buAutoNum type="arabicPeriod"/>
            </a:pPr>
            <a:r>
              <a:rPr lang="en-US" altLang="zh-TW" sz="2000" dirty="0" err="1"/>
              <a:t>Esser</a:t>
            </a:r>
            <a:r>
              <a:rPr lang="en-US" altLang="zh-TW" sz="2000" dirty="0"/>
              <a:t>, P., </a:t>
            </a:r>
            <a:r>
              <a:rPr lang="en-US" altLang="zh-TW" sz="2000" dirty="0" err="1"/>
              <a:t>Rombach</a:t>
            </a:r>
            <a:r>
              <a:rPr lang="en-US" altLang="zh-TW" sz="2000" dirty="0"/>
              <a:t>, R., and </a:t>
            </a:r>
            <a:r>
              <a:rPr lang="en-US" altLang="zh-TW" sz="2000" dirty="0" err="1"/>
              <a:t>Ommer</a:t>
            </a:r>
            <a:r>
              <a:rPr lang="en-US" altLang="zh-TW" sz="2000" dirty="0"/>
              <a:t>, B.: Taming Transformers for High-Resolution Image Synthesis. In: Proceedings of the IEEE/CVF Conference on Computer Vision and Pattern Recognition, pp. 12873–12883 (2021) </a:t>
            </a:r>
            <a:r>
              <a:rPr lang="en-US" altLang="zh-TW" sz="2000" dirty="0">
                <a:solidFill>
                  <a:schemeClr val="accent1"/>
                </a:solidFill>
              </a:rPr>
              <a:t>https://arxiv.org/abs/2012.09841</a:t>
            </a:r>
          </a:p>
          <a:p>
            <a:pPr marL="514350" indent="-514350">
              <a:buFont typeface="+mj-lt"/>
              <a:buAutoNum type="arabicPeriod"/>
            </a:pPr>
            <a:endParaRPr lang="en-US" altLang="zh-TW" sz="2000" dirty="0"/>
          </a:p>
          <a:p>
            <a:pPr marL="514350" indent="-514350">
              <a:buFont typeface="+mj-lt"/>
              <a:buAutoNum type="arabicPeriod"/>
            </a:pPr>
            <a:r>
              <a:rPr lang="en-US" altLang="zh-TW" sz="2000" dirty="0" err="1"/>
              <a:t>Huiwen</a:t>
            </a:r>
            <a:r>
              <a:rPr lang="en-US" altLang="zh-TW" sz="2000" dirty="0"/>
              <a:t> Chang, Han Zhang, Lu Jiang, Ce Liu, and William T. Freeman. </a:t>
            </a:r>
            <a:r>
              <a:rPr lang="en-US" altLang="zh-TW" sz="2000" dirty="0" err="1"/>
              <a:t>Maskgit</a:t>
            </a:r>
            <a:r>
              <a:rPr lang="en-US" altLang="zh-TW" sz="2000" dirty="0"/>
              <a:t>: Masked generative image transformer. In: Proceedings of the IEEE/CVF Conference on Computer Vision and Pattern Recognition, June 2022. </a:t>
            </a:r>
            <a:r>
              <a:rPr lang="en-US" altLang="zh-TW" sz="2000" dirty="0">
                <a:solidFill>
                  <a:schemeClr val="accent1"/>
                </a:solidFill>
              </a:rPr>
              <a:t>https://arxiv.org/abs/2202.04200</a:t>
            </a:r>
          </a:p>
        </p:txBody>
      </p:sp>
    </p:spTree>
    <p:extLst>
      <p:ext uri="{BB962C8B-B14F-4D97-AF65-F5344CB8AC3E}">
        <p14:creationId xmlns:p14="http://schemas.microsoft.com/office/powerpoint/2010/main" val="304929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id="{304A091E-3E89-7269-94BD-D0AB794542BE}"/>
              </a:ext>
            </a:extLst>
          </p:cNvPr>
          <p:cNvSpPr>
            <a:spLocks noGrp="1"/>
          </p:cNvSpPr>
          <p:nvPr>
            <p:ph type="title"/>
          </p:nvPr>
        </p:nvSpPr>
        <p:spPr>
          <a:xfrm>
            <a:off x="298343" y="0"/>
            <a:ext cx="10515600" cy="1325563"/>
          </a:xfrm>
        </p:spPr>
        <p:txBody>
          <a:bodyPr/>
          <a:lstStyle/>
          <a:p>
            <a:r>
              <a:rPr lang="en-US" altLang="zh-TW" b="1" dirty="0">
                <a:solidFill>
                  <a:schemeClr val="accent1"/>
                </a:solidFill>
                <a:latin typeface="+mn-lt"/>
              </a:rPr>
              <a:t>Submission</a:t>
            </a:r>
            <a:endParaRPr lang="zh-TW" altLang="en-US" b="1" dirty="0">
              <a:solidFill>
                <a:schemeClr val="accent1"/>
              </a:solidFill>
              <a:latin typeface="+mn-lt"/>
            </a:endParaRPr>
          </a:p>
        </p:txBody>
      </p:sp>
      <p:sp>
        <p:nvSpPr>
          <p:cNvPr id="2" name="文字方塊 1">
            <a:extLst>
              <a:ext uri="{FF2B5EF4-FFF2-40B4-BE49-F238E27FC236}">
                <a16:creationId xmlns:a16="http://schemas.microsoft.com/office/drawing/2014/main" id="{22C05F66-B6EE-2904-7438-CAA9E02074EC}"/>
              </a:ext>
            </a:extLst>
          </p:cNvPr>
          <p:cNvSpPr txBox="1"/>
          <p:nvPr/>
        </p:nvSpPr>
        <p:spPr>
          <a:xfrm>
            <a:off x="700285" y="1142999"/>
            <a:ext cx="11351222" cy="3801041"/>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800" dirty="0"/>
              <a:t>Score: 50% experiment score + 50% report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If the zip file name or the report spec have format error, you will be punished (-5)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Submission Deadline: </a:t>
            </a:r>
            <a:r>
              <a:rPr lang="en-US" altLang="zh-TW" sz="2800" b="1" dirty="0"/>
              <a:t>8/23 (Fri) 11:59 a.m. </a:t>
            </a:r>
          </a:p>
          <a:p>
            <a:pPr>
              <a:buClr>
                <a:srgbClr val="FF0000"/>
              </a:buClr>
            </a:pPr>
            <a:endParaRPr lang="en-US" altLang="zh-TW" sz="900" dirty="0"/>
          </a:p>
          <a:p>
            <a:pPr marL="457200" indent="-457200">
              <a:buClr>
                <a:srgbClr val="FF0000"/>
              </a:buClr>
              <a:buFont typeface="Calibri" panose="020F0502020204030204" pitchFamily="34" charset="0"/>
              <a:buChar char="•"/>
            </a:pPr>
            <a:r>
              <a:rPr lang="en-US" altLang="zh-TW" sz="2800" dirty="0"/>
              <a:t>Turn in: a. Experiment Report (.pdf) b. Source code </a:t>
            </a:r>
          </a:p>
          <a:p>
            <a:pPr marL="457200" indent="-457200">
              <a:buClr>
                <a:srgbClr val="FF0000"/>
              </a:buClr>
              <a:buFont typeface="Calibri" panose="020F0502020204030204" pitchFamily="34" charset="0"/>
              <a:buChar char="•"/>
            </a:pPr>
            <a:endParaRPr lang="en-US" altLang="zh-TW" sz="900" dirty="0"/>
          </a:p>
          <a:p>
            <a:pPr marL="457200" indent="-457200">
              <a:buClr>
                <a:srgbClr val="FF0000"/>
              </a:buClr>
              <a:buFont typeface="Calibri" panose="020F0502020204030204" pitchFamily="34" charset="0"/>
              <a:buChar char="•"/>
            </a:pPr>
            <a:r>
              <a:rPr lang="en-US" altLang="zh-TW" sz="2800" dirty="0"/>
              <a:t>Notice : zip all files in one file and name it like</a:t>
            </a:r>
            <a:r>
              <a:rPr lang="zh-TW" altLang="en-US" sz="2800" dirty="0"/>
              <a:t>「</a:t>
            </a:r>
            <a:r>
              <a:rPr lang="en-US" altLang="zh-TW" sz="2800" dirty="0"/>
              <a:t>DL_LAB5_YourStudentID_ name.zip</a:t>
            </a:r>
            <a:r>
              <a:rPr lang="zh-TW" altLang="en-US" sz="2800" dirty="0"/>
              <a:t>」</a:t>
            </a:r>
            <a:r>
              <a:rPr lang="en-US" altLang="zh-TW" sz="2800" dirty="0"/>
              <a:t>, ex: [DL_LAB5_312581028_</a:t>
            </a:r>
            <a:r>
              <a:rPr lang="zh-TW" altLang="en-US" sz="2800" dirty="0">
                <a:latin typeface="微軟正黑體" panose="020B0604030504040204" pitchFamily="34" charset="-120"/>
                <a:ea typeface="微軟正黑體" panose="020B0604030504040204" pitchFamily="34" charset="-120"/>
              </a:rPr>
              <a:t>詹雨婷</a:t>
            </a:r>
            <a:r>
              <a:rPr lang="en-US" altLang="zh-TW" sz="2800" dirty="0"/>
              <a:t>.zip</a:t>
            </a:r>
            <a:r>
              <a:rPr lang="zh-TW" altLang="en-US" sz="2800" dirty="0"/>
              <a:t>」 </a:t>
            </a:r>
            <a:endParaRPr lang="en-US" altLang="zh-TW" sz="2800" dirty="0"/>
          </a:p>
        </p:txBody>
      </p:sp>
    </p:spTree>
    <p:extLst>
      <p:ext uri="{BB962C8B-B14F-4D97-AF65-F5344CB8AC3E}">
        <p14:creationId xmlns:p14="http://schemas.microsoft.com/office/powerpoint/2010/main" val="260863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A0956-0471-FDFF-40A0-62E8F064E22C}"/>
              </a:ext>
            </a:extLst>
          </p:cNvPr>
          <p:cNvSpPr>
            <a:spLocks noGrp="1"/>
          </p:cNvSpPr>
          <p:nvPr>
            <p:ph type="ctrTitle"/>
          </p:nvPr>
        </p:nvSpPr>
        <p:spPr>
          <a:xfrm>
            <a:off x="589144" y="1484441"/>
            <a:ext cx="10592312" cy="2387600"/>
          </a:xfrm>
        </p:spPr>
        <p:txBody>
          <a:bodyPr>
            <a:normAutofit/>
          </a:bodyPr>
          <a:lstStyle/>
          <a:p>
            <a:r>
              <a:rPr lang="en-US" altLang="zh-TW" sz="5400" b="1" dirty="0">
                <a:solidFill>
                  <a:schemeClr val="accent1"/>
                </a:solidFill>
                <a:latin typeface="+mn-lt"/>
              </a:rPr>
              <a:t>Introduction</a:t>
            </a:r>
            <a:endParaRPr lang="zh-TW" altLang="en-US" sz="5400" b="1" dirty="0">
              <a:solidFill>
                <a:schemeClr val="accent1"/>
              </a:solidFill>
              <a:latin typeface="+mn-lt"/>
            </a:endParaRPr>
          </a:p>
        </p:txBody>
      </p:sp>
    </p:spTree>
    <p:extLst>
      <p:ext uri="{BB962C8B-B14F-4D97-AF65-F5344CB8AC3E}">
        <p14:creationId xmlns:p14="http://schemas.microsoft.com/office/powerpoint/2010/main" val="315832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C8C42AD3-0168-DFA7-13F5-7D0BFBD65042}"/>
              </a:ext>
            </a:extLst>
          </p:cNvPr>
          <p:cNvSpPr>
            <a:spLocks noGrp="1"/>
          </p:cNvSpPr>
          <p:nvPr>
            <p:ph type="title"/>
          </p:nvPr>
        </p:nvSpPr>
        <p:spPr>
          <a:xfrm>
            <a:off x="149331" y="2187"/>
            <a:ext cx="10515600" cy="1325563"/>
          </a:xfrm>
        </p:spPr>
        <p:txBody>
          <a:bodyPr/>
          <a:lstStyle/>
          <a:p>
            <a:r>
              <a:rPr lang="en-US" altLang="zh-TW" b="1" dirty="0">
                <a:solidFill>
                  <a:schemeClr val="accent1"/>
                </a:solidFill>
                <a:latin typeface="+mn-lt"/>
              </a:rPr>
              <a:t>VQ-VAE (prior work)</a:t>
            </a:r>
            <a:endParaRPr lang="zh-TW" altLang="en-US" b="1" dirty="0">
              <a:solidFill>
                <a:schemeClr val="accent1"/>
              </a:solidFill>
              <a:latin typeface="+mn-lt"/>
            </a:endParaRPr>
          </a:p>
        </p:txBody>
      </p:sp>
      <p:pic>
        <p:nvPicPr>
          <p:cNvPr id="3" name="圖片 2">
            <a:extLst>
              <a:ext uri="{FF2B5EF4-FFF2-40B4-BE49-F238E27FC236}">
                <a16:creationId xmlns:a16="http://schemas.microsoft.com/office/drawing/2014/main" id="{A6CB0E3A-E85C-8D6A-6849-B044533B6056}"/>
              </a:ext>
            </a:extLst>
          </p:cNvPr>
          <p:cNvPicPr>
            <a:picLocks noChangeAspect="1"/>
          </p:cNvPicPr>
          <p:nvPr/>
        </p:nvPicPr>
        <p:blipFill>
          <a:blip r:embed="rId2"/>
          <a:stretch>
            <a:fillRect/>
          </a:stretch>
        </p:blipFill>
        <p:spPr>
          <a:xfrm>
            <a:off x="2542066" y="4823643"/>
            <a:ext cx="6685133" cy="975739"/>
          </a:xfrm>
          <a:prstGeom prst="rect">
            <a:avLst/>
          </a:prstGeom>
        </p:spPr>
      </p:pic>
      <p:pic>
        <p:nvPicPr>
          <p:cNvPr id="6" name="圖片 5">
            <a:extLst>
              <a:ext uri="{FF2B5EF4-FFF2-40B4-BE49-F238E27FC236}">
                <a16:creationId xmlns:a16="http://schemas.microsoft.com/office/drawing/2014/main" id="{55F62FCC-0222-3C41-78AE-B7A30778063F}"/>
              </a:ext>
            </a:extLst>
          </p:cNvPr>
          <p:cNvPicPr>
            <a:picLocks noChangeAspect="1"/>
          </p:cNvPicPr>
          <p:nvPr/>
        </p:nvPicPr>
        <p:blipFill>
          <a:blip r:embed="rId3"/>
          <a:stretch>
            <a:fillRect/>
          </a:stretch>
        </p:blipFill>
        <p:spPr>
          <a:xfrm>
            <a:off x="0" y="984083"/>
            <a:ext cx="12192000" cy="3736093"/>
          </a:xfrm>
          <a:prstGeom prst="rect">
            <a:avLst/>
          </a:prstGeom>
        </p:spPr>
      </p:pic>
    </p:spTree>
    <p:extLst>
      <p:ext uri="{BB962C8B-B14F-4D97-AF65-F5344CB8AC3E}">
        <p14:creationId xmlns:p14="http://schemas.microsoft.com/office/powerpoint/2010/main" val="248541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C8C42AD3-0168-DFA7-13F5-7D0BFBD65042}"/>
              </a:ext>
            </a:extLst>
          </p:cNvPr>
          <p:cNvSpPr>
            <a:spLocks noGrp="1"/>
          </p:cNvSpPr>
          <p:nvPr>
            <p:ph type="title"/>
          </p:nvPr>
        </p:nvSpPr>
        <p:spPr>
          <a:xfrm>
            <a:off x="138591" y="-152344"/>
            <a:ext cx="10515600" cy="1325563"/>
          </a:xfrm>
        </p:spPr>
        <p:txBody>
          <a:bodyPr/>
          <a:lstStyle/>
          <a:p>
            <a:r>
              <a:rPr lang="en-US" altLang="zh-TW" b="1" dirty="0">
                <a:solidFill>
                  <a:schemeClr val="accent1"/>
                </a:solidFill>
                <a:latin typeface="+mn-lt"/>
              </a:rPr>
              <a:t>VQ-GAN (prior work)</a:t>
            </a:r>
            <a:endParaRPr lang="zh-TW" altLang="en-US" b="1" dirty="0">
              <a:solidFill>
                <a:schemeClr val="accent1"/>
              </a:solidFill>
              <a:latin typeface="+mn-lt"/>
            </a:endParaRPr>
          </a:p>
        </p:txBody>
      </p:sp>
      <p:pic>
        <p:nvPicPr>
          <p:cNvPr id="6" name="圖片 5">
            <a:extLst>
              <a:ext uri="{FF2B5EF4-FFF2-40B4-BE49-F238E27FC236}">
                <a16:creationId xmlns:a16="http://schemas.microsoft.com/office/drawing/2014/main" id="{EEB0A9CD-001C-B6CF-DB75-C4939DCDF5E0}"/>
              </a:ext>
            </a:extLst>
          </p:cNvPr>
          <p:cNvPicPr>
            <a:picLocks noChangeAspect="1"/>
          </p:cNvPicPr>
          <p:nvPr/>
        </p:nvPicPr>
        <p:blipFill>
          <a:blip r:embed="rId2"/>
          <a:stretch>
            <a:fillRect/>
          </a:stretch>
        </p:blipFill>
        <p:spPr>
          <a:xfrm>
            <a:off x="2139864" y="769741"/>
            <a:ext cx="7378871" cy="2882224"/>
          </a:xfrm>
          <a:prstGeom prst="rect">
            <a:avLst/>
          </a:prstGeom>
        </p:spPr>
      </p:pic>
      <p:sp>
        <p:nvSpPr>
          <p:cNvPr id="2" name="文字方塊 1">
            <a:extLst>
              <a:ext uri="{FF2B5EF4-FFF2-40B4-BE49-F238E27FC236}">
                <a16:creationId xmlns:a16="http://schemas.microsoft.com/office/drawing/2014/main" id="{635A7108-EC7D-EDB2-A229-02D1DF5FB27B}"/>
              </a:ext>
            </a:extLst>
          </p:cNvPr>
          <p:cNvSpPr txBox="1"/>
          <p:nvPr/>
        </p:nvSpPr>
        <p:spPr>
          <a:xfrm>
            <a:off x="1525154" y="5910449"/>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a:t>Transformer (AR model) prior ancestral sampling z </a:t>
            </a:r>
          </a:p>
          <a:p>
            <a:pPr marL="457200" indent="-457200">
              <a:buClr>
                <a:srgbClr val="FF0000"/>
              </a:buClr>
              <a:buFont typeface="Calibri" panose="020F0502020204030204" pitchFamily="34" charset="0"/>
              <a:buChar char="•"/>
            </a:pPr>
            <a:endParaRPr lang="en-US" altLang="zh-TW" sz="3200" dirty="0"/>
          </a:p>
        </p:txBody>
      </p:sp>
      <p:pic>
        <p:nvPicPr>
          <p:cNvPr id="5" name="圖片 4">
            <a:extLst>
              <a:ext uri="{FF2B5EF4-FFF2-40B4-BE49-F238E27FC236}">
                <a16:creationId xmlns:a16="http://schemas.microsoft.com/office/drawing/2014/main" id="{CF85DB01-30F9-DE61-DB6A-38BB749A7BCB}"/>
              </a:ext>
            </a:extLst>
          </p:cNvPr>
          <p:cNvPicPr>
            <a:picLocks noChangeAspect="1"/>
          </p:cNvPicPr>
          <p:nvPr/>
        </p:nvPicPr>
        <p:blipFill rotWithShape="1">
          <a:blip r:embed="rId3"/>
          <a:srcRect b="51280"/>
          <a:stretch/>
        </p:blipFill>
        <p:spPr>
          <a:xfrm>
            <a:off x="1595955" y="4144065"/>
            <a:ext cx="5943905" cy="467169"/>
          </a:xfrm>
          <a:prstGeom prst="rect">
            <a:avLst/>
          </a:prstGeom>
        </p:spPr>
      </p:pic>
      <p:pic>
        <p:nvPicPr>
          <p:cNvPr id="8" name="圖片 7">
            <a:extLst>
              <a:ext uri="{FF2B5EF4-FFF2-40B4-BE49-F238E27FC236}">
                <a16:creationId xmlns:a16="http://schemas.microsoft.com/office/drawing/2014/main" id="{5770457C-3117-0F81-206E-56CA7458D4FC}"/>
              </a:ext>
            </a:extLst>
          </p:cNvPr>
          <p:cNvPicPr>
            <a:picLocks noChangeAspect="1"/>
          </p:cNvPicPr>
          <p:nvPr/>
        </p:nvPicPr>
        <p:blipFill>
          <a:blip r:embed="rId4"/>
          <a:stretch>
            <a:fillRect/>
          </a:stretch>
        </p:blipFill>
        <p:spPr>
          <a:xfrm>
            <a:off x="2424438" y="5202230"/>
            <a:ext cx="6420180" cy="514376"/>
          </a:xfrm>
          <a:prstGeom prst="rect">
            <a:avLst/>
          </a:prstGeom>
        </p:spPr>
      </p:pic>
      <p:sp>
        <p:nvSpPr>
          <p:cNvPr id="11" name="文字方塊 10">
            <a:extLst>
              <a:ext uri="{FF2B5EF4-FFF2-40B4-BE49-F238E27FC236}">
                <a16:creationId xmlns:a16="http://schemas.microsoft.com/office/drawing/2014/main" id="{E41D712B-2D7D-6A76-1671-9247EDBDC562}"/>
              </a:ext>
            </a:extLst>
          </p:cNvPr>
          <p:cNvSpPr txBox="1"/>
          <p:nvPr/>
        </p:nvSpPr>
        <p:spPr>
          <a:xfrm>
            <a:off x="1525154" y="4684283"/>
            <a:ext cx="9876220" cy="830997"/>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2400" dirty="0"/>
              <a:t>Perceptual loss replace L2 loss</a:t>
            </a:r>
          </a:p>
          <a:p>
            <a:pPr marL="457200" indent="-457200">
              <a:buClr>
                <a:srgbClr val="FF0000"/>
              </a:buClr>
              <a:buFont typeface="Calibri" panose="020F0502020204030204" pitchFamily="34" charset="0"/>
              <a:buChar char="•"/>
            </a:pPr>
            <a:endParaRPr lang="en-US" altLang="zh-TW" sz="2400" dirty="0"/>
          </a:p>
        </p:txBody>
      </p:sp>
      <p:pic>
        <p:nvPicPr>
          <p:cNvPr id="13" name="圖片 12">
            <a:extLst>
              <a:ext uri="{FF2B5EF4-FFF2-40B4-BE49-F238E27FC236}">
                <a16:creationId xmlns:a16="http://schemas.microsoft.com/office/drawing/2014/main" id="{A280D08B-B872-A85A-965E-9256416EC84B}"/>
              </a:ext>
            </a:extLst>
          </p:cNvPr>
          <p:cNvPicPr>
            <a:picLocks noChangeAspect="1"/>
          </p:cNvPicPr>
          <p:nvPr/>
        </p:nvPicPr>
        <p:blipFill rotWithShape="1">
          <a:blip r:embed="rId3"/>
          <a:srcRect l="56178" t="51281"/>
          <a:stretch/>
        </p:blipFill>
        <p:spPr>
          <a:xfrm>
            <a:off x="7539860" y="4156345"/>
            <a:ext cx="2604759" cy="467169"/>
          </a:xfrm>
          <a:prstGeom prst="rect">
            <a:avLst/>
          </a:prstGeom>
        </p:spPr>
      </p:pic>
      <p:sp>
        <p:nvSpPr>
          <p:cNvPr id="14" name="矩形 13">
            <a:extLst>
              <a:ext uri="{FF2B5EF4-FFF2-40B4-BE49-F238E27FC236}">
                <a16:creationId xmlns:a16="http://schemas.microsoft.com/office/drawing/2014/main" id="{C53FA580-0278-F271-86E7-CB03F762DA61}"/>
              </a:ext>
            </a:extLst>
          </p:cNvPr>
          <p:cNvSpPr/>
          <p:nvPr/>
        </p:nvSpPr>
        <p:spPr>
          <a:xfrm>
            <a:off x="3743517" y="4058850"/>
            <a:ext cx="1215109" cy="647217"/>
          </a:xfrm>
          <a:prstGeom prst="rect">
            <a:avLst/>
          </a:prstGeom>
          <a:solidFill>
            <a:srgbClr val="FF0909">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1F7C264-0B62-AB35-DDB8-260729C68B2C}"/>
              </a:ext>
            </a:extLst>
          </p:cNvPr>
          <p:cNvSpPr/>
          <p:nvPr/>
        </p:nvSpPr>
        <p:spPr>
          <a:xfrm>
            <a:off x="1997054" y="4702999"/>
            <a:ext cx="3832246" cy="467170"/>
          </a:xfrm>
          <a:prstGeom prst="rect">
            <a:avLst/>
          </a:prstGeom>
          <a:solidFill>
            <a:srgbClr val="FF0909">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513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BE47D-2CE2-2637-BBB1-0237D1070130}"/>
              </a:ext>
            </a:extLst>
          </p:cNvPr>
          <p:cNvSpPr>
            <a:spLocks noGrp="1"/>
          </p:cNvSpPr>
          <p:nvPr>
            <p:ph type="title"/>
          </p:nvPr>
        </p:nvSpPr>
        <p:spPr>
          <a:xfrm>
            <a:off x="187687" y="0"/>
            <a:ext cx="9091325" cy="1068356"/>
          </a:xfrm>
        </p:spPr>
        <p:txBody>
          <a:bodyPr/>
          <a:lstStyle/>
          <a:p>
            <a:r>
              <a:rPr lang="en-US" altLang="zh-TW" b="1" dirty="0" err="1">
                <a:solidFill>
                  <a:schemeClr val="accent1"/>
                </a:solidFill>
                <a:latin typeface="+mn-lt"/>
              </a:rPr>
              <a:t>MaskGIT</a:t>
            </a:r>
            <a:r>
              <a:rPr lang="en-US" altLang="zh-TW" b="1" dirty="0">
                <a:solidFill>
                  <a:schemeClr val="accent1"/>
                </a:solidFill>
                <a:latin typeface="+mn-lt"/>
              </a:rPr>
              <a:t> Pipeline</a:t>
            </a:r>
            <a:r>
              <a:rPr lang="zh-TW" altLang="en-US" b="1" dirty="0">
                <a:solidFill>
                  <a:schemeClr val="accent1"/>
                </a:solidFill>
                <a:latin typeface="+mn-lt"/>
              </a:rPr>
              <a:t> </a:t>
            </a:r>
            <a:r>
              <a:rPr lang="en-US" altLang="zh-TW" b="1" dirty="0">
                <a:solidFill>
                  <a:schemeClr val="accent1"/>
                </a:solidFill>
                <a:latin typeface="+mn-lt"/>
              </a:rPr>
              <a:t>Overview</a:t>
            </a:r>
            <a:endParaRPr lang="zh-TW" altLang="en-US" b="1" dirty="0">
              <a:solidFill>
                <a:schemeClr val="accent1"/>
              </a:solidFill>
              <a:latin typeface="+mn-lt"/>
            </a:endParaRPr>
          </a:p>
        </p:txBody>
      </p:sp>
      <p:pic>
        <p:nvPicPr>
          <p:cNvPr id="5" name="圖片 4">
            <a:extLst>
              <a:ext uri="{FF2B5EF4-FFF2-40B4-BE49-F238E27FC236}">
                <a16:creationId xmlns:a16="http://schemas.microsoft.com/office/drawing/2014/main" id="{81E230EA-8A1D-4CD8-AE4B-6EAEC2025E91}"/>
              </a:ext>
            </a:extLst>
          </p:cNvPr>
          <p:cNvPicPr>
            <a:picLocks noChangeAspect="1"/>
          </p:cNvPicPr>
          <p:nvPr/>
        </p:nvPicPr>
        <p:blipFill>
          <a:blip r:embed="rId3"/>
          <a:stretch>
            <a:fillRect/>
          </a:stretch>
        </p:blipFill>
        <p:spPr>
          <a:xfrm>
            <a:off x="1468143" y="1110136"/>
            <a:ext cx="6990057" cy="2986010"/>
          </a:xfrm>
          <a:prstGeom prst="rect">
            <a:avLst/>
          </a:prstGeom>
        </p:spPr>
      </p:pic>
      <p:sp>
        <p:nvSpPr>
          <p:cNvPr id="3" name="文字方塊 2">
            <a:extLst>
              <a:ext uri="{FF2B5EF4-FFF2-40B4-BE49-F238E27FC236}">
                <a16:creationId xmlns:a16="http://schemas.microsoft.com/office/drawing/2014/main" id="{9952CA21-DAAB-AFFD-0AEC-9BB97EF9605D}"/>
              </a:ext>
            </a:extLst>
          </p:cNvPr>
          <p:cNvSpPr txBox="1"/>
          <p:nvPr/>
        </p:nvSpPr>
        <p:spPr>
          <a:xfrm>
            <a:off x="1097137" y="4239228"/>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a:t>Transformer (BERT) prior ancestral sampling z </a:t>
            </a:r>
          </a:p>
          <a:p>
            <a:pPr marL="457200" indent="-457200">
              <a:buClr>
                <a:srgbClr val="FF0000"/>
              </a:buClr>
              <a:buFont typeface="Calibri" panose="020F0502020204030204" pitchFamily="34" charset="0"/>
              <a:buChar char="•"/>
            </a:pPr>
            <a:endParaRPr lang="en-US" altLang="zh-TW" sz="3200" dirty="0"/>
          </a:p>
        </p:txBody>
      </p:sp>
      <p:pic>
        <p:nvPicPr>
          <p:cNvPr id="6" name="圖片 5">
            <a:extLst>
              <a:ext uri="{FF2B5EF4-FFF2-40B4-BE49-F238E27FC236}">
                <a16:creationId xmlns:a16="http://schemas.microsoft.com/office/drawing/2014/main" id="{F18A33E1-32E2-3D32-3126-595524E2A8A1}"/>
              </a:ext>
            </a:extLst>
          </p:cNvPr>
          <p:cNvPicPr>
            <a:picLocks noChangeAspect="1"/>
          </p:cNvPicPr>
          <p:nvPr/>
        </p:nvPicPr>
        <p:blipFill>
          <a:blip r:embed="rId4"/>
          <a:stretch>
            <a:fillRect/>
          </a:stretch>
        </p:blipFill>
        <p:spPr>
          <a:xfrm>
            <a:off x="4508384" y="5782918"/>
            <a:ext cx="4868061" cy="942456"/>
          </a:xfrm>
          <a:prstGeom prst="rect">
            <a:avLst/>
          </a:prstGeom>
        </p:spPr>
      </p:pic>
      <p:sp>
        <p:nvSpPr>
          <p:cNvPr id="7" name="文字方塊 6">
            <a:extLst>
              <a:ext uri="{FF2B5EF4-FFF2-40B4-BE49-F238E27FC236}">
                <a16:creationId xmlns:a16="http://schemas.microsoft.com/office/drawing/2014/main" id="{3AADAB6D-946A-88FA-5BBF-AED619A67D93}"/>
              </a:ext>
            </a:extLst>
          </p:cNvPr>
          <p:cNvSpPr txBox="1"/>
          <p:nvPr/>
        </p:nvSpPr>
        <p:spPr>
          <a:xfrm>
            <a:off x="1097137" y="4813787"/>
            <a:ext cx="9876220" cy="1077218"/>
          </a:xfrm>
          <a:prstGeom prst="rect">
            <a:avLst/>
          </a:prstGeom>
          <a:noFill/>
        </p:spPr>
        <p:txBody>
          <a:bodyPr wrap="square" rtlCol="0">
            <a:spAutoFit/>
          </a:bodyPr>
          <a:lstStyle/>
          <a:p>
            <a:pPr marL="457200" indent="-457200">
              <a:buClr>
                <a:srgbClr val="FF0000"/>
              </a:buClr>
              <a:buFont typeface="Calibri" panose="020F0502020204030204" pitchFamily="34" charset="0"/>
              <a:buChar char="•"/>
            </a:pPr>
            <a:r>
              <a:rPr lang="en-US" altLang="zh-TW" sz="3200" dirty="0"/>
              <a:t>MVTM in Training</a:t>
            </a:r>
          </a:p>
          <a:p>
            <a:pPr marL="457200" indent="-457200">
              <a:buClr>
                <a:srgbClr val="FF0000"/>
              </a:buClr>
              <a:buFont typeface="Calibri" panose="020F0502020204030204" pitchFamily="34" charset="0"/>
              <a:buChar char="•"/>
            </a:pPr>
            <a:r>
              <a:rPr lang="en-US" altLang="zh-TW" sz="3200" dirty="0"/>
              <a:t>Iterative Decoding</a:t>
            </a:r>
          </a:p>
        </p:txBody>
      </p:sp>
      <p:pic>
        <p:nvPicPr>
          <p:cNvPr id="9" name="圖片 8">
            <a:extLst>
              <a:ext uri="{FF2B5EF4-FFF2-40B4-BE49-F238E27FC236}">
                <a16:creationId xmlns:a16="http://schemas.microsoft.com/office/drawing/2014/main" id="{E62E04D9-420D-7AA9-983A-20BA075B0334}"/>
              </a:ext>
            </a:extLst>
          </p:cNvPr>
          <p:cNvPicPr>
            <a:picLocks noChangeAspect="1"/>
          </p:cNvPicPr>
          <p:nvPr/>
        </p:nvPicPr>
        <p:blipFill rotWithShape="1">
          <a:blip r:embed="rId5"/>
          <a:srcRect t="10106"/>
          <a:stretch/>
        </p:blipFill>
        <p:spPr>
          <a:xfrm>
            <a:off x="4679890" y="4956807"/>
            <a:ext cx="1789328" cy="435291"/>
          </a:xfrm>
          <a:prstGeom prst="rect">
            <a:avLst/>
          </a:prstGeom>
        </p:spPr>
      </p:pic>
      <p:pic>
        <p:nvPicPr>
          <p:cNvPr id="11" name="圖片 10">
            <a:extLst>
              <a:ext uri="{FF2B5EF4-FFF2-40B4-BE49-F238E27FC236}">
                <a16:creationId xmlns:a16="http://schemas.microsoft.com/office/drawing/2014/main" id="{3873898B-7B68-63F9-3F52-C1D962FF3044}"/>
              </a:ext>
            </a:extLst>
          </p:cNvPr>
          <p:cNvPicPr>
            <a:picLocks noChangeAspect="1"/>
          </p:cNvPicPr>
          <p:nvPr/>
        </p:nvPicPr>
        <p:blipFill rotWithShape="1">
          <a:blip r:embed="rId6"/>
          <a:srcRect t="6170"/>
          <a:stretch/>
        </p:blipFill>
        <p:spPr>
          <a:xfrm>
            <a:off x="1796548" y="6018785"/>
            <a:ext cx="1886047" cy="470721"/>
          </a:xfrm>
          <a:prstGeom prst="rect">
            <a:avLst/>
          </a:prstGeom>
        </p:spPr>
      </p:pic>
      <p:pic>
        <p:nvPicPr>
          <p:cNvPr id="13" name="圖片 12">
            <a:extLst>
              <a:ext uri="{FF2B5EF4-FFF2-40B4-BE49-F238E27FC236}">
                <a16:creationId xmlns:a16="http://schemas.microsoft.com/office/drawing/2014/main" id="{04413E07-A731-444F-B191-E7FFB343CE03}"/>
              </a:ext>
            </a:extLst>
          </p:cNvPr>
          <p:cNvPicPr>
            <a:picLocks noChangeAspect="1"/>
          </p:cNvPicPr>
          <p:nvPr/>
        </p:nvPicPr>
        <p:blipFill>
          <a:blip r:embed="rId7"/>
          <a:stretch>
            <a:fillRect/>
          </a:stretch>
        </p:blipFill>
        <p:spPr>
          <a:xfrm>
            <a:off x="6617447" y="4748482"/>
            <a:ext cx="5517995" cy="906656"/>
          </a:xfrm>
          <a:prstGeom prst="rect">
            <a:avLst/>
          </a:prstGeom>
        </p:spPr>
      </p:pic>
      <p:sp>
        <p:nvSpPr>
          <p:cNvPr id="4" name="文字方塊 3">
            <a:extLst>
              <a:ext uri="{FF2B5EF4-FFF2-40B4-BE49-F238E27FC236}">
                <a16:creationId xmlns:a16="http://schemas.microsoft.com/office/drawing/2014/main" id="{EC055604-E2E7-81D4-8D9D-4D150A1EFC05}"/>
              </a:ext>
            </a:extLst>
          </p:cNvPr>
          <p:cNvSpPr txBox="1"/>
          <p:nvPr/>
        </p:nvSpPr>
        <p:spPr>
          <a:xfrm>
            <a:off x="197150" y="1666031"/>
            <a:ext cx="9876220" cy="1077218"/>
          </a:xfrm>
          <a:prstGeom prst="rect">
            <a:avLst/>
          </a:prstGeom>
          <a:noFill/>
        </p:spPr>
        <p:txBody>
          <a:bodyPr wrap="square" rtlCol="0">
            <a:spAutoFit/>
          </a:bodyPr>
          <a:lstStyle/>
          <a:p>
            <a:pPr>
              <a:buClr>
                <a:srgbClr val="FF0000"/>
              </a:buClr>
            </a:pPr>
            <a:r>
              <a:rPr lang="en-US" altLang="zh-TW" sz="3200" b="1" i="1" dirty="0"/>
              <a:t>STAGE1</a:t>
            </a:r>
          </a:p>
          <a:p>
            <a:pPr marL="457200" indent="-457200">
              <a:buClr>
                <a:srgbClr val="FF0000"/>
              </a:buClr>
              <a:buFont typeface="Calibri" panose="020F0502020204030204" pitchFamily="34" charset="0"/>
              <a:buChar char="•"/>
            </a:pPr>
            <a:endParaRPr lang="en-US" altLang="zh-TW" sz="3200" b="1" i="1" dirty="0"/>
          </a:p>
        </p:txBody>
      </p:sp>
      <p:sp>
        <p:nvSpPr>
          <p:cNvPr id="8" name="文字方塊 7">
            <a:extLst>
              <a:ext uri="{FF2B5EF4-FFF2-40B4-BE49-F238E27FC236}">
                <a16:creationId xmlns:a16="http://schemas.microsoft.com/office/drawing/2014/main" id="{8DF55BB8-FB34-BFAB-FB35-AE2BBDB2AF04}"/>
              </a:ext>
            </a:extLst>
          </p:cNvPr>
          <p:cNvSpPr txBox="1"/>
          <p:nvPr/>
        </p:nvSpPr>
        <p:spPr>
          <a:xfrm>
            <a:off x="187687" y="3252503"/>
            <a:ext cx="9876220" cy="1077218"/>
          </a:xfrm>
          <a:prstGeom prst="rect">
            <a:avLst/>
          </a:prstGeom>
          <a:noFill/>
        </p:spPr>
        <p:txBody>
          <a:bodyPr wrap="square" rtlCol="0">
            <a:spAutoFit/>
          </a:bodyPr>
          <a:lstStyle/>
          <a:p>
            <a:pPr>
              <a:buClr>
                <a:srgbClr val="FF0000"/>
              </a:buClr>
            </a:pPr>
            <a:r>
              <a:rPr lang="en-US" altLang="zh-TW" sz="3200" b="1" i="1" dirty="0"/>
              <a:t>STAGE2</a:t>
            </a:r>
          </a:p>
          <a:p>
            <a:pPr marL="457200" indent="-457200">
              <a:buClr>
                <a:srgbClr val="FF0000"/>
              </a:buClr>
              <a:buFont typeface="Calibri" panose="020F0502020204030204" pitchFamily="34" charset="0"/>
              <a:buChar char="•"/>
            </a:pPr>
            <a:endParaRPr lang="en-US" altLang="zh-TW" sz="3200" b="1" i="1" dirty="0"/>
          </a:p>
        </p:txBody>
      </p:sp>
      <p:pic>
        <p:nvPicPr>
          <p:cNvPr id="10" name="圖片 9">
            <a:extLst>
              <a:ext uri="{FF2B5EF4-FFF2-40B4-BE49-F238E27FC236}">
                <a16:creationId xmlns:a16="http://schemas.microsoft.com/office/drawing/2014/main" id="{6E4A19DE-8263-DF81-402C-59EBCF91E6E5}"/>
              </a:ext>
            </a:extLst>
          </p:cNvPr>
          <p:cNvPicPr>
            <a:picLocks noChangeAspect="1"/>
          </p:cNvPicPr>
          <p:nvPr/>
        </p:nvPicPr>
        <p:blipFill rotWithShape="1">
          <a:blip r:embed="rId8"/>
          <a:srcRect r="48103"/>
          <a:stretch/>
        </p:blipFill>
        <p:spPr>
          <a:xfrm>
            <a:off x="8401642" y="1620305"/>
            <a:ext cx="3733800" cy="2528995"/>
          </a:xfrm>
          <a:prstGeom prst="rect">
            <a:avLst/>
          </a:prstGeom>
        </p:spPr>
      </p:pic>
      <p:sp>
        <p:nvSpPr>
          <p:cNvPr id="12" name="矩形 11">
            <a:extLst>
              <a:ext uri="{FF2B5EF4-FFF2-40B4-BE49-F238E27FC236}">
                <a16:creationId xmlns:a16="http://schemas.microsoft.com/office/drawing/2014/main" id="{F1285867-5D1D-7637-41A5-DD9449E34231}"/>
              </a:ext>
            </a:extLst>
          </p:cNvPr>
          <p:cNvSpPr/>
          <p:nvPr/>
        </p:nvSpPr>
        <p:spPr>
          <a:xfrm>
            <a:off x="11754282" y="3043237"/>
            <a:ext cx="381160" cy="5500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6942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BE47D-2CE2-2637-BBB1-0237D1070130}"/>
              </a:ext>
            </a:extLst>
          </p:cNvPr>
          <p:cNvSpPr>
            <a:spLocks noGrp="1"/>
          </p:cNvSpPr>
          <p:nvPr>
            <p:ph type="title"/>
          </p:nvPr>
        </p:nvSpPr>
        <p:spPr>
          <a:xfrm>
            <a:off x="384068" y="150333"/>
            <a:ext cx="10515600" cy="1325563"/>
          </a:xfrm>
        </p:spPr>
        <p:txBody>
          <a:bodyPr/>
          <a:lstStyle/>
          <a:p>
            <a:r>
              <a:rPr lang="en-US" altLang="zh-TW" b="1" dirty="0">
                <a:solidFill>
                  <a:schemeClr val="accent1"/>
                </a:solidFill>
                <a:latin typeface="+mn-lt"/>
              </a:rPr>
              <a:t>Iterative Decoding</a:t>
            </a:r>
          </a:p>
        </p:txBody>
      </p:sp>
      <p:grpSp>
        <p:nvGrpSpPr>
          <p:cNvPr id="3" name="群組 2">
            <a:extLst>
              <a:ext uri="{FF2B5EF4-FFF2-40B4-BE49-F238E27FC236}">
                <a16:creationId xmlns:a16="http://schemas.microsoft.com/office/drawing/2014/main" id="{4CAB05F8-B245-B052-CAC3-004C5E176753}"/>
              </a:ext>
            </a:extLst>
          </p:cNvPr>
          <p:cNvGrpSpPr/>
          <p:nvPr/>
        </p:nvGrpSpPr>
        <p:grpSpPr>
          <a:xfrm>
            <a:off x="2862262" y="1475896"/>
            <a:ext cx="8848725" cy="4652962"/>
            <a:chOff x="3676650" y="2852738"/>
            <a:chExt cx="5181600" cy="2529367"/>
          </a:xfrm>
        </p:grpSpPr>
        <p:pic>
          <p:nvPicPr>
            <p:cNvPr id="1026" name="Picture 2">
              <a:extLst>
                <a:ext uri="{FF2B5EF4-FFF2-40B4-BE49-F238E27FC236}">
                  <a16:creationId xmlns:a16="http://schemas.microsoft.com/office/drawing/2014/main" id="{CEF0334F-C9FE-E23D-0092-1C4D51396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2852738"/>
              <a:ext cx="4838700"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42E63DE-5E37-0DD9-B793-B8E11551F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6650" y="4181955"/>
              <a:ext cx="5181600" cy="120015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文字方塊 3">
            <a:extLst>
              <a:ext uri="{FF2B5EF4-FFF2-40B4-BE49-F238E27FC236}">
                <a16:creationId xmlns:a16="http://schemas.microsoft.com/office/drawing/2014/main" id="{4FF34D3F-C26D-07CD-CDBE-E4E5FEF91E6D}"/>
              </a:ext>
            </a:extLst>
          </p:cNvPr>
          <p:cNvSpPr txBox="1"/>
          <p:nvPr/>
        </p:nvSpPr>
        <p:spPr>
          <a:xfrm>
            <a:off x="1066590" y="2227078"/>
            <a:ext cx="1872795" cy="584775"/>
          </a:xfrm>
          <a:prstGeom prst="rect">
            <a:avLst/>
          </a:prstGeom>
          <a:noFill/>
        </p:spPr>
        <p:txBody>
          <a:bodyPr wrap="square" rtlCol="0">
            <a:spAutoFit/>
          </a:bodyPr>
          <a:lstStyle/>
          <a:p>
            <a:r>
              <a:rPr lang="en-US" altLang="zh-TW" sz="3200" b="1" dirty="0"/>
              <a:t>VQGAN</a:t>
            </a:r>
          </a:p>
        </p:txBody>
      </p:sp>
      <p:sp>
        <p:nvSpPr>
          <p:cNvPr id="6" name="文字方塊 5">
            <a:extLst>
              <a:ext uri="{FF2B5EF4-FFF2-40B4-BE49-F238E27FC236}">
                <a16:creationId xmlns:a16="http://schemas.microsoft.com/office/drawing/2014/main" id="{A7CF7B68-94EC-D27A-4779-794E791C41D9}"/>
              </a:ext>
            </a:extLst>
          </p:cNvPr>
          <p:cNvSpPr txBox="1"/>
          <p:nvPr/>
        </p:nvSpPr>
        <p:spPr>
          <a:xfrm>
            <a:off x="989467" y="4732586"/>
            <a:ext cx="1872795" cy="584775"/>
          </a:xfrm>
          <a:prstGeom prst="rect">
            <a:avLst/>
          </a:prstGeom>
          <a:noFill/>
        </p:spPr>
        <p:txBody>
          <a:bodyPr wrap="square" rtlCol="0">
            <a:spAutoFit/>
          </a:bodyPr>
          <a:lstStyle/>
          <a:p>
            <a:r>
              <a:rPr lang="en-US" altLang="zh-TW" sz="3200" b="1" dirty="0" err="1"/>
              <a:t>MaskGIT</a:t>
            </a:r>
            <a:endParaRPr lang="en-US" altLang="zh-TW" sz="3200" b="1" dirty="0"/>
          </a:p>
        </p:txBody>
      </p:sp>
    </p:spTree>
    <p:extLst>
      <p:ext uri="{BB962C8B-B14F-4D97-AF65-F5344CB8AC3E}">
        <p14:creationId xmlns:p14="http://schemas.microsoft.com/office/powerpoint/2010/main" val="417193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CA0956-0471-FDFF-40A0-62E8F064E22C}"/>
              </a:ext>
            </a:extLst>
          </p:cNvPr>
          <p:cNvSpPr>
            <a:spLocks noGrp="1"/>
          </p:cNvSpPr>
          <p:nvPr>
            <p:ph type="ctrTitle"/>
          </p:nvPr>
        </p:nvSpPr>
        <p:spPr>
          <a:xfrm>
            <a:off x="589144" y="1484441"/>
            <a:ext cx="10592312" cy="2387600"/>
          </a:xfrm>
        </p:spPr>
        <p:txBody>
          <a:bodyPr>
            <a:normAutofit/>
          </a:bodyPr>
          <a:lstStyle/>
          <a:p>
            <a:r>
              <a:rPr lang="en-US" altLang="zh-TW" sz="5400" b="1" dirty="0">
                <a:solidFill>
                  <a:schemeClr val="accent1"/>
                </a:solidFill>
                <a:latin typeface="+mn-lt"/>
              </a:rPr>
              <a:t>Lab Details</a:t>
            </a:r>
            <a:endParaRPr lang="zh-TW" altLang="en-US" sz="5400" b="1" dirty="0">
              <a:solidFill>
                <a:schemeClr val="accent1"/>
              </a:solidFill>
              <a:latin typeface="+mn-lt"/>
            </a:endParaRPr>
          </a:p>
        </p:txBody>
      </p:sp>
    </p:spTree>
    <p:extLst>
      <p:ext uri="{BB962C8B-B14F-4D97-AF65-F5344CB8AC3E}">
        <p14:creationId xmlns:p14="http://schemas.microsoft.com/office/powerpoint/2010/main" val="388407132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8847</TotalTime>
  <Words>1238</Words>
  <Application>Microsoft Office PowerPoint</Application>
  <PresentationFormat>寬螢幕</PresentationFormat>
  <Paragraphs>170</Paragraphs>
  <Slides>23</Slides>
  <Notes>10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23</vt:i4>
      </vt:variant>
    </vt:vector>
  </HeadingPairs>
  <TitlesOfParts>
    <vt:vector size="33" baseType="lpstr">
      <vt:lpstr>-apple-system</vt:lpstr>
      <vt:lpstr>Söhne</vt:lpstr>
      <vt:lpstr>微軟正黑體</vt:lpstr>
      <vt:lpstr>新細明體</vt:lpstr>
      <vt:lpstr>Arial</vt:lpstr>
      <vt:lpstr>Calibri</vt:lpstr>
      <vt:lpstr>Calibri Light</vt:lpstr>
      <vt:lpstr>Cambria Math</vt:lpstr>
      <vt:lpstr>Wingdings</vt:lpstr>
      <vt:lpstr>Office 佈景主題</vt:lpstr>
      <vt:lpstr>Lab5 - MaskGIT for Image Inpainting</vt:lpstr>
      <vt:lpstr>Important Date</vt:lpstr>
      <vt:lpstr>Submission</vt:lpstr>
      <vt:lpstr>Introduction</vt:lpstr>
      <vt:lpstr>VQ-VAE (prior work)</vt:lpstr>
      <vt:lpstr>VQ-GAN (prior work)</vt:lpstr>
      <vt:lpstr>MaskGIT Pipeline Overview</vt:lpstr>
      <vt:lpstr>Iterative Decoding</vt:lpstr>
      <vt:lpstr>Lab Details</vt:lpstr>
      <vt:lpstr>Lab Objective</vt:lpstr>
      <vt:lpstr>Dataset</vt:lpstr>
      <vt:lpstr>VQGAN Stage1 Pretrained Weight</vt:lpstr>
      <vt:lpstr>Multi-Head Self-Attention</vt:lpstr>
      <vt:lpstr>MaskGIT Stage2 Training</vt:lpstr>
      <vt:lpstr>PowerPoint 簡報</vt:lpstr>
      <vt:lpstr>Inference for Image Inpainting Task</vt:lpstr>
      <vt:lpstr>Iterative Decoding</vt:lpstr>
      <vt:lpstr>Requirements</vt:lpstr>
      <vt:lpstr>Report Spec (50%)</vt:lpstr>
      <vt:lpstr>Experiment Score (50%)</vt:lpstr>
      <vt:lpstr>Experiment Score (50%)</vt:lpstr>
      <vt:lpstr>PowerPoint 簡報</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Lab5 - MaskGIT for Image Inpainting</dc:title>
  <dc:creator>雨婷 詹</dc:creator>
  <cp:lastModifiedBy>雨婷 詹</cp:lastModifiedBy>
  <cp:revision>32</cp:revision>
  <dcterms:created xsi:type="dcterms:W3CDTF">2024-04-04T08:25:12Z</dcterms:created>
  <dcterms:modified xsi:type="dcterms:W3CDTF">2024-08-05T06:24:14Z</dcterms:modified>
</cp:coreProperties>
</file>