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8" r:id="rId11"/>
    <p:sldId id="267" r:id="rId12"/>
    <p:sldId id="269" r:id="rId13"/>
    <p:sldId id="270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94726-1152-44D6-B0CC-A206EA8FB503}" type="datetimeFigureOut">
              <a:rPr lang="zh-TW" altLang="en-US" smtClean="0"/>
              <a:t>2024/7/15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A0C95D-8517-4780-BC94-F922CAA0F2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9626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3C0BBD-333F-C73B-2A45-8A71A9C2C3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9CFCD14-E367-1D37-3C99-B3D35DD1BE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5FD9477-C675-4F1A-BCDB-E4D77EF8B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6B311-1073-4A7C-9157-5EE04A96D92C}" type="datetimeFigureOut">
              <a:rPr lang="zh-TW" altLang="en-US" smtClean="0"/>
              <a:t>2024/7/15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E6006A8-FEF2-3FE7-2B1E-0275B25FC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CE1C4AC-41B9-DDE3-BEA9-984518C9D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B02B2-670C-459D-BAC7-06176444DC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0196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5DA3E8-4F20-9D5B-D4CE-6588C7110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C2F0C06-2A86-5442-51C8-FDA76079AB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FE54C54-8DBF-2DE1-F38E-D67FE08ED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6B311-1073-4A7C-9157-5EE04A96D92C}" type="datetimeFigureOut">
              <a:rPr lang="zh-TW" altLang="en-US" smtClean="0"/>
              <a:t>2024/7/15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A0E1654-5C95-027E-CAC1-D4A7014AD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5E7D1F4-9B9B-1091-B2F2-5BE7BFD86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B02B2-670C-459D-BAC7-06176444DC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3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3AC886F-5670-2016-E122-7DF23BA67E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B5584F6-E95C-784B-851B-D713F554F4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E20976F-9927-6E9D-0173-08553DB11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6B311-1073-4A7C-9157-5EE04A96D92C}" type="datetimeFigureOut">
              <a:rPr lang="zh-TW" altLang="en-US" smtClean="0"/>
              <a:t>2024/7/15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306F3AF-A9A9-0BAD-28F3-E0376D370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3CB9894-332F-756D-BD4A-1231DF729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B02B2-670C-459D-BAC7-06176444DC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6146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336102-524D-7578-D5E1-5AF10A984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515424F-B1A8-1089-7125-803DC8926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251CF10-AA52-77E9-5B76-279EF1F59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6B311-1073-4A7C-9157-5EE04A96D92C}" type="datetimeFigureOut">
              <a:rPr lang="zh-TW" altLang="en-US" smtClean="0"/>
              <a:t>2024/7/15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1B2F15C-C54B-01F4-AB33-EB2794C51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B0C9F87-D8F1-B775-0CCE-EF7AE2298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B02B2-670C-459D-BAC7-06176444DC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0568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6639AA-2B6F-6C9B-C38E-DD615FB20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C0F1717-794B-5BC0-D19F-0B3863077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2E5D723-B64D-E735-E446-01E48D06A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6B311-1073-4A7C-9157-5EE04A96D92C}" type="datetimeFigureOut">
              <a:rPr lang="zh-TW" altLang="en-US" smtClean="0"/>
              <a:t>2024/7/15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D62A230-76BB-576A-0C60-6E8603738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F8E6596-AFA1-3928-398A-67EC79911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B02B2-670C-459D-BAC7-06176444DC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1847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B5EC66-BF2E-0604-6B71-09008BFA5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7DB17CC-2FAF-50AB-81A8-E69B9C2A6D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1AD16F4-FEAA-DE28-E2E8-167CDC5375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C4D80E0-BE8B-95CB-12CE-215236E1B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6B311-1073-4A7C-9157-5EE04A96D92C}" type="datetimeFigureOut">
              <a:rPr lang="zh-TW" altLang="en-US" smtClean="0"/>
              <a:t>2024/7/15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B8E823A-2D90-A014-5175-C18FE3CE3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ECF3DC1-E612-C57C-215B-5CB0C1A42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B02B2-670C-459D-BAC7-06176444DC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8416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E5144F-1119-B402-B522-841A2A592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62C56F1-2EFF-05E0-22F2-3DBE99A81E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74F0F0B-7790-CF64-689D-312DED22C8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4FC7AD1-D6E3-B9BB-7DCE-6460A0BEDF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1C1E108-A89B-C8AC-C5A0-22A4F8111B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76C7151-F336-0751-9710-543F7976A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6B311-1073-4A7C-9157-5EE04A96D92C}" type="datetimeFigureOut">
              <a:rPr lang="zh-TW" altLang="en-US" smtClean="0"/>
              <a:t>2024/7/15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B50D164-477F-4961-8FBE-3967C6756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228E489-57CD-1B7D-1D77-E5975C5F0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B02B2-670C-459D-BAC7-06176444DC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0961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F65288-2266-6C47-B1FC-2C907D365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EA51F58-BFC4-286B-C89F-FA7E33B23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6B311-1073-4A7C-9157-5EE04A96D92C}" type="datetimeFigureOut">
              <a:rPr lang="zh-TW" altLang="en-US" smtClean="0"/>
              <a:t>2024/7/15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3962D36-A822-1E1B-D8CC-B3181C777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5A0E2C7-B73D-32B5-83D7-08F16C87B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B02B2-670C-459D-BAC7-06176444DC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917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C18A824-0A66-A7DE-D868-2D0E48A93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6B311-1073-4A7C-9157-5EE04A96D92C}" type="datetimeFigureOut">
              <a:rPr lang="zh-TW" altLang="en-US" smtClean="0"/>
              <a:t>2024/7/15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4AAAC30-DE45-2366-50C0-19DC5EBFE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4B75DD0-06B2-566F-093B-5036E28B8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B02B2-670C-459D-BAC7-06176444DC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7465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F02AC5-8807-E95B-7416-A8B684DAE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E22B3D6-0C15-917B-2A42-4D098875C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D8B2830-CC4F-2D86-18FF-14FEFF222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1B244A3-75BF-74CB-5573-A2BB97C0F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6B311-1073-4A7C-9157-5EE04A96D92C}" type="datetimeFigureOut">
              <a:rPr lang="zh-TW" altLang="en-US" smtClean="0"/>
              <a:t>2024/7/15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0744465-289E-2422-020D-56F27C696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F89780D-FD4D-368A-A84F-9D03B5D50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B02B2-670C-459D-BAC7-06176444DC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2399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4F3210-8DC0-97F4-D63D-0C7C9ADAF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3690F9E-1527-4F32-EA12-D0B14B1E73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7614D2D-CCB0-4F61-338A-1263B6DAF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51F8746-900E-014E-76BC-DA38B7FD4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6B311-1073-4A7C-9157-5EE04A96D92C}" type="datetimeFigureOut">
              <a:rPr lang="zh-TW" altLang="en-US" smtClean="0"/>
              <a:t>2024/7/15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81D8BE4-E8C7-1C86-D88A-B4D55B308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EF54757-2141-9EF1-8DFE-760915E35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B02B2-670C-459D-BAC7-06176444DC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427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C3CF8C6-E23D-0FD3-8AC2-DE1E59713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DF74F61-DABD-2D50-6836-69643C6FC1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4AB6BF2-8FB7-F352-3DE9-B80CD101A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E6B311-1073-4A7C-9157-5EE04A96D92C}" type="datetimeFigureOut">
              <a:rPr lang="zh-TW" altLang="en-US" smtClean="0"/>
              <a:t>2024/7/15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6ABC7C0-FD65-29D5-D077-C3BE59C35A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17C9314-1126-BA0A-8052-D14D4D2033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0B02B2-670C-459D-BAC7-06176444DC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7241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.svg"/><Relationship Id="rId7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.svg"/><Relationship Id="rId7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C4FF4B-3DE5-5C99-4BB2-732F837127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Basic Neural Network &amp; Back-Propagation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DE37A10-FCD3-907F-AD31-E385AFE5FA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Speaker: Guo Jian-Ting (</a:t>
            </a:r>
            <a:r>
              <a:rPr lang="zh-TW" altLang="en-US" dirty="0"/>
              <a:t>郭建廷</a:t>
            </a:r>
            <a:r>
              <a:rPr lang="en-US" altLang="zh-TW" dirty="0"/>
              <a:t>)</a:t>
            </a:r>
          </a:p>
        </p:txBody>
      </p:sp>
      <p:pic>
        <p:nvPicPr>
          <p:cNvPr id="7" name="圖形 6">
            <a:extLst>
              <a:ext uri="{FF2B5EF4-FFF2-40B4-BE49-F238E27FC236}">
                <a16:creationId xmlns:a16="http://schemas.microsoft.com/office/drawing/2014/main" id="{B645053C-5525-1781-118B-70FEEA62F4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535" y="5946146"/>
            <a:ext cx="5103004" cy="83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776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2DE836-780C-16C6-1DE2-076F43AA9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360" y="37417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TW" sz="5400" dirty="0"/>
              <a:t>Back-Propagation</a:t>
            </a:r>
            <a:endParaRPr lang="zh-TW" altLang="en-US" sz="5400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E8B6A452-67BD-E71D-515D-A84C96B12B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69926"/>
          <a:stretch/>
        </p:blipFill>
        <p:spPr>
          <a:xfrm>
            <a:off x="98597" y="5946254"/>
            <a:ext cx="1533525" cy="830962"/>
          </a:xfr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8E2B57AF-089A-FA66-8A0D-E9D7B3EFD431}"/>
              </a:ext>
            </a:extLst>
          </p:cNvPr>
          <p:cNvSpPr txBox="1"/>
          <p:nvPr/>
        </p:nvSpPr>
        <p:spPr>
          <a:xfrm>
            <a:off x="11211238" y="6407884"/>
            <a:ext cx="882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Page </a:t>
            </a:r>
            <a:fld id="{37A549BE-6A8A-44C9-953A-B643133A779D}" type="slidenum">
              <a:rPr lang="en-US" altLang="zh-TW" smtClean="0"/>
              <a:t>10</a:t>
            </a:fld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537D99E3-70F0-4ECF-8800-30FBC838A979}"/>
              </a:ext>
            </a:extLst>
          </p:cNvPr>
          <p:cNvSpPr txBox="1"/>
          <p:nvPr/>
        </p:nvSpPr>
        <p:spPr>
          <a:xfrm>
            <a:off x="1632122" y="6361735"/>
            <a:ext cx="1702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latin typeface="Lucida Calligraphy" panose="03010101010101010101" pitchFamily="66" charset="0"/>
              </a:rPr>
              <a:t>Guo Jian-Ting</a:t>
            </a:r>
            <a:endParaRPr lang="zh-TW" altLang="en-US" dirty="0">
              <a:latin typeface="Lucida Calligraphy" panose="03010101010101010101" pitchFamily="66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8413C983-8C1B-F74C-0B6A-031E039CBB1F}"/>
                  </a:ext>
                </a:extLst>
              </p:cNvPr>
              <p:cNvSpPr txBox="1"/>
              <p:nvPr/>
            </p:nvSpPr>
            <p:spPr>
              <a:xfrm>
                <a:off x="1051097" y="1524217"/>
                <a:ext cx="9921703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dirty="0"/>
                  <a:t>Gradient Descent(GD)</a:t>
                </a:r>
              </a:p>
              <a:p>
                <a:endParaRPr lang="en-US" altLang="zh-TW" sz="2800" dirty="0"/>
              </a:p>
              <a:p>
                <a:endParaRPr lang="en-US" altLang="zh-TW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altLang="zh-TW" sz="2000" dirty="0"/>
                  <a:t> </a:t>
                </a:r>
                <a:r>
                  <a:rPr lang="zh-TW" altLang="en-US" sz="2000" dirty="0"/>
                  <a:t>都是</a:t>
                </a:r>
                <a:r>
                  <a:rPr lang="en-US" altLang="zh-TW" sz="2000" dirty="0"/>
                  <a:t> model </a:t>
                </a:r>
                <a:r>
                  <a:rPr lang="zh-TW" altLang="en-US" sz="2000" dirty="0"/>
                  <a:t>的參數，需要被更新</a:t>
                </a:r>
                <a:endParaRPr lang="en-US" altLang="zh-TW" sz="20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zh-TW" altLang="en-US" sz="2000" dirty="0"/>
                  <a:t>為了降低 </a:t>
                </a:r>
                <a:r>
                  <a:rPr lang="en-US" altLang="zh-TW" sz="2000" dirty="0"/>
                  <a:t>loss </a:t>
                </a:r>
                <a:r>
                  <a:rPr lang="zh-TW" altLang="en-US" sz="2000" dirty="0"/>
                  <a:t>需要尋找這些參數的最小解</a:t>
                </a:r>
                <a:endParaRPr lang="en-US" altLang="zh-TW" sz="20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zh-TW" altLang="en-US" sz="2000" dirty="0"/>
                  <a:t>透過微分求出切線斜率，引導參數往最佳解走</a:t>
                </a:r>
                <a:endParaRPr lang="en-US" altLang="zh-TW" sz="2000" dirty="0"/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zh-TW" altLang="en-US" dirty="0"/>
                  <a:t>可能會出現一值在區域最佳解而不是全域最佳解</a:t>
                </a:r>
                <a:endParaRPr lang="en-US" altLang="zh-TW" sz="2400" dirty="0"/>
              </a:p>
            </p:txBody>
          </p:sp>
        </mc:Choice>
        <mc:Fallback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8413C983-8C1B-F74C-0B6A-031E039CBB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097" y="1524217"/>
                <a:ext cx="9921703" cy="2677656"/>
              </a:xfrm>
              <a:prstGeom prst="rect">
                <a:avLst/>
              </a:prstGeom>
              <a:blipFill>
                <a:blip r:embed="rId4"/>
                <a:stretch>
                  <a:fillRect l="-1229" t="-227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 descr="Stochastic Gradient Descent explained in real life | by Carolina Bento |  Towards Data Science">
            <a:extLst>
              <a:ext uri="{FF2B5EF4-FFF2-40B4-BE49-F238E27FC236}">
                <a16:creationId xmlns:a16="http://schemas.microsoft.com/office/drawing/2014/main" id="{3B34DC2C-D0DA-2D52-AEA7-1290128440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6590" y="2315998"/>
            <a:ext cx="4817556" cy="3833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92A7BE8C-4E6B-1DD9-34EC-C0D712ED075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6344"/>
          <a:stretch/>
        </p:blipFill>
        <p:spPr>
          <a:xfrm>
            <a:off x="1545718" y="2083274"/>
            <a:ext cx="4290034" cy="786019"/>
          </a:xfrm>
          <a:prstGeom prst="rect">
            <a:avLst/>
          </a:prstGeom>
        </p:spPr>
      </p:pic>
      <p:pic>
        <p:nvPicPr>
          <p:cNvPr id="4100" name="Picture 4" descr="xx y y m − − =">
            <a:extLst>
              <a:ext uri="{FF2B5EF4-FFF2-40B4-BE49-F238E27FC236}">
                <a16:creationId xmlns:a16="http://schemas.microsoft.com/office/drawing/2014/main" id="{C86EA26E-9005-757F-047A-3F33E4C334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286" y="4232727"/>
            <a:ext cx="2513672" cy="163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Local &amp; Global Minima Explained with Examples - Analytics Yogi">
            <a:extLst>
              <a:ext uri="{FF2B5EF4-FFF2-40B4-BE49-F238E27FC236}">
                <a16:creationId xmlns:a16="http://schemas.microsoft.com/office/drawing/2014/main" id="{0777F7A3-C3F9-6C3F-2C4E-1145215324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5" t="3179" b="7284"/>
          <a:stretch/>
        </p:blipFill>
        <p:spPr bwMode="auto">
          <a:xfrm>
            <a:off x="3307371" y="4154995"/>
            <a:ext cx="2971800" cy="171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6818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2DE836-780C-16C6-1DE2-076F43AA9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360" y="37417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TW" sz="5400" dirty="0"/>
              <a:t>Back-Propagation</a:t>
            </a:r>
            <a:endParaRPr lang="zh-TW" altLang="en-US" sz="5400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E8B6A452-67BD-E71D-515D-A84C96B12B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69926"/>
          <a:stretch/>
        </p:blipFill>
        <p:spPr>
          <a:xfrm>
            <a:off x="98597" y="5946254"/>
            <a:ext cx="1533525" cy="830962"/>
          </a:xfr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8E2B57AF-089A-FA66-8A0D-E9D7B3EFD431}"/>
              </a:ext>
            </a:extLst>
          </p:cNvPr>
          <p:cNvSpPr txBox="1"/>
          <p:nvPr/>
        </p:nvSpPr>
        <p:spPr>
          <a:xfrm>
            <a:off x="11211238" y="6407884"/>
            <a:ext cx="882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Page </a:t>
            </a:r>
            <a:fld id="{37A549BE-6A8A-44C9-953A-B643133A779D}" type="slidenum">
              <a:rPr lang="en-US" altLang="zh-TW" smtClean="0"/>
              <a:t>11</a:t>
            </a:fld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537D99E3-70F0-4ECF-8800-30FBC838A979}"/>
              </a:ext>
            </a:extLst>
          </p:cNvPr>
          <p:cNvSpPr txBox="1"/>
          <p:nvPr/>
        </p:nvSpPr>
        <p:spPr>
          <a:xfrm>
            <a:off x="1632122" y="6361735"/>
            <a:ext cx="1702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latin typeface="Lucida Calligraphy" panose="03010101010101010101" pitchFamily="66" charset="0"/>
              </a:rPr>
              <a:t>Guo Jian-Ting</a:t>
            </a:r>
            <a:endParaRPr lang="zh-TW" altLang="en-US" dirty="0">
              <a:latin typeface="Lucida Calligraphy" panose="03010101010101010101" pitchFamily="66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8413C983-8C1B-F74C-0B6A-031E039CBB1F}"/>
                  </a:ext>
                </a:extLst>
              </p:cNvPr>
              <p:cNvSpPr txBox="1"/>
              <p:nvPr/>
            </p:nvSpPr>
            <p:spPr>
              <a:xfrm>
                <a:off x="1051097" y="1524217"/>
                <a:ext cx="9921703" cy="40934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dirty="0"/>
                  <a:t>Simple Neural Network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TW" sz="2400" dirty="0"/>
                  <a:t>Input Layer 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zh-TW" sz="2000" dirty="0"/>
                  <a:t>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TW" sz="2000" b="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TW" sz="2400" dirty="0"/>
                  <a:t>Output Layer 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zh-TW" sz="2400" dirty="0"/>
                  <a:t>Output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en-US" altLang="zh-TW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TW" sz="2400" dirty="0"/>
                  <a:t>Hidden Layer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zh-TW" sz="2400" dirty="0"/>
                  <a:t>2 hidden layer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altLang="zh-TW" sz="2400" dirty="0"/>
                  <a:t>Input 2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altLang="zh-TW" sz="2400" dirty="0"/>
                  <a:t>Output 2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zh-TW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zh-TW" sz="2000" dirty="0"/>
              </a:p>
            </p:txBody>
          </p:sp>
        </mc:Choice>
        <mc:Fallback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8413C983-8C1B-F74C-0B6A-031E039CBB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097" y="1524217"/>
                <a:ext cx="9921703" cy="4093428"/>
              </a:xfrm>
              <a:prstGeom prst="rect">
                <a:avLst/>
              </a:prstGeom>
              <a:blipFill>
                <a:blip r:embed="rId4"/>
                <a:stretch>
                  <a:fillRect l="-1229" t="-148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群組 17">
            <a:extLst>
              <a:ext uri="{FF2B5EF4-FFF2-40B4-BE49-F238E27FC236}">
                <a16:creationId xmlns:a16="http://schemas.microsoft.com/office/drawing/2014/main" id="{E6FFAB01-9003-2A7A-81A6-E3D7B3A5E330}"/>
              </a:ext>
            </a:extLst>
          </p:cNvPr>
          <p:cNvGrpSpPr/>
          <p:nvPr/>
        </p:nvGrpSpPr>
        <p:grpSpPr>
          <a:xfrm>
            <a:off x="4211160" y="2095939"/>
            <a:ext cx="7882243" cy="2325409"/>
            <a:chOff x="4114800" y="1932266"/>
            <a:chExt cx="7882243" cy="2325409"/>
          </a:xfrm>
        </p:grpSpPr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B24FCC7B-EFBA-0262-B8D7-D526F31F50C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08635" y="1932266"/>
              <a:ext cx="7788408" cy="2325409"/>
            </a:xfrm>
            <a:prstGeom prst="rect">
              <a:avLst/>
            </a:prstGeom>
          </p:spPr>
        </p:pic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9DC85735-F03A-E402-D4CD-DBAF80DDE781}"/>
                </a:ext>
              </a:extLst>
            </p:cNvPr>
            <p:cNvSpPr/>
            <p:nvPr/>
          </p:nvSpPr>
          <p:spPr>
            <a:xfrm>
              <a:off x="4114800" y="2142470"/>
              <a:ext cx="523875" cy="1905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EFFCC82F-9768-D7AA-25EB-4C6E8E80D395}"/>
                </a:ext>
              </a:extLst>
            </p:cNvPr>
            <p:cNvSpPr/>
            <p:nvPr/>
          </p:nvSpPr>
          <p:spPr>
            <a:xfrm>
              <a:off x="10804697" y="2200275"/>
              <a:ext cx="523875" cy="1905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FB2ACB5A-D9C8-80FF-F982-2F724D249F10}"/>
                </a:ext>
              </a:extLst>
            </p:cNvPr>
            <p:cNvSpPr/>
            <p:nvPr/>
          </p:nvSpPr>
          <p:spPr>
            <a:xfrm>
              <a:off x="5750010" y="2155008"/>
              <a:ext cx="1879515" cy="1905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5C6118BA-B761-C9AF-65C0-984F571F5528}"/>
                </a:ext>
              </a:extLst>
            </p:cNvPr>
            <p:cNvSpPr/>
            <p:nvPr/>
          </p:nvSpPr>
          <p:spPr>
            <a:xfrm>
              <a:off x="8461742" y="2200275"/>
              <a:ext cx="1879515" cy="1905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D0B7AA24-8BBE-56E1-E35A-21A2CC3243CA}"/>
              </a:ext>
            </a:extLst>
          </p:cNvPr>
          <p:cNvSpPr txBox="1"/>
          <p:nvPr/>
        </p:nvSpPr>
        <p:spPr>
          <a:xfrm>
            <a:off x="4129640" y="2016375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input</a:t>
            </a:r>
            <a:endParaRPr lang="zh-TW" alt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B792358D-5826-A5D3-CF1E-087EFC60418F}"/>
              </a:ext>
            </a:extLst>
          </p:cNvPr>
          <p:cNvSpPr txBox="1"/>
          <p:nvPr/>
        </p:nvSpPr>
        <p:spPr>
          <a:xfrm>
            <a:off x="10724000" y="2080398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output</a:t>
            </a:r>
            <a:endParaRPr lang="zh-TW" altLang="en-US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9FA4A56C-9F94-3658-46EA-DEBA6B2121EC}"/>
              </a:ext>
            </a:extLst>
          </p:cNvPr>
          <p:cNvSpPr txBox="1"/>
          <p:nvPr/>
        </p:nvSpPr>
        <p:spPr>
          <a:xfrm>
            <a:off x="5980906" y="2022839"/>
            <a:ext cx="1610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Hidden layer 1</a:t>
            </a:r>
            <a:endParaRPr lang="zh-TW" altLang="en-US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D876719C-0743-7D0F-37A3-2CAD93B5BF9C}"/>
              </a:ext>
            </a:extLst>
          </p:cNvPr>
          <p:cNvSpPr txBox="1"/>
          <p:nvPr/>
        </p:nvSpPr>
        <p:spPr>
          <a:xfrm>
            <a:off x="8622145" y="2083689"/>
            <a:ext cx="1610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Hidden layer 2</a:t>
            </a:r>
            <a:endParaRPr lang="zh-TW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8F2F9E2C-FD19-CED4-1B08-95EED0FA5693}"/>
              </a:ext>
            </a:extLst>
          </p:cNvPr>
          <p:cNvSpPr/>
          <p:nvPr/>
        </p:nvSpPr>
        <p:spPr>
          <a:xfrm>
            <a:off x="5116742" y="4012010"/>
            <a:ext cx="81733" cy="904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D015644C-4387-9A56-2807-E7505991F60B}"/>
              </a:ext>
            </a:extLst>
          </p:cNvPr>
          <p:cNvSpPr txBox="1"/>
          <p:nvPr/>
        </p:nvSpPr>
        <p:spPr>
          <a:xfrm>
            <a:off x="5022381" y="3934143"/>
            <a:ext cx="3013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1</a:t>
            </a:r>
            <a:endParaRPr lang="zh-TW" altLang="en-US" sz="1000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B9679E6C-77E6-4B3E-D106-7235963E7325}"/>
              </a:ext>
            </a:extLst>
          </p:cNvPr>
          <p:cNvSpPr txBox="1"/>
          <p:nvPr/>
        </p:nvSpPr>
        <p:spPr>
          <a:xfrm>
            <a:off x="0" y="6600253"/>
            <a:ext cx="70454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https://medium.com/</a:t>
            </a:r>
            <a:r>
              <a:rPr lang="zh-TW" altLang="en-US" sz="1200" dirty="0"/>
              <a:t>人工智慧</a:t>
            </a:r>
            <a:r>
              <a:rPr lang="en-US" altLang="zh-TW" sz="1200" dirty="0"/>
              <a:t>-</a:t>
            </a:r>
            <a:r>
              <a:rPr lang="zh-TW" altLang="en-US" sz="1200" dirty="0"/>
              <a:t>倒底有多智慧</a:t>
            </a:r>
            <a:r>
              <a:rPr lang="en-US" altLang="zh-TW" sz="1200" dirty="0"/>
              <a:t>/</a:t>
            </a:r>
            <a:r>
              <a:rPr lang="zh-TW" altLang="en-US" sz="1200" dirty="0"/>
              <a:t>反向傳播算法</a:t>
            </a:r>
            <a:r>
              <a:rPr lang="en-US" altLang="zh-TW" sz="1200" dirty="0"/>
              <a:t>-backpropagation-algorithm-71a1845100cf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50436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2DE836-780C-16C6-1DE2-076F43AA9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360" y="37417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TW" sz="5400" dirty="0"/>
              <a:t>Back-Propagation</a:t>
            </a:r>
            <a:endParaRPr lang="zh-TW" altLang="en-US" sz="5400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E8B6A452-67BD-E71D-515D-A84C96B12B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69926"/>
          <a:stretch/>
        </p:blipFill>
        <p:spPr>
          <a:xfrm>
            <a:off x="98597" y="5946254"/>
            <a:ext cx="1533525" cy="830962"/>
          </a:xfr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8E2B57AF-089A-FA66-8A0D-E9D7B3EFD431}"/>
              </a:ext>
            </a:extLst>
          </p:cNvPr>
          <p:cNvSpPr txBox="1"/>
          <p:nvPr/>
        </p:nvSpPr>
        <p:spPr>
          <a:xfrm>
            <a:off x="11211238" y="6407884"/>
            <a:ext cx="882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Page </a:t>
            </a:r>
            <a:fld id="{37A549BE-6A8A-44C9-953A-B643133A779D}" type="slidenum">
              <a:rPr lang="en-US" altLang="zh-TW" smtClean="0"/>
              <a:t>12</a:t>
            </a:fld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537D99E3-70F0-4ECF-8800-30FBC838A979}"/>
              </a:ext>
            </a:extLst>
          </p:cNvPr>
          <p:cNvSpPr txBox="1"/>
          <p:nvPr/>
        </p:nvSpPr>
        <p:spPr>
          <a:xfrm>
            <a:off x="1632122" y="6361735"/>
            <a:ext cx="1702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latin typeface="Lucida Calligraphy" panose="03010101010101010101" pitchFamily="66" charset="0"/>
              </a:rPr>
              <a:t>Guo Jian-Ting</a:t>
            </a:r>
            <a:endParaRPr lang="zh-TW" altLang="en-US" dirty="0">
              <a:latin typeface="Lucida Calligraphy" panose="03010101010101010101" pitchFamily="66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8413C983-8C1B-F74C-0B6A-031E039CBB1F}"/>
                  </a:ext>
                </a:extLst>
              </p:cNvPr>
              <p:cNvSpPr txBox="1"/>
              <p:nvPr/>
            </p:nvSpPr>
            <p:spPr>
              <a:xfrm>
                <a:off x="1051097" y="1524217"/>
                <a:ext cx="9921703" cy="49841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dirty="0"/>
                  <a:t>Simple Neural Network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TW" altLang="en-US" sz="2000" dirty="0"/>
                  <a:t>修正的參數</a:t>
                </a:r>
                <a:endParaRPr lang="en-US" altLang="zh-TW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TW" sz="2000" dirty="0"/>
                  <a:t>Layer 1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  <m:sup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zh-TW" altLang="en-US" sz="2000" dirty="0"/>
                  <a:t>、</a:t>
                </a:r>
                <a:r>
                  <a:rPr lang="en-US" altLang="zh-TW" sz="2000" b="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endParaRPr lang="en-US" altLang="zh-TW" sz="20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  <m:sup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zh-TW" altLang="en-US" sz="2000" dirty="0"/>
                  <a:t>、</a:t>
                </a:r>
                <a:r>
                  <a:rPr lang="en-US" altLang="zh-TW" sz="2000" b="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endParaRPr lang="en-US" altLang="zh-TW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TW" sz="2000" dirty="0"/>
                  <a:t>Layer 2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  <m:sup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zh-TW" altLang="en-US" sz="2000" dirty="0"/>
                  <a:t>、</a:t>
                </a:r>
                <a:r>
                  <a:rPr lang="en-US" altLang="zh-TW" sz="2000" b="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  <m:sup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altLang="zh-TW" sz="20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zh-TW" altLang="en-US" sz="2000" dirty="0"/>
                  <a:t>、</a:t>
                </a:r>
                <a:r>
                  <a:rPr lang="en-US" altLang="zh-TW" sz="2000" b="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  <m:sup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altLang="zh-TW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TW" sz="2000" dirty="0"/>
                  <a:t>Layer 3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  <m:sup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</m:oMath>
                </a14:m>
                <a:r>
                  <a:rPr lang="zh-TW" altLang="en-US" sz="2000" dirty="0"/>
                  <a:t>、</a:t>
                </a:r>
                <a:r>
                  <a:rPr lang="en-US" altLang="zh-TW" sz="2000" b="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  <m:sup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</m:oMath>
                </a14:m>
                <a:endParaRPr lang="en-US" altLang="zh-TW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TW" sz="2000" dirty="0"/>
                  <a:t>Update</a:t>
                </a:r>
                <a:r>
                  <a:rPr lang="zh-TW" altLang="en-US" sz="2000" dirty="0"/>
                  <a:t> </a:t>
                </a:r>
                <a:r>
                  <a:rPr lang="en-US" altLang="zh-TW" sz="2000" dirty="0"/>
                  <a:t>parameter</a:t>
                </a:r>
                <a:r>
                  <a:rPr lang="zh-TW" altLang="en-US" sz="2000" dirty="0"/>
                  <a:t> </a:t>
                </a:r>
                <a:r>
                  <a:rPr lang="en-US" altLang="zh-TW" sz="2000" dirty="0"/>
                  <a:t>function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m:rPr>
                        <m:sty m:val="p"/>
                      </m:rPr>
                      <a:rPr lang="en-US" altLang="zh-TW" sz="2000" b="0" i="1" smtClean="0">
                        <a:latin typeface="Cambria Math" panose="02040503050406030204" pitchFamily="18" charset="0"/>
                      </a:rPr>
                      <m:t>η</m:t>
                    </m:r>
                    <m:r>
                      <m:rPr>
                        <m:sty m:val="p"/>
                      </m:rPr>
                      <a:rPr lang="en-US" altLang="zh-TW" b="0" i="1" smtClean="0"/>
                      <m:t>∇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m:rPr>
                        <m:sty m:val="p"/>
                      </m:rPr>
                      <a:rPr lang="en-US" altLang="zh-TW" b="0" i="1" smtClean="0">
                        <a:latin typeface="Cambria Math" panose="02040503050406030204" pitchFamily="18" charset="0"/>
                      </a:rPr>
                      <m:t>η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𝜕𝜃</m:t>
                        </m:r>
                      </m:den>
                    </m:f>
                  </m:oMath>
                </a14:m>
                <a:endParaRPr lang="en-US" altLang="zh-TW" sz="2000" dirty="0"/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altLang="zh-TW" dirty="0"/>
                  <a:t> : learning rate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: loss 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TW" dirty="0"/>
                  <a:t> : model parameter</a:t>
                </a:r>
              </a:p>
            </p:txBody>
          </p:sp>
        </mc:Choice>
        <mc:Fallback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8413C983-8C1B-F74C-0B6A-031E039CBB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097" y="1524217"/>
                <a:ext cx="9921703" cy="4984185"/>
              </a:xfrm>
              <a:prstGeom prst="rect">
                <a:avLst/>
              </a:prstGeom>
              <a:blipFill>
                <a:blip r:embed="rId4"/>
                <a:stretch>
                  <a:fillRect l="-1229" t="-12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文字方塊 19">
            <a:extLst>
              <a:ext uri="{FF2B5EF4-FFF2-40B4-BE49-F238E27FC236}">
                <a16:creationId xmlns:a16="http://schemas.microsoft.com/office/drawing/2014/main" id="{D0B7AA24-8BBE-56E1-E35A-21A2CC3243CA}"/>
              </a:ext>
            </a:extLst>
          </p:cNvPr>
          <p:cNvSpPr txBox="1"/>
          <p:nvPr/>
        </p:nvSpPr>
        <p:spPr>
          <a:xfrm>
            <a:off x="4129640" y="2016375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input</a:t>
            </a:r>
            <a:endParaRPr lang="zh-TW" alt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B792358D-5826-A5D3-CF1E-087EFC60418F}"/>
              </a:ext>
            </a:extLst>
          </p:cNvPr>
          <p:cNvSpPr txBox="1"/>
          <p:nvPr/>
        </p:nvSpPr>
        <p:spPr>
          <a:xfrm>
            <a:off x="10724000" y="2080398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output</a:t>
            </a:r>
            <a:endParaRPr lang="zh-TW" altLang="en-US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9FA4A56C-9F94-3658-46EA-DEBA6B2121EC}"/>
              </a:ext>
            </a:extLst>
          </p:cNvPr>
          <p:cNvSpPr txBox="1"/>
          <p:nvPr/>
        </p:nvSpPr>
        <p:spPr>
          <a:xfrm>
            <a:off x="5980906" y="2022839"/>
            <a:ext cx="1610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Hidden layer 1</a:t>
            </a:r>
            <a:endParaRPr lang="zh-TW" altLang="en-US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D876719C-0743-7D0F-37A3-2CAD93B5BF9C}"/>
              </a:ext>
            </a:extLst>
          </p:cNvPr>
          <p:cNvSpPr txBox="1"/>
          <p:nvPr/>
        </p:nvSpPr>
        <p:spPr>
          <a:xfrm>
            <a:off x="8622145" y="2083689"/>
            <a:ext cx="1610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Hidden layer 2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048A0E0-958C-C62C-8789-57BEB5787E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9100" y="2385707"/>
            <a:ext cx="7962900" cy="2263789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7D0F2A4C-6B55-6404-A028-C3503AE44CD8}"/>
              </a:ext>
            </a:extLst>
          </p:cNvPr>
          <p:cNvSpPr txBox="1"/>
          <p:nvPr/>
        </p:nvSpPr>
        <p:spPr>
          <a:xfrm>
            <a:off x="0" y="6600253"/>
            <a:ext cx="70454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https://medium.com/</a:t>
            </a:r>
            <a:r>
              <a:rPr lang="zh-TW" altLang="en-US" sz="1200" dirty="0"/>
              <a:t>人工智慧</a:t>
            </a:r>
            <a:r>
              <a:rPr lang="en-US" altLang="zh-TW" sz="1200" dirty="0"/>
              <a:t>-</a:t>
            </a:r>
            <a:r>
              <a:rPr lang="zh-TW" altLang="en-US" sz="1200" dirty="0"/>
              <a:t>倒底有多智慧</a:t>
            </a:r>
            <a:r>
              <a:rPr lang="en-US" altLang="zh-TW" sz="1200" dirty="0"/>
              <a:t>/</a:t>
            </a:r>
            <a:r>
              <a:rPr lang="zh-TW" altLang="en-US" sz="1200" dirty="0"/>
              <a:t>反向傳播算法</a:t>
            </a:r>
            <a:r>
              <a:rPr lang="en-US" altLang="zh-TW" sz="1200" dirty="0"/>
              <a:t>-backpropagation-algorithm-71a1845100cf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209543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2DE836-780C-16C6-1DE2-076F43AA9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360" y="37417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TW" sz="5400" dirty="0"/>
              <a:t>Back-Propagation</a:t>
            </a:r>
            <a:endParaRPr lang="zh-TW" altLang="en-US" sz="5400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E8B6A452-67BD-E71D-515D-A84C96B12B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69926"/>
          <a:stretch/>
        </p:blipFill>
        <p:spPr>
          <a:xfrm>
            <a:off x="98597" y="5946254"/>
            <a:ext cx="1533525" cy="830962"/>
          </a:xfr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8E2B57AF-089A-FA66-8A0D-E9D7B3EFD431}"/>
              </a:ext>
            </a:extLst>
          </p:cNvPr>
          <p:cNvSpPr txBox="1"/>
          <p:nvPr/>
        </p:nvSpPr>
        <p:spPr>
          <a:xfrm>
            <a:off x="11211238" y="6407884"/>
            <a:ext cx="882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Page </a:t>
            </a:r>
            <a:fld id="{37A549BE-6A8A-44C9-953A-B643133A779D}" type="slidenum">
              <a:rPr lang="en-US" altLang="zh-TW" smtClean="0"/>
              <a:t>13</a:t>
            </a:fld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537D99E3-70F0-4ECF-8800-30FBC838A979}"/>
              </a:ext>
            </a:extLst>
          </p:cNvPr>
          <p:cNvSpPr txBox="1"/>
          <p:nvPr/>
        </p:nvSpPr>
        <p:spPr>
          <a:xfrm>
            <a:off x="1632122" y="6361735"/>
            <a:ext cx="1702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latin typeface="Lucida Calligraphy" panose="03010101010101010101" pitchFamily="66" charset="0"/>
              </a:rPr>
              <a:t>Guo Jian-Ting</a:t>
            </a:r>
            <a:endParaRPr lang="zh-TW" altLang="en-US" dirty="0">
              <a:latin typeface="Lucida Calligraphy" panose="03010101010101010101" pitchFamily="66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8413C983-8C1B-F74C-0B6A-031E039CBB1F}"/>
                  </a:ext>
                </a:extLst>
              </p:cNvPr>
              <p:cNvSpPr txBox="1"/>
              <p:nvPr/>
            </p:nvSpPr>
            <p:spPr>
              <a:xfrm>
                <a:off x="1051097" y="1524217"/>
                <a:ext cx="9921703" cy="35013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dirty="0"/>
                  <a:t>Update</a:t>
                </a:r>
                <a:r>
                  <a:rPr lang="zh-TW" altLang="en-US" sz="2800" dirty="0"/>
                  <a:t> </a:t>
                </a:r>
                <a:r>
                  <a:rPr lang="en-US" altLang="zh-TW" sz="2800" dirty="0"/>
                  <a:t>parameter</a:t>
                </a:r>
                <a:r>
                  <a:rPr lang="zh-TW" altLang="en-US" sz="2800" dirty="0"/>
                  <a:t> </a:t>
                </a:r>
                <a:r>
                  <a:rPr lang="en-US" altLang="zh-TW" sz="2800" dirty="0"/>
                  <a:t>function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m:rPr>
                        <m:sty m:val="p"/>
                      </m:rPr>
                      <a:rPr lang="en-US" altLang="zh-TW" sz="2400" b="0" i="1" smtClean="0">
                        <a:latin typeface="Cambria Math" panose="02040503050406030204" pitchFamily="18" charset="0"/>
                      </a:rPr>
                      <m:t>η</m:t>
                    </m:r>
                    <m:r>
                      <m:rPr>
                        <m:sty m:val="p"/>
                      </m:rPr>
                      <a:rPr lang="en-US" altLang="zh-TW" sz="2000" b="0" i="1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m:rPr>
                        <m:sty m:val="p"/>
                      </m:rPr>
                      <a:rPr lang="en-US" altLang="zh-TW" sz="2000" b="0" i="1" smtClean="0">
                        <a:latin typeface="Cambria Math" panose="02040503050406030204" pitchFamily="18" charset="0"/>
                      </a:rPr>
                      <m:t>η</m:t>
                    </m:r>
                    <m:f>
                      <m:f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𝜕𝜃</m:t>
                        </m:r>
                      </m:den>
                    </m:f>
                  </m:oMath>
                </a14:m>
                <a:endParaRPr lang="en-US" altLang="zh-TW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altLang="zh-TW" sz="2000" dirty="0"/>
                  <a:t> : learning rate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2000" dirty="0"/>
                  <a:t>: loss 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TW" sz="2000" dirty="0"/>
                  <a:t> : model parameter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zh-TW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TW" altLang="en-US" sz="2000" dirty="0"/>
                  <a:t>剩餘的 會在 </a:t>
                </a:r>
                <a:r>
                  <a:rPr lang="en-US" altLang="zh-TW" sz="2000" dirty="0" err="1"/>
                  <a:t>Jamboard</a:t>
                </a:r>
                <a:r>
                  <a:rPr lang="en-US" altLang="zh-TW" sz="2000" dirty="0"/>
                  <a:t> </a:t>
                </a:r>
                <a:r>
                  <a:rPr lang="zh-TW" altLang="en-US" sz="2000" dirty="0"/>
                  <a:t>講解</a:t>
                </a:r>
                <a:endParaRPr lang="en-US" altLang="zh-TW" sz="20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zh-TW" altLang="en-US" sz="2000" dirty="0"/>
                  <a:t>微積分</a:t>
                </a:r>
                <a:r>
                  <a:rPr lang="en-US" altLang="zh-TW" sz="2000" dirty="0"/>
                  <a:t>/</a:t>
                </a:r>
                <a:r>
                  <a:rPr lang="zh-TW" altLang="en-US" sz="2000" dirty="0"/>
                  <a:t>偏微分 概念</a:t>
                </a:r>
                <a:endParaRPr lang="en-US" altLang="zh-TW" sz="20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zh-TW" sz="2000" dirty="0"/>
                  <a:t>Loss function </a:t>
                </a:r>
                <a:r>
                  <a:rPr lang="zh-TW" altLang="en-US" sz="2000" dirty="0"/>
                  <a:t>的計算 </a:t>
                </a:r>
                <a:endParaRPr lang="en-US" altLang="zh-TW" sz="20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altLang="zh-TW" sz="2000" dirty="0"/>
              </a:p>
            </p:txBody>
          </p:sp>
        </mc:Choice>
        <mc:Fallback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8413C983-8C1B-F74C-0B6A-031E039CBB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097" y="1524217"/>
                <a:ext cx="9921703" cy="3501343"/>
              </a:xfrm>
              <a:prstGeom prst="rect">
                <a:avLst/>
              </a:prstGeom>
              <a:blipFill>
                <a:blip r:embed="rId4"/>
                <a:stretch>
                  <a:fillRect l="-1229" t="-174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>
            <a:extLst>
              <a:ext uri="{FF2B5EF4-FFF2-40B4-BE49-F238E27FC236}">
                <a16:creationId xmlns:a16="http://schemas.microsoft.com/office/drawing/2014/main" id="{7D0F2A4C-6B55-6404-A028-C3503AE44CD8}"/>
              </a:ext>
            </a:extLst>
          </p:cNvPr>
          <p:cNvSpPr txBox="1"/>
          <p:nvPr/>
        </p:nvSpPr>
        <p:spPr>
          <a:xfrm>
            <a:off x="0" y="6600253"/>
            <a:ext cx="70454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https://medium.com/</a:t>
            </a:r>
            <a:r>
              <a:rPr lang="zh-TW" altLang="en-US" sz="1200" dirty="0"/>
              <a:t>人工智慧</a:t>
            </a:r>
            <a:r>
              <a:rPr lang="en-US" altLang="zh-TW" sz="1200" dirty="0"/>
              <a:t>-</a:t>
            </a:r>
            <a:r>
              <a:rPr lang="zh-TW" altLang="en-US" sz="1200" dirty="0"/>
              <a:t>倒底有多智慧</a:t>
            </a:r>
            <a:r>
              <a:rPr lang="en-US" altLang="zh-TW" sz="1200" dirty="0"/>
              <a:t>/</a:t>
            </a:r>
            <a:r>
              <a:rPr lang="zh-TW" altLang="en-US" sz="1200" dirty="0"/>
              <a:t>反向傳播算法</a:t>
            </a:r>
            <a:r>
              <a:rPr lang="en-US" altLang="zh-TW" sz="1200" dirty="0"/>
              <a:t>-backpropagation-algorithm-71a1845100cf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33858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2DE836-780C-16C6-1DE2-076F43AA9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360" y="37417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TW" sz="5400" dirty="0"/>
              <a:t>Machine Learning</a:t>
            </a:r>
            <a:endParaRPr lang="zh-TW" altLang="en-US" sz="5400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E8B6A452-67BD-E71D-515D-A84C96B12B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69926"/>
          <a:stretch/>
        </p:blipFill>
        <p:spPr>
          <a:xfrm>
            <a:off x="98597" y="5946254"/>
            <a:ext cx="1533525" cy="830962"/>
          </a:xfr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8E2B57AF-089A-FA66-8A0D-E9D7B3EFD431}"/>
              </a:ext>
            </a:extLst>
          </p:cNvPr>
          <p:cNvSpPr txBox="1"/>
          <p:nvPr/>
        </p:nvSpPr>
        <p:spPr>
          <a:xfrm>
            <a:off x="11211238" y="6407884"/>
            <a:ext cx="882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Page </a:t>
            </a:r>
            <a:fld id="{37A549BE-6A8A-44C9-953A-B643133A779D}" type="slidenum">
              <a:rPr lang="en-US" altLang="zh-TW" smtClean="0"/>
              <a:t>2</a:t>
            </a:fld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537D99E3-70F0-4ECF-8800-30FBC838A979}"/>
              </a:ext>
            </a:extLst>
          </p:cNvPr>
          <p:cNvSpPr txBox="1"/>
          <p:nvPr/>
        </p:nvSpPr>
        <p:spPr>
          <a:xfrm>
            <a:off x="1632122" y="6361735"/>
            <a:ext cx="1702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latin typeface="Lucida Calligraphy" panose="03010101010101010101" pitchFamily="66" charset="0"/>
              </a:rPr>
              <a:t>Guo Jian-Ting</a:t>
            </a:r>
            <a:endParaRPr lang="zh-TW" altLang="en-US" dirty="0">
              <a:latin typeface="Lucida Calligraphy" panose="03010101010101010101" pitchFamily="66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8413C983-8C1B-F74C-0B6A-031E039CBB1F}"/>
                  </a:ext>
                </a:extLst>
              </p:cNvPr>
              <p:cNvSpPr txBox="1"/>
              <p:nvPr/>
            </p:nvSpPr>
            <p:spPr>
              <a:xfrm>
                <a:off x="1051097" y="1524217"/>
                <a:ext cx="9921703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dirty="0"/>
                  <a:t>Learning Algorithms</a:t>
                </a:r>
              </a:p>
              <a:p>
                <a:endParaRPr lang="en-US" altLang="zh-TW" sz="2000" dirty="0"/>
              </a:p>
              <a:p>
                <a:endParaRPr lang="en-US" altLang="zh-TW" sz="2000" dirty="0"/>
              </a:p>
              <a:p>
                <a:endParaRPr lang="en-US" altLang="zh-TW" sz="2000" dirty="0"/>
              </a:p>
              <a:p>
                <a:endParaRPr lang="en-US" altLang="zh-TW" sz="2000" dirty="0"/>
              </a:p>
              <a:p>
                <a:r>
                  <a:rPr lang="en-US" altLang="zh-TW" sz="2000" dirty="0"/>
                  <a:t>	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TW" altLang="en-US" sz="2000" dirty="0"/>
                  <a:t> </a:t>
                </a:r>
                <a:r>
                  <a:rPr lang="en-US" altLang="zh-TW" sz="2000" dirty="0"/>
                  <a:t>: </a:t>
                </a:r>
                <a:r>
                  <a:rPr lang="zh-TW" altLang="en-US" sz="2000" dirty="0"/>
                  <a:t>任何的事件</a:t>
                </a:r>
                <a:endParaRPr lang="en-US" altLang="zh-TW" sz="2000" dirty="0"/>
              </a:p>
              <a:p>
                <a:pPr marL="1714500" lvl="3" indent="-342900">
                  <a:buFont typeface="Arial" panose="020B0604020202020204" pitchFamily="34" charset="0"/>
                  <a:buChar char="•"/>
                </a:pPr>
                <a:r>
                  <a:rPr lang="zh-TW" altLang="en-US" sz="2000" dirty="0"/>
                  <a:t>可以是圖片、音頻、數值</a:t>
                </a:r>
                <a:endParaRPr lang="en-US" altLang="zh-TW" sz="2000" dirty="0"/>
              </a:p>
              <a:p>
                <a:r>
                  <a:rPr lang="en-US" altLang="zh-TW" sz="2000" dirty="0"/>
                  <a:t>	Rep. : </a:t>
                </a:r>
                <a:r>
                  <a:rPr lang="zh-TW" altLang="en-US" sz="2000" dirty="0"/>
                  <a:t>轉換 </a:t>
                </a:r>
                <a:r>
                  <a:rPr lang="en-US" altLang="zh-TW" sz="2000" dirty="0"/>
                  <a:t>function</a:t>
                </a:r>
              </a:p>
              <a:p>
                <a:pPr marL="1714500" lvl="3" indent="-342900">
                  <a:buFont typeface="Arial" panose="020B0604020202020204" pitchFamily="34" charset="0"/>
                  <a:buChar char="•"/>
                </a:pPr>
                <a:r>
                  <a:rPr lang="zh-TW" altLang="en-US" sz="2000" dirty="0"/>
                  <a:t>將複雜的資料</a:t>
                </a:r>
                <a:r>
                  <a:rPr lang="en-US" altLang="zh-TW" sz="2000" dirty="0"/>
                  <a:t>(</a:t>
                </a:r>
                <a:r>
                  <a:rPr lang="zh-TW" altLang="en-US" sz="2000" dirty="0"/>
                  <a:t>圖片</a:t>
                </a:r>
                <a:r>
                  <a:rPr lang="en-US" altLang="zh-TW" sz="2000" dirty="0"/>
                  <a:t>/</a:t>
                </a:r>
                <a:r>
                  <a:rPr lang="zh-TW" altLang="en-US" sz="2000" dirty="0"/>
                  <a:t>音頻</a:t>
                </a:r>
                <a:r>
                  <a:rPr lang="en-US" altLang="zh-TW" sz="2000" dirty="0"/>
                  <a:t>)</a:t>
                </a:r>
                <a:r>
                  <a:rPr lang="zh-TW" altLang="en-US" sz="2000" dirty="0"/>
                  <a:t>轉換</a:t>
                </a:r>
                <a:r>
                  <a:rPr lang="en-US" altLang="zh-TW" sz="2000" dirty="0"/>
                  <a:t>(</a:t>
                </a:r>
                <a:r>
                  <a:rPr lang="zh-TW" altLang="en-US" sz="2000" dirty="0"/>
                  <a:t>表示</a:t>
                </a:r>
                <a:r>
                  <a:rPr lang="en-US" altLang="zh-TW" sz="2000" dirty="0"/>
                  <a:t>)</a:t>
                </a:r>
                <a:r>
                  <a:rPr lang="zh-TW" altLang="en-US" sz="2000" dirty="0"/>
                  <a:t>成數值，讓 </a:t>
                </a:r>
                <a:r>
                  <a:rPr lang="en-US" altLang="zh-TW" sz="2000" dirty="0"/>
                  <a:t>Model</a:t>
                </a:r>
                <a:r>
                  <a:rPr lang="zh-TW" altLang="en-US" sz="2000" dirty="0"/>
                  <a:t> 好學習</a:t>
                </a:r>
                <a:endParaRPr lang="en-US" altLang="zh-TW" sz="2000" dirty="0"/>
              </a:p>
              <a:p>
                <a:r>
                  <a:rPr lang="en-US" altLang="zh-TW" sz="2000" dirty="0"/>
                  <a:t>	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sz="2000" dirty="0"/>
                  <a:t> : </a:t>
                </a:r>
                <a:r>
                  <a:rPr lang="zh-TW" altLang="en-US" sz="2000" dirty="0"/>
                  <a:t>轉換後的數值</a:t>
                </a:r>
                <a:endParaRPr lang="en-US" altLang="zh-TW" sz="2000" dirty="0"/>
              </a:p>
              <a:p>
                <a:r>
                  <a:rPr lang="en-US" altLang="zh-TW" sz="2000" dirty="0"/>
                  <a:t>	Model : </a:t>
                </a:r>
                <a:r>
                  <a:rPr lang="zh-TW" altLang="en-US" sz="2000" dirty="0"/>
                  <a:t>任何的網絡</a:t>
                </a:r>
                <a:endParaRPr lang="en-US" altLang="zh-TW" sz="2000" dirty="0"/>
              </a:p>
              <a:p>
                <a:pPr marL="1714500" lvl="3" indent="-342900">
                  <a:buFont typeface="Arial" panose="020B0604020202020204" pitchFamily="34" charset="0"/>
                  <a:buChar char="•"/>
                </a:pPr>
                <a:r>
                  <a:rPr lang="zh-TW" altLang="en-US" sz="2000" dirty="0"/>
                  <a:t>可以視作另一個轉換的</a:t>
                </a:r>
                <a:r>
                  <a:rPr lang="en-US" altLang="zh-TW" sz="2000" dirty="0"/>
                  <a:t>function</a:t>
                </a:r>
                <a:r>
                  <a:rPr lang="zh-TW" altLang="en-US" sz="2000" dirty="0"/>
                  <a:t>，我們要去訓練這個</a:t>
                </a:r>
                <a:r>
                  <a:rPr lang="en-US" altLang="zh-TW" sz="2000" dirty="0"/>
                  <a:t>Model</a:t>
                </a:r>
              </a:p>
              <a:p>
                <a:r>
                  <a:rPr lang="en-US" altLang="zh-TW" sz="2000" dirty="0"/>
                  <a:t>	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zh-TW" altLang="en-US" sz="2000" dirty="0"/>
                  <a:t> </a:t>
                </a:r>
                <a:r>
                  <a:rPr lang="en-US" altLang="zh-TW" sz="2000" dirty="0"/>
                  <a:t>:</a:t>
                </a:r>
                <a:r>
                  <a:rPr lang="zh-TW" altLang="en-US" sz="2000" dirty="0"/>
                  <a:t> 通過 </a:t>
                </a:r>
                <a:r>
                  <a:rPr lang="en-US" altLang="zh-TW" sz="2000" dirty="0"/>
                  <a:t>model </a:t>
                </a:r>
                <a:r>
                  <a:rPr lang="zh-TW" altLang="en-US" sz="2000" dirty="0"/>
                  <a:t>出來的預測數值</a:t>
                </a:r>
                <a:endParaRPr lang="en-US" altLang="zh-TW" sz="2000" dirty="0"/>
              </a:p>
              <a:p>
                <a:r>
                  <a:rPr lang="en-US" altLang="zh-TW" sz="2000" dirty="0"/>
                  <a:t>	y : </a:t>
                </a:r>
                <a:r>
                  <a:rPr lang="zh-TW" altLang="en-US" sz="2000" dirty="0"/>
                  <a:t>具體的數值</a:t>
                </a:r>
                <a:r>
                  <a:rPr lang="en-US" altLang="zh-TW" sz="2000" dirty="0"/>
                  <a:t>(ground-truth)</a:t>
                </a:r>
                <a:endParaRPr lang="zh-TW" altLang="en-US" sz="2000" dirty="0"/>
              </a:p>
            </p:txBody>
          </p:sp>
        </mc:Choice>
        <mc:Fallback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8413C983-8C1B-F74C-0B6A-031E039CBB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097" y="1524217"/>
                <a:ext cx="9921703" cy="4524315"/>
              </a:xfrm>
              <a:prstGeom prst="rect">
                <a:avLst/>
              </a:prstGeom>
              <a:blipFill>
                <a:blip r:embed="rId4"/>
                <a:stretch>
                  <a:fillRect l="-1229" t="-1348" b="-16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圖片 13">
            <a:extLst>
              <a:ext uri="{FF2B5EF4-FFF2-40B4-BE49-F238E27FC236}">
                <a16:creationId xmlns:a16="http://schemas.microsoft.com/office/drawing/2014/main" id="{EC1AF1C6-7483-42CD-559C-BEC93C0B5D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0760" y="2012945"/>
            <a:ext cx="7344800" cy="117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601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2DE836-780C-16C6-1DE2-076F43AA9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360" y="37417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TW" sz="5400" dirty="0"/>
              <a:t>Machine Learning</a:t>
            </a:r>
            <a:endParaRPr lang="zh-TW" altLang="en-US" sz="5400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E8B6A452-67BD-E71D-515D-A84C96B12B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69926"/>
          <a:stretch/>
        </p:blipFill>
        <p:spPr>
          <a:xfrm>
            <a:off x="98597" y="5946254"/>
            <a:ext cx="1533525" cy="830962"/>
          </a:xfr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8E2B57AF-089A-FA66-8A0D-E9D7B3EFD431}"/>
              </a:ext>
            </a:extLst>
          </p:cNvPr>
          <p:cNvSpPr txBox="1"/>
          <p:nvPr/>
        </p:nvSpPr>
        <p:spPr>
          <a:xfrm>
            <a:off x="11211238" y="6407884"/>
            <a:ext cx="882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Page </a:t>
            </a:r>
            <a:fld id="{37A549BE-6A8A-44C9-953A-B643133A779D}" type="slidenum">
              <a:rPr lang="en-US" altLang="zh-TW" smtClean="0"/>
              <a:t>3</a:t>
            </a:fld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537D99E3-70F0-4ECF-8800-30FBC838A979}"/>
              </a:ext>
            </a:extLst>
          </p:cNvPr>
          <p:cNvSpPr txBox="1"/>
          <p:nvPr/>
        </p:nvSpPr>
        <p:spPr>
          <a:xfrm>
            <a:off x="1632122" y="6361735"/>
            <a:ext cx="1702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latin typeface="Lucida Calligraphy" panose="03010101010101010101" pitchFamily="66" charset="0"/>
              </a:rPr>
              <a:t>Guo Jian-Ting</a:t>
            </a:r>
            <a:endParaRPr lang="zh-TW" altLang="en-US" dirty="0">
              <a:latin typeface="Lucida Calligraphy" panose="03010101010101010101" pitchFamily="66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8413C983-8C1B-F74C-0B6A-031E039CBB1F}"/>
                  </a:ext>
                </a:extLst>
              </p:cNvPr>
              <p:cNvSpPr txBox="1"/>
              <p:nvPr/>
            </p:nvSpPr>
            <p:spPr>
              <a:xfrm>
                <a:off x="1051097" y="1524217"/>
                <a:ext cx="9921703" cy="39128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dirty="0"/>
                  <a:t>Learning Algorithms</a:t>
                </a:r>
              </a:p>
              <a:p>
                <a:endParaRPr lang="en-US" altLang="zh-TW" sz="2000" dirty="0"/>
              </a:p>
              <a:p>
                <a:endParaRPr lang="en-US" altLang="zh-TW" sz="2000" dirty="0"/>
              </a:p>
              <a:p>
                <a:endParaRPr lang="en-US" altLang="zh-TW" sz="2000" dirty="0"/>
              </a:p>
              <a:p>
                <a:endParaRPr lang="en-US" altLang="zh-TW" sz="2000" dirty="0"/>
              </a:p>
              <a:p>
                <a:r>
                  <a:rPr lang="en-US" altLang="zh-TW" sz="2000" dirty="0"/>
                  <a:t>	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𝐶𝑜𝑠𝑡</m:t>
                    </m:r>
                  </m:oMath>
                </a14:m>
                <a:r>
                  <a:rPr lang="zh-TW" altLang="en-US" sz="2000" dirty="0"/>
                  <a:t> </a:t>
                </a:r>
                <a:r>
                  <a:rPr lang="en-US" altLang="zh-TW" sz="2000" dirty="0"/>
                  <a:t>: </a:t>
                </a:r>
                <a:r>
                  <a:rPr lang="zh-TW" altLang="en-US" sz="2000" dirty="0"/>
                  <a:t>根據 預測的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sz="2000" i="1">
                        <a:latin typeface="Cambria Math" panose="02040503050406030204" pitchFamily="18" charset="0"/>
                      </a:rPr>
                      <m:t>與</m:t>
                    </m:r>
                  </m:oMath>
                </a14:m>
                <a:r>
                  <a:rPr lang="zh-TW" altLang="en-US" sz="20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000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TW" altLang="en-US" sz="2000" dirty="0"/>
                  <a:t> 算出差 </a:t>
                </a:r>
                <a:r>
                  <a:rPr lang="en-US" altLang="zh-TW" sz="2000" dirty="0"/>
                  <a:t>(Cost/Loss)</a:t>
                </a:r>
              </a:p>
              <a:p>
                <a:pPr marL="1714500" lvl="3" indent="-342900">
                  <a:buFont typeface="Arial" panose="020B0604020202020204" pitchFamily="34" charset="0"/>
                  <a:buChar char="•"/>
                </a:pPr>
                <a:r>
                  <a:rPr lang="zh-TW" altLang="en-US" sz="2000" dirty="0"/>
                  <a:t>有多種算差法</a:t>
                </a:r>
                <a:endParaRPr lang="en-US" altLang="zh-TW" sz="2000" dirty="0"/>
              </a:p>
              <a:p>
                <a:pPr marL="2171700" lvl="4" indent="-342900">
                  <a:buFont typeface="Arial" panose="020B0604020202020204" pitchFamily="34" charset="0"/>
                  <a:buChar char="•"/>
                </a:pPr>
                <a:r>
                  <a:rPr lang="en-US" altLang="zh-TW" sz="2000" dirty="0"/>
                  <a:t>L2</a:t>
                </a:r>
                <a:r>
                  <a:rPr lang="zh-TW" altLang="en-US" sz="2000" dirty="0"/>
                  <a:t> </a:t>
                </a:r>
                <a:r>
                  <a:rPr lang="en-US" altLang="zh-TW" sz="2000" dirty="0"/>
                  <a:t>Loss</a:t>
                </a:r>
                <a:r>
                  <a:rPr lang="zh-TW" altLang="en-US" sz="2000" dirty="0"/>
                  <a:t>、</a:t>
                </a:r>
                <a:r>
                  <a:rPr lang="en-US" altLang="zh-TW" sz="2000" dirty="0"/>
                  <a:t>L1</a:t>
                </a:r>
                <a:r>
                  <a:rPr lang="zh-TW" altLang="en-US" sz="2000" dirty="0"/>
                  <a:t> </a:t>
                </a:r>
                <a:r>
                  <a:rPr lang="en-US" altLang="zh-TW" sz="2000" dirty="0"/>
                  <a:t>Loss</a:t>
                </a:r>
                <a:r>
                  <a:rPr lang="zh-TW" altLang="en-US" sz="2000" dirty="0"/>
                  <a:t>、</a:t>
                </a:r>
                <a:r>
                  <a:rPr lang="en-US" altLang="zh-TW" sz="2000" dirty="0"/>
                  <a:t>MSE</a:t>
                </a:r>
                <a:r>
                  <a:rPr lang="zh-TW" altLang="en-US" sz="2000" dirty="0"/>
                  <a:t>、</a:t>
                </a:r>
                <a:r>
                  <a:rPr lang="en-US" altLang="zh-TW" sz="2000" dirty="0"/>
                  <a:t>Cross-entropy</a:t>
                </a:r>
              </a:p>
              <a:p>
                <a:pPr marL="2171700" lvl="4" indent="-342900">
                  <a:buFont typeface="Arial" panose="020B0604020202020204" pitchFamily="34" charset="0"/>
                  <a:buChar char="•"/>
                </a:pPr>
                <a:r>
                  <a:rPr lang="en-US" altLang="zh-TW" sz="2000" dirty="0"/>
                  <a:t>e.g. L2 Loss </a:t>
                </a:r>
              </a:p>
              <a:p>
                <a:pPr marL="2628900" lvl="5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altLang="zh-TW" sz="2000" b="0" dirty="0"/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zh-TW" altLang="en-US" sz="2000" dirty="0"/>
                  <a:t>目的是去減少 </a:t>
                </a:r>
                <a:r>
                  <a:rPr lang="en-US" altLang="zh-TW" sz="2000" dirty="0"/>
                  <a:t>Loss function </a:t>
                </a:r>
                <a:r>
                  <a:rPr lang="zh-TW" altLang="en-US" sz="2000" dirty="0"/>
                  <a:t>產生出的 </a:t>
                </a:r>
                <a:r>
                  <a:rPr lang="en-US" altLang="zh-TW" sz="2000" dirty="0"/>
                  <a:t>Loss(Cost)</a:t>
                </a:r>
                <a:r>
                  <a:rPr lang="zh-TW" altLang="en-US" sz="2000" dirty="0"/>
                  <a:t>，透過不斷修正 </a:t>
                </a:r>
                <a:r>
                  <a:rPr lang="en-US" altLang="zh-TW" sz="2000" dirty="0"/>
                  <a:t>Model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zh-TW" altLang="en-US" sz="2000" dirty="0"/>
                  <a:t>降低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TW" altLang="en-US" sz="2000" dirty="0"/>
                  <a:t> 與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zh-TW" altLang="en-US" sz="2000" dirty="0"/>
                  <a:t> 之間的差 </a:t>
                </a:r>
                <a:endParaRPr lang="en-US" altLang="zh-TW" sz="2000" b="0" dirty="0"/>
              </a:p>
            </p:txBody>
          </p:sp>
        </mc:Choice>
        <mc:Fallback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8413C983-8C1B-F74C-0B6A-031E039CBB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097" y="1524217"/>
                <a:ext cx="9921703" cy="3912866"/>
              </a:xfrm>
              <a:prstGeom prst="rect">
                <a:avLst/>
              </a:prstGeom>
              <a:blipFill>
                <a:blip r:embed="rId4"/>
                <a:stretch>
                  <a:fillRect l="-1229" t="-1558" b="-1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圖片 13">
            <a:extLst>
              <a:ext uri="{FF2B5EF4-FFF2-40B4-BE49-F238E27FC236}">
                <a16:creationId xmlns:a16="http://schemas.microsoft.com/office/drawing/2014/main" id="{EC1AF1C6-7483-42CD-559C-BEC93C0B5D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0760" y="2012945"/>
            <a:ext cx="7344800" cy="117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795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2DE836-780C-16C6-1DE2-076F43AA9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360" y="37417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TW" sz="5400" dirty="0"/>
              <a:t>Machine Learning</a:t>
            </a:r>
            <a:endParaRPr lang="zh-TW" altLang="en-US" sz="5400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E8B6A452-67BD-E71D-515D-A84C96B12B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69926"/>
          <a:stretch/>
        </p:blipFill>
        <p:spPr>
          <a:xfrm>
            <a:off x="98597" y="5946254"/>
            <a:ext cx="1533525" cy="830962"/>
          </a:xfr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8E2B57AF-089A-FA66-8A0D-E9D7B3EFD431}"/>
              </a:ext>
            </a:extLst>
          </p:cNvPr>
          <p:cNvSpPr txBox="1"/>
          <p:nvPr/>
        </p:nvSpPr>
        <p:spPr>
          <a:xfrm>
            <a:off x="11211238" y="6407884"/>
            <a:ext cx="882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Page </a:t>
            </a:r>
            <a:fld id="{37A549BE-6A8A-44C9-953A-B643133A779D}" type="slidenum">
              <a:rPr lang="en-US" altLang="zh-TW" smtClean="0"/>
              <a:t>4</a:t>
            </a:fld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537D99E3-70F0-4ECF-8800-30FBC838A979}"/>
              </a:ext>
            </a:extLst>
          </p:cNvPr>
          <p:cNvSpPr txBox="1"/>
          <p:nvPr/>
        </p:nvSpPr>
        <p:spPr>
          <a:xfrm>
            <a:off x="1632122" y="6361735"/>
            <a:ext cx="1702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latin typeface="Lucida Calligraphy" panose="03010101010101010101" pitchFamily="66" charset="0"/>
              </a:rPr>
              <a:t>Guo Jian-Ting</a:t>
            </a:r>
            <a:endParaRPr lang="zh-TW" altLang="en-US" dirty="0">
              <a:latin typeface="Lucida Calligraphy" panose="03010101010101010101" pitchFamily="66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8413C983-8C1B-F74C-0B6A-031E039CBB1F}"/>
                  </a:ext>
                </a:extLst>
              </p:cNvPr>
              <p:cNvSpPr txBox="1"/>
              <p:nvPr/>
            </p:nvSpPr>
            <p:spPr>
              <a:xfrm>
                <a:off x="1051097" y="1524217"/>
                <a:ext cx="9921703" cy="49660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dirty="0"/>
                  <a:t>Learning Algorithms</a:t>
                </a:r>
              </a:p>
              <a:p>
                <a:endParaRPr lang="en-US" altLang="zh-TW" sz="2000" dirty="0"/>
              </a:p>
              <a:p>
                <a:endParaRPr lang="en-US" altLang="zh-TW" sz="2000" dirty="0"/>
              </a:p>
              <a:p>
                <a:endParaRPr lang="en-US" altLang="zh-TW" sz="2000" dirty="0"/>
              </a:p>
              <a:p>
                <a:endParaRPr lang="en-US" altLang="zh-TW" sz="2000" dirty="0"/>
              </a:p>
              <a:p>
                <a:r>
                  <a:rPr lang="en-US" altLang="zh-TW" sz="2000" dirty="0"/>
                  <a:t>	Simple Model</a:t>
                </a:r>
              </a:p>
              <a:p>
                <a:pPr marL="1714500" lvl="3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zh-TW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</a:rPr>
                          <m:t>𝜔</m:t>
                        </m:r>
                      </m:sub>
                    </m:sSub>
                    <m:d>
                      <m:dPr>
                        <m:ctrlPr>
                          <a:rPr lang="en-US" altLang="zh-TW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altLang="zh-TW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TW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TW" sz="2000" b="0" i="1" dirty="0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TW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sz="2000" b="0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</a:rPr>
                      <m:t>𝜙</m:t>
                    </m:r>
                    <m:sSup>
                      <m:sSupPr>
                        <m:ctrlPr>
                          <a:rPr lang="en-US" altLang="zh-TW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a:rPr lang="en-US" altLang="zh-TW" sz="2000" b="0" i="1" dirty="0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endParaRPr lang="en-US" altLang="zh-TW" sz="2000" b="0" dirty="0"/>
              </a:p>
              <a:p>
                <a:pPr marL="1714500" lvl="3" indent="-342900">
                  <a:buFont typeface="Arial" panose="020B0604020202020204" pitchFamily="34" charset="0"/>
                  <a:buChar char="•"/>
                </a:pPr>
                <a:r>
                  <a:rPr lang="zh-TW" altLang="en-US" sz="2000" b="0" dirty="0"/>
                  <a:t>修正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zh-TW" altLang="en-US" sz="2000" b="0" dirty="0"/>
                  <a:t> 來調整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altLang="zh-TW" sz="2000" b="0" dirty="0"/>
                  <a:t> </a:t>
                </a:r>
                <a:r>
                  <a:rPr lang="zh-TW" altLang="en-US" sz="2000" b="0" dirty="0"/>
                  <a:t>的輸出 達到要求</a:t>
                </a:r>
                <a:endParaRPr lang="en-US" altLang="zh-TW" sz="2000" b="0" dirty="0"/>
              </a:p>
              <a:p>
                <a:pPr marL="1714500" lvl="3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altLang="zh-TW" sz="2000" dirty="0"/>
                  <a:t> : activation function</a:t>
                </a:r>
              </a:p>
              <a:p>
                <a:pPr marL="2171700" lvl="4" indent="-342900">
                  <a:buFont typeface="Arial" panose="020B0604020202020204" pitchFamily="34" charset="0"/>
                  <a:buChar char="•"/>
                </a:pPr>
                <a:r>
                  <a:rPr lang="zh-TW" altLang="en-US" sz="2000" dirty="0"/>
                  <a:t>可實作非線性</a:t>
                </a:r>
                <a:endParaRPr lang="en-US" altLang="zh-TW" sz="2000" dirty="0"/>
              </a:p>
              <a:p>
                <a:pPr marL="2171700" lvl="4" indent="-342900">
                  <a:buFont typeface="Arial" panose="020B0604020202020204" pitchFamily="34" charset="0"/>
                  <a:buChar char="•"/>
                </a:pPr>
                <a:r>
                  <a:rPr lang="zh-TW" altLang="en-US" sz="2000" dirty="0"/>
                  <a:t>正規化輸出</a:t>
                </a:r>
                <a:endParaRPr lang="en-US" altLang="zh-TW" sz="2000" dirty="0"/>
              </a:p>
              <a:p>
                <a:pPr marL="2628900" lvl="5" indent="-342900">
                  <a:buFont typeface="Arial" panose="020B0604020202020204" pitchFamily="34" charset="0"/>
                  <a:buChar char="•"/>
                </a:pPr>
                <a:r>
                  <a:rPr lang="zh-TW" altLang="en-US" sz="2000" dirty="0"/>
                  <a:t>可以限制輸出範圍</a:t>
                </a:r>
                <a:endParaRPr lang="en-US" altLang="zh-TW" sz="2000" dirty="0"/>
              </a:p>
              <a:p>
                <a:pPr marL="2171700" lvl="4" indent="-342900">
                  <a:buFont typeface="Arial" panose="020B0604020202020204" pitchFamily="34" charset="0"/>
                  <a:buChar char="•"/>
                </a:pPr>
                <a:r>
                  <a:rPr lang="en-US" altLang="zh-TW" sz="2000" dirty="0"/>
                  <a:t>e.g. sigmoid</a:t>
                </a:r>
              </a:p>
              <a:p>
                <a:pPr marL="2628900" lvl="5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</m:den>
                    </m:f>
                  </m:oMath>
                </a14:m>
                <a:endParaRPr lang="en-US" altLang="zh-TW" sz="2000" dirty="0"/>
              </a:p>
              <a:p>
                <a:pPr marL="2171700" lvl="4" indent="-342900">
                  <a:buFont typeface="Arial" panose="020B0604020202020204" pitchFamily="34" charset="0"/>
                  <a:buChar char="•"/>
                </a:pPr>
                <a:endParaRPr lang="en-US" altLang="zh-TW" sz="2000" dirty="0"/>
              </a:p>
            </p:txBody>
          </p:sp>
        </mc:Choice>
        <mc:Fallback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8413C983-8C1B-F74C-0B6A-031E039CBB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097" y="1524217"/>
                <a:ext cx="9921703" cy="4966039"/>
              </a:xfrm>
              <a:prstGeom prst="rect">
                <a:avLst/>
              </a:prstGeom>
              <a:blipFill>
                <a:blip r:embed="rId4"/>
                <a:stretch>
                  <a:fillRect l="-1229" t="-122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圖片 13">
            <a:extLst>
              <a:ext uri="{FF2B5EF4-FFF2-40B4-BE49-F238E27FC236}">
                <a16:creationId xmlns:a16="http://schemas.microsoft.com/office/drawing/2014/main" id="{EC1AF1C6-7483-42CD-559C-BEC93C0B5D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0760" y="2012945"/>
            <a:ext cx="7344800" cy="117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906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2DE836-780C-16C6-1DE2-076F43AA9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360" y="37417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TW" sz="5400" dirty="0"/>
              <a:t>Deep Learning</a:t>
            </a:r>
            <a:endParaRPr lang="zh-TW" altLang="en-US" sz="5400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E8B6A452-67BD-E71D-515D-A84C96B12B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69926"/>
          <a:stretch/>
        </p:blipFill>
        <p:spPr>
          <a:xfrm>
            <a:off x="98597" y="5946254"/>
            <a:ext cx="1533525" cy="830962"/>
          </a:xfr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8E2B57AF-089A-FA66-8A0D-E9D7B3EFD431}"/>
              </a:ext>
            </a:extLst>
          </p:cNvPr>
          <p:cNvSpPr txBox="1"/>
          <p:nvPr/>
        </p:nvSpPr>
        <p:spPr>
          <a:xfrm>
            <a:off x="11211238" y="6407884"/>
            <a:ext cx="882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Page </a:t>
            </a:r>
            <a:fld id="{37A549BE-6A8A-44C9-953A-B643133A779D}" type="slidenum">
              <a:rPr lang="en-US" altLang="zh-TW" smtClean="0"/>
              <a:t>5</a:t>
            </a:fld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537D99E3-70F0-4ECF-8800-30FBC838A979}"/>
              </a:ext>
            </a:extLst>
          </p:cNvPr>
          <p:cNvSpPr txBox="1"/>
          <p:nvPr/>
        </p:nvSpPr>
        <p:spPr>
          <a:xfrm>
            <a:off x="1632122" y="6361735"/>
            <a:ext cx="1702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latin typeface="Lucida Calligraphy" panose="03010101010101010101" pitchFamily="66" charset="0"/>
              </a:rPr>
              <a:t>Guo Jian-Ting</a:t>
            </a:r>
            <a:endParaRPr lang="zh-TW" altLang="en-US" dirty="0">
              <a:latin typeface="Lucida Calligraphy" panose="03010101010101010101" pitchFamily="66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8413C983-8C1B-F74C-0B6A-031E039CBB1F}"/>
                  </a:ext>
                </a:extLst>
              </p:cNvPr>
              <p:cNvSpPr txBox="1"/>
              <p:nvPr/>
            </p:nvSpPr>
            <p:spPr>
              <a:xfrm>
                <a:off x="1051097" y="1524217"/>
                <a:ext cx="9921703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dirty="0"/>
                  <a:t>Deep Learning</a:t>
                </a:r>
              </a:p>
              <a:p>
                <a:endParaRPr lang="en-US" altLang="zh-TW" sz="2000" dirty="0"/>
              </a:p>
              <a:p>
                <a:endParaRPr lang="en-US" altLang="zh-TW" sz="2000" dirty="0"/>
              </a:p>
              <a:p>
                <a:endParaRPr lang="en-US" altLang="zh-TW" sz="2000" dirty="0"/>
              </a:p>
              <a:p>
                <a:r>
                  <a:rPr lang="en-US" altLang="zh-TW" sz="2000" dirty="0"/>
                  <a:t>	</a:t>
                </a:r>
              </a:p>
              <a:p>
                <a:r>
                  <a:rPr lang="en-US" altLang="zh-TW" sz="2000" dirty="0"/>
                  <a:t>	Deep Learning = Multiple Neural Network</a:t>
                </a:r>
              </a:p>
              <a:p>
                <a:r>
                  <a:rPr lang="en-US" altLang="zh-TW" sz="2000" dirty="0"/>
                  <a:t>	</a:t>
                </a:r>
                <a:r>
                  <a:rPr lang="zh-TW" altLang="en-US" sz="2000" dirty="0"/>
                  <a:t>其中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000" dirty="0"/>
                  <a:t>都要訓練的參數</a:t>
                </a:r>
                <a:endParaRPr lang="en-US" altLang="zh-TW" sz="2000" dirty="0"/>
              </a:p>
              <a:p>
                <a:pPr marL="1714500" lvl="3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sz="2000" dirty="0"/>
              </a:p>
              <a:p>
                <a:pPr marL="1714500" lvl="3" indent="-342900">
                  <a:buFont typeface="Arial" panose="020B0604020202020204" pitchFamily="34" charset="0"/>
                  <a:buChar char="•"/>
                </a:pPr>
                <a:r>
                  <a:rPr lang="zh-TW" altLang="en-US" sz="2000" dirty="0"/>
                  <a:t>都是一個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TW" altLang="en-US" sz="2000" dirty="0"/>
                  <a:t> 配上輸入的值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TW" sz="2000" dirty="0"/>
                  <a:t> </a:t>
                </a:r>
                <a:r>
                  <a:rPr lang="zh-TW" altLang="en-US" sz="2000" dirty="0"/>
                  <a:t>再透過</a:t>
                </a:r>
                <a:br>
                  <a:rPr lang="en-US" altLang="zh-TW" sz="2000" dirty="0"/>
                </a:br>
                <a:r>
                  <a:rPr lang="en-US" altLang="zh-TW" sz="2000" dirty="0"/>
                  <a:t>activation function </a:t>
                </a:r>
                <a:r>
                  <a:rPr lang="zh-TW" altLang="en-US" sz="2000" dirty="0"/>
                  <a:t>傳到下一個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altLang="zh-TW" sz="2000" dirty="0"/>
                  <a:t> </a:t>
                </a:r>
              </a:p>
              <a:p>
                <a:r>
                  <a:rPr lang="en-US" altLang="zh-TW" sz="2000" dirty="0"/>
                  <a:t>	</a:t>
                </a:r>
              </a:p>
              <a:p>
                <a:pPr marL="2171700" lvl="4" indent="-342900">
                  <a:buFont typeface="Arial" panose="020B0604020202020204" pitchFamily="34" charset="0"/>
                  <a:buChar char="•"/>
                </a:pPr>
                <a:endParaRPr lang="en-US" altLang="zh-TW" sz="2000" dirty="0"/>
              </a:p>
              <a:p>
                <a:pPr lvl="2"/>
                <a:r>
                  <a:rPr lang="en-US" altLang="zh-TW" sz="2000" b="0" dirty="0"/>
                  <a:t> </a:t>
                </a:r>
              </a:p>
              <a:p>
                <a:pPr marL="1714500" lvl="3" indent="-342900">
                  <a:buFont typeface="Arial" panose="020B0604020202020204" pitchFamily="34" charset="0"/>
                  <a:buChar char="•"/>
                </a:pPr>
                <a:endParaRPr lang="en-US" altLang="zh-TW" sz="2000" b="0" dirty="0"/>
              </a:p>
            </p:txBody>
          </p:sp>
        </mc:Choice>
        <mc:Fallback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8413C983-8C1B-F74C-0B6A-031E039CBB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097" y="1524217"/>
                <a:ext cx="9921703" cy="4524315"/>
              </a:xfrm>
              <a:prstGeom prst="rect">
                <a:avLst/>
              </a:prstGeom>
              <a:blipFill>
                <a:blip r:embed="rId4"/>
                <a:stretch>
                  <a:fillRect l="-1229" t="-134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>
            <a:extLst>
              <a:ext uri="{FF2B5EF4-FFF2-40B4-BE49-F238E27FC236}">
                <a16:creationId xmlns:a16="http://schemas.microsoft.com/office/drawing/2014/main" id="{0D751DE8-8322-1ADD-9685-0218A2BB85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8051" y="1984117"/>
            <a:ext cx="8150218" cy="950566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C69778D5-BAD0-B51A-0A6C-ECE40CB27D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21409" y="3035040"/>
            <a:ext cx="4433037" cy="3196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021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2DE836-780C-16C6-1DE2-076F43AA9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360" y="37417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TW" sz="5400" dirty="0"/>
              <a:t>Neural Network</a:t>
            </a:r>
            <a:endParaRPr lang="zh-TW" altLang="en-US" sz="5400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E8B6A452-67BD-E71D-515D-A84C96B12B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69926"/>
          <a:stretch/>
        </p:blipFill>
        <p:spPr>
          <a:xfrm>
            <a:off x="98597" y="5946254"/>
            <a:ext cx="1533525" cy="830962"/>
          </a:xfr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8E2B57AF-089A-FA66-8A0D-E9D7B3EFD431}"/>
              </a:ext>
            </a:extLst>
          </p:cNvPr>
          <p:cNvSpPr txBox="1"/>
          <p:nvPr/>
        </p:nvSpPr>
        <p:spPr>
          <a:xfrm>
            <a:off x="11211238" y="6407884"/>
            <a:ext cx="882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Page </a:t>
            </a:r>
            <a:fld id="{37A549BE-6A8A-44C9-953A-B643133A779D}" type="slidenum">
              <a:rPr lang="en-US" altLang="zh-TW" smtClean="0"/>
              <a:t>6</a:t>
            </a:fld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537D99E3-70F0-4ECF-8800-30FBC838A979}"/>
              </a:ext>
            </a:extLst>
          </p:cNvPr>
          <p:cNvSpPr txBox="1"/>
          <p:nvPr/>
        </p:nvSpPr>
        <p:spPr>
          <a:xfrm>
            <a:off x="1632122" y="6361735"/>
            <a:ext cx="1702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latin typeface="Lucida Calligraphy" panose="03010101010101010101" pitchFamily="66" charset="0"/>
              </a:rPr>
              <a:t>Guo Jian-Ting</a:t>
            </a:r>
            <a:endParaRPr lang="zh-TW" altLang="en-US" dirty="0">
              <a:latin typeface="Lucida Calligraphy" panose="03010101010101010101" pitchFamily="66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8413C983-8C1B-F74C-0B6A-031E039CBB1F}"/>
                  </a:ext>
                </a:extLst>
              </p:cNvPr>
              <p:cNvSpPr txBox="1"/>
              <p:nvPr/>
            </p:nvSpPr>
            <p:spPr>
              <a:xfrm>
                <a:off x="1051097" y="1524217"/>
                <a:ext cx="9921703" cy="46474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dirty="0"/>
                  <a:t>Artificial Neural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zh-TW" altLang="en-US" sz="2400" dirty="0"/>
                  <a:t>有多個輸入 對應到不同權重</a:t>
                </a:r>
                <a:endParaRPr lang="en-US" altLang="zh-TW" sz="2400" dirty="0"/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zh-TW" altLang="en-US" sz="2400" dirty="0"/>
                  <a:t>通常也會加上一個 </a:t>
                </a:r>
                <a:r>
                  <a:rPr lang="en-US" altLang="zh-TW" sz="2400" dirty="0"/>
                  <a:t>bias (b)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TW" sz="20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zh-TW" sz="2000" dirty="0"/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TW" sz="2000" dirty="0"/>
                  <a:t> </a:t>
                </a:r>
                <a:r>
                  <a:rPr lang="zh-TW" altLang="en-US" sz="2000" dirty="0"/>
                  <a:t>都是我們要訓練的模型參數</a:t>
                </a:r>
                <a:endParaRPr lang="en-US" altLang="zh-TW" sz="2000" dirty="0"/>
              </a:p>
              <a:p>
                <a:pPr marL="1371600" lvl="2" indent="-457200">
                  <a:buFont typeface="Arial" panose="020B0604020202020204" pitchFamily="34" charset="0"/>
                  <a:buChar char="•"/>
                </a:pPr>
                <a:r>
                  <a:rPr lang="zh-TW" altLang="en-US" sz="2000" dirty="0"/>
                  <a:t>同上一頁的</a:t>
                </a:r>
                <a:r>
                  <a:rPr lang="en-US" altLang="zh-TW" sz="20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TW" sz="2000" dirty="0"/>
                  <a:t> </a:t>
                </a:r>
                <a:r>
                  <a:rPr lang="zh-TW" altLang="en-US" sz="2000" dirty="0"/>
                  <a:t>概念</a:t>
                </a:r>
                <a:endParaRPr lang="en-US" altLang="zh-TW" sz="2000" dirty="0"/>
              </a:p>
              <a:p>
                <a:pPr marL="1371600" lvl="2" indent="-457200">
                  <a:buFont typeface="Arial" panose="020B0604020202020204" pitchFamily="34" charset="0"/>
                  <a:buChar char="•"/>
                </a:pPr>
                <a:r>
                  <a:rPr lang="zh-TW" altLang="en-US" sz="2000" dirty="0"/>
                  <a:t>透過不斷修正達到 </a:t>
                </a:r>
                <a:r>
                  <a:rPr lang="en-US" altLang="zh-TW" sz="2000" dirty="0"/>
                  <a:t>loss </a:t>
                </a:r>
                <a:r>
                  <a:rPr lang="zh-TW" altLang="en-US" sz="2000" dirty="0"/>
                  <a:t>降低</a:t>
                </a:r>
                <a:endParaRPr lang="en-US" altLang="zh-TW" sz="20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zh-TW" sz="2000" dirty="0"/>
                  <a:t>Activation function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zh-TW" altLang="en-US" sz="2000" dirty="0"/>
                  <a:t>可實作非線性</a:t>
                </a:r>
                <a:endParaRPr lang="en-US" altLang="zh-TW" sz="2000" dirty="0"/>
              </a:p>
              <a:p>
                <a:pPr marL="1371600" lvl="2" indent="-457200">
                  <a:buFont typeface="Arial" panose="020B0604020202020204" pitchFamily="34" charset="0"/>
                  <a:buChar char="•"/>
                </a:pPr>
                <a:r>
                  <a:rPr lang="zh-TW" altLang="en-US" sz="2000" dirty="0"/>
                  <a:t>線性方程式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zh-TW" sz="2000" dirty="0"/>
              </a:p>
              <a:p>
                <a:pPr marL="1828800" lvl="3" indent="-457200">
                  <a:buFont typeface="Arial" panose="020B0604020202020204" pitchFamily="34" charset="0"/>
                  <a:buChar char="•"/>
                </a:pPr>
                <a:r>
                  <a:rPr lang="zh-TW" altLang="en-US" sz="2000" dirty="0"/>
                  <a:t>與單個 </a:t>
                </a:r>
                <a:r>
                  <a:rPr lang="en-US" altLang="zh-TW" sz="2000" dirty="0"/>
                  <a:t>neural </a:t>
                </a:r>
                <a:r>
                  <a:rPr lang="zh-TW" altLang="en-US" sz="2000" dirty="0"/>
                  <a:t>相同</a:t>
                </a:r>
                <a:endParaRPr lang="en-US" altLang="zh-TW" sz="2000" dirty="0"/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zh-TW" altLang="en-US" sz="2000" dirty="0"/>
                  <a:t>正規化輸出</a:t>
                </a:r>
                <a:endParaRPr lang="en-US" altLang="zh-TW" sz="2000" dirty="0"/>
              </a:p>
              <a:p>
                <a:pPr marL="1371600" lvl="2" indent="-457200">
                  <a:buFont typeface="Arial" panose="020B0604020202020204" pitchFamily="34" charset="0"/>
                  <a:buChar char="•"/>
                </a:pPr>
                <a:r>
                  <a:rPr lang="zh-TW" altLang="en-US" sz="2000" dirty="0"/>
                  <a:t>可以限制輸出範圍</a:t>
                </a:r>
                <a:endParaRPr lang="en-US" altLang="zh-TW" sz="2000" dirty="0"/>
              </a:p>
            </p:txBody>
          </p:sp>
        </mc:Choice>
        <mc:Fallback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8413C983-8C1B-F74C-0B6A-031E039CBB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097" y="1524217"/>
                <a:ext cx="9921703" cy="4647426"/>
              </a:xfrm>
              <a:prstGeom prst="rect">
                <a:avLst/>
              </a:prstGeom>
              <a:blipFill>
                <a:blip r:embed="rId4"/>
                <a:stretch>
                  <a:fillRect l="-1229" t="-1312" b="-131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>
            <a:extLst>
              <a:ext uri="{FF2B5EF4-FFF2-40B4-BE49-F238E27FC236}">
                <a16:creationId xmlns:a16="http://schemas.microsoft.com/office/drawing/2014/main" id="{F4D78F29-01DF-0A42-7C65-D5BA005C340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9755" r="1571"/>
          <a:stretch/>
        </p:blipFill>
        <p:spPr>
          <a:xfrm>
            <a:off x="6555710" y="3078488"/>
            <a:ext cx="4585193" cy="2106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860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2DE836-780C-16C6-1DE2-076F43AA9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360" y="37417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TW" sz="5400" dirty="0"/>
              <a:t>Neural Network</a:t>
            </a:r>
            <a:endParaRPr lang="zh-TW" altLang="en-US" sz="5400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E8B6A452-67BD-E71D-515D-A84C96B12B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69926"/>
          <a:stretch/>
        </p:blipFill>
        <p:spPr>
          <a:xfrm>
            <a:off x="98597" y="5946254"/>
            <a:ext cx="1533525" cy="830962"/>
          </a:xfr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8E2B57AF-089A-FA66-8A0D-E9D7B3EFD431}"/>
              </a:ext>
            </a:extLst>
          </p:cNvPr>
          <p:cNvSpPr txBox="1"/>
          <p:nvPr/>
        </p:nvSpPr>
        <p:spPr>
          <a:xfrm>
            <a:off x="11211238" y="6407884"/>
            <a:ext cx="882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Page </a:t>
            </a:r>
            <a:fld id="{37A549BE-6A8A-44C9-953A-B643133A779D}" type="slidenum">
              <a:rPr lang="en-US" altLang="zh-TW" smtClean="0"/>
              <a:t>7</a:t>
            </a:fld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537D99E3-70F0-4ECF-8800-30FBC838A979}"/>
              </a:ext>
            </a:extLst>
          </p:cNvPr>
          <p:cNvSpPr txBox="1"/>
          <p:nvPr/>
        </p:nvSpPr>
        <p:spPr>
          <a:xfrm>
            <a:off x="1632122" y="6361735"/>
            <a:ext cx="1702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latin typeface="Lucida Calligraphy" panose="03010101010101010101" pitchFamily="66" charset="0"/>
              </a:rPr>
              <a:t>Guo Jian-Ting</a:t>
            </a:r>
            <a:endParaRPr lang="zh-TW" altLang="en-US" dirty="0">
              <a:latin typeface="Lucida Calligraphy" panose="03010101010101010101" pitchFamily="66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8413C983-8C1B-F74C-0B6A-031E039CBB1F}"/>
              </a:ext>
            </a:extLst>
          </p:cNvPr>
          <p:cNvSpPr txBox="1"/>
          <p:nvPr/>
        </p:nvSpPr>
        <p:spPr>
          <a:xfrm>
            <a:off x="1051097" y="1524217"/>
            <a:ext cx="9921703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Linear vs Non-Linear</a:t>
            </a:r>
          </a:p>
          <a:p>
            <a:endParaRPr lang="en-US" altLang="zh-TW" sz="2800" dirty="0"/>
          </a:p>
          <a:p>
            <a:endParaRPr lang="en-US" altLang="zh-TW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2000" dirty="0"/>
          </a:p>
          <a:p>
            <a:pPr marL="2171700" lvl="4" indent="-342900">
              <a:buFont typeface="Arial" panose="020B0604020202020204" pitchFamily="34" charset="0"/>
              <a:buChar char="•"/>
            </a:pPr>
            <a:endParaRPr lang="en-US" altLang="zh-TW" sz="2000" dirty="0"/>
          </a:p>
          <a:p>
            <a:pPr lvl="2"/>
            <a:r>
              <a:rPr lang="en-US" altLang="zh-TW" sz="2000" b="0" dirty="0"/>
              <a:t> 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endParaRPr lang="en-US" altLang="zh-TW" sz="2000" b="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30C1A53-A2D1-F258-DFBE-8D5EA179318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776" r="6288" b="2837"/>
          <a:stretch/>
        </p:blipFill>
        <p:spPr>
          <a:xfrm>
            <a:off x="2483477" y="2849780"/>
            <a:ext cx="2559632" cy="2435543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EF6A7EFC-51E6-2D95-7D0A-DE1B9E9EB5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7261" y="2508078"/>
            <a:ext cx="3306954" cy="3012499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452E7050-9407-6E86-F944-E702B6D67439}"/>
              </a:ext>
            </a:extLst>
          </p:cNvPr>
          <p:cNvSpPr txBox="1"/>
          <p:nvPr/>
        </p:nvSpPr>
        <p:spPr>
          <a:xfrm>
            <a:off x="2593036" y="5454197"/>
            <a:ext cx="234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Simple Classification 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3777F0F1-3A3C-BEB8-950E-FC1D3A6D75F1}"/>
              </a:ext>
            </a:extLst>
          </p:cNvPr>
          <p:cNvSpPr txBox="1"/>
          <p:nvPr/>
        </p:nvSpPr>
        <p:spPr>
          <a:xfrm>
            <a:off x="8009683" y="5454197"/>
            <a:ext cx="1589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XOR Function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17228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2DE836-780C-16C6-1DE2-076F43AA9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360" y="37417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TW" sz="5400" dirty="0"/>
              <a:t>Neural Network</a:t>
            </a:r>
            <a:endParaRPr lang="zh-TW" altLang="en-US" sz="5400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E8B6A452-67BD-E71D-515D-A84C96B12B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69926"/>
          <a:stretch/>
        </p:blipFill>
        <p:spPr>
          <a:xfrm>
            <a:off x="98597" y="5946254"/>
            <a:ext cx="1533525" cy="830962"/>
          </a:xfr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8E2B57AF-089A-FA66-8A0D-E9D7B3EFD431}"/>
              </a:ext>
            </a:extLst>
          </p:cNvPr>
          <p:cNvSpPr txBox="1"/>
          <p:nvPr/>
        </p:nvSpPr>
        <p:spPr>
          <a:xfrm>
            <a:off x="11211238" y="6407884"/>
            <a:ext cx="882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Page </a:t>
            </a:r>
            <a:fld id="{37A549BE-6A8A-44C9-953A-B643133A779D}" type="slidenum">
              <a:rPr lang="en-US" altLang="zh-TW" smtClean="0"/>
              <a:t>8</a:t>
            </a:fld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537D99E3-70F0-4ECF-8800-30FBC838A979}"/>
              </a:ext>
            </a:extLst>
          </p:cNvPr>
          <p:cNvSpPr txBox="1"/>
          <p:nvPr/>
        </p:nvSpPr>
        <p:spPr>
          <a:xfrm>
            <a:off x="1632122" y="6361735"/>
            <a:ext cx="1702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latin typeface="Lucida Calligraphy" panose="03010101010101010101" pitchFamily="66" charset="0"/>
              </a:rPr>
              <a:t>Guo Jian-Ting</a:t>
            </a:r>
            <a:endParaRPr lang="zh-TW" altLang="en-US" dirty="0">
              <a:latin typeface="Lucida Calligraphy" panose="03010101010101010101" pitchFamily="66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8413C983-8C1B-F74C-0B6A-031E039CBB1F}"/>
              </a:ext>
            </a:extLst>
          </p:cNvPr>
          <p:cNvSpPr txBox="1"/>
          <p:nvPr/>
        </p:nvSpPr>
        <p:spPr>
          <a:xfrm>
            <a:off x="1051097" y="1524217"/>
            <a:ext cx="9921703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Activation Function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400" dirty="0"/>
              <a:t>Binary</a:t>
            </a:r>
            <a:r>
              <a:rPr lang="zh-TW" altLang="en-US" sz="2400" dirty="0"/>
              <a:t> </a:t>
            </a:r>
            <a:r>
              <a:rPr lang="en-US" altLang="zh-TW" sz="2400" dirty="0"/>
              <a:t>step</a:t>
            </a:r>
            <a:r>
              <a:rPr lang="zh-TW" altLang="en-US" sz="2400" dirty="0"/>
              <a:t> </a:t>
            </a:r>
            <a:r>
              <a:rPr lang="en-US" altLang="zh-TW" sz="2400" dirty="0"/>
              <a:t>function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400" dirty="0"/>
              <a:t>Sigmoid function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400" dirty="0" err="1"/>
              <a:t>ReLU</a:t>
            </a:r>
            <a:r>
              <a:rPr lang="en-US" altLang="zh-TW" sz="2400" dirty="0"/>
              <a:t>: rectified linear unit</a:t>
            </a:r>
            <a:endParaRPr lang="en-US" altLang="zh-TW" sz="20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4783A3A-8CD7-A112-81F5-65DA2D0FA5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8240" y="2493540"/>
            <a:ext cx="3015292" cy="935177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68EDF5B7-02EC-060D-3132-B7BFB28072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8240" y="3807847"/>
            <a:ext cx="2648320" cy="1019317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15F73A6F-409E-FE1E-793D-761FBBC037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1264" y="5371424"/>
            <a:ext cx="3172268" cy="800212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6F2AF650-F034-D3CF-2C0B-61E931B867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23160" y="2278107"/>
            <a:ext cx="2581635" cy="1257475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9FEA3180-FC63-A00B-B7CD-9904C7929EF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52134" y="3526819"/>
            <a:ext cx="2391109" cy="1581371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6AE8E0ED-D840-3E25-70B0-013E662C96E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52954" y="5171865"/>
            <a:ext cx="2698061" cy="147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189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2DE836-780C-16C6-1DE2-076F43AA9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360" y="37417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TW" sz="5400" dirty="0"/>
              <a:t>Neural Network</a:t>
            </a:r>
            <a:endParaRPr lang="zh-TW" altLang="en-US" sz="5400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E8B6A452-67BD-E71D-515D-A84C96B12B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69926"/>
          <a:stretch/>
        </p:blipFill>
        <p:spPr>
          <a:xfrm>
            <a:off x="98597" y="5946254"/>
            <a:ext cx="1533525" cy="830962"/>
          </a:xfr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8E2B57AF-089A-FA66-8A0D-E9D7B3EFD431}"/>
              </a:ext>
            </a:extLst>
          </p:cNvPr>
          <p:cNvSpPr txBox="1"/>
          <p:nvPr/>
        </p:nvSpPr>
        <p:spPr>
          <a:xfrm>
            <a:off x="11211238" y="6407884"/>
            <a:ext cx="882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Page </a:t>
            </a:r>
            <a:fld id="{37A549BE-6A8A-44C9-953A-B643133A779D}" type="slidenum">
              <a:rPr lang="en-US" altLang="zh-TW" smtClean="0"/>
              <a:t>9</a:t>
            </a:fld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537D99E3-70F0-4ECF-8800-30FBC838A979}"/>
              </a:ext>
            </a:extLst>
          </p:cNvPr>
          <p:cNvSpPr txBox="1"/>
          <p:nvPr/>
        </p:nvSpPr>
        <p:spPr>
          <a:xfrm>
            <a:off x="1632122" y="6361735"/>
            <a:ext cx="1702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latin typeface="Lucida Calligraphy" panose="03010101010101010101" pitchFamily="66" charset="0"/>
              </a:rPr>
              <a:t>Guo Jian-Ting</a:t>
            </a:r>
            <a:endParaRPr lang="zh-TW" altLang="en-US" dirty="0">
              <a:latin typeface="Lucida Calligraphy" panose="03010101010101010101" pitchFamily="66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8413C983-8C1B-F74C-0B6A-031E039CBB1F}"/>
              </a:ext>
            </a:extLst>
          </p:cNvPr>
          <p:cNvSpPr txBox="1"/>
          <p:nvPr/>
        </p:nvSpPr>
        <p:spPr>
          <a:xfrm>
            <a:off x="1051097" y="1524217"/>
            <a:ext cx="99217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Activation Function</a:t>
            </a:r>
          </a:p>
          <a:p>
            <a:r>
              <a:rPr lang="zh-TW" altLang="en-US" sz="2000" dirty="0"/>
              <a:t>利用疊加多個 </a:t>
            </a:r>
            <a:r>
              <a:rPr lang="en-US" altLang="zh-TW" sz="2000" dirty="0">
                <a:solidFill>
                  <a:srgbClr val="FF0000"/>
                </a:solidFill>
              </a:rPr>
              <a:t>neural </a:t>
            </a:r>
            <a:r>
              <a:rPr lang="zh-TW" altLang="en-US" sz="2000" dirty="0">
                <a:solidFill>
                  <a:srgbClr val="FF0000"/>
                </a:solidFill>
              </a:rPr>
              <a:t>結果</a:t>
            </a:r>
            <a:r>
              <a:rPr lang="zh-TW" altLang="en-US" sz="2000" dirty="0"/>
              <a:t>來算出 </a:t>
            </a:r>
            <a:r>
              <a:rPr lang="en-US" altLang="zh-TW" sz="2000" dirty="0"/>
              <a:t>non linear </a:t>
            </a:r>
            <a:r>
              <a:rPr lang="zh-TW" altLang="en-US" sz="2000" dirty="0"/>
              <a:t>的 </a:t>
            </a:r>
            <a:r>
              <a:rPr lang="en-US" altLang="zh-TW" sz="2000" dirty="0"/>
              <a:t>neural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1D6142B-56E1-A8CC-B5B3-5A003612D0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4357" y="2401280"/>
            <a:ext cx="4873800" cy="3606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A30C2B3C-A9E0-AA3C-F157-B214EB72662C}"/>
              </a:ext>
            </a:extLst>
          </p:cNvPr>
          <p:cNvSpPr txBox="1"/>
          <p:nvPr/>
        </p:nvSpPr>
        <p:spPr>
          <a:xfrm>
            <a:off x="0" y="6598089"/>
            <a:ext cx="76113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https://adam-study-note.medium.com/</a:t>
            </a:r>
            <a:r>
              <a:rPr lang="zh-TW" altLang="en-US" sz="1200" dirty="0"/>
              <a:t>李宏毅機器學習</a:t>
            </a:r>
            <a:r>
              <a:rPr lang="en-US" altLang="zh-TW" sz="1200" dirty="0"/>
              <a:t>2021-</a:t>
            </a:r>
            <a:r>
              <a:rPr lang="zh-TW" altLang="en-US" sz="1200" dirty="0"/>
              <a:t>機器學習與深度學習基本概念簡介</a:t>
            </a:r>
            <a:r>
              <a:rPr lang="en-US" altLang="zh-TW" sz="1200" dirty="0"/>
              <a:t>-d352b1c87e1e</a:t>
            </a:r>
            <a:endParaRPr lang="zh-TW" altLang="en-US" sz="1200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DEDF6A84-17F5-396C-3731-00FA8E4E933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851"/>
          <a:stretch/>
        </p:blipFill>
        <p:spPr>
          <a:xfrm>
            <a:off x="1051097" y="2651859"/>
            <a:ext cx="5182179" cy="295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084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744</Words>
  <Application>Microsoft Office PowerPoint</Application>
  <PresentationFormat>寬螢幕</PresentationFormat>
  <Paragraphs>177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9" baseType="lpstr">
      <vt:lpstr>Aptos</vt:lpstr>
      <vt:lpstr>Aptos Display</vt:lpstr>
      <vt:lpstr>Arial</vt:lpstr>
      <vt:lpstr>Cambria Math</vt:lpstr>
      <vt:lpstr>Lucida Calligraphy</vt:lpstr>
      <vt:lpstr>Office 佈景主題</vt:lpstr>
      <vt:lpstr>Basic Neural Network &amp; Back-Propagation</vt:lpstr>
      <vt:lpstr>Machine Learning</vt:lpstr>
      <vt:lpstr>Machine Learning</vt:lpstr>
      <vt:lpstr>Machine Learning</vt:lpstr>
      <vt:lpstr>Deep Learning</vt:lpstr>
      <vt:lpstr>Neural Network</vt:lpstr>
      <vt:lpstr>Neural Network</vt:lpstr>
      <vt:lpstr>Neural Network</vt:lpstr>
      <vt:lpstr>Neural Network</vt:lpstr>
      <vt:lpstr>Back-Propagation</vt:lpstr>
      <vt:lpstr>Back-Propagation</vt:lpstr>
      <vt:lpstr>Back-Propagation</vt:lpstr>
      <vt:lpstr>Back-Propagation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Guo JTim</dc:creator>
  <cp:lastModifiedBy>Guo JTim</cp:lastModifiedBy>
  <cp:revision>2</cp:revision>
  <dcterms:created xsi:type="dcterms:W3CDTF">2024-07-15T09:36:08Z</dcterms:created>
  <dcterms:modified xsi:type="dcterms:W3CDTF">2024-07-15T14:52:19Z</dcterms:modified>
</cp:coreProperties>
</file>