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4" r:id="rId5"/>
    <p:sldId id="275" r:id="rId6"/>
    <p:sldId id="277" r:id="rId7"/>
    <p:sldId id="279" r:id="rId8"/>
    <p:sldId id="278" r:id="rId9"/>
    <p:sldId id="280" r:id="rId10"/>
    <p:sldId id="281" r:id="rId11"/>
    <p:sldId id="282" r:id="rId12"/>
    <p:sldId id="283" r:id="rId13"/>
    <p:sldId id="284" r:id="rId14"/>
    <p:sldId id="285"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Comfortaa" panose="02010600030101010101" charset="0"/>
      <p:regular r:id="rId23"/>
      <p:bold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vlcoAI2zsWC/KwKG8gDbVwJ2e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4F81BD"/>
    <a:srgbClr val="FFFFFF"/>
    <a:srgbClr val="000000"/>
    <a:srgbClr val="B3A2C7"/>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0" autoAdjust="0"/>
    <p:restoredTop sz="64317" autoAdjust="0"/>
  </p:normalViewPr>
  <p:slideViewPr>
    <p:cSldViewPr snapToGrid="0">
      <p:cViewPr varScale="1">
        <p:scale>
          <a:sx n="114" d="100"/>
          <a:sy n="114" d="100"/>
        </p:scale>
        <p:origin x="2718" y="9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This is report for Northwestern university, Social media mining, we are group 4</a:t>
            </a:r>
            <a:endParaRPr dirty="0"/>
          </a:p>
        </p:txBody>
      </p:sp>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dirty="0"/>
          </a:p>
        </p:txBody>
      </p:sp>
      <p:sp>
        <p:nvSpPr>
          <p:cNvPr id="292" name="Google Shape;2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dirty="0">
                <a:sym typeface="+mn-ea"/>
              </a:rPr>
              <a:t>After learning the strategies for Iterated Prisoner’s Dilemma, we applied them to the evolution of cooperation. More specificly, we simulated the moran process in a reproduction situation with the mentioned strategies and had some interesting findings.</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dirty="0"/>
              <a:t>[ppt]</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dirty="0"/>
              <a:t>In our simulation, the score of a single match is the payoff of each strategy. It is positively correlated with the possibility to be chosen to reproduce. </a:t>
            </a:r>
            <a:r>
              <a:rPr lang="en-US" altLang="zh-CN" dirty="0">
                <a:sym typeface="+mn-ea"/>
              </a:rPr>
              <a:t> For strategies with higher payoff like TIT for TAT, it will reproduce more of them into the next generation. For strategies with lower payoff like Random, we will put fewer of them into the next generation. Let’s first consider a population of 9 players, which consist 3 TIT for TATs, 3 Always Defectors, 3 Cooperators and 1 random. </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b="0" i="0" dirty="0">
                <a:solidFill>
                  <a:srgbClr val="333333"/>
                </a:solidFill>
                <a:effectLst/>
                <a:latin typeface="Tahoma" panose="020B0604030504040204" pitchFamily="34" charset="0"/>
              </a:rPr>
              <a:t>Through the simulation of Moran process, we can see the changing process of four populations from the figure on the right.</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b="0" i="0" dirty="0">
              <a:solidFill>
                <a:srgbClr val="333333"/>
              </a:solidFill>
              <a:effectLst/>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b="0" i="0" dirty="0">
                <a:solidFill>
                  <a:srgbClr val="333333"/>
                </a:solidFill>
                <a:effectLst/>
                <a:latin typeface="Tahoma" panose="020B0604030504040204" pitchFamily="34" charset="0"/>
              </a:rPr>
              <a:t>The Defector, did well at the start, but as its victim, </a:t>
            </a:r>
            <a:r>
              <a:rPr lang="en-US" altLang="zh-CN" b="1" i="0" dirty="0">
                <a:solidFill>
                  <a:srgbClr val="333333"/>
                </a:solidFill>
                <a:effectLst/>
                <a:latin typeface="Tahoma" panose="020B0604030504040204" pitchFamily="34" charset="0"/>
              </a:rPr>
              <a:t>Cooperator</a:t>
            </a:r>
            <a:r>
              <a:rPr lang="en-US" altLang="zh-CN" b="0" i="0" dirty="0">
                <a:solidFill>
                  <a:srgbClr val="333333"/>
                </a:solidFill>
                <a:effectLst/>
                <a:latin typeface="Tahoma" panose="020B0604030504040204" pitchFamily="34" charset="0"/>
              </a:rPr>
              <a:t> went extinct, its population declined as well. The real successful strategies were ones that could work well with other successful strategies, basically, they are those nice or otherwise cooperative strategies. They support one another and were able to continue to reproduce.</a:t>
            </a: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b="0" i="0" dirty="0">
                <a:solidFill>
                  <a:srgbClr val="333333"/>
                </a:solidFill>
                <a:effectLst/>
                <a:latin typeface="Tahoma" panose="020B0604030504040204" pitchFamily="34" charset="0"/>
              </a:rPr>
              <a:t>Let’s consider another situation, it is a world of always defectors, it is a cruel world. Can a nice mutation establish itself? Can something like TIT For TAT invade a group of always defectors? Unfortunately, the result is No, because a </a:t>
            </a:r>
            <a:r>
              <a:rPr lang="en-US" altLang="zh-CN" sz="1200" b="0" i="0" dirty="0">
                <a:solidFill>
                  <a:srgbClr val="333333"/>
                </a:solidFill>
                <a:effectLst/>
                <a:latin typeface="Tahoma" panose="020B0604030504040204" pitchFamily="34" charset="0"/>
              </a:rPr>
              <a:t>single </a:t>
            </a:r>
            <a:r>
              <a:rPr lang="en-US" altLang="zh-CN" sz="1200" b="0" i="0" dirty="0">
                <a:solidFill>
                  <a:schemeClr val="accent1"/>
                </a:solidFill>
                <a:effectLst/>
                <a:latin typeface="Tahoma" panose="020B0604030504040204" pitchFamily="34" charset="0"/>
              </a:rPr>
              <a:t>TIT For TAT can not find anybody in population to cooperate with, and always come away as the worst reproducer. However we can improve the situation by adding an extra TIT FOR TAT.</a:t>
            </a:r>
            <a:endParaRPr b="0"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sz="1200" b="0" dirty="0">
                <a:solidFill>
                  <a:srgbClr val="333333"/>
                </a:solidFill>
                <a:latin typeface="Tahoma" panose="020B0604030504040204" pitchFamily="34" charset="0"/>
              </a:rPr>
              <a:t>If there are a couple </a:t>
            </a:r>
            <a:r>
              <a:rPr lang="en-US" altLang="zh-CN" sz="1200" b="0" dirty="0">
                <a:solidFill>
                  <a:schemeClr val="accent1"/>
                </a:solidFill>
                <a:latin typeface="Tahoma" panose="020B0604030504040204" pitchFamily="34" charset="0"/>
              </a:rPr>
              <a:t>TIT FOR TATs</a:t>
            </a:r>
            <a:r>
              <a:rPr lang="en-US" altLang="zh-CN" sz="1200" b="0" dirty="0">
                <a:solidFill>
                  <a:srgbClr val="333333"/>
                </a:solidFill>
                <a:latin typeface="Tahoma" panose="020B0604030504040204" pitchFamily="34" charset="0"/>
              </a:rPr>
              <a:t>, then they could gain more from one another than they loss to the defector. So, everything become different. And eventually they would end up taking over and once established, it would be really hard for a non-nice strategy to invade TIT FOR TAT, because TIT FOR TAT has the properties of retaliating. Those non-nice strategy will get lower payoff when playing game with TIT FOR TAT, and become the worst reproducer.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sz="1200" b="0" dirty="0">
              <a:solidFill>
                <a:srgbClr val="333333"/>
              </a:solidFill>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sz="1200" b="0" dirty="0">
                <a:solidFill>
                  <a:srgbClr val="333333"/>
                </a:solidFill>
                <a:latin typeface="Tahoma" panose="020B0604030504040204" pitchFamily="34" charset="0"/>
              </a:rPr>
              <a:t>TIT for TAT does quite well in these model reproduction situations, it can invade other strategies, and it is difficult to be invaded. But in a larger reproduction game, it has no foresight and almost no memory. Instead, it just reacts to </a:t>
            </a:r>
            <a:r>
              <a:rPr lang="en-US" altLang="zh-CN" sz="1200" b="0">
                <a:solidFill>
                  <a:srgbClr val="333333"/>
                </a:solidFill>
                <a:latin typeface="Tahoma" panose="020B0604030504040204" pitchFamily="34" charset="0"/>
              </a:rPr>
              <a:t>specific situations. </a:t>
            </a:r>
            <a:endParaRPr b="0"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sym typeface="Comfortaa"/>
              </a:rPr>
              <a:t>The prisoner's dilemma is a hypothetical game set up showing a situation where people won't want to work together even when it's beneficial to do so.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sym typeface="Comforta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Imagine two people being questioned about the same crime. They’re each talking to the interrogator separately, and the interrogator gives each person the same deal: they can choose to vouch for the other person’s innocence or guilt.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sym typeface="Comfortaa"/>
              </a:rPr>
              <a:t>T</a:t>
            </a:r>
            <a:r>
              <a:rPr lang="en-US" altLang="zh-CN" b="0" i="0" dirty="0">
                <a:solidFill>
                  <a:srgbClr val="292929"/>
                </a:solidFill>
                <a:effectLst/>
                <a:latin typeface="charter"/>
              </a:rPr>
              <a:t>he reason why this problem is tricky is that if you know what the other person is going to do, it’s always to your advantage to say the other person is guilty. BUT since you don’t know what the other person will do, your average reduction will be greater if you cooperate</a:t>
            </a:r>
          </a:p>
          <a:p>
            <a:pPr marL="0" lvl="0" indent="0" algn="l" rtl="0">
              <a:lnSpc>
                <a:spcPct val="100000"/>
              </a:lnSpc>
              <a:spcBef>
                <a:spcPts val="0"/>
              </a:spcBef>
              <a:spcAft>
                <a:spcPts val="0"/>
              </a:spcAft>
              <a:buSzPts val="1400"/>
              <a:buNone/>
            </a:pP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sym typeface="Comfortaa"/>
              </a:rPr>
              <a:t>The iterated prisoner's dilemma is just like the regular game except you play it multiple times with an opponent and accumulate the scores. In this game, all players have the same goal, which is also to maximize the utility over a repetition of the game.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sym typeface="Comforta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sym typeface="Comfortaa"/>
              </a:rPr>
              <a:t>And…Similar to one off prisoner dilemma game, in multiple games, if the opponent cooperates and defect at random, or follows a set of pattern, </a:t>
            </a:r>
            <a:r>
              <a:rPr lang="en-US" altLang="zh-CN" b="1" dirty="0">
                <a:solidFill>
                  <a:schemeClr val="dk1"/>
                </a:solidFill>
                <a:sym typeface="Comfortaa"/>
              </a:rPr>
              <a:t>always defecting </a:t>
            </a:r>
            <a:r>
              <a:rPr lang="en-US" altLang="zh-CN" dirty="0">
                <a:solidFill>
                  <a:schemeClr val="dk1"/>
                </a:solidFill>
                <a:sym typeface="Comfortaa"/>
              </a:rPr>
              <a:t>still gives the best payoff. This is because, here, like in a one-off game, defecting has no consequences. This situation will change if the player make decision depending on what the other player did, </a:t>
            </a:r>
            <a:endParaRPr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422599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In the 1980s, professor of Robert Axelrod ran a tournament inviting strategies from collaborators all over the world for the Iterated Prisoner’s Dilemma. The winner was a strategy called TIT for TAT, and the figure at the left illustrate the rank of the total points. We have reproduced this tournament and get similar result. </a:t>
            </a:r>
            <a:r>
              <a:rPr lang="en-US" altLang="zh-CN" dirty="0"/>
              <a:t>The difference of the first 6 strategies may caused by the insufficient repetitions of Axelrod’s works.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In today’s presentation, we will start from the winner of this tournament</a:t>
            </a:r>
            <a:r>
              <a:rPr lang="zh-CN" altLang="en-US" dirty="0">
                <a:solidFill>
                  <a:schemeClr val="dk1"/>
                </a:solidFill>
              </a:rPr>
              <a:t>，</a:t>
            </a:r>
            <a:r>
              <a:rPr lang="en-US" altLang="zh-CN" dirty="0">
                <a:solidFill>
                  <a:schemeClr val="dk1"/>
                </a:solidFill>
              </a:rPr>
              <a:t>TIT for TAT. Because many recent strategies are actually the variant of it.</a:t>
            </a: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5053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TIT FOR TAT is a very simple but effective strategy, it cooperates in the first round and then just copies what the other player did in the previous round, so it can respond quickly to any defection. This means that any strategy against it will be punished immediately and get into a bad situation. For example, if an opponent defects at the second round (as shown in the figure below), he will get punished immediately, causing the payoff to drop in the next round. Even if he tries to go back to cooperating, he will gain less than keeping cooperate with TIT FOR TAT for whole rounds. So, TIT FOR TAT is a kind of retaliating strategy that punishes defecting and disincentive an opponent from defecting. </a:t>
            </a: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38455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One major feature of TIT for TAT is, Because of the copying nature of TIT FOR TAT, it can not ever beat an opponent. It can either tie or lose, depends on which round its opponent defects. The opposite is </a:t>
            </a:r>
            <a:r>
              <a:rPr lang="en-US" altLang="zh-CN" b="1" dirty="0"/>
              <a:t>always defect</a:t>
            </a:r>
            <a:r>
              <a:rPr lang="en-US" altLang="zh-CN" dirty="0"/>
              <a:t>, it can only tie or win if the opponent want to cooperate. </a:t>
            </a:r>
            <a:r>
              <a:rPr lang="en-US" altLang="zh-CN" sz="1200" dirty="0">
                <a:solidFill>
                  <a:schemeClr val="dk1"/>
                </a:solidFill>
              </a:rPr>
              <a:t>Here, we want to compared it with other strategies which called GRADUAL</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8723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solidFill>
                  <a:schemeClr val="dk1"/>
                </a:solidFill>
              </a:rPr>
              <a:t>Gradual </a:t>
            </a:r>
            <a:r>
              <a:rPr lang="en-US" altLang="zh-CN" dirty="0"/>
              <a:t>is never the first to defect, but once the other defected, it never cooperate again, </a:t>
            </a:r>
            <a:r>
              <a:rPr lang="en-US" altLang="zh-CN" sz="1200" dirty="0">
                <a:solidFill>
                  <a:schemeClr val="dk1"/>
                </a:solidFill>
              </a:rPr>
              <a:t>Compared with GRADUAL, TIT FOR TAT allows cooperation if the person wants to cooperate again so that both TIT FOR TAT and his opponent can cooperate forwards. So, that's why TIT FOR TAT wins this tournament, it is nice, it is retaliatory, it prevents defections, and it is forgiving.</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56080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93d9691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293d9691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TIT for two TATs  increase the rounds of defection before it retaliate.  Which can prevent the echo effects that hurt regular TIT for TATs.  But when facing with strategies like tester who starts out cooperating at first but tries defecting to see how the opponent react. TIT for two TATs may become too forgiving.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dirty="0">
                <a:solidFill>
                  <a:schemeClr val="dk1"/>
                </a:solidFill>
              </a:rPr>
              <a:t>So far, we see, most strategies trying to improve the tit for tat strategy, by let it to be less nice and trying to find a way to capitalize on defection, some </a:t>
            </a:r>
            <a:r>
              <a:rPr lang="en-US" altLang="zh-CN" sz="1200" dirty="0" err="1">
                <a:solidFill>
                  <a:schemeClr val="dk1"/>
                </a:solidFill>
              </a:rPr>
              <a:t>stratege</a:t>
            </a:r>
            <a:r>
              <a:rPr lang="en-US" altLang="zh-CN" sz="1200" dirty="0">
                <a:solidFill>
                  <a:schemeClr val="dk1"/>
                </a:solidFill>
              </a:rPr>
              <a:t> instead avoid punishing every defection, and ended up being better in the long run.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In the next section we will reconsider this tournament from a more evolutionary perspective and place the Prisoner’s Dilemma problem into a more dynamic model. To see how cooperation can emerge in a world of </a:t>
            </a:r>
            <a:r>
              <a:rPr lang="en-US" altLang="zh-CN"/>
              <a:t>self-seeking egoists.</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solidFill>
                <a:schemeClr val="dk1"/>
              </a:solidFill>
            </a:endParaRPr>
          </a:p>
        </p:txBody>
      </p:sp>
      <p:sp>
        <p:nvSpPr>
          <p:cNvPr id="116" name="Google Shape;116;g1293d96919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21102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9"/>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sz="2800">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sz="2400">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sz="2000">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sz="2000">
                <a:latin typeface="Arial"/>
                <a:ea typeface="Arial"/>
                <a:cs typeface="Arial"/>
                <a:sym typeface="Arial"/>
              </a:defRPr>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1" name="Google Shape;71;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a:spLocks noGrp="1"/>
          </p:cNvSpPr>
          <p:nvPr>
            <p:ph type="pic" idx="2"/>
          </p:nvPr>
        </p:nvSpPr>
        <p:spPr>
          <a:xfrm>
            <a:off x="1792288" y="459581"/>
            <a:ext cx="5486400" cy="3086100"/>
          </a:xfrm>
          <a:prstGeom prst="rect">
            <a:avLst/>
          </a:prstGeom>
          <a:noFill/>
          <a:ln>
            <a:noFill/>
          </a:ln>
        </p:spPr>
      </p:sp>
      <p:sp>
        <p:nvSpPr>
          <p:cNvPr id="78" name="Google Shape;78;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9" name="Google Shape;7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0"/>
          <p:cNvSpPr txBox="1"/>
          <p:nvPr/>
        </p:nvSpPr>
        <p:spPr>
          <a:xfrm>
            <a:off x="3136197" y="-304560"/>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parator Page 1">
  <p:cSld name="Separator Page 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p:nvPr/>
        </p:nvSpPr>
        <p:spPr>
          <a:xfrm>
            <a:off x="7057571" y="-916214"/>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 name="Google Shape;25;p10" descr="NWU PPT Wide Opt 2 - No Wordmark_Separator 1.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parator Page 2">
  <p:cSld name="Separator Page 2">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0" y="1542060"/>
            <a:ext cx="9144000" cy="205416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4" name="Google Shape;34;p11" descr="NWU PPT Wide Opt 2 - No Wordmark_Separator 2.jpg"/>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ster 3">
  <p:cSld name="Master 3">
    <p:spTree>
      <p:nvGrpSpPr>
        <p:cNvPr id="1" name="Shape 35"/>
        <p:cNvGrpSpPr/>
        <p:nvPr/>
      </p:nvGrpSpPr>
      <p:grpSpPr>
        <a:xfrm>
          <a:off x="0" y="0"/>
          <a:ext cx="0" cy="0"/>
          <a:chOff x="0" y="0"/>
          <a:chExt cx="0" cy="0"/>
        </a:xfrm>
      </p:grpSpPr>
      <p:pic>
        <p:nvPicPr>
          <p:cNvPr id="36" name="Google Shape;36;p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7" name="Google Shape;3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200"/>
              <a:buFont typeface="Arial"/>
              <a:buNone/>
              <a:defRPr sz="3200" b="1" cap="none">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4" name="Google Shape;44;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0" name="Google Shape;50;p15"/>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1" name="Google Shape;51;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7" name="Google Shape;57;p1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8" name="Google Shape;58;p16"/>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9" name="Google Shape;59;p16"/>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0" name="Google Shape;60;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descr="NWU PPT Wide Opt 2_Master.jpg"/>
          <p:cNvPicPr preferRelativeResize="0"/>
          <p:nvPr/>
        </p:nvPicPr>
        <p:blipFill rotWithShape="1">
          <a:blip r:embed="rId15">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oran_proces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medium.com/thinking-is-hard/a-prisoners-dilemma-cheat-sheet-4d85fe289d8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en.wikipedia.org/wiki/Prisoner%27s_dilemma"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www.youtube.com/watch?v=BOvAbjfJ0x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i.org/10.1177/00220027800240010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descr="NWU PPT Wide Opt 2_Cover 1.jpg"/>
          <p:cNvPicPr preferRelativeResize="0"/>
          <p:nvPr/>
        </p:nvPicPr>
        <p:blipFill rotWithShape="1">
          <a:blip r:embed="rId3">
            <a:alphaModFix/>
          </a:blip>
          <a:srcRect/>
          <a:stretch/>
        </p:blipFill>
        <p:spPr>
          <a:xfrm>
            <a:off x="-125" y="-4572"/>
            <a:ext cx="9144000" cy="5148072"/>
          </a:xfrm>
          <a:prstGeom prst="rect">
            <a:avLst/>
          </a:prstGeom>
          <a:noFill/>
          <a:ln>
            <a:noFill/>
          </a:ln>
        </p:spPr>
      </p:pic>
      <p:sp>
        <p:nvSpPr>
          <p:cNvPr id="101" name="Google Shape;101;p1"/>
          <p:cNvSpPr txBox="1">
            <a:spLocks noGrp="1"/>
          </p:cNvSpPr>
          <p:nvPr>
            <p:ph type="ctrTitle"/>
          </p:nvPr>
        </p:nvSpPr>
        <p:spPr>
          <a:xfrm>
            <a:off x="2048875" y="1066401"/>
            <a:ext cx="7095000" cy="20535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rgbClr val="30104F"/>
              </a:buClr>
              <a:buSzPts val="3200"/>
              <a:buFont typeface="Arial"/>
              <a:buNone/>
            </a:pPr>
            <a:r>
              <a:rPr lang="en-US" altLang="zh-CN" sz="3500" b="1" dirty="0">
                <a:solidFill>
                  <a:srgbClr val="351C75"/>
                </a:solidFill>
                <a:latin typeface="Comfortaa"/>
                <a:ea typeface="Comfortaa"/>
                <a:cs typeface="Comfortaa"/>
                <a:sym typeface="Comfortaa"/>
              </a:rPr>
              <a:t>The Iterated Prisoner's Dilemma and The Evolution of Cooperation</a:t>
            </a:r>
            <a:br>
              <a:rPr lang="en-US" b="1" dirty="0">
                <a:solidFill>
                  <a:srgbClr val="30104F"/>
                </a:solidFill>
                <a:latin typeface="Comfortaa"/>
                <a:ea typeface="Comfortaa"/>
                <a:cs typeface="Comfortaa"/>
                <a:sym typeface="Comfortaa"/>
              </a:rPr>
            </a:br>
            <a:br>
              <a:rPr lang="en-US" sz="1600" b="1" dirty="0">
                <a:solidFill>
                  <a:srgbClr val="30104F"/>
                </a:solidFill>
                <a:latin typeface="Comfortaa"/>
                <a:ea typeface="Comfortaa"/>
                <a:cs typeface="Comfortaa"/>
                <a:sym typeface="Comfortaa"/>
              </a:rPr>
            </a:br>
            <a:r>
              <a:rPr lang="en-US" altLang="zh-CN" sz="1600" b="1" dirty="0">
                <a:solidFill>
                  <a:srgbClr val="30104F"/>
                </a:solidFill>
                <a:latin typeface="Comfortaa"/>
                <a:ea typeface="Comfortaa"/>
                <a:cs typeface="Comfortaa"/>
                <a:sym typeface="Comfortaa"/>
              </a:rPr>
              <a:t>EE495 Game Theory and Networked System</a:t>
            </a:r>
            <a:endParaRPr lang="en-US" sz="3800" b="1" dirty="0">
              <a:solidFill>
                <a:srgbClr val="30104F"/>
              </a:solidFill>
              <a:latin typeface="Comfortaa"/>
              <a:ea typeface="Comfortaa"/>
              <a:cs typeface="Comfortaa"/>
              <a:sym typeface="Comfortaa"/>
            </a:endParaRPr>
          </a:p>
        </p:txBody>
      </p:sp>
      <p:sp>
        <p:nvSpPr>
          <p:cNvPr id="102" name="Google Shape;102;p1"/>
          <p:cNvSpPr txBox="1">
            <a:spLocks noGrp="1"/>
          </p:cNvSpPr>
          <p:nvPr>
            <p:ph type="subTitle" idx="1"/>
          </p:nvPr>
        </p:nvSpPr>
        <p:spPr>
          <a:xfrm>
            <a:off x="4615650" y="3628900"/>
            <a:ext cx="2004900" cy="726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280"/>
              </a:spcBef>
              <a:spcAft>
                <a:spcPts val="0"/>
              </a:spcAft>
              <a:buClr>
                <a:srgbClr val="502984"/>
              </a:buClr>
              <a:buSzPts val="1400"/>
              <a:buNone/>
            </a:pPr>
            <a:r>
              <a:rPr lang="en-US" sz="1400" b="1" dirty="0">
                <a:solidFill>
                  <a:srgbClr val="30104F"/>
                </a:solidFill>
                <a:latin typeface="Comfortaa"/>
                <a:ea typeface="Comfortaa"/>
                <a:cs typeface="Comfortaa"/>
                <a:sym typeface="Comfortaa"/>
              </a:rPr>
              <a:t>Jiaqi Guo  JGR9647</a:t>
            </a:r>
            <a:endParaRPr sz="1400" b="1" dirty="0">
              <a:solidFill>
                <a:srgbClr val="30104F"/>
              </a:solidFill>
              <a:latin typeface="Comfortaa"/>
              <a:ea typeface="Comfortaa"/>
              <a:cs typeface="Comfortaa"/>
              <a:sym typeface="Comfortaa"/>
            </a:endParaRPr>
          </a:p>
          <a:p>
            <a:pPr marL="0" lvl="0" indent="0" algn="ctr" rtl="0">
              <a:lnSpc>
                <a:spcPct val="100000"/>
              </a:lnSpc>
              <a:spcBef>
                <a:spcPts val="280"/>
              </a:spcBef>
              <a:spcAft>
                <a:spcPts val="0"/>
              </a:spcAft>
              <a:buClr>
                <a:srgbClr val="502984"/>
              </a:buClr>
              <a:buSzPts val="1400"/>
              <a:buNone/>
            </a:pPr>
            <a:r>
              <a:rPr lang="en-US" sz="1400" b="1" dirty="0" err="1">
                <a:solidFill>
                  <a:srgbClr val="30104F"/>
                </a:solidFill>
                <a:latin typeface="Comfortaa"/>
                <a:ea typeface="Comfortaa"/>
                <a:cs typeface="Comfortaa"/>
                <a:sym typeface="Comfortaa"/>
              </a:rPr>
              <a:t>Qiulin</a:t>
            </a:r>
            <a:r>
              <a:rPr lang="en-US" sz="1400" b="1" dirty="0">
                <a:solidFill>
                  <a:srgbClr val="30104F"/>
                </a:solidFill>
                <a:latin typeface="Comfortaa"/>
                <a:ea typeface="Comfortaa"/>
                <a:cs typeface="Comfortaa"/>
                <a:sym typeface="Comfortaa"/>
              </a:rPr>
              <a:t> Li   QLA2891</a:t>
            </a:r>
            <a:endParaRPr sz="1400" b="1" dirty="0">
              <a:solidFill>
                <a:srgbClr val="30104F"/>
              </a:solidFill>
              <a:latin typeface="Comfortaa"/>
              <a:ea typeface="Comfortaa"/>
              <a:cs typeface="Comfortaa"/>
              <a:sym typeface="Comfortaa"/>
            </a:endParaRPr>
          </a:p>
        </p:txBody>
      </p:sp>
      <p:sp>
        <p:nvSpPr>
          <p:cNvPr id="103" name="Google Shape;103;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0</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
          <p:cNvSpPr txBox="1">
            <a:spLocks noGrp="1"/>
          </p:cNvSpPr>
          <p:nvPr>
            <p:ph type="title"/>
          </p:nvPr>
        </p:nvSpPr>
        <p:spPr>
          <a:xfrm>
            <a:off x="0" y="2086987"/>
            <a:ext cx="9144000" cy="700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3200"/>
              <a:buFont typeface="Arial" panose="020B0604020202020204"/>
              <a:buNone/>
            </a:pPr>
            <a:r>
              <a:rPr lang="en-US" sz="3200" b="1" dirty="0"/>
              <a:t>The Evolution of Cooperation</a:t>
            </a:r>
            <a:endParaRPr sz="3200" b="1" dirty="0"/>
          </a:p>
        </p:txBody>
      </p:sp>
      <p:sp>
        <p:nvSpPr>
          <p:cNvPr id="295" name="Google Shape;295;p7"/>
          <p:cNvSpPr txBox="1"/>
          <p:nvPr/>
        </p:nvSpPr>
        <p:spPr>
          <a:xfrm>
            <a:off x="2430650" y="3107304"/>
            <a:ext cx="3672000" cy="10323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panose="02020603050405020304"/>
              <a:buNone/>
            </a:pPr>
            <a:r>
              <a:rPr lang="en-US" sz="2800" b="1" dirty="0">
                <a:solidFill>
                  <a:srgbClr val="502984"/>
                </a:solidFill>
                <a:latin typeface="Comfortaa"/>
                <a:ea typeface="Comfortaa"/>
                <a:cs typeface="Comfortaa"/>
                <a:sym typeface="Comfortaa"/>
              </a:rPr>
              <a:t>Moran Process</a:t>
            </a:r>
            <a:r>
              <a:rPr lang="en-US" altLang="zh-CN" sz="2800" b="1" dirty="0">
                <a:solidFill>
                  <a:srgbClr val="502984"/>
                </a:solidFill>
                <a:latin typeface="Comfortaa"/>
                <a:ea typeface="Comfortaa"/>
                <a:cs typeface="Comfortaa"/>
                <a:sym typeface="Comfortaa"/>
              </a:rPr>
              <a:t> (Evolution of Cooperation</a:t>
            </a:r>
            <a:r>
              <a:rPr lang="en-US" sz="2800" b="1" dirty="0">
                <a:solidFill>
                  <a:srgbClr val="502984"/>
                </a:solidFill>
                <a:latin typeface="Comfortaa"/>
                <a:ea typeface="Comfortaa"/>
                <a:cs typeface="Comfortaa"/>
                <a:sym typeface="Comfortaa"/>
              </a:rPr>
              <a:t>)</a:t>
            </a:r>
            <a:endParaRPr lang="en-US" sz="5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22" name="文本框 21"/>
          <p:cNvSpPr txBox="1"/>
          <p:nvPr/>
        </p:nvSpPr>
        <p:spPr>
          <a:xfrm>
            <a:off x="428625" y="4297240"/>
            <a:ext cx="7931328" cy="630942"/>
          </a:xfrm>
          <a:prstGeom prst="rect">
            <a:avLst/>
          </a:prstGeom>
          <a:noFill/>
        </p:spPr>
        <p:txBody>
          <a:bodyPr wrap="square" rtlCol="0">
            <a:spAutoFit/>
          </a:bodyPr>
          <a:lstStyle/>
          <a:p>
            <a:r>
              <a:rPr lang="en-US" altLang="zh-CN" sz="800" b="1" dirty="0"/>
              <a:t>Reference: </a:t>
            </a:r>
          </a:p>
          <a:p>
            <a:r>
              <a:rPr lang="en-US" altLang="zh-CN" sz="800" dirty="0"/>
              <a:t>[1] </a:t>
            </a:r>
            <a:r>
              <a:rPr lang="en-US" altLang="zh-CN" sz="800" dirty="0">
                <a:hlinkClick r:id="rId3"/>
              </a:rPr>
              <a:t>https://en.wikipedia.org/wiki/Moran_process</a:t>
            </a:r>
            <a:endParaRPr lang="en-US" altLang="zh-CN" sz="800" dirty="0"/>
          </a:p>
          <a:p>
            <a:r>
              <a:rPr lang="en-US" altLang="zh-CN" sz="800" dirty="0"/>
              <a:t>[2] Moran, P. (1958). Random processes in genetics. Mathematical Proceedings of the Cambridge Philosophical Society, 54(1), 60-71. doi:10.1017/S0305004100033193</a:t>
            </a:r>
          </a:p>
          <a:p>
            <a:endParaRPr lang="zh-CN" altLang="en-US" sz="1100" dirty="0"/>
          </a:p>
        </p:txBody>
      </p:sp>
      <p:sp>
        <p:nvSpPr>
          <p:cNvPr id="6" name="Google Shape;119;g1293d969190_0_0"/>
          <p:cNvSpPr txBox="1"/>
          <p:nvPr/>
        </p:nvSpPr>
        <p:spPr>
          <a:xfrm>
            <a:off x="457200" y="866618"/>
            <a:ext cx="7655859" cy="1708120"/>
          </a:xfrm>
          <a:prstGeom prst="rect">
            <a:avLst/>
          </a:prstGeom>
          <a:noFill/>
          <a:ln>
            <a:noFill/>
          </a:ln>
        </p:spPr>
        <p:txBody>
          <a:bodyPr spcFirstLastPara="1" wrap="square" lIns="91425" tIns="45700" rIns="91425" bIns="45700" anchor="t" anchorCtr="0">
            <a:spAutoFit/>
          </a:bodyPr>
          <a:lstStyle/>
          <a:p>
            <a:pPr marL="19050" algn="just">
              <a:lnSpc>
                <a:spcPct val="150000"/>
              </a:lnSpc>
              <a:buClr>
                <a:schemeClr val="dk1"/>
              </a:buClr>
              <a:buSzPts val="1700"/>
            </a:pPr>
            <a:r>
              <a:rPr lang="en-US" altLang="zh-CN" dirty="0"/>
              <a:t>The Moran process is a </a:t>
            </a:r>
            <a:r>
              <a:rPr lang="en-US" altLang="zh-CN" b="1" dirty="0"/>
              <a:t>common population model of natural selection,</a:t>
            </a:r>
            <a:r>
              <a:rPr lang="en-US" altLang="zh-CN" dirty="0"/>
              <a:t> </a:t>
            </a:r>
            <a:r>
              <a:rPr lang="en-US" altLang="zh-CN" dirty="0">
                <a:solidFill>
                  <a:schemeClr val="dk1"/>
                </a:solidFill>
              </a:rPr>
              <a:t>which</a:t>
            </a:r>
            <a:r>
              <a:rPr lang="en-US" dirty="0">
                <a:solidFill>
                  <a:schemeClr val="dk1"/>
                </a:solidFill>
              </a:rPr>
              <a:t> works as follows. Given an initial population of players, the population is iterated in rounds consisting of:</a:t>
            </a:r>
          </a:p>
          <a:p>
            <a:pPr marL="19050" algn="just">
              <a:lnSpc>
                <a:spcPct val="150000"/>
              </a:lnSpc>
              <a:buClr>
                <a:schemeClr val="dk1"/>
              </a:buClr>
              <a:buSzPts val="1700"/>
            </a:pPr>
            <a:r>
              <a:rPr lang="en-US" dirty="0">
                <a:solidFill>
                  <a:schemeClr val="dk1"/>
                </a:solidFill>
              </a:rPr>
              <a:t>    1. matches played between each pair of players, with the cumulative total scores recorded</a:t>
            </a:r>
          </a:p>
          <a:p>
            <a:pPr marL="19050" algn="just">
              <a:lnSpc>
                <a:spcPct val="150000"/>
              </a:lnSpc>
              <a:buClr>
                <a:schemeClr val="dk1"/>
              </a:buClr>
              <a:buSzPts val="1700"/>
            </a:pPr>
            <a:r>
              <a:rPr lang="en-US" dirty="0">
                <a:solidFill>
                  <a:schemeClr val="dk1"/>
                </a:solidFill>
              </a:rPr>
              <a:t>    2. a player is chosen to reproduce proportional to the player’s score in the round</a:t>
            </a:r>
          </a:p>
          <a:p>
            <a:pPr marL="19050" algn="just">
              <a:lnSpc>
                <a:spcPct val="150000"/>
              </a:lnSpc>
              <a:buClr>
                <a:schemeClr val="dk1"/>
              </a:buClr>
              <a:buSzPts val="1700"/>
            </a:pPr>
            <a:r>
              <a:rPr lang="en-US" dirty="0">
                <a:solidFill>
                  <a:schemeClr val="dk1"/>
                </a:solidFill>
              </a:rPr>
              <a:t>    3. a player is chosen at random to be replaced</a:t>
            </a:r>
          </a:p>
        </p:txBody>
      </p:sp>
      <p:grpSp>
        <p:nvGrpSpPr>
          <p:cNvPr id="9" name="组合 8"/>
          <p:cNvGrpSpPr/>
          <p:nvPr/>
        </p:nvGrpSpPr>
        <p:grpSpPr>
          <a:xfrm>
            <a:off x="744070" y="2480908"/>
            <a:ext cx="7264458" cy="1876379"/>
            <a:chOff x="744070" y="2480908"/>
            <a:chExt cx="7264458" cy="1876379"/>
          </a:xfrm>
        </p:grpSpPr>
        <p:sp>
          <p:nvSpPr>
            <p:cNvPr id="4" name="椭圆 3"/>
            <p:cNvSpPr/>
            <p:nvPr/>
          </p:nvSpPr>
          <p:spPr>
            <a:xfrm>
              <a:off x="1634777" y="2542961"/>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TIT FOR TAT</a:t>
              </a:r>
              <a:endParaRPr lang="zh-CN" altLang="en-US" dirty="0"/>
            </a:p>
          </p:txBody>
        </p:sp>
        <p:sp>
          <p:nvSpPr>
            <p:cNvPr id="10" name="椭圆 9"/>
            <p:cNvSpPr/>
            <p:nvPr/>
          </p:nvSpPr>
          <p:spPr>
            <a:xfrm>
              <a:off x="744070" y="3191386"/>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TIT FOR TAT</a:t>
              </a:r>
              <a:endParaRPr lang="zh-CN" altLang="en-US" dirty="0"/>
            </a:p>
          </p:txBody>
        </p:sp>
        <p:sp>
          <p:nvSpPr>
            <p:cNvPr id="11" name="椭圆 10"/>
            <p:cNvSpPr/>
            <p:nvPr/>
          </p:nvSpPr>
          <p:spPr>
            <a:xfrm>
              <a:off x="1988654" y="3362120"/>
              <a:ext cx="833717" cy="75405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TIT FOR TAT</a:t>
              </a:r>
              <a:endParaRPr lang="zh-CN" altLang="en-US" dirty="0"/>
            </a:p>
          </p:txBody>
        </p:sp>
        <p:grpSp>
          <p:nvGrpSpPr>
            <p:cNvPr id="8" name="组合 7"/>
            <p:cNvGrpSpPr/>
            <p:nvPr/>
          </p:nvGrpSpPr>
          <p:grpSpPr>
            <a:xfrm>
              <a:off x="4752242" y="2570590"/>
              <a:ext cx="1010349" cy="754053"/>
              <a:chOff x="5173580" y="2627600"/>
              <a:chExt cx="1010349" cy="754053"/>
            </a:xfrm>
          </p:grpSpPr>
          <p:sp>
            <p:nvSpPr>
              <p:cNvPr id="15" name="椭圆 14"/>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4" name="文本框 13"/>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nvGrpSpPr>
            <p:cNvPr id="17" name="组合 16"/>
            <p:cNvGrpSpPr/>
            <p:nvPr/>
          </p:nvGrpSpPr>
          <p:grpSpPr>
            <a:xfrm>
              <a:off x="3251904" y="2581335"/>
              <a:ext cx="904925" cy="754053"/>
              <a:chOff x="5234605" y="2627338"/>
              <a:chExt cx="904925" cy="754053"/>
            </a:xfrm>
          </p:grpSpPr>
          <p:sp>
            <p:nvSpPr>
              <p:cNvPr id="18" name="椭圆 17"/>
              <p:cNvSpPr/>
              <p:nvPr/>
            </p:nvSpPr>
            <p:spPr>
              <a:xfrm>
                <a:off x="5264151" y="2627338"/>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20" name="组合 19"/>
            <p:cNvGrpSpPr/>
            <p:nvPr/>
          </p:nvGrpSpPr>
          <p:grpSpPr>
            <a:xfrm>
              <a:off x="3120798" y="3603234"/>
              <a:ext cx="904925" cy="754053"/>
              <a:chOff x="5234605" y="2627600"/>
              <a:chExt cx="904925" cy="754053"/>
            </a:xfrm>
          </p:grpSpPr>
          <p:sp>
            <p:nvSpPr>
              <p:cNvPr id="21" name="椭圆 2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24" name="组合 23"/>
            <p:cNvGrpSpPr/>
            <p:nvPr/>
          </p:nvGrpSpPr>
          <p:grpSpPr>
            <a:xfrm>
              <a:off x="7103603" y="3104151"/>
              <a:ext cx="904925" cy="754053"/>
              <a:chOff x="5235522" y="2627600"/>
              <a:chExt cx="904925" cy="754053"/>
            </a:xfrm>
          </p:grpSpPr>
          <p:sp>
            <p:nvSpPr>
              <p:cNvPr id="25" name="椭圆 24"/>
              <p:cNvSpPr/>
              <p:nvPr/>
            </p:nvSpPr>
            <p:spPr>
              <a:xfrm>
                <a:off x="5261897" y="2627600"/>
                <a:ext cx="833717" cy="75405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6" name="文本框 25"/>
              <p:cNvSpPr txBox="1"/>
              <p:nvPr/>
            </p:nvSpPr>
            <p:spPr>
              <a:xfrm>
                <a:off x="5235522" y="2845430"/>
                <a:ext cx="904925" cy="307777"/>
              </a:xfrm>
              <a:prstGeom prst="rect">
                <a:avLst/>
              </a:prstGeom>
              <a:noFill/>
            </p:spPr>
            <p:txBody>
              <a:bodyPr wrap="square">
                <a:spAutoFit/>
              </a:bodyPr>
              <a:lstStyle/>
              <a:p>
                <a:pPr algn="ctr"/>
                <a:r>
                  <a:rPr lang="en-US" altLang="zh-CN" sz="1400" b="1" dirty="0">
                    <a:solidFill>
                      <a:schemeClr val="bg1"/>
                    </a:solidFill>
                  </a:rPr>
                  <a:t>Random</a:t>
                </a:r>
                <a:endParaRPr lang="zh-CN" altLang="en-US" sz="1400" b="1" dirty="0">
                  <a:solidFill>
                    <a:schemeClr val="bg1"/>
                  </a:solidFill>
                </a:endParaRPr>
              </a:p>
            </p:txBody>
          </p:sp>
        </p:grpSp>
        <p:grpSp>
          <p:nvGrpSpPr>
            <p:cNvPr id="30" name="组合 29"/>
            <p:cNvGrpSpPr/>
            <p:nvPr/>
          </p:nvGrpSpPr>
          <p:grpSpPr>
            <a:xfrm>
              <a:off x="6382116" y="2480908"/>
              <a:ext cx="904925" cy="754053"/>
              <a:chOff x="5234605" y="2627600"/>
              <a:chExt cx="904925" cy="754053"/>
            </a:xfrm>
          </p:grpSpPr>
          <p:sp>
            <p:nvSpPr>
              <p:cNvPr id="31" name="椭圆 3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p:cNvSpPr txBox="1"/>
              <p:nvPr/>
            </p:nvSpPr>
            <p:spPr>
              <a:xfrm>
                <a:off x="5234605" y="2726390"/>
                <a:ext cx="904925" cy="523220"/>
              </a:xfrm>
              <a:prstGeom prst="rect">
                <a:avLst/>
              </a:prstGeom>
              <a:noFill/>
            </p:spPr>
            <p:txBody>
              <a:bodyPr wrap="square">
                <a:spAutoFit/>
              </a:bodyPr>
              <a:lstStyle/>
              <a:p>
                <a:pPr algn="ctr"/>
                <a:r>
                  <a:rPr lang="en-US" altLang="zh-CN" sz="1400" b="1" dirty="0">
                    <a:solidFill>
                      <a:schemeClr val="bg1"/>
                    </a:solidFill>
                  </a:rPr>
                  <a:t>Always </a:t>
                </a:r>
              </a:p>
              <a:p>
                <a:pPr algn="ctr"/>
                <a:r>
                  <a:rPr lang="en-US" altLang="zh-CN" sz="1400" b="1" dirty="0">
                    <a:solidFill>
                      <a:schemeClr val="bg1"/>
                    </a:solidFill>
                  </a:rPr>
                  <a:t>Defector</a:t>
                </a:r>
                <a:endParaRPr lang="zh-CN" altLang="en-US" sz="1400" b="1" dirty="0">
                  <a:solidFill>
                    <a:schemeClr val="bg1"/>
                  </a:solidFill>
                </a:endParaRPr>
              </a:p>
            </p:txBody>
          </p:sp>
        </p:grpSp>
        <p:grpSp>
          <p:nvGrpSpPr>
            <p:cNvPr id="33" name="组合 32"/>
            <p:cNvGrpSpPr/>
            <p:nvPr/>
          </p:nvGrpSpPr>
          <p:grpSpPr>
            <a:xfrm>
              <a:off x="4026850" y="3179822"/>
              <a:ext cx="1010349" cy="754053"/>
              <a:chOff x="5173580" y="2627600"/>
              <a:chExt cx="1010349" cy="754053"/>
            </a:xfrm>
          </p:grpSpPr>
          <p:sp>
            <p:nvSpPr>
              <p:cNvPr id="34" name="椭圆 33"/>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文本框 34"/>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nvGrpSpPr>
            <p:cNvPr id="36" name="组合 35"/>
            <p:cNvGrpSpPr/>
            <p:nvPr/>
          </p:nvGrpSpPr>
          <p:grpSpPr>
            <a:xfrm>
              <a:off x="5520204" y="3447406"/>
              <a:ext cx="1010349" cy="754053"/>
              <a:chOff x="5173580" y="2627600"/>
              <a:chExt cx="1010349" cy="754053"/>
            </a:xfrm>
          </p:grpSpPr>
          <p:sp>
            <p:nvSpPr>
              <p:cNvPr id="37" name="椭圆 36"/>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8" name="文本框 37"/>
              <p:cNvSpPr txBox="1"/>
              <p:nvPr/>
            </p:nvSpPr>
            <p:spPr>
              <a:xfrm>
                <a:off x="5173580" y="2868202"/>
                <a:ext cx="1010349" cy="261610"/>
              </a:xfrm>
              <a:prstGeom prst="rect">
                <a:avLst/>
              </a:prstGeom>
              <a:noFill/>
            </p:spPr>
            <p:txBody>
              <a:bodyPr wrap="square">
                <a:spAutoFit/>
              </a:bodyPr>
              <a:lstStyle/>
              <a:p>
                <a:pPr algn="ctr"/>
                <a:r>
                  <a:rPr lang="en-US" altLang="zh-CN" sz="1100" b="1" dirty="0">
                    <a:solidFill>
                      <a:schemeClr val="bg1"/>
                    </a:solidFill>
                  </a:rPr>
                  <a:t>Cooperator</a:t>
                </a:r>
                <a:endParaRPr lang="zh-CN" altLang="en-US" sz="1100" b="1" dirty="0">
                  <a:solidFill>
                    <a:schemeClr val="bg1"/>
                  </a:solidFil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40" name="Google Shape;118;g1293d969190_0_0"/>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panose="02020603050405020304"/>
              <a:buNone/>
            </a:pPr>
            <a:r>
              <a:rPr lang="en-US" sz="2800" b="1" dirty="0">
                <a:solidFill>
                  <a:srgbClr val="502984"/>
                </a:solidFill>
                <a:latin typeface="Comfortaa"/>
                <a:ea typeface="Comfortaa"/>
                <a:cs typeface="Comfortaa"/>
                <a:sym typeface="Comfortaa"/>
              </a:rPr>
              <a:t>Example 1: A MIXED POPULATION</a:t>
            </a:r>
            <a:endParaRPr lang="en-US" sz="500" b="0" i="0" u="none" strike="noStrike" cap="none" dirty="0">
              <a:solidFill>
                <a:srgbClr val="000000"/>
              </a:solidFill>
              <a:latin typeface="Comfortaa"/>
              <a:ea typeface="Comfortaa"/>
              <a:cs typeface="Comfortaa"/>
              <a:sym typeface="Comfortaa"/>
            </a:endParaRPr>
          </a:p>
        </p:txBody>
      </p:sp>
      <p:sp>
        <p:nvSpPr>
          <p:cNvPr id="42" name="椭圆 41"/>
          <p:cNvSpPr/>
          <p:nvPr/>
        </p:nvSpPr>
        <p:spPr>
          <a:xfrm>
            <a:off x="1183022" y="829395"/>
            <a:ext cx="605470" cy="5400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TIT FOR TAT</a:t>
            </a:r>
            <a:endParaRPr lang="zh-CN" altLang="en-US" sz="800" dirty="0"/>
          </a:p>
        </p:txBody>
      </p:sp>
      <p:sp>
        <p:nvSpPr>
          <p:cNvPr id="43" name="椭圆 42"/>
          <p:cNvSpPr/>
          <p:nvPr/>
        </p:nvSpPr>
        <p:spPr>
          <a:xfrm>
            <a:off x="606668" y="1293756"/>
            <a:ext cx="613631" cy="5400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TIT FOR TAT</a:t>
            </a:r>
            <a:endParaRPr lang="zh-CN" altLang="en-US" sz="800" dirty="0"/>
          </a:p>
        </p:txBody>
      </p:sp>
      <p:sp>
        <p:nvSpPr>
          <p:cNvPr id="44" name="椭圆 43"/>
          <p:cNvSpPr/>
          <p:nvPr/>
        </p:nvSpPr>
        <p:spPr>
          <a:xfrm>
            <a:off x="1412007" y="1416025"/>
            <a:ext cx="605470" cy="5400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TIT FOR TAT</a:t>
            </a:r>
            <a:endParaRPr lang="zh-CN" altLang="en-US" sz="800" dirty="0"/>
          </a:p>
        </p:txBody>
      </p:sp>
      <p:grpSp>
        <p:nvGrpSpPr>
          <p:cNvPr id="45" name="组合 44"/>
          <p:cNvGrpSpPr/>
          <p:nvPr/>
        </p:nvGrpSpPr>
        <p:grpSpPr>
          <a:xfrm>
            <a:off x="2714862" y="809612"/>
            <a:ext cx="687245" cy="540006"/>
            <a:chOff x="5132817" y="2627600"/>
            <a:chExt cx="1062082" cy="754053"/>
          </a:xfrm>
        </p:grpSpPr>
        <p:sp>
          <p:nvSpPr>
            <p:cNvPr id="64" name="椭圆 63"/>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5" name="文本框 64"/>
            <p:cNvSpPr txBox="1"/>
            <p:nvPr/>
          </p:nvSpPr>
          <p:spPr>
            <a:xfrm>
              <a:off x="5132817" y="2868202"/>
              <a:ext cx="1062082"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600" b="1" dirty="0">
                <a:solidFill>
                  <a:schemeClr val="bg1"/>
                </a:solidFill>
              </a:endParaRPr>
            </a:p>
          </p:txBody>
        </p:sp>
      </p:grpSp>
      <p:grpSp>
        <p:nvGrpSpPr>
          <p:cNvPr id="46" name="组合 45"/>
          <p:cNvGrpSpPr/>
          <p:nvPr/>
        </p:nvGrpSpPr>
        <p:grpSpPr>
          <a:xfrm>
            <a:off x="1986126" y="781131"/>
            <a:ext cx="653770" cy="540006"/>
            <a:chOff x="5185277" y="2627600"/>
            <a:chExt cx="1010349" cy="754053"/>
          </a:xfrm>
        </p:grpSpPr>
        <p:sp>
          <p:nvSpPr>
            <p:cNvPr id="62" name="椭圆 61"/>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p:cNvSpPr txBox="1"/>
            <p:nvPr/>
          </p:nvSpPr>
          <p:spPr>
            <a:xfrm>
              <a:off x="5185277" y="2725418"/>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47" name="组合 46"/>
          <p:cNvGrpSpPr/>
          <p:nvPr/>
        </p:nvGrpSpPr>
        <p:grpSpPr>
          <a:xfrm>
            <a:off x="2078088" y="1481474"/>
            <a:ext cx="653770" cy="540006"/>
            <a:chOff x="5195063" y="2627600"/>
            <a:chExt cx="1010349" cy="754053"/>
          </a:xfrm>
        </p:grpSpPr>
        <p:sp>
          <p:nvSpPr>
            <p:cNvPr id="60" name="椭圆 59"/>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文本框 60"/>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48" name="组合 47"/>
          <p:cNvGrpSpPr/>
          <p:nvPr/>
        </p:nvGrpSpPr>
        <p:grpSpPr>
          <a:xfrm>
            <a:off x="1587167" y="2095686"/>
            <a:ext cx="717461" cy="540007"/>
            <a:chOff x="4684576" y="2840874"/>
            <a:chExt cx="1108779" cy="754054"/>
          </a:xfrm>
        </p:grpSpPr>
        <p:sp>
          <p:nvSpPr>
            <p:cNvPr id="58" name="椭圆 57"/>
            <p:cNvSpPr/>
            <p:nvPr/>
          </p:nvSpPr>
          <p:spPr>
            <a:xfrm>
              <a:off x="4809095" y="2840874"/>
              <a:ext cx="833716" cy="75405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59" name="文本框 58"/>
            <p:cNvSpPr txBox="1"/>
            <p:nvPr/>
          </p:nvSpPr>
          <p:spPr>
            <a:xfrm>
              <a:off x="4684576" y="3072374"/>
              <a:ext cx="1108779" cy="300841"/>
            </a:xfrm>
            <a:prstGeom prst="rect">
              <a:avLst/>
            </a:prstGeom>
            <a:noFill/>
          </p:spPr>
          <p:txBody>
            <a:bodyPr wrap="square">
              <a:spAutoFit/>
            </a:bodyPr>
            <a:lstStyle/>
            <a:p>
              <a:pPr algn="ctr"/>
              <a:r>
                <a:rPr lang="en-US" altLang="zh-CN" sz="800" b="1" dirty="0">
                  <a:solidFill>
                    <a:schemeClr val="bg1"/>
                  </a:solidFill>
                </a:rPr>
                <a:t>Random</a:t>
              </a:r>
              <a:endParaRPr lang="zh-CN" altLang="en-US" sz="1050" b="1" dirty="0">
                <a:solidFill>
                  <a:schemeClr val="bg1"/>
                </a:solidFill>
              </a:endParaRPr>
            </a:p>
          </p:txBody>
        </p:sp>
      </p:grpSp>
      <p:grpSp>
        <p:nvGrpSpPr>
          <p:cNvPr id="49" name="组合 48"/>
          <p:cNvGrpSpPr/>
          <p:nvPr/>
        </p:nvGrpSpPr>
        <p:grpSpPr>
          <a:xfrm>
            <a:off x="849874" y="1961549"/>
            <a:ext cx="653769" cy="540006"/>
            <a:chOff x="5173743" y="2627600"/>
            <a:chExt cx="1010347" cy="754053"/>
          </a:xfrm>
        </p:grpSpPr>
        <p:sp>
          <p:nvSpPr>
            <p:cNvPr id="56" name="椭圆 55"/>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p:cNvSpPr txBox="1"/>
            <p:nvPr/>
          </p:nvSpPr>
          <p:spPr>
            <a:xfrm>
              <a:off x="5173743" y="2728289"/>
              <a:ext cx="1010347"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50" name="组合 49"/>
          <p:cNvGrpSpPr/>
          <p:nvPr/>
        </p:nvGrpSpPr>
        <p:grpSpPr>
          <a:xfrm>
            <a:off x="2642864" y="1451463"/>
            <a:ext cx="717463" cy="540006"/>
            <a:chOff x="5124364" y="2627600"/>
            <a:chExt cx="1108781" cy="754053"/>
          </a:xfrm>
        </p:grpSpPr>
        <p:sp>
          <p:nvSpPr>
            <p:cNvPr id="54" name="椭圆 53"/>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5" name="文本框 54"/>
            <p:cNvSpPr txBox="1"/>
            <p:nvPr/>
          </p:nvSpPr>
          <p:spPr>
            <a:xfrm>
              <a:off x="5124364" y="2867770"/>
              <a:ext cx="1108781"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700" b="1" dirty="0">
                <a:solidFill>
                  <a:schemeClr val="bg1"/>
                </a:solidFill>
              </a:endParaRPr>
            </a:p>
          </p:txBody>
        </p:sp>
      </p:grpSp>
      <p:grpSp>
        <p:nvGrpSpPr>
          <p:cNvPr id="51" name="组合 50"/>
          <p:cNvGrpSpPr/>
          <p:nvPr/>
        </p:nvGrpSpPr>
        <p:grpSpPr>
          <a:xfrm>
            <a:off x="2468726" y="2095687"/>
            <a:ext cx="717463" cy="540006"/>
            <a:chOff x="5132814" y="2627600"/>
            <a:chExt cx="1108780" cy="754053"/>
          </a:xfrm>
        </p:grpSpPr>
        <p:sp>
          <p:nvSpPr>
            <p:cNvPr id="52" name="椭圆 51"/>
            <p:cNvSpPr/>
            <p:nvPr/>
          </p:nvSpPr>
          <p:spPr>
            <a:xfrm>
              <a:off x="5261897" y="2627600"/>
              <a:ext cx="833717" cy="75405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3" name="文本框 52"/>
            <p:cNvSpPr txBox="1"/>
            <p:nvPr/>
          </p:nvSpPr>
          <p:spPr>
            <a:xfrm>
              <a:off x="5132817" y="2868203"/>
              <a:ext cx="1108781" cy="279353"/>
            </a:xfrm>
            <a:prstGeom prst="rect">
              <a:avLst/>
            </a:prstGeom>
            <a:noFill/>
          </p:spPr>
          <p:txBody>
            <a:bodyPr wrap="square">
              <a:spAutoFit/>
            </a:bodyPr>
            <a:lstStyle/>
            <a:p>
              <a:pPr algn="ctr"/>
              <a:r>
                <a:rPr lang="en-US" altLang="zh-CN" sz="700" b="1" dirty="0">
                  <a:solidFill>
                    <a:schemeClr val="bg1"/>
                  </a:solidFill>
                </a:rPr>
                <a:t>Cooperator</a:t>
              </a:r>
              <a:endParaRPr lang="zh-CN" altLang="en-US" sz="1100" b="1" dirty="0">
                <a:solidFill>
                  <a:schemeClr val="bg1"/>
                </a:solidFill>
              </a:endParaRPr>
            </a:p>
          </p:txBody>
        </p:sp>
      </p:grpSp>
      <p:pic>
        <p:nvPicPr>
          <p:cNvPr id="3" name="图片 2"/>
          <p:cNvPicPr>
            <a:picLocks noChangeAspect="1"/>
          </p:cNvPicPr>
          <p:nvPr/>
        </p:nvPicPr>
        <p:blipFill>
          <a:blip r:embed="rId3"/>
          <a:stretch>
            <a:fillRect/>
          </a:stretch>
        </p:blipFill>
        <p:spPr>
          <a:xfrm>
            <a:off x="4750858" y="741552"/>
            <a:ext cx="3873186" cy="3764532"/>
          </a:xfrm>
          <a:prstGeom prst="rect">
            <a:avLst/>
          </a:prstGeom>
        </p:spPr>
      </p:pic>
      <p:sp>
        <p:nvSpPr>
          <p:cNvPr id="66" name="文本框 65"/>
          <p:cNvSpPr txBox="1"/>
          <p:nvPr/>
        </p:nvSpPr>
        <p:spPr>
          <a:xfrm>
            <a:off x="526542" y="2746081"/>
            <a:ext cx="4410632" cy="1938992"/>
          </a:xfrm>
          <a:prstGeom prst="rect">
            <a:avLst/>
          </a:prstGeom>
          <a:noFill/>
        </p:spPr>
        <p:txBody>
          <a:bodyPr wrap="square" rtlCol="0">
            <a:spAutoFit/>
          </a:bodyPr>
          <a:lstStyle/>
          <a:p>
            <a:r>
              <a:rPr lang="en-US" altLang="zh-CN" sz="1200" b="1" dirty="0"/>
              <a:t>1. When all 4 types of individuals exist:</a:t>
            </a:r>
          </a:p>
          <a:p>
            <a:r>
              <a:rPr lang="en-US" altLang="zh-CN" sz="1200" b="1" dirty="0"/>
              <a:t>Payoff:  </a:t>
            </a:r>
            <a:r>
              <a:rPr lang="en-US" altLang="zh-CN" sz="1200" b="1" dirty="0">
                <a:solidFill>
                  <a:schemeClr val="accent1"/>
                </a:solidFill>
              </a:rPr>
              <a:t>Defector</a:t>
            </a:r>
            <a:r>
              <a:rPr lang="en-US" altLang="zh-CN" sz="1200" dirty="0"/>
              <a:t> &gt; </a:t>
            </a:r>
            <a:r>
              <a:rPr lang="en-US" altLang="zh-CN" sz="1200" b="1" dirty="0">
                <a:solidFill>
                  <a:schemeClr val="accent3"/>
                </a:solidFill>
              </a:rPr>
              <a:t>TIT For TAT </a:t>
            </a:r>
            <a:r>
              <a:rPr lang="en-US" altLang="zh-CN" sz="1200" dirty="0"/>
              <a:t>&gt; </a:t>
            </a:r>
            <a:r>
              <a:rPr lang="en-US" altLang="zh-CN" sz="1200" b="1" dirty="0">
                <a:solidFill>
                  <a:schemeClr val="accent2"/>
                </a:solidFill>
              </a:rPr>
              <a:t>Random</a:t>
            </a:r>
            <a:r>
              <a:rPr lang="en-US" altLang="zh-CN" sz="1200" b="1" dirty="0"/>
              <a:t> </a:t>
            </a:r>
            <a:r>
              <a:rPr lang="en-US" altLang="zh-CN" sz="1200" dirty="0"/>
              <a:t>&gt; </a:t>
            </a:r>
            <a:r>
              <a:rPr lang="en-US" altLang="zh-CN" sz="1200" b="1" dirty="0">
                <a:solidFill>
                  <a:schemeClr val="accent6"/>
                </a:solidFill>
              </a:rPr>
              <a:t>Cooperator</a:t>
            </a:r>
          </a:p>
          <a:p>
            <a:endParaRPr lang="en-US" altLang="zh-CN" sz="1200" b="1" dirty="0">
              <a:solidFill>
                <a:schemeClr val="accent3">
                  <a:lumMod val="75000"/>
                </a:schemeClr>
              </a:solidFill>
            </a:endParaRPr>
          </a:p>
          <a:p>
            <a:r>
              <a:rPr lang="en-US" altLang="zh-CN" sz="1200" b="1" dirty="0">
                <a:solidFill>
                  <a:schemeClr val="tx1"/>
                </a:solidFill>
              </a:rPr>
              <a:t>2. When </a:t>
            </a:r>
            <a:r>
              <a:rPr lang="en-US" altLang="zh-CN" sz="1200" b="1" dirty="0">
                <a:solidFill>
                  <a:schemeClr val="accent2"/>
                </a:solidFill>
              </a:rPr>
              <a:t>Random</a:t>
            </a:r>
            <a:r>
              <a:rPr lang="en-US" altLang="zh-CN" sz="1200" b="1" dirty="0">
                <a:solidFill>
                  <a:schemeClr val="tx1"/>
                </a:solidFill>
              </a:rPr>
              <a:t> are eliminated at round 20</a:t>
            </a:r>
          </a:p>
          <a:p>
            <a:r>
              <a:rPr lang="en-US" altLang="zh-CN" sz="1200" b="1" dirty="0"/>
              <a:t>Payoff: </a:t>
            </a:r>
            <a:r>
              <a:rPr lang="en-US" altLang="zh-CN" sz="1200" b="1" dirty="0">
                <a:solidFill>
                  <a:schemeClr val="accent1"/>
                </a:solidFill>
              </a:rPr>
              <a:t>Defector</a:t>
            </a:r>
            <a:r>
              <a:rPr lang="en-US" altLang="zh-CN" sz="1200" dirty="0"/>
              <a:t> &gt; </a:t>
            </a:r>
            <a:r>
              <a:rPr lang="en-US" altLang="zh-CN" sz="1200" b="1" dirty="0">
                <a:solidFill>
                  <a:schemeClr val="accent3"/>
                </a:solidFill>
              </a:rPr>
              <a:t>TIT For TAT </a:t>
            </a:r>
            <a:r>
              <a:rPr lang="en-US" altLang="zh-CN" sz="1200" dirty="0"/>
              <a:t>&gt; </a:t>
            </a:r>
            <a:r>
              <a:rPr lang="en-US" altLang="zh-CN" sz="1200" b="1" dirty="0">
                <a:solidFill>
                  <a:schemeClr val="accent6"/>
                </a:solidFill>
              </a:rPr>
              <a:t>Cooperator</a:t>
            </a:r>
          </a:p>
          <a:p>
            <a:endParaRPr lang="en-US" altLang="zh-CN" sz="1200" b="1" dirty="0">
              <a:solidFill>
                <a:schemeClr val="accent3">
                  <a:lumMod val="75000"/>
                </a:schemeClr>
              </a:solidFill>
            </a:endParaRPr>
          </a:p>
          <a:p>
            <a:r>
              <a:rPr lang="en-US" altLang="zh-CN" sz="1200" b="1" dirty="0">
                <a:solidFill>
                  <a:schemeClr val="tx1"/>
                </a:solidFill>
              </a:rPr>
              <a:t>3. When </a:t>
            </a:r>
            <a:r>
              <a:rPr lang="en-US" altLang="zh-CN" sz="1200" b="1" dirty="0">
                <a:solidFill>
                  <a:schemeClr val="accent6"/>
                </a:solidFill>
              </a:rPr>
              <a:t>Cooperators</a:t>
            </a:r>
            <a:r>
              <a:rPr lang="en-US" altLang="zh-CN" sz="1200" b="1" dirty="0">
                <a:solidFill>
                  <a:schemeClr val="tx1"/>
                </a:solidFill>
              </a:rPr>
              <a:t> are eliminated at round 55</a:t>
            </a:r>
          </a:p>
          <a:p>
            <a:r>
              <a:rPr lang="en-US" altLang="zh-CN" sz="1200" b="1" dirty="0"/>
              <a:t>Payoff:  </a:t>
            </a:r>
            <a:r>
              <a:rPr lang="en-US" altLang="zh-CN" sz="1200" b="1" dirty="0">
                <a:solidFill>
                  <a:srgbClr val="9BBB59"/>
                </a:solidFill>
              </a:rPr>
              <a:t>TIT For TAT </a:t>
            </a:r>
            <a:r>
              <a:rPr lang="en-US" altLang="zh-CN" sz="1200" b="1" dirty="0">
                <a:solidFill>
                  <a:schemeClr val="tx1"/>
                </a:solidFill>
              </a:rPr>
              <a:t>&gt;</a:t>
            </a:r>
            <a:r>
              <a:rPr lang="en-US" altLang="zh-CN" sz="1200" b="1" dirty="0">
                <a:solidFill>
                  <a:schemeClr val="accent6"/>
                </a:solidFill>
              </a:rPr>
              <a:t> </a:t>
            </a:r>
            <a:r>
              <a:rPr lang="en-US" altLang="zh-CN" sz="1200" b="1" dirty="0">
                <a:solidFill>
                  <a:srgbClr val="4F81BD"/>
                </a:solidFill>
              </a:rPr>
              <a:t>Defector</a:t>
            </a:r>
            <a:r>
              <a:rPr lang="en-US" altLang="zh-CN" sz="1200" dirty="0"/>
              <a:t> </a:t>
            </a:r>
          </a:p>
          <a:p>
            <a:endParaRPr lang="en-US" altLang="zh-CN" sz="1200" b="1" dirty="0">
              <a:solidFill>
                <a:schemeClr val="accent3">
                  <a:lumMod val="75000"/>
                </a:schemeClr>
              </a:solidFill>
            </a:endParaRPr>
          </a:p>
          <a:p>
            <a:r>
              <a:rPr lang="en-US" altLang="zh-CN" sz="1200" b="1" dirty="0">
                <a:solidFill>
                  <a:schemeClr val="tx1"/>
                </a:solidFill>
              </a:rPr>
              <a:t>4. Only </a:t>
            </a:r>
            <a:r>
              <a:rPr lang="en-US" altLang="zh-CN" sz="1200" b="1" dirty="0">
                <a:solidFill>
                  <a:srgbClr val="9BBB59"/>
                </a:solidFill>
              </a:rPr>
              <a:t>TIT For TAT </a:t>
            </a:r>
            <a:r>
              <a:rPr lang="en-US" altLang="zh-CN" sz="1200" b="1" dirty="0">
                <a:solidFill>
                  <a:schemeClr val="tx1"/>
                </a:solidFill>
              </a:rPr>
              <a:t>survive.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40" name="Google Shape;118;g1293d969190_0_0"/>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panose="02020603050405020304"/>
              <a:buNone/>
            </a:pPr>
            <a:r>
              <a:rPr lang="en-US" sz="2800" b="1" dirty="0">
                <a:solidFill>
                  <a:srgbClr val="502984"/>
                </a:solidFill>
                <a:latin typeface="Comfortaa"/>
                <a:ea typeface="Comfortaa"/>
                <a:cs typeface="Comfortaa"/>
                <a:sym typeface="Comfortaa"/>
              </a:rPr>
              <a:t>Example 2: DEFECTOR WORLD </a:t>
            </a:r>
            <a:r>
              <a:rPr lang="en-US" sz="2800" b="1" dirty="0">
                <a:solidFill>
                  <a:srgbClr val="502984"/>
                </a:solidFill>
                <a:latin typeface="Cambria Math" panose="02040503050406030204" pitchFamily="18" charset="0"/>
                <a:ea typeface="Cambria Math" panose="02040503050406030204" pitchFamily="18" charset="0"/>
                <a:cs typeface="Comfortaa"/>
                <a:sym typeface="Comfortaa"/>
              </a:rPr>
              <a:t>I</a:t>
            </a:r>
            <a:endParaRPr lang="en-US" sz="500" b="0" i="0" u="none" strike="noStrike" cap="none" dirty="0">
              <a:solidFill>
                <a:srgbClr val="000000"/>
              </a:solidFill>
              <a:latin typeface="Cambria Math" panose="02040503050406030204" pitchFamily="18" charset="0"/>
              <a:ea typeface="Cambria Math" panose="02040503050406030204" pitchFamily="18" charset="0"/>
              <a:cs typeface="Comfortaa"/>
              <a:sym typeface="Comfortaa"/>
            </a:endParaRPr>
          </a:p>
        </p:txBody>
      </p:sp>
      <p:sp>
        <p:nvSpPr>
          <p:cNvPr id="42" name="椭圆 41"/>
          <p:cNvSpPr/>
          <p:nvPr/>
        </p:nvSpPr>
        <p:spPr>
          <a:xfrm>
            <a:off x="1183022" y="829395"/>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66" name="文本框 65"/>
          <p:cNvSpPr txBox="1"/>
          <p:nvPr/>
        </p:nvSpPr>
        <p:spPr>
          <a:xfrm>
            <a:off x="310361" y="2796491"/>
            <a:ext cx="4679482" cy="276999"/>
          </a:xfrm>
          <a:prstGeom prst="rect">
            <a:avLst/>
          </a:prstGeom>
          <a:noFill/>
        </p:spPr>
        <p:txBody>
          <a:bodyPr wrap="square" rtlCol="0">
            <a:spAutoFit/>
          </a:bodyPr>
          <a:lstStyle/>
          <a:p>
            <a:r>
              <a:rPr lang="en-US" altLang="zh-CN" sz="1200" b="1" i="0" dirty="0">
                <a:solidFill>
                  <a:srgbClr val="333333"/>
                </a:solidFill>
                <a:effectLst/>
                <a:latin typeface="Tahoma" panose="020B0604030504040204" pitchFamily="34" charset="0"/>
              </a:rPr>
              <a:t>Can single </a:t>
            </a:r>
            <a:r>
              <a:rPr lang="en-US" altLang="zh-CN" sz="1200" b="1" i="0" dirty="0">
                <a:solidFill>
                  <a:schemeClr val="accent1"/>
                </a:solidFill>
                <a:effectLst/>
                <a:latin typeface="Tahoma" panose="020B0604030504040204" pitchFamily="34" charset="0"/>
              </a:rPr>
              <a:t>TIT For TAT </a:t>
            </a:r>
            <a:r>
              <a:rPr lang="en-US" altLang="zh-CN" sz="1200" b="1" i="0" dirty="0">
                <a:solidFill>
                  <a:srgbClr val="333333"/>
                </a:solidFill>
                <a:effectLst/>
                <a:latin typeface="Tahoma" panose="020B0604030504040204" pitchFamily="34" charset="0"/>
              </a:rPr>
              <a:t>invade a group of always defectors?</a:t>
            </a:r>
            <a:endParaRPr lang="en-US" altLang="zh-CN" b="1" dirty="0">
              <a:solidFill>
                <a:schemeClr val="tx1"/>
              </a:solidFill>
            </a:endParaRPr>
          </a:p>
        </p:txBody>
      </p:sp>
      <p:sp>
        <p:nvSpPr>
          <p:cNvPr id="35" name="文本框 34"/>
          <p:cNvSpPr txBox="1"/>
          <p:nvPr/>
        </p:nvSpPr>
        <p:spPr>
          <a:xfrm>
            <a:off x="2323217" y="2103358"/>
            <a:ext cx="653770" cy="369332"/>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nvGrpSpPr>
          <p:cNvPr id="74" name="组合 73"/>
          <p:cNvGrpSpPr/>
          <p:nvPr/>
        </p:nvGrpSpPr>
        <p:grpSpPr>
          <a:xfrm>
            <a:off x="529252" y="1369401"/>
            <a:ext cx="653770" cy="540006"/>
            <a:chOff x="5195063" y="2627600"/>
            <a:chExt cx="1010349" cy="754053"/>
          </a:xfrm>
        </p:grpSpPr>
        <p:sp>
          <p:nvSpPr>
            <p:cNvPr id="75" name="椭圆 74"/>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pic>
        <p:nvPicPr>
          <p:cNvPr id="6" name="图片 5"/>
          <p:cNvPicPr>
            <a:picLocks noChangeAspect="1"/>
          </p:cNvPicPr>
          <p:nvPr/>
        </p:nvPicPr>
        <p:blipFill>
          <a:blip r:embed="rId3"/>
          <a:stretch>
            <a:fillRect/>
          </a:stretch>
        </p:blipFill>
        <p:spPr>
          <a:xfrm>
            <a:off x="5151291" y="945446"/>
            <a:ext cx="3638079" cy="3536021"/>
          </a:xfrm>
          <a:prstGeom prst="rect">
            <a:avLst/>
          </a:prstGeom>
        </p:spPr>
      </p:pic>
      <p:grpSp>
        <p:nvGrpSpPr>
          <p:cNvPr id="83" name="组合 82"/>
          <p:cNvGrpSpPr/>
          <p:nvPr/>
        </p:nvGrpSpPr>
        <p:grpSpPr>
          <a:xfrm>
            <a:off x="1859539" y="824090"/>
            <a:ext cx="653770" cy="540006"/>
            <a:chOff x="5195063" y="2627600"/>
            <a:chExt cx="1010349" cy="754053"/>
          </a:xfrm>
        </p:grpSpPr>
        <p:sp>
          <p:nvSpPr>
            <p:cNvPr id="84" name="椭圆 8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文本框 8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6" name="组合 85"/>
          <p:cNvGrpSpPr/>
          <p:nvPr/>
        </p:nvGrpSpPr>
        <p:grpSpPr>
          <a:xfrm>
            <a:off x="2631775" y="840583"/>
            <a:ext cx="653770" cy="540006"/>
            <a:chOff x="5195063" y="2627600"/>
            <a:chExt cx="1010349" cy="754053"/>
          </a:xfrm>
        </p:grpSpPr>
        <p:sp>
          <p:nvSpPr>
            <p:cNvPr id="87" name="椭圆 86"/>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9" name="组合 88"/>
          <p:cNvGrpSpPr/>
          <p:nvPr/>
        </p:nvGrpSpPr>
        <p:grpSpPr>
          <a:xfrm>
            <a:off x="1722498" y="1528644"/>
            <a:ext cx="653770" cy="540006"/>
            <a:chOff x="5195063" y="2627600"/>
            <a:chExt cx="1010349" cy="754053"/>
          </a:xfrm>
        </p:grpSpPr>
        <p:sp>
          <p:nvSpPr>
            <p:cNvPr id="90" name="椭圆 89"/>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2" name="组合 91"/>
          <p:cNvGrpSpPr/>
          <p:nvPr/>
        </p:nvGrpSpPr>
        <p:grpSpPr>
          <a:xfrm>
            <a:off x="1050706" y="1638069"/>
            <a:ext cx="653770" cy="540006"/>
            <a:chOff x="5195063" y="2627600"/>
            <a:chExt cx="1010349" cy="754053"/>
          </a:xfrm>
        </p:grpSpPr>
        <p:sp>
          <p:nvSpPr>
            <p:cNvPr id="93" name="椭圆 92"/>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文本框 93"/>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5" name="组合 94"/>
          <p:cNvGrpSpPr/>
          <p:nvPr/>
        </p:nvGrpSpPr>
        <p:grpSpPr>
          <a:xfrm>
            <a:off x="557308" y="2031744"/>
            <a:ext cx="653770" cy="540006"/>
            <a:chOff x="5195063" y="2627600"/>
            <a:chExt cx="1010349" cy="754053"/>
          </a:xfrm>
        </p:grpSpPr>
        <p:sp>
          <p:nvSpPr>
            <p:cNvPr id="96" name="椭圆 95"/>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8" name="组合 97"/>
          <p:cNvGrpSpPr/>
          <p:nvPr/>
        </p:nvGrpSpPr>
        <p:grpSpPr>
          <a:xfrm>
            <a:off x="1186262" y="2185190"/>
            <a:ext cx="653770" cy="540006"/>
            <a:chOff x="5195063" y="2627600"/>
            <a:chExt cx="1010349" cy="754053"/>
          </a:xfrm>
        </p:grpSpPr>
        <p:sp>
          <p:nvSpPr>
            <p:cNvPr id="99" name="椭圆 98"/>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文本框 99"/>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1" name="组合 100"/>
          <p:cNvGrpSpPr/>
          <p:nvPr/>
        </p:nvGrpSpPr>
        <p:grpSpPr>
          <a:xfrm>
            <a:off x="2151714" y="1262251"/>
            <a:ext cx="653770" cy="540006"/>
            <a:chOff x="5195063" y="2627600"/>
            <a:chExt cx="1010349" cy="754053"/>
          </a:xfrm>
        </p:grpSpPr>
        <p:sp>
          <p:nvSpPr>
            <p:cNvPr id="102" name="椭圆 101"/>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02"/>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4" name="组合 103"/>
          <p:cNvGrpSpPr/>
          <p:nvPr/>
        </p:nvGrpSpPr>
        <p:grpSpPr>
          <a:xfrm>
            <a:off x="1759243" y="2098925"/>
            <a:ext cx="653770" cy="540006"/>
            <a:chOff x="5195063" y="2627600"/>
            <a:chExt cx="1010349" cy="754053"/>
          </a:xfrm>
        </p:grpSpPr>
        <p:sp>
          <p:nvSpPr>
            <p:cNvPr id="105" name="椭圆 104"/>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文本框 105"/>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7" name="组合 106"/>
          <p:cNvGrpSpPr/>
          <p:nvPr/>
        </p:nvGrpSpPr>
        <p:grpSpPr>
          <a:xfrm>
            <a:off x="2123914" y="1798647"/>
            <a:ext cx="653770" cy="540006"/>
            <a:chOff x="5195063" y="2627600"/>
            <a:chExt cx="1010349" cy="754053"/>
          </a:xfrm>
        </p:grpSpPr>
        <p:sp>
          <p:nvSpPr>
            <p:cNvPr id="108" name="椭圆 107"/>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0" name="组合 109"/>
          <p:cNvGrpSpPr/>
          <p:nvPr/>
        </p:nvGrpSpPr>
        <p:grpSpPr>
          <a:xfrm>
            <a:off x="2727527" y="1351435"/>
            <a:ext cx="653770" cy="540006"/>
            <a:chOff x="5195063" y="2627600"/>
            <a:chExt cx="1010349" cy="754053"/>
          </a:xfrm>
        </p:grpSpPr>
        <p:sp>
          <p:nvSpPr>
            <p:cNvPr id="111" name="椭圆 11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3" name="组合 112"/>
          <p:cNvGrpSpPr/>
          <p:nvPr/>
        </p:nvGrpSpPr>
        <p:grpSpPr>
          <a:xfrm>
            <a:off x="2677997" y="2028785"/>
            <a:ext cx="653770" cy="540006"/>
            <a:chOff x="5195063" y="2627600"/>
            <a:chExt cx="1010349" cy="754053"/>
          </a:xfrm>
        </p:grpSpPr>
        <p:sp>
          <p:nvSpPr>
            <p:cNvPr id="114" name="椭圆 11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文本框 11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6" name="组合 115"/>
          <p:cNvGrpSpPr/>
          <p:nvPr/>
        </p:nvGrpSpPr>
        <p:grpSpPr>
          <a:xfrm>
            <a:off x="519956" y="903503"/>
            <a:ext cx="653770" cy="540006"/>
            <a:chOff x="5195063" y="2627600"/>
            <a:chExt cx="1010349" cy="754053"/>
          </a:xfrm>
        </p:grpSpPr>
        <p:sp>
          <p:nvSpPr>
            <p:cNvPr id="117" name="椭圆 116"/>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9" name="组合 118"/>
          <p:cNvGrpSpPr/>
          <p:nvPr/>
        </p:nvGrpSpPr>
        <p:grpSpPr>
          <a:xfrm>
            <a:off x="3163653" y="1718348"/>
            <a:ext cx="653770" cy="540006"/>
            <a:chOff x="5195063" y="2627600"/>
            <a:chExt cx="1010349" cy="754053"/>
          </a:xfrm>
        </p:grpSpPr>
        <p:sp>
          <p:nvSpPr>
            <p:cNvPr id="121" name="椭圆 12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文本框 121"/>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23" name="组合 122"/>
          <p:cNvGrpSpPr/>
          <p:nvPr/>
        </p:nvGrpSpPr>
        <p:grpSpPr>
          <a:xfrm>
            <a:off x="3180545" y="1037220"/>
            <a:ext cx="653770" cy="540006"/>
            <a:chOff x="5195063" y="2627600"/>
            <a:chExt cx="1010349" cy="754053"/>
          </a:xfrm>
        </p:grpSpPr>
        <p:sp>
          <p:nvSpPr>
            <p:cNvPr id="124" name="椭圆 12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文本框 12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aphicFrame>
        <p:nvGraphicFramePr>
          <p:cNvPr id="126" name="表格 12"/>
          <p:cNvGraphicFramePr>
            <a:graphicFrameLocks noGrp="1"/>
          </p:cNvGraphicFramePr>
          <p:nvPr/>
        </p:nvGraphicFramePr>
        <p:xfrm>
          <a:off x="1040491" y="3691493"/>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0000"/>
                    </a:ext>
                  </a:extLst>
                </a:gridCol>
                <a:gridCol w="530428">
                  <a:extLst>
                    <a:ext uri="{9D8B030D-6E8A-4147-A177-3AD203B41FA5}">
                      <a16:colId xmlns:a16="http://schemas.microsoft.com/office/drawing/2014/main" val="20001"/>
                    </a:ext>
                  </a:extLst>
                </a:gridCol>
                <a:gridCol w="529982">
                  <a:extLst>
                    <a:ext uri="{9D8B030D-6E8A-4147-A177-3AD203B41FA5}">
                      <a16:colId xmlns:a16="http://schemas.microsoft.com/office/drawing/2014/main" val="20002"/>
                    </a:ext>
                  </a:extLst>
                </a:gridCol>
                <a:gridCol w="530873">
                  <a:extLst>
                    <a:ext uri="{9D8B030D-6E8A-4147-A177-3AD203B41FA5}">
                      <a16:colId xmlns:a16="http://schemas.microsoft.com/office/drawing/2014/main" val="20003"/>
                    </a:ext>
                  </a:extLst>
                </a:gridCol>
                <a:gridCol w="530428">
                  <a:extLst>
                    <a:ext uri="{9D8B030D-6E8A-4147-A177-3AD203B41FA5}">
                      <a16:colId xmlns:a16="http://schemas.microsoft.com/office/drawing/2014/main" val="20004"/>
                    </a:ext>
                  </a:extLst>
                </a:gridCol>
                <a:gridCol w="530428">
                  <a:extLst>
                    <a:ext uri="{9D8B030D-6E8A-4147-A177-3AD203B41FA5}">
                      <a16:colId xmlns:a16="http://schemas.microsoft.com/office/drawing/2014/main" val="20005"/>
                    </a:ext>
                  </a:extLst>
                </a:gridCol>
              </a:tblGrid>
              <a:tr h="203075">
                <a:tc>
                  <a:txBody>
                    <a:bodyPr/>
                    <a:lstStyle/>
                    <a:p>
                      <a:pPr algn="ctr"/>
                      <a:r>
                        <a:rPr lang="en-US" altLang="zh-CN" sz="900" b="0" dirty="0">
                          <a:solidFill>
                            <a:schemeClr val="tx1"/>
                          </a:solidFill>
                        </a:rPr>
                        <a:t>0</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4</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3075">
                <a:tc>
                  <a:txBody>
                    <a:bodyPr/>
                    <a:lstStyle/>
                    <a:p>
                      <a:pPr algn="ctr"/>
                      <a:r>
                        <a:rPr lang="en-US" altLang="zh-CN" sz="900" dirty="0"/>
                        <a:t>5</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rPr>
                        <a:t>1</a:t>
                      </a:r>
                      <a:endParaRPr lang="zh-CN"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rPr>
                        <a:t>1</a:t>
                      </a:r>
                      <a:endParaRPr lang="zh-CN" altLang="en-US"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t>1</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t>1</a:t>
                      </a: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9</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7" name="文本框 126"/>
          <p:cNvSpPr txBox="1"/>
          <p:nvPr/>
        </p:nvSpPr>
        <p:spPr>
          <a:xfrm>
            <a:off x="277353" y="3738290"/>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sp>
        <p:nvSpPr>
          <p:cNvPr id="128" name="文本框 127"/>
          <p:cNvSpPr txBox="1"/>
          <p:nvPr/>
        </p:nvSpPr>
        <p:spPr>
          <a:xfrm>
            <a:off x="277353" y="4236561"/>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8" name="文本框 7"/>
          <p:cNvSpPr txBox="1"/>
          <p:nvPr/>
        </p:nvSpPr>
        <p:spPr>
          <a:xfrm>
            <a:off x="310361" y="3153873"/>
            <a:ext cx="5011268" cy="430887"/>
          </a:xfrm>
          <a:prstGeom prst="rect">
            <a:avLst/>
          </a:prstGeom>
          <a:noFill/>
        </p:spPr>
        <p:txBody>
          <a:bodyPr wrap="square" rtlCol="0">
            <a:spAutoFit/>
          </a:bodyPr>
          <a:lstStyle/>
          <a:p>
            <a:r>
              <a:rPr lang="en-US" altLang="zh-CN" sz="1100" dirty="0"/>
              <a:t>The result is </a:t>
            </a:r>
            <a:r>
              <a:rPr lang="en-US" altLang="zh-CN" sz="1100" u="sng" dirty="0"/>
              <a:t>No</a:t>
            </a:r>
            <a:r>
              <a:rPr lang="en-US" altLang="zh-CN" sz="1100" dirty="0"/>
              <a:t>, because TIT FOR TAT will have nobody to cooperate with and just comes away as the worst reproducer</a:t>
            </a:r>
            <a:endParaRPr lang="zh-CN" alt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sp>
        <p:nvSpPr>
          <p:cNvPr id="40" name="Google Shape;118;g1293d969190_0_0"/>
          <p:cNvSpPr txBox="1"/>
          <p:nvPr/>
        </p:nvSpPr>
        <p:spPr>
          <a:xfrm>
            <a:off x="519956" y="128499"/>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panose="02020603050405020304"/>
              <a:buNone/>
            </a:pPr>
            <a:r>
              <a:rPr lang="en-US" sz="2800" b="1" dirty="0">
                <a:solidFill>
                  <a:srgbClr val="502984"/>
                </a:solidFill>
                <a:latin typeface="Comfortaa"/>
                <a:ea typeface="Comfortaa"/>
                <a:cs typeface="Comfortaa"/>
                <a:sym typeface="Comfortaa"/>
              </a:rPr>
              <a:t>Example 2: DEFECTOR WORLD </a:t>
            </a:r>
            <a:r>
              <a:rPr lang="en-US" sz="2800" b="1" dirty="0">
                <a:solidFill>
                  <a:srgbClr val="502984"/>
                </a:solidFill>
                <a:latin typeface="Cambria Math" panose="02040503050406030204" pitchFamily="18" charset="0"/>
                <a:ea typeface="Cambria Math" panose="02040503050406030204" pitchFamily="18" charset="0"/>
                <a:cs typeface="Comfortaa"/>
                <a:sym typeface="Comfortaa"/>
              </a:rPr>
              <a:t>II</a:t>
            </a:r>
            <a:endParaRPr lang="en-US" sz="500" b="0" i="0" u="none" strike="noStrike" cap="none" dirty="0">
              <a:solidFill>
                <a:srgbClr val="000000"/>
              </a:solidFill>
              <a:latin typeface="Cambria Math" panose="02040503050406030204" pitchFamily="18" charset="0"/>
              <a:ea typeface="Cambria Math" panose="02040503050406030204" pitchFamily="18" charset="0"/>
              <a:cs typeface="Comfortaa"/>
              <a:sym typeface="Comfortaa"/>
            </a:endParaRPr>
          </a:p>
        </p:txBody>
      </p:sp>
      <p:sp>
        <p:nvSpPr>
          <p:cNvPr id="42" name="椭圆 41"/>
          <p:cNvSpPr/>
          <p:nvPr/>
        </p:nvSpPr>
        <p:spPr>
          <a:xfrm>
            <a:off x="1183022" y="829395"/>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66" name="文本框 65"/>
          <p:cNvSpPr txBox="1"/>
          <p:nvPr/>
        </p:nvSpPr>
        <p:spPr>
          <a:xfrm>
            <a:off x="310361" y="2831016"/>
            <a:ext cx="4679482" cy="646331"/>
          </a:xfrm>
          <a:prstGeom prst="rect">
            <a:avLst/>
          </a:prstGeom>
          <a:noFill/>
        </p:spPr>
        <p:txBody>
          <a:bodyPr wrap="square" rtlCol="0">
            <a:spAutoFit/>
          </a:bodyPr>
          <a:lstStyle/>
          <a:p>
            <a:r>
              <a:rPr lang="en-US" altLang="zh-CN" sz="1200" b="1" dirty="0">
                <a:solidFill>
                  <a:srgbClr val="333333"/>
                </a:solidFill>
                <a:latin typeface="Tahoma" panose="020B0604030504040204" pitchFamily="34" charset="0"/>
              </a:rPr>
              <a:t>If there are a </a:t>
            </a:r>
            <a:r>
              <a:rPr lang="en-US" altLang="zh-CN" sz="1200" b="1" dirty="0">
                <a:solidFill>
                  <a:srgbClr val="FF0000"/>
                </a:solidFill>
                <a:latin typeface="Tahoma" panose="020B0604030504040204" pitchFamily="34" charset="0"/>
              </a:rPr>
              <a:t>couple</a:t>
            </a:r>
            <a:r>
              <a:rPr lang="en-US" altLang="zh-CN" sz="1200" b="1" dirty="0">
                <a:solidFill>
                  <a:srgbClr val="333333"/>
                </a:solidFill>
                <a:latin typeface="Tahoma" panose="020B0604030504040204" pitchFamily="34" charset="0"/>
              </a:rPr>
              <a:t> </a:t>
            </a:r>
            <a:r>
              <a:rPr lang="en-US" altLang="zh-CN" sz="1200" b="1" dirty="0">
                <a:solidFill>
                  <a:schemeClr val="accent1"/>
                </a:solidFill>
                <a:latin typeface="Tahoma" panose="020B0604030504040204" pitchFamily="34" charset="0"/>
              </a:rPr>
              <a:t>TIT FOR TATs</a:t>
            </a:r>
            <a:r>
              <a:rPr lang="en-US" altLang="zh-CN" sz="1200" b="1" dirty="0">
                <a:solidFill>
                  <a:srgbClr val="333333"/>
                </a:solidFill>
                <a:latin typeface="Tahoma" panose="020B0604030504040204" pitchFamily="34" charset="0"/>
              </a:rPr>
              <a:t>, then they could gain more from one another than they loss to the defector in the tournaments.</a:t>
            </a:r>
            <a:endParaRPr lang="en-US" altLang="zh-CN" b="1" dirty="0">
              <a:solidFill>
                <a:schemeClr val="tx1"/>
              </a:solidFill>
            </a:endParaRPr>
          </a:p>
        </p:txBody>
      </p:sp>
      <p:sp>
        <p:nvSpPr>
          <p:cNvPr id="35" name="文本框 34"/>
          <p:cNvSpPr txBox="1"/>
          <p:nvPr/>
        </p:nvSpPr>
        <p:spPr>
          <a:xfrm>
            <a:off x="2323217" y="2103358"/>
            <a:ext cx="653770" cy="369332"/>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nvGrpSpPr>
          <p:cNvPr id="74" name="组合 73"/>
          <p:cNvGrpSpPr/>
          <p:nvPr/>
        </p:nvGrpSpPr>
        <p:grpSpPr>
          <a:xfrm>
            <a:off x="529252" y="1369401"/>
            <a:ext cx="653770" cy="540006"/>
            <a:chOff x="5195063" y="2627600"/>
            <a:chExt cx="1010349" cy="754053"/>
          </a:xfrm>
        </p:grpSpPr>
        <p:sp>
          <p:nvSpPr>
            <p:cNvPr id="75" name="椭圆 74"/>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3" name="组合 82"/>
          <p:cNvGrpSpPr/>
          <p:nvPr/>
        </p:nvGrpSpPr>
        <p:grpSpPr>
          <a:xfrm>
            <a:off x="1859539" y="824090"/>
            <a:ext cx="653770" cy="540006"/>
            <a:chOff x="5195063" y="2627600"/>
            <a:chExt cx="1010349" cy="754053"/>
          </a:xfrm>
        </p:grpSpPr>
        <p:sp>
          <p:nvSpPr>
            <p:cNvPr id="84" name="椭圆 8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文本框 8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6" name="组合 85"/>
          <p:cNvGrpSpPr/>
          <p:nvPr/>
        </p:nvGrpSpPr>
        <p:grpSpPr>
          <a:xfrm>
            <a:off x="2631775" y="840583"/>
            <a:ext cx="653770" cy="540006"/>
            <a:chOff x="5195063" y="2627600"/>
            <a:chExt cx="1010349" cy="754053"/>
          </a:xfrm>
        </p:grpSpPr>
        <p:sp>
          <p:nvSpPr>
            <p:cNvPr id="87" name="椭圆 86"/>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文本框 87"/>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89" name="组合 88"/>
          <p:cNvGrpSpPr/>
          <p:nvPr/>
        </p:nvGrpSpPr>
        <p:grpSpPr>
          <a:xfrm>
            <a:off x="1722498" y="1528644"/>
            <a:ext cx="653770" cy="540006"/>
            <a:chOff x="5195063" y="2627600"/>
            <a:chExt cx="1010349" cy="754053"/>
          </a:xfrm>
        </p:grpSpPr>
        <p:sp>
          <p:nvSpPr>
            <p:cNvPr id="90" name="椭圆 89"/>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5" name="组合 94"/>
          <p:cNvGrpSpPr/>
          <p:nvPr/>
        </p:nvGrpSpPr>
        <p:grpSpPr>
          <a:xfrm>
            <a:off x="557308" y="2031744"/>
            <a:ext cx="653770" cy="540006"/>
            <a:chOff x="5195063" y="2627600"/>
            <a:chExt cx="1010349" cy="754053"/>
          </a:xfrm>
        </p:grpSpPr>
        <p:sp>
          <p:nvSpPr>
            <p:cNvPr id="96" name="椭圆 95"/>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98" name="组合 97"/>
          <p:cNvGrpSpPr/>
          <p:nvPr/>
        </p:nvGrpSpPr>
        <p:grpSpPr>
          <a:xfrm>
            <a:off x="1186262" y="2185190"/>
            <a:ext cx="653770" cy="540006"/>
            <a:chOff x="5195063" y="2627600"/>
            <a:chExt cx="1010349" cy="754053"/>
          </a:xfrm>
        </p:grpSpPr>
        <p:sp>
          <p:nvSpPr>
            <p:cNvPr id="99" name="椭圆 98"/>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文本框 99"/>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1" name="组合 100"/>
          <p:cNvGrpSpPr/>
          <p:nvPr/>
        </p:nvGrpSpPr>
        <p:grpSpPr>
          <a:xfrm>
            <a:off x="2151714" y="1262251"/>
            <a:ext cx="653770" cy="540006"/>
            <a:chOff x="5195063" y="2627600"/>
            <a:chExt cx="1010349" cy="754053"/>
          </a:xfrm>
        </p:grpSpPr>
        <p:sp>
          <p:nvSpPr>
            <p:cNvPr id="102" name="椭圆 101"/>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文本框 102"/>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4" name="组合 103"/>
          <p:cNvGrpSpPr/>
          <p:nvPr/>
        </p:nvGrpSpPr>
        <p:grpSpPr>
          <a:xfrm>
            <a:off x="1759243" y="2098925"/>
            <a:ext cx="653770" cy="540006"/>
            <a:chOff x="5195063" y="2627600"/>
            <a:chExt cx="1010349" cy="754053"/>
          </a:xfrm>
        </p:grpSpPr>
        <p:sp>
          <p:nvSpPr>
            <p:cNvPr id="105" name="椭圆 104"/>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文本框 105"/>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07" name="组合 106"/>
          <p:cNvGrpSpPr/>
          <p:nvPr/>
        </p:nvGrpSpPr>
        <p:grpSpPr>
          <a:xfrm>
            <a:off x="2123914" y="1798647"/>
            <a:ext cx="653770" cy="540006"/>
            <a:chOff x="5195063" y="2627600"/>
            <a:chExt cx="1010349" cy="754053"/>
          </a:xfrm>
        </p:grpSpPr>
        <p:sp>
          <p:nvSpPr>
            <p:cNvPr id="108" name="椭圆 107"/>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文本框 108"/>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0" name="组合 109"/>
          <p:cNvGrpSpPr/>
          <p:nvPr/>
        </p:nvGrpSpPr>
        <p:grpSpPr>
          <a:xfrm>
            <a:off x="2727527" y="1351435"/>
            <a:ext cx="653770" cy="540006"/>
            <a:chOff x="5195063" y="2627600"/>
            <a:chExt cx="1010349" cy="754053"/>
          </a:xfrm>
        </p:grpSpPr>
        <p:sp>
          <p:nvSpPr>
            <p:cNvPr id="111" name="椭圆 11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3" name="组合 112"/>
          <p:cNvGrpSpPr/>
          <p:nvPr/>
        </p:nvGrpSpPr>
        <p:grpSpPr>
          <a:xfrm>
            <a:off x="2677997" y="2028785"/>
            <a:ext cx="653770" cy="540006"/>
            <a:chOff x="5195063" y="2627600"/>
            <a:chExt cx="1010349" cy="754053"/>
          </a:xfrm>
        </p:grpSpPr>
        <p:sp>
          <p:nvSpPr>
            <p:cNvPr id="114" name="椭圆 11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文本框 11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6" name="组合 115"/>
          <p:cNvGrpSpPr/>
          <p:nvPr/>
        </p:nvGrpSpPr>
        <p:grpSpPr>
          <a:xfrm>
            <a:off x="519956" y="903503"/>
            <a:ext cx="653770" cy="540006"/>
            <a:chOff x="5195063" y="2627600"/>
            <a:chExt cx="1010349" cy="754053"/>
          </a:xfrm>
        </p:grpSpPr>
        <p:sp>
          <p:nvSpPr>
            <p:cNvPr id="117" name="椭圆 116"/>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19" name="组合 118"/>
          <p:cNvGrpSpPr/>
          <p:nvPr/>
        </p:nvGrpSpPr>
        <p:grpSpPr>
          <a:xfrm>
            <a:off x="3163653" y="1718348"/>
            <a:ext cx="653770" cy="540006"/>
            <a:chOff x="5195063" y="2627600"/>
            <a:chExt cx="1010349" cy="754053"/>
          </a:xfrm>
        </p:grpSpPr>
        <p:sp>
          <p:nvSpPr>
            <p:cNvPr id="121" name="椭圆 120"/>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文本框 121"/>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pSp>
        <p:nvGrpSpPr>
          <p:cNvPr id="123" name="组合 122"/>
          <p:cNvGrpSpPr/>
          <p:nvPr/>
        </p:nvGrpSpPr>
        <p:grpSpPr>
          <a:xfrm>
            <a:off x="3180545" y="1037220"/>
            <a:ext cx="653770" cy="540006"/>
            <a:chOff x="5195063" y="2627600"/>
            <a:chExt cx="1010349" cy="754053"/>
          </a:xfrm>
        </p:grpSpPr>
        <p:sp>
          <p:nvSpPr>
            <p:cNvPr id="124" name="椭圆 123"/>
            <p:cNvSpPr/>
            <p:nvPr/>
          </p:nvSpPr>
          <p:spPr>
            <a:xfrm>
              <a:off x="5261897" y="2627600"/>
              <a:ext cx="833717" cy="75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文本框 124"/>
            <p:cNvSpPr txBox="1"/>
            <p:nvPr/>
          </p:nvSpPr>
          <p:spPr>
            <a:xfrm>
              <a:off x="5195063" y="2723711"/>
              <a:ext cx="1010349" cy="515727"/>
            </a:xfrm>
            <a:prstGeom prst="rect">
              <a:avLst/>
            </a:prstGeom>
            <a:noFill/>
          </p:spPr>
          <p:txBody>
            <a:bodyPr wrap="square">
              <a:spAutoFit/>
            </a:bodyPr>
            <a:lstStyle/>
            <a:p>
              <a:pPr algn="ctr"/>
              <a:r>
                <a:rPr lang="en-US" altLang="zh-CN" sz="900" b="1" dirty="0">
                  <a:solidFill>
                    <a:schemeClr val="bg1"/>
                  </a:solidFill>
                </a:rPr>
                <a:t>Always </a:t>
              </a:r>
            </a:p>
            <a:p>
              <a:pPr algn="ctr"/>
              <a:r>
                <a:rPr lang="en-US" altLang="zh-CN" sz="900" b="1" dirty="0">
                  <a:solidFill>
                    <a:schemeClr val="bg1"/>
                  </a:solidFill>
                </a:rPr>
                <a:t>Defector</a:t>
              </a:r>
              <a:endParaRPr lang="zh-CN" altLang="en-US" sz="900" b="1" dirty="0">
                <a:solidFill>
                  <a:schemeClr val="bg1"/>
                </a:solidFill>
              </a:endParaRPr>
            </a:p>
          </p:txBody>
        </p:sp>
      </p:grpSp>
      <p:graphicFrame>
        <p:nvGraphicFramePr>
          <p:cNvPr id="126" name="表格 12"/>
          <p:cNvGraphicFramePr>
            <a:graphicFrameLocks noGrp="1"/>
          </p:cNvGraphicFramePr>
          <p:nvPr/>
        </p:nvGraphicFramePr>
        <p:xfrm>
          <a:off x="903166" y="3656674"/>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0000"/>
                    </a:ext>
                  </a:extLst>
                </a:gridCol>
                <a:gridCol w="530428">
                  <a:extLst>
                    <a:ext uri="{9D8B030D-6E8A-4147-A177-3AD203B41FA5}">
                      <a16:colId xmlns:a16="http://schemas.microsoft.com/office/drawing/2014/main" val="20001"/>
                    </a:ext>
                  </a:extLst>
                </a:gridCol>
                <a:gridCol w="529982">
                  <a:extLst>
                    <a:ext uri="{9D8B030D-6E8A-4147-A177-3AD203B41FA5}">
                      <a16:colId xmlns:a16="http://schemas.microsoft.com/office/drawing/2014/main" val="20002"/>
                    </a:ext>
                  </a:extLst>
                </a:gridCol>
                <a:gridCol w="530873">
                  <a:extLst>
                    <a:ext uri="{9D8B030D-6E8A-4147-A177-3AD203B41FA5}">
                      <a16:colId xmlns:a16="http://schemas.microsoft.com/office/drawing/2014/main" val="20003"/>
                    </a:ext>
                  </a:extLst>
                </a:gridCol>
                <a:gridCol w="530428">
                  <a:extLst>
                    <a:ext uri="{9D8B030D-6E8A-4147-A177-3AD203B41FA5}">
                      <a16:colId xmlns:a16="http://schemas.microsoft.com/office/drawing/2014/main" val="20004"/>
                    </a:ext>
                  </a:extLst>
                </a:gridCol>
                <a:gridCol w="530428">
                  <a:extLst>
                    <a:ext uri="{9D8B030D-6E8A-4147-A177-3AD203B41FA5}">
                      <a16:colId xmlns:a16="http://schemas.microsoft.com/office/drawing/2014/main" val="20005"/>
                    </a:ext>
                  </a:extLst>
                </a:gridCol>
              </a:tblGrid>
              <a:tr h="203075">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15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3075">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CO</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3075">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3</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15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7" name="文本框 126"/>
          <p:cNvSpPr txBox="1"/>
          <p:nvPr/>
        </p:nvSpPr>
        <p:spPr>
          <a:xfrm>
            <a:off x="277353" y="3738290"/>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sp>
        <p:nvSpPr>
          <p:cNvPr id="57" name="椭圆 56"/>
          <p:cNvSpPr/>
          <p:nvPr/>
        </p:nvSpPr>
        <p:spPr>
          <a:xfrm>
            <a:off x="1121271" y="1600163"/>
            <a:ext cx="605470" cy="540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TIT FOR TAT</a:t>
            </a:r>
            <a:endParaRPr lang="zh-CN" altLang="en-US" sz="800" dirty="0"/>
          </a:p>
        </p:txBody>
      </p:sp>
      <p:sp>
        <p:nvSpPr>
          <p:cNvPr id="59" name="文本框 58"/>
          <p:cNvSpPr txBox="1"/>
          <p:nvPr/>
        </p:nvSpPr>
        <p:spPr>
          <a:xfrm>
            <a:off x="310361" y="4215967"/>
            <a:ext cx="656449" cy="369332"/>
          </a:xfrm>
          <a:prstGeom prst="rect">
            <a:avLst/>
          </a:prstGeom>
          <a:noFill/>
        </p:spPr>
        <p:txBody>
          <a:bodyPr wrap="square">
            <a:spAutoFit/>
          </a:bodyPr>
          <a:lstStyle/>
          <a:p>
            <a:pPr algn="ctr"/>
            <a:r>
              <a:rPr lang="en-US" altLang="zh-CN" sz="900" b="1" dirty="0"/>
              <a:t>TIT FOR TAT</a:t>
            </a:r>
            <a:endParaRPr lang="zh-CN" altLang="en-US" sz="900" b="1" dirty="0"/>
          </a:p>
        </p:txBody>
      </p:sp>
      <p:graphicFrame>
        <p:nvGraphicFramePr>
          <p:cNvPr id="60" name="表格 12"/>
          <p:cNvGraphicFramePr>
            <a:graphicFrameLocks noGrp="1"/>
          </p:cNvGraphicFramePr>
          <p:nvPr/>
        </p:nvGraphicFramePr>
        <p:xfrm>
          <a:off x="5487445" y="3691493"/>
          <a:ext cx="3182567" cy="914400"/>
        </p:xfrm>
        <a:graphic>
          <a:graphicData uri="http://schemas.openxmlformats.org/drawingml/2006/table">
            <a:tbl>
              <a:tblPr firstRow="1" bandRow="1">
                <a:tableStyleId>{5C22544A-7EE6-4342-B048-85BDC9FD1C3A}</a:tableStyleId>
              </a:tblPr>
              <a:tblGrid>
                <a:gridCol w="530428">
                  <a:extLst>
                    <a:ext uri="{9D8B030D-6E8A-4147-A177-3AD203B41FA5}">
                      <a16:colId xmlns:a16="http://schemas.microsoft.com/office/drawing/2014/main" val="20000"/>
                    </a:ext>
                  </a:extLst>
                </a:gridCol>
                <a:gridCol w="530428">
                  <a:extLst>
                    <a:ext uri="{9D8B030D-6E8A-4147-A177-3AD203B41FA5}">
                      <a16:colId xmlns:a16="http://schemas.microsoft.com/office/drawing/2014/main" val="20001"/>
                    </a:ext>
                  </a:extLst>
                </a:gridCol>
                <a:gridCol w="529982">
                  <a:extLst>
                    <a:ext uri="{9D8B030D-6E8A-4147-A177-3AD203B41FA5}">
                      <a16:colId xmlns:a16="http://schemas.microsoft.com/office/drawing/2014/main" val="20002"/>
                    </a:ext>
                  </a:extLst>
                </a:gridCol>
                <a:gridCol w="530873">
                  <a:extLst>
                    <a:ext uri="{9D8B030D-6E8A-4147-A177-3AD203B41FA5}">
                      <a16:colId xmlns:a16="http://schemas.microsoft.com/office/drawing/2014/main" val="20003"/>
                    </a:ext>
                  </a:extLst>
                </a:gridCol>
                <a:gridCol w="530428">
                  <a:extLst>
                    <a:ext uri="{9D8B030D-6E8A-4147-A177-3AD203B41FA5}">
                      <a16:colId xmlns:a16="http://schemas.microsoft.com/office/drawing/2014/main" val="20004"/>
                    </a:ext>
                  </a:extLst>
                </a:gridCol>
                <a:gridCol w="530428">
                  <a:extLst>
                    <a:ext uri="{9D8B030D-6E8A-4147-A177-3AD203B41FA5}">
                      <a16:colId xmlns:a16="http://schemas.microsoft.com/office/drawing/2014/main" val="20005"/>
                    </a:ext>
                  </a:extLst>
                </a:gridCol>
              </a:tblGrid>
              <a:tr h="203075">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3075">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900" b="1" dirty="0"/>
                        <a:t>DE</a:t>
                      </a:r>
                      <a:endParaRPr lang="zh-CN" altLang="en-US"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3075">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0" dirty="0">
                          <a:solidFill>
                            <a:schemeClr val="tx1"/>
                          </a:solidFill>
                        </a:rPr>
                        <a:t>1</a:t>
                      </a:r>
                      <a:endParaRPr lang="zh-CN"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b="1" dirty="0">
                          <a:solidFill>
                            <a:srgbClr val="FF0000"/>
                          </a:solidFill>
                        </a:rPr>
                        <a:t>5</a:t>
                      </a:r>
                      <a:endParaRPr lang="zh-CN" altLang="en-US" sz="9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2" name="文本框 61"/>
          <p:cNvSpPr txBox="1"/>
          <p:nvPr/>
        </p:nvSpPr>
        <p:spPr>
          <a:xfrm>
            <a:off x="4878621" y="3737335"/>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63" name="文本框 62"/>
          <p:cNvSpPr txBox="1"/>
          <p:nvPr/>
        </p:nvSpPr>
        <p:spPr>
          <a:xfrm>
            <a:off x="4854809" y="4190080"/>
            <a:ext cx="656449" cy="369332"/>
          </a:xfrm>
          <a:prstGeom prst="rect">
            <a:avLst/>
          </a:prstGeom>
          <a:noFill/>
        </p:spPr>
        <p:txBody>
          <a:bodyPr wrap="square">
            <a:spAutoFit/>
          </a:bodyPr>
          <a:lstStyle/>
          <a:p>
            <a:pPr algn="ctr"/>
            <a:r>
              <a:rPr lang="en-US" altLang="zh-CN" sz="900" b="1" dirty="0"/>
              <a:t>Always</a:t>
            </a:r>
          </a:p>
          <a:p>
            <a:pPr algn="ctr"/>
            <a:r>
              <a:rPr lang="en-US" altLang="zh-CN" sz="900" b="1" dirty="0"/>
              <a:t>Defector</a:t>
            </a:r>
            <a:endParaRPr lang="zh-CN" altLang="en-US" sz="900" b="1" dirty="0"/>
          </a:p>
        </p:txBody>
      </p:sp>
      <p:sp>
        <p:nvSpPr>
          <p:cNvPr id="2" name="文本框 1"/>
          <p:cNvSpPr txBox="1"/>
          <p:nvPr/>
        </p:nvSpPr>
        <p:spPr>
          <a:xfrm>
            <a:off x="4317602" y="3840675"/>
            <a:ext cx="532609" cy="584775"/>
          </a:xfrm>
          <a:prstGeom prst="rect">
            <a:avLst/>
          </a:prstGeom>
          <a:noFill/>
        </p:spPr>
        <p:txBody>
          <a:bodyPr wrap="square" rtlCol="0">
            <a:spAutoFit/>
          </a:bodyPr>
          <a:lstStyle/>
          <a:p>
            <a:r>
              <a:rPr lang="en-US" altLang="zh-CN" sz="3200" dirty="0"/>
              <a:t>&gt;</a:t>
            </a:r>
            <a:endParaRPr lang="zh-CN" altLang="en-US" sz="3200" dirty="0"/>
          </a:p>
        </p:txBody>
      </p:sp>
      <p:pic>
        <p:nvPicPr>
          <p:cNvPr id="4" name="图片 3"/>
          <p:cNvPicPr>
            <a:picLocks noChangeAspect="1"/>
          </p:cNvPicPr>
          <p:nvPr/>
        </p:nvPicPr>
        <p:blipFill>
          <a:blip r:embed="rId3"/>
          <a:stretch>
            <a:fillRect/>
          </a:stretch>
        </p:blipFill>
        <p:spPr>
          <a:xfrm>
            <a:off x="5469904" y="733491"/>
            <a:ext cx="2909631" cy="28280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7"/>
          <p:cNvSpPr txBox="1">
            <a:spLocks noGrp="1"/>
          </p:cNvSpPr>
          <p:nvPr>
            <p:ph type="title"/>
          </p:nvPr>
        </p:nvSpPr>
        <p:spPr>
          <a:xfrm>
            <a:off x="0" y="2086987"/>
            <a:ext cx="9144000" cy="700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3200"/>
              <a:buFont typeface="Arial"/>
              <a:buNone/>
            </a:pPr>
            <a:r>
              <a:rPr lang="en-US" sz="3200" b="1"/>
              <a:t>Thank you for your listening!</a:t>
            </a:r>
            <a:endParaRPr sz="3200" b="1"/>
          </a:p>
        </p:txBody>
      </p:sp>
      <p:sp>
        <p:nvSpPr>
          <p:cNvPr id="295" name="Google Shape;295;p7"/>
          <p:cNvSpPr txBox="1"/>
          <p:nvPr/>
        </p:nvSpPr>
        <p:spPr>
          <a:xfrm>
            <a:off x="2430650" y="3107304"/>
            <a:ext cx="3672000" cy="10323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文本框 5">
            <a:extLst>
              <a:ext uri="{FF2B5EF4-FFF2-40B4-BE49-F238E27FC236}">
                <a16:creationId xmlns:a16="http://schemas.microsoft.com/office/drawing/2014/main" id="{4907630B-B504-5A79-6A91-2E49F1FD1313}"/>
              </a:ext>
            </a:extLst>
          </p:cNvPr>
          <p:cNvSpPr txBox="1"/>
          <p:nvPr/>
        </p:nvSpPr>
        <p:spPr>
          <a:xfrm>
            <a:off x="300986" y="4174427"/>
            <a:ext cx="7931328" cy="1031051"/>
          </a:xfrm>
          <a:prstGeom prst="rect">
            <a:avLst/>
          </a:prstGeom>
          <a:noFill/>
        </p:spPr>
        <p:txBody>
          <a:bodyPr wrap="square" rtlCol="0">
            <a:spAutoFit/>
          </a:bodyPr>
          <a:lstStyle/>
          <a:p>
            <a:r>
              <a:rPr lang="en-US" altLang="zh-CN" sz="1000" b="1" dirty="0">
                <a:solidFill>
                  <a:schemeClr val="bg1"/>
                </a:solidFill>
              </a:rPr>
              <a:t>Referenced: </a:t>
            </a:r>
          </a:p>
          <a:p>
            <a:r>
              <a:rPr lang="en-US" altLang="zh-CN" sz="1000" dirty="0">
                <a:solidFill>
                  <a:schemeClr val="bg1"/>
                </a:solidFill>
              </a:rPr>
              <a:t>[1] Axelrod, Robert, and William D. Hamilton. "The evolution of cooperation." science 211.4489 (1981): 1390-1396.</a:t>
            </a:r>
          </a:p>
          <a:p>
            <a:r>
              <a:rPr lang="en-US" altLang="zh-CN" sz="1000" dirty="0">
                <a:solidFill>
                  <a:schemeClr val="bg1"/>
                </a:solidFill>
              </a:rPr>
              <a:t>[2] Moran, P. (1958). Random processes in genetics. Mathematical Proceedings of the Cambridge Philosophical Society, 54(1), 60-71. doi:10.1017/S0305004100033193</a:t>
            </a:r>
          </a:p>
          <a:p>
            <a:endParaRPr lang="en-US" altLang="zh-CN" sz="1000" dirty="0">
              <a:solidFill>
                <a:schemeClr val="bg1"/>
              </a:solidFill>
            </a:endParaRPr>
          </a:p>
          <a:p>
            <a:endParaRPr lang="zh-CN" alt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2" name="Google Shape;112;p2"/>
          <p:cNvSpPr txBox="1">
            <a:spLocks noGrp="1"/>
          </p:cNvSpPr>
          <p:nvPr>
            <p:ph type="sldNum" idx="12"/>
          </p:nvPr>
        </p:nvSpPr>
        <p:spPr>
          <a:xfrm>
            <a:off x="6566207" y="4772754"/>
            <a:ext cx="2133600" cy="27384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7" name="Picture 4">
            <a:extLst>
              <a:ext uri="{FF2B5EF4-FFF2-40B4-BE49-F238E27FC236}">
                <a16:creationId xmlns:a16="http://schemas.microsoft.com/office/drawing/2014/main" id="{64A811C8-BEBB-8F33-24A2-89B7038A9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6" y="2547349"/>
            <a:ext cx="1472782" cy="18409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C7DC1BF-9B56-A701-B798-F273D8784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006" y="2547349"/>
            <a:ext cx="1472782" cy="184097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41EFEC59-AF18-36DF-4831-B443D6C8339B}"/>
              </a:ext>
            </a:extLst>
          </p:cNvPr>
          <p:cNvPicPr>
            <a:picLocks noChangeAspect="1"/>
          </p:cNvPicPr>
          <p:nvPr/>
        </p:nvPicPr>
        <p:blipFill>
          <a:blip r:embed="rId5"/>
          <a:stretch>
            <a:fillRect/>
          </a:stretch>
        </p:blipFill>
        <p:spPr>
          <a:xfrm>
            <a:off x="4460023" y="2552929"/>
            <a:ext cx="1506071" cy="1723102"/>
          </a:xfrm>
          <a:prstGeom prst="rect">
            <a:avLst/>
          </a:prstGeom>
        </p:spPr>
      </p:pic>
      <p:pic>
        <p:nvPicPr>
          <p:cNvPr id="10" name="图片 9">
            <a:extLst>
              <a:ext uri="{FF2B5EF4-FFF2-40B4-BE49-F238E27FC236}">
                <a16:creationId xmlns:a16="http://schemas.microsoft.com/office/drawing/2014/main" id="{9527BCC9-AFD1-E87C-5B7F-A636D5E641F8}"/>
              </a:ext>
            </a:extLst>
          </p:cNvPr>
          <p:cNvPicPr>
            <a:picLocks noChangeAspect="1"/>
          </p:cNvPicPr>
          <p:nvPr/>
        </p:nvPicPr>
        <p:blipFill rotWithShape="1">
          <a:blip r:embed="rId6"/>
          <a:srcRect r="5093"/>
          <a:stretch/>
        </p:blipFill>
        <p:spPr>
          <a:xfrm>
            <a:off x="6353625" y="2692384"/>
            <a:ext cx="1279382" cy="1550908"/>
          </a:xfrm>
          <a:prstGeom prst="rect">
            <a:avLst/>
          </a:prstGeom>
        </p:spPr>
      </p:pic>
      <p:sp>
        <p:nvSpPr>
          <p:cNvPr id="110" name="Google Shape;110;p2"/>
          <p:cNvSpPr txBox="1"/>
          <p:nvPr/>
        </p:nvSpPr>
        <p:spPr>
          <a:xfrm>
            <a:off x="457200" y="295580"/>
            <a:ext cx="3856007" cy="3344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i="0" u="none" strike="noStrike" cap="none">
                <a:solidFill>
                  <a:srgbClr val="502984"/>
                </a:solidFill>
                <a:latin typeface="Comfortaa"/>
                <a:ea typeface="Comfortaa"/>
                <a:cs typeface="Comfortaa"/>
                <a:sym typeface="Comfortaa"/>
              </a:rPr>
              <a:t>Contents</a:t>
            </a:r>
            <a:endParaRPr sz="1400" b="0" i="0" u="none" strike="noStrike" cap="none">
              <a:solidFill>
                <a:srgbClr val="000000"/>
              </a:solidFill>
              <a:latin typeface="Comfortaa"/>
              <a:ea typeface="Comfortaa"/>
              <a:cs typeface="Comfortaa"/>
              <a:sym typeface="Comfortaa"/>
            </a:endParaRPr>
          </a:p>
        </p:txBody>
      </p:sp>
      <p:sp>
        <p:nvSpPr>
          <p:cNvPr id="111" name="Google Shape;111;p2"/>
          <p:cNvSpPr txBox="1"/>
          <p:nvPr/>
        </p:nvSpPr>
        <p:spPr>
          <a:xfrm>
            <a:off x="479100" y="746125"/>
            <a:ext cx="8207700" cy="193895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Iterated Prisoner's Dilemma</a:t>
            </a:r>
          </a:p>
          <a:p>
            <a:pPr marL="285750" indent="-285750" algn="just">
              <a:lnSpc>
                <a:spcPct val="150000"/>
              </a:lnSpc>
              <a:buClr>
                <a:schemeClr val="dk1"/>
              </a:buClr>
              <a:buSzPts val="2000"/>
              <a:buFont typeface="Comfortaa"/>
              <a:buChar char="•"/>
            </a:pPr>
            <a:r>
              <a:rPr lang="en-US" sz="2000" b="0" i="0" u="none" strike="noStrike" cap="none" dirty="0">
                <a:solidFill>
                  <a:schemeClr val="dk1"/>
                </a:solidFill>
                <a:latin typeface="Comfortaa"/>
                <a:ea typeface="Comfortaa"/>
                <a:cs typeface="Comfortaa"/>
                <a:sym typeface="Comfortaa"/>
              </a:rPr>
              <a:t>Axelrod’s Tournament</a:t>
            </a:r>
          </a:p>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Strategy analysis (TIT FOR TAT, GRADUAL …)</a:t>
            </a:r>
            <a:endParaRPr lang="en-US" sz="2000" b="0" i="0" u="none" strike="noStrike" cap="none" dirty="0">
              <a:solidFill>
                <a:schemeClr val="dk1"/>
              </a:solidFill>
              <a:latin typeface="Comfortaa"/>
              <a:ea typeface="Comfortaa"/>
              <a:cs typeface="Comfortaa"/>
              <a:sym typeface="Comfortaa"/>
            </a:endParaRPr>
          </a:p>
          <a:p>
            <a:pPr marL="285750" marR="0" lvl="0" indent="-285750" algn="just" rtl="0">
              <a:lnSpc>
                <a:spcPct val="150000"/>
              </a:lnSpc>
              <a:spcBef>
                <a:spcPts val="0"/>
              </a:spcBef>
              <a:spcAft>
                <a:spcPts val="0"/>
              </a:spcAft>
              <a:buClr>
                <a:schemeClr val="dk1"/>
              </a:buClr>
              <a:buSzPts val="2000"/>
              <a:buFont typeface="Comfortaa"/>
              <a:buChar char="•"/>
            </a:pPr>
            <a:r>
              <a:rPr lang="en-US" sz="2000" dirty="0">
                <a:solidFill>
                  <a:schemeClr val="dk1"/>
                </a:solidFill>
                <a:latin typeface="Comfortaa"/>
                <a:ea typeface="Comfortaa"/>
                <a:cs typeface="Comfortaa"/>
                <a:sym typeface="Comfortaa"/>
              </a:rPr>
              <a:t>The Evolution of Cooperation (2 Special Situations)</a:t>
            </a:r>
          </a:p>
        </p:txBody>
      </p:sp>
      <p:sp>
        <p:nvSpPr>
          <p:cNvPr id="11" name="文本框 10">
            <a:extLst>
              <a:ext uri="{FF2B5EF4-FFF2-40B4-BE49-F238E27FC236}">
                <a16:creationId xmlns:a16="http://schemas.microsoft.com/office/drawing/2014/main" id="{3ADC480B-E354-C446-9E9E-73DC6A35E101}"/>
              </a:ext>
            </a:extLst>
          </p:cNvPr>
          <p:cNvSpPr txBox="1"/>
          <p:nvPr/>
        </p:nvSpPr>
        <p:spPr>
          <a:xfrm>
            <a:off x="691466" y="4486301"/>
            <a:ext cx="799533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Picture referenced from: </a:t>
            </a:r>
            <a:r>
              <a:rPr lang="en-US" altLang="zh-CN" sz="1200" dirty="0">
                <a:latin typeface="Times New Roman" panose="02020603050405020304" pitchFamily="18" charset="0"/>
                <a:cs typeface="Times New Roman" panose="02020603050405020304" pitchFamily="18" charset="0"/>
                <a:hlinkClick r:id="rId7"/>
              </a:rPr>
              <a:t>https://medium.com/thinking-is-hard/a-prisoners-dilemma-cheat-sheet-4d85fe289d87</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The Prisoner's Dilemma</a:t>
            </a:r>
            <a:r>
              <a:rPr lang="en-US" sz="1100" b="1" dirty="0">
                <a:solidFill>
                  <a:srgbClr val="502984"/>
                </a:solidFill>
                <a:latin typeface="Comfortaa"/>
                <a:ea typeface="Comfortaa"/>
                <a:cs typeface="Comfortaa"/>
                <a:sym typeface="Comfortaa"/>
              </a:rPr>
              <a:t>	</a:t>
            </a:r>
            <a:endParaRPr sz="600" b="0" i="0" u="none" strike="noStrike" cap="none" dirty="0">
              <a:solidFill>
                <a:srgbClr val="000000"/>
              </a:solidFill>
              <a:latin typeface="Comfortaa"/>
              <a:ea typeface="Comfortaa"/>
              <a:cs typeface="Comfortaa"/>
              <a:sym typeface="Comfortaa"/>
            </a:endParaRPr>
          </a:p>
        </p:txBody>
      </p:sp>
      <p:sp>
        <p:nvSpPr>
          <p:cNvPr id="119" name="Google Shape;119;g1293d969190_0_0"/>
          <p:cNvSpPr txBox="1"/>
          <p:nvPr/>
        </p:nvSpPr>
        <p:spPr>
          <a:xfrm>
            <a:off x="457200" y="944109"/>
            <a:ext cx="8137500" cy="1708120"/>
          </a:xfrm>
          <a:prstGeom prst="rect">
            <a:avLst/>
          </a:prstGeom>
          <a:noFill/>
          <a:ln>
            <a:noFill/>
          </a:ln>
        </p:spPr>
        <p:txBody>
          <a:bodyPr spcFirstLastPara="1" wrap="square" lIns="91425" tIns="45700" rIns="91425" bIns="45700" anchor="t" anchorCtr="0">
            <a:spAutoFit/>
          </a:bodyPr>
          <a:lstStyle/>
          <a:p>
            <a:pPr marL="285750" marR="0" lvl="0" indent="-266700" algn="just" rtl="0">
              <a:lnSpc>
                <a:spcPct val="150000"/>
              </a:lnSpc>
              <a:spcBef>
                <a:spcPts val="0"/>
              </a:spcBef>
              <a:spcAft>
                <a:spcPts val="0"/>
              </a:spcAft>
              <a:buClr>
                <a:schemeClr val="dk1"/>
              </a:buClr>
              <a:buSzPts val="1700"/>
              <a:buFont typeface="Comfortaa"/>
              <a:buChar char="•"/>
            </a:pPr>
            <a:r>
              <a:rPr lang="en-US" sz="1800" dirty="0">
                <a:solidFill>
                  <a:schemeClr val="dk1"/>
                </a:solidFill>
              </a:rPr>
              <a:t>Prisoner’s dilemma is a strange but fascinating thought experiment / game that can teach us all why some strategies for cooperation are better than others.</a:t>
            </a:r>
          </a:p>
          <a:p>
            <a:pPr marL="285750" marR="0" lvl="0" indent="-266700" algn="just" rtl="0">
              <a:lnSpc>
                <a:spcPct val="150000"/>
              </a:lnSpc>
              <a:spcBef>
                <a:spcPts val="0"/>
              </a:spcBef>
              <a:spcAft>
                <a:spcPts val="0"/>
              </a:spcAft>
              <a:buClr>
                <a:schemeClr val="dk1"/>
              </a:buClr>
              <a:buSzPts val="1700"/>
              <a:buFont typeface="Comfortaa"/>
              <a:buChar char="•"/>
            </a:pPr>
            <a:endParaRPr lang="en-US" sz="1600" dirty="0">
              <a:solidFill>
                <a:schemeClr val="dk1"/>
              </a:solidFill>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4" name="图片 3">
            <a:extLst>
              <a:ext uri="{FF2B5EF4-FFF2-40B4-BE49-F238E27FC236}">
                <a16:creationId xmlns:a16="http://schemas.microsoft.com/office/drawing/2014/main" id="{4F8E677E-88CC-5309-0096-6C14484CAE52}"/>
              </a:ext>
            </a:extLst>
          </p:cNvPr>
          <p:cNvPicPr>
            <a:picLocks noChangeAspect="1"/>
          </p:cNvPicPr>
          <p:nvPr/>
        </p:nvPicPr>
        <p:blipFill>
          <a:blip r:embed="rId3"/>
          <a:stretch>
            <a:fillRect/>
          </a:stretch>
        </p:blipFill>
        <p:spPr>
          <a:xfrm>
            <a:off x="2635237" y="2202429"/>
            <a:ext cx="3781425" cy="1381125"/>
          </a:xfrm>
          <a:prstGeom prst="rect">
            <a:avLst/>
          </a:prstGeom>
        </p:spPr>
      </p:pic>
      <p:sp>
        <p:nvSpPr>
          <p:cNvPr id="21" name="Google Shape;119;g1293d969190_0_0">
            <a:extLst>
              <a:ext uri="{FF2B5EF4-FFF2-40B4-BE49-F238E27FC236}">
                <a16:creationId xmlns:a16="http://schemas.microsoft.com/office/drawing/2014/main" id="{2970A48B-283A-B9E8-B5E7-77A8878112A7}"/>
              </a:ext>
            </a:extLst>
          </p:cNvPr>
          <p:cNvSpPr txBox="1"/>
          <p:nvPr/>
        </p:nvSpPr>
        <p:spPr>
          <a:xfrm>
            <a:off x="729205" y="3543130"/>
            <a:ext cx="7865495" cy="830956"/>
          </a:xfrm>
          <a:prstGeom prst="rect">
            <a:avLst/>
          </a:prstGeom>
          <a:noFill/>
          <a:ln>
            <a:noFill/>
          </a:ln>
        </p:spPr>
        <p:txBody>
          <a:bodyPr spcFirstLastPara="1" wrap="square" lIns="91425" tIns="45700" rIns="91425" bIns="45700" anchor="t" anchorCtr="0">
            <a:spAutoFit/>
          </a:bodyPr>
          <a:lstStyle/>
          <a:p>
            <a:pPr marL="19050" marR="0" lvl="0" algn="just" rtl="0">
              <a:lnSpc>
                <a:spcPct val="150000"/>
              </a:lnSpc>
              <a:spcBef>
                <a:spcPts val="0"/>
              </a:spcBef>
              <a:spcAft>
                <a:spcPts val="0"/>
              </a:spcAft>
              <a:buClr>
                <a:schemeClr val="dk1"/>
              </a:buClr>
              <a:buSzPts val="1700"/>
            </a:pPr>
            <a:r>
              <a:rPr lang="en-US" altLang="zh-CN" sz="1600" dirty="0">
                <a:solidFill>
                  <a:schemeClr val="dk1"/>
                </a:solidFill>
              </a:rPr>
              <a:t>Obviously, for such a single-round prisoner’s dilemma game, the</a:t>
            </a:r>
            <a:r>
              <a:rPr lang="en-US" altLang="zh-CN" sz="1600" b="1" dirty="0">
                <a:solidFill>
                  <a:schemeClr val="dk1"/>
                </a:solidFill>
              </a:rPr>
              <a:t> Nash equilibrium </a:t>
            </a:r>
            <a:r>
              <a:rPr lang="en-US" altLang="zh-CN" sz="1600" dirty="0">
                <a:solidFill>
                  <a:schemeClr val="dk1"/>
                </a:solidFill>
              </a:rPr>
              <a:t>is  (1,1)</a:t>
            </a:r>
            <a:endParaRPr lang="en-US" sz="1600" dirty="0">
              <a:solidFill>
                <a:schemeClr val="dk1"/>
              </a:solidFill>
            </a:endParaRPr>
          </a:p>
        </p:txBody>
      </p:sp>
      <p:pic>
        <p:nvPicPr>
          <p:cNvPr id="24" name="图片 23">
            <a:extLst>
              <a:ext uri="{FF2B5EF4-FFF2-40B4-BE49-F238E27FC236}">
                <a16:creationId xmlns:a16="http://schemas.microsoft.com/office/drawing/2014/main" id="{D439587D-D27A-854F-F9B1-B7F406F4B12E}"/>
              </a:ext>
            </a:extLst>
          </p:cNvPr>
          <p:cNvPicPr>
            <a:picLocks noChangeAspect="1"/>
          </p:cNvPicPr>
          <p:nvPr/>
        </p:nvPicPr>
        <p:blipFill>
          <a:blip r:embed="rId4"/>
          <a:stretch>
            <a:fillRect/>
          </a:stretch>
        </p:blipFill>
        <p:spPr>
          <a:xfrm>
            <a:off x="1540228" y="2652229"/>
            <a:ext cx="741141" cy="700488"/>
          </a:xfrm>
          <a:prstGeom prst="rect">
            <a:avLst/>
          </a:prstGeom>
        </p:spPr>
      </p:pic>
      <p:pic>
        <p:nvPicPr>
          <p:cNvPr id="26" name="图片 25">
            <a:extLst>
              <a:ext uri="{FF2B5EF4-FFF2-40B4-BE49-F238E27FC236}">
                <a16:creationId xmlns:a16="http://schemas.microsoft.com/office/drawing/2014/main" id="{ACB451FD-CE85-64F3-7D57-9908132CB544}"/>
              </a:ext>
            </a:extLst>
          </p:cNvPr>
          <p:cNvPicPr>
            <a:picLocks noChangeAspect="1"/>
          </p:cNvPicPr>
          <p:nvPr/>
        </p:nvPicPr>
        <p:blipFill>
          <a:blip r:embed="rId5"/>
          <a:stretch>
            <a:fillRect/>
          </a:stretch>
        </p:blipFill>
        <p:spPr>
          <a:xfrm>
            <a:off x="6775635" y="2652229"/>
            <a:ext cx="769665" cy="766376"/>
          </a:xfrm>
          <a:prstGeom prst="rect">
            <a:avLst/>
          </a:prstGeom>
        </p:spPr>
      </p:pic>
      <p:sp>
        <p:nvSpPr>
          <p:cNvPr id="12" name="文本框 11">
            <a:extLst>
              <a:ext uri="{FF2B5EF4-FFF2-40B4-BE49-F238E27FC236}">
                <a16:creationId xmlns:a16="http://schemas.microsoft.com/office/drawing/2014/main" id="{2D5EF2D6-C5D9-4230-EC9C-4ACC6317D3A0}"/>
              </a:ext>
            </a:extLst>
          </p:cNvPr>
          <p:cNvSpPr txBox="1"/>
          <p:nvPr/>
        </p:nvSpPr>
        <p:spPr>
          <a:xfrm>
            <a:off x="793639" y="4474455"/>
            <a:ext cx="5788136"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Reference: </a:t>
            </a:r>
            <a:r>
              <a:rPr lang="zh-CN" altLang="en-US" sz="1200" dirty="0">
                <a:hlinkClick r:id="rId6"/>
              </a:rPr>
              <a:t>https://en.wikipedia.org/wiki/Prisoner%27s_dilemma</a:t>
            </a:r>
            <a:r>
              <a:rPr lang="en-US" altLang="zh-CN" sz="1200" dirty="0">
                <a:latin typeface="Times New Roman" panose="02020603050405020304" pitchFamily="18" charset="0"/>
                <a:cs typeface="Times New Roman" panose="02020603050405020304" pitchFamily="18" charset="0"/>
              </a:rPr>
              <a:t> </a:t>
            </a:r>
            <a:endParaRPr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28966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The Iterated Prisoner's Dilemma</a:t>
            </a:r>
            <a:endParaRPr lang="en-US"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457200" y="771892"/>
            <a:ext cx="8229600" cy="1200288"/>
          </a:xfrm>
          <a:prstGeom prst="rect">
            <a:avLst/>
          </a:prstGeom>
          <a:noFill/>
          <a:ln>
            <a:noFill/>
          </a:ln>
        </p:spPr>
        <p:txBody>
          <a:bodyPr spcFirstLastPara="1" wrap="square" lIns="91425" tIns="45700" rIns="91425" bIns="45700" anchor="t" anchorCtr="0">
            <a:spAutoFit/>
          </a:bodyPr>
          <a:lstStyle/>
          <a:p>
            <a:pPr marL="285750" marR="0" lvl="0" indent="-266700" algn="just" rtl="0">
              <a:lnSpc>
                <a:spcPct val="150000"/>
              </a:lnSpc>
              <a:spcBef>
                <a:spcPts val="0"/>
              </a:spcBef>
              <a:spcAft>
                <a:spcPts val="0"/>
              </a:spcAft>
              <a:buClr>
                <a:schemeClr val="dk1"/>
              </a:buClr>
              <a:buSzPts val="1700"/>
              <a:buFont typeface="Comfortaa"/>
              <a:buChar char="•"/>
            </a:pPr>
            <a:r>
              <a:rPr lang="en-US" sz="1600" dirty="0">
                <a:solidFill>
                  <a:schemeClr val="dk1"/>
                </a:solidFill>
              </a:rPr>
              <a:t>In one-off games, defecting gives a higher payoff, does not matter what other is doing</a:t>
            </a:r>
          </a:p>
          <a:p>
            <a:pPr marL="285750" marR="0" lvl="0" indent="-266700" algn="just" rtl="0">
              <a:lnSpc>
                <a:spcPct val="150000"/>
              </a:lnSpc>
              <a:spcBef>
                <a:spcPts val="0"/>
              </a:spcBef>
              <a:spcAft>
                <a:spcPts val="0"/>
              </a:spcAft>
              <a:buClr>
                <a:schemeClr val="dk1"/>
              </a:buClr>
              <a:buSzPts val="1700"/>
              <a:buFont typeface="Comfortaa"/>
              <a:buChar char="•"/>
            </a:pPr>
            <a:r>
              <a:rPr lang="en-US" sz="1600" dirty="0">
                <a:solidFill>
                  <a:schemeClr val="dk1"/>
                </a:solidFill>
              </a:rPr>
              <a:t>With multiple games, if the opponent cooperates and defect at random, or follows a set of pattern, always defecting still gives the best payout</a:t>
            </a:r>
            <a:r>
              <a:rPr lang="en-US" dirty="0">
                <a:solidFill>
                  <a:schemeClr val="dk1"/>
                </a:solidFill>
              </a:rPr>
              <a:t>.</a:t>
            </a:r>
          </a:p>
        </p:txBody>
      </p:sp>
      <p:pic>
        <p:nvPicPr>
          <p:cNvPr id="14" name="图片 13">
            <a:extLst>
              <a:ext uri="{FF2B5EF4-FFF2-40B4-BE49-F238E27FC236}">
                <a16:creationId xmlns:a16="http://schemas.microsoft.com/office/drawing/2014/main" id="{6CCB5CD0-FCC8-23A4-04A1-0B75428A5B13}"/>
              </a:ext>
            </a:extLst>
          </p:cNvPr>
          <p:cNvPicPr>
            <a:picLocks noChangeAspect="1"/>
          </p:cNvPicPr>
          <p:nvPr/>
        </p:nvPicPr>
        <p:blipFill>
          <a:blip r:embed="rId3"/>
          <a:stretch>
            <a:fillRect/>
          </a:stretch>
        </p:blipFill>
        <p:spPr>
          <a:xfrm>
            <a:off x="4529449" y="2287630"/>
            <a:ext cx="3131160" cy="511210"/>
          </a:xfrm>
          <a:prstGeom prst="rect">
            <a:avLst/>
          </a:prstGeom>
        </p:spPr>
      </p:pic>
      <p:pic>
        <p:nvPicPr>
          <p:cNvPr id="16" name="图片 15">
            <a:extLst>
              <a:ext uri="{FF2B5EF4-FFF2-40B4-BE49-F238E27FC236}">
                <a16:creationId xmlns:a16="http://schemas.microsoft.com/office/drawing/2014/main" id="{5E52A359-0CC1-5EC0-31EA-DEAFEADAD104}"/>
              </a:ext>
            </a:extLst>
          </p:cNvPr>
          <p:cNvPicPr>
            <a:picLocks noChangeAspect="1"/>
          </p:cNvPicPr>
          <p:nvPr/>
        </p:nvPicPr>
        <p:blipFill>
          <a:blip r:embed="rId4"/>
          <a:stretch>
            <a:fillRect/>
          </a:stretch>
        </p:blipFill>
        <p:spPr>
          <a:xfrm>
            <a:off x="877948" y="3069521"/>
            <a:ext cx="3048003" cy="509588"/>
          </a:xfrm>
          <a:prstGeom prst="rect">
            <a:avLst/>
          </a:prstGeom>
        </p:spPr>
      </p:pic>
      <p:pic>
        <p:nvPicPr>
          <p:cNvPr id="18" name="图片 17">
            <a:extLst>
              <a:ext uri="{FF2B5EF4-FFF2-40B4-BE49-F238E27FC236}">
                <a16:creationId xmlns:a16="http://schemas.microsoft.com/office/drawing/2014/main" id="{4F0260C7-19B7-C0AC-F366-EAA8C0FB6A91}"/>
              </a:ext>
            </a:extLst>
          </p:cNvPr>
          <p:cNvPicPr>
            <a:picLocks noChangeAspect="1"/>
          </p:cNvPicPr>
          <p:nvPr/>
        </p:nvPicPr>
        <p:blipFill>
          <a:blip r:embed="rId5"/>
          <a:stretch>
            <a:fillRect/>
          </a:stretch>
        </p:blipFill>
        <p:spPr>
          <a:xfrm>
            <a:off x="4529449" y="3047441"/>
            <a:ext cx="3131160" cy="545158"/>
          </a:xfrm>
          <a:prstGeom prst="rect">
            <a:avLst/>
          </a:prstGeom>
        </p:spPr>
      </p:pic>
      <p:pic>
        <p:nvPicPr>
          <p:cNvPr id="20" name="图片 19">
            <a:extLst>
              <a:ext uri="{FF2B5EF4-FFF2-40B4-BE49-F238E27FC236}">
                <a16:creationId xmlns:a16="http://schemas.microsoft.com/office/drawing/2014/main" id="{F2BB7AAB-27A6-E4D5-A874-2ADE72408564}"/>
              </a:ext>
            </a:extLst>
          </p:cNvPr>
          <p:cNvPicPr>
            <a:picLocks noChangeAspect="1"/>
          </p:cNvPicPr>
          <p:nvPr/>
        </p:nvPicPr>
        <p:blipFill rotWithShape="1">
          <a:blip r:embed="rId6"/>
          <a:srcRect t="4543" b="-657"/>
          <a:stretch/>
        </p:blipFill>
        <p:spPr>
          <a:xfrm>
            <a:off x="4529449" y="3862813"/>
            <a:ext cx="3131160" cy="503828"/>
          </a:xfrm>
          <a:prstGeom prst="rect">
            <a:avLst/>
          </a:prstGeom>
        </p:spPr>
      </p:pic>
      <p:sp>
        <p:nvSpPr>
          <p:cNvPr id="22" name="文本框 21">
            <a:extLst>
              <a:ext uri="{FF2B5EF4-FFF2-40B4-BE49-F238E27FC236}">
                <a16:creationId xmlns:a16="http://schemas.microsoft.com/office/drawing/2014/main" id="{F746357B-6368-FAFA-E8EF-4B4D1D2702A7}"/>
              </a:ext>
            </a:extLst>
          </p:cNvPr>
          <p:cNvSpPr txBox="1"/>
          <p:nvPr/>
        </p:nvSpPr>
        <p:spPr>
          <a:xfrm>
            <a:off x="555811" y="4517723"/>
            <a:ext cx="6180881" cy="261610"/>
          </a:xfrm>
          <a:prstGeom prst="rect">
            <a:avLst/>
          </a:prstGeom>
          <a:noFill/>
        </p:spPr>
        <p:txBody>
          <a:bodyPr wrap="square" rtlCol="0">
            <a:spAutoFit/>
          </a:bodyPr>
          <a:lstStyle/>
          <a:p>
            <a:r>
              <a:rPr lang="en-US" altLang="zh-CN" sz="1100" b="1" dirty="0">
                <a:latin typeface="Times New Roman" panose="02020603050405020304" pitchFamily="18" charset="0"/>
                <a:cs typeface="Times New Roman" panose="02020603050405020304" pitchFamily="18" charset="0"/>
              </a:rPr>
              <a:t>Picture referenced from:</a:t>
            </a:r>
            <a:r>
              <a:rPr lang="en-US" altLang="zh-CN"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hlinkClick r:id="rId7"/>
              </a:rPr>
              <a:t>https://www.youtube.com/watch?v=BOvAbjfJ0x0</a:t>
            </a:r>
            <a:r>
              <a:rPr lang="en-US" altLang="zh-CN" sz="1100" dirty="0">
                <a:latin typeface="Times New Roman" panose="02020603050405020304" pitchFamily="18" charset="0"/>
                <a:cs typeface="Times New Roman" panose="02020603050405020304" pitchFamily="18" charset="0"/>
              </a:rPr>
              <a:t> </a:t>
            </a:r>
            <a:endParaRPr lang="zh-CN" altLang="en-US" sz="11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8335C960-2D17-E314-103F-6857128D164A}"/>
              </a:ext>
            </a:extLst>
          </p:cNvPr>
          <p:cNvSpPr txBox="1"/>
          <p:nvPr/>
        </p:nvSpPr>
        <p:spPr>
          <a:xfrm>
            <a:off x="7668659" y="2435141"/>
            <a:ext cx="949737" cy="261610"/>
          </a:xfrm>
          <a:prstGeom prst="rect">
            <a:avLst/>
          </a:prstGeom>
          <a:noFill/>
        </p:spPr>
        <p:txBody>
          <a:bodyPr wrap="square" rtlCol="0">
            <a:spAutoFit/>
          </a:bodyPr>
          <a:lstStyle/>
          <a:p>
            <a:r>
              <a:rPr lang="en-US" altLang="zh-CN" sz="1100" b="1" dirty="0">
                <a:solidFill>
                  <a:schemeClr val="tx1"/>
                </a:solidFill>
              </a:rPr>
              <a:t>Payoff: </a:t>
            </a:r>
            <a:r>
              <a:rPr lang="en-US" altLang="zh-CN" sz="1100" b="1" dirty="0">
                <a:solidFill>
                  <a:srgbClr val="FF0000"/>
                </a:solidFill>
              </a:rPr>
              <a:t>22</a:t>
            </a:r>
            <a:endParaRPr lang="zh-CN" altLang="en-US" sz="1100" b="1" dirty="0">
              <a:solidFill>
                <a:srgbClr val="FF0000"/>
              </a:solidFill>
            </a:endParaRPr>
          </a:p>
        </p:txBody>
      </p:sp>
      <p:sp>
        <p:nvSpPr>
          <p:cNvPr id="24" name="文本框 23">
            <a:extLst>
              <a:ext uri="{FF2B5EF4-FFF2-40B4-BE49-F238E27FC236}">
                <a16:creationId xmlns:a16="http://schemas.microsoft.com/office/drawing/2014/main" id="{93550127-4274-9F8B-3499-8B29A437AFD5}"/>
              </a:ext>
            </a:extLst>
          </p:cNvPr>
          <p:cNvSpPr txBox="1"/>
          <p:nvPr/>
        </p:nvSpPr>
        <p:spPr>
          <a:xfrm>
            <a:off x="1207931" y="3544411"/>
            <a:ext cx="2499892" cy="318403"/>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Random cooperate and defect</a:t>
            </a:r>
            <a:endParaRPr lang="zh-CN" altLang="en-US" b="1"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CE4B310C-A007-B6C2-8AAC-C043F52B11AF}"/>
              </a:ext>
            </a:extLst>
          </p:cNvPr>
          <p:cNvSpPr txBox="1"/>
          <p:nvPr/>
        </p:nvSpPr>
        <p:spPr>
          <a:xfrm>
            <a:off x="5491922" y="1984494"/>
            <a:ext cx="1534580" cy="307777"/>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Always defect</a:t>
            </a:r>
            <a:endParaRPr lang="zh-CN" altLang="en-US" b="1"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0FC961F1-A885-0EC8-D9BB-325607B12708}"/>
              </a:ext>
            </a:extLst>
          </p:cNvPr>
          <p:cNvSpPr txBox="1"/>
          <p:nvPr/>
        </p:nvSpPr>
        <p:spPr>
          <a:xfrm>
            <a:off x="4872588" y="2797284"/>
            <a:ext cx="2577453" cy="307777"/>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Start off cooperate then defect</a:t>
            </a:r>
            <a:endParaRPr lang="zh-CN" altLang="en-US" b="1"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1E93B4AA-DBC7-AEC3-4FB6-63AF2BAF60B8}"/>
              </a:ext>
            </a:extLst>
          </p:cNvPr>
          <p:cNvSpPr txBox="1"/>
          <p:nvPr/>
        </p:nvSpPr>
        <p:spPr>
          <a:xfrm>
            <a:off x="5305404" y="3604913"/>
            <a:ext cx="1692523" cy="307777"/>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Always cooperate</a:t>
            </a:r>
            <a:endParaRPr lang="zh-CN" altLang="en-US" b="1"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F97CF088-906F-63E7-35E6-06017C858A32}"/>
              </a:ext>
            </a:extLst>
          </p:cNvPr>
          <p:cNvCxnSpPr>
            <a:stCxn id="16" idx="3"/>
            <a:endCxn id="14" idx="1"/>
          </p:cNvCxnSpPr>
          <p:nvPr/>
        </p:nvCxnSpPr>
        <p:spPr>
          <a:xfrm flipV="1">
            <a:off x="3925951" y="2543235"/>
            <a:ext cx="603498" cy="7810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接箭头连接符 35">
            <a:extLst>
              <a:ext uri="{FF2B5EF4-FFF2-40B4-BE49-F238E27FC236}">
                <a16:creationId xmlns:a16="http://schemas.microsoft.com/office/drawing/2014/main" id="{5090B8AB-FBE8-9913-12C9-3EF0A79945DA}"/>
              </a:ext>
            </a:extLst>
          </p:cNvPr>
          <p:cNvCxnSpPr>
            <a:cxnSpLocks/>
            <a:stCxn id="16" idx="3"/>
            <a:endCxn id="18" idx="1"/>
          </p:cNvCxnSpPr>
          <p:nvPr/>
        </p:nvCxnSpPr>
        <p:spPr>
          <a:xfrm flipV="1">
            <a:off x="3925951" y="3320020"/>
            <a:ext cx="603498" cy="42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7C5158EF-0B05-0358-1000-88BA59C5167B}"/>
              </a:ext>
            </a:extLst>
          </p:cNvPr>
          <p:cNvCxnSpPr>
            <a:cxnSpLocks/>
            <a:stCxn id="16" idx="3"/>
            <a:endCxn id="20" idx="1"/>
          </p:cNvCxnSpPr>
          <p:nvPr/>
        </p:nvCxnSpPr>
        <p:spPr>
          <a:xfrm>
            <a:off x="3925951" y="3324315"/>
            <a:ext cx="603498" cy="7904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79FC3824-76AC-A0E2-739F-9B46F5047DDF}"/>
              </a:ext>
            </a:extLst>
          </p:cNvPr>
          <p:cNvSpPr txBox="1"/>
          <p:nvPr/>
        </p:nvSpPr>
        <p:spPr>
          <a:xfrm>
            <a:off x="7668659" y="3215414"/>
            <a:ext cx="949737" cy="261610"/>
          </a:xfrm>
          <a:prstGeom prst="rect">
            <a:avLst/>
          </a:prstGeom>
          <a:noFill/>
        </p:spPr>
        <p:txBody>
          <a:bodyPr wrap="square" rtlCol="0">
            <a:spAutoFit/>
          </a:bodyPr>
          <a:lstStyle/>
          <a:p>
            <a:r>
              <a:rPr lang="en-US" altLang="zh-CN" sz="1100" b="1" dirty="0">
                <a:solidFill>
                  <a:schemeClr val="tx1"/>
                </a:solidFill>
              </a:rPr>
              <a:t>Payoff: 17</a:t>
            </a:r>
            <a:endParaRPr lang="zh-CN" altLang="en-US" sz="1100" b="1" dirty="0">
              <a:solidFill>
                <a:schemeClr val="tx1"/>
              </a:solidFill>
            </a:endParaRPr>
          </a:p>
        </p:txBody>
      </p:sp>
      <p:sp>
        <p:nvSpPr>
          <p:cNvPr id="25" name="文本框 24">
            <a:extLst>
              <a:ext uri="{FF2B5EF4-FFF2-40B4-BE49-F238E27FC236}">
                <a16:creationId xmlns:a16="http://schemas.microsoft.com/office/drawing/2014/main" id="{43B33D8E-9B9B-E18A-83D4-9E24443BDC49}"/>
              </a:ext>
            </a:extLst>
          </p:cNvPr>
          <p:cNvSpPr txBox="1"/>
          <p:nvPr/>
        </p:nvSpPr>
        <p:spPr>
          <a:xfrm>
            <a:off x="7668659" y="3986576"/>
            <a:ext cx="949737" cy="261610"/>
          </a:xfrm>
          <a:prstGeom prst="rect">
            <a:avLst/>
          </a:prstGeom>
          <a:noFill/>
        </p:spPr>
        <p:txBody>
          <a:bodyPr wrap="square" rtlCol="0">
            <a:spAutoFit/>
          </a:bodyPr>
          <a:lstStyle/>
          <a:p>
            <a:r>
              <a:rPr lang="en-US" altLang="zh-CN" sz="1100" b="1" dirty="0">
                <a:solidFill>
                  <a:schemeClr val="tx1"/>
                </a:solidFill>
              </a:rPr>
              <a:t>Payoff: 12</a:t>
            </a:r>
            <a:endParaRPr lang="zh-CN" altLang="en-US" sz="1100" b="1" dirty="0">
              <a:solidFill>
                <a:schemeClr val="tx1"/>
              </a:solidFill>
            </a:endParaRPr>
          </a:p>
        </p:txBody>
      </p:sp>
    </p:spTree>
    <p:extLst>
      <p:ext uri="{BB962C8B-B14F-4D97-AF65-F5344CB8AC3E}">
        <p14:creationId xmlns:p14="http://schemas.microsoft.com/office/powerpoint/2010/main" val="305350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图片 2">
            <a:extLst>
              <a:ext uri="{FF2B5EF4-FFF2-40B4-BE49-F238E27FC236}">
                <a16:creationId xmlns:a16="http://schemas.microsoft.com/office/drawing/2014/main" id="{FECC2159-DCAC-C10F-3498-4FA562FC438C}"/>
              </a:ext>
            </a:extLst>
          </p:cNvPr>
          <p:cNvPicPr>
            <a:picLocks noChangeAspect="1"/>
          </p:cNvPicPr>
          <p:nvPr/>
        </p:nvPicPr>
        <p:blipFill>
          <a:blip r:embed="rId3"/>
          <a:stretch>
            <a:fillRect/>
          </a:stretch>
        </p:blipFill>
        <p:spPr>
          <a:xfrm>
            <a:off x="498619" y="825528"/>
            <a:ext cx="5354063" cy="3393931"/>
          </a:xfrm>
          <a:prstGeom prst="rect">
            <a:avLst/>
          </a:prstGeom>
        </p:spPr>
      </p:pic>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sz="3200" b="1" dirty="0">
                <a:solidFill>
                  <a:srgbClr val="502984"/>
                </a:solidFill>
                <a:latin typeface="Comfortaa"/>
                <a:ea typeface="Comfortaa"/>
                <a:cs typeface="Comfortaa"/>
                <a:sym typeface="Comfortaa"/>
              </a:rPr>
              <a:t>Axelrod’s Tournament</a:t>
            </a:r>
            <a:endParaRPr lang="en-US"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5852682" y="825529"/>
            <a:ext cx="2660074" cy="3139281"/>
          </a:xfrm>
          <a:prstGeom prst="rect">
            <a:avLst/>
          </a:prstGeom>
          <a:noFill/>
          <a:ln>
            <a:noFill/>
          </a:ln>
        </p:spPr>
        <p:txBody>
          <a:bodyPr spcFirstLastPara="1" wrap="square" lIns="91425" tIns="45700" rIns="91425" bIns="45700" anchor="t" anchorCtr="0">
            <a:spAutoFit/>
          </a:bodyPr>
          <a:lstStyle/>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14 strategy submitted + the 50/50 random strategy</a:t>
            </a: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endParaRPr lang="en-US" sz="1200" dirty="0">
              <a:solidFill>
                <a:schemeClr val="dk1"/>
              </a:solidFill>
            </a:endParaRP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Each strategy was paired with each other strategy for 200 iterations of a Prisoner's Dilemma game</a:t>
            </a: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endParaRPr lang="en-US" sz="1200" dirty="0">
              <a:solidFill>
                <a:schemeClr val="dk1"/>
              </a:solidFill>
            </a:endParaRPr>
          </a:p>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sz="1200" dirty="0">
                <a:solidFill>
                  <a:schemeClr val="dk1"/>
                </a:solidFill>
              </a:rPr>
              <a:t>Scored is the total points accumulated through the tournament. </a:t>
            </a:r>
          </a:p>
        </p:txBody>
      </p:sp>
      <p:sp>
        <p:nvSpPr>
          <p:cNvPr id="22" name="文本框 21">
            <a:extLst>
              <a:ext uri="{FF2B5EF4-FFF2-40B4-BE49-F238E27FC236}">
                <a16:creationId xmlns:a16="http://schemas.microsoft.com/office/drawing/2014/main" id="{F746357B-6368-FAFA-E8EF-4B4D1D2702A7}"/>
              </a:ext>
            </a:extLst>
          </p:cNvPr>
          <p:cNvSpPr txBox="1"/>
          <p:nvPr/>
        </p:nvSpPr>
        <p:spPr>
          <a:xfrm>
            <a:off x="457200" y="4511517"/>
            <a:ext cx="5375565"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Reference: </a:t>
            </a:r>
            <a:r>
              <a:rPr lang="en-US" altLang="zh-CN" sz="1000" dirty="0">
                <a:latin typeface="Times New Roman" panose="02020603050405020304" pitchFamily="18" charset="0"/>
                <a:cs typeface="Times New Roman" panose="02020603050405020304" pitchFamily="18" charset="0"/>
                <a:hlinkClick r:id="rId4"/>
              </a:rPr>
              <a:t>https://doi.org/10.1177/002200278002400101</a:t>
            </a:r>
            <a:r>
              <a:rPr lang="en-US" altLang="zh-CN" sz="1000" dirty="0">
                <a:latin typeface="Times New Roman" panose="02020603050405020304" pitchFamily="18" charset="0"/>
                <a:cs typeface="Times New Roman" panose="02020603050405020304" pitchFamily="18" charset="0"/>
              </a:rPr>
              <a:t> </a:t>
            </a:r>
          </a:p>
        </p:txBody>
      </p:sp>
      <p:sp>
        <p:nvSpPr>
          <p:cNvPr id="4" name="矩形 3">
            <a:extLst>
              <a:ext uri="{FF2B5EF4-FFF2-40B4-BE49-F238E27FC236}">
                <a16:creationId xmlns:a16="http://schemas.microsoft.com/office/drawing/2014/main" id="{4993FDAC-C7E0-23DD-F9B9-3A2038285DFE}"/>
              </a:ext>
            </a:extLst>
          </p:cNvPr>
          <p:cNvSpPr/>
          <p:nvPr/>
        </p:nvSpPr>
        <p:spPr>
          <a:xfrm>
            <a:off x="1142662" y="2861922"/>
            <a:ext cx="159328" cy="38100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572B5FA-DB40-D1EE-F94E-C42AEF11A8C8}"/>
              </a:ext>
            </a:extLst>
          </p:cNvPr>
          <p:cNvSpPr/>
          <p:nvPr/>
        </p:nvSpPr>
        <p:spPr>
          <a:xfrm>
            <a:off x="5137287" y="2861922"/>
            <a:ext cx="159328" cy="498762"/>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56C6003-8F84-C6B4-8EEC-549EBF083AF7}"/>
              </a:ext>
            </a:extLst>
          </p:cNvPr>
          <p:cNvSpPr txBox="1"/>
          <p:nvPr/>
        </p:nvSpPr>
        <p:spPr>
          <a:xfrm>
            <a:off x="1653120" y="4215979"/>
            <a:ext cx="4425812" cy="261610"/>
          </a:xfrm>
          <a:prstGeom prst="rect">
            <a:avLst/>
          </a:prstGeom>
          <a:noFill/>
        </p:spPr>
        <p:txBody>
          <a:bodyPr wrap="square" rtlCol="0">
            <a:spAutoFit/>
          </a:bodyPr>
          <a:lstStyle/>
          <a:p>
            <a:r>
              <a:rPr lang="en-US" altLang="zh-CN" sz="1100" dirty="0"/>
              <a:t>Our reproduced results versus the reported ones</a:t>
            </a:r>
            <a:endParaRPr lang="zh-CN" altLang="en-US" sz="1100" dirty="0"/>
          </a:p>
        </p:txBody>
      </p:sp>
    </p:spTree>
    <p:extLst>
      <p:ext uri="{BB962C8B-B14F-4D97-AF65-F5344CB8AC3E}">
        <p14:creationId xmlns:p14="http://schemas.microsoft.com/office/powerpoint/2010/main" val="12341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TIT</a:t>
            </a:r>
            <a:r>
              <a:rPr lang="en-US" altLang="zh-CN" sz="3200" b="1" dirty="0">
                <a:solidFill>
                  <a:srgbClr val="502984"/>
                </a:solidFill>
                <a:latin typeface="Comfortaa"/>
                <a:ea typeface="Comfortaa"/>
                <a:cs typeface="Comfortaa"/>
                <a:sym typeface="Comfortaa"/>
              </a:rPr>
              <a:t> FOR TAT</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21944" y="1423393"/>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Since it can reciprocate quickly against defectors. Any strategy against it would get instantly </a:t>
            </a:r>
            <a:r>
              <a:rPr lang="en-US" altLang="zh-CN" sz="1200" dirty="0">
                <a:solidFill>
                  <a:srgbClr val="FF0000"/>
                </a:solidFill>
              </a:rPr>
              <a:t>punishment</a:t>
            </a:r>
            <a:r>
              <a:rPr lang="en-US" altLang="zh-CN" sz="1200" dirty="0">
                <a:solidFill>
                  <a:schemeClr val="dk1"/>
                </a:solidFill>
              </a:rPr>
              <a:t> and put into a bad situation (get lower payoff)</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21944" y="746382"/>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Cooperates on the first round and then just copies what the other person did last round</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2342298624"/>
              </p:ext>
            </p:extLst>
          </p:nvPr>
        </p:nvGraphicFramePr>
        <p:xfrm>
          <a:off x="3448097" y="2072414"/>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7" name="Google Shape;119;g1293d969190_0_0">
            <a:extLst>
              <a:ext uri="{FF2B5EF4-FFF2-40B4-BE49-F238E27FC236}">
                <a16:creationId xmlns:a16="http://schemas.microsoft.com/office/drawing/2014/main" id="{4AC9E8BF-15CA-69DD-B1E8-CA1E54D1D9DA}"/>
              </a:ext>
            </a:extLst>
          </p:cNvPr>
          <p:cNvSpPr txBox="1"/>
          <p:nvPr/>
        </p:nvSpPr>
        <p:spPr>
          <a:xfrm>
            <a:off x="2421944" y="3357034"/>
            <a:ext cx="5672326" cy="923289"/>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b="1" dirty="0">
                <a:solidFill>
                  <a:schemeClr val="dk1"/>
                </a:solidFill>
              </a:rPr>
              <a:t>Retaliating</a:t>
            </a:r>
            <a:r>
              <a:rPr lang="en-US" altLang="zh-CN" sz="1200" dirty="0">
                <a:solidFill>
                  <a:schemeClr val="dk1"/>
                </a:solidFill>
              </a:rPr>
              <a:t>: it punishes defection, which prevent some losses and disincentive an opponent from defecting</a:t>
            </a:r>
          </a:p>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The only way to maximize payoff is start off cooperating and never defect</a:t>
            </a:r>
          </a:p>
        </p:txBody>
      </p:sp>
      <p:sp>
        <p:nvSpPr>
          <p:cNvPr id="10" name="文本框 9">
            <a:extLst>
              <a:ext uri="{FF2B5EF4-FFF2-40B4-BE49-F238E27FC236}">
                <a16:creationId xmlns:a16="http://schemas.microsoft.com/office/drawing/2014/main" id="{8FB38157-72EA-2764-421B-D463EBBE029B}"/>
              </a:ext>
            </a:extLst>
          </p:cNvPr>
          <p:cNvSpPr txBox="1"/>
          <p:nvPr/>
        </p:nvSpPr>
        <p:spPr>
          <a:xfrm>
            <a:off x="2646652" y="2137834"/>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2CB93A28-A611-6427-8C02-21E9B34C8640}"/>
              </a:ext>
            </a:extLst>
          </p:cNvPr>
          <p:cNvPicPr>
            <a:picLocks noChangeAspect="1"/>
          </p:cNvPicPr>
          <p:nvPr/>
        </p:nvPicPr>
        <p:blipFill>
          <a:blip r:embed="rId3"/>
          <a:stretch>
            <a:fillRect/>
          </a:stretch>
        </p:blipFill>
        <p:spPr>
          <a:xfrm>
            <a:off x="561666" y="962833"/>
            <a:ext cx="1743075" cy="1828800"/>
          </a:xfrm>
          <a:prstGeom prst="rect">
            <a:avLst/>
          </a:prstGeom>
        </p:spPr>
      </p:pic>
      <p:sp>
        <p:nvSpPr>
          <p:cNvPr id="13" name="文本框 12">
            <a:extLst>
              <a:ext uri="{FF2B5EF4-FFF2-40B4-BE49-F238E27FC236}">
                <a16:creationId xmlns:a16="http://schemas.microsoft.com/office/drawing/2014/main" id="{6D2133AF-4A7E-2F0B-8817-5B016FF2BFF7}"/>
              </a:ext>
            </a:extLst>
          </p:cNvPr>
          <p:cNvSpPr txBox="1"/>
          <p:nvPr/>
        </p:nvSpPr>
        <p:spPr>
          <a:xfrm>
            <a:off x="2646652" y="2832072"/>
            <a:ext cx="801445" cy="261610"/>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Opponent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Tree>
    <p:extLst>
      <p:ext uri="{BB962C8B-B14F-4D97-AF65-F5344CB8AC3E}">
        <p14:creationId xmlns:p14="http://schemas.microsoft.com/office/powerpoint/2010/main" val="329013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Problem of TIT</a:t>
            </a:r>
            <a:r>
              <a:rPr lang="en-US" altLang="zh-CN" sz="3200" b="1" dirty="0">
                <a:solidFill>
                  <a:srgbClr val="502984"/>
                </a:solidFill>
                <a:latin typeface="Comfortaa"/>
                <a:ea typeface="Comfortaa"/>
                <a:cs typeface="Comfortaa"/>
                <a:sym typeface="Comfortaa"/>
              </a:rPr>
              <a:t> FOR TAT</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3913472612"/>
              </p:ext>
            </p:extLst>
          </p:nvPr>
        </p:nvGraphicFramePr>
        <p:xfrm>
          <a:off x="3448097" y="1551575"/>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0" name="文本框 9">
            <a:extLst>
              <a:ext uri="{FF2B5EF4-FFF2-40B4-BE49-F238E27FC236}">
                <a16:creationId xmlns:a16="http://schemas.microsoft.com/office/drawing/2014/main" id="{8FB38157-72EA-2764-421B-D463EBBE029B}"/>
              </a:ext>
            </a:extLst>
          </p:cNvPr>
          <p:cNvSpPr txBox="1"/>
          <p:nvPr/>
        </p:nvSpPr>
        <p:spPr>
          <a:xfrm>
            <a:off x="2646652" y="1643569"/>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13" name="文本框 12">
            <a:extLst>
              <a:ext uri="{FF2B5EF4-FFF2-40B4-BE49-F238E27FC236}">
                <a16:creationId xmlns:a16="http://schemas.microsoft.com/office/drawing/2014/main" id="{28668900-A8B6-562D-53BE-EC3A6487F435}"/>
              </a:ext>
            </a:extLst>
          </p:cNvPr>
          <p:cNvSpPr txBox="1"/>
          <p:nvPr/>
        </p:nvSpPr>
        <p:spPr>
          <a:xfrm>
            <a:off x="2646652" y="804913"/>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Because of the copying nature of TIT FOR TAT, it can not ever beat an </a:t>
            </a:r>
            <a:r>
              <a:rPr lang="en-US" altLang="zh-CN" b="1" i="1" dirty="0">
                <a:solidFill>
                  <a:schemeClr val="dk1"/>
                </a:solidFill>
              </a:rPr>
              <a:t>opponent.</a:t>
            </a:r>
            <a:endParaRPr lang="en-US" altLang="zh-CN" sz="1400" b="1" i="1" dirty="0">
              <a:solidFill>
                <a:schemeClr val="dk1"/>
              </a:solidFill>
            </a:endParaRPr>
          </a:p>
        </p:txBody>
      </p:sp>
      <p:graphicFrame>
        <p:nvGraphicFramePr>
          <p:cNvPr id="14" name="表格 12">
            <a:extLst>
              <a:ext uri="{FF2B5EF4-FFF2-40B4-BE49-F238E27FC236}">
                <a16:creationId xmlns:a16="http://schemas.microsoft.com/office/drawing/2014/main" id="{DEF2D7EA-9D7C-F4B9-D410-B1587A4D0B72}"/>
              </a:ext>
            </a:extLst>
          </p:cNvPr>
          <p:cNvGraphicFramePr>
            <a:graphicFrameLocks noGrp="1"/>
          </p:cNvGraphicFramePr>
          <p:nvPr>
            <p:extLst>
              <p:ext uri="{D42A27DB-BD31-4B8C-83A1-F6EECF244321}">
                <p14:modId xmlns:p14="http://schemas.microsoft.com/office/powerpoint/2010/main" val="1238087464"/>
              </p:ext>
            </p:extLst>
          </p:nvPr>
        </p:nvGraphicFramePr>
        <p:xfrm>
          <a:off x="3448097" y="2919995"/>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172118">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5" name="文本框 14">
            <a:extLst>
              <a:ext uri="{FF2B5EF4-FFF2-40B4-BE49-F238E27FC236}">
                <a16:creationId xmlns:a16="http://schemas.microsoft.com/office/drawing/2014/main" id="{D5545DCE-81B5-30C9-2080-9369833195D2}"/>
              </a:ext>
            </a:extLst>
          </p:cNvPr>
          <p:cNvSpPr txBox="1"/>
          <p:nvPr/>
        </p:nvSpPr>
        <p:spPr>
          <a:xfrm>
            <a:off x="2646650" y="2986267"/>
            <a:ext cx="801445"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a:t>
            </a: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 FOR TAT</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D29E18D2-FEF0-0E69-AA57-863EE6DFDF14}"/>
              </a:ext>
            </a:extLst>
          </p:cNvPr>
          <p:cNvPicPr>
            <a:picLocks noChangeAspect="1"/>
          </p:cNvPicPr>
          <p:nvPr/>
        </p:nvPicPr>
        <p:blipFill>
          <a:blip r:embed="rId3"/>
          <a:stretch>
            <a:fillRect/>
          </a:stretch>
        </p:blipFill>
        <p:spPr>
          <a:xfrm>
            <a:off x="623774" y="968734"/>
            <a:ext cx="1465285" cy="1537348"/>
          </a:xfrm>
          <a:prstGeom prst="rect">
            <a:avLst/>
          </a:prstGeom>
        </p:spPr>
      </p:pic>
      <p:sp>
        <p:nvSpPr>
          <p:cNvPr id="16" name="文本框 15">
            <a:extLst>
              <a:ext uri="{FF2B5EF4-FFF2-40B4-BE49-F238E27FC236}">
                <a16:creationId xmlns:a16="http://schemas.microsoft.com/office/drawing/2014/main" id="{1286D6CD-EB4C-2F30-8109-4AAE0D43A905}"/>
              </a:ext>
            </a:extLst>
          </p:cNvPr>
          <p:cNvSpPr txBox="1"/>
          <p:nvPr/>
        </p:nvSpPr>
        <p:spPr>
          <a:xfrm>
            <a:off x="2432340" y="4338587"/>
            <a:ext cx="6497348" cy="377026"/>
          </a:xfrm>
          <a:prstGeom prst="rect">
            <a:avLst/>
          </a:prstGeom>
          <a:noFill/>
        </p:spPr>
        <p:txBody>
          <a:bodyPr wrap="square">
            <a:spAutoFit/>
          </a:bodyPr>
          <a:lstStyle/>
          <a:p>
            <a:pPr marL="304800" marR="0" lvl="0" indent="-285750" algn="just" rtl="0">
              <a:lnSpc>
                <a:spcPct val="150000"/>
              </a:lnSpc>
              <a:spcBef>
                <a:spcPts val="0"/>
              </a:spcBef>
              <a:spcAft>
                <a:spcPts val="0"/>
              </a:spcAft>
              <a:buClr>
                <a:schemeClr val="dk1"/>
              </a:buClr>
              <a:buSzPts val="1700"/>
              <a:buFont typeface="Arial" panose="020B0604020202020204" pitchFamily="34" charset="0"/>
              <a:buChar char="•"/>
            </a:pPr>
            <a:r>
              <a:rPr lang="en-US" altLang="zh-CN" sz="1400" b="1" dirty="0">
                <a:solidFill>
                  <a:schemeClr val="dk1"/>
                </a:solidFill>
              </a:rPr>
              <a:t>Oppositely</a:t>
            </a:r>
            <a:r>
              <a:rPr lang="zh-CN" altLang="en-US" sz="1400" b="1" dirty="0">
                <a:solidFill>
                  <a:schemeClr val="dk1"/>
                </a:solidFill>
              </a:rPr>
              <a:t>，</a:t>
            </a:r>
            <a:r>
              <a:rPr lang="en-US" altLang="zh-CN" sz="1400" b="1" dirty="0">
                <a:solidFill>
                  <a:schemeClr val="dk1"/>
                </a:solidFill>
              </a:rPr>
              <a:t>Always defect </a:t>
            </a:r>
            <a:r>
              <a:rPr lang="en-US" altLang="zh-CN" sz="1400" dirty="0">
                <a:solidFill>
                  <a:schemeClr val="dk1"/>
                </a:solidFill>
              </a:rPr>
              <a:t>can only win or tie, but the payoff is lower (bad)</a:t>
            </a:r>
          </a:p>
        </p:txBody>
      </p:sp>
      <p:pic>
        <p:nvPicPr>
          <p:cNvPr id="18" name="图片 17">
            <a:extLst>
              <a:ext uri="{FF2B5EF4-FFF2-40B4-BE49-F238E27FC236}">
                <a16:creationId xmlns:a16="http://schemas.microsoft.com/office/drawing/2014/main" id="{DFCD69BC-7658-F3AF-471B-EEF5A0FA6551}"/>
              </a:ext>
            </a:extLst>
          </p:cNvPr>
          <p:cNvPicPr>
            <a:picLocks noChangeAspect="1"/>
          </p:cNvPicPr>
          <p:nvPr/>
        </p:nvPicPr>
        <p:blipFill>
          <a:blip r:embed="rId4"/>
          <a:stretch>
            <a:fillRect/>
          </a:stretch>
        </p:blipFill>
        <p:spPr>
          <a:xfrm>
            <a:off x="649589" y="2835170"/>
            <a:ext cx="1317544" cy="1577341"/>
          </a:xfrm>
          <a:prstGeom prst="rect">
            <a:avLst/>
          </a:prstGeom>
        </p:spPr>
      </p:pic>
      <p:sp>
        <p:nvSpPr>
          <p:cNvPr id="2" name="矩形 1">
            <a:extLst>
              <a:ext uri="{FF2B5EF4-FFF2-40B4-BE49-F238E27FC236}">
                <a16:creationId xmlns:a16="http://schemas.microsoft.com/office/drawing/2014/main" id="{2AF7ED5B-DD77-C74F-236F-B9A1EB32D8BE}"/>
              </a:ext>
            </a:extLst>
          </p:cNvPr>
          <p:cNvSpPr/>
          <p:nvPr/>
        </p:nvSpPr>
        <p:spPr>
          <a:xfrm>
            <a:off x="2646653" y="825529"/>
            <a:ext cx="6068722" cy="3447110"/>
          </a:xfrm>
          <a:prstGeom prst="rect">
            <a:avLst/>
          </a:prstGeom>
          <a:noFill/>
          <a:ln w="38100" cap="flat" cmpd="sng" algn="ctr">
            <a:solidFill>
              <a:schemeClr val="accent4"/>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4F1A113-2BC0-6083-0894-7E41A557B68A}"/>
              </a:ext>
            </a:extLst>
          </p:cNvPr>
          <p:cNvSpPr txBox="1"/>
          <p:nvPr/>
        </p:nvSpPr>
        <p:spPr>
          <a:xfrm>
            <a:off x="7194765" y="1983568"/>
            <a:ext cx="1359038" cy="307777"/>
          </a:xfrm>
          <a:prstGeom prst="rect">
            <a:avLst/>
          </a:prstGeom>
          <a:noFill/>
        </p:spPr>
        <p:txBody>
          <a:bodyPr wrap="square" rtlCol="0">
            <a:spAutoFit/>
          </a:bodyPr>
          <a:lstStyle/>
          <a:p>
            <a:r>
              <a:rPr lang="en-US" altLang="zh-CN" b="1" dirty="0"/>
              <a:t>Tie Situation</a:t>
            </a:r>
            <a:endParaRPr lang="zh-CN" altLang="en-US" b="1" dirty="0"/>
          </a:p>
        </p:txBody>
      </p:sp>
      <p:sp>
        <p:nvSpPr>
          <p:cNvPr id="17" name="文本框 16">
            <a:extLst>
              <a:ext uri="{FF2B5EF4-FFF2-40B4-BE49-F238E27FC236}">
                <a16:creationId xmlns:a16="http://schemas.microsoft.com/office/drawing/2014/main" id="{AA8E90F1-173E-BCD5-ABDF-AC6CC484D209}"/>
              </a:ext>
            </a:extLst>
          </p:cNvPr>
          <p:cNvSpPr txBox="1"/>
          <p:nvPr/>
        </p:nvSpPr>
        <p:spPr>
          <a:xfrm>
            <a:off x="7194765" y="3375706"/>
            <a:ext cx="1520610" cy="307777"/>
          </a:xfrm>
          <a:prstGeom prst="rect">
            <a:avLst/>
          </a:prstGeom>
          <a:noFill/>
        </p:spPr>
        <p:txBody>
          <a:bodyPr wrap="square" rtlCol="0">
            <a:spAutoFit/>
          </a:bodyPr>
          <a:lstStyle/>
          <a:p>
            <a:r>
              <a:rPr lang="en-US" altLang="zh-CN" b="1" dirty="0"/>
              <a:t>Loss Situation</a:t>
            </a:r>
            <a:endParaRPr lang="zh-CN" altLang="en-US" b="1" dirty="0"/>
          </a:p>
        </p:txBody>
      </p:sp>
      <p:sp>
        <p:nvSpPr>
          <p:cNvPr id="19" name="文本框 18">
            <a:extLst>
              <a:ext uri="{FF2B5EF4-FFF2-40B4-BE49-F238E27FC236}">
                <a16:creationId xmlns:a16="http://schemas.microsoft.com/office/drawing/2014/main" id="{701DD8F7-9A51-6E47-E994-BE9A368043D6}"/>
              </a:ext>
            </a:extLst>
          </p:cNvPr>
          <p:cNvSpPr txBox="1"/>
          <p:nvPr/>
        </p:nvSpPr>
        <p:spPr>
          <a:xfrm>
            <a:off x="2646652" y="2171958"/>
            <a:ext cx="911195" cy="600164"/>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Defect at the middle of game</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0" name="文本框 19">
            <a:extLst>
              <a:ext uri="{FF2B5EF4-FFF2-40B4-BE49-F238E27FC236}">
                <a16:creationId xmlns:a16="http://schemas.microsoft.com/office/drawing/2014/main" id="{441F8049-FCD0-4614-10F7-436A5DC2756A}"/>
              </a:ext>
            </a:extLst>
          </p:cNvPr>
          <p:cNvSpPr txBox="1"/>
          <p:nvPr/>
        </p:nvSpPr>
        <p:spPr>
          <a:xfrm>
            <a:off x="2646651" y="3539581"/>
            <a:ext cx="801445" cy="600164"/>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Defect at the end of the game</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Tree>
    <p:extLst>
      <p:ext uri="{BB962C8B-B14F-4D97-AF65-F5344CB8AC3E}">
        <p14:creationId xmlns:p14="http://schemas.microsoft.com/office/powerpoint/2010/main" val="246439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GRADUAL</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21944" y="1423393"/>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Compared with GRADUAL, TIT FOR TAT allows cooperation if the person wants to cooperate again </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21944" y="746382"/>
            <a:ext cx="4814047" cy="698717"/>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Never the first to defect, but when the other side does, it never cooperate again</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220669232"/>
              </p:ext>
            </p:extLst>
          </p:nvPr>
        </p:nvGraphicFramePr>
        <p:xfrm>
          <a:off x="3448097" y="2072414"/>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7999">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266666">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7" name="Google Shape;119;g1293d969190_0_0">
            <a:extLst>
              <a:ext uri="{FF2B5EF4-FFF2-40B4-BE49-F238E27FC236}">
                <a16:creationId xmlns:a16="http://schemas.microsoft.com/office/drawing/2014/main" id="{4AC9E8BF-15CA-69DD-B1E8-CA1E54D1D9DA}"/>
              </a:ext>
            </a:extLst>
          </p:cNvPr>
          <p:cNvSpPr txBox="1"/>
          <p:nvPr/>
        </p:nvSpPr>
        <p:spPr>
          <a:xfrm>
            <a:off x="2421944" y="3357034"/>
            <a:ext cx="5672326" cy="369291"/>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The punishment GRUDGER gives, hurts the punisher alongside the punish.</a:t>
            </a:r>
          </a:p>
        </p:txBody>
      </p:sp>
      <p:sp>
        <p:nvSpPr>
          <p:cNvPr id="10" name="文本框 9">
            <a:extLst>
              <a:ext uri="{FF2B5EF4-FFF2-40B4-BE49-F238E27FC236}">
                <a16:creationId xmlns:a16="http://schemas.microsoft.com/office/drawing/2014/main" id="{8FB38157-72EA-2764-421B-D463EBBE029B}"/>
              </a:ext>
            </a:extLst>
          </p:cNvPr>
          <p:cNvSpPr txBox="1"/>
          <p:nvPr/>
        </p:nvSpPr>
        <p:spPr>
          <a:xfrm>
            <a:off x="2566515" y="2171807"/>
            <a:ext cx="909292" cy="261610"/>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GRADUAL</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4" name="图片 3">
            <a:extLst>
              <a:ext uri="{FF2B5EF4-FFF2-40B4-BE49-F238E27FC236}">
                <a16:creationId xmlns:a16="http://schemas.microsoft.com/office/drawing/2014/main" id="{3E06FAFD-2EAC-DBDC-109E-9D416E7DDF46}"/>
              </a:ext>
            </a:extLst>
          </p:cNvPr>
          <p:cNvPicPr>
            <a:picLocks noChangeAspect="1"/>
          </p:cNvPicPr>
          <p:nvPr/>
        </p:nvPicPr>
        <p:blipFill>
          <a:blip r:embed="rId3"/>
          <a:stretch>
            <a:fillRect/>
          </a:stretch>
        </p:blipFill>
        <p:spPr>
          <a:xfrm>
            <a:off x="541656" y="921908"/>
            <a:ext cx="1880288" cy="1869725"/>
          </a:xfrm>
          <a:prstGeom prst="rect">
            <a:avLst/>
          </a:prstGeom>
        </p:spPr>
      </p:pic>
      <p:sp>
        <p:nvSpPr>
          <p:cNvPr id="13" name="文本框 12">
            <a:extLst>
              <a:ext uri="{FF2B5EF4-FFF2-40B4-BE49-F238E27FC236}">
                <a16:creationId xmlns:a16="http://schemas.microsoft.com/office/drawing/2014/main" id="{1D25F5DB-05CB-09D8-1651-7C619E2562A3}"/>
              </a:ext>
            </a:extLst>
          </p:cNvPr>
          <p:cNvSpPr txBox="1"/>
          <p:nvPr/>
        </p:nvSpPr>
        <p:spPr>
          <a:xfrm>
            <a:off x="2585911" y="2676246"/>
            <a:ext cx="842790" cy="600164"/>
          </a:xfrm>
          <a:prstGeom prst="rect">
            <a:avLst/>
          </a:prstGeom>
          <a:noFill/>
        </p:spPr>
        <p:txBody>
          <a:bodyPr wrap="square">
            <a:spAutoFit/>
          </a:bodyPr>
          <a:lstStyle/>
          <a:p>
            <a:pPr marL="0" marR="0" lvl="0" indent="0" algn="r" rtl="0">
              <a:lnSpc>
                <a:spcPct val="100000"/>
              </a:lnSpc>
              <a:spcBef>
                <a:spcPts val="0"/>
              </a:spcBef>
              <a:spcAft>
                <a:spcPts val="0"/>
              </a:spcAft>
              <a:buClr>
                <a:srgbClr val="502984"/>
              </a:buClr>
              <a:buSzPts val="3200"/>
              <a:buFont typeface="Times New Roman"/>
              <a:buNone/>
            </a:pPr>
            <a:r>
              <a:rPr lang="en-US" altLang="zh-CN" sz="1100" b="1" dirty="0">
                <a:solidFill>
                  <a:schemeClr val="tx1"/>
                </a:solidFill>
                <a:latin typeface="Times New Roman" panose="02020603050405020304" pitchFamily="18" charset="0"/>
                <a:ea typeface="Comfortaa"/>
                <a:cs typeface="Times New Roman" panose="02020603050405020304" pitchFamily="18" charset="0"/>
                <a:sym typeface="Comfortaa"/>
              </a:rPr>
              <a:t>Opponent defects at round 2</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Tree>
    <p:extLst>
      <p:ext uri="{BB962C8B-B14F-4D97-AF65-F5344CB8AC3E}">
        <p14:creationId xmlns:p14="http://schemas.microsoft.com/office/powerpoint/2010/main" val="16443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93d969190_0_0"/>
          <p:cNvSpPr txBox="1"/>
          <p:nvPr/>
        </p:nvSpPr>
        <p:spPr>
          <a:xfrm>
            <a:off x="457200" y="171086"/>
            <a:ext cx="8338457" cy="6544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3200" b="1" i="0" u="none" strike="noStrike" cap="none" dirty="0">
                <a:solidFill>
                  <a:srgbClr val="502984"/>
                </a:solidFill>
                <a:latin typeface="Comfortaa"/>
                <a:ea typeface="Comfortaa"/>
                <a:cs typeface="Comfortaa"/>
                <a:sym typeface="Comfortaa"/>
              </a:rPr>
              <a:t>TIT for TWO TATS</a:t>
            </a:r>
            <a:endParaRPr lang="en-US" altLang="zh-CN" sz="600" b="0" i="0" u="none" strike="noStrike" cap="none" dirty="0">
              <a:solidFill>
                <a:srgbClr val="000000"/>
              </a:solidFill>
              <a:latin typeface="Comfortaa"/>
              <a:ea typeface="Comfortaa"/>
              <a:cs typeface="Comfortaa"/>
              <a:sym typeface="Comfortaa"/>
            </a:endParaRPr>
          </a:p>
        </p:txBody>
      </p:sp>
      <p:sp>
        <p:nvSpPr>
          <p:cNvPr id="120" name="Google Shape;120;g1293d969190_0_0"/>
          <p:cNvSpPr txBox="1">
            <a:spLocks noGrp="1"/>
          </p:cNvSpPr>
          <p:nvPr>
            <p:ph type="sldNum" idx="12"/>
          </p:nvPr>
        </p:nvSpPr>
        <p:spPr>
          <a:xfrm>
            <a:off x="6581775" y="4757738"/>
            <a:ext cx="2133600" cy="273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7" name="Google Shape;119;g1293d969190_0_0">
            <a:extLst>
              <a:ext uri="{FF2B5EF4-FFF2-40B4-BE49-F238E27FC236}">
                <a16:creationId xmlns:a16="http://schemas.microsoft.com/office/drawing/2014/main" id="{0DB6D41F-295C-56A1-262D-1A713036CBFA}"/>
              </a:ext>
            </a:extLst>
          </p:cNvPr>
          <p:cNvSpPr txBox="1"/>
          <p:nvPr/>
        </p:nvSpPr>
        <p:spPr>
          <a:xfrm>
            <a:off x="2435021" y="953010"/>
            <a:ext cx="5672326" cy="646290"/>
          </a:xfrm>
          <a:prstGeom prst="rect">
            <a:avLst/>
          </a:prstGeom>
          <a:noFill/>
          <a:ln>
            <a:noFill/>
          </a:ln>
        </p:spPr>
        <p:txBody>
          <a:bodyPr spcFirstLastPara="1" wrap="square" lIns="91425" tIns="45700" rIns="91425" bIns="45700" anchor="t" anchorCtr="0">
            <a:spAutoFit/>
          </a:bodyPr>
          <a:lstStyle/>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When play with strategy like Joss, echo effect may occur.</a:t>
            </a:r>
          </a:p>
          <a:p>
            <a:pPr marL="190500" marR="0" lvl="0" indent="-171450" algn="just" rtl="0">
              <a:lnSpc>
                <a:spcPct val="150000"/>
              </a:lnSpc>
              <a:spcBef>
                <a:spcPts val="0"/>
              </a:spcBef>
              <a:spcAft>
                <a:spcPts val="0"/>
              </a:spcAft>
              <a:buClr>
                <a:schemeClr val="dk1"/>
              </a:buClr>
              <a:buSzPts val="1700"/>
              <a:buFont typeface="Arial" panose="020B0604020202020204" pitchFamily="34" charset="0"/>
              <a:buChar char="•"/>
            </a:pPr>
            <a:r>
              <a:rPr lang="en-US" altLang="zh-CN" sz="1200" dirty="0">
                <a:solidFill>
                  <a:schemeClr val="dk1"/>
                </a:solidFill>
              </a:rPr>
              <a:t>It prevents the echo effects that hurt regular TIT for TATs.</a:t>
            </a:r>
            <a:endParaRPr lang="en-US" sz="1200" dirty="0">
              <a:solidFill>
                <a:schemeClr val="dk1"/>
              </a:solidFill>
            </a:endParaRPr>
          </a:p>
        </p:txBody>
      </p:sp>
      <p:sp>
        <p:nvSpPr>
          <p:cNvPr id="12" name="文本框 11">
            <a:extLst>
              <a:ext uri="{FF2B5EF4-FFF2-40B4-BE49-F238E27FC236}">
                <a16:creationId xmlns:a16="http://schemas.microsoft.com/office/drawing/2014/main" id="{8086577B-915F-4754-2214-89C6BE1F188A}"/>
              </a:ext>
            </a:extLst>
          </p:cNvPr>
          <p:cNvSpPr txBox="1"/>
          <p:nvPr/>
        </p:nvSpPr>
        <p:spPr>
          <a:xfrm>
            <a:off x="2435021" y="660377"/>
            <a:ext cx="4814047" cy="375552"/>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400" b="1" i="1" dirty="0">
                <a:solidFill>
                  <a:schemeClr val="dk1"/>
                </a:solidFill>
              </a:rPr>
              <a:t>Require two defections before it retaliate</a:t>
            </a:r>
          </a:p>
        </p:txBody>
      </p:sp>
      <p:graphicFrame>
        <p:nvGraphicFramePr>
          <p:cNvPr id="11" name="表格 12">
            <a:extLst>
              <a:ext uri="{FF2B5EF4-FFF2-40B4-BE49-F238E27FC236}">
                <a16:creationId xmlns:a16="http://schemas.microsoft.com/office/drawing/2014/main" id="{4152D2A9-A581-E4AE-9D19-375847A8BE9E}"/>
              </a:ext>
            </a:extLst>
          </p:cNvPr>
          <p:cNvGraphicFramePr>
            <a:graphicFrameLocks noGrp="1"/>
          </p:cNvGraphicFramePr>
          <p:nvPr>
            <p:extLst>
              <p:ext uri="{D42A27DB-BD31-4B8C-83A1-F6EECF244321}">
                <p14:modId xmlns:p14="http://schemas.microsoft.com/office/powerpoint/2010/main" val="1577000390"/>
              </p:ext>
            </p:extLst>
          </p:nvPr>
        </p:nvGraphicFramePr>
        <p:xfrm>
          <a:off x="3331236" y="1610881"/>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14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CO</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1733">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CO</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17007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0" name="文本框 9">
            <a:extLst>
              <a:ext uri="{FF2B5EF4-FFF2-40B4-BE49-F238E27FC236}">
                <a16:creationId xmlns:a16="http://schemas.microsoft.com/office/drawing/2014/main" id="{8FB38157-72EA-2764-421B-D463EBBE029B}"/>
              </a:ext>
            </a:extLst>
          </p:cNvPr>
          <p:cNvSpPr txBox="1"/>
          <p:nvPr/>
        </p:nvSpPr>
        <p:spPr>
          <a:xfrm>
            <a:off x="2421944" y="1698033"/>
            <a:ext cx="909292"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 FOR TWO TATs</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pic>
        <p:nvPicPr>
          <p:cNvPr id="6" name="图片 5">
            <a:extLst>
              <a:ext uri="{FF2B5EF4-FFF2-40B4-BE49-F238E27FC236}">
                <a16:creationId xmlns:a16="http://schemas.microsoft.com/office/drawing/2014/main" id="{FBFAFE49-40B2-0F69-F5BE-934FD6BA31CD}"/>
              </a:ext>
            </a:extLst>
          </p:cNvPr>
          <p:cNvPicPr>
            <a:picLocks noChangeAspect="1"/>
          </p:cNvPicPr>
          <p:nvPr/>
        </p:nvPicPr>
        <p:blipFill>
          <a:blip r:embed="rId3"/>
          <a:stretch>
            <a:fillRect/>
          </a:stretch>
        </p:blipFill>
        <p:spPr>
          <a:xfrm>
            <a:off x="476290" y="895350"/>
            <a:ext cx="1600200" cy="1676400"/>
          </a:xfrm>
          <a:prstGeom prst="rect">
            <a:avLst/>
          </a:prstGeom>
        </p:spPr>
      </p:pic>
      <p:graphicFrame>
        <p:nvGraphicFramePr>
          <p:cNvPr id="14" name="表格 12">
            <a:extLst>
              <a:ext uri="{FF2B5EF4-FFF2-40B4-BE49-F238E27FC236}">
                <a16:creationId xmlns:a16="http://schemas.microsoft.com/office/drawing/2014/main" id="{5C547B55-ABCA-4ACF-F37B-EEC85EEA39AE}"/>
              </a:ext>
            </a:extLst>
          </p:cNvPr>
          <p:cNvGraphicFramePr>
            <a:graphicFrameLocks noGrp="1"/>
          </p:cNvGraphicFramePr>
          <p:nvPr>
            <p:extLst>
              <p:ext uri="{D42A27DB-BD31-4B8C-83A1-F6EECF244321}">
                <p14:modId xmlns:p14="http://schemas.microsoft.com/office/powerpoint/2010/main" val="3272366581"/>
              </p:ext>
            </p:extLst>
          </p:nvPr>
        </p:nvGraphicFramePr>
        <p:xfrm>
          <a:off x="3331236" y="3416306"/>
          <a:ext cx="4304262" cy="1219200"/>
        </p:xfrm>
        <a:graphic>
          <a:graphicData uri="http://schemas.openxmlformats.org/drawingml/2006/table">
            <a:tbl>
              <a:tblPr firstRow="1" bandRow="1">
                <a:tableStyleId>{5C22544A-7EE6-4342-B048-85BDC9FD1C3A}</a:tableStyleId>
              </a:tblPr>
              <a:tblGrid>
                <a:gridCol w="717377">
                  <a:extLst>
                    <a:ext uri="{9D8B030D-6E8A-4147-A177-3AD203B41FA5}">
                      <a16:colId xmlns:a16="http://schemas.microsoft.com/office/drawing/2014/main" val="2275868758"/>
                    </a:ext>
                  </a:extLst>
                </a:gridCol>
                <a:gridCol w="717377">
                  <a:extLst>
                    <a:ext uri="{9D8B030D-6E8A-4147-A177-3AD203B41FA5}">
                      <a16:colId xmlns:a16="http://schemas.microsoft.com/office/drawing/2014/main" val="2998771351"/>
                    </a:ext>
                  </a:extLst>
                </a:gridCol>
                <a:gridCol w="716775">
                  <a:extLst>
                    <a:ext uri="{9D8B030D-6E8A-4147-A177-3AD203B41FA5}">
                      <a16:colId xmlns:a16="http://schemas.microsoft.com/office/drawing/2014/main" val="3941015403"/>
                    </a:ext>
                  </a:extLst>
                </a:gridCol>
                <a:gridCol w="717979">
                  <a:extLst>
                    <a:ext uri="{9D8B030D-6E8A-4147-A177-3AD203B41FA5}">
                      <a16:colId xmlns:a16="http://schemas.microsoft.com/office/drawing/2014/main" val="216140276"/>
                    </a:ext>
                  </a:extLst>
                </a:gridCol>
                <a:gridCol w="717377">
                  <a:extLst>
                    <a:ext uri="{9D8B030D-6E8A-4147-A177-3AD203B41FA5}">
                      <a16:colId xmlns:a16="http://schemas.microsoft.com/office/drawing/2014/main" val="3886624520"/>
                    </a:ext>
                  </a:extLst>
                </a:gridCol>
                <a:gridCol w="717377">
                  <a:extLst>
                    <a:ext uri="{9D8B030D-6E8A-4147-A177-3AD203B41FA5}">
                      <a16:colId xmlns:a16="http://schemas.microsoft.com/office/drawing/2014/main" val="3773550806"/>
                    </a:ext>
                  </a:extLst>
                </a:gridCol>
              </a:tblGrid>
              <a:tr h="0">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9</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8326307"/>
                  </a:ext>
                </a:extLst>
              </a:tr>
              <a:tr h="289384">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chemeClr val="tx1"/>
                          </a:solidFill>
                        </a:rPr>
                        <a:t>CO</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7044772"/>
                  </a:ext>
                </a:extLst>
              </a:tr>
              <a:tr h="271733">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chemeClr val="tx1"/>
                          </a:solidFill>
                        </a:rPr>
                        <a:t>CO</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FF0000"/>
                          </a:solidFill>
                        </a:rPr>
                        <a:t>DE</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t>CO</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9026840"/>
                  </a:ext>
                </a:extLst>
              </a:tr>
              <a:tr h="0">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rgbClr val="FF0000"/>
                          </a:solidFill>
                        </a:rPr>
                        <a:t>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893501"/>
                  </a:ext>
                </a:extLst>
              </a:tr>
            </a:tbl>
          </a:graphicData>
        </a:graphic>
      </p:graphicFrame>
      <p:sp>
        <p:nvSpPr>
          <p:cNvPr id="15" name="文本框 14">
            <a:extLst>
              <a:ext uri="{FF2B5EF4-FFF2-40B4-BE49-F238E27FC236}">
                <a16:creationId xmlns:a16="http://schemas.microsoft.com/office/drawing/2014/main" id="{A84D2DBC-1EAA-8A07-A1FC-E124FCD02568}"/>
              </a:ext>
            </a:extLst>
          </p:cNvPr>
          <p:cNvSpPr txBox="1"/>
          <p:nvPr/>
        </p:nvSpPr>
        <p:spPr>
          <a:xfrm>
            <a:off x="2435021" y="4183364"/>
            <a:ext cx="909292" cy="261610"/>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TESTER</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18" name="文本框 17">
            <a:extLst>
              <a:ext uri="{FF2B5EF4-FFF2-40B4-BE49-F238E27FC236}">
                <a16:creationId xmlns:a16="http://schemas.microsoft.com/office/drawing/2014/main" id="{36120C36-DDBD-8B20-5FFA-994B7D17DBCA}"/>
              </a:ext>
            </a:extLst>
          </p:cNvPr>
          <p:cNvSpPr txBox="1"/>
          <p:nvPr/>
        </p:nvSpPr>
        <p:spPr>
          <a:xfrm>
            <a:off x="292137" y="2791024"/>
            <a:ext cx="8423238" cy="612155"/>
          </a:xfrm>
          <a:prstGeom prst="rect">
            <a:avLst/>
          </a:prstGeom>
          <a:noFill/>
        </p:spPr>
        <p:txBody>
          <a:bodyPr wrap="square">
            <a:spAutoFit/>
          </a:bodyPr>
          <a:lstStyle/>
          <a:p>
            <a:pPr marL="19050" marR="0" lvl="0" algn="just" rtl="0">
              <a:lnSpc>
                <a:spcPct val="150000"/>
              </a:lnSpc>
              <a:spcBef>
                <a:spcPts val="0"/>
              </a:spcBef>
              <a:spcAft>
                <a:spcPts val="0"/>
              </a:spcAft>
              <a:buClr>
                <a:schemeClr val="dk1"/>
              </a:buClr>
              <a:buSzPts val="1700"/>
            </a:pPr>
            <a:r>
              <a:rPr lang="en-US" altLang="zh-CN" sz="1200" b="1" i="1" dirty="0">
                <a:solidFill>
                  <a:schemeClr val="dk1"/>
                </a:solidFill>
              </a:rPr>
              <a:t>Tester: </a:t>
            </a:r>
            <a:r>
              <a:rPr lang="en-US" altLang="zh-CN" sz="1200" dirty="0">
                <a:solidFill>
                  <a:schemeClr val="dk1"/>
                </a:solidFill>
              </a:rPr>
              <a:t>starts out cooperating but tries defecting to see how opponent react. If the opponent punishes, it cooperates to apologize, and never defect again.</a:t>
            </a:r>
          </a:p>
        </p:txBody>
      </p:sp>
      <p:sp>
        <p:nvSpPr>
          <p:cNvPr id="19" name="文本框 18">
            <a:extLst>
              <a:ext uri="{FF2B5EF4-FFF2-40B4-BE49-F238E27FC236}">
                <a16:creationId xmlns:a16="http://schemas.microsoft.com/office/drawing/2014/main" id="{ECBD1821-C54B-E9FE-4B68-B4400F271902}"/>
              </a:ext>
            </a:extLst>
          </p:cNvPr>
          <p:cNvSpPr txBox="1"/>
          <p:nvPr/>
        </p:nvSpPr>
        <p:spPr>
          <a:xfrm>
            <a:off x="2421944" y="3561946"/>
            <a:ext cx="909292" cy="430887"/>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TIT FOR TWO TATs</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
        <p:nvSpPr>
          <p:cNvPr id="20" name="文本框 19">
            <a:extLst>
              <a:ext uri="{FF2B5EF4-FFF2-40B4-BE49-F238E27FC236}">
                <a16:creationId xmlns:a16="http://schemas.microsoft.com/office/drawing/2014/main" id="{9B949E83-5758-6D5B-6A71-D7A64949B1D1}"/>
              </a:ext>
            </a:extLst>
          </p:cNvPr>
          <p:cNvSpPr txBox="1"/>
          <p:nvPr/>
        </p:nvSpPr>
        <p:spPr>
          <a:xfrm>
            <a:off x="476290" y="3856629"/>
            <a:ext cx="1685997" cy="338554"/>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600" b="1" i="0" u="none" strike="noStrike" cap="none" dirty="0">
                <a:solidFill>
                  <a:schemeClr val="tx1"/>
                </a:solidFill>
                <a:latin typeface="+mj-lt"/>
                <a:ea typeface="Comfortaa"/>
                <a:cs typeface="Times New Roman" panose="02020603050405020304" pitchFamily="18" charset="0"/>
                <a:sym typeface="Comfortaa"/>
              </a:rPr>
              <a:t>Over Forgiving</a:t>
            </a:r>
            <a:endParaRPr lang="en-US" altLang="zh-CN" sz="400" b="1" i="0" u="none" strike="noStrike" cap="none" dirty="0">
              <a:solidFill>
                <a:schemeClr val="tx1"/>
              </a:solidFill>
              <a:latin typeface="+mj-lt"/>
              <a:ea typeface="Comfortaa"/>
              <a:cs typeface="Times New Roman" panose="02020603050405020304" pitchFamily="18" charset="0"/>
              <a:sym typeface="Comfortaa"/>
            </a:endParaRPr>
          </a:p>
        </p:txBody>
      </p:sp>
      <p:sp>
        <p:nvSpPr>
          <p:cNvPr id="16" name="文本框 15">
            <a:extLst>
              <a:ext uri="{FF2B5EF4-FFF2-40B4-BE49-F238E27FC236}">
                <a16:creationId xmlns:a16="http://schemas.microsoft.com/office/drawing/2014/main" id="{1FC4019C-1B1C-05D8-0A88-18A490A3240C}"/>
              </a:ext>
            </a:extLst>
          </p:cNvPr>
          <p:cNvSpPr txBox="1"/>
          <p:nvPr/>
        </p:nvSpPr>
        <p:spPr>
          <a:xfrm>
            <a:off x="2435021" y="2206035"/>
            <a:ext cx="909292" cy="600164"/>
          </a:xfrm>
          <a:prstGeom prst="rect">
            <a:avLst/>
          </a:prstGeom>
          <a:noFill/>
        </p:spPr>
        <p:txBody>
          <a:bodyPr wrap="square">
            <a:spAutoFit/>
          </a:bodyPr>
          <a:lstStyle/>
          <a:p>
            <a:pPr marL="0" marR="0" lvl="0" indent="0" algn="l" rtl="0">
              <a:lnSpc>
                <a:spcPct val="100000"/>
              </a:lnSpc>
              <a:spcBef>
                <a:spcPts val="0"/>
              </a:spcBef>
              <a:spcAft>
                <a:spcPts val="0"/>
              </a:spcAft>
              <a:buClr>
                <a:srgbClr val="502984"/>
              </a:buClr>
              <a:buSzPts val="3200"/>
              <a:buFont typeface="Times New Roman"/>
              <a:buNone/>
            </a:pPr>
            <a:r>
              <a:rPr lang="en-US" altLang="zh-CN" sz="1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Opponent defects at round 2</a:t>
            </a:r>
            <a:endParaRPr lang="en-US" altLang="zh-CN" sz="100" b="1" i="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p:txBody>
      </p:sp>
    </p:spTree>
    <p:extLst>
      <p:ext uri="{BB962C8B-B14F-4D97-AF65-F5344CB8AC3E}">
        <p14:creationId xmlns:p14="http://schemas.microsoft.com/office/powerpoint/2010/main" val="32449653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2489</Words>
  <Application>Microsoft Office PowerPoint</Application>
  <PresentationFormat>全屏显示(16:9)</PresentationFormat>
  <Paragraphs>449</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Cambria Math</vt:lpstr>
      <vt:lpstr>Tahoma</vt:lpstr>
      <vt:lpstr>Arial</vt:lpstr>
      <vt:lpstr>Comfortaa</vt:lpstr>
      <vt:lpstr>Calibri</vt:lpstr>
      <vt:lpstr>charter</vt:lpstr>
      <vt:lpstr>Times New Roman</vt:lpstr>
      <vt:lpstr>Office Theme</vt:lpstr>
      <vt:lpstr>The Iterated Prisoner's Dilemma and The Evolution of Cooperation  EE495 Game Theory and Networked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Evolution of Cooperation</vt:lpstr>
      <vt:lpstr>PowerPoint 演示文稿</vt:lpstr>
      <vt:lpstr>PowerPoint 演示文稿</vt:lpstr>
      <vt:lpstr>PowerPoint 演示文稿</vt:lpstr>
      <vt:lpstr>PowerPoint 演示文稿</vt:lpstr>
      <vt:lpstr>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Graph Neural Network  With Focus on Recurrent Convolution Operation</dc:title>
  <dc:creator>Geraldo Rivera</dc:creator>
  <cp:lastModifiedBy>Guo Jiaqi</cp:lastModifiedBy>
  <cp:revision>36</cp:revision>
  <dcterms:created xsi:type="dcterms:W3CDTF">2015-07-21T16:44:10Z</dcterms:created>
  <dcterms:modified xsi:type="dcterms:W3CDTF">2022-05-31T07:43:18Z</dcterms:modified>
</cp:coreProperties>
</file>