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74" r:id="rId5"/>
    <p:sldId id="275" r:id="rId6"/>
    <p:sldId id="277" r:id="rId7"/>
    <p:sldId id="279" r:id="rId8"/>
    <p:sldId id="278" r:id="rId9"/>
    <p:sldId id="280" r:id="rId10"/>
    <p:sldId id="281" r:id="rId11"/>
    <p:sldId id="282" r:id="rId12"/>
    <p:sldId id="283" r:id="rId13"/>
    <p:sldId id="284" r:id="rId14"/>
    <p:sldId id="285" r:id="rId15"/>
    <p:sldId id="273"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Cambria Math" panose="02040503050406030204" pitchFamily="18" charset="0"/>
      <p:regular r:id="rId22"/>
    </p:embeddedFont>
    <p:embeddedFont>
      <p:font typeface="Comfortaa" panose="02010600030101010101" charset="0"/>
      <p:regular r:id="rId23"/>
      <p:bold r:id="rId24"/>
    </p:embeddedFont>
    <p:embeddedFont>
      <p:font typeface="Tahoma" panose="020B0604030504040204" pitchFamily="3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gvlcoAI2zsWC/KwKG8gDbVwJ2eq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B3A2C7"/>
    <a:srgbClr val="C0504D"/>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67199" autoAdjust="0"/>
  </p:normalViewPr>
  <p:slideViewPr>
    <p:cSldViewPr snapToGrid="0">
      <p:cViewPr varScale="1">
        <p:scale>
          <a:sx n="93" d="100"/>
          <a:sy n="93" d="100"/>
        </p:scale>
        <p:origin x="89" y="51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This is report for Northwestern university, Social media mining, we are group 4</a:t>
            </a:r>
            <a:endParaRPr dirty="0"/>
          </a:p>
        </p:txBody>
      </p:sp>
      <p:sp>
        <p:nvSpPr>
          <p:cNvPr id="98" name="Google Shape;98;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0</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92" name="Google Shape;29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33342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293d96919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g1293d96919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dirty="0"/>
              <a:t>Let’s say we are in a reproduction situation. These payoff of each strategies in the tournament represent resources that could be used for reproduction. For strategies with high payoff like TIT for TAT, it will reproduce more of them into the next generation. For strategies with lower pay off like Random, we will put fewer of them into the next generation. Let’s consider a population of 9 players, which consist 3 TIT for TATs, 3 Always Defectors, 3 Cooperators and 1 random</a:t>
            </a:r>
          </a:p>
        </p:txBody>
      </p:sp>
      <p:sp>
        <p:nvSpPr>
          <p:cNvPr id="116" name="Google Shape;116;g1293d969190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extLst>
      <p:ext uri="{BB962C8B-B14F-4D97-AF65-F5344CB8AC3E}">
        <p14:creationId xmlns:p14="http://schemas.microsoft.com/office/powerpoint/2010/main" val="3657668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293d96919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g1293d96919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b="0" i="0" dirty="0">
                <a:solidFill>
                  <a:srgbClr val="333333"/>
                </a:solidFill>
                <a:effectLst/>
                <a:latin typeface="tahoma" panose="020B0604030504040204" pitchFamily="34" charset="0"/>
              </a:rPr>
              <a:t>Through the simulation of Moran process, we can see the change process of four populations from the figure on the right. The Defector, did well at the start, but as its victim, </a:t>
            </a:r>
            <a:r>
              <a:rPr lang="en-US" altLang="zh-CN" b="1" i="0" dirty="0">
                <a:solidFill>
                  <a:srgbClr val="333333"/>
                </a:solidFill>
                <a:effectLst/>
                <a:latin typeface="tahoma" panose="020B0604030504040204" pitchFamily="34" charset="0"/>
              </a:rPr>
              <a:t>Cooperator</a:t>
            </a:r>
            <a:r>
              <a:rPr lang="en-US" altLang="zh-CN" b="0" i="0" dirty="0">
                <a:solidFill>
                  <a:srgbClr val="333333"/>
                </a:solidFill>
                <a:effectLst/>
                <a:latin typeface="tahoma" panose="020B0604030504040204" pitchFamily="34" charset="0"/>
              </a:rPr>
              <a:t> went extinct, its population declined as well. The real successful strategies were ones that could work well with other successful strategies, basically, they are those nice or otherwise cooperative strategies. They support one another and were able to continue to reproduce.</a:t>
            </a:r>
            <a:endParaRPr dirty="0"/>
          </a:p>
        </p:txBody>
      </p:sp>
      <p:sp>
        <p:nvSpPr>
          <p:cNvPr id="116" name="Google Shape;116;g1293d969190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extLst>
      <p:ext uri="{BB962C8B-B14F-4D97-AF65-F5344CB8AC3E}">
        <p14:creationId xmlns:p14="http://schemas.microsoft.com/office/powerpoint/2010/main" val="1249324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293d96919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g1293d96919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b="0" i="0" dirty="0">
                <a:solidFill>
                  <a:srgbClr val="333333"/>
                </a:solidFill>
                <a:effectLst/>
                <a:latin typeface="tahoma" panose="020B0604030504040204" pitchFamily="34" charset="0"/>
              </a:rPr>
              <a:t>Let’s consider another situation, it is a world of always defectors, it is a cruel world with otherwise the rules. Can a nice mutation establish itself? Can something like TIT For TAT invade a group of always defectors? Unfortunately, the result is No, because a </a:t>
            </a:r>
            <a:r>
              <a:rPr lang="en-US" altLang="zh-CN" sz="1200" b="0" i="0" dirty="0">
                <a:solidFill>
                  <a:srgbClr val="333333"/>
                </a:solidFill>
                <a:effectLst/>
                <a:latin typeface="tahoma" panose="020B0604030504040204" pitchFamily="34" charset="0"/>
              </a:rPr>
              <a:t>single </a:t>
            </a:r>
            <a:r>
              <a:rPr lang="en-US" altLang="zh-CN" sz="1200" b="0" i="0" dirty="0">
                <a:solidFill>
                  <a:schemeClr val="accent1"/>
                </a:solidFill>
                <a:effectLst/>
                <a:latin typeface="tahoma" panose="020B0604030504040204" pitchFamily="34" charset="0"/>
              </a:rPr>
              <a:t>TIT For TAT can not find anybody in population to cooperate with, and always come away as the worst reproducer. However we can improve the situation by adding a extra TIT FOR TAT.</a:t>
            </a:r>
            <a:endParaRPr b="0" dirty="0"/>
          </a:p>
        </p:txBody>
      </p:sp>
      <p:sp>
        <p:nvSpPr>
          <p:cNvPr id="116" name="Google Shape;116;g1293d969190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extLst>
      <p:ext uri="{BB962C8B-B14F-4D97-AF65-F5344CB8AC3E}">
        <p14:creationId xmlns:p14="http://schemas.microsoft.com/office/powerpoint/2010/main" val="2056651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293d96919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g1293d96919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200" b="0" dirty="0">
                <a:solidFill>
                  <a:srgbClr val="333333"/>
                </a:solidFill>
                <a:latin typeface="tahoma" panose="020B0604030504040204" pitchFamily="34" charset="0"/>
              </a:rPr>
              <a:t>If there are a couple </a:t>
            </a:r>
            <a:r>
              <a:rPr lang="en-US" altLang="zh-CN" sz="1200" b="0" dirty="0">
                <a:solidFill>
                  <a:schemeClr val="accent1"/>
                </a:solidFill>
                <a:latin typeface="tahoma" panose="020B0604030504040204" pitchFamily="34" charset="0"/>
              </a:rPr>
              <a:t>TIT FOR TATs</a:t>
            </a:r>
            <a:r>
              <a:rPr lang="en-US" altLang="zh-CN" sz="1200" b="0" dirty="0">
                <a:solidFill>
                  <a:srgbClr val="333333"/>
                </a:solidFill>
                <a:latin typeface="tahoma" panose="020B0604030504040204" pitchFamily="34" charset="0"/>
              </a:rPr>
              <a:t>, then they could gain more from one another than they loss to the defector. So, everything become different. And eventually they would end up taking over and once established, it would be really hard for a non-nice strategy to invade TIT FOR TAT, because TIT FOR TAT has the properties of retaliating. Those non-nice strategy will get lower payoff when playing game with TIT FOR TAT, and become the worst reproducer.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CN" sz="1200" b="0" dirty="0">
              <a:solidFill>
                <a:srgbClr val="333333"/>
              </a:solidFill>
              <a:latin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200" b="0" dirty="0">
                <a:solidFill>
                  <a:srgbClr val="333333"/>
                </a:solidFill>
                <a:latin typeface="tahoma" panose="020B0604030504040204" pitchFamily="34" charset="0"/>
              </a:rPr>
              <a:t>TIT for TAT does quite well in these model reproduction situations, it can invade other strategies, and it is difficult to be invaded. But in a larger reproduction game, it has no foresight and almost no memory. Instead, it just reacts to specific situations</a:t>
            </a:r>
            <a:endParaRPr b="0" dirty="0"/>
          </a:p>
        </p:txBody>
      </p:sp>
      <p:sp>
        <p:nvSpPr>
          <p:cNvPr id="116" name="Google Shape;116;g1293d969190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extLst>
      <p:ext uri="{BB962C8B-B14F-4D97-AF65-F5344CB8AC3E}">
        <p14:creationId xmlns:p14="http://schemas.microsoft.com/office/powerpoint/2010/main" val="1239283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2" name="Google Shape;29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7" name="Google Shape;107;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293d96919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g1293d96919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dirty="0">
                <a:solidFill>
                  <a:schemeClr val="dk1"/>
                </a:solidFill>
                <a:sym typeface="Comfortaa"/>
              </a:rPr>
              <a:t>The prisoner's dilemma is a hypothetical game set up showing a situation where people won't want to work together even when it's beneficial to do so. It's just a long way of saying people don't like to be taken advantage of</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CN" dirty="0">
              <a:solidFill>
                <a:schemeClr val="dk1"/>
              </a:solidFill>
              <a:sym typeface="Comfortaa"/>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200" dirty="0">
                <a:solidFill>
                  <a:schemeClr val="dk1"/>
                </a:solidFill>
              </a:rPr>
              <a:t>Imagine two people being questioned about the same crime. They’re each talking to the interrogator separately, and the interrogator gives each person the same deal: they can choose to vouch for the other person’s innocence or guilt.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200" dirty="0">
                <a:solidFill>
                  <a:schemeClr val="dk1"/>
                </a:solidFill>
                <a:sym typeface="Comfortaa"/>
              </a:rPr>
              <a:t>T</a:t>
            </a:r>
            <a:r>
              <a:rPr lang="en-US" altLang="zh-CN" b="0" i="0" dirty="0">
                <a:solidFill>
                  <a:srgbClr val="292929"/>
                </a:solidFill>
                <a:effectLst/>
                <a:latin typeface="charter"/>
              </a:rPr>
              <a:t>he reason this is tricky is that if you know what the other person is going to do, it’s always to your advantage to say the other person is guilty. BUT since you don’t know what the other person will do, your average reduction will be greater if you cooperate</a:t>
            </a:r>
          </a:p>
          <a:p>
            <a:pPr marL="0" lvl="0" indent="0" algn="l" rtl="0">
              <a:lnSpc>
                <a:spcPct val="100000"/>
              </a:lnSpc>
              <a:spcBef>
                <a:spcPts val="0"/>
              </a:spcBef>
              <a:spcAft>
                <a:spcPts val="0"/>
              </a:spcAft>
              <a:buSzPts val="1400"/>
              <a:buNone/>
            </a:pPr>
            <a:endParaRPr dirty="0"/>
          </a:p>
        </p:txBody>
      </p:sp>
      <p:sp>
        <p:nvSpPr>
          <p:cNvPr id="116" name="Google Shape;116;g1293d969190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293d96919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g1293d96919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dirty="0">
                <a:solidFill>
                  <a:schemeClr val="dk1"/>
                </a:solidFill>
                <a:sym typeface="Comfortaa"/>
              </a:rPr>
              <a:t>The iterated prisoner's dilemma is just like the regular game except you play it multiple times with an opponent and accumulate the scores. In this game, all players have the same goal, which is also to maximize the utility (corresponding to minimizing years in prison) over a repetition of the game. Similar to one off prisoner dilemma game, in multiple games, if the opponent cooperates and defect at random, or follows a set of pattern, always defecting still gives the best payout. That is because, here, like in a one-off game, defecting has no consequences. This situation will change if the player make decision depending on what the other player did, </a:t>
            </a:r>
            <a:endParaRPr dirty="0"/>
          </a:p>
        </p:txBody>
      </p:sp>
      <p:sp>
        <p:nvSpPr>
          <p:cNvPr id="116" name="Google Shape;116;g1293d969190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extLst>
      <p:ext uri="{BB962C8B-B14F-4D97-AF65-F5344CB8AC3E}">
        <p14:creationId xmlns:p14="http://schemas.microsoft.com/office/powerpoint/2010/main" val="4225992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293d96919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g1293d96919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dirty="0">
                <a:solidFill>
                  <a:schemeClr val="dk1"/>
                </a:solidFill>
              </a:rPr>
              <a:t>In the 1980s, professor of Robert Axelrod ran a tournament inviting strategies from collaborators all over the world for the Iterated Prisoner’s Dilemma. The winner was a strategy called TIT for TAT, and the figure at the left illustrate the rank of the total points. We have reproduced this tournament and get similar result. </a:t>
            </a:r>
            <a:r>
              <a:rPr lang="en-US" altLang="zh-CN" dirty="0"/>
              <a:t>The difference of the first 6 strategies may caused by the insufficient repetitions of Axelrod’s works.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CN"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dirty="0">
                <a:solidFill>
                  <a:schemeClr val="dk1"/>
                </a:solidFill>
              </a:rPr>
              <a:t>In today’s presentation, we will start from the winner of this tournament</a:t>
            </a:r>
            <a:r>
              <a:rPr lang="zh-CN" altLang="en-US" dirty="0">
                <a:solidFill>
                  <a:schemeClr val="dk1"/>
                </a:solidFill>
              </a:rPr>
              <a:t>，</a:t>
            </a:r>
            <a:r>
              <a:rPr lang="en-US" altLang="zh-CN" dirty="0">
                <a:solidFill>
                  <a:schemeClr val="dk1"/>
                </a:solidFill>
              </a:rPr>
              <a:t>TIT for TAT. Because many recent strategies are the variant of it.</a:t>
            </a:r>
          </a:p>
        </p:txBody>
      </p:sp>
      <p:sp>
        <p:nvSpPr>
          <p:cNvPr id="116" name="Google Shape;116;g1293d969190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extLst>
      <p:ext uri="{BB962C8B-B14F-4D97-AF65-F5344CB8AC3E}">
        <p14:creationId xmlns:p14="http://schemas.microsoft.com/office/powerpoint/2010/main" val="150535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293d96919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g1293d96919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dirty="0">
                <a:solidFill>
                  <a:schemeClr val="dk1"/>
                </a:solidFill>
              </a:rPr>
              <a:t>TIT for TAT is a simple strategy, but one thing is, it reciprocate quickly against defectors. </a:t>
            </a:r>
            <a:r>
              <a:rPr lang="en-US" altLang="zh-CN" sz="1200" dirty="0">
                <a:solidFill>
                  <a:schemeClr val="dk1"/>
                </a:solidFill>
              </a:rPr>
              <a:t>Any strategy against it would get instantly </a:t>
            </a:r>
            <a:r>
              <a:rPr lang="en-US" altLang="zh-CN" sz="1200" dirty="0">
                <a:solidFill>
                  <a:srgbClr val="FF0000"/>
                </a:solidFill>
              </a:rPr>
              <a:t>punishment</a:t>
            </a:r>
            <a:r>
              <a:rPr lang="en-US" altLang="zh-CN" sz="1200" dirty="0">
                <a:solidFill>
                  <a:schemeClr val="dk1"/>
                </a:solidFill>
              </a:rPr>
              <a:t> and put into a bad situation. For example, if the opponent defects at the second rounds which is shown in the figure here, it will get some instant punishment. The payoff will drop to 1 and 0. Even if it tries to go back to cooperating, it will gain less than keeping cooperate with TIT for TAT for whole rounds. So, TIT for TAT is a kind of retaliating strategy that punishes defecting and disincentive an opponent from defecting. Here, we want to compared it with other strategies which called GRADUAL</a:t>
            </a:r>
            <a:endParaRPr lang="en-US" altLang="zh-CN" dirty="0">
              <a:solidFill>
                <a:schemeClr val="dk1"/>
              </a:solidFill>
            </a:endParaRPr>
          </a:p>
        </p:txBody>
      </p:sp>
      <p:sp>
        <p:nvSpPr>
          <p:cNvPr id="116" name="Google Shape;116;g1293d969190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extLst>
      <p:ext uri="{BB962C8B-B14F-4D97-AF65-F5344CB8AC3E}">
        <p14:creationId xmlns:p14="http://schemas.microsoft.com/office/powerpoint/2010/main" val="3384554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293d96919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g1293d96919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dirty="0"/>
              <a:t>One major feature of TIT for TAT is, Because of the copying nature of TIT FOR TAT, it can not ever beat an opponent. It can either tie or lose, depends on which round its opponent defects. The opposite is </a:t>
            </a:r>
            <a:r>
              <a:rPr lang="en-US" altLang="zh-CN" b="1" dirty="0"/>
              <a:t>always defect</a:t>
            </a:r>
            <a:r>
              <a:rPr lang="en-US" altLang="zh-CN" dirty="0"/>
              <a:t>, it can only tie or win if the opponent want to cooperate.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CN" dirty="0"/>
          </a:p>
        </p:txBody>
      </p:sp>
      <p:sp>
        <p:nvSpPr>
          <p:cNvPr id="116" name="Google Shape;116;g1293d969190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extLst>
      <p:ext uri="{BB962C8B-B14F-4D97-AF65-F5344CB8AC3E}">
        <p14:creationId xmlns:p14="http://schemas.microsoft.com/office/powerpoint/2010/main" val="387239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293d96919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g1293d96919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dirty="0">
                <a:solidFill>
                  <a:schemeClr val="dk1"/>
                </a:solidFill>
              </a:rPr>
              <a:t>Gradual </a:t>
            </a:r>
            <a:r>
              <a:rPr lang="en-US" altLang="zh-CN" dirty="0"/>
              <a:t>is never the first to defect, but once the other defected, it never cooperate again, </a:t>
            </a:r>
            <a:r>
              <a:rPr lang="en-US" altLang="zh-CN" sz="1200" dirty="0">
                <a:solidFill>
                  <a:schemeClr val="dk1"/>
                </a:solidFill>
              </a:rPr>
              <a:t>Compared with GRADUAL, TIT FOR TAT allows cooperation if the person wants to cooperate again, so that both TIT for TAT and his opponent can cooperate forwards. So, this is why tit for tat wins this tournament, it is retaliating, it is disincentives being taken advantage of, and it is forgiving.</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CN"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CN" dirty="0">
              <a:solidFill>
                <a:schemeClr val="dk1"/>
              </a:solidFill>
            </a:endParaRPr>
          </a:p>
        </p:txBody>
      </p:sp>
      <p:sp>
        <p:nvSpPr>
          <p:cNvPr id="116" name="Google Shape;116;g1293d969190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extLst>
      <p:ext uri="{BB962C8B-B14F-4D97-AF65-F5344CB8AC3E}">
        <p14:creationId xmlns:p14="http://schemas.microsoft.com/office/powerpoint/2010/main" val="1560800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293d96919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g1293d96919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200" dirty="0">
                <a:solidFill>
                  <a:schemeClr val="dk1"/>
                </a:solidFill>
              </a:rPr>
              <a:t>TIT for two TATs  increase the rounds of defection before it retaliate.  Which can prevent the echo effects that hurt regular TIT for TATs.  But when facing with strategies like tester who starts out cooperating at first but tries defecting to see how the opponent react. TIT for two TATs may become too forgiving.</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CN" sz="1200"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200" dirty="0">
                <a:solidFill>
                  <a:schemeClr val="dk1"/>
                </a:solidFill>
              </a:rPr>
              <a:t>So far, we see, most strategies trying to improve the tit for tat strategy, by let it to be less nice and trying to find a way to capitalize on defection, some </a:t>
            </a:r>
            <a:r>
              <a:rPr lang="en-US" altLang="zh-CN" sz="1200" dirty="0" err="1">
                <a:solidFill>
                  <a:schemeClr val="dk1"/>
                </a:solidFill>
              </a:rPr>
              <a:t>stratege</a:t>
            </a:r>
            <a:r>
              <a:rPr lang="en-US" altLang="zh-CN" sz="1200" dirty="0">
                <a:solidFill>
                  <a:schemeClr val="dk1"/>
                </a:solidFill>
              </a:rPr>
              <a:t> instead avoid punishing every defection, and ended up being better in the long run.</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CN"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CN" dirty="0">
              <a:solidFill>
                <a:schemeClr val="dk1"/>
              </a:solidFill>
            </a:endParaRPr>
          </a:p>
        </p:txBody>
      </p:sp>
      <p:sp>
        <p:nvSpPr>
          <p:cNvPr id="116" name="Google Shape;116;g1293d969190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extLst>
      <p:ext uri="{BB962C8B-B14F-4D97-AF65-F5344CB8AC3E}">
        <p14:creationId xmlns:p14="http://schemas.microsoft.com/office/powerpoint/2010/main" val="1211023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6"/>
        <p:cNvGrpSpPr/>
        <p:nvPr/>
      </p:nvGrpSpPr>
      <p:grpSpPr>
        <a:xfrm>
          <a:off x="0" y="0"/>
          <a:ext cx="0" cy="0"/>
          <a:chOff x="0" y="0"/>
          <a:chExt cx="0" cy="0"/>
        </a:xfrm>
      </p:grpSpPr>
      <p:sp>
        <p:nvSpPr>
          <p:cNvPr id="17" name="Google Shape;17;p9"/>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9"/>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latin typeface="Arial"/>
                <a:ea typeface="Arial"/>
                <a:cs typeface="Arial"/>
                <a:sym typeface="Aria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9" name="Google Shape;19;p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Arial"/>
              <a:buNone/>
              <a:defRPr sz="2000"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8"/>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atin typeface="Arial"/>
                <a:ea typeface="Arial"/>
                <a:cs typeface="Arial"/>
                <a:sym typeface="Arial"/>
              </a:defRPr>
            </a:lvl1pPr>
            <a:lvl2pPr marL="914400" lvl="1" indent="-406400" algn="l">
              <a:lnSpc>
                <a:spcPct val="100000"/>
              </a:lnSpc>
              <a:spcBef>
                <a:spcPts val="560"/>
              </a:spcBef>
              <a:spcAft>
                <a:spcPts val="0"/>
              </a:spcAft>
              <a:buClr>
                <a:schemeClr val="dk1"/>
              </a:buClr>
              <a:buSzPts val="2800"/>
              <a:buChar char="–"/>
              <a:defRPr sz="2800">
                <a:latin typeface="Arial"/>
                <a:ea typeface="Arial"/>
                <a:cs typeface="Arial"/>
                <a:sym typeface="Arial"/>
              </a:defRPr>
            </a:lvl2pPr>
            <a:lvl3pPr marL="1371600" lvl="2" indent="-381000" algn="l">
              <a:lnSpc>
                <a:spcPct val="100000"/>
              </a:lnSpc>
              <a:spcBef>
                <a:spcPts val="480"/>
              </a:spcBef>
              <a:spcAft>
                <a:spcPts val="0"/>
              </a:spcAft>
              <a:buClr>
                <a:schemeClr val="dk1"/>
              </a:buClr>
              <a:buSzPts val="2400"/>
              <a:buChar char="•"/>
              <a:defRPr sz="2400">
                <a:latin typeface="Arial"/>
                <a:ea typeface="Arial"/>
                <a:cs typeface="Arial"/>
                <a:sym typeface="Arial"/>
              </a:defRPr>
            </a:lvl3pPr>
            <a:lvl4pPr marL="1828800" lvl="3" indent="-355600" algn="l">
              <a:lnSpc>
                <a:spcPct val="100000"/>
              </a:lnSpc>
              <a:spcBef>
                <a:spcPts val="400"/>
              </a:spcBef>
              <a:spcAft>
                <a:spcPts val="0"/>
              </a:spcAft>
              <a:buClr>
                <a:schemeClr val="dk1"/>
              </a:buClr>
              <a:buSzPts val="2000"/>
              <a:buChar char="–"/>
              <a:defRPr sz="2000">
                <a:latin typeface="Arial"/>
                <a:ea typeface="Arial"/>
                <a:cs typeface="Arial"/>
                <a:sym typeface="Arial"/>
              </a:defRPr>
            </a:lvl4pPr>
            <a:lvl5pPr marL="2286000" lvl="4" indent="-355600" algn="l">
              <a:lnSpc>
                <a:spcPct val="100000"/>
              </a:lnSpc>
              <a:spcBef>
                <a:spcPts val="400"/>
              </a:spcBef>
              <a:spcAft>
                <a:spcPts val="0"/>
              </a:spcAft>
              <a:buClr>
                <a:schemeClr val="dk1"/>
              </a:buClr>
              <a:buSzPts val="2000"/>
              <a:buChar char="»"/>
              <a:defRPr sz="2000">
                <a:latin typeface="Arial"/>
                <a:ea typeface="Arial"/>
                <a:cs typeface="Arial"/>
                <a:sym typeface="Arial"/>
              </a:defRPr>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71" name="Google Shape;71;p18"/>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atin typeface="Arial"/>
                <a:ea typeface="Arial"/>
                <a:cs typeface="Arial"/>
                <a:sym typeface="Arial"/>
              </a:defRPr>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72" name="Google Shape;72;p1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sp>
        <p:nvSpPr>
          <p:cNvPr id="76" name="Google Shape;76;p19"/>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Arial"/>
              <a:buNone/>
              <a:defRPr sz="2000"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9"/>
          <p:cNvSpPr>
            <a:spLocks noGrp="1"/>
          </p:cNvSpPr>
          <p:nvPr>
            <p:ph type="pic" idx="2"/>
          </p:nvPr>
        </p:nvSpPr>
        <p:spPr>
          <a:xfrm>
            <a:off x="1792288" y="459581"/>
            <a:ext cx="5486400" cy="3086100"/>
          </a:xfrm>
          <a:prstGeom prst="rect">
            <a:avLst/>
          </a:prstGeom>
          <a:noFill/>
          <a:ln>
            <a:noFill/>
          </a:ln>
        </p:spPr>
      </p:sp>
      <p:sp>
        <p:nvSpPr>
          <p:cNvPr id="78" name="Google Shape;78;p19"/>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atin typeface="Arial"/>
                <a:ea typeface="Arial"/>
                <a:cs typeface="Arial"/>
                <a:sym typeface="Arial"/>
              </a:defRPr>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79" name="Google Shape;79;p1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20"/>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0"/>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a:latin typeface="Arial"/>
                <a:ea typeface="Arial"/>
                <a:cs typeface="Arial"/>
                <a:sym typeface="Arial"/>
              </a:defRPr>
            </a:lvl1pPr>
            <a:lvl2pPr marL="914400" lvl="1" indent="-406400" algn="l">
              <a:lnSpc>
                <a:spcPct val="100000"/>
              </a:lnSpc>
              <a:spcBef>
                <a:spcPts val="560"/>
              </a:spcBef>
              <a:spcAft>
                <a:spcPts val="0"/>
              </a:spcAft>
              <a:buClr>
                <a:schemeClr val="dk1"/>
              </a:buClr>
              <a:buSzPts val="2800"/>
              <a:buChar char="–"/>
              <a:defRPr>
                <a:latin typeface="Arial"/>
                <a:ea typeface="Arial"/>
                <a:cs typeface="Arial"/>
                <a:sym typeface="Arial"/>
              </a:defRPr>
            </a:lvl2pPr>
            <a:lvl3pPr marL="1371600" lvl="2" indent="-381000" algn="l">
              <a:lnSpc>
                <a:spcPct val="100000"/>
              </a:lnSpc>
              <a:spcBef>
                <a:spcPts val="480"/>
              </a:spcBef>
              <a:spcAft>
                <a:spcPts val="0"/>
              </a:spcAft>
              <a:buClr>
                <a:schemeClr val="dk1"/>
              </a:buClr>
              <a:buSzPts val="2400"/>
              <a:buChar char="•"/>
              <a:defRPr>
                <a:latin typeface="Arial"/>
                <a:ea typeface="Arial"/>
                <a:cs typeface="Arial"/>
                <a:sym typeface="Arial"/>
              </a:defRPr>
            </a:lvl3pPr>
            <a:lvl4pPr marL="1828800" lvl="3" indent="-355600" algn="l">
              <a:lnSpc>
                <a:spcPct val="100000"/>
              </a:lnSpc>
              <a:spcBef>
                <a:spcPts val="400"/>
              </a:spcBef>
              <a:spcAft>
                <a:spcPts val="0"/>
              </a:spcAft>
              <a:buClr>
                <a:schemeClr val="dk1"/>
              </a:buClr>
              <a:buSzPts val="2000"/>
              <a:buChar char="–"/>
              <a:defRPr>
                <a:latin typeface="Arial"/>
                <a:ea typeface="Arial"/>
                <a:cs typeface="Arial"/>
                <a:sym typeface="Arial"/>
              </a:defRPr>
            </a:lvl4pPr>
            <a:lvl5pPr marL="2286000" lvl="4" indent="-355600" algn="l">
              <a:lnSpc>
                <a:spcPct val="100000"/>
              </a:lnSpc>
              <a:spcBef>
                <a:spcPts val="400"/>
              </a:spcBef>
              <a:spcAft>
                <a:spcPts val="0"/>
              </a:spcAft>
              <a:buClr>
                <a:schemeClr val="dk1"/>
              </a:buClr>
              <a:buSzPts val="2000"/>
              <a:buChar char="»"/>
              <a:defRPr>
                <a:latin typeface="Arial"/>
                <a:ea typeface="Arial"/>
                <a:cs typeface="Arial"/>
                <a:sym typeface="Aria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5" name="Google Shape;85;p2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87" name="Google Shape;87;p20"/>
          <p:cNvSpPr txBox="1"/>
          <p:nvPr/>
        </p:nvSpPr>
        <p:spPr>
          <a:xfrm>
            <a:off x="3136197" y="-304560"/>
            <a:ext cx="18466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8" name="Google Shape;88;p2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21"/>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1"/>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a:latin typeface="Arial"/>
                <a:ea typeface="Arial"/>
                <a:cs typeface="Arial"/>
                <a:sym typeface="Arial"/>
              </a:defRPr>
            </a:lvl1pPr>
            <a:lvl2pPr marL="914400" lvl="1" indent="-406400" algn="l">
              <a:lnSpc>
                <a:spcPct val="100000"/>
              </a:lnSpc>
              <a:spcBef>
                <a:spcPts val="560"/>
              </a:spcBef>
              <a:spcAft>
                <a:spcPts val="0"/>
              </a:spcAft>
              <a:buClr>
                <a:schemeClr val="dk1"/>
              </a:buClr>
              <a:buSzPts val="2800"/>
              <a:buChar char="–"/>
              <a:defRPr>
                <a:latin typeface="Arial"/>
                <a:ea typeface="Arial"/>
                <a:cs typeface="Arial"/>
                <a:sym typeface="Arial"/>
              </a:defRPr>
            </a:lvl2pPr>
            <a:lvl3pPr marL="1371600" lvl="2" indent="-381000" algn="l">
              <a:lnSpc>
                <a:spcPct val="100000"/>
              </a:lnSpc>
              <a:spcBef>
                <a:spcPts val="480"/>
              </a:spcBef>
              <a:spcAft>
                <a:spcPts val="0"/>
              </a:spcAft>
              <a:buClr>
                <a:schemeClr val="dk1"/>
              </a:buClr>
              <a:buSzPts val="2400"/>
              <a:buChar char="•"/>
              <a:defRPr>
                <a:latin typeface="Arial"/>
                <a:ea typeface="Arial"/>
                <a:cs typeface="Arial"/>
                <a:sym typeface="Arial"/>
              </a:defRPr>
            </a:lvl3pPr>
            <a:lvl4pPr marL="1828800" lvl="3" indent="-355600" algn="l">
              <a:lnSpc>
                <a:spcPct val="100000"/>
              </a:lnSpc>
              <a:spcBef>
                <a:spcPts val="400"/>
              </a:spcBef>
              <a:spcAft>
                <a:spcPts val="0"/>
              </a:spcAft>
              <a:buClr>
                <a:schemeClr val="dk1"/>
              </a:buClr>
              <a:buSzPts val="2000"/>
              <a:buChar char="–"/>
              <a:defRPr>
                <a:latin typeface="Arial"/>
                <a:ea typeface="Arial"/>
                <a:cs typeface="Arial"/>
                <a:sym typeface="Arial"/>
              </a:defRPr>
            </a:lvl4pPr>
            <a:lvl5pPr marL="2286000" lvl="4" indent="-355600" algn="l">
              <a:lnSpc>
                <a:spcPct val="100000"/>
              </a:lnSpc>
              <a:spcBef>
                <a:spcPts val="400"/>
              </a:spcBef>
              <a:spcAft>
                <a:spcPts val="0"/>
              </a:spcAft>
              <a:buClr>
                <a:schemeClr val="dk1"/>
              </a:buClr>
              <a:buSzPts val="2000"/>
              <a:buChar char="»"/>
              <a:defRPr>
                <a:latin typeface="Arial"/>
                <a:ea typeface="Arial"/>
                <a:cs typeface="Arial"/>
                <a:sym typeface="Aria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2" name="Google Shape;92;p2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94" name="Google Shape;94;p2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parator Page 1">
  <p:cSld name="Separator Page 1">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10"/>
          <p:cNvSpPr txBox="1">
            <a:spLocks noGrp="1"/>
          </p:cNvSpPr>
          <p:nvPr>
            <p:ph type="title"/>
          </p:nvPr>
        </p:nvSpPr>
        <p:spPr>
          <a:xfrm>
            <a:off x="0" y="1542060"/>
            <a:ext cx="9144000" cy="205416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lt1"/>
              </a:buClr>
              <a:buSzPts val="4400"/>
              <a:buFont typeface="Arial"/>
              <a:buNone/>
              <a:defRPr>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0"/>
          <p:cNvSpPr txBox="1"/>
          <p:nvPr/>
        </p:nvSpPr>
        <p:spPr>
          <a:xfrm>
            <a:off x="7057571" y="-916214"/>
            <a:ext cx="18466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5" name="Google Shape;25;p10" descr="NWU PPT Wide Opt 2 - No Wordmark_Separator 1.jpg"/>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3"/>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3"/>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a:latin typeface="Arial"/>
                <a:ea typeface="Arial"/>
                <a:cs typeface="Arial"/>
                <a:sym typeface="Arial"/>
              </a:defRPr>
            </a:lvl1pPr>
            <a:lvl2pPr marL="914400" lvl="1" indent="-406400" algn="l">
              <a:lnSpc>
                <a:spcPct val="100000"/>
              </a:lnSpc>
              <a:spcBef>
                <a:spcPts val="560"/>
              </a:spcBef>
              <a:spcAft>
                <a:spcPts val="0"/>
              </a:spcAft>
              <a:buClr>
                <a:schemeClr val="dk1"/>
              </a:buClr>
              <a:buSzPts val="2800"/>
              <a:buChar char="–"/>
              <a:defRPr>
                <a:latin typeface="Arial"/>
                <a:ea typeface="Arial"/>
                <a:cs typeface="Arial"/>
                <a:sym typeface="Arial"/>
              </a:defRPr>
            </a:lvl2pPr>
            <a:lvl3pPr marL="1371600" lvl="2" indent="-381000" algn="l">
              <a:lnSpc>
                <a:spcPct val="100000"/>
              </a:lnSpc>
              <a:spcBef>
                <a:spcPts val="480"/>
              </a:spcBef>
              <a:spcAft>
                <a:spcPts val="0"/>
              </a:spcAft>
              <a:buClr>
                <a:schemeClr val="dk1"/>
              </a:buClr>
              <a:buSzPts val="2400"/>
              <a:buChar char="•"/>
              <a:defRPr>
                <a:latin typeface="Arial"/>
                <a:ea typeface="Arial"/>
                <a:cs typeface="Arial"/>
                <a:sym typeface="Arial"/>
              </a:defRPr>
            </a:lvl3pPr>
            <a:lvl4pPr marL="1828800" lvl="3" indent="-355600" algn="l">
              <a:lnSpc>
                <a:spcPct val="100000"/>
              </a:lnSpc>
              <a:spcBef>
                <a:spcPts val="400"/>
              </a:spcBef>
              <a:spcAft>
                <a:spcPts val="0"/>
              </a:spcAft>
              <a:buClr>
                <a:schemeClr val="dk1"/>
              </a:buClr>
              <a:buSzPts val="2000"/>
              <a:buChar char="–"/>
              <a:defRPr>
                <a:latin typeface="Arial"/>
                <a:ea typeface="Arial"/>
                <a:cs typeface="Arial"/>
                <a:sym typeface="Arial"/>
              </a:defRPr>
            </a:lvl4pPr>
            <a:lvl5pPr marL="2286000" lvl="4" indent="-355600" algn="l">
              <a:lnSpc>
                <a:spcPct val="100000"/>
              </a:lnSpc>
              <a:spcBef>
                <a:spcPts val="400"/>
              </a:spcBef>
              <a:spcAft>
                <a:spcPts val="0"/>
              </a:spcAft>
              <a:buClr>
                <a:schemeClr val="dk1"/>
              </a:buClr>
              <a:buSzPts val="2000"/>
              <a:buChar char="»"/>
              <a:defRPr>
                <a:latin typeface="Arial"/>
                <a:ea typeface="Arial"/>
                <a:cs typeface="Arial"/>
                <a:sym typeface="Aria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9" name="Google Shape;29;p1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parator Page 2">
  <p:cSld name="Separator Page 2">
    <p:bg>
      <p:bgPr>
        <a:blipFill>
          <a:blip r:embed="rId2">
            <a:alphaModFix/>
          </a:blip>
          <a:stretch>
            <a:fillRect/>
          </a:stretch>
        </a:blipFill>
        <a:effectLst/>
      </p:bgPr>
    </p:bg>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a:off x="0" y="1542060"/>
            <a:ext cx="9144000" cy="205416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lt1"/>
              </a:buClr>
              <a:buSzPts val="4400"/>
              <a:buFont typeface="Arial"/>
              <a:buNone/>
              <a:defRPr>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34" name="Google Shape;34;p11" descr="NWU PPT Wide Opt 2 - No Wordmark_Separator 2.jpg"/>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ster 3">
  <p:cSld name="Master 3">
    <p:spTree>
      <p:nvGrpSpPr>
        <p:cNvPr id="1" name="Shape 35"/>
        <p:cNvGrpSpPr/>
        <p:nvPr/>
      </p:nvGrpSpPr>
      <p:grpSpPr>
        <a:xfrm>
          <a:off x="0" y="0"/>
          <a:ext cx="0" cy="0"/>
          <a:chOff x="0" y="0"/>
          <a:chExt cx="0" cy="0"/>
        </a:xfrm>
      </p:grpSpPr>
      <p:pic>
        <p:nvPicPr>
          <p:cNvPr id="36" name="Google Shape;36;p1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7" name="Google Shape;37;p1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0" name="Google Shape;40;p12"/>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3200"/>
              <a:buFont typeface="Arial"/>
              <a:buNone/>
              <a:defRPr sz="3200" b="1" cap="none">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4"/>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latin typeface="Arial"/>
                <a:ea typeface="Arial"/>
                <a:cs typeface="Arial"/>
                <a:sym typeface="Aria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44" name="Google Shape;44;p1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5"/>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atin typeface="Arial"/>
                <a:ea typeface="Arial"/>
                <a:cs typeface="Arial"/>
                <a:sym typeface="Arial"/>
              </a:defRPr>
            </a:lvl1pPr>
            <a:lvl2pPr marL="914400" lvl="1" indent="-381000" algn="l">
              <a:lnSpc>
                <a:spcPct val="100000"/>
              </a:lnSpc>
              <a:spcBef>
                <a:spcPts val="480"/>
              </a:spcBef>
              <a:spcAft>
                <a:spcPts val="0"/>
              </a:spcAft>
              <a:buClr>
                <a:schemeClr val="dk1"/>
              </a:buClr>
              <a:buSzPts val="2400"/>
              <a:buChar char="–"/>
              <a:defRPr sz="2400">
                <a:latin typeface="Arial"/>
                <a:ea typeface="Arial"/>
                <a:cs typeface="Arial"/>
                <a:sym typeface="Arial"/>
              </a:defRPr>
            </a:lvl2pPr>
            <a:lvl3pPr marL="1371600" lvl="2" indent="-355600" algn="l">
              <a:lnSpc>
                <a:spcPct val="100000"/>
              </a:lnSpc>
              <a:spcBef>
                <a:spcPts val="400"/>
              </a:spcBef>
              <a:spcAft>
                <a:spcPts val="0"/>
              </a:spcAft>
              <a:buClr>
                <a:schemeClr val="dk1"/>
              </a:buClr>
              <a:buSzPts val="2000"/>
              <a:buChar char="•"/>
              <a:defRPr sz="2000">
                <a:latin typeface="Arial"/>
                <a:ea typeface="Arial"/>
                <a:cs typeface="Arial"/>
                <a:sym typeface="Arial"/>
              </a:defRPr>
            </a:lvl3pPr>
            <a:lvl4pPr marL="1828800" lvl="3" indent="-342900" algn="l">
              <a:lnSpc>
                <a:spcPct val="100000"/>
              </a:lnSpc>
              <a:spcBef>
                <a:spcPts val="360"/>
              </a:spcBef>
              <a:spcAft>
                <a:spcPts val="0"/>
              </a:spcAft>
              <a:buClr>
                <a:schemeClr val="dk1"/>
              </a:buClr>
              <a:buSzPts val="1800"/>
              <a:buChar char="–"/>
              <a:defRPr sz="1800">
                <a:latin typeface="Arial"/>
                <a:ea typeface="Arial"/>
                <a:cs typeface="Arial"/>
                <a:sym typeface="Arial"/>
              </a:defRPr>
            </a:lvl4pPr>
            <a:lvl5pPr marL="2286000" lvl="4" indent="-342900" algn="l">
              <a:lnSpc>
                <a:spcPct val="100000"/>
              </a:lnSpc>
              <a:spcBef>
                <a:spcPts val="360"/>
              </a:spcBef>
              <a:spcAft>
                <a:spcPts val="0"/>
              </a:spcAft>
              <a:buClr>
                <a:schemeClr val="dk1"/>
              </a:buClr>
              <a:buSzPts val="1800"/>
              <a:buChar char="»"/>
              <a:defRPr sz="1800">
                <a:latin typeface="Arial"/>
                <a:ea typeface="Arial"/>
                <a:cs typeface="Arial"/>
                <a:sym typeface="Arial"/>
              </a:defRPr>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50" name="Google Shape;50;p15"/>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atin typeface="Arial"/>
                <a:ea typeface="Arial"/>
                <a:cs typeface="Arial"/>
                <a:sym typeface="Arial"/>
              </a:defRPr>
            </a:lvl1pPr>
            <a:lvl2pPr marL="914400" lvl="1" indent="-381000" algn="l">
              <a:lnSpc>
                <a:spcPct val="100000"/>
              </a:lnSpc>
              <a:spcBef>
                <a:spcPts val="480"/>
              </a:spcBef>
              <a:spcAft>
                <a:spcPts val="0"/>
              </a:spcAft>
              <a:buClr>
                <a:schemeClr val="dk1"/>
              </a:buClr>
              <a:buSzPts val="2400"/>
              <a:buChar char="–"/>
              <a:defRPr sz="2400">
                <a:latin typeface="Arial"/>
                <a:ea typeface="Arial"/>
                <a:cs typeface="Arial"/>
                <a:sym typeface="Arial"/>
              </a:defRPr>
            </a:lvl2pPr>
            <a:lvl3pPr marL="1371600" lvl="2" indent="-355600" algn="l">
              <a:lnSpc>
                <a:spcPct val="100000"/>
              </a:lnSpc>
              <a:spcBef>
                <a:spcPts val="400"/>
              </a:spcBef>
              <a:spcAft>
                <a:spcPts val="0"/>
              </a:spcAft>
              <a:buClr>
                <a:schemeClr val="dk1"/>
              </a:buClr>
              <a:buSzPts val="2000"/>
              <a:buChar char="•"/>
              <a:defRPr sz="2000">
                <a:latin typeface="Arial"/>
                <a:ea typeface="Arial"/>
                <a:cs typeface="Arial"/>
                <a:sym typeface="Arial"/>
              </a:defRPr>
            </a:lvl3pPr>
            <a:lvl4pPr marL="1828800" lvl="3" indent="-342900" algn="l">
              <a:lnSpc>
                <a:spcPct val="100000"/>
              </a:lnSpc>
              <a:spcBef>
                <a:spcPts val="360"/>
              </a:spcBef>
              <a:spcAft>
                <a:spcPts val="0"/>
              </a:spcAft>
              <a:buClr>
                <a:schemeClr val="dk1"/>
              </a:buClr>
              <a:buSzPts val="1800"/>
              <a:buChar char="–"/>
              <a:defRPr sz="1800">
                <a:latin typeface="Arial"/>
                <a:ea typeface="Arial"/>
                <a:cs typeface="Arial"/>
                <a:sym typeface="Arial"/>
              </a:defRPr>
            </a:lvl4pPr>
            <a:lvl5pPr marL="2286000" lvl="4" indent="-342900" algn="l">
              <a:lnSpc>
                <a:spcPct val="100000"/>
              </a:lnSpc>
              <a:spcBef>
                <a:spcPts val="360"/>
              </a:spcBef>
              <a:spcAft>
                <a:spcPts val="0"/>
              </a:spcAft>
              <a:buClr>
                <a:schemeClr val="dk1"/>
              </a:buClr>
              <a:buSzPts val="1800"/>
              <a:buChar char="»"/>
              <a:defRPr sz="1800">
                <a:latin typeface="Arial"/>
                <a:ea typeface="Arial"/>
                <a:cs typeface="Arial"/>
                <a:sym typeface="Arial"/>
              </a:defRPr>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51" name="Google Shape;51;p1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4"/>
        <p:cNvGrpSpPr/>
        <p:nvPr/>
      </p:nvGrpSpPr>
      <p:grpSpPr>
        <a:xfrm>
          <a:off x="0" y="0"/>
          <a:ext cx="0" cy="0"/>
          <a:chOff x="0" y="0"/>
          <a:chExt cx="0" cy="0"/>
        </a:xfrm>
      </p:grpSpPr>
      <p:sp>
        <p:nvSpPr>
          <p:cNvPr id="55" name="Google Shape;55;p1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6"/>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chemeClr val="dk1"/>
              </a:buClr>
              <a:buSzPts val="2000"/>
              <a:buNone/>
              <a:defRPr sz="2000" b="1">
                <a:latin typeface="Arial"/>
                <a:ea typeface="Arial"/>
                <a:cs typeface="Arial"/>
                <a:sym typeface="Arial"/>
              </a:defRPr>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57" name="Google Shape;57;p16"/>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atin typeface="Arial"/>
                <a:ea typeface="Arial"/>
                <a:cs typeface="Arial"/>
                <a:sym typeface="Arial"/>
              </a:defRPr>
            </a:lvl1pPr>
            <a:lvl2pPr marL="914400" lvl="1" indent="-355600" algn="l">
              <a:lnSpc>
                <a:spcPct val="100000"/>
              </a:lnSpc>
              <a:spcBef>
                <a:spcPts val="400"/>
              </a:spcBef>
              <a:spcAft>
                <a:spcPts val="0"/>
              </a:spcAft>
              <a:buClr>
                <a:schemeClr val="dk1"/>
              </a:buClr>
              <a:buSzPts val="2000"/>
              <a:buChar char="–"/>
              <a:defRPr sz="2000">
                <a:latin typeface="Arial"/>
                <a:ea typeface="Arial"/>
                <a:cs typeface="Arial"/>
                <a:sym typeface="Arial"/>
              </a:defRPr>
            </a:lvl2pPr>
            <a:lvl3pPr marL="1371600" lvl="2" indent="-342900" algn="l">
              <a:lnSpc>
                <a:spcPct val="100000"/>
              </a:lnSpc>
              <a:spcBef>
                <a:spcPts val="360"/>
              </a:spcBef>
              <a:spcAft>
                <a:spcPts val="0"/>
              </a:spcAft>
              <a:buClr>
                <a:schemeClr val="dk1"/>
              </a:buClr>
              <a:buSzPts val="1800"/>
              <a:buChar char="•"/>
              <a:defRPr sz="1800">
                <a:latin typeface="Arial"/>
                <a:ea typeface="Arial"/>
                <a:cs typeface="Arial"/>
                <a:sym typeface="Arial"/>
              </a:defRPr>
            </a:lvl3pPr>
            <a:lvl4pPr marL="1828800" lvl="3" indent="-330200" algn="l">
              <a:lnSpc>
                <a:spcPct val="100000"/>
              </a:lnSpc>
              <a:spcBef>
                <a:spcPts val="320"/>
              </a:spcBef>
              <a:spcAft>
                <a:spcPts val="0"/>
              </a:spcAft>
              <a:buClr>
                <a:schemeClr val="dk1"/>
              </a:buClr>
              <a:buSzPts val="1600"/>
              <a:buChar char="–"/>
              <a:defRPr sz="1600">
                <a:latin typeface="Arial"/>
                <a:ea typeface="Arial"/>
                <a:cs typeface="Arial"/>
                <a:sym typeface="Arial"/>
              </a:defRPr>
            </a:lvl4pPr>
            <a:lvl5pPr marL="2286000" lvl="4" indent="-330200" algn="l">
              <a:lnSpc>
                <a:spcPct val="100000"/>
              </a:lnSpc>
              <a:spcBef>
                <a:spcPts val="320"/>
              </a:spcBef>
              <a:spcAft>
                <a:spcPts val="0"/>
              </a:spcAft>
              <a:buClr>
                <a:schemeClr val="dk1"/>
              </a:buClr>
              <a:buSzPts val="1600"/>
              <a:buChar char="»"/>
              <a:defRPr sz="1600">
                <a:latin typeface="Arial"/>
                <a:ea typeface="Arial"/>
                <a:cs typeface="Arial"/>
                <a:sym typeface="Arial"/>
              </a:defRPr>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8" name="Google Shape;58;p16"/>
          <p:cNvSpPr txBox="1">
            <a:spLocks noGrp="1"/>
          </p:cNvSpPr>
          <p:nvPr>
            <p:ph type="body" idx="3"/>
          </p:nvPr>
        </p:nvSpPr>
        <p:spPr>
          <a:xfrm>
            <a:off x="4645026" y="1151335"/>
            <a:ext cx="4041775" cy="47982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chemeClr val="dk1"/>
              </a:buClr>
              <a:buSzPts val="2000"/>
              <a:buNone/>
              <a:defRPr sz="2000" b="1">
                <a:latin typeface="Arial"/>
                <a:ea typeface="Arial"/>
                <a:cs typeface="Arial"/>
                <a:sym typeface="Arial"/>
              </a:defRPr>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59" name="Google Shape;59;p16"/>
          <p:cNvSpPr txBox="1">
            <a:spLocks noGrp="1"/>
          </p:cNvSpPr>
          <p:nvPr>
            <p:ph type="body" idx="4"/>
          </p:nvPr>
        </p:nvSpPr>
        <p:spPr>
          <a:xfrm>
            <a:off x="4645026" y="1631156"/>
            <a:ext cx="4041775" cy="2963466"/>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atin typeface="Arial"/>
                <a:ea typeface="Arial"/>
                <a:cs typeface="Arial"/>
                <a:sym typeface="Arial"/>
              </a:defRPr>
            </a:lvl1pPr>
            <a:lvl2pPr marL="914400" lvl="1" indent="-355600" algn="l">
              <a:lnSpc>
                <a:spcPct val="100000"/>
              </a:lnSpc>
              <a:spcBef>
                <a:spcPts val="400"/>
              </a:spcBef>
              <a:spcAft>
                <a:spcPts val="0"/>
              </a:spcAft>
              <a:buClr>
                <a:schemeClr val="dk1"/>
              </a:buClr>
              <a:buSzPts val="2000"/>
              <a:buChar char="–"/>
              <a:defRPr sz="2000">
                <a:latin typeface="Arial"/>
                <a:ea typeface="Arial"/>
                <a:cs typeface="Arial"/>
                <a:sym typeface="Arial"/>
              </a:defRPr>
            </a:lvl2pPr>
            <a:lvl3pPr marL="1371600" lvl="2" indent="-342900" algn="l">
              <a:lnSpc>
                <a:spcPct val="100000"/>
              </a:lnSpc>
              <a:spcBef>
                <a:spcPts val="360"/>
              </a:spcBef>
              <a:spcAft>
                <a:spcPts val="0"/>
              </a:spcAft>
              <a:buClr>
                <a:schemeClr val="dk1"/>
              </a:buClr>
              <a:buSzPts val="1800"/>
              <a:buChar char="•"/>
              <a:defRPr sz="1800">
                <a:latin typeface="Arial"/>
                <a:ea typeface="Arial"/>
                <a:cs typeface="Arial"/>
                <a:sym typeface="Arial"/>
              </a:defRPr>
            </a:lvl3pPr>
            <a:lvl4pPr marL="1828800" lvl="3" indent="-330200" algn="l">
              <a:lnSpc>
                <a:spcPct val="100000"/>
              </a:lnSpc>
              <a:spcBef>
                <a:spcPts val="320"/>
              </a:spcBef>
              <a:spcAft>
                <a:spcPts val="0"/>
              </a:spcAft>
              <a:buClr>
                <a:schemeClr val="dk1"/>
              </a:buClr>
              <a:buSzPts val="1600"/>
              <a:buChar char="–"/>
              <a:defRPr sz="1600">
                <a:latin typeface="Arial"/>
                <a:ea typeface="Arial"/>
                <a:cs typeface="Arial"/>
                <a:sym typeface="Arial"/>
              </a:defRPr>
            </a:lvl4pPr>
            <a:lvl5pPr marL="2286000" lvl="4" indent="-330200" algn="l">
              <a:lnSpc>
                <a:spcPct val="100000"/>
              </a:lnSpc>
              <a:spcBef>
                <a:spcPts val="320"/>
              </a:spcBef>
              <a:spcAft>
                <a:spcPts val="0"/>
              </a:spcAft>
              <a:buClr>
                <a:schemeClr val="dk1"/>
              </a:buClr>
              <a:buSzPts val="1600"/>
              <a:buChar char="»"/>
              <a:defRPr sz="1600">
                <a:latin typeface="Arial"/>
                <a:ea typeface="Arial"/>
                <a:cs typeface="Arial"/>
                <a:sym typeface="Arial"/>
              </a:defRPr>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60" name="Google Shape;60;p1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8"/>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8" descr="NWU PPT Wide Opt 2_Master.jpg"/>
          <p:cNvPicPr preferRelativeResize="0"/>
          <p:nvPr/>
        </p:nvPicPr>
        <p:blipFill rotWithShape="1">
          <a:blip r:embed="rId15">
            <a:alphaModFix/>
          </a:blip>
          <a:srcRect/>
          <a:stretch/>
        </p:blipFill>
        <p:spPr>
          <a:xfrm>
            <a:off x="0" y="0"/>
            <a:ext cx="9144000" cy="51435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oran_process"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hyperlink" Target="https://medium.com/thinking-is-hard/a-prisoners-dilemma-cheat-sheet-4d85fe289d87"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en.wikipedia.org/wiki/Prisoner%27s_dilemma" TargetMode="Externa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hyperlink" Target="https://www.youtube.com/watch?v=BOvAbjfJ0x0"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doi.org/10.1177/002200278002400101"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 descr="NWU PPT Wide Opt 2_Cover 1.jpg"/>
          <p:cNvPicPr preferRelativeResize="0"/>
          <p:nvPr/>
        </p:nvPicPr>
        <p:blipFill rotWithShape="1">
          <a:blip r:embed="rId3">
            <a:alphaModFix/>
          </a:blip>
          <a:srcRect/>
          <a:stretch/>
        </p:blipFill>
        <p:spPr>
          <a:xfrm>
            <a:off x="-125" y="-4572"/>
            <a:ext cx="9144000" cy="5148072"/>
          </a:xfrm>
          <a:prstGeom prst="rect">
            <a:avLst/>
          </a:prstGeom>
          <a:noFill/>
          <a:ln>
            <a:noFill/>
          </a:ln>
        </p:spPr>
      </p:pic>
      <p:sp>
        <p:nvSpPr>
          <p:cNvPr id="101" name="Google Shape;101;p1"/>
          <p:cNvSpPr txBox="1">
            <a:spLocks noGrp="1"/>
          </p:cNvSpPr>
          <p:nvPr>
            <p:ph type="ctrTitle"/>
          </p:nvPr>
        </p:nvSpPr>
        <p:spPr>
          <a:xfrm>
            <a:off x="2048875" y="1066401"/>
            <a:ext cx="7095000" cy="20535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Clr>
                <a:srgbClr val="30104F"/>
              </a:buClr>
              <a:buSzPts val="3200"/>
              <a:buFont typeface="Arial"/>
              <a:buNone/>
            </a:pPr>
            <a:r>
              <a:rPr lang="en-US" altLang="zh-CN" sz="3500" b="1" dirty="0">
                <a:solidFill>
                  <a:srgbClr val="351C75"/>
                </a:solidFill>
                <a:latin typeface="Comfortaa"/>
                <a:ea typeface="Comfortaa"/>
                <a:cs typeface="Comfortaa"/>
                <a:sym typeface="Comfortaa"/>
              </a:rPr>
              <a:t>The Iterated Prisoner's Dilemma and The Evolution of Cooperation</a:t>
            </a:r>
            <a:br>
              <a:rPr lang="en-US" b="1" dirty="0">
                <a:solidFill>
                  <a:srgbClr val="30104F"/>
                </a:solidFill>
                <a:latin typeface="Comfortaa"/>
                <a:ea typeface="Comfortaa"/>
                <a:cs typeface="Comfortaa"/>
                <a:sym typeface="Comfortaa"/>
              </a:rPr>
            </a:br>
            <a:br>
              <a:rPr lang="en-US" sz="1600" b="1" dirty="0">
                <a:solidFill>
                  <a:srgbClr val="30104F"/>
                </a:solidFill>
                <a:latin typeface="Comfortaa"/>
                <a:ea typeface="Comfortaa"/>
                <a:cs typeface="Comfortaa"/>
                <a:sym typeface="Comfortaa"/>
              </a:rPr>
            </a:br>
            <a:r>
              <a:rPr lang="en-US" altLang="zh-CN" sz="1600" b="1" dirty="0">
                <a:solidFill>
                  <a:srgbClr val="30104F"/>
                </a:solidFill>
                <a:latin typeface="Comfortaa"/>
                <a:ea typeface="Comfortaa"/>
                <a:cs typeface="Comfortaa"/>
                <a:sym typeface="Comfortaa"/>
              </a:rPr>
              <a:t>EE495 Game Theory and Networked System</a:t>
            </a:r>
            <a:endParaRPr lang="en-US" sz="3800" b="1" dirty="0">
              <a:solidFill>
                <a:srgbClr val="30104F"/>
              </a:solidFill>
              <a:latin typeface="Comfortaa"/>
              <a:ea typeface="Comfortaa"/>
              <a:cs typeface="Comfortaa"/>
              <a:sym typeface="Comfortaa"/>
            </a:endParaRPr>
          </a:p>
        </p:txBody>
      </p:sp>
      <p:sp>
        <p:nvSpPr>
          <p:cNvPr id="102" name="Google Shape;102;p1"/>
          <p:cNvSpPr txBox="1">
            <a:spLocks noGrp="1"/>
          </p:cNvSpPr>
          <p:nvPr>
            <p:ph type="subTitle" idx="1"/>
          </p:nvPr>
        </p:nvSpPr>
        <p:spPr>
          <a:xfrm>
            <a:off x="4615650" y="3628900"/>
            <a:ext cx="2004900" cy="7269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280"/>
              </a:spcBef>
              <a:spcAft>
                <a:spcPts val="0"/>
              </a:spcAft>
              <a:buClr>
                <a:srgbClr val="502984"/>
              </a:buClr>
              <a:buSzPts val="1400"/>
              <a:buNone/>
            </a:pPr>
            <a:r>
              <a:rPr lang="en-US" sz="1400" b="1" dirty="0">
                <a:solidFill>
                  <a:srgbClr val="30104F"/>
                </a:solidFill>
                <a:latin typeface="Comfortaa"/>
                <a:ea typeface="Comfortaa"/>
                <a:cs typeface="Comfortaa"/>
                <a:sym typeface="Comfortaa"/>
              </a:rPr>
              <a:t>Jiaqi Guo  JGR9647</a:t>
            </a:r>
            <a:endParaRPr sz="1400" b="1" dirty="0">
              <a:solidFill>
                <a:srgbClr val="30104F"/>
              </a:solidFill>
              <a:latin typeface="Comfortaa"/>
              <a:ea typeface="Comfortaa"/>
              <a:cs typeface="Comfortaa"/>
              <a:sym typeface="Comfortaa"/>
            </a:endParaRPr>
          </a:p>
          <a:p>
            <a:pPr marL="0" lvl="0" indent="0" algn="ctr" rtl="0">
              <a:lnSpc>
                <a:spcPct val="100000"/>
              </a:lnSpc>
              <a:spcBef>
                <a:spcPts val="280"/>
              </a:spcBef>
              <a:spcAft>
                <a:spcPts val="0"/>
              </a:spcAft>
              <a:buClr>
                <a:srgbClr val="502984"/>
              </a:buClr>
              <a:buSzPts val="1400"/>
              <a:buNone/>
            </a:pPr>
            <a:r>
              <a:rPr lang="en-US" sz="1400" b="1" dirty="0" err="1">
                <a:solidFill>
                  <a:srgbClr val="30104F"/>
                </a:solidFill>
                <a:latin typeface="Comfortaa"/>
                <a:ea typeface="Comfortaa"/>
                <a:cs typeface="Comfortaa"/>
                <a:sym typeface="Comfortaa"/>
              </a:rPr>
              <a:t>Qiulin</a:t>
            </a:r>
            <a:r>
              <a:rPr lang="en-US" sz="1400" b="1" dirty="0">
                <a:solidFill>
                  <a:srgbClr val="30104F"/>
                </a:solidFill>
                <a:latin typeface="Comfortaa"/>
                <a:ea typeface="Comfortaa"/>
                <a:cs typeface="Comfortaa"/>
                <a:sym typeface="Comfortaa"/>
              </a:rPr>
              <a:t> Li   QLA2891</a:t>
            </a:r>
            <a:endParaRPr sz="1400" b="1" dirty="0">
              <a:solidFill>
                <a:srgbClr val="30104F"/>
              </a:solidFill>
              <a:latin typeface="Comfortaa"/>
              <a:ea typeface="Comfortaa"/>
              <a:cs typeface="Comfortaa"/>
              <a:sym typeface="Comfortaa"/>
            </a:endParaRPr>
          </a:p>
        </p:txBody>
      </p:sp>
      <p:sp>
        <p:nvSpPr>
          <p:cNvPr id="103" name="Google Shape;103;p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a:t>0</a:t>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7"/>
          <p:cNvSpPr txBox="1">
            <a:spLocks noGrp="1"/>
          </p:cNvSpPr>
          <p:nvPr>
            <p:ph type="title"/>
          </p:nvPr>
        </p:nvSpPr>
        <p:spPr>
          <a:xfrm>
            <a:off x="0" y="2086987"/>
            <a:ext cx="9144000" cy="700800"/>
          </a:xfrm>
          <a:prstGeom prst="rect">
            <a:avLst/>
          </a:prstGeom>
          <a:noFill/>
          <a:ln>
            <a:noFill/>
          </a:ln>
        </p:spPr>
        <p:txBody>
          <a:bodyPr spcFirstLastPara="1" wrap="square" lIns="91425" tIns="45700" rIns="91425" bIns="45700" anchor="ctr" anchorCtr="0">
            <a:noAutofit/>
          </a:bodyPr>
          <a:lstStyle/>
          <a:p>
            <a:pPr marL="0" lvl="0" indent="0" algn="ctr" rtl="0">
              <a:lnSpc>
                <a:spcPct val="150000"/>
              </a:lnSpc>
              <a:spcBef>
                <a:spcPts val="0"/>
              </a:spcBef>
              <a:spcAft>
                <a:spcPts val="0"/>
              </a:spcAft>
              <a:buClr>
                <a:schemeClr val="lt1"/>
              </a:buClr>
              <a:buSzPts val="3200"/>
              <a:buFont typeface="Arial"/>
              <a:buNone/>
            </a:pPr>
            <a:r>
              <a:rPr lang="en-US" sz="3200" b="1" dirty="0"/>
              <a:t>The Evolution of Cooperation</a:t>
            </a:r>
            <a:endParaRPr sz="3200" b="1" dirty="0"/>
          </a:p>
        </p:txBody>
      </p:sp>
      <p:sp>
        <p:nvSpPr>
          <p:cNvPr id="295" name="Google Shape;295;p7"/>
          <p:cNvSpPr txBox="1"/>
          <p:nvPr/>
        </p:nvSpPr>
        <p:spPr>
          <a:xfrm>
            <a:off x="2430650" y="3107304"/>
            <a:ext cx="3672000" cy="1032300"/>
          </a:xfrm>
          <a:prstGeom prst="rect">
            <a:avLst/>
          </a:prstGeom>
          <a:noFill/>
          <a:ln>
            <a:noFill/>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Clr>
                <a:schemeClr val="lt1"/>
              </a:buClr>
              <a:buSzPts val="1800"/>
              <a:buFont typeface="Arial"/>
              <a:buNone/>
            </a:pPr>
            <a:endParaRPr sz="18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638090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293d969190_0_0"/>
          <p:cNvSpPr txBox="1"/>
          <p:nvPr/>
        </p:nvSpPr>
        <p:spPr>
          <a:xfrm>
            <a:off x="457200" y="289666"/>
            <a:ext cx="8338457" cy="65444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02984"/>
              </a:buClr>
              <a:buSzPts val="3200"/>
              <a:buFont typeface="Times New Roman"/>
              <a:buNone/>
            </a:pPr>
            <a:r>
              <a:rPr lang="en-US" sz="2800" b="1" dirty="0">
                <a:solidFill>
                  <a:srgbClr val="502984"/>
                </a:solidFill>
                <a:latin typeface="Comfortaa"/>
                <a:ea typeface="Comfortaa"/>
                <a:cs typeface="Comfortaa"/>
                <a:sym typeface="Comfortaa"/>
              </a:rPr>
              <a:t>Moran Process</a:t>
            </a:r>
            <a:r>
              <a:rPr lang="en-US" altLang="zh-CN" sz="2800" b="1" dirty="0">
                <a:solidFill>
                  <a:srgbClr val="502984"/>
                </a:solidFill>
                <a:latin typeface="Comfortaa"/>
                <a:ea typeface="Comfortaa"/>
                <a:cs typeface="Comfortaa"/>
                <a:sym typeface="Comfortaa"/>
              </a:rPr>
              <a:t> (Evolution of Cooperation</a:t>
            </a:r>
            <a:r>
              <a:rPr lang="en-US" sz="2800" b="1" dirty="0">
                <a:solidFill>
                  <a:srgbClr val="502984"/>
                </a:solidFill>
                <a:latin typeface="Comfortaa"/>
                <a:ea typeface="Comfortaa"/>
                <a:cs typeface="Comfortaa"/>
                <a:sym typeface="Comfortaa"/>
              </a:rPr>
              <a:t>)</a:t>
            </a:r>
            <a:endParaRPr lang="en-US" sz="500" b="0" i="0" u="none" strike="noStrike" cap="none" dirty="0">
              <a:solidFill>
                <a:srgbClr val="000000"/>
              </a:solidFill>
              <a:latin typeface="Comfortaa"/>
              <a:ea typeface="Comfortaa"/>
              <a:cs typeface="Comfortaa"/>
              <a:sym typeface="Comfortaa"/>
            </a:endParaRPr>
          </a:p>
        </p:txBody>
      </p:sp>
      <p:sp>
        <p:nvSpPr>
          <p:cNvPr id="120" name="Google Shape;120;g1293d969190_0_0"/>
          <p:cNvSpPr txBox="1">
            <a:spLocks noGrp="1"/>
          </p:cNvSpPr>
          <p:nvPr>
            <p:ph type="sldNum" idx="12"/>
          </p:nvPr>
        </p:nvSpPr>
        <p:spPr>
          <a:xfrm>
            <a:off x="6581775" y="4757738"/>
            <a:ext cx="2133600" cy="273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22" name="文本框 21">
            <a:extLst>
              <a:ext uri="{FF2B5EF4-FFF2-40B4-BE49-F238E27FC236}">
                <a16:creationId xmlns:a16="http://schemas.microsoft.com/office/drawing/2014/main" id="{F746357B-6368-FAFA-E8EF-4B4D1D2702A7}"/>
              </a:ext>
            </a:extLst>
          </p:cNvPr>
          <p:cNvSpPr txBox="1"/>
          <p:nvPr/>
        </p:nvSpPr>
        <p:spPr>
          <a:xfrm>
            <a:off x="428625" y="4297240"/>
            <a:ext cx="7931328" cy="630942"/>
          </a:xfrm>
          <a:prstGeom prst="rect">
            <a:avLst/>
          </a:prstGeom>
          <a:noFill/>
        </p:spPr>
        <p:txBody>
          <a:bodyPr wrap="square" rtlCol="0">
            <a:spAutoFit/>
          </a:bodyPr>
          <a:lstStyle/>
          <a:p>
            <a:r>
              <a:rPr lang="en-US" altLang="zh-CN" sz="800" b="1" dirty="0"/>
              <a:t>Reference: </a:t>
            </a:r>
          </a:p>
          <a:p>
            <a:r>
              <a:rPr lang="en-US" altLang="zh-CN" sz="800" dirty="0"/>
              <a:t>[1] </a:t>
            </a:r>
            <a:r>
              <a:rPr lang="en-US" altLang="zh-CN" sz="800" dirty="0">
                <a:hlinkClick r:id="rId3"/>
              </a:rPr>
              <a:t>https://en.wikipedia.org/wiki/Moran_process</a:t>
            </a:r>
            <a:endParaRPr lang="en-US" altLang="zh-CN" sz="800" dirty="0"/>
          </a:p>
          <a:p>
            <a:r>
              <a:rPr lang="en-US" altLang="zh-CN" sz="800" dirty="0"/>
              <a:t>[2] Moran, P. (1958). Random processes in genetics. Mathematical Proceedings of the Cambridge Philosophical Society, 54(1), 60-71. doi:10.1017/S0305004100033193</a:t>
            </a:r>
          </a:p>
          <a:p>
            <a:endParaRPr lang="zh-CN" altLang="en-US" sz="1100" dirty="0"/>
          </a:p>
        </p:txBody>
      </p:sp>
      <p:sp>
        <p:nvSpPr>
          <p:cNvPr id="6" name="Google Shape;119;g1293d969190_0_0">
            <a:extLst>
              <a:ext uri="{FF2B5EF4-FFF2-40B4-BE49-F238E27FC236}">
                <a16:creationId xmlns:a16="http://schemas.microsoft.com/office/drawing/2014/main" id="{1D278A42-0903-B0E6-C8B9-560B358FE1AE}"/>
              </a:ext>
            </a:extLst>
          </p:cNvPr>
          <p:cNvSpPr txBox="1"/>
          <p:nvPr/>
        </p:nvSpPr>
        <p:spPr>
          <a:xfrm>
            <a:off x="457200" y="866618"/>
            <a:ext cx="7655859" cy="1708120"/>
          </a:xfrm>
          <a:prstGeom prst="rect">
            <a:avLst/>
          </a:prstGeom>
          <a:noFill/>
          <a:ln>
            <a:noFill/>
          </a:ln>
        </p:spPr>
        <p:txBody>
          <a:bodyPr spcFirstLastPara="1" wrap="square" lIns="91425" tIns="45700" rIns="91425" bIns="45700" anchor="t" anchorCtr="0">
            <a:spAutoFit/>
          </a:bodyPr>
          <a:lstStyle/>
          <a:p>
            <a:pPr marL="19050" algn="just">
              <a:lnSpc>
                <a:spcPct val="150000"/>
              </a:lnSpc>
              <a:buClr>
                <a:schemeClr val="dk1"/>
              </a:buClr>
              <a:buSzPts val="1700"/>
            </a:pPr>
            <a:r>
              <a:rPr lang="en-US" altLang="zh-CN" dirty="0"/>
              <a:t>The Moran process is a </a:t>
            </a:r>
            <a:r>
              <a:rPr lang="en-US" altLang="zh-CN" b="1" dirty="0"/>
              <a:t>common population model of natural selection,</a:t>
            </a:r>
            <a:r>
              <a:rPr lang="en-US" altLang="zh-CN" dirty="0"/>
              <a:t> </a:t>
            </a:r>
            <a:r>
              <a:rPr lang="en-US" altLang="zh-CN" dirty="0">
                <a:solidFill>
                  <a:schemeClr val="dk1"/>
                </a:solidFill>
              </a:rPr>
              <a:t>which</a:t>
            </a:r>
            <a:r>
              <a:rPr lang="en-US" dirty="0">
                <a:solidFill>
                  <a:schemeClr val="dk1"/>
                </a:solidFill>
              </a:rPr>
              <a:t> works as follows. Given an initial population of players, the population is iterated in rounds consisting of:</a:t>
            </a:r>
          </a:p>
          <a:p>
            <a:pPr marL="19050" algn="just">
              <a:lnSpc>
                <a:spcPct val="150000"/>
              </a:lnSpc>
              <a:buClr>
                <a:schemeClr val="dk1"/>
              </a:buClr>
              <a:buSzPts val="1700"/>
            </a:pPr>
            <a:r>
              <a:rPr lang="en-US" dirty="0">
                <a:solidFill>
                  <a:schemeClr val="dk1"/>
                </a:solidFill>
              </a:rPr>
              <a:t>    1. matches played between each pair of players, with the cumulative total scores recorded</a:t>
            </a:r>
          </a:p>
          <a:p>
            <a:pPr marL="19050" algn="just">
              <a:lnSpc>
                <a:spcPct val="150000"/>
              </a:lnSpc>
              <a:buClr>
                <a:schemeClr val="dk1"/>
              </a:buClr>
              <a:buSzPts val="1700"/>
            </a:pPr>
            <a:r>
              <a:rPr lang="en-US" dirty="0">
                <a:solidFill>
                  <a:schemeClr val="dk1"/>
                </a:solidFill>
              </a:rPr>
              <a:t>    2. a player is chosen to reproduce proportional to the player’s score in the round</a:t>
            </a:r>
          </a:p>
          <a:p>
            <a:pPr marL="19050" algn="just">
              <a:lnSpc>
                <a:spcPct val="150000"/>
              </a:lnSpc>
              <a:buClr>
                <a:schemeClr val="dk1"/>
              </a:buClr>
              <a:buSzPts val="1700"/>
            </a:pPr>
            <a:r>
              <a:rPr lang="en-US" dirty="0">
                <a:solidFill>
                  <a:schemeClr val="dk1"/>
                </a:solidFill>
              </a:rPr>
              <a:t>    3. a player is chosen at random to be replaced</a:t>
            </a:r>
          </a:p>
        </p:txBody>
      </p:sp>
      <p:grpSp>
        <p:nvGrpSpPr>
          <p:cNvPr id="9" name="组合 8">
            <a:extLst>
              <a:ext uri="{FF2B5EF4-FFF2-40B4-BE49-F238E27FC236}">
                <a16:creationId xmlns:a16="http://schemas.microsoft.com/office/drawing/2014/main" id="{87411C55-0D39-3341-A428-846728DC0E50}"/>
              </a:ext>
            </a:extLst>
          </p:cNvPr>
          <p:cNvGrpSpPr/>
          <p:nvPr/>
        </p:nvGrpSpPr>
        <p:grpSpPr>
          <a:xfrm>
            <a:off x="744070" y="2480908"/>
            <a:ext cx="7264458" cy="1876379"/>
            <a:chOff x="744070" y="2480908"/>
            <a:chExt cx="7264458" cy="1876379"/>
          </a:xfrm>
        </p:grpSpPr>
        <p:sp>
          <p:nvSpPr>
            <p:cNvPr id="4" name="椭圆 3">
              <a:extLst>
                <a:ext uri="{FF2B5EF4-FFF2-40B4-BE49-F238E27FC236}">
                  <a16:creationId xmlns:a16="http://schemas.microsoft.com/office/drawing/2014/main" id="{9D9BF252-1C53-23DF-4027-15110C818E7C}"/>
                </a:ext>
              </a:extLst>
            </p:cNvPr>
            <p:cNvSpPr/>
            <p:nvPr/>
          </p:nvSpPr>
          <p:spPr>
            <a:xfrm>
              <a:off x="1634777" y="2542961"/>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TIT FOR TAT</a:t>
              </a:r>
              <a:endParaRPr lang="zh-CN" altLang="en-US" dirty="0"/>
            </a:p>
          </p:txBody>
        </p:sp>
        <p:sp>
          <p:nvSpPr>
            <p:cNvPr id="10" name="椭圆 9">
              <a:extLst>
                <a:ext uri="{FF2B5EF4-FFF2-40B4-BE49-F238E27FC236}">
                  <a16:creationId xmlns:a16="http://schemas.microsoft.com/office/drawing/2014/main" id="{49CBEFC3-379E-6E76-86CA-952FBD250981}"/>
                </a:ext>
              </a:extLst>
            </p:cNvPr>
            <p:cNvSpPr/>
            <p:nvPr/>
          </p:nvSpPr>
          <p:spPr>
            <a:xfrm>
              <a:off x="744070" y="3191386"/>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TIT FOR TAT</a:t>
              </a:r>
              <a:endParaRPr lang="zh-CN" altLang="en-US" dirty="0"/>
            </a:p>
          </p:txBody>
        </p:sp>
        <p:sp>
          <p:nvSpPr>
            <p:cNvPr id="11" name="椭圆 10">
              <a:extLst>
                <a:ext uri="{FF2B5EF4-FFF2-40B4-BE49-F238E27FC236}">
                  <a16:creationId xmlns:a16="http://schemas.microsoft.com/office/drawing/2014/main" id="{C79668AE-93B9-D778-7DAD-0F7B1E003D21}"/>
                </a:ext>
              </a:extLst>
            </p:cNvPr>
            <p:cNvSpPr/>
            <p:nvPr/>
          </p:nvSpPr>
          <p:spPr>
            <a:xfrm>
              <a:off x="1988654" y="336212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TIT FOR TAT</a:t>
              </a:r>
              <a:endParaRPr lang="zh-CN" altLang="en-US" dirty="0"/>
            </a:p>
          </p:txBody>
        </p:sp>
        <p:grpSp>
          <p:nvGrpSpPr>
            <p:cNvPr id="8" name="组合 7">
              <a:extLst>
                <a:ext uri="{FF2B5EF4-FFF2-40B4-BE49-F238E27FC236}">
                  <a16:creationId xmlns:a16="http://schemas.microsoft.com/office/drawing/2014/main" id="{8ABDB28E-BF34-E82C-DBF5-C2005C287DD0}"/>
                </a:ext>
              </a:extLst>
            </p:cNvPr>
            <p:cNvGrpSpPr/>
            <p:nvPr/>
          </p:nvGrpSpPr>
          <p:grpSpPr>
            <a:xfrm>
              <a:off x="4752242" y="2570590"/>
              <a:ext cx="1010349" cy="754053"/>
              <a:chOff x="5173580" y="2627600"/>
              <a:chExt cx="1010349" cy="754053"/>
            </a:xfrm>
          </p:grpSpPr>
          <p:sp>
            <p:nvSpPr>
              <p:cNvPr id="15" name="椭圆 14">
                <a:extLst>
                  <a:ext uri="{FF2B5EF4-FFF2-40B4-BE49-F238E27FC236}">
                    <a16:creationId xmlns:a16="http://schemas.microsoft.com/office/drawing/2014/main" id="{D2BCA54A-1627-F7DD-6DC8-0F6740F618CB}"/>
                  </a:ext>
                </a:extLst>
              </p:cNvPr>
              <p:cNvSpPr/>
              <p:nvPr/>
            </p:nvSpPr>
            <p:spPr>
              <a:xfrm>
                <a:off x="5261897" y="2627600"/>
                <a:ext cx="833717" cy="75405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14" name="文本框 13">
                <a:extLst>
                  <a:ext uri="{FF2B5EF4-FFF2-40B4-BE49-F238E27FC236}">
                    <a16:creationId xmlns:a16="http://schemas.microsoft.com/office/drawing/2014/main" id="{2CD5382F-FA82-724B-B62F-5135527EA44A}"/>
                  </a:ext>
                </a:extLst>
              </p:cNvPr>
              <p:cNvSpPr txBox="1"/>
              <p:nvPr/>
            </p:nvSpPr>
            <p:spPr>
              <a:xfrm>
                <a:off x="5173580" y="2868202"/>
                <a:ext cx="1010349" cy="261610"/>
              </a:xfrm>
              <a:prstGeom prst="rect">
                <a:avLst/>
              </a:prstGeom>
              <a:noFill/>
            </p:spPr>
            <p:txBody>
              <a:bodyPr wrap="square">
                <a:spAutoFit/>
              </a:bodyPr>
              <a:lstStyle/>
              <a:p>
                <a:pPr algn="ctr"/>
                <a:r>
                  <a:rPr lang="en-US" altLang="zh-CN" sz="1100" b="1" dirty="0">
                    <a:solidFill>
                      <a:schemeClr val="bg1"/>
                    </a:solidFill>
                  </a:rPr>
                  <a:t>Cooperator</a:t>
                </a:r>
                <a:endParaRPr lang="zh-CN" altLang="en-US" sz="1100" b="1" dirty="0">
                  <a:solidFill>
                    <a:schemeClr val="bg1"/>
                  </a:solidFill>
                </a:endParaRPr>
              </a:p>
            </p:txBody>
          </p:sp>
        </p:grpSp>
        <p:grpSp>
          <p:nvGrpSpPr>
            <p:cNvPr id="17" name="组合 16">
              <a:extLst>
                <a:ext uri="{FF2B5EF4-FFF2-40B4-BE49-F238E27FC236}">
                  <a16:creationId xmlns:a16="http://schemas.microsoft.com/office/drawing/2014/main" id="{9AB30380-05A0-2E15-3C52-D16EAB9020E6}"/>
                </a:ext>
              </a:extLst>
            </p:cNvPr>
            <p:cNvGrpSpPr/>
            <p:nvPr/>
          </p:nvGrpSpPr>
          <p:grpSpPr>
            <a:xfrm>
              <a:off x="3251904" y="2581597"/>
              <a:ext cx="904925" cy="754053"/>
              <a:chOff x="5234605" y="2627600"/>
              <a:chExt cx="904925" cy="754053"/>
            </a:xfrm>
          </p:grpSpPr>
          <p:sp>
            <p:nvSpPr>
              <p:cNvPr id="18" name="椭圆 17">
                <a:extLst>
                  <a:ext uri="{FF2B5EF4-FFF2-40B4-BE49-F238E27FC236}">
                    <a16:creationId xmlns:a16="http://schemas.microsoft.com/office/drawing/2014/main" id="{A4AF0569-784A-95B0-BD2C-74F703D9A878}"/>
                  </a:ext>
                </a:extLst>
              </p:cNvPr>
              <p:cNvSpPr/>
              <p:nvPr/>
            </p:nvSpPr>
            <p:spPr>
              <a:xfrm>
                <a:off x="5261897" y="2627600"/>
                <a:ext cx="833717" cy="75405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9" name="文本框 18">
                <a:extLst>
                  <a:ext uri="{FF2B5EF4-FFF2-40B4-BE49-F238E27FC236}">
                    <a16:creationId xmlns:a16="http://schemas.microsoft.com/office/drawing/2014/main" id="{6221EDFB-EC72-107F-7AF3-7840A7721F3D}"/>
                  </a:ext>
                </a:extLst>
              </p:cNvPr>
              <p:cNvSpPr txBox="1"/>
              <p:nvPr/>
            </p:nvSpPr>
            <p:spPr>
              <a:xfrm>
                <a:off x="5234605" y="2726390"/>
                <a:ext cx="904925" cy="523220"/>
              </a:xfrm>
              <a:prstGeom prst="rect">
                <a:avLst/>
              </a:prstGeom>
              <a:noFill/>
            </p:spPr>
            <p:txBody>
              <a:bodyPr wrap="square">
                <a:spAutoFit/>
              </a:bodyPr>
              <a:lstStyle/>
              <a:p>
                <a:pPr algn="ctr"/>
                <a:r>
                  <a:rPr lang="en-US" altLang="zh-CN" sz="1400" b="1" dirty="0">
                    <a:solidFill>
                      <a:schemeClr val="bg1"/>
                    </a:solidFill>
                  </a:rPr>
                  <a:t>Always </a:t>
                </a:r>
              </a:p>
              <a:p>
                <a:pPr algn="ctr"/>
                <a:r>
                  <a:rPr lang="en-US" altLang="zh-CN" sz="1400" b="1" dirty="0">
                    <a:solidFill>
                      <a:schemeClr val="bg1"/>
                    </a:solidFill>
                  </a:rPr>
                  <a:t>Defector</a:t>
                </a:r>
                <a:endParaRPr lang="zh-CN" altLang="en-US" sz="1400" b="1" dirty="0">
                  <a:solidFill>
                    <a:schemeClr val="bg1"/>
                  </a:solidFill>
                </a:endParaRPr>
              </a:p>
            </p:txBody>
          </p:sp>
        </p:grpSp>
        <p:grpSp>
          <p:nvGrpSpPr>
            <p:cNvPr id="20" name="组合 19">
              <a:extLst>
                <a:ext uri="{FF2B5EF4-FFF2-40B4-BE49-F238E27FC236}">
                  <a16:creationId xmlns:a16="http://schemas.microsoft.com/office/drawing/2014/main" id="{5B046B3C-60C7-92E1-61B2-6F841FEEC3F1}"/>
                </a:ext>
              </a:extLst>
            </p:cNvPr>
            <p:cNvGrpSpPr/>
            <p:nvPr/>
          </p:nvGrpSpPr>
          <p:grpSpPr>
            <a:xfrm>
              <a:off x="3120798" y="3603234"/>
              <a:ext cx="904925" cy="754053"/>
              <a:chOff x="5234605" y="2627600"/>
              <a:chExt cx="904925" cy="754053"/>
            </a:xfrm>
          </p:grpSpPr>
          <p:sp>
            <p:nvSpPr>
              <p:cNvPr id="21" name="椭圆 20">
                <a:extLst>
                  <a:ext uri="{FF2B5EF4-FFF2-40B4-BE49-F238E27FC236}">
                    <a16:creationId xmlns:a16="http://schemas.microsoft.com/office/drawing/2014/main" id="{D3C792A6-E4FB-5619-ABA7-F824EF60A1F5}"/>
                  </a:ext>
                </a:extLst>
              </p:cNvPr>
              <p:cNvSpPr/>
              <p:nvPr/>
            </p:nvSpPr>
            <p:spPr>
              <a:xfrm>
                <a:off x="5261897" y="2627600"/>
                <a:ext cx="833717" cy="75405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23" name="文本框 22">
                <a:extLst>
                  <a:ext uri="{FF2B5EF4-FFF2-40B4-BE49-F238E27FC236}">
                    <a16:creationId xmlns:a16="http://schemas.microsoft.com/office/drawing/2014/main" id="{420B065E-DFBA-74FF-D7E5-D78CCA17B5E6}"/>
                  </a:ext>
                </a:extLst>
              </p:cNvPr>
              <p:cNvSpPr txBox="1"/>
              <p:nvPr/>
            </p:nvSpPr>
            <p:spPr>
              <a:xfrm>
                <a:off x="5234605" y="2726390"/>
                <a:ext cx="904925" cy="523220"/>
              </a:xfrm>
              <a:prstGeom prst="rect">
                <a:avLst/>
              </a:prstGeom>
              <a:noFill/>
            </p:spPr>
            <p:txBody>
              <a:bodyPr wrap="square">
                <a:spAutoFit/>
              </a:bodyPr>
              <a:lstStyle/>
              <a:p>
                <a:pPr algn="ctr"/>
                <a:r>
                  <a:rPr lang="en-US" altLang="zh-CN" sz="1400" b="1" dirty="0">
                    <a:solidFill>
                      <a:schemeClr val="bg1"/>
                    </a:solidFill>
                  </a:rPr>
                  <a:t>Always </a:t>
                </a:r>
              </a:p>
              <a:p>
                <a:pPr algn="ctr"/>
                <a:r>
                  <a:rPr lang="en-US" altLang="zh-CN" sz="1400" b="1" dirty="0">
                    <a:solidFill>
                      <a:schemeClr val="bg1"/>
                    </a:solidFill>
                  </a:rPr>
                  <a:t>Defector</a:t>
                </a:r>
                <a:endParaRPr lang="zh-CN" altLang="en-US" sz="1400" b="1" dirty="0">
                  <a:solidFill>
                    <a:schemeClr val="bg1"/>
                  </a:solidFill>
                </a:endParaRPr>
              </a:p>
            </p:txBody>
          </p:sp>
        </p:grpSp>
        <p:grpSp>
          <p:nvGrpSpPr>
            <p:cNvPr id="24" name="组合 23">
              <a:extLst>
                <a:ext uri="{FF2B5EF4-FFF2-40B4-BE49-F238E27FC236}">
                  <a16:creationId xmlns:a16="http://schemas.microsoft.com/office/drawing/2014/main" id="{D23892D2-774E-33B5-FB24-2F5CFB5C16D0}"/>
                </a:ext>
              </a:extLst>
            </p:cNvPr>
            <p:cNvGrpSpPr/>
            <p:nvPr/>
          </p:nvGrpSpPr>
          <p:grpSpPr>
            <a:xfrm>
              <a:off x="7103603" y="3104151"/>
              <a:ext cx="904925" cy="754053"/>
              <a:chOff x="5235522" y="2627600"/>
              <a:chExt cx="904925" cy="754053"/>
            </a:xfrm>
          </p:grpSpPr>
          <p:sp>
            <p:nvSpPr>
              <p:cNvPr id="25" name="椭圆 24">
                <a:extLst>
                  <a:ext uri="{FF2B5EF4-FFF2-40B4-BE49-F238E27FC236}">
                    <a16:creationId xmlns:a16="http://schemas.microsoft.com/office/drawing/2014/main" id="{2BB6386B-F778-B5E9-9436-FCF4A8AAA45B}"/>
                  </a:ext>
                </a:extLst>
              </p:cNvPr>
              <p:cNvSpPr/>
              <p:nvPr/>
            </p:nvSpPr>
            <p:spPr>
              <a:xfrm>
                <a:off x="5261897" y="2627600"/>
                <a:ext cx="833717" cy="75405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dirty="0"/>
              </a:p>
            </p:txBody>
          </p:sp>
          <p:sp>
            <p:nvSpPr>
              <p:cNvPr id="26" name="文本框 25">
                <a:extLst>
                  <a:ext uri="{FF2B5EF4-FFF2-40B4-BE49-F238E27FC236}">
                    <a16:creationId xmlns:a16="http://schemas.microsoft.com/office/drawing/2014/main" id="{0344E4AA-2D8E-6473-617C-655AD651A41E}"/>
                  </a:ext>
                </a:extLst>
              </p:cNvPr>
              <p:cNvSpPr txBox="1"/>
              <p:nvPr/>
            </p:nvSpPr>
            <p:spPr>
              <a:xfrm>
                <a:off x="5235522" y="2845430"/>
                <a:ext cx="904925" cy="307777"/>
              </a:xfrm>
              <a:prstGeom prst="rect">
                <a:avLst/>
              </a:prstGeom>
              <a:noFill/>
            </p:spPr>
            <p:txBody>
              <a:bodyPr wrap="square">
                <a:spAutoFit/>
              </a:bodyPr>
              <a:lstStyle/>
              <a:p>
                <a:pPr algn="ctr"/>
                <a:r>
                  <a:rPr lang="en-US" altLang="zh-CN" sz="1400" b="1" dirty="0">
                    <a:solidFill>
                      <a:schemeClr val="bg1"/>
                    </a:solidFill>
                  </a:rPr>
                  <a:t>Random</a:t>
                </a:r>
                <a:endParaRPr lang="zh-CN" altLang="en-US" sz="1400" b="1" dirty="0">
                  <a:solidFill>
                    <a:schemeClr val="bg1"/>
                  </a:solidFill>
                </a:endParaRPr>
              </a:p>
            </p:txBody>
          </p:sp>
        </p:grpSp>
        <p:grpSp>
          <p:nvGrpSpPr>
            <p:cNvPr id="30" name="组合 29">
              <a:extLst>
                <a:ext uri="{FF2B5EF4-FFF2-40B4-BE49-F238E27FC236}">
                  <a16:creationId xmlns:a16="http://schemas.microsoft.com/office/drawing/2014/main" id="{B2E93353-0FAF-16A7-6549-DE8A1DCD0F60}"/>
                </a:ext>
              </a:extLst>
            </p:cNvPr>
            <p:cNvGrpSpPr/>
            <p:nvPr/>
          </p:nvGrpSpPr>
          <p:grpSpPr>
            <a:xfrm>
              <a:off x="6382116" y="2480908"/>
              <a:ext cx="904925" cy="754053"/>
              <a:chOff x="5234605" y="2627600"/>
              <a:chExt cx="904925" cy="754053"/>
            </a:xfrm>
          </p:grpSpPr>
          <p:sp>
            <p:nvSpPr>
              <p:cNvPr id="31" name="椭圆 30">
                <a:extLst>
                  <a:ext uri="{FF2B5EF4-FFF2-40B4-BE49-F238E27FC236}">
                    <a16:creationId xmlns:a16="http://schemas.microsoft.com/office/drawing/2014/main" id="{EB44388C-23BD-A509-4C82-F70CAF5FE3E3}"/>
                  </a:ext>
                </a:extLst>
              </p:cNvPr>
              <p:cNvSpPr/>
              <p:nvPr/>
            </p:nvSpPr>
            <p:spPr>
              <a:xfrm>
                <a:off x="5261897" y="2627600"/>
                <a:ext cx="833717" cy="75405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2" name="文本框 31">
                <a:extLst>
                  <a:ext uri="{FF2B5EF4-FFF2-40B4-BE49-F238E27FC236}">
                    <a16:creationId xmlns:a16="http://schemas.microsoft.com/office/drawing/2014/main" id="{B4C6BD04-BDB8-4693-31FD-E6217D11FE27}"/>
                  </a:ext>
                </a:extLst>
              </p:cNvPr>
              <p:cNvSpPr txBox="1"/>
              <p:nvPr/>
            </p:nvSpPr>
            <p:spPr>
              <a:xfrm>
                <a:off x="5234605" y="2726390"/>
                <a:ext cx="904925" cy="523220"/>
              </a:xfrm>
              <a:prstGeom prst="rect">
                <a:avLst/>
              </a:prstGeom>
              <a:noFill/>
            </p:spPr>
            <p:txBody>
              <a:bodyPr wrap="square">
                <a:spAutoFit/>
              </a:bodyPr>
              <a:lstStyle/>
              <a:p>
                <a:pPr algn="ctr"/>
                <a:r>
                  <a:rPr lang="en-US" altLang="zh-CN" sz="1400" b="1" dirty="0">
                    <a:solidFill>
                      <a:schemeClr val="bg1"/>
                    </a:solidFill>
                  </a:rPr>
                  <a:t>Always </a:t>
                </a:r>
              </a:p>
              <a:p>
                <a:pPr algn="ctr"/>
                <a:r>
                  <a:rPr lang="en-US" altLang="zh-CN" sz="1400" b="1" dirty="0">
                    <a:solidFill>
                      <a:schemeClr val="bg1"/>
                    </a:solidFill>
                  </a:rPr>
                  <a:t>Defector</a:t>
                </a:r>
                <a:endParaRPr lang="zh-CN" altLang="en-US" sz="1400" b="1" dirty="0">
                  <a:solidFill>
                    <a:schemeClr val="bg1"/>
                  </a:solidFill>
                </a:endParaRPr>
              </a:p>
            </p:txBody>
          </p:sp>
        </p:grpSp>
        <p:grpSp>
          <p:nvGrpSpPr>
            <p:cNvPr id="33" name="组合 32">
              <a:extLst>
                <a:ext uri="{FF2B5EF4-FFF2-40B4-BE49-F238E27FC236}">
                  <a16:creationId xmlns:a16="http://schemas.microsoft.com/office/drawing/2014/main" id="{271EE905-EA49-B96F-D28A-85F89076461E}"/>
                </a:ext>
              </a:extLst>
            </p:cNvPr>
            <p:cNvGrpSpPr/>
            <p:nvPr/>
          </p:nvGrpSpPr>
          <p:grpSpPr>
            <a:xfrm>
              <a:off x="4026850" y="3179822"/>
              <a:ext cx="1010349" cy="754053"/>
              <a:chOff x="5173580" y="2627600"/>
              <a:chExt cx="1010349" cy="754053"/>
            </a:xfrm>
          </p:grpSpPr>
          <p:sp>
            <p:nvSpPr>
              <p:cNvPr id="34" name="椭圆 33">
                <a:extLst>
                  <a:ext uri="{FF2B5EF4-FFF2-40B4-BE49-F238E27FC236}">
                    <a16:creationId xmlns:a16="http://schemas.microsoft.com/office/drawing/2014/main" id="{C9DA4E3E-A48E-ADEE-0020-128E0FB4BCB8}"/>
                  </a:ext>
                </a:extLst>
              </p:cNvPr>
              <p:cNvSpPr/>
              <p:nvPr/>
            </p:nvSpPr>
            <p:spPr>
              <a:xfrm>
                <a:off x="5261897" y="2627600"/>
                <a:ext cx="833717" cy="75405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35" name="文本框 34">
                <a:extLst>
                  <a:ext uri="{FF2B5EF4-FFF2-40B4-BE49-F238E27FC236}">
                    <a16:creationId xmlns:a16="http://schemas.microsoft.com/office/drawing/2014/main" id="{1BF28022-6E9B-969D-70D6-F23145F5C380}"/>
                  </a:ext>
                </a:extLst>
              </p:cNvPr>
              <p:cNvSpPr txBox="1"/>
              <p:nvPr/>
            </p:nvSpPr>
            <p:spPr>
              <a:xfrm>
                <a:off x="5173580" y="2868202"/>
                <a:ext cx="1010349" cy="261610"/>
              </a:xfrm>
              <a:prstGeom prst="rect">
                <a:avLst/>
              </a:prstGeom>
              <a:noFill/>
            </p:spPr>
            <p:txBody>
              <a:bodyPr wrap="square">
                <a:spAutoFit/>
              </a:bodyPr>
              <a:lstStyle/>
              <a:p>
                <a:pPr algn="ctr"/>
                <a:r>
                  <a:rPr lang="en-US" altLang="zh-CN" sz="1100" b="1" dirty="0">
                    <a:solidFill>
                      <a:schemeClr val="bg1"/>
                    </a:solidFill>
                  </a:rPr>
                  <a:t>Cooperator</a:t>
                </a:r>
                <a:endParaRPr lang="zh-CN" altLang="en-US" sz="1100" b="1" dirty="0">
                  <a:solidFill>
                    <a:schemeClr val="bg1"/>
                  </a:solidFill>
                </a:endParaRPr>
              </a:p>
            </p:txBody>
          </p:sp>
        </p:grpSp>
        <p:grpSp>
          <p:nvGrpSpPr>
            <p:cNvPr id="36" name="组合 35">
              <a:extLst>
                <a:ext uri="{FF2B5EF4-FFF2-40B4-BE49-F238E27FC236}">
                  <a16:creationId xmlns:a16="http://schemas.microsoft.com/office/drawing/2014/main" id="{B71D9594-2F58-088A-F4EE-19DB86D45416}"/>
                </a:ext>
              </a:extLst>
            </p:cNvPr>
            <p:cNvGrpSpPr/>
            <p:nvPr/>
          </p:nvGrpSpPr>
          <p:grpSpPr>
            <a:xfrm>
              <a:off x="5520204" y="3447406"/>
              <a:ext cx="1010349" cy="754053"/>
              <a:chOff x="5173580" y="2627600"/>
              <a:chExt cx="1010349" cy="754053"/>
            </a:xfrm>
          </p:grpSpPr>
          <p:sp>
            <p:nvSpPr>
              <p:cNvPr id="37" name="椭圆 36">
                <a:extLst>
                  <a:ext uri="{FF2B5EF4-FFF2-40B4-BE49-F238E27FC236}">
                    <a16:creationId xmlns:a16="http://schemas.microsoft.com/office/drawing/2014/main" id="{DE37C2D6-A605-DA6C-BA55-B5FEDFDDAF64}"/>
                  </a:ext>
                </a:extLst>
              </p:cNvPr>
              <p:cNvSpPr/>
              <p:nvPr/>
            </p:nvSpPr>
            <p:spPr>
              <a:xfrm>
                <a:off x="5261897" y="2627600"/>
                <a:ext cx="833717" cy="75405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38" name="文本框 37">
                <a:extLst>
                  <a:ext uri="{FF2B5EF4-FFF2-40B4-BE49-F238E27FC236}">
                    <a16:creationId xmlns:a16="http://schemas.microsoft.com/office/drawing/2014/main" id="{CDA906F4-818B-7264-FCA4-B5A415FF5D41}"/>
                  </a:ext>
                </a:extLst>
              </p:cNvPr>
              <p:cNvSpPr txBox="1"/>
              <p:nvPr/>
            </p:nvSpPr>
            <p:spPr>
              <a:xfrm>
                <a:off x="5173580" y="2868202"/>
                <a:ext cx="1010349" cy="261610"/>
              </a:xfrm>
              <a:prstGeom prst="rect">
                <a:avLst/>
              </a:prstGeom>
              <a:noFill/>
            </p:spPr>
            <p:txBody>
              <a:bodyPr wrap="square">
                <a:spAutoFit/>
              </a:bodyPr>
              <a:lstStyle/>
              <a:p>
                <a:pPr algn="ctr"/>
                <a:r>
                  <a:rPr lang="en-US" altLang="zh-CN" sz="1100" b="1" dirty="0">
                    <a:solidFill>
                      <a:schemeClr val="bg1"/>
                    </a:solidFill>
                  </a:rPr>
                  <a:t>Cooperator</a:t>
                </a:r>
                <a:endParaRPr lang="zh-CN" altLang="en-US" sz="1100" b="1" dirty="0">
                  <a:solidFill>
                    <a:schemeClr val="bg1"/>
                  </a:solidFill>
                </a:endParaRPr>
              </a:p>
            </p:txBody>
          </p:sp>
        </p:grpSp>
      </p:grpSp>
    </p:spTree>
    <p:extLst>
      <p:ext uri="{BB962C8B-B14F-4D97-AF65-F5344CB8AC3E}">
        <p14:creationId xmlns:p14="http://schemas.microsoft.com/office/powerpoint/2010/main" val="3396688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20" name="Google Shape;120;g1293d969190_0_0"/>
          <p:cNvSpPr txBox="1">
            <a:spLocks noGrp="1"/>
          </p:cNvSpPr>
          <p:nvPr>
            <p:ph type="sldNum" idx="12"/>
          </p:nvPr>
        </p:nvSpPr>
        <p:spPr>
          <a:xfrm>
            <a:off x="6581775" y="4757738"/>
            <a:ext cx="2133600" cy="273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40" name="Google Shape;118;g1293d969190_0_0">
            <a:extLst>
              <a:ext uri="{FF2B5EF4-FFF2-40B4-BE49-F238E27FC236}">
                <a16:creationId xmlns:a16="http://schemas.microsoft.com/office/drawing/2014/main" id="{B626EDFC-384F-0FF4-55C4-7183E24ABDFE}"/>
              </a:ext>
            </a:extLst>
          </p:cNvPr>
          <p:cNvSpPr txBox="1"/>
          <p:nvPr/>
        </p:nvSpPr>
        <p:spPr>
          <a:xfrm>
            <a:off x="519956" y="128499"/>
            <a:ext cx="8338457" cy="65444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02984"/>
              </a:buClr>
              <a:buSzPts val="3200"/>
              <a:buFont typeface="Times New Roman"/>
              <a:buNone/>
            </a:pPr>
            <a:r>
              <a:rPr lang="en-US" sz="2800" b="1" dirty="0">
                <a:solidFill>
                  <a:srgbClr val="502984"/>
                </a:solidFill>
                <a:latin typeface="Comfortaa"/>
                <a:ea typeface="Comfortaa"/>
                <a:cs typeface="Comfortaa"/>
                <a:sym typeface="Comfortaa"/>
              </a:rPr>
              <a:t>Example 1: A MIX POPULATION</a:t>
            </a:r>
            <a:endParaRPr lang="en-US" sz="500" b="0" i="0" u="none" strike="noStrike" cap="none" dirty="0">
              <a:solidFill>
                <a:srgbClr val="000000"/>
              </a:solidFill>
              <a:latin typeface="Comfortaa"/>
              <a:ea typeface="Comfortaa"/>
              <a:cs typeface="Comfortaa"/>
              <a:sym typeface="Comfortaa"/>
            </a:endParaRPr>
          </a:p>
        </p:txBody>
      </p:sp>
      <p:sp>
        <p:nvSpPr>
          <p:cNvPr id="42" name="椭圆 41">
            <a:extLst>
              <a:ext uri="{FF2B5EF4-FFF2-40B4-BE49-F238E27FC236}">
                <a16:creationId xmlns:a16="http://schemas.microsoft.com/office/drawing/2014/main" id="{748C73FA-3209-86D9-BB94-4C8980CDC10B}"/>
              </a:ext>
            </a:extLst>
          </p:cNvPr>
          <p:cNvSpPr/>
          <p:nvPr/>
        </p:nvSpPr>
        <p:spPr>
          <a:xfrm>
            <a:off x="1183022" y="829395"/>
            <a:ext cx="605470" cy="540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t>TIT FOR TAT</a:t>
            </a:r>
            <a:endParaRPr lang="zh-CN" altLang="en-US" sz="800" dirty="0"/>
          </a:p>
        </p:txBody>
      </p:sp>
      <p:sp>
        <p:nvSpPr>
          <p:cNvPr id="43" name="椭圆 42">
            <a:extLst>
              <a:ext uri="{FF2B5EF4-FFF2-40B4-BE49-F238E27FC236}">
                <a16:creationId xmlns:a16="http://schemas.microsoft.com/office/drawing/2014/main" id="{6062E34A-99D5-2F2A-9AE8-D95297570D72}"/>
              </a:ext>
            </a:extLst>
          </p:cNvPr>
          <p:cNvSpPr/>
          <p:nvPr/>
        </p:nvSpPr>
        <p:spPr>
          <a:xfrm>
            <a:off x="606668" y="1293756"/>
            <a:ext cx="613631" cy="540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t>TIT FOR TAT</a:t>
            </a:r>
            <a:endParaRPr lang="zh-CN" altLang="en-US" sz="800" dirty="0"/>
          </a:p>
        </p:txBody>
      </p:sp>
      <p:sp>
        <p:nvSpPr>
          <p:cNvPr id="44" name="椭圆 43">
            <a:extLst>
              <a:ext uri="{FF2B5EF4-FFF2-40B4-BE49-F238E27FC236}">
                <a16:creationId xmlns:a16="http://schemas.microsoft.com/office/drawing/2014/main" id="{14DC748F-C407-8458-302D-F0D601598689}"/>
              </a:ext>
            </a:extLst>
          </p:cNvPr>
          <p:cNvSpPr/>
          <p:nvPr/>
        </p:nvSpPr>
        <p:spPr>
          <a:xfrm>
            <a:off x="1412007" y="1416025"/>
            <a:ext cx="605470" cy="540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t>TIT FOR TAT</a:t>
            </a:r>
            <a:endParaRPr lang="zh-CN" altLang="en-US" sz="800" dirty="0"/>
          </a:p>
        </p:txBody>
      </p:sp>
      <p:grpSp>
        <p:nvGrpSpPr>
          <p:cNvPr id="45" name="组合 44">
            <a:extLst>
              <a:ext uri="{FF2B5EF4-FFF2-40B4-BE49-F238E27FC236}">
                <a16:creationId xmlns:a16="http://schemas.microsoft.com/office/drawing/2014/main" id="{0F1215EC-544F-C2EC-346B-3F18A8ED2460}"/>
              </a:ext>
            </a:extLst>
          </p:cNvPr>
          <p:cNvGrpSpPr/>
          <p:nvPr/>
        </p:nvGrpSpPr>
        <p:grpSpPr>
          <a:xfrm>
            <a:off x="2714862" y="809612"/>
            <a:ext cx="687245" cy="540006"/>
            <a:chOff x="5132817" y="2627600"/>
            <a:chExt cx="1062082" cy="754053"/>
          </a:xfrm>
        </p:grpSpPr>
        <p:sp>
          <p:nvSpPr>
            <p:cNvPr id="64" name="椭圆 63">
              <a:extLst>
                <a:ext uri="{FF2B5EF4-FFF2-40B4-BE49-F238E27FC236}">
                  <a16:creationId xmlns:a16="http://schemas.microsoft.com/office/drawing/2014/main" id="{2ACDBD22-A89D-8BF2-0BBC-E0ECA88C7DC2}"/>
                </a:ext>
              </a:extLst>
            </p:cNvPr>
            <p:cNvSpPr/>
            <p:nvPr/>
          </p:nvSpPr>
          <p:spPr>
            <a:xfrm>
              <a:off x="5261897" y="2627600"/>
              <a:ext cx="833717" cy="75405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65" name="文本框 64">
              <a:extLst>
                <a:ext uri="{FF2B5EF4-FFF2-40B4-BE49-F238E27FC236}">
                  <a16:creationId xmlns:a16="http://schemas.microsoft.com/office/drawing/2014/main" id="{CC908A95-F46E-DED1-346C-B571D4A63474}"/>
                </a:ext>
              </a:extLst>
            </p:cNvPr>
            <p:cNvSpPr txBox="1"/>
            <p:nvPr/>
          </p:nvSpPr>
          <p:spPr>
            <a:xfrm>
              <a:off x="5132817" y="2868202"/>
              <a:ext cx="1062082" cy="279353"/>
            </a:xfrm>
            <a:prstGeom prst="rect">
              <a:avLst/>
            </a:prstGeom>
            <a:noFill/>
          </p:spPr>
          <p:txBody>
            <a:bodyPr wrap="square">
              <a:spAutoFit/>
            </a:bodyPr>
            <a:lstStyle/>
            <a:p>
              <a:pPr algn="ctr"/>
              <a:r>
                <a:rPr lang="en-US" altLang="zh-CN" sz="700" b="1" dirty="0">
                  <a:solidFill>
                    <a:schemeClr val="bg1"/>
                  </a:solidFill>
                </a:rPr>
                <a:t>Cooperator</a:t>
              </a:r>
              <a:endParaRPr lang="zh-CN" altLang="en-US" sz="600" b="1" dirty="0">
                <a:solidFill>
                  <a:schemeClr val="bg1"/>
                </a:solidFill>
              </a:endParaRPr>
            </a:p>
          </p:txBody>
        </p:sp>
      </p:grpSp>
      <p:grpSp>
        <p:nvGrpSpPr>
          <p:cNvPr id="46" name="组合 45">
            <a:extLst>
              <a:ext uri="{FF2B5EF4-FFF2-40B4-BE49-F238E27FC236}">
                <a16:creationId xmlns:a16="http://schemas.microsoft.com/office/drawing/2014/main" id="{6A68AE15-2CEF-ADCE-EDDE-C4954C4C520E}"/>
              </a:ext>
            </a:extLst>
          </p:cNvPr>
          <p:cNvGrpSpPr/>
          <p:nvPr/>
        </p:nvGrpSpPr>
        <p:grpSpPr>
          <a:xfrm>
            <a:off x="1986126" y="781131"/>
            <a:ext cx="653770" cy="540006"/>
            <a:chOff x="5185277" y="2627600"/>
            <a:chExt cx="1010349" cy="754053"/>
          </a:xfrm>
        </p:grpSpPr>
        <p:sp>
          <p:nvSpPr>
            <p:cNvPr id="62" name="椭圆 61">
              <a:extLst>
                <a:ext uri="{FF2B5EF4-FFF2-40B4-BE49-F238E27FC236}">
                  <a16:creationId xmlns:a16="http://schemas.microsoft.com/office/drawing/2014/main" id="{8FAA0480-3CC6-8464-090A-0C29F2E16840}"/>
                </a:ext>
              </a:extLst>
            </p:cNvPr>
            <p:cNvSpPr/>
            <p:nvPr/>
          </p:nvSpPr>
          <p:spPr>
            <a:xfrm>
              <a:off x="5261897" y="2627600"/>
              <a:ext cx="833717" cy="75405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63" name="文本框 62">
              <a:extLst>
                <a:ext uri="{FF2B5EF4-FFF2-40B4-BE49-F238E27FC236}">
                  <a16:creationId xmlns:a16="http://schemas.microsoft.com/office/drawing/2014/main" id="{7B7FC8E7-A112-59FA-DAD3-A0107E63F278}"/>
                </a:ext>
              </a:extLst>
            </p:cNvPr>
            <p:cNvSpPr txBox="1"/>
            <p:nvPr/>
          </p:nvSpPr>
          <p:spPr>
            <a:xfrm>
              <a:off x="5185277" y="2725418"/>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47" name="组合 46">
            <a:extLst>
              <a:ext uri="{FF2B5EF4-FFF2-40B4-BE49-F238E27FC236}">
                <a16:creationId xmlns:a16="http://schemas.microsoft.com/office/drawing/2014/main" id="{5E1F6304-D78C-E2F8-FC39-B67E66906F08}"/>
              </a:ext>
            </a:extLst>
          </p:cNvPr>
          <p:cNvGrpSpPr/>
          <p:nvPr/>
        </p:nvGrpSpPr>
        <p:grpSpPr>
          <a:xfrm>
            <a:off x="2078088" y="1481474"/>
            <a:ext cx="653770" cy="540006"/>
            <a:chOff x="5195063" y="2627600"/>
            <a:chExt cx="1010349" cy="754053"/>
          </a:xfrm>
        </p:grpSpPr>
        <p:sp>
          <p:nvSpPr>
            <p:cNvPr id="60" name="椭圆 59">
              <a:extLst>
                <a:ext uri="{FF2B5EF4-FFF2-40B4-BE49-F238E27FC236}">
                  <a16:creationId xmlns:a16="http://schemas.microsoft.com/office/drawing/2014/main" id="{9E68EAE6-184A-B66C-8572-073ACFC1AC17}"/>
                </a:ext>
              </a:extLst>
            </p:cNvPr>
            <p:cNvSpPr/>
            <p:nvPr/>
          </p:nvSpPr>
          <p:spPr>
            <a:xfrm>
              <a:off x="5261897" y="2627600"/>
              <a:ext cx="833717" cy="75405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61" name="文本框 60">
              <a:extLst>
                <a:ext uri="{FF2B5EF4-FFF2-40B4-BE49-F238E27FC236}">
                  <a16:creationId xmlns:a16="http://schemas.microsoft.com/office/drawing/2014/main" id="{86DEBE68-3C96-5648-457C-7FF4ABE5F631}"/>
                </a:ext>
              </a:extLst>
            </p:cNvPr>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48" name="组合 47">
            <a:extLst>
              <a:ext uri="{FF2B5EF4-FFF2-40B4-BE49-F238E27FC236}">
                <a16:creationId xmlns:a16="http://schemas.microsoft.com/office/drawing/2014/main" id="{9B87B4BF-F3BC-15F7-6DCD-DBB5E4A6392C}"/>
              </a:ext>
            </a:extLst>
          </p:cNvPr>
          <p:cNvGrpSpPr/>
          <p:nvPr/>
        </p:nvGrpSpPr>
        <p:grpSpPr>
          <a:xfrm>
            <a:off x="1587167" y="2095686"/>
            <a:ext cx="717461" cy="540007"/>
            <a:chOff x="4684576" y="2840874"/>
            <a:chExt cx="1108779" cy="754054"/>
          </a:xfrm>
        </p:grpSpPr>
        <p:sp>
          <p:nvSpPr>
            <p:cNvPr id="58" name="椭圆 57">
              <a:extLst>
                <a:ext uri="{FF2B5EF4-FFF2-40B4-BE49-F238E27FC236}">
                  <a16:creationId xmlns:a16="http://schemas.microsoft.com/office/drawing/2014/main" id="{67F5B802-355E-88D3-67F1-D65C4B4CACB3}"/>
                </a:ext>
              </a:extLst>
            </p:cNvPr>
            <p:cNvSpPr/>
            <p:nvPr/>
          </p:nvSpPr>
          <p:spPr>
            <a:xfrm>
              <a:off x="4809095" y="2840874"/>
              <a:ext cx="833716" cy="75405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dirty="0"/>
            </a:p>
          </p:txBody>
        </p:sp>
        <p:sp>
          <p:nvSpPr>
            <p:cNvPr id="59" name="文本框 58">
              <a:extLst>
                <a:ext uri="{FF2B5EF4-FFF2-40B4-BE49-F238E27FC236}">
                  <a16:creationId xmlns:a16="http://schemas.microsoft.com/office/drawing/2014/main" id="{EB6BBA5C-1995-6797-EB28-F67CF5EC640C}"/>
                </a:ext>
              </a:extLst>
            </p:cNvPr>
            <p:cNvSpPr txBox="1"/>
            <p:nvPr/>
          </p:nvSpPr>
          <p:spPr>
            <a:xfrm>
              <a:off x="4684576" y="3072374"/>
              <a:ext cx="1108779" cy="300841"/>
            </a:xfrm>
            <a:prstGeom prst="rect">
              <a:avLst/>
            </a:prstGeom>
            <a:noFill/>
          </p:spPr>
          <p:txBody>
            <a:bodyPr wrap="square">
              <a:spAutoFit/>
            </a:bodyPr>
            <a:lstStyle/>
            <a:p>
              <a:pPr algn="ctr"/>
              <a:r>
                <a:rPr lang="en-US" altLang="zh-CN" sz="800" b="1" dirty="0">
                  <a:solidFill>
                    <a:schemeClr val="bg1"/>
                  </a:solidFill>
                </a:rPr>
                <a:t>Random</a:t>
              </a:r>
              <a:endParaRPr lang="zh-CN" altLang="en-US" sz="1050" b="1" dirty="0">
                <a:solidFill>
                  <a:schemeClr val="bg1"/>
                </a:solidFill>
              </a:endParaRPr>
            </a:p>
          </p:txBody>
        </p:sp>
      </p:grpSp>
      <p:grpSp>
        <p:nvGrpSpPr>
          <p:cNvPr id="49" name="组合 48">
            <a:extLst>
              <a:ext uri="{FF2B5EF4-FFF2-40B4-BE49-F238E27FC236}">
                <a16:creationId xmlns:a16="http://schemas.microsoft.com/office/drawing/2014/main" id="{8E60C7DE-16DE-3ACE-FFAC-886247D313B7}"/>
              </a:ext>
            </a:extLst>
          </p:cNvPr>
          <p:cNvGrpSpPr/>
          <p:nvPr/>
        </p:nvGrpSpPr>
        <p:grpSpPr>
          <a:xfrm>
            <a:off x="849874" y="1961549"/>
            <a:ext cx="653769" cy="540006"/>
            <a:chOff x="5173743" y="2627600"/>
            <a:chExt cx="1010347" cy="754053"/>
          </a:xfrm>
        </p:grpSpPr>
        <p:sp>
          <p:nvSpPr>
            <p:cNvPr id="56" name="椭圆 55">
              <a:extLst>
                <a:ext uri="{FF2B5EF4-FFF2-40B4-BE49-F238E27FC236}">
                  <a16:creationId xmlns:a16="http://schemas.microsoft.com/office/drawing/2014/main" id="{1ECB1273-3BCA-ACCC-586B-09F2091AA6F3}"/>
                </a:ext>
              </a:extLst>
            </p:cNvPr>
            <p:cNvSpPr/>
            <p:nvPr/>
          </p:nvSpPr>
          <p:spPr>
            <a:xfrm>
              <a:off x="5261897" y="2627600"/>
              <a:ext cx="833717" cy="75405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57" name="文本框 56">
              <a:extLst>
                <a:ext uri="{FF2B5EF4-FFF2-40B4-BE49-F238E27FC236}">
                  <a16:creationId xmlns:a16="http://schemas.microsoft.com/office/drawing/2014/main" id="{DCE8E618-F364-54CD-84CE-77BB2FE26902}"/>
                </a:ext>
              </a:extLst>
            </p:cNvPr>
            <p:cNvSpPr txBox="1"/>
            <p:nvPr/>
          </p:nvSpPr>
          <p:spPr>
            <a:xfrm>
              <a:off x="5173743" y="2728289"/>
              <a:ext cx="1010347"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50" name="组合 49">
            <a:extLst>
              <a:ext uri="{FF2B5EF4-FFF2-40B4-BE49-F238E27FC236}">
                <a16:creationId xmlns:a16="http://schemas.microsoft.com/office/drawing/2014/main" id="{FA05DA5B-7F1E-DF3A-A2D4-B7D76C2D2126}"/>
              </a:ext>
            </a:extLst>
          </p:cNvPr>
          <p:cNvGrpSpPr/>
          <p:nvPr/>
        </p:nvGrpSpPr>
        <p:grpSpPr>
          <a:xfrm>
            <a:off x="2642864" y="1451463"/>
            <a:ext cx="717463" cy="540006"/>
            <a:chOff x="5124364" y="2627600"/>
            <a:chExt cx="1108781" cy="754053"/>
          </a:xfrm>
        </p:grpSpPr>
        <p:sp>
          <p:nvSpPr>
            <p:cNvPr id="54" name="椭圆 53">
              <a:extLst>
                <a:ext uri="{FF2B5EF4-FFF2-40B4-BE49-F238E27FC236}">
                  <a16:creationId xmlns:a16="http://schemas.microsoft.com/office/drawing/2014/main" id="{0F3503EE-5323-0946-0408-6B0AA8D912F8}"/>
                </a:ext>
              </a:extLst>
            </p:cNvPr>
            <p:cNvSpPr/>
            <p:nvPr/>
          </p:nvSpPr>
          <p:spPr>
            <a:xfrm>
              <a:off x="5261897" y="2627600"/>
              <a:ext cx="833717" cy="75405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55" name="文本框 54">
              <a:extLst>
                <a:ext uri="{FF2B5EF4-FFF2-40B4-BE49-F238E27FC236}">
                  <a16:creationId xmlns:a16="http://schemas.microsoft.com/office/drawing/2014/main" id="{26235ADA-D8AE-2179-A40C-6A6452A49EC2}"/>
                </a:ext>
              </a:extLst>
            </p:cNvPr>
            <p:cNvSpPr txBox="1"/>
            <p:nvPr/>
          </p:nvSpPr>
          <p:spPr>
            <a:xfrm>
              <a:off x="5124364" y="2867770"/>
              <a:ext cx="1108781" cy="279353"/>
            </a:xfrm>
            <a:prstGeom prst="rect">
              <a:avLst/>
            </a:prstGeom>
            <a:noFill/>
          </p:spPr>
          <p:txBody>
            <a:bodyPr wrap="square">
              <a:spAutoFit/>
            </a:bodyPr>
            <a:lstStyle/>
            <a:p>
              <a:pPr algn="ctr"/>
              <a:r>
                <a:rPr lang="en-US" altLang="zh-CN" sz="700" b="1" dirty="0">
                  <a:solidFill>
                    <a:schemeClr val="bg1"/>
                  </a:solidFill>
                </a:rPr>
                <a:t>Cooperator</a:t>
              </a:r>
              <a:endParaRPr lang="zh-CN" altLang="en-US" sz="700" b="1" dirty="0">
                <a:solidFill>
                  <a:schemeClr val="bg1"/>
                </a:solidFill>
              </a:endParaRPr>
            </a:p>
          </p:txBody>
        </p:sp>
      </p:grpSp>
      <p:grpSp>
        <p:nvGrpSpPr>
          <p:cNvPr id="51" name="组合 50">
            <a:extLst>
              <a:ext uri="{FF2B5EF4-FFF2-40B4-BE49-F238E27FC236}">
                <a16:creationId xmlns:a16="http://schemas.microsoft.com/office/drawing/2014/main" id="{84CC45A0-F06F-8682-EB3C-C233D3959A17}"/>
              </a:ext>
            </a:extLst>
          </p:cNvPr>
          <p:cNvGrpSpPr/>
          <p:nvPr/>
        </p:nvGrpSpPr>
        <p:grpSpPr>
          <a:xfrm>
            <a:off x="2468726" y="2095687"/>
            <a:ext cx="717463" cy="540006"/>
            <a:chOff x="5132814" y="2627600"/>
            <a:chExt cx="1108780" cy="754053"/>
          </a:xfrm>
        </p:grpSpPr>
        <p:sp>
          <p:nvSpPr>
            <p:cNvPr id="52" name="椭圆 51">
              <a:extLst>
                <a:ext uri="{FF2B5EF4-FFF2-40B4-BE49-F238E27FC236}">
                  <a16:creationId xmlns:a16="http://schemas.microsoft.com/office/drawing/2014/main" id="{D106247D-3098-31C7-4C22-DF3D6BA17C36}"/>
                </a:ext>
              </a:extLst>
            </p:cNvPr>
            <p:cNvSpPr/>
            <p:nvPr/>
          </p:nvSpPr>
          <p:spPr>
            <a:xfrm>
              <a:off x="5261897" y="2627600"/>
              <a:ext cx="833717" cy="75405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53" name="文本框 52">
              <a:extLst>
                <a:ext uri="{FF2B5EF4-FFF2-40B4-BE49-F238E27FC236}">
                  <a16:creationId xmlns:a16="http://schemas.microsoft.com/office/drawing/2014/main" id="{7580BB6B-1357-B1A5-2E7C-1940EB8D7CFC}"/>
                </a:ext>
              </a:extLst>
            </p:cNvPr>
            <p:cNvSpPr txBox="1"/>
            <p:nvPr/>
          </p:nvSpPr>
          <p:spPr>
            <a:xfrm>
              <a:off x="5132817" y="2868203"/>
              <a:ext cx="1108781" cy="279353"/>
            </a:xfrm>
            <a:prstGeom prst="rect">
              <a:avLst/>
            </a:prstGeom>
            <a:noFill/>
          </p:spPr>
          <p:txBody>
            <a:bodyPr wrap="square">
              <a:spAutoFit/>
            </a:bodyPr>
            <a:lstStyle/>
            <a:p>
              <a:pPr algn="ctr"/>
              <a:r>
                <a:rPr lang="en-US" altLang="zh-CN" sz="700" b="1" dirty="0">
                  <a:solidFill>
                    <a:schemeClr val="bg1"/>
                  </a:solidFill>
                </a:rPr>
                <a:t>Cooperator</a:t>
              </a:r>
              <a:endParaRPr lang="zh-CN" altLang="en-US" sz="1100" b="1" dirty="0">
                <a:solidFill>
                  <a:schemeClr val="bg1"/>
                </a:solidFill>
              </a:endParaRPr>
            </a:p>
          </p:txBody>
        </p:sp>
      </p:grpSp>
      <p:pic>
        <p:nvPicPr>
          <p:cNvPr id="3" name="图片 2">
            <a:extLst>
              <a:ext uri="{FF2B5EF4-FFF2-40B4-BE49-F238E27FC236}">
                <a16:creationId xmlns:a16="http://schemas.microsoft.com/office/drawing/2014/main" id="{0933F32C-CD24-C656-68EC-974A4122F479}"/>
              </a:ext>
            </a:extLst>
          </p:cNvPr>
          <p:cNvPicPr>
            <a:picLocks noChangeAspect="1"/>
          </p:cNvPicPr>
          <p:nvPr/>
        </p:nvPicPr>
        <p:blipFill>
          <a:blip r:embed="rId3"/>
          <a:stretch>
            <a:fillRect/>
          </a:stretch>
        </p:blipFill>
        <p:spPr>
          <a:xfrm>
            <a:off x="4750858" y="741552"/>
            <a:ext cx="3873186" cy="3764532"/>
          </a:xfrm>
          <a:prstGeom prst="rect">
            <a:avLst/>
          </a:prstGeom>
        </p:spPr>
      </p:pic>
      <p:sp>
        <p:nvSpPr>
          <p:cNvPr id="66" name="文本框 65">
            <a:extLst>
              <a:ext uri="{FF2B5EF4-FFF2-40B4-BE49-F238E27FC236}">
                <a16:creationId xmlns:a16="http://schemas.microsoft.com/office/drawing/2014/main" id="{C6D012E6-FE43-D6DA-14B0-86C89ED573B5}"/>
              </a:ext>
            </a:extLst>
          </p:cNvPr>
          <p:cNvSpPr txBox="1"/>
          <p:nvPr/>
        </p:nvSpPr>
        <p:spPr>
          <a:xfrm>
            <a:off x="526542" y="2746081"/>
            <a:ext cx="4410632" cy="1938992"/>
          </a:xfrm>
          <a:prstGeom prst="rect">
            <a:avLst/>
          </a:prstGeom>
          <a:noFill/>
        </p:spPr>
        <p:txBody>
          <a:bodyPr wrap="square" rtlCol="0">
            <a:spAutoFit/>
          </a:bodyPr>
          <a:lstStyle/>
          <a:p>
            <a:r>
              <a:rPr lang="en-US" altLang="zh-CN" sz="1200" b="1" dirty="0"/>
              <a:t>1. When all 4 types of individuals exist:</a:t>
            </a:r>
          </a:p>
          <a:p>
            <a:r>
              <a:rPr lang="en-US" altLang="zh-CN" sz="1200" b="1" dirty="0"/>
              <a:t>Payoff:  </a:t>
            </a:r>
            <a:r>
              <a:rPr lang="en-US" altLang="zh-CN" sz="1200" b="1" dirty="0">
                <a:solidFill>
                  <a:schemeClr val="accent6"/>
                </a:solidFill>
              </a:rPr>
              <a:t>Defector</a:t>
            </a:r>
            <a:r>
              <a:rPr lang="en-US" altLang="zh-CN" sz="1200" dirty="0"/>
              <a:t> &gt; </a:t>
            </a:r>
            <a:r>
              <a:rPr lang="en-US" altLang="zh-CN" sz="1200" b="1" dirty="0">
                <a:solidFill>
                  <a:schemeClr val="accent1"/>
                </a:solidFill>
              </a:rPr>
              <a:t>TIT For TAT </a:t>
            </a:r>
            <a:r>
              <a:rPr lang="en-US" altLang="zh-CN" sz="1200" dirty="0"/>
              <a:t>&gt; </a:t>
            </a:r>
            <a:r>
              <a:rPr lang="en-US" altLang="zh-CN" sz="1200" b="1" dirty="0">
                <a:solidFill>
                  <a:schemeClr val="accent4"/>
                </a:solidFill>
              </a:rPr>
              <a:t>Random</a:t>
            </a:r>
            <a:r>
              <a:rPr lang="en-US" altLang="zh-CN" sz="1200" b="1" dirty="0"/>
              <a:t> </a:t>
            </a:r>
            <a:r>
              <a:rPr lang="en-US" altLang="zh-CN" sz="1200" dirty="0"/>
              <a:t>&gt; </a:t>
            </a:r>
            <a:r>
              <a:rPr lang="en-US" altLang="zh-CN" sz="1200" b="1" dirty="0">
                <a:solidFill>
                  <a:schemeClr val="accent3">
                    <a:lumMod val="75000"/>
                  </a:schemeClr>
                </a:solidFill>
              </a:rPr>
              <a:t>Cooperator</a:t>
            </a:r>
          </a:p>
          <a:p>
            <a:endParaRPr lang="en-US" altLang="zh-CN" sz="1200" b="1" dirty="0">
              <a:solidFill>
                <a:schemeClr val="accent3">
                  <a:lumMod val="75000"/>
                </a:schemeClr>
              </a:solidFill>
            </a:endParaRPr>
          </a:p>
          <a:p>
            <a:r>
              <a:rPr lang="en-US" altLang="zh-CN" sz="1200" b="1" dirty="0">
                <a:solidFill>
                  <a:schemeClr val="tx1"/>
                </a:solidFill>
              </a:rPr>
              <a:t>2. When </a:t>
            </a:r>
            <a:r>
              <a:rPr lang="en-US" altLang="zh-CN" sz="1200" b="1" dirty="0">
                <a:solidFill>
                  <a:schemeClr val="accent4"/>
                </a:solidFill>
              </a:rPr>
              <a:t>Random</a:t>
            </a:r>
            <a:r>
              <a:rPr lang="en-US" altLang="zh-CN" sz="1200" b="1" dirty="0">
                <a:solidFill>
                  <a:schemeClr val="tx1"/>
                </a:solidFill>
              </a:rPr>
              <a:t> are eliminated at round 20</a:t>
            </a:r>
          </a:p>
          <a:p>
            <a:r>
              <a:rPr lang="en-US" altLang="zh-CN" sz="1200" b="1" dirty="0"/>
              <a:t>Payoff: </a:t>
            </a:r>
            <a:r>
              <a:rPr lang="en-US" altLang="zh-CN" sz="1200" b="1" dirty="0">
                <a:solidFill>
                  <a:schemeClr val="accent6"/>
                </a:solidFill>
              </a:rPr>
              <a:t>Defector</a:t>
            </a:r>
            <a:r>
              <a:rPr lang="en-US" altLang="zh-CN" sz="1200" dirty="0"/>
              <a:t> &gt; </a:t>
            </a:r>
            <a:r>
              <a:rPr lang="en-US" altLang="zh-CN" sz="1200" b="1" dirty="0">
                <a:solidFill>
                  <a:schemeClr val="accent1"/>
                </a:solidFill>
              </a:rPr>
              <a:t>TIT For TAT </a:t>
            </a:r>
            <a:r>
              <a:rPr lang="en-US" altLang="zh-CN" sz="1200" dirty="0"/>
              <a:t>&gt; </a:t>
            </a:r>
            <a:r>
              <a:rPr lang="en-US" altLang="zh-CN" sz="1200" b="1" dirty="0">
                <a:solidFill>
                  <a:schemeClr val="accent3">
                    <a:lumMod val="75000"/>
                  </a:schemeClr>
                </a:solidFill>
              </a:rPr>
              <a:t>Cooperator</a:t>
            </a:r>
          </a:p>
          <a:p>
            <a:endParaRPr lang="en-US" altLang="zh-CN" sz="1200" b="1" dirty="0">
              <a:solidFill>
                <a:schemeClr val="accent3">
                  <a:lumMod val="75000"/>
                </a:schemeClr>
              </a:solidFill>
            </a:endParaRPr>
          </a:p>
          <a:p>
            <a:r>
              <a:rPr lang="en-US" altLang="zh-CN" sz="1200" b="1" dirty="0">
                <a:solidFill>
                  <a:schemeClr val="tx1"/>
                </a:solidFill>
              </a:rPr>
              <a:t>3. When </a:t>
            </a:r>
            <a:r>
              <a:rPr lang="en-US" altLang="zh-CN" sz="1200" b="1" dirty="0">
                <a:solidFill>
                  <a:schemeClr val="accent3">
                    <a:lumMod val="75000"/>
                  </a:schemeClr>
                </a:solidFill>
              </a:rPr>
              <a:t>Cooperators</a:t>
            </a:r>
            <a:r>
              <a:rPr lang="en-US" altLang="zh-CN" sz="1200" b="1" dirty="0">
                <a:solidFill>
                  <a:schemeClr val="tx1"/>
                </a:solidFill>
              </a:rPr>
              <a:t> are eliminated at round 55</a:t>
            </a:r>
          </a:p>
          <a:p>
            <a:r>
              <a:rPr lang="en-US" altLang="zh-CN" sz="1200" b="1" dirty="0"/>
              <a:t>Payoff:  </a:t>
            </a:r>
            <a:r>
              <a:rPr lang="en-US" altLang="zh-CN" sz="1200" b="1" dirty="0">
                <a:solidFill>
                  <a:schemeClr val="accent1"/>
                </a:solidFill>
              </a:rPr>
              <a:t>TIT For TAT </a:t>
            </a:r>
            <a:r>
              <a:rPr lang="en-US" altLang="zh-CN" sz="1200" b="1" dirty="0">
                <a:solidFill>
                  <a:schemeClr val="tx1"/>
                </a:solidFill>
              </a:rPr>
              <a:t>&gt;</a:t>
            </a:r>
            <a:r>
              <a:rPr lang="en-US" altLang="zh-CN" sz="1200" b="1" dirty="0">
                <a:solidFill>
                  <a:schemeClr val="accent6"/>
                </a:solidFill>
              </a:rPr>
              <a:t> Defector</a:t>
            </a:r>
            <a:r>
              <a:rPr lang="en-US" altLang="zh-CN" sz="1200" dirty="0"/>
              <a:t> </a:t>
            </a:r>
          </a:p>
          <a:p>
            <a:endParaRPr lang="en-US" altLang="zh-CN" sz="1200" b="1" dirty="0">
              <a:solidFill>
                <a:schemeClr val="accent3">
                  <a:lumMod val="75000"/>
                </a:schemeClr>
              </a:solidFill>
            </a:endParaRPr>
          </a:p>
          <a:p>
            <a:r>
              <a:rPr lang="en-US" altLang="zh-CN" sz="1200" b="1" dirty="0">
                <a:solidFill>
                  <a:schemeClr val="tx1"/>
                </a:solidFill>
              </a:rPr>
              <a:t>4. Only </a:t>
            </a:r>
            <a:r>
              <a:rPr lang="en-US" altLang="zh-CN" sz="1200" b="1" dirty="0">
                <a:solidFill>
                  <a:schemeClr val="accent1"/>
                </a:solidFill>
              </a:rPr>
              <a:t>TIT For TAT </a:t>
            </a:r>
            <a:r>
              <a:rPr lang="en-US" altLang="zh-CN" sz="1200" b="1" dirty="0">
                <a:solidFill>
                  <a:schemeClr val="tx1"/>
                </a:solidFill>
              </a:rPr>
              <a:t>survive.</a:t>
            </a:r>
          </a:p>
        </p:txBody>
      </p:sp>
    </p:spTree>
    <p:extLst>
      <p:ext uri="{BB962C8B-B14F-4D97-AF65-F5344CB8AC3E}">
        <p14:creationId xmlns:p14="http://schemas.microsoft.com/office/powerpoint/2010/main" val="772161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20" name="Google Shape;120;g1293d969190_0_0"/>
          <p:cNvSpPr txBox="1">
            <a:spLocks noGrp="1"/>
          </p:cNvSpPr>
          <p:nvPr>
            <p:ph type="sldNum" idx="12"/>
          </p:nvPr>
        </p:nvSpPr>
        <p:spPr>
          <a:xfrm>
            <a:off x="6581775" y="4757738"/>
            <a:ext cx="2133600" cy="273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40" name="Google Shape;118;g1293d969190_0_0">
            <a:extLst>
              <a:ext uri="{FF2B5EF4-FFF2-40B4-BE49-F238E27FC236}">
                <a16:creationId xmlns:a16="http://schemas.microsoft.com/office/drawing/2014/main" id="{B626EDFC-384F-0FF4-55C4-7183E24ABDFE}"/>
              </a:ext>
            </a:extLst>
          </p:cNvPr>
          <p:cNvSpPr txBox="1"/>
          <p:nvPr/>
        </p:nvSpPr>
        <p:spPr>
          <a:xfrm>
            <a:off x="519956" y="128499"/>
            <a:ext cx="8338457" cy="65444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02984"/>
              </a:buClr>
              <a:buSzPts val="3200"/>
              <a:buFont typeface="Times New Roman"/>
              <a:buNone/>
            </a:pPr>
            <a:r>
              <a:rPr lang="en-US" sz="2800" b="1" dirty="0">
                <a:solidFill>
                  <a:srgbClr val="502984"/>
                </a:solidFill>
                <a:latin typeface="Comfortaa"/>
                <a:ea typeface="Comfortaa"/>
                <a:cs typeface="Comfortaa"/>
                <a:sym typeface="Comfortaa"/>
              </a:rPr>
              <a:t>Example 2: DEFECTOR WORLD </a:t>
            </a:r>
            <a:r>
              <a:rPr lang="en-US" sz="2800" b="1" dirty="0">
                <a:solidFill>
                  <a:srgbClr val="502984"/>
                </a:solidFill>
                <a:latin typeface="Cambria Math" panose="02040503050406030204" pitchFamily="18" charset="0"/>
                <a:ea typeface="Cambria Math" panose="02040503050406030204" pitchFamily="18" charset="0"/>
                <a:cs typeface="Comfortaa"/>
                <a:sym typeface="Comfortaa"/>
              </a:rPr>
              <a:t>I</a:t>
            </a:r>
            <a:endParaRPr lang="en-US" sz="500" b="0" i="0" u="none" strike="noStrike" cap="none" dirty="0">
              <a:solidFill>
                <a:srgbClr val="000000"/>
              </a:solidFill>
              <a:latin typeface="Cambria Math" panose="02040503050406030204" pitchFamily="18" charset="0"/>
              <a:ea typeface="Cambria Math" panose="02040503050406030204" pitchFamily="18" charset="0"/>
              <a:cs typeface="Comfortaa"/>
              <a:sym typeface="Comfortaa"/>
            </a:endParaRPr>
          </a:p>
        </p:txBody>
      </p:sp>
      <p:sp>
        <p:nvSpPr>
          <p:cNvPr id="42" name="椭圆 41">
            <a:extLst>
              <a:ext uri="{FF2B5EF4-FFF2-40B4-BE49-F238E27FC236}">
                <a16:creationId xmlns:a16="http://schemas.microsoft.com/office/drawing/2014/main" id="{748C73FA-3209-86D9-BB94-4C8980CDC10B}"/>
              </a:ext>
            </a:extLst>
          </p:cNvPr>
          <p:cNvSpPr/>
          <p:nvPr/>
        </p:nvSpPr>
        <p:spPr>
          <a:xfrm>
            <a:off x="1183022" y="829395"/>
            <a:ext cx="605470" cy="54000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800" dirty="0"/>
              <a:t>TIT FOR TAT</a:t>
            </a:r>
            <a:endParaRPr lang="zh-CN" altLang="en-US" sz="800" dirty="0"/>
          </a:p>
        </p:txBody>
      </p:sp>
      <p:sp>
        <p:nvSpPr>
          <p:cNvPr id="66" name="文本框 65">
            <a:extLst>
              <a:ext uri="{FF2B5EF4-FFF2-40B4-BE49-F238E27FC236}">
                <a16:creationId xmlns:a16="http://schemas.microsoft.com/office/drawing/2014/main" id="{C6D012E6-FE43-D6DA-14B0-86C89ED573B5}"/>
              </a:ext>
            </a:extLst>
          </p:cNvPr>
          <p:cNvSpPr txBox="1"/>
          <p:nvPr/>
        </p:nvSpPr>
        <p:spPr>
          <a:xfrm>
            <a:off x="310361" y="2796491"/>
            <a:ext cx="4679482" cy="276999"/>
          </a:xfrm>
          <a:prstGeom prst="rect">
            <a:avLst/>
          </a:prstGeom>
          <a:noFill/>
        </p:spPr>
        <p:txBody>
          <a:bodyPr wrap="square" rtlCol="0">
            <a:spAutoFit/>
          </a:bodyPr>
          <a:lstStyle/>
          <a:p>
            <a:r>
              <a:rPr lang="en-US" altLang="zh-CN" sz="1200" b="1" i="0" dirty="0">
                <a:solidFill>
                  <a:srgbClr val="333333"/>
                </a:solidFill>
                <a:effectLst/>
                <a:latin typeface="tahoma" panose="020B0604030504040204" pitchFamily="34" charset="0"/>
              </a:rPr>
              <a:t>Can single </a:t>
            </a:r>
            <a:r>
              <a:rPr lang="en-US" altLang="zh-CN" sz="1200" b="1" i="0" dirty="0">
                <a:solidFill>
                  <a:schemeClr val="accent1"/>
                </a:solidFill>
                <a:effectLst/>
                <a:latin typeface="tahoma" panose="020B0604030504040204" pitchFamily="34" charset="0"/>
              </a:rPr>
              <a:t>TIT For TAT </a:t>
            </a:r>
            <a:r>
              <a:rPr lang="en-US" altLang="zh-CN" sz="1200" b="1" i="0" dirty="0">
                <a:solidFill>
                  <a:srgbClr val="333333"/>
                </a:solidFill>
                <a:effectLst/>
                <a:latin typeface="tahoma" panose="020B0604030504040204" pitchFamily="34" charset="0"/>
              </a:rPr>
              <a:t>invade a group of always defectors?</a:t>
            </a:r>
            <a:endParaRPr lang="en-US" altLang="zh-CN" b="1" dirty="0">
              <a:solidFill>
                <a:schemeClr val="tx1"/>
              </a:solidFill>
            </a:endParaRPr>
          </a:p>
        </p:txBody>
      </p:sp>
      <p:sp>
        <p:nvSpPr>
          <p:cNvPr id="35" name="文本框 34">
            <a:extLst>
              <a:ext uri="{FF2B5EF4-FFF2-40B4-BE49-F238E27FC236}">
                <a16:creationId xmlns:a16="http://schemas.microsoft.com/office/drawing/2014/main" id="{0D9D5A07-163D-E03E-8F12-C87BF3C3DEBD}"/>
              </a:ext>
            </a:extLst>
          </p:cNvPr>
          <p:cNvSpPr txBox="1"/>
          <p:nvPr/>
        </p:nvSpPr>
        <p:spPr>
          <a:xfrm>
            <a:off x="2323217" y="2103358"/>
            <a:ext cx="653770" cy="369332"/>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nvGrpSpPr>
          <p:cNvPr id="74" name="组合 73">
            <a:extLst>
              <a:ext uri="{FF2B5EF4-FFF2-40B4-BE49-F238E27FC236}">
                <a16:creationId xmlns:a16="http://schemas.microsoft.com/office/drawing/2014/main" id="{0F2C17EA-8424-65C1-CF91-DED52A2FF3E4}"/>
              </a:ext>
            </a:extLst>
          </p:cNvPr>
          <p:cNvGrpSpPr/>
          <p:nvPr/>
        </p:nvGrpSpPr>
        <p:grpSpPr>
          <a:xfrm>
            <a:off x="529252" y="1369401"/>
            <a:ext cx="653770" cy="540006"/>
            <a:chOff x="5195063" y="2627600"/>
            <a:chExt cx="1010349" cy="754053"/>
          </a:xfrm>
        </p:grpSpPr>
        <p:sp>
          <p:nvSpPr>
            <p:cNvPr id="75" name="椭圆 74">
              <a:extLst>
                <a:ext uri="{FF2B5EF4-FFF2-40B4-BE49-F238E27FC236}">
                  <a16:creationId xmlns:a16="http://schemas.microsoft.com/office/drawing/2014/main" id="{19AA252E-E4F7-C6AB-067C-1126F0951751}"/>
                </a:ext>
              </a:extLst>
            </p:cNvPr>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文本框 75">
              <a:extLst>
                <a:ext uri="{FF2B5EF4-FFF2-40B4-BE49-F238E27FC236}">
                  <a16:creationId xmlns:a16="http://schemas.microsoft.com/office/drawing/2014/main" id="{8F5A8EAC-24C5-C897-9639-AC72D08173CC}"/>
                </a:ext>
              </a:extLst>
            </p:cNvPr>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pic>
        <p:nvPicPr>
          <p:cNvPr id="6" name="图片 5">
            <a:extLst>
              <a:ext uri="{FF2B5EF4-FFF2-40B4-BE49-F238E27FC236}">
                <a16:creationId xmlns:a16="http://schemas.microsoft.com/office/drawing/2014/main" id="{356438B2-AB1D-5ABD-5E10-93DC8D96B2B9}"/>
              </a:ext>
            </a:extLst>
          </p:cNvPr>
          <p:cNvPicPr>
            <a:picLocks noChangeAspect="1"/>
          </p:cNvPicPr>
          <p:nvPr/>
        </p:nvPicPr>
        <p:blipFill>
          <a:blip r:embed="rId3"/>
          <a:stretch>
            <a:fillRect/>
          </a:stretch>
        </p:blipFill>
        <p:spPr>
          <a:xfrm>
            <a:off x="5151291" y="945446"/>
            <a:ext cx="3638079" cy="3536021"/>
          </a:xfrm>
          <a:prstGeom prst="rect">
            <a:avLst/>
          </a:prstGeom>
        </p:spPr>
      </p:pic>
      <p:grpSp>
        <p:nvGrpSpPr>
          <p:cNvPr id="83" name="组合 82">
            <a:extLst>
              <a:ext uri="{FF2B5EF4-FFF2-40B4-BE49-F238E27FC236}">
                <a16:creationId xmlns:a16="http://schemas.microsoft.com/office/drawing/2014/main" id="{EB249F7D-0055-980B-A779-DC979A00B5ED}"/>
              </a:ext>
            </a:extLst>
          </p:cNvPr>
          <p:cNvGrpSpPr/>
          <p:nvPr/>
        </p:nvGrpSpPr>
        <p:grpSpPr>
          <a:xfrm>
            <a:off x="1859539" y="824090"/>
            <a:ext cx="653770" cy="540006"/>
            <a:chOff x="5195063" y="2627600"/>
            <a:chExt cx="1010349" cy="754053"/>
          </a:xfrm>
        </p:grpSpPr>
        <p:sp>
          <p:nvSpPr>
            <p:cNvPr id="84" name="椭圆 83">
              <a:extLst>
                <a:ext uri="{FF2B5EF4-FFF2-40B4-BE49-F238E27FC236}">
                  <a16:creationId xmlns:a16="http://schemas.microsoft.com/office/drawing/2014/main" id="{6FF89351-9A4E-E275-4115-25C6E69F1C98}"/>
                </a:ext>
              </a:extLst>
            </p:cNvPr>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5" name="文本框 84">
              <a:extLst>
                <a:ext uri="{FF2B5EF4-FFF2-40B4-BE49-F238E27FC236}">
                  <a16:creationId xmlns:a16="http://schemas.microsoft.com/office/drawing/2014/main" id="{3ED66C3F-1D7E-3E75-649A-C44C62626AD9}"/>
                </a:ext>
              </a:extLst>
            </p:cNvPr>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86" name="组合 85">
            <a:extLst>
              <a:ext uri="{FF2B5EF4-FFF2-40B4-BE49-F238E27FC236}">
                <a16:creationId xmlns:a16="http://schemas.microsoft.com/office/drawing/2014/main" id="{F19518C0-ADED-6295-6D70-A539762D6C56}"/>
              </a:ext>
            </a:extLst>
          </p:cNvPr>
          <p:cNvGrpSpPr/>
          <p:nvPr/>
        </p:nvGrpSpPr>
        <p:grpSpPr>
          <a:xfrm>
            <a:off x="2631775" y="840583"/>
            <a:ext cx="653770" cy="540006"/>
            <a:chOff x="5195063" y="2627600"/>
            <a:chExt cx="1010349" cy="754053"/>
          </a:xfrm>
        </p:grpSpPr>
        <p:sp>
          <p:nvSpPr>
            <p:cNvPr id="87" name="椭圆 86">
              <a:extLst>
                <a:ext uri="{FF2B5EF4-FFF2-40B4-BE49-F238E27FC236}">
                  <a16:creationId xmlns:a16="http://schemas.microsoft.com/office/drawing/2014/main" id="{33594193-D925-9CAF-EDAB-9FA68B157B94}"/>
                </a:ext>
              </a:extLst>
            </p:cNvPr>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8" name="文本框 87">
              <a:extLst>
                <a:ext uri="{FF2B5EF4-FFF2-40B4-BE49-F238E27FC236}">
                  <a16:creationId xmlns:a16="http://schemas.microsoft.com/office/drawing/2014/main" id="{9D1B4228-CE89-D32B-1959-6BE45C461215}"/>
                </a:ext>
              </a:extLst>
            </p:cNvPr>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89" name="组合 88">
            <a:extLst>
              <a:ext uri="{FF2B5EF4-FFF2-40B4-BE49-F238E27FC236}">
                <a16:creationId xmlns:a16="http://schemas.microsoft.com/office/drawing/2014/main" id="{0C735566-9BD2-ED8E-ADD5-ED50020B3BAD}"/>
              </a:ext>
            </a:extLst>
          </p:cNvPr>
          <p:cNvGrpSpPr/>
          <p:nvPr/>
        </p:nvGrpSpPr>
        <p:grpSpPr>
          <a:xfrm>
            <a:off x="1722498" y="1528644"/>
            <a:ext cx="653770" cy="540006"/>
            <a:chOff x="5195063" y="2627600"/>
            <a:chExt cx="1010349" cy="754053"/>
          </a:xfrm>
        </p:grpSpPr>
        <p:sp>
          <p:nvSpPr>
            <p:cNvPr id="90" name="椭圆 89">
              <a:extLst>
                <a:ext uri="{FF2B5EF4-FFF2-40B4-BE49-F238E27FC236}">
                  <a16:creationId xmlns:a16="http://schemas.microsoft.com/office/drawing/2014/main" id="{F03FF941-26B3-D983-46CC-2C0518A7DBE0}"/>
                </a:ext>
              </a:extLst>
            </p:cNvPr>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1" name="文本框 90">
              <a:extLst>
                <a:ext uri="{FF2B5EF4-FFF2-40B4-BE49-F238E27FC236}">
                  <a16:creationId xmlns:a16="http://schemas.microsoft.com/office/drawing/2014/main" id="{0A211783-47B3-42C3-6A45-B17C91D9CD98}"/>
                </a:ext>
              </a:extLst>
            </p:cNvPr>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92" name="组合 91">
            <a:extLst>
              <a:ext uri="{FF2B5EF4-FFF2-40B4-BE49-F238E27FC236}">
                <a16:creationId xmlns:a16="http://schemas.microsoft.com/office/drawing/2014/main" id="{BB119B1D-0748-623A-AB6E-B6DA00EE85B6}"/>
              </a:ext>
            </a:extLst>
          </p:cNvPr>
          <p:cNvGrpSpPr/>
          <p:nvPr/>
        </p:nvGrpSpPr>
        <p:grpSpPr>
          <a:xfrm>
            <a:off x="1050706" y="1638069"/>
            <a:ext cx="653770" cy="540006"/>
            <a:chOff x="5195063" y="2627600"/>
            <a:chExt cx="1010349" cy="754053"/>
          </a:xfrm>
        </p:grpSpPr>
        <p:sp>
          <p:nvSpPr>
            <p:cNvPr id="93" name="椭圆 92">
              <a:extLst>
                <a:ext uri="{FF2B5EF4-FFF2-40B4-BE49-F238E27FC236}">
                  <a16:creationId xmlns:a16="http://schemas.microsoft.com/office/drawing/2014/main" id="{A90B3367-F398-9464-0C5F-5F32C037B498}"/>
                </a:ext>
              </a:extLst>
            </p:cNvPr>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4" name="文本框 93">
              <a:extLst>
                <a:ext uri="{FF2B5EF4-FFF2-40B4-BE49-F238E27FC236}">
                  <a16:creationId xmlns:a16="http://schemas.microsoft.com/office/drawing/2014/main" id="{11C410B3-3DC4-D486-B8B6-6B099FA50201}"/>
                </a:ext>
              </a:extLst>
            </p:cNvPr>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95" name="组合 94">
            <a:extLst>
              <a:ext uri="{FF2B5EF4-FFF2-40B4-BE49-F238E27FC236}">
                <a16:creationId xmlns:a16="http://schemas.microsoft.com/office/drawing/2014/main" id="{B2ACFBCD-7E3E-88BC-E905-8C5B0155619A}"/>
              </a:ext>
            </a:extLst>
          </p:cNvPr>
          <p:cNvGrpSpPr/>
          <p:nvPr/>
        </p:nvGrpSpPr>
        <p:grpSpPr>
          <a:xfrm>
            <a:off x="557308" y="2031744"/>
            <a:ext cx="653770" cy="540006"/>
            <a:chOff x="5195063" y="2627600"/>
            <a:chExt cx="1010349" cy="754053"/>
          </a:xfrm>
        </p:grpSpPr>
        <p:sp>
          <p:nvSpPr>
            <p:cNvPr id="96" name="椭圆 95">
              <a:extLst>
                <a:ext uri="{FF2B5EF4-FFF2-40B4-BE49-F238E27FC236}">
                  <a16:creationId xmlns:a16="http://schemas.microsoft.com/office/drawing/2014/main" id="{F9C23B10-234C-B3B0-5D40-8DA208871085}"/>
                </a:ext>
              </a:extLst>
            </p:cNvPr>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7" name="文本框 96">
              <a:extLst>
                <a:ext uri="{FF2B5EF4-FFF2-40B4-BE49-F238E27FC236}">
                  <a16:creationId xmlns:a16="http://schemas.microsoft.com/office/drawing/2014/main" id="{79F82EAB-4A4C-23F9-A9D9-5B40FE969BA1}"/>
                </a:ext>
              </a:extLst>
            </p:cNvPr>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98" name="组合 97">
            <a:extLst>
              <a:ext uri="{FF2B5EF4-FFF2-40B4-BE49-F238E27FC236}">
                <a16:creationId xmlns:a16="http://schemas.microsoft.com/office/drawing/2014/main" id="{35DB1870-96E4-F856-5650-ABB0DDBC9BC8}"/>
              </a:ext>
            </a:extLst>
          </p:cNvPr>
          <p:cNvGrpSpPr/>
          <p:nvPr/>
        </p:nvGrpSpPr>
        <p:grpSpPr>
          <a:xfrm>
            <a:off x="1186262" y="2185190"/>
            <a:ext cx="653770" cy="540006"/>
            <a:chOff x="5195063" y="2627600"/>
            <a:chExt cx="1010349" cy="754053"/>
          </a:xfrm>
        </p:grpSpPr>
        <p:sp>
          <p:nvSpPr>
            <p:cNvPr id="99" name="椭圆 98">
              <a:extLst>
                <a:ext uri="{FF2B5EF4-FFF2-40B4-BE49-F238E27FC236}">
                  <a16:creationId xmlns:a16="http://schemas.microsoft.com/office/drawing/2014/main" id="{A730A858-6588-0C44-3F0F-E2D66BA8FD1A}"/>
                </a:ext>
              </a:extLst>
            </p:cNvPr>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0" name="文本框 99">
              <a:extLst>
                <a:ext uri="{FF2B5EF4-FFF2-40B4-BE49-F238E27FC236}">
                  <a16:creationId xmlns:a16="http://schemas.microsoft.com/office/drawing/2014/main" id="{EEEDC3F5-507C-6621-3EB5-C5FC9964FE09}"/>
                </a:ext>
              </a:extLst>
            </p:cNvPr>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101" name="组合 100">
            <a:extLst>
              <a:ext uri="{FF2B5EF4-FFF2-40B4-BE49-F238E27FC236}">
                <a16:creationId xmlns:a16="http://schemas.microsoft.com/office/drawing/2014/main" id="{DCB93A45-6826-D184-69EC-52D51DFF18C8}"/>
              </a:ext>
            </a:extLst>
          </p:cNvPr>
          <p:cNvGrpSpPr/>
          <p:nvPr/>
        </p:nvGrpSpPr>
        <p:grpSpPr>
          <a:xfrm>
            <a:off x="2151714" y="1262251"/>
            <a:ext cx="653770" cy="540006"/>
            <a:chOff x="5195063" y="2627600"/>
            <a:chExt cx="1010349" cy="754053"/>
          </a:xfrm>
        </p:grpSpPr>
        <p:sp>
          <p:nvSpPr>
            <p:cNvPr id="102" name="椭圆 101">
              <a:extLst>
                <a:ext uri="{FF2B5EF4-FFF2-40B4-BE49-F238E27FC236}">
                  <a16:creationId xmlns:a16="http://schemas.microsoft.com/office/drawing/2014/main" id="{17388541-3824-2300-27EC-60B15BB02D38}"/>
                </a:ext>
              </a:extLst>
            </p:cNvPr>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3" name="文本框 102">
              <a:extLst>
                <a:ext uri="{FF2B5EF4-FFF2-40B4-BE49-F238E27FC236}">
                  <a16:creationId xmlns:a16="http://schemas.microsoft.com/office/drawing/2014/main" id="{35CA30A4-E4F2-8109-A384-49BE6B77B28C}"/>
                </a:ext>
              </a:extLst>
            </p:cNvPr>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104" name="组合 103">
            <a:extLst>
              <a:ext uri="{FF2B5EF4-FFF2-40B4-BE49-F238E27FC236}">
                <a16:creationId xmlns:a16="http://schemas.microsoft.com/office/drawing/2014/main" id="{3950D8F2-07D6-D362-DC6C-9DA8826DFDC5}"/>
              </a:ext>
            </a:extLst>
          </p:cNvPr>
          <p:cNvGrpSpPr/>
          <p:nvPr/>
        </p:nvGrpSpPr>
        <p:grpSpPr>
          <a:xfrm>
            <a:off x="1759243" y="2098925"/>
            <a:ext cx="653770" cy="540006"/>
            <a:chOff x="5195063" y="2627600"/>
            <a:chExt cx="1010349" cy="754053"/>
          </a:xfrm>
        </p:grpSpPr>
        <p:sp>
          <p:nvSpPr>
            <p:cNvPr id="105" name="椭圆 104">
              <a:extLst>
                <a:ext uri="{FF2B5EF4-FFF2-40B4-BE49-F238E27FC236}">
                  <a16:creationId xmlns:a16="http://schemas.microsoft.com/office/drawing/2014/main" id="{7907FF21-01CF-A42E-7558-3BBF5C22153B}"/>
                </a:ext>
              </a:extLst>
            </p:cNvPr>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6" name="文本框 105">
              <a:extLst>
                <a:ext uri="{FF2B5EF4-FFF2-40B4-BE49-F238E27FC236}">
                  <a16:creationId xmlns:a16="http://schemas.microsoft.com/office/drawing/2014/main" id="{B276A7A4-42E1-23A6-1E70-3B912DE0D200}"/>
                </a:ext>
              </a:extLst>
            </p:cNvPr>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107" name="组合 106">
            <a:extLst>
              <a:ext uri="{FF2B5EF4-FFF2-40B4-BE49-F238E27FC236}">
                <a16:creationId xmlns:a16="http://schemas.microsoft.com/office/drawing/2014/main" id="{DF7C7E89-05D8-B36F-6B92-B1D36E2E19DA}"/>
              </a:ext>
            </a:extLst>
          </p:cNvPr>
          <p:cNvGrpSpPr/>
          <p:nvPr/>
        </p:nvGrpSpPr>
        <p:grpSpPr>
          <a:xfrm>
            <a:off x="2123914" y="1798647"/>
            <a:ext cx="653770" cy="540006"/>
            <a:chOff x="5195063" y="2627600"/>
            <a:chExt cx="1010349" cy="754053"/>
          </a:xfrm>
        </p:grpSpPr>
        <p:sp>
          <p:nvSpPr>
            <p:cNvPr id="108" name="椭圆 107">
              <a:extLst>
                <a:ext uri="{FF2B5EF4-FFF2-40B4-BE49-F238E27FC236}">
                  <a16:creationId xmlns:a16="http://schemas.microsoft.com/office/drawing/2014/main" id="{44E2A2DE-42AC-29EA-5922-18D3ABDC6791}"/>
                </a:ext>
              </a:extLst>
            </p:cNvPr>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9" name="文本框 108">
              <a:extLst>
                <a:ext uri="{FF2B5EF4-FFF2-40B4-BE49-F238E27FC236}">
                  <a16:creationId xmlns:a16="http://schemas.microsoft.com/office/drawing/2014/main" id="{A6CD08B3-219F-8750-C336-0AC694E4F038}"/>
                </a:ext>
              </a:extLst>
            </p:cNvPr>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110" name="组合 109">
            <a:extLst>
              <a:ext uri="{FF2B5EF4-FFF2-40B4-BE49-F238E27FC236}">
                <a16:creationId xmlns:a16="http://schemas.microsoft.com/office/drawing/2014/main" id="{7CC5735F-5727-739E-B4B9-B9571F68B416}"/>
              </a:ext>
            </a:extLst>
          </p:cNvPr>
          <p:cNvGrpSpPr/>
          <p:nvPr/>
        </p:nvGrpSpPr>
        <p:grpSpPr>
          <a:xfrm>
            <a:off x="2727527" y="1351435"/>
            <a:ext cx="653770" cy="540006"/>
            <a:chOff x="5195063" y="2627600"/>
            <a:chExt cx="1010349" cy="754053"/>
          </a:xfrm>
        </p:grpSpPr>
        <p:sp>
          <p:nvSpPr>
            <p:cNvPr id="111" name="椭圆 110">
              <a:extLst>
                <a:ext uri="{FF2B5EF4-FFF2-40B4-BE49-F238E27FC236}">
                  <a16:creationId xmlns:a16="http://schemas.microsoft.com/office/drawing/2014/main" id="{BB0E9942-3CDC-4DBD-2319-D7F1C358AE69}"/>
                </a:ext>
              </a:extLst>
            </p:cNvPr>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2" name="文本框 111">
              <a:extLst>
                <a:ext uri="{FF2B5EF4-FFF2-40B4-BE49-F238E27FC236}">
                  <a16:creationId xmlns:a16="http://schemas.microsoft.com/office/drawing/2014/main" id="{53D1D9F3-5F54-9B4E-C558-D06B407EAB81}"/>
                </a:ext>
              </a:extLst>
            </p:cNvPr>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113" name="组合 112">
            <a:extLst>
              <a:ext uri="{FF2B5EF4-FFF2-40B4-BE49-F238E27FC236}">
                <a16:creationId xmlns:a16="http://schemas.microsoft.com/office/drawing/2014/main" id="{297CCCF0-A115-59D3-423C-F66B98431A93}"/>
              </a:ext>
            </a:extLst>
          </p:cNvPr>
          <p:cNvGrpSpPr/>
          <p:nvPr/>
        </p:nvGrpSpPr>
        <p:grpSpPr>
          <a:xfrm>
            <a:off x="2677997" y="2028785"/>
            <a:ext cx="653770" cy="540006"/>
            <a:chOff x="5195063" y="2627600"/>
            <a:chExt cx="1010349" cy="754053"/>
          </a:xfrm>
        </p:grpSpPr>
        <p:sp>
          <p:nvSpPr>
            <p:cNvPr id="114" name="椭圆 113">
              <a:extLst>
                <a:ext uri="{FF2B5EF4-FFF2-40B4-BE49-F238E27FC236}">
                  <a16:creationId xmlns:a16="http://schemas.microsoft.com/office/drawing/2014/main" id="{3735B77B-C35B-7781-F5E1-B6E7E0CE9C5F}"/>
                </a:ext>
              </a:extLst>
            </p:cNvPr>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5" name="文本框 114">
              <a:extLst>
                <a:ext uri="{FF2B5EF4-FFF2-40B4-BE49-F238E27FC236}">
                  <a16:creationId xmlns:a16="http://schemas.microsoft.com/office/drawing/2014/main" id="{22E76C62-7B77-7394-3472-6BA5D681F72B}"/>
                </a:ext>
              </a:extLst>
            </p:cNvPr>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116" name="组合 115">
            <a:extLst>
              <a:ext uri="{FF2B5EF4-FFF2-40B4-BE49-F238E27FC236}">
                <a16:creationId xmlns:a16="http://schemas.microsoft.com/office/drawing/2014/main" id="{87482397-8FBD-75EB-62E8-CE71E0973F8B}"/>
              </a:ext>
            </a:extLst>
          </p:cNvPr>
          <p:cNvGrpSpPr/>
          <p:nvPr/>
        </p:nvGrpSpPr>
        <p:grpSpPr>
          <a:xfrm>
            <a:off x="519956" y="903503"/>
            <a:ext cx="653770" cy="540006"/>
            <a:chOff x="5195063" y="2627600"/>
            <a:chExt cx="1010349" cy="754053"/>
          </a:xfrm>
        </p:grpSpPr>
        <p:sp>
          <p:nvSpPr>
            <p:cNvPr id="117" name="椭圆 116">
              <a:extLst>
                <a:ext uri="{FF2B5EF4-FFF2-40B4-BE49-F238E27FC236}">
                  <a16:creationId xmlns:a16="http://schemas.microsoft.com/office/drawing/2014/main" id="{B828F2B4-51F9-A9AE-4D4E-1FF58500D3E1}"/>
                </a:ext>
              </a:extLst>
            </p:cNvPr>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8" name="文本框 117">
              <a:extLst>
                <a:ext uri="{FF2B5EF4-FFF2-40B4-BE49-F238E27FC236}">
                  <a16:creationId xmlns:a16="http://schemas.microsoft.com/office/drawing/2014/main" id="{FBEABE1E-DE80-0E6F-A63E-A19A34918475}"/>
                </a:ext>
              </a:extLst>
            </p:cNvPr>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119" name="组合 118">
            <a:extLst>
              <a:ext uri="{FF2B5EF4-FFF2-40B4-BE49-F238E27FC236}">
                <a16:creationId xmlns:a16="http://schemas.microsoft.com/office/drawing/2014/main" id="{A6DC54A4-E776-FC2A-C35E-D388804EFD54}"/>
              </a:ext>
            </a:extLst>
          </p:cNvPr>
          <p:cNvGrpSpPr/>
          <p:nvPr/>
        </p:nvGrpSpPr>
        <p:grpSpPr>
          <a:xfrm>
            <a:off x="3163653" y="1718348"/>
            <a:ext cx="653770" cy="540006"/>
            <a:chOff x="5195063" y="2627600"/>
            <a:chExt cx="1010349" cy="754053"/>
          </a:xfrm>
        </p:grpSpPr>
        <p:sp>
          <p:nvSpPr>
            <p:cNvPr id="121" name="椭圆 120">
              <a:extLst>
                <a:ext uri="{FF2B5EF4-FFF2-40B4-BE49-F238E27FC236}">
                  <a16:creationId xmlns:a16="http://schemas.microsoft.com/office/drawing/2014/main" id="{683E4F57-2CCE-2CFC-16A4-13ABDB323480}"/>
                </a:ext>
              </a:extLst>
            </p:cNvPr>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2" name="文本框 121">
              <a:extLst>
                <a:ext uri="{FF2B5EF4-FFF2-40B4-BE49-F238E27FC236}">
                  <a16:creationId xmlns:a16="http://schemas.microsoft.com/office/drawing/2014/main" id="{D29C28F1-1D28-E684-5864-EB0F16B5C618}"/>
                </a:ext>
              </a:extLst>
            </p:cNvPr>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123" name="组合 122">
            <a:extLst>
              <a:ext uri="{FF2B5EF4-FFF2-40B4-BE49-F238E27FC236}">
                <a16:creationId xmlns:a16="http://schemas.microsoft.com/office/drawing/2014/main" id="{1C515CDC-53BA-4ABD-6B10-993E25B4FC86}"/>
              </a:ext>
            </a:extLst>
          </p:cNvPr>
          <p:cNvGrpSpPr/>
          <p:nvPr/>
        </p:nvGrpSpPr>
        <p:grpSpPr>
          <a:xfrm>
            <a:off x="3180545" y="1037220"/>
            <a:ext cx="653770" cy="540006"/>
            <a:chOff x="5195063" y="2627600"/>
            <a:chExt cx="1010349" cy="754053"/>
          </a:xfrm>
        </p:grpSpPr>
        <p:sp>
          <p:nvSpPr>
            <p:cNvPr id="124" name="椭圆 123">
              <a:extLst>
                <a:ext uri="{FF2B5EF4-FFF2-40B4-BE49-F238E27FC236}">
                  <a16:creationId xmlns:a16="http://schemas.microsoft.com/office/drawing/2014/main" id="{0BF2C685-B5BE-831A-759C-962A8AD999AF}"/>
                </a:ext>
              </a:extLst>
            </p:cNvPr>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5" name="文本框 124">
              <a:extLst>
                <a:ext uri="{FF2B5EF4-FFF2-40B4-BE49-F238E27FC236}">
                  <a16:creationId xmlns:a16="http://schemas.microsoft.com/office/drawing/2014/main" id="{2295FA37-CD68-A720-E4A6-A9848780DA8F}"/>
                </a:ext>
              </a:extLst>
            </p:cNvPr>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aphicFrame>
        <p:nvGraphicFramePr>
          <p:cNvPr id="126" name="表格 12">
            <a:extLst>
              <a:ext uri="{FF2B5EF4-FFF2-40B4-BE49-F238E27FC236}">
                <a16:creationId xmlns:a16="http://schemas.microsoft.com/office/drawing/2014/main" id="{9D8CB727-F5EC-E157-F8FE-7ECAD67EAB17}"/>
              </a:ext>
            </a:extLst>
          </p:cNvPr>
          <p:cNvGraphicFramePr>
            <a:graphicFrameLocks noGrp="1"/>
          </p:cNvGraphicFramePr>
          <p:nvPr>
            <p:extLst>
              <p:ext uri="{D42A27DB-BD31-4B8C-83A1-F6EECF244321}">
                <p14:modId xmlns:p14="http://schemas.microsoft.com/office/powerpoint/2010/main" val="736463097"/>
              </p:ext>
            </p:extLst>
          </p:nvPr>
        </p:nvGraphicFramePr>
        <p:xfrm>
          <a:off x="1040491" y="3691493"/>
          <a:ext cx="3182567" cy="914400"/>
        </p:xfrm>
        <a:graphic>
          <a:graphicData uri="http://schemas.openxmlformats.org/drawingml/2006/table">
            <a:tbl>
              <a:tblPr firstRow="1" bandRow="1">
                <a:tableStyleId>{5C22544A-7EE6-4342-B048-85BDC9FD1C3A}</a:tableStyleId>
              </a:tblPr>
              <a:tblGrid>
                <a:gridCol w="530428">
                  <a:extLst>
                    <a:ext uri="{9D8B030D-6E8A-4147-A177-3AD203B41FA5}">
                      <a16:colId xmlns:a16="http://schemas.microsoft.com/office/drawing/2014/main" val="2275868758"/>
                    </a:ext>
                  </a:extLst>
                </a:gridCol>
                <a:gridCol w="530428">
                  <a:extLst>
                    <a:ext uri="{9D8B030D-6E8A-4147-A177-3AD203B41FA5}">
                      <a16:colId xmlns:a16="http://schemas.microsoft.com/office/drawing/2014/main" val="2998771351"/>
                    </a:ext>
                  </a:extLst>
                </a:gridCol>
                <a:gridCol w="529982">
                  <a:extLst>
                    <a:ext uri="{9D8B030D-6E8A-4147-A177-3AD203B41FA5}">
                      <a16:colId xmlns:a16="http://schemas.microsoft.com/office/drawing/2014/main" val="3941015403"/>
                    </a:ext>
                  </a:extLst>
                </a:gridCol>
                <a:gridCol w="530873">
                  <a:extLst>
                    <a:ext uri="{9D8B030D-6E8A-4147-A177-3AD203B41FA5}">
                      <a16:colId xmlns:a16="http://schemas.microsoft.com/office/drawing/2014/main" val="216140276"/>
                    </a:ext>
                  </a:extLst>
                </a:gridCol>
                <a:gridCol w="530428">
                  <a:extLst>
                    <a:ext uri="{9D8B030D-6E8A-4147-A177-3AD203B41FA5}">
                      <a16:colId xmlns:a16="http://schemas.microsoft.com/office/drawing/2014/main" val="3886624520"/>
                    </a:ext>
                  </a:extLst>
                </a:gridCol>
                <a:gridCol w="530428">
                  <a:extLst>
                    <a:ext uri="{9D8B030D-6E8A-4147-A177-3AD203B41FA5}">
                      <a16:colId xmlns:a16="http://schemas.microsoft.com/office/drawing/2014/main" val="3773550806"/>
                    </a:ext>
                  </a:extLst>
                </a:gridCol>
              </a:tblGrid>
              <a:tr h="203075">
                <a:tc>
                  <a:txBody>
                    <a:bodyPr/>
                    <a:lstStyle/>
                    <a:p>
                      <a:pPr algn="ctr"/>
                      <a:r>
                        <a:rPr lang="en-US" altLang="zh-CN" sz="900" b="0" dirty="0">
                          <a:solidFill>
                            <a:schemeClr val="tx1"/>
                          </a:solidFill>
                        </a:rPr>
                        <a:t>0</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0" dirty="0">
                          <a:solidFill>
                            <a:schemeClr val="tx1"/>
                          </a:solidFill>
                        </a:rPr>
                        <a:t>1</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0" dirty="0">
                          <a:solidFill>
                            <a:schemeClr val="tx1"/>
                          </a:solidFill>
                        </a:rPr>
                        <a:t>1</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0" dirty="0">
                          <a:solidFill>
                            <a:schemeClr val="tx1"/>
                          </a:solidFill>
                        </a:rPr>
                        <a:t>1</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0" dirty="0">
                          <a:solidFill>
                            <a:schemeClr val="tx1"/>
                          </a:solidFill>
                        </a:rPr>
                        <a:t>1</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1" dirty="0">
                          <a:solidFill>
                            <a:srgbClr val="FF0000"/>
                          </a:solidFill>
                        </a:rPr>
                        <a:t>4</a:t>
                      </a:r>
                      <a:endParaRPr lang="zh-CN" altLang="en-US" sz="9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08326307"/>
                  </a:ext>
                </a:extLst>
              </a:tr>
              <a:tr h="203075">
                <a:tc>
                  <a:txBody>
                    <a:bodyPr/>
                    <a:lstStyle/>
                    <a:p>
                      <a:pPr algn="ctr"/>
                      <a:r>
                        <a:rPr lang="en-US" altLang="zh-CN" sz="900" b="1" dirty="0"/>
                        <a:t>CO</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900" b="1" dirty="0"/>
                        <a:t>DE</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900" b="1" dirty="0"/>
                        <a:t>DE</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900" b="1" dirty="0"/>
                        <a:t>DE</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900" b="1" dirty="0"/>
                        <a:t>DE</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zh-CN" altLang="en-US" sz="9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17044772"/>
                  </a:ext>
                </a:extLst>
              </a:tr>
              <a:tr h="203075">
                <a:tc>
                  <a:txBody>
                    <a:bodyPr/>
                    <a:lstStyle/>
                    <a:p>
                      <a:pPr algn="ctr"/>
                      <a:r>
                        <a:rPr lang="en-US" altLang="zh-CN" sz="900" b="1" dirty="0"/>
                        <a:t>DE</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900" b="1" dirty="0"/>
                        <a:t>DE</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900" b="1" dirty="0"/>
                        <a:t>DE</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900" b="1" dirty="0"/>
                        <a:t>DE</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900" b="1" dirty="0"/>
                        <a:t>DE</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zh-CN" altLang="en-US" sz="9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29026840"/>
                  </a:ext>
                </a:extLst>
              </a:tr>
              <a:tr h="203075">
                <a:tc>
                  <a:txBody>
                    <a:bodyPr/>
                    <a:lstStyle/>
                    <a:p>
                      <a:pPr algn="ctr"/>
                      <a:r>
                        <a:rPr lang="en-US" altLang="zh-CN" sz="900" dirty="0"/>
                        <a:t>5</a:t>
                      </a:r>
                      <a:endParaRPr lang="zh-CN"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rPr>
                        <a:t>1</a:t>
                      </a:r>
                      <a:endParaRPr lang="zh-CN" altLang="en-US"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rPr>
                        <a:t>1</a:t>
                      </a:r>
                      <a:endParaRPr lang="zh-CN" altLang="en-US"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t>1</a:t>
                      </a:r>
                      <a:endParaRPr lang="zh-CN"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t>1</a:t>
                      </a:r>
                      <a:endParaRPr lang="zh-CN"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1" dirty="0">
                          <a:solidFill>
                            <a:srgbClr val="FF0000"/>
                          </a:solidFill>
                        </a:rPr>
                        <a:t>9</a:t>
                      </a:r>
                      <a:endParaRPr lang="zh-CN" altLang="en-US" sz="9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33893501"/>
                  </a:ext>
                </a:extLst>
              </a:tr>
            </a:tbl>
          </a:graphicData>
        </a:graphic>
      </p:graphicFrame>
      <p:sp>
        <p:nvSpPr>
          <p:cNvPr id="127" name="文本框 126">
            <a:extLst>
              <a:ext uri="{FF2B5EF4-FFF2-40B4-BE49-F238E27FC236}">
                <a16:creationId xmlns:a16="http://schemas.microsoft.com/office/drawing/2014/main" id="{C5235A56-5CF5-B8DD-1CD7-67594F603539}"/>
              </a:ext>
            </a:extLst>
          </p:cNvPr>
          <p:cNvSpPr txBox="1"/>
          <p:nvPr/>
        </p:nvSpPr>
        <p:spPr>
          <a:xfrm>
            <a:off x="277353" y="3738290"/>
            <a:ext cx="656449" cy="369332"/>
          </a:xfrm>
          <a:prstGeom prst="rect">
            <a:avLst/>
          </a:prstGeom>
          <a:noFill/>
        </p:spPr>
        <p:txBody>
          <a:bodyPr wrap="square">
            <a:spAutoFit/>
          </a:bodyPr>
          <a:lstStyle/>
          <a:p>
            <a:pPr algn="ctr"/>
            <a:r>
              <a:rPr lang="en-US" altLang="zh-CN" sz="900" b="1" dirty="0"/>
              <a:t>TIT FOR TAT</a:t>
            </a:r>
            <a:endParaRPr lang="zh-CN" altLang="en-US" sz="900" b="1" dirty="0"/>
          </a:p>
        </p:txBody>
      </p:sp>
      <p:sp>
        <p:nvSpPr>
          <p:cNvPr id="128" name="文本框 127">
            <a:extLst>
              <a:ext uri="{FF2B5EF4-FFF2-40B4-BE49-F238E27FC236}">
                <a16:creationId xmlns:a16="http://schemas.microsoft.com/office/drawing/2014/main" id="{B86BDF2A-4EA5-BBC5-4052-52532470AC79}"/>
              </a:ext>
            </a:extLst>
          </p:cNvPr>
          <p:cNvSpPr txBox="1"/>
          <p:nvPr/>
        </p:nvSpPr>
        <p:spPr>
          <a:xfrm>
            <a:off x="277353" y="4236561"/>
            <a:ext cx="656449" cy="369332"/>
          </a:xfrm>
          <a:prstGeom prst="rect">
            <a:avLst/>
          </a:prstGeom>
          <a:noFill/>
        </p:spPr>
        <p:txBody>
          <a:bodyPr wrap="square">
            <a:spAutoFit/>
          </a:bodyPr>
          <a:lstStyle/>
          <a:p>
            <a:pPr algn="ctr"/>
            <a:r>
              <a:rPr lang="en-US" altLang="zh-CN" sz="900" b="1" dirty="0"/>
              <a:t>Always</a:t>
            </a:r>
          </a:p>
          <a:p>
            <a:pPr algn="ctr"/>
            <a:r>
              <a:rPr lang="en-US" altLang="zh-CN" sz="900" b="1" dirty="0"/>
              <a:t>Defector</a:t>
            </a:r>
            <a:endParaRPr lang="zh-CN" altLang="en-US" sz="900" b="1" dirty="0"/>
          </a:p>
        </p:txBody>
      </p:sp>
      <p:sp>
        <p:nvSpPr>
          <p:cNvPr id="8" name="文本框 7">
            <a:extLst>
              <a:ext uri="{FF2B5EF4-FFF2-40B4-BE49-F238E27FC236}">
                <a16:creationId xmlns:a16="http://schemas.microsoft.com/office/drawing/2014/main" id="{E8438DB8-15B9-332F-4488-26BCB71B3FC0}"/>
              </a:ext>
            </a:extLst>
          </p:cNvPr>
          <p:cNvSpPr txBox="1"/>
          <p:nvPr/>
        </p:nvSpPr>
        <p:spPr>
          <a:xfrm>
            <a:off x="310361" y="3153873"/>
            <a:ext cx="5011268" cy="430887"/>
          </a:xfrm>
          <a:prstGeom prst="rect">
            <a:avLst/>
          </a:prstGeom>
          <a:noFill/>
        </p:spPr>
        <p:txBody>
          <a:bodyPr wrap="square" rtlCol="0">
            <a:spAutoFit/>
          </a:bodyPr>
          <a:lstStyle/>
          <a:p>
            <a:r>
              <a:rPr lang="en-US" altLang="zh-CN" sz="1100" dirty="0"/>
              <a:t>The result is </a:t>
            </a:r>
            <a:r>
              <a:rPr lang="en-US" altLang="zh-CN" sz="1100" u="sng" dirty="0"/>
              <a:t>No</a:t>
            </a:r>
            <a:r>
              <a:rPr lang="en-US" altLang="zh-CN" sz="1100" dirty="0"/>
              <a:t>, because TIT FOR TAT will have nobody to cooperate with and just comes away as the worst reproducer</a:t>
            </a:r>
            <a:endParaRPr lang="zh-CN" altLang="en-US" sz="1100" dirty="0"/>
          </a:p>
        </p:txBody>
      </p:sp>
    </p:spTree>
    <p:extLst>
      <p:ext uri="{BB962C8B-B14F-4D97-AF65-F5344CB8AC3E}">
        <p14:creationId xmlns:p14="http://schemas.microsoft.com/office/powerpoint/2010/main" val="535216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20" name="Google Shape;120;g1293d969190_0_0"/>
          <p:cNvSpPr txBox="1">
            <a:spLocks noGrp="1"/>
          </p:cNvSpPr>
          <p:nvPr>
            <p:ph type="sldNum" idx="12"/>
          </p:nvPr>
        </p:nvSpPr>
        <p:spPr>
          <a:xfrm>
            <a:off x="6581775" y="4757738"/>
            <a:ext cx="2133600" cy="273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40" name="Google Shape;118;g1293d969190_0_0">
            <a:extLst>
              <a:ext uri="{FF2B5EF4-FFF2-40B4-BE49-F238E27FC236}">
                <a16:creationId xmlns:a16="http://schemas.microsoft.com/office/drawing/2014/main" id="{B626EDFC-384F-0FF4-55C4-7183E24ABDFE}"/>
              </a:ext>
            </a:extLst>
          </p:cNvPr>
          <p:cNvSpPr txBox="1"/>
          <p:nvPr/>
        </p:nvSpPr>
        <p:spPr>
          <a:xfrm>
            <a:off x="519956" y="128499"/>
            <a:ext cx="8338457" cy="65444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02984"/>
              </a:buClr>
              <a:buSzPts val="3200"/>
              <a:buFont typeface="Times New Roman"/>
              <a:buNone/>
            </a:pPr>
            <a:r>
              <a:rPr lang="en-US" sz="2800" b="1" dirty="0">
                <a:solidFill>
                  <a:srgbClr val="502984"/>
                </a:solidFill>
                <a:latin typeface="Comfortaa"/>
                <a:ea typeface="Comfortaa"/>
                <a:cs typeface="Comfortaa"/>
                <a:sym typeface="Comfortaa"/>
              </a:rPr>
              <a:t>Example 2: DEFECTOR WORLD </a:t>
            </a:r>
            <a:r>
              <a:rPr lang="en-US" sz="2800" b="1" dirty="0">
                <a:solidFill>
                  <a:srgbClr val="502984"/>
                </a:solidFill>
                <a:latin typeface="Cambria Math" panose="02040503050406030204" pitchFamily="18" charset="0"/>
                <a:ea typeface="Cambria Math" panose="02040503050406030204" pitchFamily="18" charset="0"/>
                <a:cs typeface="Comfortaa"/>
                <a:sym typeface="Comfortaa"/>
              </a:rPr>
              <a:t>II</a:t>
            </a:r>
            <a:endParaRPr lang="en-US" sz="500" b="0" i="0" u="none" strike="noStrike" cap="none" dirty="0">
              <a:solidFill>
                <a:srgbClr val="000000"/>
              </a:solidFill>
              <a:latin typeface="Cambria Math" panose="02040503050406030204" pitchFamily="18" charset="0"/>
              <a:ea typeface="Cambria Math" panose="02040503050406030204" pitchFamily="18" charset="0"/>
              <a:cs typeface="Comfortaa"/>
              <a:sym typeface="Comfortaa"/>
            </a:endParaRPr>
          </a:p>
        </p:txBody>
      </p:sp>
      <p:sp>
        <p:nvSpPr>
          <p:cNvPr id="42" name="椭圆 41">
            <a:extLst>
              <a:ext uri="{FF2B5EF4-FFF2-40B4-BE49-F238E27FC236}">
                <a16:creationId xmlns:a16="http://schemas.microsoft.com/office/drawing/2014/main" id="{748C73FA-3209-86D9-BB94-4C8980CDC10B}"/>
              </a:ext>
            </a:extLst>
          </p:cNvPr>
          <p:cNvSpPr/>
          <p:nvPr/>
        </p:nvSpPr>
        <p:spPr>
          <a:xfrm>
            <a:off x="1183022" y="829395"/>
            <a:ext cx="605470" cy="54000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800" dirty="0"/>
              <a:t>TIT FOR TAT</a:t>
            </a:r>
            <a:endParaRPr lang="zh-CN" altLang="en-US" sz="800" dirty="0"/>
          </a:p>
        </p:txBody>
      </p:sp>
      <p:sp>
        <p:nvSpPr>
          <p:cNvPr id="66" name="文本框 65">
            <a:extLst>
              <a:ext uri="{FF2B5EF4-FFF2-40B4-BE49-F238E27FC236}">
                <a16:creationId xmlns:a16="http://schemas.microsoft.com/office/drawing/2014/main" id="{C6D012E6-FE43-D6DA-14B0-86C89ED573B5}"/>
              </a:ext>
            </a:extLst>
          </p:cNvPr>
          <p:cNvSpPr txBox="1"/>
          <p:nvPr/>
        </p:nvSpPr>
        <p:spPr>
          <a:xfrm>
            <a:off x="310361" y="2831016"/>
            <a:ext cx="4679482" cy="646331"/>
          </a:xfrm>
          <a:prstGeom prst="rect">
            <a:avLst/>
          </a:prstGeom>
          <a:noFill/>
        </p:spPr>
        <p:txBody>
          <a:bodyPr wrap="square" rtlCol="0">
            <a:spAutoFit/>
          </a:bodyPr>
          <a:lstStyle/>
          <a:p>
            <a:r>
              <a:rPr lang="en-US" altLang="zh-CN" sz="1200" b="1" dirty="0">
                <a:solidFill>
                  <a:srgbClr val="333333"/>
                </a:solidFill>
                <a:latin typeface="tahoma" panose="020B0604030504040204" pitchFamily="34" charset="0"/>
              </a:rPr>
              <a:t>If there are a </a:t>
            </a:r>
            <a:r>
              <a:rPr lang="en-US" altLang="zh-CN" sz="1200" b="1" dirty="0">
                <a:solidFill>
                  <a:srgbClr val="FF0000"/>
                </a:solidFill>
                <a:latin typeface="tahoma" panose="020B0604030504040204" pitchFamily="34" charset="0"/>
              </a:rPr>
              <a:t>couple</a:t>
            </a:r>
            <a:r>
              <a:rPr lang="en-US" altLang="zh-CN" sz="1200" b="1" dirty="0">
                <a:solidFill>
                  <a:srgbClr val="333333"/>
                </a:solidFill>
                <a:latin typeface="tahoma" panose="020B0604030504040204" pitchFamily="34" charset="0"/>
              </a:rPr>
              <a:t> </a:t>
            </a:r>
            <a:r>
              <a:rPr lang="en-US" altLang="zh-CN" sz="1200" b="1" dirty="0">
                <a:solidFill>
                  <a:schemeClr val="accent1"/>
                </a:solidFill>
                <a:latin typeface="tahoma" panose="020B0604030504040204" pitchFamily="34" charset="0"/>
              </a:rPr>
              <a:t>TIT FOR TATs</a:t>
            </a:r>
            <a:r>
              <a:rPr lang="en-US" altLang="zh-CN" sz="1200" b="1" dirty="0">
                <a:solidFill>
                  <a:srgbClr val="333333"/>
                </a:solidFill>
                <a:latin typeface="tahoma" panose="020B0604030504040204" pitchFamily="34" charset="0"/>
              </a:rPr>
              <a:t>, then they could gain more from one another than they loss to the defector in the tournaments.</a:t>
            </a:r>
            <a:endParaRPr lang="en-US" altLang="zh-CN" b="1" dirty="0">
              <a:solidFill>
                <a:schemeClr val="tx1"/>
              </a:solidFill>
            </a:endParaRPr>
          </a:p>
        </p:txBody>
      </p:sp>
      <p:sp>
        <p:nvSpPr>
          <p:cNvPr id="35" name="文本框 34">
            <a:extLst>
              <a:ext uri="{FF2B5EF4-FFF2-40B4-BE49-F238E27FC236}">
                <a16:creationId xmlns:a16="http://schemas.microsoft.com/office/drawing/2014/main" id="{0D9D5A07-163D-E03E-8F12-C87BF3C3DEBD}"/>
              </a:ext>
            </a:extLst>
          </p:cNvPr>
          <p:cNvSpPr txBox="1"/>
          <p:nvPr/>
        </p:nvSpPr>
        <p:spPr>
          <a:xfrm>
            <a:off x="2323217" y="2103358"/>
            <a:ext cx="653770" cy="369332"/>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nvGrpSpPr>
          <p:cNvPr id="74" name="组合 73">
            <a:extLst>
              <a:ext uri="{FF2B5EF4-FFF2-40B4-BE49-F238E27FC236}">
                <a16:creationId xmlns:a16="http://schemas.microsoft.com/office/drawing/2014/main" id="{0F2C17EA-8424-65C1-CF91-DED52A2FF3E4}"/>
              </a:ext>
            </a:extLst>
          </p:cNvPr>
          <p:cNvGrpSpPr/>
          <p:nvPr/>
        </p:nvGrpSpPr>
        <p:grpSpPr>
          <a:xfrm>
            <a:off x="529252" y="1369401"/>
            <a:ext cx="653770" cy="540006"/>
            <a:chOff x="5195063" y="2627600"/>
            <a:chExt cx="1010349" cy="754053"/>
          </a:xfrm>
        </p:grpSpPr>
        <p:sp>
          <p:nvSpPr>
            <p:cNvPr id="75" name="椭圆 74">
              <a:extLst>
                <a:ext uri="{FF2B5EF4-FFF2-40B4-BE49-F238E27FC236}">
                  <a16:creationId xmlns:a16="http://schemas.microsoft.com/office/drawing/2014/main" id="{19AA252E-E4F7-C6AB-067C-1126F0951751}"/>
                </a:ext>
              </a:extLst>
            </p:cNvPr>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文本框 75">
              <a:extLst>
                <a:ext uri="{FF2B5EF4-FFF2-40B4-BE49-F238E27FC236}">
                  <a16:creationId xmlns:a16="http://schemas.microsoft.com/office/drawing/2014/main" id="{8F5A8EAC-24C5-C897-9639-AC72D08173CC}"/>
                </a:ext>
              </a:extLst>
            </p:cNvPr>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83" name="组合 82">
            <a:extLst>
              <a:ext uri="{FF2B5EF4-FFF2-40B4-BE49-F238E27FC236}">
                <a16:creationId xmlns:a16="http://schemas.microsoft.com/office/drawing/2014/main" id="{EB249F7D-0055-980B-A779-DC979A00B5ED}"/>
              </a:ext>
            </a:extLst>
          </p:cNvPr>
          <p:cNvGrpSpPr/>
          <p:nvPr/>
        </p:nvGrpSpPr>
        <p:grpSpPr>
          <a:xfrm>
            <a:off x="1859539" y="824090"/>
            <a:ext cx="653770" cy="540006"/>
            <a:chOff x="5195063" y="2627600"/>
            <a:chExt cx="1010349" cy="754053"/>
          </a:xfrm>
        </p:grpSpPr>
        <p:sp>
          <p:nvSpPr>
            <p:cNvPr id="84" name="椭圆 83">
              <a:extLst>
                <a:ext uri="{FF2B5EF4-FFF2-40B4-BE49-F238E27FC236}">
                  <a16:creationId xmlns:a16="http://schemas.microsoft.com/office/drawing/2014/main" id="{6FF89351-9A4E-E275-4115-25C6E69F1C98}"/>
                </a:ext>
              </a:extLst>
            </p:cNvPr>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5" name="文本框 84">
              <a:extLst>
                <a:ext uri="{FF2B5EF4-FFF2-40B4-BE49-F238E27FC236}">
                  <a16:creationId xmlns:a16="http://schemas.microsoft.com/office/drawing/2014/main" id="{3ED66C3F-1D7E-3E75-649A-C44C62626AD9}"/>
                </a:ext>
              </a:extLst>
            </p:cNvPr>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86" name="组合 85">
            <a:extLst>
              <a:ext uri="{FF2B5EF4-FFF2-40B4-BE49-F238E27FC236}">
                <a16:creationId xmlns:a16="http://schemas.microsoft.com/office/drawing/2014/main" id="{F19518C0-ADED-6295-6D70-A539762D6C56}"/>
              </a:ext>
            </a:extLst>
          </p:cNvPr>
          <p:cNvGrpSpPr/>
          <p:nvPr/>
        </p:nvGrpSpPr>
        <p:grpSpPr>
          <a:xfrm>
            <a:off x="2631775" y="840583"/>
            <a:ext cx="653770" cy="540006"/>
            <a:chOff x="5195063" y="2627600"/>
            <a:chExt cx="1010349" cy="754053"/>
          </a:xfrm>
        </p:grpSpPr>
        <p:sp>
          <p:nvSpPr>
            <p:cNvPr id="87" name="椭圆 86">
              <a:extLst>
                <a:ext uri="{FF2B5EF4-FFF2-40B4-BE49-F238E27FC236}">
                  <a16:creationId xmlns:a16="http://schemas.microsoft.com/office/drawing/2014/main" id="{33594193-D925-9CAF-EDAB-9FA68B157B94}"/>
                </a:ext>
              </a:extLst>
            </p:cNvPr>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8" name="文本框 87">
              <a:extLst>
                <a:ext uri="{FF2B5EF4-FFF2-40B4-BE49-F238E27FC236}">
                  <a16:creationId xmlns:a16="http://schemas.microsoft.com/office/drawing/2014/main" id="{9D1B4228-CE89-D32B-1959-6BE45C461215}"/>
                </a:ext>
              </a:extLst>
            </p:cNvPr>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89" name="组合 88">
            <a:extLst>
              <a:ext uri="{FF2B5EF4-FFF2-40B4-BE49-F238E27FC236}">
                <a16:creationId xmlns:a16="http://schemas.microsoft.com/office/drawing/2014/main" id="{0C735566-9BD2-ED8E-ADD5-ED50020B3BAD}"/>
              </a:ext>
            </a:extLst>
          </p:cNvPr>
          <p:cNvGrpSpPr/>
          <p:nvPr/>
        </p:nvGrpSpPr>
        <p:grpSpPr>
          <a:xfrm>
            <a:off x="1722498" y="1528644"/>
            <a:ext cx="653770" cy="540006"/>
            <a:chOff x="5195063" y="2627600"/>
            <a:chExt cx="1010349" cy="754053"/>
          </a:xfrm>
        </p:grpSpPr>
        <p:sp>
          <p:nvSpPr>
            <p:cNvPr id="90" name="椭圆 89">
              <a:extLst>
                <a:ext uri="{FF2B5EF4-FFF2-40B4-BE49-F238E27FC236}">
                  <a16:creationId xmlns:a16="http://schemas.microsoft.com/office/drawing/2014/main" id="{F03FF941-26B3-D983-46CC-2C0518A7DBE0}"/>
                </a:ext>
              </a:extLst>
            </p:cNvPr>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1" name="文本框 90">
              <a:extLst>
                <a:ext uri="{FF2B5EF4-FFF2-40B4-BE49-F238E27FC236}">
                  <a16:creationId xmlns:a16="http://schemas.microsoft.com/office/drawing/2014/main" id="{0A211783-47B3-42C3-6A45-B17C91D9CD98}"/>
                </a:ext>
              </a:extLst>
            </p:cNvPr>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95" name="组合 94">
            <a:extLst>
              <a:ext uri="{FF2B5EF4-FFF2-40B4-BE49-F238E27FC236}">
                <a16:creationId xmlns:a16="http://schemas.microsoft.com/office/drawing/2014/main" id="{B2ACFBCD-7E3E-88BC-E905-8C5B0155619A}"/>
              </a:ext>
            </a:extLst>
          </p:cNvPr>
          <p:cNvGrpSpPr/>
          <p:nvPr/>
        </p:nvGrpSpPr>
        <p:grpSpPr>
          <a:xfrm>
            <a:off x="557308" y="2031744"/>
            <a:ext cx="653770" cy="540006"/>
            <a:chOff x="5195063" y="2627600"/>
            <a:chExt cx="1010349" cy="754053"/>
          </a:xfrm>
        </p:grpSpPr>
        <p:sp>
          <p:nvSpPr>
            <p:cNvPr id="96" name="椭圆 95">
              <a:extLst>
                <a:ext uri="{FF2B5EF4-FFF2-40B4-BE49-F238E27FC236}">
                  <a16:creationId xmlns:a16="http://schemas.microsoft.com/office/drawing/2014/main" id="{F9C23B10-234C-B3B0-5D40-8DA208871085}"/>
                </a:ext>
              </a:extLst>
            </p:cNvPr>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7" name="文本框 96">
              <a:extLst>
                <a:ext uri="{FF2B5EF4-FFF2-40B4-BE49-F238E27FC236}">
                  <a16:creationId xmlns:a16="http://schemas.microsoft.com/office/drawing/2014/main" id="{79F82EAB-4A4C-23F9-A9D9-5B40FE969BA1}"/>
                </a:ext>
              </a:extLst>
            </p:cNvPr>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98" name="组合 97">
            <a:extLst>
              <a:ext uri="{FF2B5EF4-FFF2-40B4-BE49-F238E27FC236}">
                <a16:creationId xmlns:a16="http://schemas.microsoft.com/office/drawing/2014/main" id="{35DB1870-96E4-F856-5650-ABB0DDBC9BC8}"/>
              </a:ext>
            </a:extLst>
          </p:cNvPr>
          <p:cNvGrpSpPr/>
          <p:nvPr/>
        </p:nvGrpSpPr>
        <p:grpSpPr>
          <a:xfrm>
            <a:off x="1186262" y="2185190"/>
            <a:ext cx="653770" cy="540006"/>
            <a:chOff x="5195063" y="2627600"/>
            <a:chExt cx="1010349" cy="754053"/>
          </a:xfrm>
        </p:grpSpPr>
        <p:sp>
          <p:nvSpPr>
            <p:cNvPr id="99" name="椭圆 98">
              <a:extLst>
                <a:ext uri="{FF2B5EF4-FFF2-40B4-BE49-F238E27FC236}">
                  <a16:creationId xmlns:a16="http://schemas.microsoft.com/office/drawing/2014/main" id="{A730A858-6588-0C44-3F0F-E2D66BA8FD1A}"/>
                </a:ext>
              </a:extLst>
            </p:cNvPr>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0" name="文本框 99">
              <a:extLst>
                <a:ext uri="{FF2B5EF4-FFF2-40B4-BE49-F238E27FC236}">
                  <a16:creationId xmlns:a16="http://schemas.microsoft.com/office/drawing/2014/main" id="{EEEDC3F5-507C-6621-3EB5-C5FC9964FE09}"/>
                </a:ext>
              </a:extLst>
            </p:cNvPr>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101" name="组合 100">
            <a:extLst>
              <a:ext uri="{FF2B5EF4-FFF2-40B4-BE49-F238E27FC236}">
                <a16:creationId xmlns:a16="http://schemas.microsoft.com/office/drawing/2014/main" id="{DCB93A45-6826-D184-69EC-52D51DFF18C8}"/>
              </a:ext>
            </a:extLst>
          </p:cNvPr>
          <p:cNvGrpSpPr/>
          <p:nvPr/>
        </p:nvGrpSpPr>
        <p:grpSpPr>
          <a:xfrm>
            <a:off x="2151714" y="1262251"/>
            <a:ext cx="653770" cy="540006"/>
            <a:chOff x="5195063" y="2627600"/>
            <a:chExt cx="1010349" cy="754053"/>
          </a:xfrm>
        </p:grpSpPr>
        <p:sp>
          <p:nvSpPr>
            <p:cNvPr id="102" name="椭圆 101">
              <a:extLst>
                <a:ext uri="{FF2B5EF4-FFF2-40B4-BE49-F238E27FC236}">
                  <a16:creationId xmlns:a16="http://schemas.microsoft.com/office/drawing/2014/main" id="{17388541-3824-2300-27EC-60B15BB02D38}"/>
                </a:ext>
              </a:extLst>
            </p:cNvPr>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3" name="文本框 102">
              <a:extLst>
                <a:ext uri="{FF2B5EF4-FFF2-40B4-BE49-F238E27FC236}">
                  <a16:creationId xmlns:a16="http://schemas.microsoft.com/office/drawing/2014/main" id="{35CA30A4-E4F2-8109-A384-49BE6B77B28C}"/>
                </a:ext>
              </a:extLst>
            </p:cNvPr>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104" name="组合 103">
            <a:extLst>
              <a:ext uri="{FF2B5EF4-FFF2-40B4-BE49-F238E27FC236}">
                <a16:creationId xmlns:a16="http://schemas.microsoft.com/office/drawing/2014/main" id="{3950D8F2-07D6-D362-DC6C-9DA8826DFDC5}"/>
              </a:ext>
            </a:extLst>
          </p:cNvPr>
          <p:cNvGrpSpPr/>
          <p:nvPr/>
        </p:nvGrpSpPr>
        <p:grpSpPr>
          <a:xfrm>
            <a:off x="1759243" y="2098925"/>
            <a:ext cx="653770" cy="540006"/>
            <a:chOff x="5195063" y="2627600"/>
            <a:chExt cx="1010349" cy="754053"/>
          </a:xfrm>
        </p:grpSpPr>
        <p:sp>
          <p:nvSpPr>
            <p:cNvPr id="105" name="椭圆 104">
              <a:extLst>
                <a:ext uri="{FF2B5EF4-FFF2-40B4-BE49-F238E27FC236}">
                  <a16:creationId xmlns:a16="http://schemas.microsoft.com/office/drawing/2014/main" id="{7907FF21-01CF-A42E-7558-3BBF5C22153B}"/>
                </a:ext>
              </a:extLst>
            </p:cNvPr>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6" name="文本框 105">
              <a:extLst>
                <a:ext uri="{FF2B5EF4-FFF2-40B4-BE49-F238E27FC236}">
                  <a16:creationId xmlns:a16="http://schemas.microsoft.com/office/drawing/2014/main" id="{B276A7A4-42E1-23A6-1E70-3B912DE0D200}"/>
                </a:ext>
              </a:extLst>
            </p:cNvPr>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107" name="组合 106">
            <a:extLst>
              <a:ext uri="{FF2B5EF4-FFF2-40B4-BE49-F238E27FC236}">
                <a16:creationId xmlns:a16="http://schemas.microsoft.com/office/drawing/2014/main" id="{DF7C7E89-05D8-B36F-6B92-B1D36E2E19DA}"/>
              </a:ext>
            </a:extLst>
          </p:cNvPr>
          <p:cNvGrpSpPr/>
          <p:nvPr/>
        </p:nvGrpSpPr>
        <p:grpSpPr>
          <a:xfrm>
            <a:off x="2123914" y="1798647"/>
            <a:ext cx="653770" cy="540006"/>
            <a:chOff x="5195063" y="2627600"/>
            <a:chExt cx="1010349" cy="754053"/>
          </a:xfrm>
        </p:grpSpPr>
        <p:sp>
          <p:nvSpPr>
            <p:cNvPr id="108" name="椭圆 107">
              <a:extLst>
                <a:ext uri="{FF2B5EF4-FFF2-40B4-BE49-F238E27FC236}">
                  <a16:creationId xmlns:a16="http://schemas.microsoft.com/office/drawing/2014/main" id="{44E2A2DE-42AC-29EA-5922-18D3ABDC6791}"/>
                </a:ext>
              </a:extLst>
            </p:cNvPr>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9" name="文本框 108">
              <a:extLst>
                <a:ext uri="{FF2B5EF4-FFF2-40B4-BE49-F238E27FC236}">
                  <a16:creationId xmlns:a16="http://schemas.microsoft.com/office/drawing/2014/main" id="{A6CD08B3-219F-8750-C336-0AC694E4F038}"/>
                </a:ext>
              </a:extLst>
            </p:cNvPr>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110" name="组合 109">
            <a:extLst>
              <a:ext uri="{FF2B5EF4-FFF2-40B4-BE49-F238E27FC236}">
                <a16:creationId xmlns:a16="http://schemas.microsoft.com/office/drawing/2014/main" id="{7CC5735F-5727-739E-B4B9-B9571F68B416}"/>
              </a:ext>
            </a:extLst>
          </p:cNvPr>
          <p:cNvGrpSpPr/>
          <p:nvPr/>
        </p:nvGrpSpPr>
        <p:grpSpPr>
          <a:xfrm>
            <a:off x="2727527" y="1351435"/>
            <a:ext cx="653770" cy="540006"/>
            <a:chOff x="5195063" y="2627600"/>
            <a:chExt cx="1010349" cy="754053"/>
          </a:xfrm>
        </p:grpSpPr>
        <p:sp>
          <p:nvSpPr>
            <p:cNvPr id="111" name="椭圆 110">
              <a:extLst>
                <a:ext uri="{FF2B5EF4-FFF2-40B4-BE49-F238E27FC236}">
                  <a16:creationId xmlns:a16="http://schemas.microsoft.com/office/drawing/2014/main" id="{BB0E9942-3CDC-4DBD-2319-D7F1C358AE69}"/>
                </a:ext>
              </a:extLst>
            </p:cNvPr>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2" name="文本框 111">
              <a:extLst>
                <a:ext uri="{FF2B5EF4-FFF2-40B4-BE49-F238E27FC236}">
                  <a16:creationId xmlns:a16="http://schemas.microsoft.com/office/drawing/2014/main" id="{53D1D9F3-5F54-9B4E-C558-D06B407EAB81}"/>
                </a:ext>
              </a:extLst>
            </p:cNvPr>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113" name="组合 112">
            <a:extLst>
              <a:ext uri="{FF2B5EF4-FFF2-40B4-BE49-F238E27FC236}">
                <a16:creationId xmlns:a16="http://schemas.microsoft.com/office/drawing/2014/main" id="{297CCCF0-A115-59D3-423C-F66B98431A93}"/>
              </a:ext>
            </a:extLst>
          </p:cNvPr>
          <p:cNvGrpSpPr/>
          <p:nvPr/>
        </p:nvGrpSpPr>
        <p:grpSpPr>
          <a:xfrm>
            <a:off x="2677997" y="2028785"/>
            <a:ext cx="653770" cy="540006"/>
            <a:chOff x="5195063" y="2627600"/>
            <a:chExt cx="1010349" cy="754053"/>
          </a:xfrm>
        </p:grpSpPr>
        <p:sp>
          <p:nvSpPr>
            <p:cNvPr id="114" name="椭圆 113">
              <a:extLst>
                <a:ext uri="{FF2B5EF4-FFF2-40B4-BE49-F238E27FC236}">
                  <a16:creationId xmlns:a16="http://schemas.microsoft.com/office/drawing/2014/main" id="{3735B77B-C35B-7781-F5E1-B6E7E0CE9C5F}"/>
                </a:ext>
              </a:extLst>
            </p:cNvPr>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5" name="文本框 114">
              <a:extLst>
                <a:ext uri="{FF2B5EF4-FFF2-40B4-BE49-F238E27FC236}">
                  <a16:creationId xmlns:a16="http://schemas.microsoft.com/office/drawing/2014/main" id="{22E76C62-7B77-7394-3472-6BA5D681F72B}"/>
                </a:ext>
              </a:extLst>
            </p:cNvPr>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116" name="组合 115">
            <a:extLst>
              <a:ext uri="{FF2B5EF4-FFF2-40B4-BE49-F238E27FC236}">
                <a16:creationId xmlns:a16="http://schemas.microsoft.com/office/drawing/2014/main" id="{87482397-8FBD-75EB-62E8-CE71E0973F8B}"/>
              </a:ext>
            </a:extLst>
          </p:cNvPr>
          <p:cNvGrpSpPr/>
          <p:nvPr/>
        </p:nvGrpSpPr>
        <p:grpSpPr>
          <a:xfrm>
            <a:off x="519956" y="903503"/>
            <a:ext cx="653770" cy="540006"/>
            <a:chOff x="5195063" y="2627600"/>
            <a:chExt cx="1010349" cy="754053"/>
          </a:xfrm>
        </p:grpSpPr>
        <p:sp>
          <p:nvSpPr>
            <p:cNvPr id="117" name="椭圆 116">
              <a:extLst>
                <a:ext uri="{FF2B5EF4-FFF2-40B4-BE49-F238E27FC236}">
                  <a16:creationId xmlns:a16="http://schemas.microsoft.com/office/drawing/2014/main" id="{B828F2B4-51F9-A9AE-4D4E-1FF58500D3E1}"/>
                </a:ext>
              </a:extLst>
            </p:cNvPr>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8" name="文本框 117">
              <a:extLst>
                <a:ext uri="{FF2B5EF4-FFF2-40B4-BE49-F238E27FC236}">
                  <a16:creationId xmlns:a16="http://schemas.microsoft.com/office/drawing/2014/main" id="{FBEABE1E-DE80-0E6F-A63E-A19A34918475}"/>
                </a:ext>
              </a:extLst>
            </p:cNvPr>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119" name="组合 118">
            <a:extLst>
              <a:ext uri="{FF2B5EF4-FFF2-40B4-BE49-F238E27FC236}">
                <a16:creationId xmlns:a16="http://schemas.microsoft.com/office/drawing/2014/main" id="{A6DC54A4-E776-FC2A-C35E-D388804EFD54}"/>
              </a:ext>
            </a:extLst>
          </p:cNvPr>
          <p:cNvGrpSpPr/>
          <p:nvPr/>
        </p:nvGrpSpPr>
        <p:grpSpPr>
          <a:xfrm>
            <a:off x="3163653" y="1718348"/>
            <a:ext cx="653770" cy="540006"/>
            <a:chOff x="5195063" y="2627600"/>
            <a:chExt cx="1010349" cy="754053"/>
          </a:xfrm>
        </p:grpSpPr>
        <p:sp>
          <p:nvSpPr>
            <p:cNvPr id="121" name="椭圆 120">
              <a:extLst>
                <a:ext uri="{FF2B5EF4-FFF2-40B4-BE49-F238E27FC236}">
                  <a16:creationId xmlns:a16="http://schemas.microsoft.com/office/drawing/2014/main" id="{683E4F57-2CCE-2CFC-16A4-13ABDB323480}"/>
                </a:ext>
              </a:extLst>
            </p:cNvPr>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2" name="文本框 121">
              <a:extLst>
                <a:ext uri="{FF2B5EF4-FFF2-40B4-BE49-F238E27FC236}">
                  <a16:creationId xmlns:a16="http://schemas.microsoft.com/office/drawing/2014/main" id="{D29C28F1-1D28-E684-5864-EB0F16B5C618}"/>
                </a:ext>
              </a:extLst>
            </p:cNvPr>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123" name="组合 122">
            <a:extLst>
              <a:ext uri="{FF2B5EF4-FFF2-40B4-BE49-F238E27FC236}">
                <a16:creationId xmlns:a16="http://schemas.microsoft.com/office/drawing/2014/main" id="{1C515CDC-53BA-4ABD-6B10-993E25B4FC86}"/>
              </a:ext>
            </a:extLst>
          </p:cNvPr>
          <p:cNvGrpSpPr/>
          <p:nvPr/>
        </p:nvGrpSpPr>
        <p:grpSpPr>
          <a:xfrm>
            <a:off x="3180545" y="1037220"/>
            <a:ext cx="653770" cy="540006"/>
            <a:chOff x="5195063" y="2627600"/>
            <a:chExt cx="1010349" cy="754053"/>
          </a:xfrm>
        </p:grpSpPr>
        <p:sp>
          <p:nvSpPr>
            <p:cNvPr id="124" name="椭圆 123">
              <a:extLst>
                <a:ext uri="{FF2B5EF4-FFF2-40B4-BE49-F238E27FC236}">
                  <a16:creationId xmlns:a16="http://schemas.microsoft.com/office/drawing/2014/main" id="{0BF2C685-B5BE-831A-759C-962A8AD999AF}"/>
                </a:ext>
              </a:extLst>
            </p:cNvPr>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5" name="文本框 124">
              <a:extLst>
                <a:ext uri="{FF2B5EF4-FFF2-40B4-BE49-F238E27FC236}">
                  <a16:creationId xmlns:a16="http://schemas.microsoft.com/office/drawing/2014/main" id="{2295FA37-CD68-A720-E4A6-A9848780DA8F}"/>
                </a:ext>
              </a:extLst>
            </p:cNvPr>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aphicFrame>
        <p:nvGraphicFramePr>
          <p:cNvPr id="126" name="表格 12">
            <a:extLst>
              <a:ext uri="{FF2B5EF4-FFF2-40B4-BE49-F238E27FC236}">
                <a16:creationId xmlns:a16="http://schemas.microsoft.com/office/drawing/2014/main" id="{9D8CB727-F5EC-E157-F8FE-7ECAD67EAB17}"/>
              </a:ext>
            </a:extLst>
          </p:cNvPr>
          <p:cNvGraphicFramePr>
            <a:graphicFrameLocks noGrp="1"/>
          </p:cNvGraphicFramePr>
          <p:nvPr>
            <p:extLst>
              <p:ext uri="{D42A27DB-BD31-4B8C-83A1-F6EECF244321}">
                <p14:modId xmlns:p14="http://schemas.microsoft.com/office/powerpoint/2010/main" val="3927377855"/>
              </p:ext>
            </p:extLst>
          </p:nvPr>
        </p:nvGraphicFramePr>
        <p:xfrm>
          <a:off x="903166" y="3656674"/>
          <a:ext cx="3182567" cy="914400"/>
        </p:xfrm>
        <a:graphic>
          <a:graphicData uri="http://schemas.openxmlformats.org/drawingml/2006/table">
            <a:tbl>
              <a:tblPr firstRow="1" bandRow="1">
                <a:tableStyleId>{5C22544A-7EE6-4342-B048-85BDC9FD1C3A}</a:tableStyleId>
              </a:tblPr>
              <a:tblGrid>
                <a:gridCol w="530428">
                  <a:extLst>
                    <a:ext uri="{9D8B030D-6E8A-4147-A177-3AD203B41FA5}">
                      <a16:colId xmlns:a16="http://schemas.microsoft.com/office/drawing/2014/main" val="2275868758"/>
                    </a:ext>
                  </a:extLst>
                </a:gridCol>
                <a:gridCol w="530428">
                  <a:extLst>
                    <a:ext uri="{9D8B030D-6E8A-4147-A177-3AD203B41FA5}">
                      <a16:colId xmlns:a16="http://schemas.microsoft.com/office/drawing/2014/main" val="2998771351"/>
                    </a:ext>
                  </a:extLst>
                </a:gridCol>
                <a:gridCol w="529982">
                  <a:extLst>
                    <a:ext uri="{9D8B030D-6E8A-4147-A177-3AD203B41FA5}">
                      <a16:colId xmlns:a16="http://schemas.microsoft.com/office/drawing/2014/main" val="3941015403"/>
                    </a:ext>
                  </a:extLst>
                </a:gridCol>
                <a:gridCol w="530873">
                  <a:extLst>
                    <a:ext uri="{9D8B030D-6E8A-4147-A177-3AD203B41FA5}">
                      <a16:colId xmlns:a16="http://schemas.microsoft.com/office/drawing/2014/main" val="216140276"/>
                    </a:ext>
                  </a:extLst>
                </a:gridCol>
                <a:gridCol w="530428">
                  <a:extLst>
                    <a:ext uri="{9D8B030D-6E8A-4147-A177-3AD203B41FA5}">
                      <a16:colId xmlns:a16="http://schemas.microsoft.com/office/drawing/2014/main" val="3886624520"/>
                    </a:ext>
                  </a:extLst>
                </a:gridCol>
                <a:gridCol w="530428">
                  <a:extLst>
                    <a:ext uri="{9D8B030D-6E8A-4147-A177-3AD203B41FA5}">
                      <a16:colId xmlns:a16="http://schemas.microsoft.com/office/drawing/2014/main" val="3773550806"/>
                    </a:ext>
                  </a:extLst>
                </a:gridCol>
              </a:tblGrid>
              <a:tr h="203075">
                <a:tc>
                  <a:txBody>
                    <a:bodyPr/>
                    <a:lstStyle/>
                    <a:p>
                      <a:pPr algn="ctr"/>
                      <a:r>
                        <a:rPr lang="en-US" altLang="zh-CN" sz="900" b="0" dirty="0">
                          <a:solidFill>
                            <a:schemeClr val="tx1"/>
                          </a:solidFill>
                        </a:rPr>
                        <a:t>3</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0" dirty="0">
                          <a:solidFill>
                            <a:schemeClr val="tx1"/>
                          </a:solidFill>
                        </a:rPr>
                        <a:t>3</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0" dirty="0">
                          <a:solidFill>
                            <a:schemeClr val="tx1"/>
                          </a:solidFill>
                        </a:rPr>
                        <a:t>3</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0" dirty="0">
                          <a:solidFill>
                            <a:schemeClr val="tx1"/>
                          </a:solidFill>
                        </a:rPr>
                        <a:t>3</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0" dirty="0">
                          <a:solidFill>
                            <a:schemeClr val="tx1"/>
                          </a:solidFill>
                        </a:rPr>
                        <a:t>3</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1" dirty="0">
                          <a:solidFill>
                            <a:srgbClr val="FF0000"/>
                          </a:solidFill>
                        </a:rPr>
                        <a:t>15</a:t>
                      </a:r>
                      <a:endParaRPr lang="zh-CN" altLang="en-US" sz="9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08326307"/>
                  </a:ext>
                </a:extLst>
              </a:tr>
              <a:tr h="203075">
                <a:tc>
                  <a:txBody>
                    <a:bodyPr/>
                    <a:lstStyle/>
                    <a:p>
                      <a:pPr algn="ctr"/>
                      <a:r>
                        <a:rPr lang="en-US" altLang="zh-CN" sz="900" b="1" dirty="0"/>
                        <a:t>CO</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900" b="1" dirty="0"/>
                        <a:t>CO</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900" b="1" dirty="0"/>
                        <a:t>CO</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900" b="1" dirty="0"/>
                        <a:t>CO</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900" b="1" dirty="0"/>
                        <a:t>CO</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zh-CN" altLang="en-US" sz="9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17044772"/>
                  </a:ext>
                </a:extLst>
              </a:tr>
              <a:tr h="203075">
                <a:tc>
                  <a:txBody>
                    <a:bodyPr/>
                    <a:lstStyle/>
                    <a:p>
                      <a:pPr algn="ctr"/>
                      <a:r>
                        <a:rPr lang="en-US" altLang="zh-CN" sz="900" b="1" dirty="0"/>
                        <a:t>CO</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900" b="1" dirty="0"/>
                        <a:t>CO</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900" b="1" dirty="0"/>
                        <a:t>CO</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900" b="1" dirty="0"/>
                        <a:t>CO</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900" b="1" dirty="0"/>
                        <a:t>CO</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zh-CN" altLang="en-US" sz="9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29026840"/>
                  </a:ext>
                </a:extLst>
              </a:tr>
              <a:tr h="203075">
                <a:tc>
                  <a:txBody>
                    <a:bodyPr/>
                    <a:lstStyle/>
                    <a:p>
                      <a:pPr algn="ctr"/>
                      <a:r>
                        <a:rPr lang="en-US" altLang="zh-CN" sz="900" b="0" dirty="0">
                          <a:solidFill>
                            <a:schemeClr val="tx1"/>
                          </a:solidFill>
                        </a:rPr>
                        <a:t>3</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0" dirty="0">
                          <a:solidFill>
                            <a:schemeClr val="tx1"/>
                          </a:solidFill>
                        </a:rPr>
                        <a:t>3</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0" dirty="0">
                          <a:solidFill>
                            <a:schemeClr val="tx1"/>
                          </a:solidFill>
                        </a:rPr>
                        <a:t>3</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0" dirty="0">
                          <a:solidFill>
                            <a:schemeClr val="tx1"/>
                          </a:solidFill>
                        </a:rPr>
                        <a:t>3</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0" dirty="0">
                          <a:solidFill>
                            <a:schemeClr val="tx1"/>
                          </a:solidFill>
                        </a:rPr>
                        <a:t>3</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1" dirty="0">
                          <a:solidFill>
                            <a:srgbClr val="FF0000"/>
                          </a:solidFill>
                        </a:rPr>
                        <a:t>15</a:t>
                      </a:r>
                      <a:endParaRPr lang="zh-CN" altLang="en-US" sz="9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33893501"/>
                  </a:ext>
                </a:extLst>
              </a:tr>
            </a:tbl>
          </a:graphicData>
        </a:graphic>
      </p:graphicFrame>
      <p:sp>
        <p:nvSpPr>
          <p:cNvPr id="127" name="文本框 126">
            <a:extLst>
              <a:ext uri="{FF2B5EF4-FFF2-40B4-BE49-F238E27FC236}">
                <a16:creationId xmlns:a16="http://schemas.microsoft.com/office/drawing/2014/main" id="{C5235A56-5CF5-B8DD-1CD7-67594F603539}"/>
              </a:ext>
            </a:extLst>
          </p:cNvPr>
          <p:cNvSpPr txBox="1"/>
          <p:nvPr/>
        </p:nvSpPr>
        <p:spPr>
          <a:xfrm>
            <a:off x="277353" y="3738290"/>
            <a:ext cx="656449" cy="369332"/>
          </a:xfrm>
          <a:prstGeom prst="rect">
            <a:avLst/>
          </a:prstGeom>
          <a:noFill/>
        </p:spPr>
        <p:txBody>
          <a:bodyPr wrap="square">
            <a:spAutoFit/>
          </a:bodyPr>
          <a:lstStyle/>
          <a:p>
            <a:pPr algn="ctr"/>
            <a:r>
              <a:rPr lang="en-US" altLang="zh-CN" sz="900" b="1" dirty="0"/>
              <a:t>TIT FOR TAT</a:t>
            </a:r>
            <a:endParaRPr lang="zh-CN" altLang="en-US" sz="900" b="1" dirty="0"/>
          </a:p>
        </p:txBody>
      </p:sp>
      <p:sp>
        <p:nvSpPr>
          <p:cNvPr id="57" name="椭圆 56">
            <a:extLst>
              <a:ext uri="{FF2B5EF4-FFF2-40B4-BE49-F238E27FC236}">
                <a16:creationId xmlns:a16="http://schemas.microsoft.com/office/drawing/2014/main" id="{D56126C5-98C4-57CC-0D22-835820287E7F}"/>
              </a:ext>
            </a:extLst>
          </p:cNvPr>
          <p:cNvSpPr/>
          <p:nvPr/>
        </p:nvSpPr>
        <p:spPr>
          <a:xfrm>
            <a:off x="1121271" y="1600163"/>
            <a:ext cx="605470" cy="54000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800" dirty="0"/>
              <a:t>TIT FOR TAT</a:t>
            </a:r>
            <a:endParaRPr lang="zh-CN" altLang="en-US" sz="800" dirty="0"/>
          </a:p>
        </p:txBody>
      </p:sp>
      <p:sp>
        <p:nvSpPr>
          <p:cNvPr id="59" name="文本框 58">
            <a:extLst>
              <a:ext uri="{FF2B5EF4-FFF2-40B4-BE49-F238E27FC236}">
                <a16:creationId xmlns:a16="http://schemas.microsoft.com/office/drawing/2014/main" id="{0E69E42E-892E-6FE6-D37A-A5888E5A31A8}"/>
              </a:ext>
            </a:extLst>
          </p:cNvPr>
          <p:cNvSpPr txBox="1"/>
          <p:nvPr/>
        </p:nvSpPr>
        <p:spPr>
          <a:xfrm>
            <a:off x="310361" y="4215967"/>
            <a:ext cx="656449" cy="369332"/>
          </a:xfrm>
          <a:prstGeom prst="rect">
            <a:avLst/>
          </a:prstGeom>
          <a:noFill/>
        </p:spPr>
        <p:txBody>
          <a:bodyPr wrap="square">
            <a:spAutoFit/>
          </a:bodyPr>
          <a:lstStyle/>
          <a:p>
            <a:pPr algn="ctr"/>
            <a:r>
              <a:rPr lang="en-US" altLang="zh-CN" sz="900" b="1" dirty="0"/>
              <a:t>TIT FOR TAT</a:t>
            </a:r>
            <a:endParaRPr lang="zh-CN" altLang="en-US" sz="900" b="1" dirty="0"/>
          </a:p>
        </p:txBody>
      </p:sp>
      <p:graphicFrame>
        <p:nvGraphicFramePr>
          <p:cNvPr id="60" name="表格 12">
            <a:extLst>
              <a:ext uri="{FF2B5EF4-FFF2-40B4-BE49-F238E27FC236}">
                <a16:creationId xmlns:a16="http://schemas.microsoft.com/office/drawing/2014/main" id="{9DC3D22F-FB4C-DA6B-1397-5789A23D7852}"/>
              </a:ext>
            </a:extLst>
          </p:cNvPr>
          <p:cNvGraphicFramePr>
            <a:graphicFrameLocks noGrp="1"/>
          </p:cNvGraphicFramePr>
          <p:nvPr>
            <p:extLst>
              <p:ext uri="{D42A27DB-BD31-4B8C-83A1-F6EECF244321}">
                <p14:modId xmlns:p14="http://schemas.microsoft.com/office/powerpoint/2010/main" val="2293761450"/>
              </p:ext>
            </p:extLst>
          </p:nvPr>
        </p:nvGraphicFramePr>
        <p:xfrm>
          <a:off x="5487445" y="3691493"/>
          <a:ext cx="3182567" cy="914400"/>
        </p:xfrm>
        <a:graphic>
          <a:graphicData uri="http://schemas.openxmlformats.org/drawingml/2006/table">
            <a:tbl>
              <a:tblPr firstRow="1" bandRow="1">
                <a:tableStyleId>{5C22544A-7EE6-4342-B048-85BDC9FD1C3A}</a:tableStyleId>
              </a:tblPr>
              <a:tblGrid>
                <a:gridCol w="530428">
                  <a:extLst>
                    <a:ext uri="{9D8B030D-6E8A-4147-A177-3AD203B41FA5}">
                      <a16:colId xmlns:a16="http://schemas.microsoft.com/office/drawing/2014/main" val="2275868758"/>
                    </a:ext>
                  </a:extLst>
                </a:gridCol>
                <a:gridCol w="530428">
                  <a:extLst>
                    <a:ext uri="{9D8B030D-6E8A-4147-A177-3AD203B41FA5}">
                      <a16:colId xmlns:a16="http://schemas.microsoft.com/office/drawing/2014/main" val="2998771351"/>
                    </a:ext>
                  </a:extLst>
                </a:gridCol>
                <a:gridCol w="529982">
                  <a:extLst>
                    <a:ext uri="{9D8B030D-6E8A-4147-A177-3AD203B41FA5}">
                      <a16:colId xmlns:a16="http://schemas.microsoft.com/office/drawing/2014/main" val="3941015403"/>
                    </a:ext>
                  </a:extLst>
                </a:gridCol>
                <a:gridCol w="530873">
                  <a:extLst>
                    <a:ext uri="{9D8B030D-6E8A-4147-A177-3AD203B41FA5}">
                      <a16:colId xmlns:a16="http://schemas.microsoft.com/office/drawing/2014/main" val="216140276"/>
                    </a:ext>
                  </a:extLst>
                </a:gridCol>
                <a:gridCol w="530428">
                  <a:extLst>
                    <a:ext uri="{9D8B030D-6E8A-4147-A177-3AD203B41FA5}">
                      <a16:colId xmlns:a16="http://schemas.microsoft.com/office/drawing/2014/main" val="3886624520"/>
                    </a:ext>
                  </a:extLst>
                </a:gridCol>
                <a:gridCol w="530428">
                  <a:extLst>
                    <a:ext uri="{9D8B030D-6E8A-4147-A177-3AD203B41FA5}">
                      <a16:colId xmlns:a16="http://schemas.microsoft.com/office/drawing/2014/main" val="3773550806"/>
                    </a:ext>
                  </a:extLst>
                </a:gridCol>
              </a:tblGrid>
              <a:tr h="203075">
                <a:tc>
                  <a:txBody>
                    <a:bodyPr/>
                    <a:lstStyle/>
                    <a:p>
                      <a:pPr algn="ctr"/>
                      <a:r>
                        <a:rPr lang="en-US" altLang="zh-CN" sz="900" b="0" dirty="0">
                          <a:solidFill>
                            <a:schemeClr val="tx1"/>
                          </a:solidFill>
                        </a:rPr>
                        <a:t>1</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0" dirty="0">
                          <a:solidFill>
                            <a:schemeClr val="tx1"/>
                          </a:solidFill>
                        </a:rPr>
                        <a:t>1</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0" dirty="0">
                          <a:solidFill>
                            <a:schemeClr val="tx1"/>
                          </a:solidFill>
                        </a:rPr>
                        <a:t>1</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0" dirty="0">
                          <a:solidFill>
                            <a:schemeClr val="tx1"/>
                          </a:solidFill>
                        </a:rPr>
                        <a:t>1</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0" dirty="0">
                          <a:solidFill>
                            <a:schemeClr val="tx1"/>
                          </a:solidFill>
                        </a:rPr>
                        <a:t>1</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1" dirty="0">
                          <a:solidFill>
                            <a:srgbClr val="FF0000"/>
                          </a:solidFill>
                        </a:rPr>
                        <a:t>5</a:t>
                      </a:r>
                      <a:endParaRPr lang="zh-CN" altLang="en-US" sz="9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08326307"/>
                  </a:ext>
                </a:extLst>
              </a:tr>
              <a:tr h="203075">
                <a:tc>
                  <a:txBody>
                    <a:bodyPr/>
                    <a:lstStyle/>
                    <a:p>
                      <a:pPr algn="ctr"/>
                      <a:r>
                        <a:rPr lang="en-US" altLang="zh-CN" sz="900" b="1" dirty="0"/>
                        <a:t>DE</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900" b="1" dirty="0"/>
                        <a:t>DE</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900" b="1" dirty="0"/>
                        <a:t>DE</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900" b="1" dirty="0"/>
                        <a:t>DE</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900" b="1" dirty="0"/>
                        <a:t>DE</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zh-CN" altLang="en-US" sz="9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17044772"/>
                  </a:ext>
                </a:extLst>
              </a:tr>
              <a:tr h="203075">
                <a:tc>
                  <a:txBody>
                    <a:bodyPr/>
                    <a:lstStyle/>
                    <a:p>
                      <a:pPr algn="ctr"/>
                      <a:r>
                        <a:rPr lang="en-US" altLang="zh-CN" sz="900" b="1" dirty="0"/>
                        <a:t>DE</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900" b="1" dirty="0"/>
                        <a:t>DE</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900" b="1" dirty="0"/>
                        <a:t>DE</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900" b="1" dirty="0"/>
                        <a:t>DE</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900" b="1" dirty="0"/>
                        <a:t>DE</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zh-CN" altLang="en-US" sz="9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29026840"/>
                  </a:ext>
                </a:extLst>
              </a:tr>
              <a:tr h="203075">
                <a:tc>
                  <a:txBody>
                    <a:bodyPr/>
                    <a:lstStyle/>
                    <a:p>
                      <a:pPr algn="ctr"/>
                      <a:r>
                        <a:rPr lang="en-US" altLang="zh-CN" sz="900" b="0" dirty="0">
                          <a:solidFill>
                            <a:schemeClr val="tx1"/>
                          </a:solidFill>
                        </a:rPr>
                        <a:t>1</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0" dirty="0">
                          <a:solidFill>
                            <a:schemeClr val="tx1"/>
                          </a:solidFill>
                        </a:rPr>
                        <a:t>1</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0" dirty="0">
                          <a:solidFill>
                            <a:schemeClr val="tx1"/>
                          </a:solidFill>
                        </a:rPr>
                        <a:t>1</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0" dirty="0">
                          <a:solidFill>
                            <a:schemeClr val="tx1"/>
                          </a:solidFill>
                        </a:rPr>
                        <a:t>1</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0" dirty="0">
                          <a:solidFill>
                            <a:schemeClr val="tx1"/>
                          </a:solidFill>
                        </a:rPr>
                        <a:t>1</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1" dirty="0">
                          <a:solidFill>
                            <a:srgbClr val="FF0000"/>
                          </a:solidFill>
                        </a:rPr>
                        <a:t>5</a:t>
                      </a:r>
                      <a:endParaRPr lang="zh-CN" altLang="en-US" sz="9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33893501"/>
                  </a:ext>
                </a:extLst>
              </a:tr>
            </a:tbl>
          </a:graphicData>
        </a:graphic>
      </p:graphicFrame>
      <p:sp>
        <p:nvSpPr>
          <p:cNvPr id="62" name="文本框 61">
            <a:extLst>
              <a:ext uri="{FF2B5EF4-FFF2-40B4-BE49-F238E27FC236}">
                <a16:creationId xmlns:a16="http://schemas.microsoft.com/office/drawing/2014/main" id="{7584F570-FF00-82B5-FD9C-3AF9B1D9B25F}"/>
              </a:ext>
            </a:extLst>
          </p:cNvPr>
          <p:cNvSpPr txBox="1"/>
          <p:nvPr/>
        </p:nvSpPr>
        <p:spPr>
          <a:xfrm>
            <a:off x="4878621" y="3737335"/>
            <a:ext cx="656449" cy="369332"/>
          </a:xfrm>
          <a:prstGeom prst="rect">
            <a:avLst/>
          </a:prstGeom>
          <a:noFill/>
        </p:spPr>
        <p:txBody>
          <a:bodyPr wrap="square">
            <a:spAutoFit/>
          </a:bodyPr>
          <a:lstStyle/>
          <a:p>
            <a:pPr algn="ctr"/>
            <a:r>
              <a:rPr lang="en-US" altLang="zh-CN" sz="900" b="1" dirty="0"/>
              <a:t>Always</a:t>
            </a:r>
          </a:p>
          <a:p>
            <a:pPr algn="ctr"/>
            <a:r>
              <a:rPr lang="en-US" altLang="zh-CN" sz="900" b="1" dirty="0"/>
              <a:t>Defector</a:t>
            </a:r>
            <a:endParaRPr lang="zh-CN" altLang="en-US" sz="900" b="1" dirty="0"/>
          </a:p>
        </p:txBody>
      </p:sp>
      <p:sp>
        <p:nvSpPr>
          <p:cNvPr id="63" name="文本框 62">
            <a:extLst>
              <a:ext uri="{FF2B5EF4-FFF2-40B4-BE49-F238E27FC236}">
                <a16:creationId xmlns:a16="http://schemas.microsoft.com/office/drawing/2014/main" id="{7F1A71FB-9C39-0C36-246F-AEE480AE62D9}"/>
              </a:ext>
            </a:extLst>
          </p:cNvPr>
          <p:cNvSpPr txBox="1"/>
          <p:nvPr/>
        </p:nvSpPr>
        <p:spPr>
          <a:xfrm>
            <a:off x="4854809" y="4190080"/>
            <a:ext cx="656449" cy="369332"/>
          </a:xfrm>
          <a:prstGeom prst="rect">
            <a:avLst/>
          </a:prstGeom>
          <a:noFill/>
        </p:spPr>
        <p:txBody>
          <a:bodyPr wrap="square">
            <a:spAutoFit/>
          </a:bodyPr>
          <a:lstStyle/>
          <a:p>
            <a:pPr algn="ctr"/>
            <a:r>
              <a:rPr lang="en-US" altLang="zh-CN" sz="900" b="1" dirty="0"/>
              <a:t>Always</a:t>
            </a:r>
          </a:p>
          <a:p>
            <a:pPr algn="ctr"/>
            <a:r>
              <a:rPr lang="en-US" altLang="zh-CN" sz="900" b="1" dirty="0"/>
              <a:t>Defector</a:t>
            </a:r>
            <a:endParaRPr lang="zh-CN" altLang="en-US" sz="900" b="1" dirty="0"/>
          </a:p>
        </p:txBody>
      </p:sp>
      <p:sp>
        <p:nvSpPr>
          <p:cNvPr id="2" name="文本框 1">
            <a:extLst>
              <a:ext uri="{FF2B5EF4-FFF2-40B4-BE49-F238E27FC236}">
                <a16:creationId xmlns:a16="http://schemas.microsoft.com/office/drawing/2014/main" id="{9FF5472B-B013-D191-F819-DBE007F97BE7}"/>
              </a:ext>
            </a:extLst>
          </p:cNvPr>
          <p:cNvSpPr txBox="1"/>
          <p:nvPr/>
        </p:nvSpPr>
        <p:spPr>
          <a:xfrm>
            <a:off x="4317602" y="3840675"/>
            <a:ext cx="532609" cy="584775"/>
          </a:xfrm>
          <a:prstGeom prst="rect">
            <a:avLst/>
          </a:prstGeom>
          <a:noFill/>
        </p:spPr>
        <p:txBody>
          <a:bodyPr wrap="square" rtlCol="0">
            <a:spAutoFit/>
          </a:bodyPr>
          <a:lstStyle/>
          <a:p>
            <a:r>
              <a:rPr lang="en-US" altLang="zh-CN" sz="3200" dirty="0"/>
              <a:t>&gt;</a:t>
            </a:r>
            <a:endParaRPr lang="zh-CN" altLang="en-US" sz="3200" dirty="0"/>
          </a:p>
        </p:txBody>
      </p:sp>
      <p:pic>
        <p:nvPicPr>
          <p:cNvPr id="4" name="图片 3">
            <a:extLst>
              <a:ext uri="{FF2B5EF4-FFF2-40B4-BE49-F238E27FC236}">
                <a16:creationId xmlns:a16="http://schemas.microsoft.com/office/drawing/2014/main" id="{BF33AA39-C7B3-7848-F8A3-5678D0C0F7A8}"/>
              </a:ext>
            </a:extLst>
          </p:cNvPr>
          <p:cNvPicPr>
            <a:picLocks noChangeAspect="1"/>
          </p:cNvPicPr>
          <p:nvPr/>
        </p:nvPicPr>
        <p:blipFill>
          <a:blip r:embed="rId3"/>
          <a:stretch>
            <a:fillRect/>
          </a:stretch>
        </p:blipFill>
        <p:spPr>
          <a:xfrm>
            <a:off x="5469904" y="733491"/>
            <a:ext cx="2909631" cy="2828008"/>
          </a:xfrm>
          <a:prstGeom prst="rect">
            <a:avLst/>
          </a:prstGeom>
        </p:spPr>
      </p:pic>
    </p:spTree>
    <p:extLst>
      <p:ext uri="{BB962C8B-B14F-4D97-AF65-F5344CB8AC3E}">
        <p14:creationId xmlns:p14="http://schemas.microsoft.com/office/powerpoint/2010/main" val="3630761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7"/>
          <p:cNvSpPr txBox="1">
            <a:spLocks noGrp="1"/>
          </p:cNvSpPr>
          <p:nvPr>
            <p:ph type="title"/>
          </p:nvPr>
        </p:nvSpPr>
        <p:spPr>
          <a:xfrm>
            <a:off x="0" y="2086987"/>
            <a:ext cx="9144000" cy="700800"/>
          </a:xfrm>
          <a:prstGeom prst="rect">
            <a:avLst/>
          </a:prstGeom>
          <a:noFill/>
          <a:ln>
            <a:noFill/>
          </a:ln>
        </p:spPr>
        <p:txBody>
          <a:bodyPr spcFirstLastPara="1" wrap="square" lIns="91425" tIns="45700" rIns="91425" bIns="45700" anchor="ctr" anchorCtr="0">
            <a:noAutofit/>
          </a:bodyPr>
          <a:lstStyle/>
          <a:p>
            <a:pPr marL="0" lvl="0" indent="0" algn="ctr" rtl="0">
              <a:lnSpc>
                <a:spcPct val="150000"/>
              </a:lnSpc>
              <a:spcBef>
                <a:spcPts val="0"/>
              </a:spcBef>
              <a:spcAft>
                <a:spcPts val="0"/>
              </a:spcAft>
              <a:buClr>
                <a:schemeClr val="lt1"/>
              </a:buClr>
              <a:buSzPts val="3200"/>
              <a:buFont typeface="Arial"/>
              <a:buNone/>
            </a:pPr>
            <a:r>
              <a:rPr lang="en-US" sz="3200" b="1"/>
              <a:t>Thank you for your listening!</a:t>
            </a:r>
            <a:endParaRPr sz="3200" b="1"/>
          </a:p>
        </p:txBody>
      </p:sp>
      <p:sp>
        <p:nvSpPr>
          <p:cNvPr id="295" name="Google Shape;295;p7"/>
          <p:cNvSpPr txBox="1"/>
          <p:nvPr/>
        </p:nvSpPr>
        <p:spPr>
          <a:xfrm>
            <a:off x="2430650" y="3107304"/>
            <a:ext cx="3672000" cy="1032300"/>
          </a:xfrm>
          <a:prstGeom prst="rect">
            <a:avLst/>
          </a:prstGeom>
          <a:noFill/>
          <a:ln>
            <a:noFill/>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Clr>
                <a:schemeClr val="lt1"/>
              </a:buClr>
              <a:buSzPts val="1800"/>
              <a:buFont typeface="Arial"/>
              <a:buNone/>
            </a:pPr>
            <a:endParaRPr sz="1800" b="0" i="0" u="none" strike="noStrike" cap="none">
              <a:solidFill>
                <a:schemeClr val="lt1"/>
              </a:solidFill>
              <a:latin typeface="Arial"/>
              <a:ea typeface="Arial"/>
              <a:cs typeface="Arial"/>
              <a:sym typeface="Arial"/>
            </a:endParaRPr>
          </a:p>
        </p:txBody>
      </p:sp>
      <p:sp>
        <p:nvSpPr>
          <p:cNvPr id="6" name="文本框 5">
            <a:extLst>
              <a:ext uri="{FF2B5EF4-FFF2-40B4-BE49-F238E27FC236}">
                <a16:creationId xmlns:a16="http://schemas.microsoft.com/office/drawing/2014/main" id="{4907630B-B504-5A79-6A91-2E49F1FD1313}"/>
              </a:ext>
            </a:extLst>
          </p:cNvPr>
          <p:cNvSpPr txBox="1"/>
          <p:nvPr/>
        </p:nvSpPr>
        <p:spPr>
          <a:xfrm>
            <a:off x="300986" y="4174427"/>
            <a:ext cx="7931328" cy="1031051"/>
          </a:xfrm>
          <a:prstGeom prst="rect">
            <a:avLst/>
          </a:prstGeom>
          <a:noFill/>
        </p:spPr>
        <p:txBody>
          <a:bodyPr wrap="square" rtlCol="0">
            <a:spAutoFit/>
          </a:bodyPr>
          <a:lstStyle/>
          <a:p>
            <a:r>
              <a:rPr lang="en-US" altLang="zh-CN" sz="1000" b="1" dirty="0">
                <a:solidFill>
                  <a:schemeClr val="bg1"/>
                </a:solidFill>
              </a:rPr>
              <a:t>Referenced: </a:t>
            </a:r>
          </a:p>
          <a:p>
            <a:r>
              <a:rPr lang="en-US" altLang="zh-CN" sz="1000" dirty="0">
                <a:solidFill>
                  <a:schemeClr val="bg1"/>
                </a:solidFill>
              </a:rPr>
              <a:t>[1] Axelrod, Robert, and William D. Hamilton. "The evolution of cooperation." science 211.4489 (1981): 1390-1396.</a:t>
            </a:r>
          </a:p>
          <a:p>
            <a:r>
              <a:rPr lang="en-US" altLang="zh-CN" sz="1000" dirty="0">
                <a:solidFill>
                  <a:schemeClr val="bg1"/>
                </a:solidFill>
              </a:rPr>
              <a:t>[2] Moran, P. (1958). Random processes in genetics. Mathematical Proceedings of the Cambridge Philosophical Society, 54(1), 60-71. doi:10.1017/S0305004100033193</a:t>
            </a:r>
          </a:p>
          <a:p>
            <a:endParaRPr lang="en-US" altLang="zh-CN" sz="1000" dirty="0">
              <a:solidFill>
                <a:schemeClr val="bg1"/>
              </a:solidFill>
            </a:endParaRPr>
          </a:p>
          <a:p>
            <a:endParaRPr lang="zh-CN" altLang="en-US" sz="1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2" name="Google Shape;112;p2"/>
          <p:cNvSpPr txBox="1">
            <a:spLocks noGrp="1"/>
          </p:cNvSpPr>
          <p:nvPr>
            <p:ph type="sldNum" idx="12"/>
          </p:nvPr>
        </p:nvSpPr>
        <p:spPr>
          <a:xfrm>
            <a:off x="6566207" y="4772754"/>
            <a:ext cx="2133600" cy="273844"/>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pic>
        <p:nvPicPr>
          <p:cNvPr id="7" name="Picture 4">
            <a:extLst>
              <a:ext uri="{FF2B5EF4-FFF2-40B4-BE49-F238E27FC236}">
                <a16:creationId xmlns:a16="http://schemas.microsoft.com/office/drawing/2014/main" id="{64A811C8-BEBB-8F33-24A2-89B7038A9A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466" y="2547349"/>
            <a:ext cx="1472782" cy="184097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1C7DC1BF-9B56-A701-B798-F273D87847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4006" y="2547349"/>
            <a:ext cx="1472782" cy="1840977"/>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41EFEC59-AF18-36DF-4831-B443D6C8339B}"/>
              </a:ext>
            </a:extLst>
          </p:cNvPr>
          <p:cNvPicPr>
            <a:picLocks noChangeAspect="1"/>
          </p:cNvPicPr>
          <p:nvPr/>
        </p:nvPicPr>
        <p:blipFill>
          <a:blip r:embed="rId5"/>
          <a:stretch>
            <a:fillRect/>
          </a:stretch>
        </p:blipFill>
        <p:spPr>
          <a:xfrm>
            <a:off x="4460023" y="2552929"/>
            <a:ext cx="1506071" cy="1723102"/>
          </a:xfrm>
          <a:prstGeom prst="rect">
            <a:avLst/>
          </a:prstGeom>
        </p:spPr>
      </p:pic>
      <p:pic>
        <p:nvPicPr>
          <p:cNvPr id="10" name="图片 9">
            <a:extLst>
              <a:ext uri="{FF2B5EF4-FFF2-40B4-BE49-F238E27FC236}">
                <a16:creationId xmlns:a16="http://schemas.microsoft.com/office/drawing/2014/main" id="{9527BCC9-AFD1-E87C-5B7F-A636D5E641F8}"/>
              </a:ext>
            </a:extLst>
          </p:cNvPr>
          <p:cNvPicPr>
            <a:picLocks noChangeAspect="1"/>
          </p:cNvPicPr>
          <p:nvPr/>
        </p:nvPicPr>
        <p:blipFill rotWithShape="1">
          <a:blip r:embed="rId6"/>
          <a:srcRect r="5093"/>
          <a:stretch/>
        </p:blipFill>
        <p:spPr>
          <a:xfrm>
            <a:off x="6353625" y="2692384"/>
            <a:ext cx="1279382" cy="1550908"/>
          </a:xfrm>
          <a:prstGeom prst="rect">
            <a:avLst/>
          </a:prstGeom>
        </p:spPr>
      </p:pic>
      <p:sp>
        <p:nvSpPr>
          <p:cNvPr id="110" name="Google Shape;110;p2"/>
          <p:cNvSpPr txBox="1"/>
          <p:nvPr/>
        </p:nvSpPr>
        <p:spPr>
          <a:xfrm>
            <a:off x="457200" y="295580"/>
            <a:ext cx="3856007" cy="334498"/>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02984"/>
              </a:buClr>
              <a:buSzPts val="3200"/>
              <a:buFont typeface="Times New Roman"/>
              <a:buNone/>
            </a:pPr>
            <a:r>
              <a:rPr lang="en-US" sz="3200" b="1" i="0" u="none" strike="noStrike" cap="none">
                <a:solidFill>
                  <a:srgbClr val="502984"/>
                </a:solidFill>
                <a:latin typeface="Comfortaa"/>
                <a:ea typeface="Comfortaa"/>
                <a:cs typeface="Comfortaa"/>
                <a:sym typeface="Comfortaa"/>
              </a:rPr>
              <a:t>Contents</a:t>
            </a:r>
            <a:endParaRPr sz="1400" b="0" i="0" u="none" strike="noStrike" cap="none">
              <a:solidFill>
                <a:srgbClr val="000000"/>
              </a:solidFill>
              <a:latin typeface="Comfortaa"/>
              <a:ea typeface="Comfortaa"/>
              <a:cs typeface="Comfortaa"/>
              <a:sym typeface="Comfortaa"/>
            </a:endParaRPr>
          </a:p>
        </p:txBody>
      </p:sp>
      <p:sp>
        <p:nvSpPr>
          <p:cNvPr id="111" name="Google Shape;111;p2"/>
          <p:cNvSpPr txBox="1"/>
          <p:nvPr/>
        </p:nvSpPr>
        <p:spPr>
          <a:xfrm>
            <a:off x="479100" y="746125"/>
            <a:ext cx="8207700" cy="1938952"/>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chemeClr val="dk1"/>
              </a:buClr>
              <a:buSzPts val="2000"/>
              <a:buFont typeface="Comfortaa"/>
              <a:buChar char="•"/>
            </a:pPr>
            <a:r>
              <a:rPr lang="en-US" sz="2000" dirty="0">
                <a:solidFill>
                  <a:schemeClr val="dk1"/>
                </a:solidFill>
                <a:latin typeface="Comfortaa"/>
                <a:ea typeface="Comfortaa"/>
                <a:cs typeface="Comfortaa"/>
                <a:sym typeface="Comfortaa"/>
              </a:rPr>
              <a:t>Iterated Prisoner's Dilemma</a:t>
            </a:r>
          </a:p>
          <a:p>
            <a:pPr marL="285750" indent="-285750" algn="just">
              <a:lnSpc>
                <a:spcPct val="150000"/>
              </a:lnSpc>
              <a:buClr>
                <a:schemeClr val="dk1"/>
              </a:buClr>
              <a:buSzPts val="2000"/>
              <a:buFont typeface="Comfortaa"/>
              <a:buChar char="•"/>
            </a:pPr>
            <a:r>
              <a:rPr lang="en-US" sz="2000" b="0" i="0" u="none" strike="noStrike" cap="none" dirty="0">
                <a:solidFill>
                  <a:schemeClr val="dk1"/>
                </a:solidFill>
                <a:latin typeface="Comfortaa"/>
                <a:ea typeface="Comfortaa"/>
                <a:cs typeface="Comfortaa"/>
                <a:sym typeface="Comfortaa"/>
              </a:rPr>
              <a:t>Axelrod’s Tournament</a:t>
            </a:r>
          </a:p>
          <a:p>
            <a:pPr marL="285750" marR="0" lvl="0" indent="-285750" algn="just" rtl="0">
              <a:lnSpc>
                <a:spcPct val="150000"/>
              </a:lnSpc>
              <a:spcBef>
                <a:spcPts val="0"/>
              </a:spcBef>
              <a:spcAft>
                <a:spcPts val="0"/>
              </a:spcAft>
              <a:buClr>
                <a:schemeClr val="dk1"/>
              </a:buClr>
              <a:buSzPts val="2000"/>
              <a:buFont typeface="Comfortaa"/>
              <a:buChar char="•"/>
            </a:pPr>
            <a:r>
              <a:rPr lang="en-US" sz="2000" dirty="0">
                <a:solidFill>
                  <a:schemeClr val="dk1"/>
                </a:solidFill>
                <a:latin typeface="Comfortaa"/>
                <a:ea typeface="Comfortaa"/>
                <a:cs typeface="Comfortaa"/>
                <a:sym typeface="Comfortaa"/>
              </a:rPr>
              <a:t>Strategy analysis (TIT FOR TAT, GRAFUAL …)</a:t>
            </a:r>
            <a:endParaRPr lang="en-US" sz="2000" b="0" i="0" u="none" strike="noStrike" cap="none" dirty="0">
              <a:solidFill>
                <a:schemeClr val="dk1"/>
              </a:solidFill>
              <a:latin typeface="Comfortaa"/>
              <a:ea typeface="Comfortaa"/>
              <a:cs typeface="Comfortaa"/>
              <a:sym typeface="Comfortaa"/>
            </a:endParaRPr>
          </a:p>
          <a:p>
            <a:pPr marL="285750" marR="0" lvl="0" indent="-285750" algn="just" rtl="0">
              <a:lnSpc>
                <a:spcPct val="150000"/>
              </a:lnSpc>
              <a:spcBef>
                <a:spcPts val="0"/>
              </a:spcBef>
              <a:spcAft>
                <a:spcPts val="0"/>
              </a:spcAft>
              <a:buClr>
                <a:schemeClr val="dk1"/>
              </a:buClr>
              <a:buSzPts val="2000"/>
              <a:buFont typeface="Comfortaa"/>
              <a:buChar char="•"/>
            </a:pPr>
            <a:r>
              <a:rPr lang="en-US" sz="2000" dirty="0">
                <a:solidFill>
                  <a:schemeClr val="dk1"/>
                </a:solidFill>
                <a:latin typeface="Comfortaa"/>
                <a:ea typeface="Comfortaa"/>
                <a:cs typeface="Comfortaa"/>
                <a:sym typeface="Comfortaa"/>
              </a:rPr>
              <a:t>The Evolution of Cooperation (2 Special Situations)</a:t>
            </a:r>
          </a:p>
        </p:txBody>
      </p:sp>
      <p:sp>
        <p:nvSpPr>
          <p:cNvPr id="11" name="文本框 10">
            <a:extLst>
              <a:ext uri="{FF2B5EF4-FFF2-40B4-BE49-F238E27FC236}">
                <a16:creationId xmlns:a16="http://schemas.microsoft.com/office/drawing/2014/main" id="{3ADC480B-E354-C446-9E9E-73DC6A35E101}"/>
              </a:ext>
            </a:extLst>
          </p:cNvPr>
          <p:cNvSpPr txBox="1"/>
          <p:nvPr/>
        </p:nvSpPr>
        <p:spPr>
          <a:xfrm>
            <a:off x="691466" y="4486301"/>
            <a:ext cx="7995334" cy="276999"/>
          </a:xfrm>
          <a:prstGeom prst="rect">
            <a:avLst/>
          </a:prstGeom>
          <a:noFill/>
        </p:spPr>
        <p:txBody>
          <a:bodyPr wrap="square">
            <a:spAutoFit/>
          </a:bodyPr>
          <a:lstStyle/>
          <a:p>
            <a:r>
              <a:rPr lang="en-US" altLang="zh-CN" sz="1200" b="1" dirty="0">
                <a:latin typeface="Times New Roman" panose="02020603050405020304" pitchFamily="18" charset="0"/>
                <a:cs typeface="Times New Roman" panose="02020603050405020304" pitchFamily="18" charset="0"/>
              </a:rPr>
              <a:t>Picture referenced from: </a:t>
            </a:r>
            <a:r>
              <a:rPr lang="en-US" altLang="zh-CN" sz="1200" dirty="0">
                <a:latin typeface="Times New Roman" panose="02020603050405020304" pitchFamily="18" charset="0"/>
                <a:cs typeface="Times New Roman" panose="02020603050405020304" pitchFamily="18" charset="0"/>
                <a:hlinkClick r:id="rId7"/>
              </a:rPr>
              <a:t>https://medium.com/thinking-is-hard/a-prisoners-dilemma-cheat-sheet-4d85fe289d87</a:t>
            </a:r>
            <a:r>
              <a:rPr lang="en-US" altLang="zh-CN" sz="1200" dirty="0">
                <a:latin typeface="Times New Roman" panose="02020603050405020304" pitchFamily="18" charset="0"/>
                <a:cs typeface="Times New Roman" panose="02020603050405020304" pitchFamily="18" charset="0"/>
              </a:rPr>
              <a:t> </a:t>
            </a:r>
            <a:endParaRPr lang="zh-CN" alt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
        <p:cNvGrpSpPr/>
        <p:nvPr/>
      </p:nvGrpSpPr>
      <p:grpSpPr>
        <a:xfrm>
          <a:off x="0" y="0"/>
          <a:ext cx="0" cy="0"/>
          <a:chOff x="0" y="0"/>
          <a:chExt cx="0" cy="0"/>
        </a:xfrm>
      </p:grpSpPr>
      <p:sp>
        <p:nvSpPr>
          <p:cNvPr id="118" name="Google Shape;118;g1293d969190_0_0"/>
          <p:cNvSpPr txBox="1"/>
          <p:nvPr/>
        </p:nvSpPr>
        <p:spPr>
          <a:xfrm>
            <a:off x="457200" y="289666"/>
            <a:ext cx="8338457" cy="65444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02984"/>
              </a:buClr>
              <a:buSzPts val="3200"/>
              <a:buFont typeface="Times New Roman"/>
              <a:buNone/>
            </a:pPr>
            <a:r>
              <a:rPr lang="en-US" sz="3200" b="1" dirty="0">
                <a:solidFill>
                  <a:srgbClr val="502984"/>
                </a:solidFill>
                <a:latin typeface="Comfortaa"/>
                <a:ea typeface="Comfortaa"/>
                <a:cs typeface="Comfortaa"/>
                <a:sym typeface="Comfortaa"/>
              </a:rPr>
              <a:t>The Prisoner's Dilemma</a:t>
            </a:r>
            <a:r>
              <a:rPr lang="en-US" sz="1100" b="1" dirty="0">
                <a:solidFill>
                  <a:srgbClr val="502984"/>
                </a:solidFill>
                <a:latin typeface="Comfortaa"/>
                <a:ea typeface="Comfortaa"/>
                <a:cs typeface="Comfortaa"/>
                <a:sym typeface="Comfortaa"/>
              </a:rPr>
              <a:t>	</a:t>
            </a:r>
            <a:endParaRPr sz="600" b="0" i="0" u="none" strike="noStrike" cap="none" dirty="0">
              <a:solidFill>
                <a:srgbClr val="000000"/>
              </a:solidFill>
              <a:latin typeface="Comfortaa"/>
              <a:ea typeface="Comfortaa"/>
              <a:cs typeface="Comfortaa"/>
              <a:sym typeface="Comfortaa"/>
            </a:endParaRPr>
          </a:p>
        </p:txBody>
      </p:sp>
      <p:sp>
        <p:nvSpPr>
          <p:cNvPr id="119" name="Google Shape;119;g1293d969190_0_0"/>
          <p:cNvSpPr txBox="1"/>
          <p:nvPr/>
        </p:nvSpPr>
        <p:spPr>
          <a:xfrm>
            <a:off x="457200" y="944109"/>
            <a:ext cx="8137500" cy="1708120"/>
          </a:xfrm>
          <a:prstGeom prst="rect">
            <a:avLst/>
          </a:prstGeom>
          <a:noFill/>
          <a:ln>
            <a:noFill/>
          </a:ln>
        </p:spPr>
        <p:txBody>
          <a:bodyPr spcFirstLastPara="1" wrap="square" lIns="91425" tIns="45700" rIns="91425" bIns="45700" anchor="t" anchorCtr="0">
            <a:spAutoFit/>
          </a:bodyPr>
          <a:lstStyle/>
          <a:p>
            <a:pPr marL="285750" marR="0" lvl="0" indent="-266700" algn="just" rtl="0">
              <a:lnSpc>
                <a:spcPct val="150000"/>
              </a:lnSpc>
              <a:spcBef>
                <a:spcPts val="0"/>
              </a:spcBef>
              <a:spcAft>
                <a:spcPts val="0"/>
              </a:spcAft>
              <a:buClr>
                <a:schemeClr val="dk1"/>
              </a:buClr>
              <a:buSzPts val="1700"/>
              <a:buFont typeface="Comfortaa"/>
              <a:buChar char="•"/>
            </a:pPr>
            <a:r>
              <a:rPr lang="en-US" sz="1800" dirty="0">
                <a:solidFill>
                  <a:schemeClr val="dk1"/>
                </a:solidFill>
              </a:rPr>
              <a:t>Prisoner’s dilemma is a strange but fascinating thought experiment / game that can teach us all why some strategies for cooperation are better than others.</a:t>
            </a:r>
          </a:p>
          <a:p>
            <a:pPr marL="285750" marR="0" lvl="0" indent="-266700" algn="just" rtl="0">
              <a:lnSpc>
                <a:spcPct val="150000"/>
              </a:lnSpc>
              <a:spcBef>
                <a:spcPts val="0"/>
              </a:spcBef>
              <a:spcAft>
                <a:spcPts val="0"/>
              </a:spcAft>
              <a:buClr>
                <a:schemeClr val="dk1"/>
              </a:buClr>
              <a:buSzPts val="1700"/>
              <a:buFont typeface="Comfortaa"/>
              <a:buChar char="•"/>
            </a:pPr>
            <a:endParaRPr lang="en-US" sz="1600" dirty="0">
              <a:solidFill>
                <a:schemeClr val="dk1"/>
              </a:solidFill>
            </a:endParaRPr>
          </a:p>
        </p:txBody>
      </p:sp>
      <p:sp>
        <p:nvSpPr>
          <p:cNvPr id="120" name="Google Shape;120;g1293d969190_0_0"/>
          <p:cNvSpPr txBox="1">
            <a:spLocks noGrp="1"/>
          </p:cNvSpPr>
          <p:nvPr>
            <p:ph type="sldNum" idx="12"/>
          </p:nvPr>
        </p:nvSpPr>
        <p:spPr>
          <a:xfrm>
            <a:off x="6581775" y="4757738"/>
            <a:ext cx="2133600" cy="273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pic>
        <p:nvPicPr>
          <p:cNvPr id="4" name="图片 3">
            <a:extLst>
              <a:ext uri="{FF2B5EF4-FFF2-40B4-BE49-F238E27FC236}">
                <a16:creationId xmlns:a16="http://schemas.microsoft.com/office/drawing/2014/main" id="{4F8E677E-88CC-5309-0096-6C14484CAE52}"/>
              </a:ext>
            </a:extLst>
          </p:cNvPr>
          <p:cNvPicPr>
            <a:picLocks noChangeAspect="1"/>
          </p:cNvPicPr>
          <p:nvPr/>
        </p:nvPicPr>
        <p:blipFill>
          <a:blip r:embed="rId3"/>
          <a:stretch>
            <a:fillRect/>
          </a:stretch>
        </p:blipFill>
        <p:spPr>
          <a:xfrm>
            <a:off x="2635237" y="2202429"/>
            <a:ext cx="3781425" cy="1381125"/>
          </a:xfrm>
          <a:prstGeom prst="rect">
            <a:avLst/>
          </a:prstGeom>
        </p:spPr>
      </p:pic>
      <p:sp>
        <p:nvSpPr>
          <p:cNvPr id="21" name="Google Shape;119;g1293d969190_0_0">
            <a:extLst>
              <a:ext uri="{FF2B5EF4-FFF2-40B4-BE49-F238E27FC236}">
                <a16:creationId xmlns:a16="http://schemas.microsoft.com/office/drawing/2014/main" id="{2970A48B-283A-B9E8-B5E7-77A8878112A7}"/>
              </a:ext>
            </a:extLst>
          </p:cNvPr>
          <p:cNvSpPr txBox="1"/>
          <p:nvPr/>
        </p:nvSpPr>
        <p:spPr>
          <a:xfrm>
            <a:off x="729205" y="3737767"/>
            <a:ext cx="7865495" cy="461624"/>
          </a:xfrm>
          <a:prstGeom prst="rect">
            <a:avLst/>
          </a:prstGeom>
          <a:noFill/>
          <a:ln>
            <a:noFill/>
          </a:ln>
        </p:spPr>
        <p:txBody>
          <a:bodyPr spcFirstLastPara="1" wrap="square" lIns="91425" tIns="45700" rIns="91425" bIns="45700" anchor="t" anchorCtr="0">
            <a:spAutoFit/>
          </a:bodyPr>
          <a:lstStyle/>
          <a:p>
            <a:pPr marL="19050" marR="0" lvl="0" algn="just" rtl="0">
              <a:lnSpc>
                <a:spcPct val="150000"/>
              </a:lnSpc>
              <a:spcBef>
                <a:spcPts val="0"/>
              </a:spcBef>
              <a:spcAft>
                <a:spcPts val="0"/>
              </a:spcAft>
              <a:buClr>
                <a:schemeClr val="dk1"/>
              </a:buClr>
              <a:buSzPts val="1700"/>
            </a:pPr>
            <a:r>
              <a:rPr lang="en-US" altLang="zh-CN" sz="1600" dirty="0">
                <a:solidFill>
                  <a:schemeClr val="dk1"/>
                </a:solidFill>
              </a:rPr>
              <a:t>Obviously, for such a single-round prisoner’s dilemma game, the</a:t>
            </a:r>
            <a:r>
              <a:rPr lang="en-US" altLang="zh-CN" sz="1600" b="1" dirty="0">
                <a:solidFill>
                  <a:schemeClr val="dk1"/>
                </a:solidFill>
              </a:rPr>
              <a:t> Nash equilibrium</a:t>
            </a:r>
            <a:endParaRPr lang="en-US" sz="1600" b="1" dirty="0">
              <a:solidFill>
                <a:schemeClr val="dk1"/>
              </a:solidFill>
            </a:endParaRPr>
          </a:p>
        </p:txBody>
      </p:sp>
      <p:pic>
        <p:nvPicPr>
          <p:cNvPr id="24" name="图片 23">
            <a:extLst>
              <a:ext uri="{FF2B5EF4-FFF2-40B4-BE49-F238E27FC236}">
                <a16:creationId xmlns:a16="http://schemas.microsoft.com/office/drawing/2014/main" id="{D439587D-D27A-854F-F9B1-B7F406F4B12E}"/>
              </a:ext>
            </a:extLst>
          </p:cNvPr>
          <p:cNvPicPr>
            <a:picLocks noChangeAspect="1"/>
          </p:cNvPicPr>
          <p:nvPr/>
        </p:nvPicPr>
        <p:blipFill>
          <a:blip r:embed="rId4"/>
          <a:stretch>
            <a:fillRect/>
          </a:stretch>
        </p:blipFill>
        <p:spPr>
          <a:xfrm>
            <a:off x="1540228" y="2652229"/>
            <a:ext cx="741141" cy="700488"/>
          </a:xfrm>
          <a:prstGeom prst="rect">
            <a:avLst/>
          </a:prstGeom>
        </p:spPr>
      </p:pic>
      <p:pic>
        <p:nvPicPr>
          <p:cNvPr id="26" name="图片 25">
            <a:extLst>
              <a:ext uri="{FF2B5EF4-FFF2-40B4-BE49-F238E27FC236}">
                <a16:creationId xmlns:a16="http://schemas.microsoft.com/office/drawing/2014/main" id="{ACB451FD-CE85-64F3-7D57-9908132CB544}"/>
              </a:ext>
            </a:extLst>
          </p:cNvPr>
          <p:cNvPicPr>
            <a:picLocks noChangeAspect="1"/>
          </p:cNvPicPr>
          <p:nvPr/>
        </p:nvPicPr>
        <p:blipFill>
          <a:blip r:embed="rId5"/>
          <a:stretch>
            <a:fillRect/>
          </a:stretch>
        </p:blipFill>
        <p:spPr>
          <a:xfrm>
            <a:off x="6775635" y="2652229"/>
            <a:ext cx="769665" cy="766376"/>
          </a:xfrm>
          <a:prstGeom prst="rect">
            <a:avLst/>
          </a:prstGeom>
        </p:spPr>
      </p:pic>
      <p:sp>
        <p:nvSpPr>
          <p:cNvPr id="12" name="文本框 11">
            <a:extLst>
              <a:ext uri="{FF2B5EF4-FFF2-40B4-BE49-F238E27FC236}">
                <a16:creationId xmlns:a16="http://schemas.microsoft.com/office/drawing/2014/main" id="{2D5EF2D6-C5D9-4230-EC9C-4ACC6317D3A0}"/>
              </a:ext>
            </a:extLst>
          </p:cNvPr>
          <p:cNvSpPr txBox="1"/>
          <p:nvPr/>
        </p:nvSpPr>
        <p:spPr>
          <a:xfrm>
            <a:off x="793639" y="4474455"/>
            <a:ext cx="5788136" cy="276999"/>
          </a:xfrm>
          <a:prstGeom prst="rect">
            <a:avLst/>
          </a:prstGeom>
          <a:noFill/>
        </p:spPr>
        <p:txBody>
          <a:bodyPr wrap="square">
            <a:spAutoFit/>
          </a:bodyPr>
          <a:lstStyle/>
          <a:p>
            <a:r>
              <a:rPr lang="en-US" altLang="zh-CN" sz="1200" b="1" dirty="0">
                <a:latin typeface="Times New Roman" panose="02020603050405020304" pitchFamily="18" charset="0"/>
                <a:cs typeface="Times New Roman" panose="02020603050405020304" pitchFamily="18" charset="0"/>
              </a:rPr>
              <a:t>Reference: </a:t>
            </a:r>
            <a:r>
              <a:rPr lang="zh-CN" altLang="en-US" sz="1200" dirty="0">
                <a:hlinkClick r:id="rId6"/>
              </a:rPr>
              <a:t>https://en.wikipedia.org/wiki/Prisoner%27s_dilemma</a:t>
            </a:r>
            <a:r>
              <a:rPr lang="en-US" altLang="zh-CN" sz="1200" dirty="0">
                <a:latin typeface="Times New Roman" panose="02020603050405020304" pitchFamily="18" charset="0"/>
                <a:cs typeface="Times New Roman" panose="02020603050405020304" pitchFamily="18" charset="0"/>
              </a:rPr>
              <a:t> </a:t>
            </a:r>
            <a:endParaRPr lang="zh-CN" alt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293d969190_0_0"/>
          <p:cNvSpPr txBox="1"/>
          <p:nvPr/>
        </p:nvSpPr>
        <p:spPr>
          <a:xfrm>
            <a:off x="457200" y="289666"/>
            <a:ext cx="8338457" cy="65444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02984"/>
              </a:buClr>
              <a:buSzPts val="3200"/>
              <a:buFont typeface="Times New Roman"/>
              <a:buNone/>
            </a:pPr>
            <a:r>
              <a:rPr lang="en-US" sz="3200" b="1" dirty="0">
                <a:solidFill>
                  <a:srgbClr val="502984"/>
                </a:solidFill>
                <a:latin typeface="Comfortaa"/>
                <a:ea typeface="Comfortaa"/>
                <a:cs typeface="Comfortaa"/>
                <a:sym typeface="Comfortaa"/>
              </a:rPr>
              <a:t>The Iterated Prisoner's Dilemma</a:t>
            </a:r>
            <a:endParaRPr lang="en-US" sz="600" b="0" i="0" u="none" strike="noStrike" cap="none" dirty="0">
              <a:solidFill>
                <a:srgbClr val="000000"/>
              </a:solidFill>
              <a:latin typeface="Comfortaa"/>
              <a:ea typeface="Comfortaa"/>
              <a:cs typeface="Comfortaa"/>
              <a:sym typeface="Comfortaa"/>
            </a:endParaRPr>
          </a:p>
        </p:txBody>
      </p:sp>
      <p:sp>
        <p:nvSpPr>
          <p:cNvPr id="120" name="Google Shape;120;g1293d969190_0_0"/>
          <p:cNvSpPr txBox="1">
            <a:spLocks noGrp="1"/>
          </p:cNvSpPr>
          <p:nvPr>
            <p:ph type="sldNum" idx="12"/>
          </p:nvPr>
        </p:nvSpPr>
        <p:spPr>
          <a:xfrm>
            <a:off x="6581775" y="4757738"/>
            <a:ext cx="2133600" cy="273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
        <p:nvSpPr>
          <p:cNvPr id="7" name="Google Shape;119;g1293d969190_0_0">
            <a:extLst>
              <a:ext uri="{FF2B5EF4-FFF2-40B4-BE49-F238E27FC236}">
                <a16:creationId xmlns:a16="http://schemas.microsoft.com/office/drawing/2014/main" id="{0DB6D41F-295C-56A1-262D-1A713036CBFA}"/>
              </a:ext>
            </a:extLst>
          </p:cNvPr>
          <p:cNvSpPr txBox="1"/>
          <p:nvPr/>
        </p:nvSpPr>
        <p:spPr>
          <a:xfrm>
            <a:off x="457200" y="944109"/>
            <a:ext cx="8229600" cy="1200288"/>
          </a:xfrm>
          <a:prstGeom prst="rect">
            <a:avLst/>
          </a:prstGeom>
          <a:noFill/>
          <a:ln>
            <a:noFill/>
          </a:ln>
        </p:spPr>
        <p:txBody>
          <a:bodyPr spcFirstLastPara="1" wrap="square" lIns="91425" tIns="45700" rIns="91425" bIns="45700" anchor="t" anchorCtr="0">
            <a:spAutoFit/>
          </a:bodyPr>
          <a:lstStyle/>
          <a:p>
            <a:pPr marL="285750" marR="0" lvl="0" indent="-266700" algn="just" rtl="0">
              <a:lnSpc>
                <a:spcPct val="150000"/>
              </a:lnSpc>
              <a:spcBef>
                <a:spcPts val="0"/>
              </a:spcBef>
              <a:spcAft>
                <a:spcPts val="0"/>
              </a:spcAft>
              <a:buClr>
                <a:schemeClr val="dk1"/>
              </a:buClr>
              <a:buSzPts val="1700"/>
              <a:buFont typeface="Comfortaa"/>
              <a:buChar char="•"/>
            </a:pPr>
            <a:r>
              <a:rPr lang="en-US" sz="1600" dirty="0">
                <a:solidFill>
                  <a:schemeClr val="dk1"/>
                </a:solidFill>
              </a:rPr>
              <a:t>In one-off games, defecting gives a higher payoff, does not matter what other is doing</a:t>
            </a:r>
          </a:p>
          <a:p>
            <a:pPr marL="285750" marR="0" lvl="0" indent="-266700" algn="just" rtl="0">
              <a:lnSpc>
                <a:spcPct val="150000"/>
              </a:lnSpc>
              <a:spcBef>
                <a:spcPts val="0"/>
              </a:spcBef>
              <a:spcAft>
                <a:spcPts val="0"/>
              </a:spcAft>
              <a:buClr>
                <a:schemeClr val="dk1"/>
              </a:buClr>
              <a:buSzPts val="1700"/>
              <a:buFont typeface="Comfortaa"/>
              <a:buChar char="•"/>
            </a:pPr>
            <a:r>
              <a:rPr lang="en-US" sz="1600" dirty="0">
                <a:solidFill>
                  <a:schemeClr val="dk1"/>
                </a:solidFill>
              </a:rPr>
              <a:t>With multiple games, if the opponent cooperates and defect at random, or follows a set of pattern, always defecting still gives the best payout</a:t>
            </a:r>
            <a:r>
              <a:rPr lang="en-US" dirty="0">
                <a:solidFill>
                  <a:schemeClr val="dk1"/>
                </a:solidFill>
              </a:rPr>
              <a:t>.</a:t>
            </a:r>
          </a:p>
        </p:txBody>
      </p:sp>
      <p:pic>
        <p:nvPicPr>
          <p:cNvPr id="14" name="图片 13">
            <a:extLst>
              <a:ext uri="{FF2B5EF4-FFF2-40B4-BE49-F238E27FC236}">
                <a16:creationId xmlns:a16="http://schemas.microsoft.com/office/drawing/2014/main" id="{6CCB5CD0-FCC8-23A4-04A1-0B75428A5B13}"/>
              </a:ext>
            </a:extLst>
          </p:cNvPr>
          <p:cNvPicPr>
            <a:picLocks noChangeAspect="1"/>
          </p:cNvPicPr>
          <p:nvPr/>
        </p:nvPicPr>
        <p:blipFill>
          <a:blip r:embed="rId3"/>
          <a:stretch>
            <a:fillRect/>
          </a:stretch>
        </p:blipFill>
        <p:spPr>
          <a:xfrm>
            <a:off x="4626428" y="2287630"/>
            <a:ext cx="3131160" cy="511210"/>
          </a:xfrm>
          <a:prstGeom prst="rect">
            <a:avLst/>
          </a:prstGeom>
        </p:spPr>
      </p:pic>
      <p:pic>
        <p:nvPicPr>
          <p:cNvPr id="16" name="图片 15">
            <a:extLst>
              <a:ext uri="{FF2B5EF4-FFF2-40B4-BE49-F238E27FC236}">
                <a16:creationId xmlns:a16="http://schemas.microsoft.com/office/drawing/2014/main" id="{5E52A359-0CC1-5EC0-31EA-DEAFEADAD104}"/>
              </a:ext>
            </a:extLst>
          </p:cNvPr>
          <p:cNvPicPr>
            <a:picLocks noChangeAspect="1"/>
          </p:cNvPicPr>
          <p:nvPr/>
        </p:nvPicPr>
        <p:blipFill>
          <a:blip r:embed="rId4"/>
          <a:stretch>
            <a:fillRect/>
          </a:stretch>
        </p:blipFill>
        <p:spPr>
          <a:xfrm>
            <a:off x="877948" y="3069521"/>
            <a:ext cx="3048003" cy="509588"/>
          </a:xfrm>
          <a:prstGeom prst="rect">
            <a:avLst/>
          </a:prstGeom>
        </p:spPr>
      </p:pic>
      <p:pic>
        <p:nvPicPr>
          <p:cNvPr id="18" name="图片 17">
            <a:extLst>
              <a:ext uri="{FF2B5EF4-FFF2-40B4-BE49-F238E27FC236}">
                <a16:creationId xmlns:a16="http://schemas.microsoft.com/office/drawing/2014/main" id="{4F0260C7-19B7-C0AC-F366-EAA8C0FB6A91}"/>
              </a:ext>
            </a:extLst>
          </p:cNvPr>
          <p:cNvPicPr>
            <a:picLocks noChangeAspect="1"/>
          </p:cNvPicPr>
          <p:nvPr/>
        </p:nvPicPr>
        <p:blipFill>
          <a:blip r:embed="rId5"/>
          <a:stretch>
            <a:fillRect/>
          </a:stretch>
        </p:blipFill>
        <p:spPr>
          <a:xfrm>
            <a:off x="4626428" y="3047441"/>
            <a:ext cx="3131160" cy="545158"/>
          </a:xfrm>
          <a:prstGeom prst="rect">
            <a:avLst/>
          </a:prstGeom>
        </p:spPr>
      </p:pic>
      <p:pic>
        <p:nvPicPr>
          <p:cNvPr id="20" name="图片 19">
            <a:extLst>
              <a:ext uri="{FF2B5EF4-FFF2-40B4-BE49-F238E27FC236}">
                <a16:creationId xmlns:a16="http://schemas.microsoft.com/office/drawing/2014/main" id="{F2BB7AAB-27A6-E4D5-A874-2ADE72408564}"/>
              </a:ext>
            </a:extLst>
          </p:cNvPr>
          <p:cNvPicPr>
            <a:picLocks noChangeAspect="1"/>
          </p:cNvPicPr>
          <p:nvPr/>
        </p:nvPicPr>
        <p:blipFill>
          <a:blip r:embed="rId6"/>
          <a:stretch>
            <a:fillRect/>
          </a:stretch>
        </p:blipFill>
        <p:spPr>
          <a:xfrm>
            <a:off x="4626428" y="3841200"/>
            <a:ext cx="3131160" cy="524190"/>
          </a:xfrm>
          <a:prstGeom prst="rect">
            <a:avLst/>
          </a:prstGeom>
        </p:spPr>
      </p:pic>
      <p:sp>
        <p:nvSpPr>
          <p:cNvPr id="22" name="文本框 21">
            <a:extLst>
              <a:ext uri="{FF2B5EF4-FFF2-40B4-BE49-F238E27FC236}">
                <a16:creationId xmlns:a16="http://schemas.microsoft.com/office/drawing/2014/main" id="{F746357B-6368-FAFA-E8EF-4B4D1D2702A7}"/>
              </a:ext>
            </a:extLst>
          </p:cNvPr>
          <p:cNvSpPr txBox="1"/>
          <p:nvPr/>
        </p:nvSpPr>
        <p:spPr>
          <a:xfrm>
            <a:off x="555811" y="4517723"/>
            <a:ext cx="6180881" cy="261610"/>
          </a:xfrm>
          <a:prstGeom prst="rect">
            <a:avLst/>
          </a:prstGeom>
          <a:noFill/>
        </p:spPr>
        <p:txBody>
          <a:bodyPr wrap="square" rtlCol="0">
            <a:spAutoFit/>
          </a:bodyPr>
          <a:lstStyle/>
          <a:p>
            <a:r>
              <a:rPr lang="en-US" altLang="zh-CN" sz="1100" b="1" dirty="0">
                <a:latin typeface="Times New Roman" panose="02020603050405020304" pitchFamily="18" charset="0"/>
                <a:cs typeface="Times New Roman" panose="02020603050405020304" pitchFamily="18" charset="0"/>
              </a:rPr>
              <a:t>Picture referenced from:</a:t>
            </a:r>
            <a:r>
              <a:rPr lang="en-US" altLang="zh-CN" sz="1100" dirty="0">
                <a:latin typeface="Times New Roman" panose="02020603050405020304" pitchFamily="18" charset="0"/>
                <a:cs typeface="Times New Roman" panose="02020603050405020304" pitchFamily="18" charset="0"/>
              </a:rPr>
              <a:t> </a:t>
            </a:r>
            <a:r>
              <a:rPr lang="en-US" altLang="zh-CN" sz="1100" dirty="0">
                <a:latin typeface="Times New Roman" panose="02020603050405020304" pitchFamily="18" charset="0"/>
                <a:cs typeface="Times New Roman" panose="02020603050405020304" pitchFamily="18" charset="0"/>
                <a:hlinkClick r:id="rId7"/>
              </a:rPr>
              <a:t>https://www.youtube.com/watch?v=BOvAbjfJ0x0</a:t>
            </a:r>
            <a:r>
              <a:rPr lang="en-US" altLang="zh-CN" sz="1100" dirty="0">
                <a:latin typeface="Times New Roman" panose="02020603050405020304" pitchFamily="18" charset="0"/>
                <a:cs typeface="Times New Roman" panose="02020603050405020304" pitchFamily="18" charset="0"/>
              </a:rPr>
              <a:t> </a:t>
            </a:r>
            <a:endParaRPr lang="zh-CN" altLang="en-US" sz="1100" dirty="0">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8335C960-2D17-E314-103F-6857128D164A}"/>
              </a:ext>
            </a:extLst>
          </p:cNvPr>
          <p:cNvSpPr txBox="1"/>
          <p:nvPr/>
        </p:nvSpPr>
        <p:spPr>
          <a:xfrm>
            <a:off x="7951808" y="2430684"/>
            <a:ext cx="405114" cy="307777"/>
          </a:xfrm>
          <a:prstGeom prst="rect">
            <a:avLst/>
          </a:prstGeom>
          <a:noFill/>
        </p:spPr>
        <p:txBody>
          <a:bodyPr wrap="square" rtlCol="0">
            <a:spAutoFit/>
          </a:bodyPr>
          <a:lstStyle/>
          <a:p>
            <a:r>
              <a:rPr lang="en-US" altLang="zh-CN" b="1" dirty="0">
                <a:solidFill>
                  <a:srgbClr val="FF0000"/>
                </a:solidFill>
              </a:rPr>
              <a:t>22</a:t>
            </a:r>
            <a:endParaRPr lang="zh-CN" altLang="en-US" b="1" dirty="0">
              <a:solidFill>
                <a:srgbClr val="FF0000"/>
              </a:solidFill>
            </a:endParaRPr>
          </a:p>
        </p:txBody>
      </p:sp>
      <p:sp>
        <p:nvSpPr>
          <p:cNvPr id="27" name="文本框 26">
            <a:extLst>
              <a:ext uri="{FF2B5EF4-FFF2-40B4-BE49-F238E27FC236}">
                <a16:creationId xmlns:a16="http://schemas.microsoft.com/office/drawing/2014/main" id="{5630ACF3-C613-78BD-A6DD-7233A5A35EC3}"/>
              </a:ext>
            </a:extLst>
          </p:cNvPr>
          <p:cNvSpPr txBox="1"/>
          <p:nvPr/>
        </p:nvSpPr>
        <p:spPr>
          <a:xfrm>
            <a:off x="7951808" y="3167361"/>
            <a:ext cx="405114" cy="307777"/>
          </a:xfrm>
          <a:prstGeom prst="rect">
            <a:avLst/>
          </a:prstGeom>
          <a:noFill/>
        </p:spPr>
        <p:txBody>
          <a:bodyPr wrap="square" rtlCol="0">
            <a:spAutoFit/>
          </a:bodyPr>
          <a:lstStyle/>
          <a:p>
            <a:r>
              <a:rPr lang="en-US" altLang="zh-CN" dirty="0"/>
              <a:t>17</a:t>
            </a:r>
            <a:endParaRPr lang="zh-CN" altLang="en-US" dirty="0"/>
          </a:p>
        </p:txBody>
      </p:sp>
      <p:sp>
        <p:nvSpPr>
          <p:cNvPr id="29" name="文本框 28">
            <a:extLst>
              <a:ext uri="{FF2B5EF4-FFF2-40B4-BE49-F238E27FC236}">
                <a16:creationId xmlns:a16="http://schemas.microsoft.com/office/drawing/2014/main" id="{437FBA03-7D53-3398-5648-18196D7DED7C}"/>
              </a:ext>
            </a:extLst>
          </p:cNvPr>
          <p:cNvSpPr txBox="1"/>
          <p:nvPr/>
        </p:nvSpPr>
        <p:spPr>
          <a:xfrm>
            <a:off x="7951808" y="3962549"/>
            <a:ext cx="405114" cy="307777"/>
          </a:xfrm>
          <a:prstGeom prst="rect">
            <a:avLst/>
          </a:prstGeom>
          <a:noFill/>
        </p:spPr>
        <p:txBody>
          <a:bodyPr wrap="square" rtlCol="0">
            <a:spAutoFit/>
          </a:bodyPr>
          <a:lstStyle/>
          <a:p>
            <a:r>
              <a:rPr lang="en-US" altLang="zh-CN" dirty="0"/>
              <a:t>12</a:t>
            </a:r>
            <a:endParaRPr lang="zh-CN" altLang="en-US" dirty="0"/>
          </a:p>
        </p:txBody>
      </p:sp>
      <p:sp>
        <p:nvSpPr>
          <p:cNvPr id="24" name="文本框 23">
            <a:extLst>
              <a:ext uri="{FF2B5EF4-FFF2-40B4-BE49-F238E27FC236}">
                <a16:creationId xmlns:a16="http://schemas.microsoft.com/office/drawing/2014/main" id="{93550127-4274-9F8B-3499-8B29A437AFD5}"/>
              </a:ext>
            </a:extLst>
          </p:cNvPr>
          <p:cNvSpPr txBox="1"/>
          <p:nvPr/>
        </p:nvSpPr>
        <p:spPr>
          <a:xfrm>
            <a:off x="977404" y="3594287"/>
            <a:ext cx="2764215" cy="307777"/>
          </a:xfrm>
          <a:prstGeom prst="rect">
            <a:avLst/>
          </a:prstGeom>
          <a:noFill/>
        </p:spPr>
        <p:txBody>
          <a:bodyPr wrap="square" rtlCol="0">
            <a:spAutoFit/>
          </a:bodyPr>
          <a:lstStyle/>
          <a:p>
            <a:r>
              <a:rPr lang="en-US" altLang="zh-CN" b="1" dirty="0"/>
              <a:t>Random cooperate and defect</a:t>
            </a:r>
            <a:endParaRPr lang="zh-CN" altLang="en-US" b="1" dirty="0"/>
          </a:p>
        </p:txBody>
      </p:sp>
      <p:sp>
        <p:nvSpPr>
          <p:cNvPr id="31" name="文本框 30">
            <a:extLst>
              <a:ext uri="{FF2B5EF4-FFF2-40B4-BE49-F238E27FC236}">
                <a16:creationId xmlns:a16="http://schemas.microsoft.com/office/drawing/2014/main" id="{CE4B310C-A007-B6C2-8AAC-C043F52B11AF}"/>
              </a:ext>
            </a:extLst>
          </p:cNvPr>
          <p:cNvSpPr txBox="1"/>
          <p:nvPr/>
        </p:nvSpPr>
        <p:spPr>
          <a:xfrm>
            <a:off x="5481354" y="2039587"/>
            <a:ext cx="1534580" cy="307777"/>
          </a:xfrm>
          <a:prstGeom prst="rect">
            <a:avLst/>
          </a:prstGeom>
          <a:noFill/>
        </p:spPr>
        <p:txBody>
          <a:bodyPr wrap="square" rtlCol="0">
            <a:spAutoFit/>
          </a:bodyPr>
          <a:lstStyle/>
          <a:p>
            <a:r>
              <a:rPr lang="en-US" altLang="zh-CN" b="1" dirty="0"/>
              <a:t>Always defect</a:t>
            </a:r>
            <a:endParaRPr lang="zh-CN" altLang="en-US" b="1" dirty="0"/>
          </a:p>
        </p:txBody>
      </p:sp>
      <p:sp>
        <p:nvSpPr>
          <p:cNvPr id="32" name="文本框 31">
            <a:extLst>
              <a:ext uri="{FF2B5EF4-FFF2-40B4-BE49-F238E27FC236}">
                <a16:creationId xmlns:a16="http://schemas.microsoft.com/office/drawing/2014/main" id="{0FC961F1-A885-0EC8-D9BB-325607B12708}"/>
              </a:ext>
            </a:extLst>
          </p:cNvPr>
          <p:cNvSpPr txBox="1"/>
          <p:nvPr/>
        </p:nvSpPr>
        <p:spPr>
          <a:xfrm>
            <a:off x="4809899" y="2800627"/>
            <a:ext cx="2764215" cy="307777"/>
          </a:xfrm>
          <a:prstGeom prst="rect">
            <a:avLst/>
          </a:prstGeom>
          <a:noFill/>
        </p:spPr>
        <p:txBody>
          <a:bodyPr wrap="square" rtlCol="0">
            <a:spAutoFit/>
          </a:bodyPr>
          <a:lstStyle/>
          <a:p>
            <a:r>
              <a:rPr lang="en-US" altLang="zh-CN" b="1" dirty="0"/>
              <a:t>Start off cooperate then defect</a:t>
            </a:r>
            <a:endParaRPr lang="zh-CN" altLang="en-US" b="1" dirty="0"/>
          </a:p>
        </p:txBody>
      </p:sp>
      <p:sp>
        <p:nvSpPr>
          <p:cNvPr id="33" name="文本框 32">
            <a:extLst>
              <a:ext uri="{FF2B5EF4-FFF2-40B4-BE49-F238E27FC236}">
                <a16:creationId xmlns:a16="http://schemas.microsoft.com/office/drawing/2014/main" id="{1E93B4AA-DBC7-AEC3-4FB6-63AF2BAF60B8}"/>
              </a:ext>
            </a:extLst>
          </p:cNvPr>
          <p:cNvSpPr txBox="1"/>
          <p:nvPr/>
        </p:nvSpPr>
        <p:spPr>
          <a:xfrm>
            <a:off x="5402383" y="3604913"/>
            <a:ext cx="1692523" cy="307777"/>
          </a:xfrm>
          <a:prstGeom prst="rect">
            <a:avLst/>
          </a:prstGeom>
          <a:noFill/>
        </p:spPr>
        <p:txBody>
          <a:bodyPr wrap="square" rtlCol="0">
            <a:spAutoFit/>
          </a:bodyPr>
          <a:lstStyle/>
          <a:p>
            <a:r>
              <a:rPr lang="en-US" altLang="zh-CN" b="1" dirty="0"/>
              <a:t>Always cooperate</a:t>
            </a:r>
            <a:endParaRPr lang="zh-CN" altLang="en-US" b="1" dirty="0"/>
          </a:p>
        </p:txBody>
      </p:sp>
      <p:cxnSp>
        <p:nvCxnSpPr>
          <p:cNvPr id="26" name="直接箭头连接符 25">
            <a:extLst>
              <a:ext uri="{FF2B5EF4-FFF2-40B4-BE49-F238E27FC236}">
                <a16:creationId xmlns:a16="http://schemas.microsoft.com/office/drawing/2014/main" id="{F97CF088-906F-63E7-35E6-06017C858A32}"/>
              </a:ext>
            </a:extLst>
          </p:cNvPr>
          <p:cNvCxnSpPr>
            <a:stCxn id="16" idx="3"/>
            <a:endCxn id="14" idx="1"/>
          </p:cNvCxnSpPr>
          <p:nvPr/>
        </p:nvCxnSpPr>
        <p:spPr>
          <a:xfrm flipV="1">
            <a:off x="3925951" y="2543235"/>
            <a:ext cx="700477" cy="78108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直接箭头连接符 35">
            <a:extLst>
              <a:ext uri="{FF2B5EF4-FFF2-40B4-BE49-F238E27FC236}">
                <a16:creationId xmlns:a16="http://schemas.microsoft.com/office/drawing/2014/main" id="{5090B8AB-FBE8-9913-12C9-3EF0A79945DA}"/>
              </a:ext>
            </a:extLst>
          </p:cNvPr>
          <p:cNvCxnSpPr>
            <a:cxnSpLocks/>
            <a:stCxn id="16" idx="3"/>
            <a:endCxn id="18" idx="1"/>
          </p:cNvCxnSpPr>
          <p:nvPr/>
        </p:nvCxnSpPr>
        <p:spPr>
          <a:xfrm flipV="1">
            <a:off x="3925951" y="3320020"/>
            <a:ext cx="700477" cy="4295"/>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直接箭头连接符 38">
            <a:extLst>
              <a:ext uri="{FF2B5EF4-FFF2-40B4-BE49-F238E27FC236}">
                <a16:creationId xmlns:a16="http://schemas.microsoft.com/office/drawing/2014/main" id="{7C5158EF-0B05-0358-1000-88BA59C5167B}"/>
              </a:ext>
            </a:extLst>
          </p:cNvPr>
          <p:cNvCxnSpPr>
            <a:cxnSpLocks/>
            <a:stCxn id="16" idx="3"/>
            <a:endCxn id="20" idx="1"/>
          </p:cNvCxnSpPr>
          <p:nvPr/>
        </p:nvCxnSpPr>
        <p:spPr>
          <a:xfrm>
            <a:off x="3925951" y="3324315"/>
            <a:ext cx="700477" cy="77898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53501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6" name="图片 5">
            <a:extLst>
              <a:ext uri="{FF2B5EF4-FFF2-40B4-BE49-F238E27FC236}">
                <a16:creationId xmlns:a16="http://schemas.microsoft.com/office/drawing/2014/main" id="{B60A8560-811C-B1A6-8E81-DE886389EED8}"/>
              </a:ext>
            </a:extLst>
          </p:cNvPr>
          <p:cNvPicPr>
            <a:picLocks noChangeAspect="1"/>
          </p:cNvPicPr>
          <p:nvPr/>
        </p:nvPicPr>
        <p:blipFill>
          <a:blip r:embed="rId3"/>
          <a:stretch>
            <a:fillRect/>
          </a:stretch>
        </p:blipFill>
        <p:spPr>
          <a:xfrm>
            <a:off x="343215" y="825529"/>
            <a:ext cx="5509467" cy="3492442"/>
          </a:xfrm>
          <a:prstGeom prst="rect">
            <a:avLst/>
          </a:prstGeom>
        </p:spPr>
      </p:pic>
      <p:sp>
        <p:nvSpPr>
          <p:cNvPr id="118" name="Google Shape;118;g1293d969190_0_0"/>
          <p:cNvSpPr txBox="1"/>
          <p:nvPr/>
        </p:nvSpPr>
        <p:spPr>
          <a:xfrm>
            <a:off x="457200" y="171086"/>
            <a:ext cx="8338457" cy="65444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02984"/>
              </a:buClr>
              <a:buSzPts val="3200"/>
              <a:buFont typeface="Times New Roman"/>
              <a:buNone/>
            </a:pPr>
            <a:r>
              <a:rPr lang="en-US" sz="3200" b="1" dirty="0">
                <a:solidFill>
                  <a:srgbClr val="502984"/>
                </a:solidFill>
                <a:latin typeface="Comfortaa"/>
                <a:ea typeface="Comfortaa"/>
                <a:cs typeface="Comfortaa"/>
                <a:sym typeface="Comfortaa"/>
              </a:rPr>
              <a:t>Axelrod’s Tournament</a:t>
            </a:r>
            <a:endParaRPr lang="en-US" sz="600" b="0" i="0" u="none" strike="noStrike" cap="none" dirty="0">
              <a:solidFill>
                <a:srgbClr val="000000"/>
              </a:solidFill>
              <a:latin typeface="Comfortaa"/>
              <a:ea typeface="Comfortaa"/>
              <a:cs typeface="Comfortaa"/>
              <a:sym typeface="Comfortaa"/>
            </a:endParaRPr>
          </a:p>
        </p:txBody>
      </p:sp>
      <p:sp>
        <p:nvSpPr>
          <p:cNvPr id="120" name="Google Shape;120;g1293d969190_0_0"/>
          <p:cNvSpPr txBox="1">
            <a:spLocks noGrp="1"/>
          </p:cNvSpPr>
          <p:nvPr>
            <p:ph type="sldNum" idx="12"/>
          </p:nvPr>
        </p:nvSpPr>
        <p:spPr>
          <a:xfrm>
            <a:off x="6581775" y="4757738"/>
            <a:ext cx="2133600" cy="273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7" name="Google Shape;119;g1293d969190_0_0">
            <a:extLst>
              <a:ext uri="{FF2B5EF4-FFF2-40B4-BE49-F238E27FC236}">
                <a16:creationId xmlns:a16="http://schemas.microsoft.com/office/drawing/2014/main" id="{0DB6D41F-295C-56A1-262D-1A713036CBFA}"/>
              </a:ext>
            </a:extLst>
          </p:cNvPr>
          <p:cNvSpPr txBox="1"/>
          <p:nvPr/>
        </p:nvSpPr>
        <p:spPr>
          <a:xfrm>
            <a:off x="5852682" y="825529"/>
            <a:ext cx="2660074" cy="3139281"/>
          </a:xfrm>
          <a:prstGeom prst="rect">
            <a:avLst/>
          </a:prstGeom>
          <a:noFill/>
          <a:ln>
            <a:noFill/>
          </a:ln>
        </p:spPr>
        <p:txBody>
          <a:bodyPr spcFirstLastPara="1" wrap="square" lIns="91425" tIns="45700" rIns="91425" bIns="45700" anchor="t" anchorCtr="0">
            <a:spAutoFit/>
          </a:bodyPr>
          <a:lstStyle/>
          <a:p>
            <a:pPr marL="304800" marR="0" lvl="0" indent="-285750" algn="just" rtl="0">
              <a:lnSpc>
                <a:spcPct val="150000"/>
              </a:lnSpc>
              <a:spcBef>
                <a:spcPts val="0"/>
              </a:spcBef>
              <a:spcAft>
                <a:spcPts val="0"/>
              </a:spcAft>
              <a:buClr>
                <a:schemeClr val="dk1"/>
              </a:buClr>
              <a:buSzPts val="1700"/>
              <a:buFont typeface="Arial" panose="020B0604020202020204" pitchFamily="34" charset="0"/>
              <a:buChar char="•"/>
            </a:pPr>
            <a:r>
              <a:rPr lang="en-US" sz="1200" dirty="0">
                <a:solidFill>
                  <a:schemeClr val="dk1"/>
                </a:solidFill>
              </a:rPr>
              <a:t>14 strategy submitted + the 50/50 random strategy</a:t>
            </a:r>
          </a:p>
          <a:p>
            <a:pPr marL="304800" marR="0" lvl="0" indent="-285750" algn="just" rtl="0">
              <a:lnSpc>
                <a:spcPct val="150000"/>
              </a:lnSpc>
              <a:spcBef>
                <a:spcPts val="0"/>
              </a:spcBef>
              <a:spcAft>
                <a:spcPts val="0"/>
              </a:spcAft>
              <a:buClr>
                <a:schemeClr val="dk1"/>
              </a:buClr>
              <a:buSzPts val="1700"/>
              <a:buFont typeface="Arial" panose="020B0604020202020204" pitchFamily="34" charset="0"/>
              <a:buChar char="•"/>
            </a:pPr>
            <a:endParaRPr lang="en-US" sz="1200" dirty="0">
              <a:solidFill>
                <a:schemeClr val="dk1"/>
              </a:solidFill>
            </a:endParaRPr>
          </a:p>
          <a:p>
            <a:pPr marL="304800" marR="0" lvl="0" indent="-285750" algn="just" rtl="0">
              <a:lnSpc>
                <a:spcPct val="150000"/>
              </a:lnSpc>
              <a:spcBef>
                <a:spcPts val="0"/>
              </a:spcBef>
              <a:spcAft>
                <a:spcPts val="0"/>
              </a:spcAft>
              <a:buClr>
                <a:schemeClr val="dk1"/>
              </a:buClr>
              <a:buSzPts val="1700"/>
              <a:buFont typeface="Arial" panose="020B0604020202020204" pitchFamily="34" charset="0"/>
              <a:buChar char="•"/>
            </a:pPr>
            <a:r>
              <a:rPr lang="en-US" sz="1200" dirty="0">
                <a:solidFill>
                  <a:schemeClr val="dk1"/>
                </a:solidFill>
              </a:rPr>
              <a:t>Each strategy was paired with each other strategy for 200 iterations of a Prisoner's Dilemma game</a:t>
            </a:r>
          </a:p>
          <a:p>
            <a:pPr marL="304800" marR="0" lvl="0" indent="-285750" algn="just" rtl="0">
              <a:lnSpc>
                <a:spcPct val="150000"/>
              </a:lnSpc>
              <a:spcBef>
                <a:spcPts val="0"/>
              </a:spcBef>
              <a:spcAft>
                <a:spcPts val="0"/>
              </a:spcAft>
              <a:buClr>
                <a:schemeClr val="dk1"/>
              </a:buClr>
              <a:buSzPts val="1700"/>
              <a:buFont typeface="Arial" panose="020B0604020202020204" pitchFamily="34" charset="0"/>
              <a:buChar char="•"/>
            </a:pPr>
            <a:endParaRPr lang="en-US" sz="1200" dirty="0">
              <a:solidFill>
                <a:schemeClr val="dk1"/>
              </a:solidFill>
            </a:endParaRPr>
          </a:p>
          <a:p>
            <a:pPr marL="304800" marR="0" lvl="0" indent="-285750" algn="just" rtl="0">
              <a:lnSpc>
                <a:spcPct val="150000"/>
              </a:lnSpc>
              <a:spcBef>
                <a:spcPts val="0"/>
              </a:spcBef>
              <a:spcAft>
                <a:spcPts val="0"/>
              </a:spcAft>
              <a:buClr>
                <a:schemeClr val="dk1"/>
              </a:buClr>
              <a:buSzPts val="1700"/>
              <a:buFont typeface="Arial" panose="020B0604020202020204" pitchFamily="34" charset="0"/>
              <a:buChar char="•"/>
            </a:pPr>
            <a:r>
              <a:rPr lang="en-US" sz="1200" dirty="0">
                <a:solidFill>
                  <a:schemeClr val="dk1"/>
                </a:solidFill>
              </a:rPr>
              <a:t>Scored on the total points accumulated through the tournament. </a:t>
            </a:r>
          </a:p>
        </p:txBody>
      </p:sp>
      <p:sp>
        <p:nvSpPr>
          <p:cNvPr id="22" name="文本框 21">
            <a:extLst>
              <a:ext uri="{FF2B5EF4-FFF2-40B4-BE49-F238E27FC236}">
                <a16:creationId xmlns:a16="http://schemas.microsoft.com/office/drawing/2014/main" id="{F746357B-6368-FAFA-E8EF-4B4D1D2702A7}"/>
              </a:ext>
            </a:extLst>
          </p:cNvPr>
          <p:cNvSpPr txBox="1"/>
          <p:nvPr/>
        </p:nvSpPr>
        <p:spPr>
          <a:xfrm>
            <a:off x="457200" y="4511517"/>
            <a:ext cx="5375565" cy="246221"/>
          </a:xfrm>
          <a:prstGeom prst="rect">
            <a:avLst/>
          </a:prstGeom>
          <a:noFill/>
        </p:spPr>
        <p:txBody>
          <a:bodyPr wrap="square" rtlCol="0">
            <a:spAutoFit/>
          </a:bodyPr>
          <a:lstStyle/>
          <a:p>
            <a:r>
              <a:rPr lang="en-US" altLang="zh-CN" sz="1000" b="1" dirty="0">
                <a:latin typeface="Times New Roman" panose="02020603050405020304" pitchFamily="18" charset="0"/>
                <a:cs typeface="Times New Roman" panose="02020603050405020304" pitchFamily="18" charset="0"/>
              </a:rPr>
              <a:t>Reference: </a:t>
            </a:r>
            <a:r>
              <a:rPr lang="en-US" altLang="zh-CN" sz="1000" dirty="0">
                <a:latin typeface="Times New Roman" panose="02020603050405020304" pitchFamily="18" charset="0"/>
                <a:cs typeface="Times New Roman" panose="02020603050405020304" pitchFamily="18" charset="0"/>
                <a:hlinkClick r:id="rId4"/>
              </a:rPr>
              <a:t>https://doi.org/10.1177/002200278002400101</a:t>
            </a:r>
            <a:r>
              <a:rPr lang="en-US" altLang="zh-CN" sz="1000" dirty="0">
                <a:latin typeface="Times New Roman" panose="02020603050405020304" pitchFamily="18" charset="0"/>
                <a:cs typeface="Times New Roman" panose="02020603050405020304" pitchFamily="18" charset="0"/>
              </a:rPr>
              <a:t> </a:t>
            </a:r>
          </a:p>
        </p:txBody>
      </p:sp>
      <p:sp>
        <p:nvSpPr>
          <p:cNvPr id="4" name="矩形 3">
            <a:extLst>
              <a:ext uri="{FF2B5EF4-FFF2-40B4-BE49-F238E27FC236}">
                <a16:creationId xmlns:a16="http://schemas.microsoft.com/office/drawing/2014/main" id="{4993FDAC-C7E0-23DD-F9B9-3A2038285DFE}"/>
              </a:ext>
            </a:extLst>
          </p:cNvPr>
          <p:cNvSpPr/>
          <p:nvPr/>
        </p:nvSpPr>
        <p:spPr>
          <a:xfrm>
            <a:off x="1671472" y="2905990"/>
            <a:ext cx="159328" cy="381000"/>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E572B5FA-DB40-D1EE-F94E-C42AEF11A8C8}"/>
              </a:ext>
            </a:extLst>
          </p:cNvPr>
          <p:cNvSpPr/>
          <p:nvPr/>
        </p:nvSpPr>
        <p:spPr>
          <a:xfrm>
            <a:off x="5171587" y="2905990"/>
            <a:ext cx="159328" cy="498762"/>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Tree>
    <p:extLst>
      <p:ext uri="{BB962C8B-B14F-4D97-AF65-F5344CB8AC3E}">
        <p14:creationId xmlns:p14="http://schemas.microsoft.com/office/powerpoint/2010/main" val="123418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293d969190_0_0"/>
          <p:cNvSpPr txBox="1"/>
          <p:nvPr/>
        </p:nvSpPr>
        <p:spPr>
          <a:xfrm>
            <a:off x="457200" y="171086"/>
            <a:ext cx="8338457" cy="65444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02984"/>
              </a:buClr>
              <a:buSzPts val="3200"/>
              <a:buFont typeface="Times New Roman"/>
              <a:buNone/>
            </a:pPr>
            <a:r>
              <a:rPr lang="en-US" altLang="zh-CN" sz="3200" b="1" i="0" u="none" strike="noStrike" cap="none" dirty="0">
                <a:solidFill>
                  <a:srgbClr val="502984"/>
                </a:solidFill>
                <a:latin typeface="Comfortaa"/>
                <a:ea typeface="Comfortaa"/>
                <a:cs typeface="Comfortaa"/>
                <a:sym typeface="Comfortaa"/>
              </a:rPr>
              <a:t>TIT</a:t>
            </a:r>
            <a:r>
              <a:rPr lang="en-US" altLang="zh-CN" sz="3200" b="1" dirty="0">
                <a:solidFill>
                  <a:srgbClr val="502984"/>
                </a:solidFill>
                <a:latin typeface="Comfortaa"/>
                <a:ea typeface="Comfortaa"/>
                <a:cs typeface="Comfortaa"/>
                <a:sym typeface="Comfortaa"/>
              </a:rPr>
              <a:t> FOR TAT</a:t>
            </a:r>
            <a:endParaRPr lang="en-US" altLang="zh-CN" sz="600" b="0" i="0" u="none" strike="noStrike" cap="none" dirty="0">
              <a:solidFill>
                <a:srgbClr val="000000"/>
              </a:solidFill>
              <a:latin typeface="Comfortaa"/>
              <a:ea typeface="Comfortaa"/>
              <a:cs typeface="Comfortaa"/>
              <a:sym typeface="Comfortaa"/>
            </a:endParaRPr>
          </a:p>
        </p:txBody>
      </p:sp>
      <p:sp>
        <p:nvSpPr>
          <p:cNvPr id="120" name="Google Shape;120;g1293d969190_0_0"/>
          <p:cNvSpPr txBox="1">
            <a:spLocks noGrp="1"/>
          </p:cNvSpPr>
          <p:nvPr>
            <p:ph type="sldNum" idx="12"/>
          </p:nvPr>
        </p:nvSpPr>
        <p:spPr>
          <a:xfrm>
            <a:off x="6581775" y="4757738"/>
            <a:ext cx="2133600" cy="273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7" name="Google Shape;119;g1293d969190_0_0">
            <a:extLst>
              <a:ext uri="{FF2B5EF4-FFF2-40B4-BE49-F238E27FC236}">
                <a16:creationId xmlns:a16="http://schemas.microsoft.com/office/drawing/2014/main" id="{0DB6D41F-295C-56A1-262D-1A713036CBFA}"/>
              </a:ext>
            </a:extLst>
          </p:cNvPr>
          <p:cNvSpPr txBox="1"/>
          <p:nvPr/>
        </p:nvSpPr>
        <p:spPr>
          <a:xfrm>
            <a:off x="2421944" y="1423393"/>
            <a:ext cx="5672326" cy="646290"/>
          </a:xfrm>
          <a:prstGeom prst="rect">
            <a:avLst/>
          </a:prstGeom>
          <a:noFill/>
          <a:ln>
            <a:noFill/>
          </a:ln>
        </p:spPr>
        <p:txBody>
          <a:bodyPr spcFirstLastPara="1" wrap="square" lIns="91425" tIns="45700" rIns="91425" bIns="45700" anchor="t" anchorCtr="0">
            <a:spAutoFit/>
          </a:bodyPr>
          <a:lstStyle/>
          <a:p>
            <a:pPr marL="190500" marR="0" lvl="0" indent="-171450" algn="just" rtl="0">
              <a:lnSpc>
                <a:spcPct val="150000"/>
              </a:lnSpc>
              <a:spcBef>
                <a:spcPts val="0"/>
              </a:spcBef>
              <a:spcAft>
                <a:spcPts val="0"/>
              </a:spcAft>
              <a:buClr>
                <a:schemeClr val="dk1"/>
              </a:buClr>
              <a:buSzPts val="1700"/>
              <a:buFont typeface="Arial" panose="020B0604020202020204" pitchFamily="34" charset="0"/>
              <a:buChar char="•"/>
            </a:pPr>
            <a:r>
              <a:rPr lang="en-US" altLang="zh-CN" sz="1200" dirty="0">
                <a:solidFill>
                  <a:schemeClr val="dk1"/>
                </a:solidFill>
              </a:rPr>
              <a:t>Since it can reciprocate quickly against defectors. Any strategy against it would get instantly </a:t>
            </a:r>
            <a:r>
              <a:rPr lang="en-US" altLang="zh-CN" sz="1200" dirty="0">
                <a:solidFill>
                  <a:srgbClr val="FF0000"/>
                </a:solidFill>
              </a:rPr>
              <a:t>punishment</a:t>
            </a:r>
            <a:r>
              <a:rPr lang="en-US" altLang="zh-CN" sz="1200" dirty="0">
                <a:solidFill>
                  <a:schemeClr val="dk1"/>
                </a:solidFill>
              </a:rPr>
              <a:t> and put into a bad situation (get lower payoff)</a:t>
            </a:r>
            <a:endParaRPr lang="en-US" sz="1200" dirty="0">
              <a:solidFill>
                <a:schemeClr val="dk1"/>
              </a:solidFill>
            </a:endParaRPr>
          </a:p>
        </p:txBody>
      </p:sp>
      <p:sp>
        <p:nvSpPr>
          <p:cNvPr id="12" name="文本框 11">
            <a:extLst>
              <a:ext uri="{FF2B5EF4-FFF2-40B4-BE49-F238E27FC236}">
                <a16:creationId xmlns:a16="http://schemas.microsoft.com/office/drawing/2014/main" id="{8086577B-915F-4754-2214-89C6BE1F188A}"/>
              </a:ext>
            </a:extLst>
          </p:cNvPr>
          <p:cNvSpPr txBox="1"/>
          <p:nvPr/>
        </p:nvSpPr>
        <p:spPr>
          <a:xfrm>
            <a:off x="2421944" y="746382"/>
            <a:ext cx="4814047" cy="698717"/>
          </a:xfrm>
          <a:prstGeom prst="rect">
            <a:avLst/>
          </a:prstGeom>
          <a:noFill/>
        </p:spPr>
        <p:txBody>
          <a:bodyPr wrap="square">
            <a:spAutoFit/>
          </a:bodyPr>
          <a:lstStyle/>
          <a:p>
            <a:pPr marL="19050" marR="0" lvl="0" algn="just" rtl="0">
              <a:lnSpc>
                <a:spcPct val="150000"/>
              </a:lnSpc>
              <a:spcBef>
                <a:spcPts val="0"/>
              </a:spcBef>
              <a:spcAft>
                <a:spcPts val="0"/>
              </a:spcAft>
              <a:buClr>
                <a:schemeClr val="dk1"/>
              </a:buClr>
              <a:buSzPts val="1700"/>
            </a:pPr>
            <a:r>
              <a:rPr lang="en-US" altLang="zh-CN" sz="1400" b="1" i="1" dirty="0">
                <a:solidFill>
                  <a:schemeClr val="dk1"/>
                </a:solidFill>
              </a:rPr>
              <a:t>Cooperates on the first round and then just copies what the other person did last round</a:t>
            </a:r>
          </a:p>
        </p:txBody>
      </p:sp>
      <p:graphicFrame>
        <p:nvGraphicFramePr>
          <p:cNvPr id="11" name="表格 12">
            <a:extLst>
              <a:ext uri="{FF2B5EF4-FFF2-40B4-BE49-F238E27FC236}">
                <a16:creationId xmlns:a16="http://schemas.microsoft.com/office/drawing/2014/main" id="{4152D2A9-A581-E4AE-9D19-375847A8BE9E}"/>
              </a:ext>
            </a:extLst>
          </p:cNvPr>
          <p:cNvGraphicFramePr>
            <a:graphicFrameLocks noGrp="1"/>
          </p:cNvGraphicFramePr>
          <p:nvPr>
            <p:extLst>
              <p:ext uri="{D42A27DB-BD31-4B8C-83A1-F6EECF244321}">
                <p14:modId xmlns:p14="http://schemas.microsoft.com/office/powerpoint/2010/main" val="2342298624"/>
              </p:ext>
            </p:extLst>
          </p:nvPr>
        </p:nvGraphicFramePr>
        <p:xfrm>
          <a:off x="3448097" y="2072414"/>
          <a:ext cx="4304262" cy="1219200"/>
        </p:xfrm>
        <a:graphic>
          <a:graphicData uri="http://schemas.openxmlformats.org/drawingml/2006/table">
            <a:tbl>
              <a:tblPr firstRow="1" bandRow="1">
                <a:tableStyleId>{5C22544A-7EE6-4342-B048-85BDC9FD1C3A}</a:tableStyleId>
              </a:tblPr>
              <a:tblGrid>
                <a:gridCol w="717377">
                  <a:extLst>
                    <a:ext uri="{9D8B030D-6E8A-4147-A177-3AD203B41FA5}">
                      <a16:colId xmlns:a16="http://schemas.microsoft.com/office/drawing/2014/main" val="2275868758"/>
                    </a:ext>
                  </a:extLst>
                </a:gridCol>
                <a:gridCol w="717377">
                  <a:extLst>
                    <a:ext uri="{9D8B030D-6E8A-4147-A177-3AD203B41FA5}">
                      <a16:colId xmlns:a16="http://schemas.microsoft.com/office/drawing/2014/main" val="2998771351"/>
                    </a:ext>
                  </a:extLst>
                </a:gridCol>
                <a:gridCol w="716775">
                  <a:extLst>
                    <a:ext uri="{9D8B030D-6E8A-4147-A177-3AD203B41FA5}">
                      <a16:colId xmlns:a16="http://schemas.microsoft.com/office/drawing/2014/main" val="3941015403"/>
                    </a:ext>
                  </a:extLst>
                </a:gridCol>
                <a:gridCol w="717979">
                  <a:extLst>
                    <a:ext uri="{9D8B030D-6E8A-4147-A177-3AD203B41FA5}">
                      <a16:colId xmlns:a16="http://schemas.microsoft.com/office/drawing/2014/main" val="216140276"/>
                    </a:ext>
                  </a:extLst>
                </a:gridCol>
                <a:gridCol w="717377">
                  <a:extLst>
                    <a:ext uri="{9D8B030D-6E8A-4147-A177-3AD203B41FA5}">
                      <a16:colId xmlns:a16="http://schemas.microsoft.com/office/drawing/2014/main" val="3886624520"/>
                    </a:ext>
                  </a:extLst>
                </a:gridCol>
                <a:gridCol w="717377">
                  <a:extLst>
                    <a:ext uri="{9D8B030D-6E8A-4147-A177-3AD203B41FA5}">
                      <a16:colId xmlns:a16="http://schemas.microsoft.com/office/drawing/2014/main" val="3773550806"/>
                    </a:ext>
                  </a:extLst>
                </a:gridCol>
              </a:tblGrid>
              <a:tr h="0">
                <a:tc>
                  <a:txBody>
                    <a:bodyPr/>
                    <a:lstStyle/>
                    <a:p>
                      <a:pPr algn="ctr"/>
                      <a:r>
                        <a:rPr lang="en-US" altLang="zh-CN" b="0" dirty="0">
                          <a:solidFill>
                            <a:schemeClr val="tx1"/>
                          </a:solidFill>
                        </a:rPr>
                        <a:t>3</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5</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3</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12</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08326307"/>
                  </a:ext>
                </a:extLst>
              </a:tr>
              <a:tr h="289384">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solidFill>
                            <a:srgbClr val="FF0000"/>
                          </a:solidFill>
                        </a:rPr>
                        <a:t>DE</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solidFill>
                            <a:srgbClr val="FF0000"/>
                          </a:solidFill>
                        </a:rPr>
                        <a:t>DE</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17044772"/>
                  </a:ext>
                </a:extLst>
              </a:tr>
              <a:tr h="277999">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solidFill>
                            <a:srgbClr val="FF0000"/>
                          </a:solidFill>
                        </a:rPr>
                        <a:t>DE</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solidFill>
                            <a:srgbClr val="FF0000"/>
                          </a:solidFill>
                        </a:rPr>
                        <a:t>DE</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29026840"/>
                  </a:ext>
                </a:extLst>
              </a:tr>
              <a:tr h="266666">
                <a:tc>
                  <a:txBody>
                    <a:bodyPr/>
                    <a:lstStyle/>
                    <a:p>
                      <a:pPr algn="ctr"/>
                      <a:r>
                        <a:rPr lang="en-US" altLang="zh-CN" dirty="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rgbClr val="FF0000"/>
                          </a:solidFill>
                        </a:rPr>
                        <a:t>5</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12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33893501"/>
                  </a:ext>
                </a:extLst>
              </a:tr>
            </a:tbl>
          </a:graphicData>
        </a:graphic>
      </p:graphicFrame>
      <p:sp>
        <p:nvSpPr>
          <p:cNvPr id="17" name="Google Shape;119;g1293d969190_0_0">
            <a:extLst>
              <a:ext uri="{FF2B5EF4-FFF2-40B4-BE49-F238E27FC236}">
                <a16:creationId xmlns:a16="http://schemas.microsoft.com/office/drawing/2014/main" id="{4AC9E8BF-15CA-69DD-B1E8-CA1E54D1D9DA}"/>
              </a:ext>
            </a:extLst>
          </p:cNvPr>
          <p:cNvSpPr txBox="1"/>
          <p:nvPr/>
        </p:nvSpPr>
        <p:spPr>
          <a:xfrm>
            <a:off x="2421944" y="3357034"/>
            <a:ext cx="5672326" cy="923289"/>
          </a:xfrm>
          <a:prstGeom prst="rect">
            <a:avLst/>
          </a:prstGeom>
          <a:noFill/>
          <a:ln>
            <a:noFill/>
          </a:ln>
        </p:spPr>
        <p:txBody>
          <a:bodyPr spcFirstLastPara="1" wrap="square" lIns="91425" tIns="45700" rIns="91425" bIns="45700" anchor="t" anchorCtr="0">
            <a:spAutoFit/>
          </a:bodyPr>
          <a:lstStyle/>
          <a:p>
            <a:pPr marL="190500" marR="0" lvl="0" indent="-171450" algn="just" rtl="0">
              <a:lnSpc>
                <a:spcPct val="150000"/>
              </a:lnSpc>
              <a:spcBef>
                <a:spcPts val="0"/>
              </a:spcBef>
              <a:spcAft>
                <a:spcPts val="0"/>
              </a:spcAft>
              <a:buClr>
                <a:schemeClr val="dk1"/>
              </a:buClr>
              <a:buSzPts val="1700"/>
              <a:buFont typeface="Arial" panose="020B0604020202020204" pitchFamily="34" charset="0"/>
              <a:buChar char="•"/>
            </a:pPr>
            <a:r>
              <a:rPr lang="en-US" altLang="zh-CN" sz="1200" b="1" dirty="0">
                <a:solidFill>
                  <a:schemeClr val="dk1"/>
                </a:solidFill>
              </a:rPr>
              <a:t>Retaliating</a:t>
            </a:r>
            <a:r>
              <a:rPr lang="en-US" altLang="zh-CN" sz="1200" dirty="0">
                <a:solidFill>
                  <a:schemeClr val="dk1"/>
                </a:solidFill>
              </a:rPr>
              <a:t>: it punishes defection, which prevent some losses and disincentive an opponent from defecting</a:t>
            </a:r>
          </a:p>
          <a:p>
            <a:pPr marL="190500" marR="0" lvl="0" indent="-171450" algn="just" rtl="0">
              <a:lnSpc>
                <a:spcPct val="150000"/>
              </a:lnSpc>
              <a:spcBef>
                <a:spcPts val="0"/>
              </a:spcBef>
              <a:spcAft>
                <a:spcPts val="0"/>
              </a:spcAft>
              <a:buClr>
                <a:schemeClr val="dk1"/>
              </a:buClr>
              <a:buSzPts val="1700"/>
              <a:buFont typeface="Arial" panose="020B0604020202020204" pitchFamily="34" charset="0"/>
              <a:buChar char="•"/>
            </a:pPr>
            <a:r>
              <a:rPr lang="en-US" altLang="zh-CN" sz="1200" dirty="0">
                <a:solidFill>
                  <a:schemeClr val="dk1"/>
                </a:solidFill>
              </a:rPr>
              <a:t>The only way to maximize payoff is start off cooperating and never defect</a:t>
            </a:r>
          </a:p>
        </p:txBody>
      </p:sp>
      <p:sp>
        <p:nvSpPr>
          <p:cNvPr id="10" name="文本框 9">
            <a:extLst>
              <a:ext uri="{FF2B5EF4-FFF2-40B4-BE49-F238E27FC236}">
                <a16:creationId xmlns:a16="http://schemas.microsoft.com/office/drawing/2014/main" id="{8FB38157-72EA-2764-421B-D463EBBE029B}"/>
              </a:ext>
            </a:extLst>
          </p:cNvPr>
          <p:cNvSpPr txBox="1"/>
          <p:nvPr/>
        </p:nvSpPr>
        <p:spPr>
          <a:xfrm>
            <a:off x="2646652" y="2137834"/>
            <a:ext cx="801445" cy="430887"/>
          </a:xfrm>
          <a:prstGeom prst="rect">
            <a:avLst/>
          </a:prstGeom>
          <a:noFill/>
        </p:spPr>
        <p:txBody>
          <a:bodyPr wrap="square">
            <a:spAutoFit/>
          </a:bodyPr>
          <a:lstStyle/>
          <a:p>
            <a:pPr marL="0" marR="0" lvl="0" indent="0" algn="l" rtl="0">
              <a:lnSpc>
                <a:spcPct val="100000"/>
              </a:lnSpc>
              <a:spcBef>
                <a:spcPts val="0"/>
              </a:spcBef>
              <a:spcAft>
                <a:spcPts val="0"/>
              </a:spcAft>
              <a:buClr>
                <a:srgbClr val="502984"/>
              </a:buClr>
              <a:buSzPts val="3200"/>
              <a:buFont typeface="Times New Roman"/>
              <a:buNone/>
            </a:pPr>
            <a:r>
              <a:rPr lang="en-US" altLang="zh-CN" sz="1100" b="1" i="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rPr>
              <a:t>TIT</a:t>
            </a:r>
            <a:r>
              <a:rPr lang="en-US" altLang="zh-CN" sz="1100" b="1" dirty="0">
                <a:solidFill>
                  <a:schemeClr val="tx1"/>
                </a:solidFill>
                <a:latin typeface="Times New Roman" panose="02020603050405020304" pitchFamily="18" charset="0"/>
                <a:ea typeface="Comfortaa"/>
                <a:cs typeface="Times New Roman" panose="02020603050405020304" pitchFamily="18" charset="0"/>
                <a:sym typeface="Comfortaa"/>
              </a:rPr>
              <a:t> FOR TAT</a:t>
            </a:r>
            <a:endParaRPr lang="en-US" altLang="zh-CN" sz="100" b="1" i="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endParaRPr>
          </a:p>
        </p:txBody>
      </p:sp>
      <p:pic>
        <p:nvPicPr>
          <p:cNvPr id="4" name="图片 3">
            <a:extLst>
              <a:ext uri="{FF2B5EF4-FFF2-40B4-BE49-F238E27FC236}">
                <a16:creationId xmlns:a16="http://schemas.microsoft.com/office/drawing/2014/main" id="{2CB93A28-A611-6427-8C02-21E9B34C8640}"/>
              </a:ext>
            </a:extLst>
          </p:cNvPr>
          <p:cNvPicPr>
            <a:picLocks noChangeAspect="1"/>
          </p:cNvPicPr>
          <p:nvPr/>
        </p:nvPicPr>
        <p:blipFill>
          <a:blip r:embed="rId3"/>
          <a:stretch>
            <a:fillRect/>
          </a:stretch>
        </p:blipFill>
        <p:spPr>
          <a:xfrm>
            <a:off x="561666" y="962833"/>
            <a:ext cx="1743075" cy="1828800"/>
          </a:xfrm>
          <a:prstGeom prst="rect">
            <a:avLst/>
          </a:prstGeom>
        </p:spPr>
      </p:pic>
    </p:spTree>
    <p:extLst>
      <p:ext uri="{BB962C8B-B14F-4D97-AF65-F5344CB8AC3E}">
        <p14:creationId xmlns:p14="http://schemas.microsoft.com/office/powerpoint/2010/main" val="3290137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293d969190_0_0"/>
          <p:cNvSpPr txBox="1"/>
          <p:nvPr/>
        </p:nvSpPr>
        <p:spPr>
          <a:xfrm>
            <a:off x="457200" y="171086"/>
            <a:ext cx="8338457" cy="65444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02984"/>
              </a:buClr>
              <a:buSzPts val="3200"/>
              <a:buFont typeface="Times New Roman"/>
              <a:buNone/>
            </a:pPr>
            <a:r>
              <a:rPr lang="en-US" altLang="zh-CN" sz="3200" b="1" i="0" u="none" strike="noStrike" cap="none" dirty="0">
                <a:solidFill>
                  <a:srgbClr val="502984"/>
                </a:solidFill>
                <a:latin typeface="Comfortaa"/>
                <a:ea typeface="Comfortaa"/>
                <a:cs typeface="Comfortaa"/>
                <a:sym typeface="Comfortaa"/>
              </a:rPr>
              <a:t>Problem of TIT</a:t>
            </a:r>
            <a:r>
              <a:rPr lang="en-US" altLang="zh-CN" sz="3200" b="1" dirty="0">
                <a:solidFill>
                  <a:srgbClr val="502984"/>
                </a:solidFill>
                <a:latin typeface="Comfortaa"/>
                <a:ea typeface="Comfortaa"/>
                <a:cs typeface="Comfortaa"/>
                <a:sym typeface="Comfortaa"/>
              </a:rPr>
              <a:t> FOR TAT</a:t>
            </a:r>
            <a:endParaRPr lang="en-US" altLang="zh-CN" sz="600" b="0" i="0" u="none" strike="noStrike" cap="none" dirty="0">
              <a:solidFill>
                <a:srgbClr val="000000"/>
              </a:solidFill>
              <a:latin typeface="Comfortaa"/>
              <a:ea typeface="Comfortaa"/>
              <a:cs typeface="Comfortaa"/>
              <a:sym typeface="Comfortaa"/>
            </a:endParaRPr>
          </a:p>
        </p:txBody>
      </p:sp>
      <p:sp>
        <p:nvSpPr>
          <p:cNvPr id="120" name="Google Shape;120;g1293d969190_0_0"/>
          <p:cNvSpPr txBox="1">
            <a:spLocks noGrp="1"/>
          </p:cNvSpPr>
          <p:nvPr>
            <p:ph type="sldNum" idx="12"/>
          </p:nvPr>
        </p:nvSpPr>
        <p:spPr>
          <a:xfrm>
            <a:off x="6581775" y="4757738"/>
            <a:ext cx="2133600" cy="273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graphicFrame>
        <p:nvGraphicFramePr>
          <p:cNvPr id="11" name="表格 12">
            <a:extLst>
              <a:ext uri="{FF2B5EF4-FFF2-40B4-BE49-F238E27FC236}">
                <a16:creationId xmlns:a16="http://schemas.microsoft.com/office/drawing/2014/main" id="{4152D2A9-A581-E4AE-9D19-375847A8BE9E}"/>
              </a:ext>
            </a:extLst>
          </p:cNvPr>
          <p:cNvGraphicFramePr>
            <a:graphicFrameLocks noGrp="1"/>
          </p:cNvGraphicFramePr>
          <p:nvPr>
            <p:extLst>
              <p:ext uri="{D42A27DB-BD31-4B8C-83A1-F6EECF244321}">
                <p14:modId xmlns:p14="http://schemas.microsoft.com/office/powerpoint/2010/main" val="1466326688"/>
              </p:ext>
            </p:extLst>
          </p:nvPr>
        </p:nvGraphicFramePr>
        <p:xfrm>
          <a:off x="3448097" y="1615970"/>
          <a:ext cx="4304262" cy="1219200"/>
        </p:xfrm>
        <a:graphic>
          <a:graphicData uri="http://schemas.openxmlformats.org/drawingml/2006/table">
            <a:tbl>
              <a:tblPr firstRow="1" bandRow="1">
                <a:tableStyleId>{5C22544A-7EE6-4342-B048-85BDC9FD1C3A}</a:tableStyleId>
              </a:tblPr>
              <a:tblGrid>
                <a:gridCol w="717377">
                  <a:extLst>
                    <a:ext uri="{9D8B030D-6E8A-4147-A177-3AD203B41FA5}">
                      <a16:colId xmlns:a16="http://schemas.microsoft.com/office/drawing/2014/main" val="2275868758"/>
                    </a:ext>
                  </a:extLst>
                </a:gridCol>
                <a:gridCol w="717377">
                  <a:extLst>
                    <a:ext uri="{9D8B030D-6E8A-4147-A177-3AD203B41FA5}">
                      <a16:colId xmlns:a16="http://schemas.microsoft.com/office/drawing/2014/main" val="2998771351"/>
                    </a:ext>
                  </a:extLst>
                </a:gridCol>
                <a:gridCol w="716775">
                  <a:extLst>
                    <a:ext uri="{9D8B030D-6E8A-4147-A177-3AD203B41FA5}">
                      <a16:colId xmlns:a16="http://schemas.microsoft.com/office/drawing/2014/main" val="3941015403"/>
                    </a:ext>
                  </a:extLst>
                </a:gridCol>
                <a:gridCol w="717979">
                  <a:extLst>
                    <a:ext uri="{9D8B030D-6E8A-4147-A177-3AD203B41FA5}">
                      <a16:colId xmlns:a16="http://schemas.microsoft.com/office/drawing/2014/main" val="216140276"/>
                    </a:ext>
                  </a:extLst>
                </a:gridCol>
                <a:gridCol w="717377">
                  <a:extLst>
                    <a:ext uri="{9D8B030D-6E8A-4147-A177-3AD203B41FA5}">
                      <a16:colId xmlns:a16="http://schemas.microsoft.com/office/drawing/2014/main" val="3886624520"/>
                    </a:ext>
                  </a:extLst>
                </a:gridCol>
                <a:gridCol w="717377">
                  <a:extLst>
                    <a:ext uri="{9D8B030D-6E8A-4147-A177-3AD203B41FA5}">
                      <a16:colId xmlns:a16="http://schemas.microsoft.com/office/drawing/2014/main" val="3773550806"/>
                    </a:ext>
                  </a:extLst>
                </a:gridCol>
              </a:tblGrid>
              <a:tr h="0">
                <a:tc>
                  <a:txBody>
                    <a:bodyPr/>
                    <a:lstStyle/>
                    <a:p>
                      <a:pPr algn="ctr"/>
                      <a:r>
                        <a:rPr lang="en-US" altLang="zh-CN" b="0" dirty="0">
                          <a:solidFill>
                            <a:schemeClr val="tx1"/>
                          </a:solidFill>
                        </a:rPr>
                        <a:t>3</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5</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3</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12</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08326307"/>
                  </a:ext>
                </a:extLst>
              </a:tr>
              <a:tr h="289384">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solidFill>
                            <a:srgbClr val="FF0000"/>
                          </a:solidFill>
                        </a:rPr>
                        <a:t>DE</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solidFill>
                            <a:srgbClr val="FF0000"/>
                          </a:solidFill>
                        </a:rPr>
                        <a:t>DE</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17044772"/>
                  </a:ext>
                </a:extLst>
              </a:tr>
              <a:tr h="277999">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solidFill>
                            <a:srgbClr val="FF0000"/>
                          </a:solidFill>
                        </a:rPr>
                        <a:t>DE</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solidFill>
                            <a:srgbClr val="FF0000"/>
                          </a:solidFill>
                        </a:rPr>
                        <a:t>DE</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29026840"/>
                  </a:ext>
                </a:extLst>
              </a:tr>
              <a:tr h="266666">
                <a:tc>
                  <a:txBody>
                    <a:bodyPr/>
                    <a:lstStyle/>
                    <a:p>
                      <a:pPr algn="ctr"/>
                      <a:r>
                        <a:rPr lang="en-US" altLang="zh-CN" dirty="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rgbClr val="FF0000"/>
                          </a:solidFill>
                        </a:rPr>
                        <a:t>5</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12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33893501"/>
                  </a:ext>
                </a:extLst>
              </a:tr>
            </a:tbl>
          </a:graphicData>
        </a:graphic>
      </p:graphicFrame>
      <p:sp>
        <p:nvSpPr>
          <p:cNvPr id="10" name="文本框 9">
            <a:extLst>
              <a:ext uri="{FF2B5EF4-FFF2-40B4-BE49-F238E27FC236}">
                <a16:creationId xmlns:a16="http://schemas.microsoft.com/office/drawing/2014/main" id="{8FB38157-72EA-2764-421B-D463EBBE029B}"/>
              </a:ext>
            </a:extLst>
          </p:cNvPr>
          <p:cNvSpPr txBox="1"/>
          <p:nvPr/>
        </p:nvSpPr>
        <p:spPr>
          <a:xfrm>
            <a:off x="2646652" y="1681390"/>
            <a:ext cx="801445" cy="430887"/>
          </a:xfrm>
          <a:prstGeom prst="rect">
            <a:avLst/>
          </a:prstGeom>
          <a:noFill/>
        </p:spPr>
        <p:txBody>
          <a:bodyPr wrap="square">
            <a:spAutoFit/>
          </a:bodyPr>
          <a:lstStyle/>
          <a:p>
            <a:pPr marL="0" marR="0" lvl="0" indent="0" algn="l" rtl="0">
              <a:lnSpc>
                <a:spcPct val="100000"/>
              </a:lnSpc>
              <a:spcBef>
                <a:spcPts val="0"/>
              </a:spcBef>
              <a:spcAft>
                <a:spcPts val="0"/>
              </a:spcAft>
              <a:buClr>
                <a:srgbClr val="502984"/>
              </a:buClr>
              <a:buSzPts val="3200"/>
              <a:buFont typeface="Times New Roman"/>
              <a:buNone/>
            </a:pPr>
            <a:r>
              <a:rPr lang="en-US" altLang="zh-CN" sz="1100" b="1" i="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rPr>
              <a:t>TIT</a:t>
            </a:r>
            <a:r>
              <a:rPr lang="en-US" altLang="zh-CN" sz="1100" b="1" dirty="0">
                <a:solidFill>
                  <a:schemeClr val="tx1"/>
                </a:solidFill>
                <a:latin typeface="Times New Roman" panose="02020603050405020304" pitchFamily="18" charset="0"/>
                <a:ea typeface="Comfortaa"/>
                <a:cs typeface="Times New Roman" panose="02020603050405020304" pitchFamily="18" charset="0"/>
                <a:sym typeface="Comfortaa"/>
              </a:rPr>
              <a:t> FOR TAT</a:t>
            </a:r>
            <a:endParaRPr lang="en-US" altLang="zh-CN" sz="100" b="1" i="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endParaRPr>
          </a:p>
        </p:txBody>
      </p:sp>
      <p:sp>
        <p:nvSpPr>
          <p:cNvPr id="13" name="文本框 12">
            <a:extLst>
              <a:ext uri="{FF2B5EF4-FFF2-40B4-BE49-F238E27FC236}">
                <a16:creationId xmlns:a16="http://schemas.microsoft.com/office/drawing/2014/main" id="{28668900-A8B6-562D-53BE-EC3A6487F435}"/>
              </a:ext>
            </a:extLst>
          </p:cNvPr>
          <p:cNvSpPr txBox="1"/>
          <p:nvPr/>
        </p:nvSpPr>
        <p:spPr>
          <a:xfrm>
            <a:off x="2646652" y="804913"/>
            <a:ext cx="4814047" cy="698717"/>
          </a:xfrm>
          <a:prstGeom prst="rect">
            <a:avLst/>
          </a:prstGeom>
          <a:noFill/>
        </p:spPr>
        <p:txBody>
          <a:bodyPr wrap="square">
            <a:spAutoFit/>
          </a:bodyPr>
          <a:lstStyle/>
          <a:p>
            <a:pPr marL="19050" marR="0" lvl="0" algn="just" rtl="0">
              <a:lnSpc>
                <a:spcPct val="150000"/>
              </a:lnSpc>
              <a:spcBef>
                <a:spcPts val="0"/>
              </a:spcBef>
              <a:spcAft>
                <a:spcPts val="0"/>
              </a:spcAft>
              <a:buClr>
                <a:schemeClr val="dk1"/>
              </a:buClr>
              <a:buSzPts val="1700"/>
            </a:pPr>
            <a:r>
              <a:rPr lang="en-US" altLang="zh-CN" sz="1400" b="1" i="1" dirty="0">
                <a:solidFill>
                  <a:schemeClr val="dk1"/>
                </a:solidFill>
              </a:rPr>
              <a:t>Because of the copying nature of TIT FOR TAT, it can not ever beat an </a:t>
            </a:r>
            <a:r>
              <a:rPr lang="en-US" altLang="zh-CN" b="1" i="1" dirty="0">
                <a:solidFill>
                  <a:schemeClr val="dk1"/>
                </a:solidFill>
              </a:rPr>
              <a:t>opponent.</a:t>
            </a:r>
            <a:endParaRPr lang="en-US" altLang="zh-CN" sz="1400" b="1" i="1" dirty="0">
              <a:solidFill>
                <a:schemeClr val="dk1"/>
              </a:solidFill>
            </a:endParaRPr>
          </a:p>
        </p:txBody>
      </p:sp>
      <p:graphicFrame>
        <p:nvGraphicFramePr>
          <p:cNvPr id="14" name="表格 12">
            <a:extLst>
              <a:ext uri="{FF2B5EF4-FFF2-40B4-BE49-F238E27FC236}">
                <a16:creationId xmlns:a16="http://schemas.microsoft.com/office/drawing/2014/main" id="{DEF2D7EA-9D7C-F4B9-D410-B1587A4D0B72}"/>
              </a:ext>
            </a:extLst>
          </p:cNvPr>
          <p:cNvGraphicFramePr>
            <a:graphicFrameLocks noGrp="1"/>
          </p:cNvGraphicFramePr>
          <p:nvPr>
            <p:extLst>
              <p:ext uri="{D42A27DB-BD31-4B8C-83A1-F6EECF244321}">
                <p14:modId xmlns:p14="http://schemas.microsoft.com/office/powerpoint/2010/main" val="483930462"/>
              </p:ext>
            </p:extLst>
          </p:nvPr>
        </p:nvGraphicFramePr>
        <p:xfrm>
          <a:off x="3448097" y="2958632"/>
          <a:ext cx="4304262" cy="1219200"/>
        </p:xfrm>
        <a:graphic>
          <a:graphicData uri="http://schemas.openxmlformats.org/drawingml/2006/table">
            <a:tbl>
              <a:tblPr firstRow="1" bandRow="1">
                <a:tableStyleId>{5C22544A-7EE6-4342-B048-85BDC9FD1C3A}</a:tableStyleId>
              </a:tblPr>
              <a:tblGrid>
                <a:gridCol w="717377">
                  <a:extLst>
                    <a:ext uri="{9D8B030D-6E8A-4147-A177-3AD203B41FA5}">
                      <a16:colId xmlns:a16="http://schemas.microsoft.com/office/drawing/2014/main" val="2275868758"/>
                    </a:ext>
                  </a:extLst>
                </a:gridCol>
                <a:gridCol w="717377">
                  <a:extLst>
                    <a:ext uri="{9D8B030D-6E8A-4147-A177-3AD203B41FA5}">
                      <a16:colId xmlns:a16="http://schemas.microsoft.com/office/drawing/2014/main" val="2998771351"/>
                    </a:ext>
                  </a:extLst>
                </a:gridCol>
                <a:gridCol w="716775">
                  <a:extLst>
                    <a:ext uri="{9D8B030D-6E8A-4147-A177-3AD203B41FA5}">
                      <a16:colId xmlns:a16="http://schemas.microsoft.com/office/drawing/2014/main" val="3941015403"/>
                    </a:ext>
                  </a:extLst>
                </a:gridCol>
                <a:gridCol w="717979">
                  <a:extLst>
                    <a:ext uri="{9D8B030D-6E8A-4147-A177-3AD203B41FA5}">
                      <a16:colId xmlns:a16="http://schemas.microsoft.com/office/drawing/2014/main" val="216140276"/>
                    </a:ext>
                  </a:extLst>
                </a:gridCol>
                <a:gridCol w="717377">
                  <a:extLst>
                    <a:ext uri="{9D8B030D-6E8A-4147-A177-3AD203B41FA5}">
                      <a16:colId xmlns:a16="http://schemas.microsoft.com/office/drawing/2014/main" val="3886624520"/>
                    </a:ext>
                  </a:extLst>
                </a:gridCol>
                <a:gridCol w="717377">
                  <a:extLst>
                    <a:ext uri="{9D8B030D-6E8A-4147-A177-3AD203B41FA5}">
                      <a16:colId xmlns:a16="http://schemas.microsoft.com/office/drawing/2014/main" val="3773550806"/>
                    </a:ext>
                  </a:extLst>
                </a:gridCol>
              </a:tblGrid>
              <a:tr h="0">
                <a:tc>
                  <a:txBody>
                    <a:bodyPr/>
                    <a:lstStyle/>
                    <a:p>
                      <a:pPr algn="ctr"/>
                      <a:r>
                        <a:rPr lang="en-US" altLang="zh-CN" b="0" dirty="0">
                          <a:solidFill>
                            <a:schemeClr val="tx1"/>
                          </a:solidFill>
                        </a:rPr>
                        <a:t>3</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3</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3</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3</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12</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08326307"/>
                  </a:ext>
                </a:extLst>
              </a:tr>
              <a:tr h="289384">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17044772"/>
                  </a:ext>
                </a:extLst>
              </a:tr>
              <a:tr h="277999">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solidFill>
                            <a:srgbClr val="FF0000"/>
                          </a:solidFill>
                        </a:rPr>
                        <a:t>DE</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29026840"/>
                  </a:ext>
                </a:extLst>
              </a:tr>
              <a:tr h="172118">
                <a:tc>
                  <a:txBody>
                    <a:bodyPr/>
                    <a:lstStyle/>
                    <a:p>
                      <a:pPr algn="ctr"/>
                      <a:r>
                        <a:rPr lang="en-US" altLang="zh-CN" dirty="0">
                          <a:solidFill>
                            <a:schemeClr val="tx1"/>
                          </a:solidFill>
                        </a:rPr>
                        <a:t>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rPr>
                        <a:t>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rPr>
                        <a:t>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rPr>
                        <a:t>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rgbClr val="FF0000"/>
                          </a:solidFill>
                        </a:rPr>
                        <a:t>5</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17</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33893501"/>
                  </a:ext>
                </a:extLst>
              </a:tr>
            </a:tbl>
          </a:graphicData>
        </a:graphic>
      </p:graphicFrame>
      <p:sp>
        <p:nvSpPr>
          <p:cNvPr id="15" name="文本框 14">
            <a:extLst>
              <a:ext uri="{FF2B5EF4-FFF2-40B4-BE49-F238E27FC236}">
                <a16:creationId xmlns:a16="http://schemas.microsoft.com/office/drawing/2014/main" id="{D5545DCE-81B5-30C9-2080-9369833195D2}"/>
              </a:ext>
            </a:extLst>
          </p:cNvPr>
          <p:cNvSpPr txBox="1"/>
          <p:nvPr/>
        </p:nvSpPr>
        <p:spPr>
          <a:xfrm>
            <a:off x="2646652" y="3024052"/>
            <a:ext cx="801445" cy="430887"/>
          </a:xfrm>
          <a:prstGeom prst="rect">
            <a:avLst/>
          </a:prstGeom>
          <a:noFill/>
        </p:spPr>
        <p:txBody>
          <a:bodyPr wrap="square">
            <a:spAutoFit/>
          </a:bodyPr>
          <a:lstStyle/>
          <a:p>
            <a:pPr marL="0" marR="0" lvl="0" indent="0" algn="l" rtl="0">
              <a:lnSpc>
                <a:spcPct val="100000"/>
              </a:lnSpc>
              <a:spcBef>
                <a:spcPts val="0"/>
              </a:spcBef>
              <a:spcAft>
                <a:spcPts val="0"/>
              </a:spcAft>
              <a:buClr>
                <a:srgbClr val="502984"/>
              </a:buClr>
              <a:buSzPts val="3200"/>
              <a:buFont typeface="Times New Roman"/>
              <a:buNone/>
            </a:pPr>
            <a:r>
              <a:rPr lang="en-US" altLang="zh-CN" sz="1100" b="1" i="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rPr>
              <a:t>TIT</a:t>
            </a:r>
            <a:r>
              <a:rPr lang="en-US" altLang="zh-CN" sz="1100" b="1" dirty="0">
                <a:solidFill>
                  <a:schemeClr val="tx1"/>
                </a:solidFill>
                <a:latin typeface="Times New Roman" panose="02020603050405020304" pitchFamily="18" charset="0"/>
                <a:ea typeface="Comfortaa"/>
                <a:cs typeface="Times New Roman" panose="02020603050405020304" pitchFamily="18" charset="0"/>
                <a:sym typeface="Comfortaa"/>
              </a:rPr>
              <a:t> FOR TAT</a:t>
            </a:r>
            <a:endParaRPr lang="en-US" altLang="zh-CN" sz="100" b="1" i="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endParaRPr>
          </a:p>
        </p:txBody>
      </p:sp>
      <p:pic>
        <p:nvPicPr>
          <p:cNvPr id="4" name="图片 3">
            <a:extLst>
              <a:ext uri="{FF2B5EF4-FFF2-40B4-BE49-F238E27FC236}">
                <a16:creationId xmlns:a16="http://schemas.microsoft.com/office/drawing/2014/main" id="{D29E18D2-FEF0-0E69-AA57-863EE6DFDF14}"/>
              </a:ext>
            </a:extLst>
          </p:cNvPr>
          <p:cNvPicPr>
            <a:picLocks noChangeAspect="1"/>
          </p:cNvPicPr>
          <p:nvPr/>
        </p:nvPicPr>
        <p:blipFill>
          <a:blip r:embed="rId3"/>
          <a:stretch>
            <a:fillRect/>
          </a:stretch>
        </p:blipFill>
        <p:spPr>
          <a:xfrm>
            <a:off x="623774" y="968734"/>
            <a:ext cx="1465285" cy="1537348"/>
          </a:xfrm>
          <a:prstGeom prst="rect">
            <a:avLst/>
          </a:prstGeom>
        </p:spPr>
      </p:pic>
      <p:sp>
        <p:nvSpPr>
          <p:cNvPr id="16" name="文本框 15">
            <a:extLst>
              <a:ext uri="{FF2B5EF4-FFF2-40B4-BE49-F238E27FC236}">
                <a16:creationId xmlns:a16="http://schemas.microsoft.com/office/drawing/2014/main" id="{1286D6CD-EB4C-2F30-8109-4AAE0D43A905}"/>
              </a:ext>
            </a:extLst>
          </p:cNvPr>
          <p:cNvSpPr txBox="1"/>
          <p:nvPr/>
        </p:nvSpPr>
        <p:spPr>
          <a:xfrm>
            <a:off x="2646652" y="4178938"/>
            <a:ext cx="5491891" cy="375552"/>
          </a:xfrm>
          <a:prstGeom prst="rect">
            <a:avLst/>
          </a:prstGeom>
          <a:noFill/>
        </p:spPr>
        <p:txBody>
          <a:bodyPr wrap="square">
            <a:spAutoFit/>
          </a:bodyPr>
          <a:lstStyle/>
          <a:p>
            <a:pPr marL="304800" marR="0" lvl="0" indent="-285750" algn="just" rtl="0">
              <a:lnSpc>
                <a:spcPct val="150000"/>
              </a:lnSpc>
              <a:spcBef>
                <a:spcPts val="0"/>
              </a:spcBef>
              <a:spcAft>
                <a:spcPts val="0"/>
              </a:spcAft>
              <a:buClr>
                <a:schemeClr val="dk1"/>
              </a:buClr>
              <a:buSzPts val="1700"/>
              <a:buFont typeface="Arial" panose="020B0604020202020204" pitchFamily="34" charset="0"/>
              <a:buChar char="•"/>
            </a:pPr>
            <a:r>
              <a:rPr lang="en-US" altLang="zh-CN" sz="1400" b="1" dirty="0">
                <a:solidFill>
                  <a:schemeClr val="dk1"/>
                </a:solidFill>
              </a:rPr>
              <a:t>Always defect </a:t>
            </a:r>
            <a:r>
              <a:rPr lang="en-US" altLang="zh-CN" sz="1400" dirty="0">
                <a:solidFill>
                  <a:schemeClr val="dk1"/>
                </a:solidFill>
              </a:rPr>
              <a:t>can only win or tie, but the payoff is lower(bad)</a:t>
            </a:r>
          </a:p>
        </p:txBody>
      </p:sp>
      <p:pic>
        <p:nvPicPr>
          <p:cNvPr id="18" name="图片 17">
            <a:extLst>
              <a:ext uri="{FF2B5EF4-FFF2-40B4-BE49-F238E27FC236}">
                <a16:creationId xmlns:a16="http://schemas.microsoft.com/office/drawing/2014/main" id="{DFCD69BC-7658-F3AF-471B-EEF5A0FA6551}"/>
              </a:ext>
            </a:extLst>
          </p:cNvPr>
          <p:cNvPicPr>
            <a:picLocks noChangeAspect="1"/>
          </p:cNvPicPr>
          <p:nvPr/>
        </p:nvPicPr>
        <p:blipFill>
          <a:blip r:embed="rId4"/>
          <a:stretch>
            <a:fillRect/>
          </a:stretch>
        </p:blipFill>
        <p:spPr>
          <a:xfrm>
            <a:off x="649589" y="2835170"/>
            <a:ext cx="1317544" cy="1577341"/>
          </a:xfrm>
          <a:prstGeom prst="rect">
            <a:avLst/>
          </a:prstGeom>
        </p:spPr>
      </p:pic>
    </p:spTree>
    <p:extLst>
      <p:ext uri="{BB962C8B-B14F-4D97-AF65-F5344CB8AC3E}">
        <p14:creationId xmlns:p14="http://schemas.microsoft.com/office/powerpoint/2010/main" val="2464392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293d969190_0_0"/>
          <p:cNvSpPr txBox="1"/>
          <p:nvPr/>
        </p:nvSpPr>
        <p:spPr>
          <a:xfrm>
            <a:off x="457200" y="171086"/>
            <a:ext cx="8338457" cy="65444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02984"/>
              </a:buClr>
              <a:buSzPts val="3200"/>
              <a:buFont typeface="Times New Roman"/>
              <a:buNone/>
            </a:pPr>
            <a:r>
              <a:rPr lang="en-US" altLang="zh-CN" sz="3200" b="1" i="0" u="none" strike="noStrike" cap="none" dirty="0">
                <a:solidFill>
                  <a:srgbClr val="502984"/>
                </a:solidFill>
                <a:latin typeface="Comfortaa"/>
                <a:ea typeface="Comfortaa"/>
                <a:cs typeface="Comfortaa"/>
                <a:sym typeface="Comfortaa"/>
              </a:rPr>
              <a:t>GRADUAL</a:t>
            </a:r>
            <a:endParaRPr lang="en-US" altLang="zh-CN" sz="600" b="0" i="0" u="none" strike="noStrike" cap="none" dirty="0">
              <a:solidFill>
                <a:srgbClr val="000000"/>
              </a:solidFill>
              <a:latin typeface="Comfortaa"/>
              <a:ea typeface="Comfortaa"/>
              <a:cs typeface="Comfortaa"/>
              <a:sym typeface="Comfortaa"/>
            </a:endParaRPr>
          </a:p>
        </p:txBody>
      </p:sp>
      <p:sp>
        <p:nvSpPr>
          <p:cNvPr id="120" name="Google Shape;120;g1293d969190_0_0"/>
          <p:cNvSpPr txBox="1">
            <a:spLocks noGrp="1"/>
          </p:cNvSpPr>
          <p:nvPr>
            <p:ph type="sldNum" idx="12"/>
          </p:nvPr>
        </p:nvSpPr>
        <p:spPr>
          <a:xfrm>
            <a:off x="6581775" y="4757738"/>
            <a:ext cx="2133600" cy="273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7" name="Google Shape;119;g1293d969190_0_0">
            <a:extLst>
              <a:ext uri="{FF2B5EF4-FFF2-40B4-BE49-F238E27FC236}">
                <a16:creationId xmlns:a16="http://schemas.microsoft.com/office/drawing/2014/main" id="{0DB6D41F-295C-56A1-262D-1A713036CBFA}"/>
              </a:ext>
            </a:extLst>
          </p:cNvPr>
          <p:cNvSpPr txBox="1"/>
          <p:nvPr/>
        </p:nvSpPr>
        <p:spPr>
          <a:xfrm>
            <a:off x="2421944" y="1423393"/>
            <a:ext cx="5672326" cy="646290"/>
          </a:xfrm>
          <a:prstGeom prst="rect">
            <a:avLst/>
          </a:prstGeom>
          <a:noFill/>
          <a:ln>
            <a:noFill/>
          </a:ln>
        </p:spPr>
        <p:txBody>
          <a:bodyPr spcFirstLastPara="1" wrap="square" lIns="91425" tIns="45700" rIns="91425" bIns="45700" anchor="t" anchorCtr="0">
            <a:spAutoFit/>
          </a:bodyPr>
          <a:lstStyle/>
          <a:p>
            <a:pPr marL="190500" marR="0" lvl="0" indent="-171450" algn="just" rtl="0">
              <a:lnSpc>
                <a:spcPct val="150000"/>
              </a:lnSpc>
              <a:spcBef>
                <a:spcPts val="0"/>
              </a:spcBef>
              <a:spcAft>
                <a:spcPts val="0"/>
              </a:spcAft>
              <a:buClr>
                <a:schemeClr val="dk1"/>
              </a:buClr>
              <a:buSzPts val="1700"/>
              <a:buFont typeface="Arial" panose="020B0604020202020204" pitchFamily="34" charset="0"/>
              <a:buChar char="•"/>
            </a:pPr>
            <a:r>
              <a:rPr lang="en-US" altLang="zh-CN" sz="1200" dirty="0">
                <a:solidFill>
                  <a:schemeClr val="dk1"/>
                </a:solidFill>
              </a:rPr>
              <a:t>Compared with GRADUAL, TIT FOR TAT allows cooperation if the person wants to cooperate again </a:t>
            </a:r>
            <a:endParaRPr lang="en-US" sz="1200" dirty="0">
              <a:solidFill>
                <a:schemeClr val="dk1"/>
              </a:solidFill>
            </a:endParaRPr>
          </a:p>
        </p:txBody>
      </p:sp>
      <p:sp>
        <p:nvSpPr>
          <p:cNvPr id="12" name="文本框 11">
            <a:extLst>
              <a:ext uri="{FF2B5EF4-FFF2-40B4-BE49-F238E27FC236}">
                <a16:creationId xmlns:a16="http://schemas.microsoft.com/office/drawing/2014/main" id="{8086577B-915F-4754-2214-89C6BE1F188A}"/>
              </a:ext>
            </a:extLst>
          </p:cNvPr>
          <p:cNvSpPr txBox="1"/>
          <p:nvPr/>
        </p:nvSpPr>
        <p:spPr>
          <a:xfrm>
            <a:off x="2421944" y="746382"/>
            <a:ext cx="4814047" cy="698717"/>
          </a:xfrm>
          <a:prstGeom prst="rect">
            <a:avLst/>
          </a:prstGeom>
          <a:noFill/>
        </p:spPr>
        <p:txBody>
          <a:bodyPr wrap="square">
            <a:spAutoFit/>
          </a:bodyPr>
          <a:lstStyle/>
          <a:p>
            <a:pPr marL="19050" marR="0" lvl="0" algn="just" rtl="0">
              <a:lnSpc>
                <a:spcPct val="150000"/>
              </a:lnSpc>
              <a:spcBef>
                <a:spcPts val="0"/>
              </a:spcBef>
              <a:spcAft>
                <a:spcPts val="0"/>
              </a:spcAft>
              <a:buClr>
                <a:schemeClr val="dk1"/>
              </a:buClr>
              <a:buSzPts val="1700"/>
            </a:pPr>
            <a:r>
              <a:rPr lang="en-US" altLang="zh-CN" sz="1400" b="1" i="1" dirty="0">
                <a:solidFill>
                  <a:schemeClr val="dk1"/>
                </a:solidFill>
              </a:rPr>
              <a:t>Never the first to defect, but once the other defected it never cooperate again</a:t>
            </a:r>
          </a:p>
        </p:txBody>
      </p:sp>
      <p:graphicFrame>
        <p:nvGraphicFramePr>
          <p:cNvPr id="11" name="表格 12">
            <a:extLst>
              <a:ext uri="{FF2B5EF4-FFF2-40B4-BE49-F238E27FC236}">
                <a16:creationId xmlns:a16="http://schemas.microsoft.com/office/drawing/2014/main" id="{4152D2A9-A581-E4AE-9D19-375847A8BE9E}"/>
              </a:ext>
            </a:extLst>
          </p:cNvPr>
          <p:cNvGraphicFramePr>
            <a:graphicFrameLocks noGrp="1"/>
          </p:cNvGraphicFramePr>
          <p:nvPr>
            <p:extLst>
              <p:ext uri="{D42A27DB-BD31-4B8C-83A1-F6EECF244321}">
                <p14:modId xmlns:p14="http://schemas.microsoft.com/office/powerpoint/2010/main" val="220669232"/>
              </p:ext>
            </p:extLst>
          </p:nvPr>
        </p:nvGraphicFramePr>
        <p:xfrm>
          <a:off x="3448097" y="2072414"/>
          <a:ext cx="4304262" cy="1219200"/>
        </p:xfrm>
        <a:graphic>
          <a:graphicData uri="http://schemas.openxmlformats.org/drawingml/2006/table">
            <a:tbl>
              <a:tblPr firstRow="1" bandRow="1">
                <a:tableStyleId>{5C22544A-7EE6-4342-B048-85BDC9FD1C3A}</a:tableStyleId>
              </a:tblPr>
              <a:tblGrid>
                <a:gridCol w="717377">
                  <a:extLst>
                    <a:ext uri="{9D8B030D-6E8A-4147-A177-3AD203B41FA5}">
                      <a16:colId xmlns:a16="http://schemas.microsoft.com/office/drawing/2014/main" val="2275868758"/>
                    </a:ext>
                  </a:extLst>
                </a:gridCol>
                <a:gridCol w="717377">
                  <a:extLst>
                    <a:ext uri="{9D8B030D-6E8A-4147-A177-3AD203B41FA5}">
                      <a16:colId xmlns:a16="http://schemas.microsoft.com/office/drawing/2014/main" val="2998771351"/>
                    </a:ext>
                  </a:extLst>
                </a:gridCol>
                <a:gridCol w="716775">
                  <a:extLst>
                    <a:ext uri="{9D8B030D-6E8A-4147-A177-3AD203B41FA5}">
                      <a16:colId xmlns:a16="http://schemas.microsoft.com/office/drawing/2014/main" val="3941015403"/>
                    </a:ext>
                  </a:extLst>
                </a:gridCol>
                <a:gridCol w="717979">
                  <a:extLst>
                    <a:ext uri="{9D8B030D-6E8A-4147-A177-3AD203B41FA5}">
                      <a16:colId xmlns:a16="http://schemas.microsoft.com/office/drawing/2014/main" val="216140276"/>
                    </a:ext>
                  </a:extLst>
                </a:gridCol>
                <a:gridCol w="717377">
                  <a:extLst>
                    <a:ext uri="{9D8B030D-6E8A-4147-A177-3AD203B41FA5}">
                      <a16:colId xmlns:a16="http://schemas.microsoft.com/office/drawing/2014/main" val="3886624520"/>
                    </a:ext>
                  </a:extLst>
                </a:gridCol>
                <a:gridCol w="717377">
                  <a:extLst>
                    <a:ext uri="{9D8B030D-6E8A-4147-A177-3AD203B41FA5}">
                      <a16:colId xmlns:a16="http://schemas.microsoft.com/office/drawing/2014/main" val="3773550806"/>
                    </a:ext>
                  </a:extLst>
                </a:gridCol>
              </a:tblGrid>
              <a:tr h="0">
                <a:tc>
                  <a:txBody>
                    <a:bodyPr/>
                    <a:lstStyle/>
                    <a:p>
                      <a:pPr algn="ctr"/>
                      <a:r>
                        <a:rPr lang="en-US" altLang="zh-CN" b="0" dirty="0">
                          <a:solidFill>
                            <a:schemeClr val="tx1"/>
                          </a:solidFill>
                        </a:rPr>
                        <a:t>3</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5</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5</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14</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08326307"/>
                  </a:ext>
                </a:extLst>
              </a:tr>
              <a:tr h="289384">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solidFill>
                            <a:srgbClr val="FF0000"/>
                          </a:solidFill>
                        </a:rPr>
                        <a:t>DE</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solidFill>
                            <a:srgbClr val="FF0000"/>
                          </a:solidFill>
                        </a:rPr>
                        <a:t>DE</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solidFill>
                            <a:srgbClr val="FF0000"/>
                          </a:solidFill>
                        </a:rPr>
                        <a:t>DE</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17044772"/>
                  </a:ext>
                </a:extLst>
              </a:tr>
              <a:tr h="277999">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solidFill>
                            <a:srgbClr val="FF0000"/>
                          </a:solidFill>
                        </a:rPr>
                        <a:t>DE</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solidFill>
                            <a:srgbClr val="FF0000"/>
                          </a:solidFill>
                        </a:rPr>
                        <a:t>DE</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29026840"/>
                  </a:ext>
                </a:extLst>
              </a:tr>
              <a:tr h="266666">
                <a:tc>
                  <a:txBody>
                    <a:bodyPr/>
                    <a:lstStyle/>
                    <a:p>
                      <a:pPr algn="ctr"/>
                      <a:r>
                        <a:rPr lang="en-US" altLang="zh-CN" dirty="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rgbClr val="FF0000"/>
                          </a:solidFill>
                        </a:rPr>
                        <a:t>5</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9</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33893501"/>
                  </a:ext>
                </a:extLst>
              </a:tr>
            </a:tbl>
          </a:graphicData>
        </a:graphic>
      </p:graphicFrame>
      <p:sp>
        <p:nvSpPr>
          <p:cNvPr id="17" name="Google Shape;119;g1293d969190_0_0">
            <a:extLst>
              <a:ext uri="{FF2B5EF4-FFF2-40B4-BE49-F238E27FC236}">
                <a16:creationId xmlns:a16="http://schemas.microsoft.com/office/drawing/2014/main" id="{4AC9E8BF-15CA-69DD-B1E8-CA1E54D1D9DA}"/>
              </a:ext>
            </a:extLst>
          </p:cNvPr>
          <p:cNvSpPr txBox="1"/>
          <p:nvPr/>
        </p:nvSpPr>
        <p:spPr>
          <a:xfrm>
            <a:off x="2421944" y="3357034"/>
            <a:ext cx="5672326" cy="369291"/>
          </a:xfrm>
          <a:prstGeom prst="rect">
            <a:avLst/>
          </a:prstGeom>
          <a:noFill/>
          <a:ln>
            <a:noFill/>
          </a:ln>
        </p:spPr>
        <p:txBody>
          <a:bodyPr spcFirstLastPara="1" wrap="square" lIns="91425" tIns="45700" rIns="91425" bIns="45700" anchor="t" anchorCtr="0">
            <a:spAutoFit/>
          </a:bodyPr>
          <a:lstStyle/>
          <a:p>
            <a:pPr marL="190500" marR="0" lvl="0" indent="-171450" algn="just" rtl="0">
              <a:lnSpc>
                <a:spcPct val="150000"/>
              </a:lnSpc>
              <a:spcBef>
                <a:spcPts val="0"/>
              </a:spcBef>
              <a:spcAft>
                <a:spcPts val="0"/>
              </a:spcAft>
              <a:buClr>
                <a:schemeClr val="dk1"/>
              </a:buClr>
              <a:buSzPts val="1700"/>
              <a:buFont typeface="Arial" panose="020B0604020202020204" pitchFamily="34" charset="0"/>
              <a:buChar char="•"/>
            </a:pPr>
            <a:r>
              <a:rPr lang="en-US" altLang="zh-CN" sz="1200" dirty="0">
                <a:solidFill>
                  <a:schemeClr val="dk1"/>
                </a:solidFill>
              </a:rPr>
              <a:t>The punishment GRUDGER gives, hurts the punisher alongside the punish.</a:t>
            </a:r>
          </a:p>
        </p:txBody>
      </p:sp>
      <p:sp>
        <p:nvSpPr>
          <p:cNvPr id="10" name="文本框 9">
            <a:extLst>
              <a:ext uri="{FF2B5EF4-FFF2-40B4-BE49-F238E27FC236}">
                <a16:creationId xmlns:a16="http://schemas.microsoft.com/office/drawing/2014/main" id="{8FB38157-72EA-2764-421B-D463EBBE029B}"/>
              </a:ext>
            </a:extLst>
          </p:cNvPr>
          <p:cNvSpPr txBox="1"/>
          <p:nvPr/>
        </p:nvSpPr>
        <p:spPr>
          <a:xfrm>
            <a:off x="2538805" y="2177585"/>
            <a:ext cx="909292" cy="261610"/>
          </a:xfrm>
          <a:prstGeom prst="rect">
            <a:avLst/>
          </a:prstGeom>
          <a:noFill/>
        </p:spPr>
        <p:txBody>
          <a:bodyPr wrap="square">
            <a:spAutoFit/>
          </a:bodyPr>
          <a:lstStyle/>
          <a:p>
            <a:pPr marL="0" marR="0" lvl="0" indent="0" algn="l" rtl="0">
              <a:lnSpc>
                <a:spcPct val="100000"/>
              </a:lnSpc>
              <a:spcBef>
                <a:spcPts val="0"/>
              </a:spcBef>
              <a:spcAft>
                <a:spcPts val="0"/>
              </a:spcAft>
              <a:buClr>
                <a:srgbClr val="502984"/>
              </a:buClr>
              <a:buSzPts val="3200"/>
              <a:buFont typeface="Times New Roman"/>
              <a:buNone/>
            </a:pPr>
            <a:r>
              <a:rPr lang="en-US" altLang="zh-CN" sz="1100" b="1" i="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rPr>
              <a:t>GRADUAL</a:t>
            </a:r>
            <a:endParaRPr lang="en-US" altLang="zh-CN" sz="100" b="1" i="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endParaRPr>
          </a:p>
        </p:txBody>
      </p:sp>
      <p:pic>
        <p:nvPicPr>
          <p:cNvPr id="4" name="图片 3">
            <a:extLst>
              <a:ext uri="{FF2B5EF4-FFF2-40B4-BE49-F238E27FC236}">
                <a16:creationId xmlns:a16="http://schemas.microsoft.com/office/drawing/2014/main" id="{3E06FAFD-2EAC-DBDC-109E-9D416E7DDF46}"/>
              </a:ext>
            </a:extLst>
          </p:cNvPr>
          <p:cNvPicPr>
            <a:picLocks noChangeAspect="1"/>
          </p:cNvPicPr>
          <p:nvPr/>
        </p:nvPicPr>
        <p:blipFill>
          <a:blip r:embed="rId3"/>
          <a:stretch>
            <a:fillRect/>
          </a:stretch>
        </p:blipFill>
        <p:spPr>
          <a:xfrm>
            <a:off x="541656" y="921908"/>
            <a:ext cx="1880288" cy="1869725"/>
          </a:xfrm>
          <a:prstGeom prst="rect">
            <a:avLst/>
          </a:prstGeom>
        </p:spPr>
      </p:pic>
    </p:spTree>
    <p:extLst>
      <p:ext uri="{BB962C8B-B14F-4D97-AF65-F5344CB8AC3E}">
        <p14:creationId xmlns:p14="http://schemas.microsoft.com/office/powerpoint/2010/main" val="1644317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293d969190_0_0"/>
          <p:cNvSpPr txBox="1"/>
          <p:nvPr/>
        </p:nvSpPr>
        <p:spPr>
          <a:xfrm>
            <a:off x="457200" y="171086"/>
            <a:ext cx="8338457" cy="65444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02984"/>
              </a:buClr>
              <a:buSzPts val="3200"/>
              <a:buFont typeface="Times New Roman"/>
              <a:buNone/>
            </a:pPr>
            <a:r>
              <a:rPr lang="en-US" altLang="zh-CN" sz="3200" b="1" i="0" u="none" strike="noStrike" cap="none" dirty="0">
                <a:solidFill>
                  <a:srgbClr val="502984"/>
                </a:solidFill>
                <a:latin typeface="Comfortaa"/>
                <a:ea typeface="Comfortaa"/>
                <a:cs typeface="Comfortaa"/>
                <a:sym typeface="Comfortaa"/>
              </a:rPr>
              <a:t>TIT for TWO TATS</a:t>
            </a:r>
            <a:endParaRPr lang="en-US" altLang="zh-CN" sz="600" b="0" i="0" u="none" strike="noStrike" cap="none" dirty="0">
              <a:solidFill>
                <a:srgbClr val="000000"/>
              </a:solidFill>
              <a:latin typeface="Comfortaa"/>
              <a:ea typeface="Comfortaa"/>
              <a:cs typeface="Comfortaa"/>
              <a:sym typeface="Comfortaa"/>
            </a:endParaRPr>
          </a:p>
        </p:txBody>
      </p:sp>
      <p:sp>
        <p:nvSpPr>
          <p:cNvPr id="120" name="Google Shape;120;g1293d969190_0_0"/>
          <p:cNvSpPr txBox="1">
            <a:spLocks noGrp="1"/>
          </p:cNvSpPr>
          <p:nvPr>
            <p:ph type="sldNum" idx="12"/>
          </p:nvPr>
        </p:nvSpPr>
        <p:spPr>
          <a:xfrm>
            <a:off x="6581775" y="4757738"/>
            <a:ext cx="2133600" cy="273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7" name="Google Shape;119;g1293d969190_0_0">
            <a:extLst>
              <a:ext uri="{FF2B5EF4-FFF2-40B4-BE49-F238E27FC236}">
                <a16:creationId xmlns:a16="http://schemas.microsoft.com/office/drawing/2014/main" id="{0DB6D41F-295C-56A1-262D-1A713036CBFA}"/>
              </a:ext>
            </a:extLst>
          </p:cNvPr>
          <p:cNvSpPr txBox="1"/>
          <p:nvPr/>
        </p:nvSpPr>
        <p:spPr>
          <a:xfrm>
            <a:off x="2435021" y="953010"/>
            <a:ext cx="5672326" cy="646290"/>
          </a:xfrm>
          <a:prstGeom prst="rect">
            <a:avLst/>
          </a:prstGeom>
          <a:noFill/>
          <a:ln>
            <a:noFill/>
          </a:ln>
        </p:spPr>
        <p:txBody>
          <a:bodyPr spcFirstLastPara="1" wrap="square" lIns="91425" tIns="45700" rIns="91425" bIns="45700" anchor="t" anchorCtr="0">
            <a:spAutoFit/>
          </a:bodyPr>
          <a:lstStyle/>
          <a:p>
            <a:pPr marL="190500" marR="0" lvl="0" indent="-171450" algn="just" rtl="0">
              <a:lnSpc>
                <a:spcPct val="150000"/>
              </a:lnSpc>
              <a:spcBef>
                <a:spcPts val="0"/>
              </a:spcBef>
              <a:spcAft>
                <a:spcPts val="0"/>
              </a:spcAft>
              <a:buClr>
                <a:schemeClr val="dk1"/>
              </a:buClr>
              <a:buSzPts val="1700"/>
              <a:buFont typeface="Arial" panose="020B0604020202020204" pitchFamily="34" charset="0"/>
              <a:buChar char="•"/>
            </a:pPr>
            <a:r>
              <a:rPr lang="en-US" altLang="zh-CN" sz="1200" dirty="0">
                <a:solidFill>
                  <a:schemeClr val="dk1"/>
                </a:solidFill>
              </a:rPr>
              <a:t>When play with strategy like Joss, echo effect may occur.</a:t>
            </a:r>
          </a:p>
          <a:p>
            <a:pPr marL="190500" marR="0" lvl="0" indent="-171450" algn="just" rtl="0">
              <a:lnSpc>
                <a:spcPct val="150000"/>
              </a:lnSpc>
              <a:spcBef>
                <a:spcPts val="0"/>
              </a:spcBef>
              <a:spcAft>
                <a:spcPts val="0"/>
              </a:spcAft>
              <a:buClr>
                <a:schemeClr val="dk1"/>
              </a:buClr>
              <a:buSzPts val="1700"/>
              <a:buFont typeface="Arial" panose="020B0604020202020204" pitchFamily="34" charset="0"/>
              <a:buChar char="•"/>
            </a:pPr>
            <a:r>
              <a:rPr lang="en-US" altLang="zh-CN" sz="1200" dirty="0">
                <a:solidFill>
                  <a:schemeClr val="dk1"/>
                </a:solidFill>
              </a:rPr>
              <a:t>It prevents the echo effects that hurt regular TIT for TATs.</a:t>
            </a:r>
            <a:endParaRPr lang="en-US" sz="1200" dirty="0">
              <a:solidFill>
                <a:schemeClr val="dk1"/>
              </a:solidFill>
            </a:endParaRPr>
          </a:p>
        </p:txBody>
      </p:sp>
      <p:sp>
        <p:nvSpPr>
          <p:cNvPr id="12" name="文本框 11">
            <a:extLst>
              <a:ext uri="{FF2B5EF4-FFF2-40B4-BE49-F238E27FC236}">
                <a16:creationId xmlns:a16="http://schemas.microsoft.com/office/drawing/2014/main" id="{8086577B-915F-4754-2214-89C6BE1F188A}"/>
              </a:ext>
            </a:extLst>
          </p:cNvPr>
          <p:cNvSpPr txBox="1"/>
          <p:nvPr/>
        </p:nvSpPr>
        <p:spPr>
          <a:xfrm>
            <a:off x="2435021" y="660377"/>
            <a:ext cx="4814047" cy="375552"/>
          </a:xfrm>
          <a:prstGeom prst="rect">
            <a:avLst/>
          </a:prstGeom>
          <a:noFill/>
        </p:spPr>
        <p:txBody>
          <a:bodyPr wrap="square">
            <a:spAutoFit/>
          </a:bodyPr>
          <a:lstStyle/>
          <a:p>
            <a:pPr marL="19050" marR="0" lvl="0" algn="just" rtl="0">
              <a:lnSpc>
                <a:spcPct val="150000"/>
              </a:lnSpc>
              <a:spcBef>
                <a:spcPts val="0"/>
              </a:spcBef>
              <a:spcAft>
                <a:spcPts val="0"/>
              </a:spcAft>
              <a:buClr>
                <a:schemeClr val="dk1"/>
              </a:buClr>
              <a:buSzPts val="1700"/>
            </a:pPr>
            <a:r>
              <a:rPr lang="en-US" altLang="zh-CN" sz="1400" b="1" i="1" dirty="0">
                <a:solidFill>
                  <a:schemeClr val="dk1"/>
                </a:solidFill>
              </a:rPr>
              <a:t>Require two defections before it retaliate</a:t>
            </a:r>
          </a:p>
        </p:txBody>
      </p:sp>
      <p:graphicFrame>
        <p:nvGraphicFramePr>
          <p:cNvPr id="11" name="表格 12">
            <a:extLst>
              <a:ext uri="{FF2B5EF4-FFF2-40B4-BE49-F238E27FC236}">
                <a16:creationId xmlns:a16="http://schemas.microsoft.com/office/drawing/2014/main" id="{4152D2A9-A581-E4AE-9D19-375847A8BE9E}"/>
              </a:ext>
            </a:extLst>
          </p:cNvPr>
          <p:cNvGraphicFramePr>
            <a:graphicFrameLocks noGrp="1"/>
          </p:cNvGraphicFramePr>
          <p:nvPr>
            <p:extLst>
              <p:ext uri="{D42A27DB-BD31-4B8C-83A1-F6EECF244321}">
                <p14:modId xmlns:p14="http://schemas.microsoft.com/office/powerpoint/2010/main" val="1577000390"/>
              </p:ext>
            </p:extLst>
          </p:nvPr>
        </p:nvGraphicFramePr>
        <p:xfrm>
          <a:off x="3331236" y="1610881"/>
          <a:ext cx="4304262" cy="1219200"/>
        </p:xfrm>
        <a:graphic>
          <a:graphicData uri="http://schemas.openxmlformats.org/drawingml/2006/table">
            <a:tbl>
              <a:tblPr firstRow="1" bandRow="1">
                <a:tableStyleId>{5C22544A-7EE6-4342-B048-85BDC9FD1C3A}</a:tableStyleId>
              </a:tblPr>
              <a:tblGrid>
                <a:gridCol w="717377">
                  <a:extLst>
                    <a:ext uri="{9D8B030D-6E8A-4147-A177-3AD203B41FA5}">
                      <a16:colId xmlns:a16="http://schemas.microsoft.com/office/drawing/2014/main" val="2275868758"/>
                    </a:ext>
                  </a:extLst>
                </a:gridCol>
                <a:gridCol w="717377">
                  <a:extLst>
                    <a:ext uri="{9D8B030D-6E8A-4147-A177-3AD203B41FA5}">
                      <a16:colId xmlns:a16="http://schemas.microsoft.com/office/drawing/2014/main" val="2998771351"/>
                    </a:ext>
                  </a:extLst>
                </a:gridCol>
                <a:gridCol w="716775">
                  <a:extLst>
                    <a:ext uri="{9D8B030D-6E8A-4147-A177-3AD203B41FA5}">
                      <a16:colId xmlns:a16="http://schemas.microsoft.com/office/drawing/2014/main" val="3941015403"/>
                    </a:ext>
                  </a:extLst>
                </a:gridCol>
                <a:gridCol w="717979">
                  <a:extLst>
                    <a:ext uri="{9D8B030D-6E8A-4147-A177-3AD203B41FA5}">
                      <a16:colId xmlns:a16="http://schemas.microsoft.com/office/drawing/2014/main" val="216140276"/>
                    </a:ext>
                  </a:extLst>
                </a:gridCol>
                <a:gridCol w="717377">
                  <a:extLst>
                    <a:ext uri="{9D8B030D-6E8A-4147-A177-3AD203B41FA5}">
                      <a16:colId xmlns:a16="http://schemas.microsoft.com/office/drawing/2014/main" val="3886624520"/>
                    </a:ext>
                  </a:extLst>
                </a:gridCol>
                <a:gridCol w="717377">
                  <a:extLst>
                    <a:ext uri="{9D8B030D-6E8A-4147-A177-3AD203B41FA5}">
                      <a16:colId xmlns:a16="http://schemas.microsoft.com/office/drawing/2014/main" val="3773550806"/>
                    </a:ext>
                  </a:extLst>
                </a:gridCol>
              </a:tblGrid>
              <a:tr h="0">
                <a:tc>
                  <a:txBody>
                    <a:bodyPr/>
                    <a:lstStyle/>
                    <a:p>
                      <a:pPr algn="ctr"/>
                      <a:r>
                        <a:rPr lang="en-US" altLang="zh-CN" b="0" dirty="0">
                          <a:solidFill>
                            <a:schemeClr val="tx1"/>
                          </a:solidFill>
                        </a:rPr>
                        <a:t>3</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3</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3</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3</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14</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08326307"/>
                  </a:ext>
                </a:extLst>
              </a:tr>
              <a:tr h="289384">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solidFill>
                            <a:srgbClr val="FF0000"/>
                          </a:solidFill>
                        </a:rPr>
                        <a:t>CO</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17044772"/>
                  </a:ext>
                </a:extLst>
              </a:tr>
              <a:tr h="271733">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solidFill>
                            <a:srgbClr val="FF0000"/>
                          </a:solidFill>
                        </a:rPr>
                        <a:t>DE</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solidFill>
                            <a:srgbClr val="FF0000"/>
                          </a:solidFill>
                        </a:rPr>
                        <a:t>CO</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29026840"/>
                  </a:ext>
                </a:extLst>
              </a:tr>
              <a:tr h="170073">
                <a:tc>
                  <a:txBody>
                    <a:bodyPr/>
                    <a:lstStyle/>
                    <a:p>
                      <a:pPr algn="ctr"/>
                      <a:r>
                        <a:rPr lang="en-US" altLang="zh-CN" dirty="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rgbClr val="FF0000"/>
                          </a:solidFill>
                        </a:rPr>
                        <a:t>5</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rgbClr val="FF0000"/>
                          </a:solidFill>
                        </a:rPr>
                        <a:t>3</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9</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33893501"/>
                  </a:ext>
                </a:extLst>
              </a:tr>
            </a:tbl>
          </a:graphicData>
        </a:graphic>
      </p:graphicFrame>
      <p:sp>
        <p:nvSpPr>
          <p:cNvPr id="10" name="文本框 9">
            <a:extLst>
              <a:ext uri="{FF2B5EF4-FFF2-40B4-BE49-F238E27FC236}">
                <a16:creationId xmlns:a16="http://schemas.microsoft.com/office/drawing/2014/main" id="{8FB38157-72EA-2764-421B-D463EBBE029B}"/>
              </a:ext>
            </a:extLst>
          </p:cNvPr>
          <p:cNvSpPr txBox="1"/>
          <p:nvPr/>
        </p:nvSpPr>
        <p:spPr>
          <a:xfrm>
            <a:off x="2435021" y="1666960"/>
            <a:ext cx="909292" cy="430887"/>
          </a:xfrm>
          <a:prstGeom prst="rect">
            <a:avLst/>
          </a:prstGeom>
          <a:noFill/>
        </p:spPr>
        <p:txBody>
          <a:bodyPr wrap="square">
            <a:spAutoFit/>
          </a:bodyPr>
          <a:lstStyle/>
          <a:p>
            <a:pPr marL="0" marR="0" lvl="0" indent="0" algn="l" rtl="0">
              <a:lnSpc>
                <a:spcPct val="100000"/>
              </a:lnSpc>
              <a:spcBef>
                <a:spcPts val="0"/>
              </a:spcBef>
              <a:spcAft>
                <a:spcPts val="0"/>
              </a:spcAft>
              <a:buClr>
                <a:srgbClr val="502984"/>
              </a:buClr>
              <a:buSzPts val="3200"/>
              <a:buFont typeface="Times New Roman"/>
              <a:buNone/>
            </a:pPr>
            <a:r>
              <a:rPr lang="en-US" altLang="zh-CN" sz="1100" b="1" i="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rPr>
              <a:t>TIT FOR TWO TATs</a:t>
            </a:r>
            <a:endParaRPr lang="en-US" altLang="zh-CN" sz="100" b="1" i="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endParaRPr>
          </a:p>
        </p:txBody>
      </p:sp>
      <p:pic>
        <p:nvPicPr>
          <p:cNvPr id="6" name="图片 5">
            <a:extLst>
              <a:ext uri="{FF2B5EF4-FFF2-40B4-BE49-F238E27FC236}">
                <a16:creationId xmlns:a16="http://schemas.microsoft.com/office/drawing/2014/main" id="{FBFAFE49-40B2-0F69-F5BE-934FD6BA31CD}"/>
              </a:ext>
            </a:extLst>
          </p:cNvPr>
          <p:cNvPicPr>
            <a:picLocks noChangeAspect="1"/>
          </p:cNvPicPr>
          <p:nvPr/>
        </p:nvPicPr>
        <p:blipFill>
          <a:blip r:embed="rId3"/>
          <a:stretch>
            <a:fillRect/>
          </a:stretch>
        </p:blipFill>
        <p:spPr>
          <a:xfrm>
            <a:off x="476290" y="895350"/>
            <a:ext cx="1600200" cy="1676400"/>
          </a:xfrm>
          <a:prstGeom prst="rect">
            <a:avLst/>
          </a:prstGeom>
        </p:spPr>
      </p:pic>
      <p:graphicFrame>
        <p:nvGraphicFramePr>
          <p:cNvPr id="14" name="表格 12">
            <a:extLst>
              <a:ext uri="{FF2B5EF4-FFF2-40B4-BE49-F238E27FC236}">
                <a16:creationId xmlns:a16="http://schemas.microsoft.com/office/drawing/2014/main" id="{5C547B55-ABCA-4ACF-F37B-EEC85EEA39AE}"/>
              </a:ext>
            </a:extLst>
          </p:cNvPr>
          <p:cNvGraphicFramePr>
            <a:graphicFrameLocks noGrp="1"/>
          </p:cNvGraphicFramePr>
          <p:nvPr>
            <p:extLst>
              <p:ext uri="{D42A27DB-BD31-4B8C-83A1-F6EECF244321}">
                <p14:modId xmlns:p14="http://schemas.microsoft.com/office/powerpoint/2010/main" val="3272366581"/>
              </p:ext>
            </p:extLst>
          </p:nvPr>
        </p:nvGraphicFramePr>
        <p:xfrm>
          <a:off x="3331236" y="3416306"/>
          <a:ext cx="4304262" cy="1219200"/>
        </p:xfrm>
        <a:graphic>
          <a:graphicData uri="http://schemas.openxmlformats.org/drawingml/2006/table">
            <a:tbl>
              <a:tblPr firstRow="1" bandRow="1">
                <a:tableStyleId>{5C22544A-7EE6-4342-B048-85BDC9FD1C3A}</a:tableStyleId>
              </a:tblPr>
              <a:tblGrid>
                <a:gridCol w="717377">
                  <a:extLst>
                    <a:ext uri="{9D8B030D-6E8A-4147-A177-3AD203B41FA5}">
                      <a16:colId xmlns:a16="http://schemas.microsoft.com/office/drawing/2014/main" val="2275868758"/>
                    </a:ext>
                  </a:extLst>
                </a:gridCol>
                <a:gridCol w="717377">
                  <a:extLst>
                    <a:ext uri="{9D8B030D-6E8A-4147-A177-3AD203B41FA5}">
                      <a16:colId xmlns:a16="http://schemas.microsoft.com/office/drawing/2014/main" val="2998771351"/>
                    </a:ext>
                  </a:extLst>
                </a:gridCol>
                <a:gridCol w="716775">
                  <a:extLst>
                    <a:ext uri="{9D8B030D-6E8A-4147-A177-3AD203B41FA5}">
                      <a16:colId xmlns:a16="http://schemas.microsoft.com/office/drawing/2014/main" val="3941015403"/>
                    </a:ext>
                  </a:extLst>
                </a:gridCol>
                <a:gridCol w="717979">
                  <a:extLst>
                    <a:ext uri="{9D8B030D-6E8A-4147-A177-3AD203B41FA5}">
                      <a16:colId xmlns:a16="http://schemas.microsoft.com/office/drawing/2014/main" val="216140276"/>
                    </a:ext>
                  </a:extLst>
                </a:gridCol>
                <a:gridCol w="717377">
                  <a:extLst>
                    <a:ext uri="{9D8B030D-6E8A-4147-A177-3AD203B41FA5}">
                      <a16:colId xmlns:a16="http://schemas.microsoft.com/office/drawing/2014/main" val="3886624520"/>
                    </a:ext>
                  </a:extLst>
                </a:gridCol>
                <a:gridCol w="717377">
                  <a:extLst>
                    <a:ext uri="{9D8B030D-6E8A-4147-A177-3AD203B41FA5}">
                      <a16:colId xmlns:a16="http://schemas.microsoft.com/office/drawing/2014/main" val="3773550806"/>
                    </a:ext>
                  </a:extLst>
                </a:gridCol>
              </a:tblGrid>
              <a:tr h="0">
                <a:tc>
                  <a:txBody>
                    <a:bodyPr/>
                    <a:lstStyle/>
                    <a:p>
                      <a:pPr algn="ctr"/>
                      <a:r>
                        <a:rPr lang="en-US" altLang="zh-CN" b="0" dirty="0">
                          <a:solidFill>
                            <a:schemeClr val="tx1"/>
                          </a:solidFill>
                        </a:rPr>
                        <a:t>3</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3</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3</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9</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08326307"/>
                  </a:ext>
                </a:extLst>
              </a:tr>
              <a:tr h="289384">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solidFill>
                            <a:schemeClr val="tx1"/>
                          </a:solidFill>
                        </a:rPr>
                        <a:t>CO</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17044772"/>
                  </a:ext>
                </a:extLst>
              </a:tr>
              <a:tr h="271733">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solidFill>
                            <a:srgbClr val="FF0000"/>
                          </a:solidFill>
                        </a:rPr>
                        <a:t>DE</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solidFill>
                            <a:schemeClr val="tx1"/>
                          </a:solidFill>
                        </a:rPr>
                        <a:t>CO</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solidFill>
                            <a:srgbClr val="FF0000"/>
                          </a:solidFill>
                        </a:rPr>
                        <a:t>DE</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29026840"/>
                  </a:ext>
                </a:extLst>
              </a:tr>
              <a:tr h="0">
                <a:tc>
                  <a:txBody>
                    <a:bodyPr/>
                    <a:lstStyle/>
                    <a:p>
                      <a:pPr algn="ctr"/>
                      <a:r>
                        <a:rPr lang="en-US" altLang="zh-CN" dirty="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rgbClr val="FF0000"/>
                          </a:solidFill>
                        </a:rPr>
                        <a:t>5</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rPr>
                        <a:t>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rgbClr val="FF0000"/>
                          </a:solidFill>
                        </a:rPr>
                        <a:t>5</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19</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33893501"/>
                  </a:ext>
                </a:extLst>
              </a:tr>
            </a:tbl>
          </a:graphicData>
        </a:graphic>
      </p:graphicFrame>
      <p:sp>
        <p:nvSpPr>
          <p:cNvPr id="15" name="文本框 14">
            <a:extLst>
              <a:ext uri="{FF2B5EF4-FFF2-40B4-BE49-F238E27FC236}">
                <a16:creationId xmlns:a16="http://schemas.microsoft.com/office/drawing/2014/main" id="{A84D2DBC-1EAA-8A07-A1FC-E124FCD02568}"/>
              </a:ext>
            </a:extLst>
          </p:cNvPr>
          <p:cNvSpPr txBox="1"/>
          <p:nvPr/>
        </p:nvSpPr>
        <p:spPr>
          <a:xfrm>
            <a:off x="2435021" y="4183364"/>
            <a:ext cx="909292" cy="261610"/>
          </a:xfrm>
          <a:prstGeom prst="rect">
            <a:avLst/>
          </a:prstGeom>
          <a:noFill/>
        </p:spPr>
        <p:txBody>
          <a:bodyPr wrap="square">
            <a:spAutoFit/>
          </a:bodyPr>
          <a:lstStyle/>
          <a:p>
            <a:pPr marL="0" marR="0" lvl="0" indent="0" algn="l" rtl="0">
              <a:lnSpc>
                <a:spcPct val="100000"/>
              </a:lnSpc>
              <a:spcBef>
                <a:spcPts val="0"/>
              </a:spcBef>
              <a:spcAft>
                <a:spcPts val="0"/>
              </a:spcAft>
              <a:buClr>
                <a:srgbClr val="502984"/>
              </a:buClr>
              <a:buSzPts val="3200"/>
              <a:buFont typeface="Times New Roman"/>
              <a:buNone/>
            </a:pPr>
            <a:r>
              <a:rPr lang="en-US" altLang="zh-CN" sz="1100" b="1" i="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rPr>
              <a:t>TESTER</a:t>
            </a:r>
            <a:endParaRPr lang="en-US" altLang="zh-CN" sz="100" b="1" i="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endParaRPr>
          </a:p>
        </p:txBody>
      </p:sp>
      <p:sp>
        <p:nvSpPr>
          <p:cNvPr id="18" name="文本框 17">
            <a:extLst>
              <a:ext uri="{FF2B5EF4-FFF2-40B4-BE49-F238E27FC236}">
                <a16:creationId xmlns:a16="http://schemas.microsoft.com/office/drawing/2014/main" id="{36120C36-DDBD-8B20-5FFA-994B7D17DBCA}"/>
              </a:ext>
            </a:extLst>
          </p:cNvPr>
          <p:cNvSpPr txBox="1"/>
          <p:nvPr/>
        </p:nvSpPr>
        <p:spPr>
          <a:xfrm>
            <a:off x="292137" y="2791024"/>
            <a:ext cx="8423238" cy="612155"/>
          </a:xfrm>
          <a:prstGeom prst="rect">
            <a:avLst/>
          </a:prstGeom>
          <a:noFill/>
        </p:spPr>
        <p:txBody>
          <a:bodyPr wrap="square">
            <a:spAutoFit/>
          </a:bodyPr>
          <a:lstStyle/>
          <a:p>
            <a:pPr marL="19050" marR="0" lvl="0" algn="just" rtl="0">
              <a:lnSpc>
                <a:spcPct val="150000"/>
              </a:lnSpc>
              <a:spcBef>
                <a:spcPts val="0"/>
              </a:spcBef>
              <a:spcAft>
                <a:spcPts val="0"/>
              </a:spcAft>
              <a:buClr>
                <a:schemeClr val="dk1"/>
              </a:buClr>
              <a:buSzPts val="1700"/>
            </a:pPr>
            <a:r>
              <a:rPr lang="en-US" altLang="zh-CN" sz="1200" b="1" i="1" dirty="0">
                <a:solidFill>
                  <a:schemeClr val="dk1"/>
                </a:solidFill>
              </a:rPr>
              <a:t>Tester: </a:t>
            </a:r>
            <a:r>
              <a:rPr lang="en-US" altLang="zh-CN" sz="1200" dirty="0">
                <a:solidFill>
                  <a:schemeClr val="dk1"/>
                </a:solidFill>
              </a:rPr>
              <a:t>starts out cooperating but tries defecting to say how opponent react. If the opponent punishes, it cooperates to apologize, and never defect again.</a:t>
            </a:r>
          </a:p>
        </p:txBody>
      </p:sp>
      <p:sp>
        <p:nvSpPr>
          <p:cNvPr id="19" name="文本框 18">
            <a:extLst>
              <a:ext uri="{FF2B5EF4-FFF2-40B4-BE49-F238E27FC236}">
                <a16:creationId xmlns:a16="http://schemas.microsoft.com/office/drawing/2014/main" id="{ECBD1821-C54B-E9FE-4B68-B4400F271902}"/>
              </a:ext>
            </a:extLst>
          </p:cNvPr>
          <p:cNvSpPr txBox="1"/>
          <p:nvPr/>
        </p:nvSpPr>
        <p:spPr>
          <a:xfrm>
            <a:off x="2421944" y="3561946"/>
            <a:ext cx="909292" cy="430887"/>
          </a:xfrm>
          <a:prstGeom prst="rect">
            <a:avLst/>
          </a:prstGeom>
          <a:noFill/>
        </p:spPr>
        <p:txBody>
          <a:bodyPr wrap="square">
            <a:spAutoFit/>
          </a:bodyPr>
          <a:lstStyle/>
          <a:p>
            <a:pPr marL="0" marR="0" lvl="0" indent="0" algn="l" rtl="0">
              <a:lnSpc>
                <a:spcPct val="100000"/>
              </a:lnSpc>
              <a:spcBef>
                <a:spcPts val="0"/>
              </a:spcBef>
              <a:spcAft>
                <a:spcPts val="0"/>
              </a:spcAft>
              <a:buClr>
                <a:srgbClr val="502984"/>
              </a:buClr>
              <a:buSzPts val="3200"/>
              <a:buFont typeface="Times New Roman"/>
              <a:buNone/>
            </a:pPr>
            <a:r>
              <a:rPr lang="en-US" altLang="zh-CN" sz="1100" b="1" i="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rPr>
              <a:t>TIT FOR TWO TATs</a:t>
            </a:r>
            <a:endParaRPr lang="en-US" altLang="zh-CN" sz="100" b="1" i="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endParaRPr>
          </a:p>
        </p:txBody>
      </p:sp>
      <p:sp>
        <p:nvSpPr>
          <p:cNvPr id="20" name="文本框 19">
            <a:extLst>
              <a:ext uri="{FF2B5EF4-FFF2-40B4-BE49-F238E27FC236}">
                <a16:creationId xmlns:a16="http://schemas.microsoft.com/office/drawing/2014/main" id="{9B949E83-5758-6D5B-6A71-D7A64949B1D1}"/>
              </a:ext>
            </a:extLst>
          </p:cNvPr>
          <p:cNvSpPr txBox="1"/>
          <p:nvPr/>
        </p:nvSpPr>
        <p:spPr>
          <a:xfrm>
            <a:off x="476290" y="3856629"/>
            <a:ext cx="1685997" cy="338554"/>
          </a:xfrm>
          <a:prstGeom prst="rect">
            <a:avLst/>
          </a:prstGeom>
          <a:noFill/>
        </p:spPr>
        <p:txBody>
          <a:bodyPr wrap="square">
            <a:spAutoFit/>
          </a:bodyPr>
          <a:lstStyle/>
          <a:p>
            <a:pPr marL="0" marR="0" lvl="0" indent="0" algn="l" rtl="0">
              <a:lnSpc>
                <a:spcPct val="100000"/>
              </a:lnSpc>
              <a:spcBef>
                <a:spcPts val="0"/>
              </a:spcBef>
              <a:spcAft>
                <a:spcPts val="0"/>
              </a:spcAft>
              <a:buClr>
                <a:srgbClr val="502984"/>
              </a:buClr>
              <a:buSzPts val="3200"/>
              <a:buFont typeface="Times New Roman"/>
              <a:buNone/>
            </a:pPr>
            <a:r>
              <a:rPr lang="en-US" altLang="zh-CN" sz="1600" b="1" i="0" u="none" strike="noStrike" cap="none" dirty="0">
                <a:solidFill>
                  <a:schemeClr val="tx1"/>
                </a:solidFill>
                <a:latin typeface="+mj-lt"/>
                <a:ea typeface="Comfortaa"/>
                <a:cs typeface="Times New Roman" panose="02020603050405020304" pitchFamily="18" charset="0"/>
                <a:sym typeface="Comfortaa"/>
              </a:rPr>
              <a:t>Over Forgiving</a:t>
            </a:r>
            <a:endParaRPr lang="en-US" altLang="zh-CN" sz="400" b="1" i="0" u="none" strike="noStrike" cap="none" dirty="0">
              <a:solidFill>
                <a:schemeClr val="tx1"/>
              </a:solidFill>
              <a:latin typeface="+mj-lt"/>
              <a:ea typeface="Comfortaa"/>
              <a:cs typeface="Times New Roman" panose="02020603050405020304" pitchFamily="18" charset="0"/>
              <a:sym typeface="Comfortaa"/>
            </a:endParaRPr>
          </a:p>
        </p:txBody>
      </p:sp>
    </p:spTree>
    <p:extLst>
      <p:ext uri="{BB962C8B-B14F-4D97-AF65-F5344CB8AC3E}">
        <p14:creationId xmlns:p14="http://schemas.microsoft.com/office/powerpoint/2010/main" val="324496530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1282</TotalTime>
  <Words>2352</Words>
  <Application>Microsoft Office PowerPoint</Application>
  <PresentationFormat>全屏显示(16:9)</PresentationFormat>
  <Paragraphs>431</Paragraphs>
  <Slides>15</Slides>
  <Notes>15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Calibri</vt:lpstr>
      <vt:lpstr>Tahoma</vt:lpstr>
      <vt:lpstr>Times New Roman</vt:lpstr>
      <vt:lpstr>charter</vt:lpstr>
      <vt:lpstr>Cambria Math</vt:lpstr>
      <vt:lpstr>Comfortaa</vt:lpstr>
      <vt:lpstr>Arial</vt:lpstr>
      <vt:lpstr>Office Theme</vt:lpstr>
      <vt:lpstr>The Iterated Prisoner's Dilemma and The Evolution of Cooperation  EE495 Game Theory and Networked System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The Evolution of Cooperation</vt:lpstr>
      <vt:lpstr>PowerPoint 演示文稿</vt:lpstr>
      <vt:lpstr>PowerPoint 演示文稿</vt:lpstr>
      <vt:lpstr>PowerPoint 演示文稿</vt:lpstr>
      <vt:lpstr>PowerPoint 演示文稿</vt:lpstr>
      <vt:lpstr>Thank you for your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Survey on Graph Neural Network  With Focus on Recurrent Convolution Operation</dc:title>
  <dc:creator>Geraldo Rivera</dc:creator>
  <cp:lastModifiedBy>Guo Jiaqi</cp:lastModifiedBy>
  <cp:revision>26</cp:revision>
  <dcterms:created xsi:type="dcterms:W3CDTF">2015-07-21T16:44:10Z</dcterms:created>
  <dcterms:modified xsi:type="dcterms:W3CDTF">2022-05-30T07:01:38Z</dcterms:modified>
</cp:coreProperties>
</file>