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268" r:id="rId3"/>
    <p:sldId id="292" r:id="rId4"/>
    <p:sldId id="288" r:id="rId5"/>
    <p:sldId id="293" r:id="rId6"/>
    <p:sldId id="295" r:id="rId7"/>
    <p:sldId id="302" r:id="rId8"/>
    <p:sldId id="296" r:id="rId9"/>
    <p:sldId id="303" r:id="rId10"/>
    <p:sldId id="305" r:id="rId11"/>
    <p:sldId id="298" r:id="rId12"/>
    <p:sldId id="299" r:id="rId13"/>
    <p:sldId id="282" r:id="rId14"/>
    <p:sldId id="28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3577" autoAdjust="0"/>
  </p:normalViewPr>
  <p:slideViewPr>
    <p:cSldViewPr snapToGrid="0" snapToObjects="1">
      <p:cViewPr varScale="1">
        <p:scale>
          <a:sx n="138" d="100"/>
          <a:sy n="138" d="100"/>
        </p:scale>
        <p:origin x="2346"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8:51.748"/>
    </inkml:context>
    <inkml:brush xml:id="br0">
      <inkml:brushProperty name="width" value="0.025" units="cm"/>
      <inkml:brushProperty name="height" value="0.025" units="cm"/>
      <inkml:brushProperty name="color" value="#FFFFFF"/>
    </inkml:brush>
  </inkml:definitions>
  <inkml:trace contextRef="#ctx0" brushRef="#br0">347 302 24575,'0'-7'0,"0"-6"0,0 5 0,0-4 0,0 3 0,-4-3 0,2-3 0,-6-5 0,2 0 0,0 0 0,-1 8 0,5-2 0,-1 10 0,2 1 0,1 6 0,0 7 0,0 4 0,0-6 0,0 10 0,1-6 0,2 9 0,4 0 0,-3-1 0,3-2 0,-4 0 0,0-5 0,-2 0 0,-1-4 0,0 0 0,0 1 0,0 4 0,5 4 0,0 3 0,5-1 0,-3 1 0,1-4 0,-6-5 0,5-6 0,-6-5 0,3-5 0,-4-6 0,-1-6 0,-8-10 0,5 13 0,-16-19 0,2 6 0,-6-11 0,1 2 0,7 13 0,9 9 0,-1 8 0,7 8 0,-3 6 0,12 10 0,-1 18 0,4-14 0,4 23 0,-7-24 0,7 10 0,-9-12 0,-2-14 0,-4-9 0,0-12 0,-11-14 0,6 12 0,-15-19 0,10 19 0,-5-10 0,3 11 0,6 3 0,2 2 0,4 2 0,0-6 0,0 7 0,0 0 0,0 2 0,0 9 0,0-1 0,0 12 0,0 3 0,0-5 0,0 12 0,5-5 0,-4 13 0,8-5 0,-8-1 0,4-8 0,-5-4 0,0-3 0,0 0 0,0 4 0,4 0 0,-3-4 0,3-10 0,-3-8 0,-1-13 0,0 1 0,0-7 0,0 5 0,0-4 0,0 3 0,0-4 0,0 6 0,0 4 0,0-4 0,-1 5 0,-3-6 0,3 1 0,-3-1 0,4 2 0,0 2 0,0-1 0,-3 3 0,1 0 0,-2 4 0,3 5 0,-7 3 0,6 2 0,-6 4 0,5-1 0,-1 6 0,-8-5 0,6 3 0,-9-3 0,10-1 0,-3 0 0,1-2 0,-9-4 0,0-1 0,-8-4 0,11 3 0,-5-4 0,10 4 0,-5-1 0,3-1 0,4 2 0,-2-1 0,1 1 0,4-1 0,-2 5 0,2-5 0,-1 3 0,-3-3 0,1 0 0,1-1 0,2 4 0,7 1 0,-1 2 0,8 1 0,-4 0 0,2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00.259"/>
    </inkml:context>
    <inkml:brush xml:id="br0">
      <inkml:brushProperty name="width" value="0.025" units="cm"/>
      <inkml:brushProperty name="height" value="0.025" units="cm"/>
      <inkml:brushProperty name="color" value="#FFFFFF"/>
    </inkml:brush>
  </inkml:definitions>
  <inkml:trace contextRef="#ctx0" brushRef="#br0">148 220 24575,'9'22'0,"0"-3"0,4 24 0,-3-19 0,-2-8 0,6 4 0,3 10 0,3 7 0,-9-12 0,-3-18 0,-18-54 0,-2 1 0,0-5 0,-1 2 0,0-1 0,-1-2 0,0 4 0,-3-1 0,5 24 0,-5 5 0,-4 9 0,5 1 0,-5 6 0,7 4 0,-7 0 0,3 4 0,3 5 0,8 2 0,7 1 0,0-2 0,0 1 0,0 0 0,0 7 0,0 5 0,0 10 0,0 2 0,0-8 0,0-8 0,0-13 0,0-5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02.979"/>
    </inkml:context>
    <inkml:brush xml:id="br0">
      <inkml:brushProperty name="width" value="0.025" units="cm"/>
      <inkml:brushProperty name="height" value="0.025" units="cm"/>
      <inkml:brushProperty name="color" value="#FFFFFF"/>
    </inkml:brush>
  </inkml:definitions>
  <inkml:trace contextRef="#ctx0" brushRef="#br0">217 1 24575,'0'59'0,"0"19"0,1-19 0,4 2 0,4-3 0,3-4 0,9 22 0,8-16 0,-17-18 0,-22-52 0,-44-48 0,23 14 0,-1-3 0,-8-2 0,0 3 0,-10-12 0,24 29 0,11 21 0,11 4 0,1 1 0,2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2.598"/>
    </inkml:context>
    <inkml:brush xml:id="br0">
      <inkml:brushProperty name="width" value="0.025" units="cm"/>
      <inkml:brushProperty name="height" value="0.025" units="cm"/>
      <inkml:brushProperty name="color" value="#FFFFFF"/>
    </inkml:brush>
  </inkml:definitions>
  <inkml:trace contextRef="#ctx0" brushRef="#br0">80 288 24575,'0'35'0,"0"-15"0,0 8 0,0-57 0,-2-57 0,-6-6 0,0 7 0,-7 39 0,1 33 0,3 3 0,-2 1 0,9 9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3.931"/>
    </inkml:context>
    <inkml:brush xml:id="br0">
      <inkml:brushProperty name="width" value="0.025" units="cm"/>
      <inkml:brushProperty name="height" value="0.02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4.861"/>
    </inkml:context>
    <inkml:brush xml:id="br0">
      <inkml:brushProperty name="width" value="0.025" units="cm"/>
      <inkml:brushProperty name="height" value="0.025" units="cm"/>
      <inkml:brushProperty name="color" value="#FFFFFF"/>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8.870"/>
    </inkml:context>
    <inkml:brush xml:id="br0">
      <inkml:brushProperty name="width" value="0.025" units="cm"/>
      <inkml:brushProperty name="height" value="0.025" units="cm"/>
      <inkml:brushProperty name="color" value="#FFFFFF"/>
    </inkml:brush>
  </inkml:definitions>
  <inkml:trace contextRef="#ctx0" brushRef="#br0">22 1 24575,'-12'6'0,"2"-2"0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video report for Northwestern university Machine learning.</a:t>
            </a:r>
            <a:endParaRPr kumimoji="1" lang="zh-CN" alt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318338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tahoma" panose="020B0604030504040204" pitchFamily="34" charset="0"/>
              </a:rPr>
              <a:t>In conclusion, the performance of decision tree model is not satisfactory, so we introduce the random forest model</a:t>
            </a:r>
            <a:endParaRPr lang="en-US" altLang="zh-CN" b="0" dirty="0">
              <a:solidFill>
                <a:srgbClr val="D4D4D4"/>
              </a:solidFill>
              <a:effectLst/>
              <a:latin typeface="Consolas" panose="020B0609020204030204" pitchFamily="49"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166286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latin typeface="Times New Roman" panose="02020603050405020304" pitchFamily="18" charset="0"/>
                <a:cs typeface="Times New Roman" panose="02020603050405020304" pitchFamily="18" charset="0"/>
              </a:rPr>
              <a:t>Random forest is a classifier that contains multiple decision trees, and its output category is determined by the mode of the result of individual trees.</a:t>
            </a:r>
          </a:p>
          <a:p>
            <a:pPr algn="just"/>
            <a:endParaRPr lang="en-US" altLang="zh-CN" dirty="0">
              <a:latin typeface="Times New Roman" panose="02020603050405020304" pitchFamily="18" charset="0"/>
              <a:cs typeface="Times New Roman" panose="02020603050405020304" pitchFamily="18" charset="0"/>
            </a:endParaRPr>
          </a:p>
          <a:p>
            <a:r>
              <a:rPr lang="en-US" altLang="zh-CN" b="0" dirty="0">
                <a:solidFill>
                  <a:srgbClr val="333333"/>
                </a:solidFill>
                <a:effectLst/>
                <a:latin typeface="Consolas" panose="020B0609020204030204" pitchFamily="49" charset="0"/>
              </a:rPr>
              <a:t>Since the growth of each tree in the random forest has grow to the maximum extent and has a certain degree of randomness, the performance and robustness of the overall model can be improved when we integrate them together.</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2473734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We can see that random forest has higher accuracy than a single tree, and the more </a:t>
            </a:r>
            <a:r>
              <a:rPr lang="en-US" altLang="zh-CN" b="0" dirty="0" err="1">
                <a:solidFill>
                  <a:srgbClr val="D4D4D4"/>
                </a:solidFill>
                <a:effectLst/>
                <a:latin typeface="Consolas" panose="020B0609020204030204" pitchFamily="49" charset="0"/>
              </a:rPr>
              <a:t>subtress</a:t>
            </a:r>
            <a:r>
              <a:rPr lang="en-US" altLang="zh-CN" b="0" dirty="0">
                <a:solidFill>
                  <a:srgbClr val="D4D4D4"/>
                </a:solidFill>
                <a:effectLst/>
                <a:latin typeface="Consolas" panose="020B0609020204030204" pitchFamily="49" charset="0"/>
              </a:rPr>
              <a:t> we use, the higher </a:t>
            </a:r>
            <a:r>
              <a:rPr lang="en-US" altLang="zh-CN" b="0" dirty="0" err="1">
                <a:solidFill>
                  <a:srgbClr val="D4D4D4"/>
                </a:solidFill>
                <a:effectLst/>
                <a:latin typeface="Consolas" panose="020B0609020204030204" pitchFamily="49" charset="0"/>
              </a:rPr>
              <a:t>accuarcy</a:t>
            </a:r>
            <a:r>
              <a:rPr lang="en-US" altLang="zh-CN" b="0" dirty="0">
                <a:solidFill>
                  <a:srgbClr val="D4D4D4"/>
                </a:solidFill>
                <a:effectLst/>
                <a:latin typeface="Consolas" panose="020B0609020204030204" pitchFamily="49" charset="0"/>
              </a:rPr>
              <a:t> we can gain.</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11</a:t>
            </a:fld>
            <a:endParaRPr lang="en-US"/>
          </a:p>
        </p:txBody>
      </p:sp>
    </p:spTree>
    <p:extLst>
      <p:ext uri="{BB962C8B-B14F-4D97-AF65-F5344CB8AC3E}">
        <p14:creationId xmlns:p14="http://schemas.microsoft.com/office/powerpoint/2010/main" val="185082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12</a:t>
            </a:fld>
            <a:endParaRPr lang="en-US"/>
          </a:p>
        </p:txBody>
      </p:sp>
    </p:spTree>
    <p:extLst>
      <p:ext uri="{BB962C8B-B14F-4D97-AF65-F5344CB8AC3E}">
        <p14:creationId xmlns:p14="http://schemas.microsoft.com/office/powerpoint/2010/main" val="21635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As the COVID-19 has brought great disaster, personal protection has become particularly necessary. To controlling the spread of the epidemic, everyone should wear masks. The objective of this project is to design a framework to classify a set of face masking images. Collecting facial images through cameras and performing masking wearing recognition.</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There are three classes(Correct Masking, Incorrect Masking and No masking)</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1</a:t>
            </a:fld>
            <a:endParaRPr lang="en-US"/>
          </a:p>
        </p:txBody>
      </p:sp>
    </p:spTree>
    <p:extLst>
      <p:ext uri="{BB962C8B-B14F-4D97-AF65-F5344CB8AC3E}">
        <p14:creationId xmlns:p14="http://schemas.microsoft.com/office/powerpoint/2010/main" val="79103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altLang="zh-CN" dirty="0"/>
              <a:t>For the data-preprocessing, we </a:t>
            </a:r>
            <a:r>
              <a:rPr lang="en-US" altLang="zh-CN" b="0" i="0" dirty="0">
                <a:solidFill>
                  <a:srgbClr val="333333"/>
                </a:solidFill>
                <a:effectLst/>
                <a:latin typeface="tahoma" panose="020B0604030504040204" pitchFamily="34" charset="0"/>
              </a:rPr>
              <a:t>down sampled the images, then converted them into grayscale images, and extracted features using </a:t>
            </a:r>
            <a:r>
              <a:rPr lang="en-US" altLang="zh-CN" b="0" i="0">
                <a:solidFill>
                  <a:srgbClr val="333333"/>
                </a:solidFill>
                <a:effectLst/>
                <a:latin typeface="tahoma" panose="020B0604030504040204" pitchFamily="34" charset="0"/>
              </a:rPr>
              <a:t>various algorithm.  </a:t>
            </a:r>
            <a:endParaRPr lang="en-US" altLang="zh-CN" dirty="0"/>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2</a:t>
            </a:fld>
            <a:endParaRPr lang="en-US"/>
          </a:p>
        </p:txBody>
      </p:sp>
    </p:spTree>
    <p:extLst>
      <p:ext uri="{BB962C8B-B14F-4D97-AF65-F5344CB8AC3E}">
        <p14:creationId xmlns:p14="http://schemas.microsoft.com/office/powerpoint/2010/main" val="88612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solidFill>
                  <a:schemeClr val="tx1"/>
                </a:solidFill>
                <a:latin typeface="Times New Roman" panose="02020603050405020304" pitchFamily="18" charset="0"/>
                <a:cs typeface="Times New Roman" panose="02020603050405020304" pitchFamily="18" charset="0"/>
              </a:rPr>
              <a:t>The first algorithm is a linear classifier,  </a:t>
            </a:r>
            <a:r>
              <a:rPr lang="en-US" altLang="zh-CN" b="0" i="0" dirty="0">
                <a:solidFill>
                  <a:srgbClr val="333333"/>
                </a:solidFill>
                <a:effectLst/>
                <a:latin typeface="tahoma" panose="020B0604030504040204" pitchFamily="34" charset="0"/>
              </a:rPr>
              <a:t>In the training process of the model, we mainly encountered two problems</a:t>
            </a:r>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zh-CN"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sz="1800" dirty="0">
                <a:effectLst/>
                <a:latin typeface="等线" panose="02010600030101010101" pitchFamily="2" charset="-122"/>
                <a:cs typeface="Times New Roman" panose="02020603050405020304" pitchFamily="18" charset="0"/>
              </a:rPr>
              <a:t>When we choose a fixed learning rate, the cost of training will show significant fluctuations, indicating that our choice of learning rate is too large. However, when we choose a smaller learning rate, the model convergence speed will slow down, which will result in a low training efficiency.</a:t>
            </a:r>
          </a:p>
          <a:p>
            <a:pPr algn="just"/>
            <a:endParaRPr lang="en-US" altLang="zh-CN" sz="1800" dirty="0">
              <a:solidFill>
                <a:schemeClr val="tx1"/>
              </a:solidFill>
              <a:effectLst/>
              <a:latin typeface="等线" panose="02010600030101010101" pitchFamily="2" charset="-122"/>
              <a:cs typeface="Times New Roman" panose="02020603050405020304" pitchFamily="18" charset="0"/>
            </a:endParaRPr>
          </a:p>
          <a:p>
            <a:pPr marL="0" lvl="0" indent="0" algn="just">
              <a:lnSpc>
                <a:spcPts val="1100"/>
              </a:lnSpc>
              <a:buFont typeface="+mj-l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second problems is that the contour and shape of a face cannot be well represented by using the raw image data, so the classification accuracy of the model trained by using the original image is comparatively low.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solidFill>
                  <a:schemeClr val="tx1"/>
                </a:solidFill>
                <a:latin typeface="Times New Roman" panose="02020603050405020304" pitchFamily="18" charset="0"/>
                <a:cs typeface="Times New Roman" panose="02020603050405020304" pitchFamily="18" charset="0"/>
              </a:rPr>
              <a:t>To solve those two problem ,we introduced a diminishing study rate and extract the HoG feature. And the result are concluded as above.</a:t>
            </a: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3</a:t>
            </a:fld>
            <a:endParaRPr lang="en-US"/>
          </a:p>
        </p:txBody>
      </p:sp>
    </p:spTree>
    <p:extLst>
      <p:ext uri="{BB962C8B-B14F-4D97-AF65-F5344CB8AC3E}">
        <p14:creationId xmlns:p14="http://schemas.microsoft.com/office/powerpoint/2010/main" val="335021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latin typeface="Times New Roman" panose="02020603050405020304" pitchFamily="18" charset="0"/>
                <a:cs typeface="Times New Roman" panose="02020603050405020304" pitchFamily="18" charset="0"/>
              </a:rPr>
              <a:t>The second model is SVM, here, we set the penalty term C as 1. since a low C makes the decision surface smooth. And we also deployed several kernel functions to map the input features to a higher dimensional space.  And here is the result.</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4</a:t>
            </a:fld>
            <a:endParaRPr lang="en-US"/>
          </a:p>
        </p:txBody>
      </p:sp>
    </p:spTree>
    <p:extLst>
      <p:ext uri="{BB962C8B-B14F-4D97-AF65-F5344CB8AC3E}">
        <p14:creationId xmlns:p14="http://schemas.microsoft.com/office/powerpoint/2010/main" val="420938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solidFill>
                  <a:schemeClr val="tx1"/>
                </a:solidFill>
                <a:latin typeface="Times New Roman" panose="02020603050405020304" pitchFamily="18" charset="0"/>
                <a:cs typeface="Times New Roman" panose="02020603050405020304" pitchFamily="18" charset="0"/>
              </a:rPr>
              <a:t>For the left figure,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333333"/>
                </a:solidFill>
                <a:effectLst/>
                <a:latin typeface="Consolas" panose="020B0609020204030204" pitchFamily="49" charset="0"/>
              </a:rPr>
              <a:t>It is not difficult to find that with the increase of image size, the accuracy of our model even decreases, which is very counterintuitive.</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solidFill>
                  <a:schemeClr val="tx1"/>
                </a:solidFill>
                <a:latin typeface="Times New Roman" panose="02020603050405020304" pitchFamily="18" charset="0"/>
                <a:cs typeface="Times New Roman" panose="02020603050405020304" pitchFamily="18" charset="0"/>
              </a:rPr>
              <a:t>For the right figure,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333333"/>
                </a:solidFill>
                <a:effectLst/>
                <a:latin typeface="Consolas" panose="020B0609020204030204" pitchFamily="49" charset="0"/>
              </a:rPr>
              <a:t>Although the classification accuracy was slightly improved after the HoG feature was used, the overall performance of the model was still unsatisfactory, which indicates that Linear kernel has reached its performance limit, and we must find an alternative methodology to replace it.</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zh-CN" b="0" dirty="0">
              <a:solidFill>
                <a:srgbClr val="333333"/>
              </a:solidFill>
              <a:effectLst/>
              <a:latin typeface="Consolas" panose="020B0609020204030204" pitchFamily="49"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5</a:t>
            </a:fld>
            <a:endParaRPr lang="en-US"/>
          </a:p>
        </p:txBody>
      </p:sp>
    </p:spTree>
    <p:extLst>
      <p:ext uri="{BB962C8B-B14F-4D97-AF65-F5344CB8AC3E}">
        <p14:creationId xmlns:p14="http://schemas.microsoft.com/office/powerpoint/2010/main" val="265183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333333"/>
                </a:solidFill>
                <a:effectLst/>
                <a:latin typeface="Consolas" panose="020B0609020204030204" pitchFamily="49" charset="0"/>
              </a:rPr>
              <a:t>Here we introduced the 3-degree polynomial kernel. As can be seen from the figure at the left, the classification accuracy of all categories has been largely improved.</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333333"/>
                </a:solidFill>
                <a:effectLst/>
                <a:latin typeface="Consolas" panose="020B0609020204030204" pitchFamily="49" charset="0"/>
              </a:rPr>
              <a:t>However, Different from the previous control groups, when we replaced gray scale image with HoG features, the classification accuracy did not improve as we expected.</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142603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333333"/>
                </a:solidFill>
                <a:effectLst/>
                <a:latin typeface="Consolas" panose="020B0609020204030204" pitchFamily="49" charset="0"/>
              </a:rPr>
              <a:t>Finally, we test the effect of RBF kernel. Compared with linear kernel, both RBF kernel and POLY kernel can significantly improve the effect of the model. Meanwhile, when gray Scale image(50×50) was used as the input, we obtained the highest accuracy of the SVM model, which is 89.1%</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The most interesting thing we can observe is that the highest resolution of image does not produce the best results. Probably the reason is, it is harder for SVM to split high dimension data space.</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7</a:t>
            </a:fld>
            <a:endParaRPr lang="en-US"/>
          </a:p>
        </p:txBody>
      </p:sp>
    </p:spTree>
    <p:extLst>
      <p:ext uri="{BB962C8B-B14F-4D97-AF65-F5344CB8AC3E}">
        <p14:creationId xmlns:p14="http://schemas.microsoft.com/office/powerpoint/2010/main" val="359311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Our third model is the decision tree. The decision tree is a very popular model. </a:t>
            </a:r>
            <a:r>
              <a:rPr lang="en-US" altLang="zh-CN" b="0" i="0" dirty="0">
                <a:solidFill>
                  <a:srgbClr val="333333"/>
                </a:solidFill>
                <a:effectLst/>
                <a:latin typeface="tahoma" panose="020B0604030504040204" pitchFamily="34" charset="0"/>
              </a:rPr>
              <a:t>However, the structure of a  single decision tree is always too simple, which leads to low classification accuracy. And here is the result.</a:t>
            </a:r>
            <a:endParaRPr lang="en-US" altLang="zh-C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660243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sp>
        <p:nvSpPr>
          <p:cNvPr id="3" name="TextBox 2"/>
          <p:cNvSpPr txBox="1"/>
          <p:nvPr userDrawn="1"/>
        </p:nvSpPr>
        <p:spPr>
          <a:xfrm>
            <a:off x="7057571" y="-916214"/>
            <a:ext cx="184666" cy="369332"/>
          </a:xfrm>
          <a:prstGeom prst="rect">
            <a:avLst/>
          </a:prstGeom>
          <a:noFill/>
        </p:spPr>
        <p:txBody>
          <a:bodyPr wrap="none" rtlCol="0">
            <a:spAutoFit/>
          </a:bodyPr>
          <a:lstStyle/>
          <a:p>
            <a:endParaRPr lang="en-US" dirty="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4FD499F4-BB2D-4B1B-AA68-909FE60129D7}" type="datetime1">
              <a:rPr lang="en-US" altLang="zh-CN" smtClean="0"/>
              <a:t>12/6/2021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FC4E393A-FA85-4A36-9EE0-8A8293EDA992}" type="datetime1">
              <a:rPr lang="en-US" altLang="zh-CN" smtClean="0"/>
              <a:t>12/6/2021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976B1D59-6C68-496C-A48E-D1BBDEE631E7}" type="datetime1">
              <a:rPr lang="en-US" altLang="zh-CN" smtClean="0"/>
              <a:t>12/6/2021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95196-5A22-40F7-BE38-12CA7109F218}" type="datetime1">
              <a:rPr lang="en-US" altLang="zh-CN" smtClean="0"/>
              <a:t>12/6/2021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4" name="Picture 3" descr="NWU PPT Wide Opt 2 - No Wordmark_Separator 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52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B913F5BF-870B-494C-9CF0-B728A453FD0A}" type="datetime1">
              <a:rPr lang="en-US" altLang="zh-CN" smtClean="0"/>
              <a:t>12/6/2021</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8" name="Title 7"/>
          <p:cNvSpPr>
            <a:spLocks noGrp="1"/>
          </p:cNvSpPr>
          <p:nvPr>
            <p:ph type="title"/>
          </p:nvPr>
        </p:nvSpPr>
        <p:spPr/>
        <p:txBody>
          <a:bodyPr/>
          <a:lstStyle>
            <a:lvl1pPr>
              <a:defRPr>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492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77337DA-C870-478C-B7ED-58B2D1E0F61E}" type="datetime1">
              <a:rPr lang="en-US" altLang="zh-CN"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7F50B7C6-5C18-4668-BA79-3282296EFF9B}" type="datetime1">
              <a:rPr lang="en-US" altLang="zh-CN" smtClean="0"/>
              <a:t>12/6/2021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E4711AA1-6134-4D0A-9087-BDB6B5ABE142}" type="datetime1">
              <a:rPr lang="en-US" altLang="zh-CN" smtClean="0"/>
              <a:t>12/6/2021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6CBFAC39-EFFB-4F4D-BA90-B71B16039716}" type="datetime1">
              <a:rPr lang="en-US" altLang="zh-CN" smtClean="0"/>
              <a:t>12/6/2021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58035C37-4C25-41F8-B1F6-AD73D95358B2}" type="datetime1">
              <a:rPr lang="en-US" altLang="zh-CN" smtClean="0"/>
              <a:t>12/6/2021</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048FC2B1-B995-4B2A-8121-9C9317164EE6}" type="datetime1">
              <a:rPr lang="en-US" altLang="zh-CN" smtClean="0"/>
              <a:t>12/6/2021</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C1DBFDD-1451-41C8-B565-633F57CD6AA0}" type="datetime1">
              <a:rPr lang="en-US" altLang="zh-CN" smtClean="0"/>
              <a:t>12/6/2021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pic>
        <p:nvPicPr>
          <p:cNvPr id="7" name="Picture 6" descr="NWU PPT Wide Opt 2_Master.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49" r:id="rId4"/>
    <p:sldLayoutId id="2147483650" r:id="rId5"/>
    <p:sldLayoutId id="2147483651" r:id="rId6"/>
    <p:sldLayoutId id="2147483652" r:id="rId7"/>
    <p:sldLayoutId id="2147483653" r:id="rId8"/>
    <p:sldLayoutId id="2147483654" r:id="rId9"/>
    <p:sldLayoutId id="2147483656" r:id="rId10"/>
    <p:sldLayoutId id="2147483657" r:id="rId11"/>
    <p:sldLayoutId id="2147483658" r:id="rId12"/>
    <p:sldLayoutId id="2147483659" r:id="rId13"/>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4.xml"/><Relationship Id="rId18" Type="http://schemas.openxmlformats.org/officeDocument/2006/relationships/customXml" Target="../ink/ink7.xml"/><Relationship Id="rId3" Type="http://schemas.openxmlformats.org/officeDocument/2006/relationships/customXml" Target="../ink/ink1.xml"/><Relationship Id="rId12" Type="http://schemas.openxmlformats.org/officeDocument/2006/relationships/image" Target="../media/image170.png"/><Relationship Id="rId17" Type="http://schemas.openxmlformats.org/officeDocument/2006/relationships/customXml" Target="../ink/ink6.xml"/><Relationship Id="rId2" Type="http://schemas.openxmlformats.org/officeDocument/2006/relationships/notesSlide" Target="../notesSlides/notesSlide13.xml"/><Relationship Id="rId16" Type="http://schemas.openxmlformats.org/officeDocument/2006/relationships/image" Target="../media/image190.png"/><Relationship Id="rId1" Type="http://schemas.openxmlformats.org/officeDocument/2006/relationships/slideLayout" Target="../slideLayouts/slideLayout4.xml"/><Relationship Id="rId11" Type="http://schemas.openxmlformats.org/officeDocument/2006/relationships/customXml" Target="../ink/ink3.xml"/><Relationship Id="rId15" Type="http://schemas.openxmlformats.org/officeDocument/2006/relationships/customXml" Target="../ink/ink5.xml"/><Relationship Id="rId10" Type="http://schemas.openxmlformats.org/officeDocument/2006/relationships/image" Target="../media/image160.png"/><Relationship Id="rId19" Type="http://schemas.openxmlformats.org/officeDocument/2006/relationships/image" Target="../media/image201.png"/><Relationship Id="rId9" Type="http://schemas.openxmlformats.org/officeDocument/2006/relationships/customXml" Target="../ink/ink2.xml"/><Relationship Id="rId14" Type="http://schemas.openxmlformats.org/officeDocument/2006/relationships/image" Target="../media/image1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uoJiaqi-1020/EE-475-ML-Final-Project/tree/main/Da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WU PPT Wide Opt 2_Cover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52"/>
            <a:ext cx="9144000" cy="5148072"/>
          </a:xfrm>
          <a:prstGeom prst="rect">
            <a:avLst/>
          </a:prstGeom>
        </p:spPr>
      </p:pic>
      <p:sp>
        <p:nvSpPr>
          <p:cNvPr id="2" name="Title 1"/>
          <p:cNvSpPr>
            <a:spLocks noGrp="1"/>
          </p:cNvSpPr>
          <p:nvPr>
            <p:ph type="ctrTitle"/>
          </p:nvPr>
        </p:nvSpPr>
        <p:spPr>
          <a:xfrm>
            <a:off x="1984401" y="1230004"/>
            <a:ext cx="6983014" cy="1059330"/>
          </a:xfrm>
        </p:spPr>
        <p:txBody>
          <a:bodyPr>
            <a:noAutofit/>
          </a:bodyPr>
          <a:lstStyle/>
          <a:p>
            <a:r>
              <a:rPr lang="en-US" sz="3200" b="1" dirty="0">
                <a:solidFill>
                  <a:srgbClr val="000000"/>
                </a:solidFill>
              </a:rPr>
              <a:t>Machine Learning Based </a:t>
            </a:r>
            <a:br>
              <a:rPr lang="en-US" sz="3200" b="1" dirty="0">
                <a:solidFill>
                  <a:srgbClr val="000000"/>
                </a:solidFill>
              </a:rPr>
            </a:br>
            <a:r>
              <a:rPr lang="en-US" sz="3200" b="1" dirty="0">
                <a:solidFill>
                  <a:srgbClr val="000000"/>
                </a:solidFill>
              </a:rPr>
              <a:t>Face Mask Recognition</a:t>
            </a:r>
          </a:p>
        </p:txBody>
      </p:sp>
      <p:sp>
        <p:nvSpPr>
          <p:cNvPr id="3" name="Subtitle 2"/>
          <p:cNvSpPr>
            <a:spLocks noGrp="1"/>
          </p:cNvSpPr>
          <p:nvPr>
            <p:ph type="subTitle" idx="1"/>
          </p:nvPr>
        </p:nvSpPr>
        <p:spPr>
          <a:xfrm>
            <a:off x="2268747" y="3086285"/>
            <a:ext cx="6446188" cy="1123720"/>
          </a:xfrm>
        </p:spPr>
        <p:txBody>
          <a:bodyPr>
            <a:noAutofit/>
          </a:bodyPr>
          <a:lstStyle/>
          <a:p>
            <a:r>
              <a:rPr lang="en-US" sz="1400" dirty="0">
                <a:solidFill>
                  <a:schemeClr val="bg1">
                    <a:lumMod val="50000"/>
                  </a:schemeClr>
                </a:solidFill>
              </a:rPr>
              <a:t>Jiaqi</a:t>
            </a:r>
            <a:r>
              <a:rPr lang="zh-CN" altLang="en-US" sz="1400" dirty="0">
                <a:solidFill>
                  <a:schemeClr val="bg1">
                    <a:lumMod val="50000"/>
                  </a:schemeClr>
                </a:solidFill>
              </a:rPr>
              <a:t> </a:t>
            </a:r>
            <a:r>
              <a:rPr lang="en-US" altLang="zh-CN" sz="1400" dirty="0">
                <a:solidFill>
                  <a:schemeClr val="bg1">
                    <a:lumMod val="50000"/>
                  </a:schemeClr>
                </a:solidFill>
              </a:rPr>
              <a:t>Guo</a:t>
            </a:r>
            <a:r>
              <a:rPr lang="en-US" sz="1400" dirty="0">
                <a:solidFill>
                  <a:schemeClr val="bg1">
                    <a:lumMod val="50000"/>
                  </a:schemeClr>
                </a:solidFill>
              </a:rPr>
              <a:t>                       </a:t>
            </a:r>
          </a:p>
          <a:p>
            <a:r>
              <a:rPr lang="en-US" sz="1400" dirty="0" err="1">
                <a:solidFill>
                  <a:schemeClr val="bg1">
                    <a:lumMod val="50000"/>
                  </a:schemeClr>
                </a:solidFill>
              </a:rPr>
              <a:t>Manzhu</a:t>
            </a:r>
            <a:r>
              <a:rPr lang="zh-CN" altLang="en-US" sz="1400" dirty="0">
                <a:solidFill>
                  <a:schemeClr val="bg1">
                    <a:lumMod val="50000"/>
                  </a:schemeClr>
                </a:solidFill>
              </a:rPr>
              <a:t> </a:t>
            </a:r>
            <a:r>
              <a:rPr lang="en-US" altLang="zh-CN" sz="1400" dirty="0">
                <a:solidFill>
                  <a:schemeClr val="bg1">
                    <a:lumMod val="50000"/>
                  </a:schemeClr>
                </a:solidFill>
              </a:rPr>
              <a:t>Wang</a:t>
            </a:r>
            <a:r>
              <a:rPr lang="en-US" sz="1400" dirty="0">
                <a:solidFill>
                  <a:schemeClr val="bg1">
                    <a:lumMod val="50000"/>
                  </a:schemeClr>
                </a:solidFill>
              </a:rPr>
              <a:t>  </a:t>
            </a:r>
          </a:p>
          <a:p>
            <a:r>
              <a:rPr lang="en-US" sz="1400" dirty="0">
                <a:solidFill>
                  <a:schemeClr val="bg1">
                    <a:lumMod val="50000"/>
                  </a:schemeClr>
                </a:solidFill>
              </a:rPr>
              <a:t>Xinyi</a:t>
            </a:r>
            <a:r>
              <a:rPr lang="zh-CN" altLang="en-US" sz="1400" dirty="0">
                <a:solidFill>
                  <a:schemeClr val="bg1">
                    <a:lumMod val="50000"/>
                  </a:schemeClr>
                </a:solidFill>
              </a:rPr>
              <a:t> </a:t>
            </a:r>
            <a:r>
              <a:rPr lang="en-US" altLang="zh-CN" sz="1400" dirty="0" err="1">
                <a:solidFill>
                  <a:schemeClr val="bg1">
                    <a:lumMod val="50000"/>
                  </a:schemeClr>
                </a:solidFill>
              </a:rPr>
              <a:t>Su</a:t>
            </a:r>
            <a:endParaRPr lang="en-US" sz="1400" dirty="0">
              <a:solidFill>
                <a:schemeClr val="bg1">
                  <a:lumMod val="50000"/>
                </a:schemeClr>
              </a:solidFill>
            </a:endParaRPr>
          </a:p>
          <a:p>
            <a:r>
              <a:rPr lang="en-US" sz="1400" dirty="0" err="1">
                <a:solidFill>
                  <a:schemeClr val="bg1">
                    <a:lumMod val="50000"/>
                  </a:schemeClr>
                </a:solidFill>
              </a:rPr>
              <a:t>Chenxi</a:t>
            </a:r>
            <a:r>
              <a:rPr lang="en-US" sz="1400" dirty="0">
                <a:solidFill>
                  <a:schemeClr val="bg1">
                    <a:lumMod val="50000"/>
                  </a:schemeClr>
                </a:solidFill>
              </a:rPr>
              <a:t> Liu</a:t>
            </a:r>
          </a:p>
        </p:txBody>
      </p:sp>
      <p:sp>
        <p:nvSpPr>
          <p:cNvPr id="4" name="灯片编号占位符 3">
            <a:extLst>
              <a:ext uri="{FF2B5EF4-FFF2-40B4-BE49-F238E27FC236}">
                <a16:creationId xmlns:a16="http://schemas.microsoft.com/office/drawing/2014/main" id="{7C642D94-7721-4BF6-9281-DEC2A46289A5}"/>
              </a:ext>
            </a:extLst>
          </p:cNvPr>
          <p:cNvSpPr>
            <a:spLocks noGrp="1"/>
          </p:cNvSpPr>
          <p:nvPr>
            <p:ph type="sldNum" sz="quarter" idx="12"/>
          </p:nvPr>
        </p:nvSpPr>
        <p:spPr/>
        <p:txBody>
          <a:bodyPr/>
          <a:lstStyle/>
          <a:p>
            <a:fld id="{106E12CD-FCB1-464E-A775-0B83FDDACE03}" type="slidenum">
              <a:rPr lang="en-US" smtClean="0"/>
              <a:pPr/>
              <a:t>0</a:t>
            </a:fld>
            <a:endParaRPr lang="en-US" dirty="0"/>
          </a:p>
        </p:txBody>
      </p:sp>
    </p:spTree>
    <p:extLst>
      <p:ext uri="{BB962C8B-B14F-4D97-AF65-F5344CB8AC3E}">
        <p14:creationId xmlns:p14="http://schemas.microsoft.com/office/powerpoint/2010/main" val="4154333393"/>
      </p:ext>
    </p:extLst>
  </p:cSld>
  <p:clrMapOvr>
    <a:masterClrMapping/>
  </p:clrMapOvr>
  <mc:AlternateContent xmlns:mc="http://schemas.openxmlformats.org/markup-compatibility/2006" xmlns:p14="http://schemas.microsoft.com/office/powerpoint/2010/main">
    <mc:Choice Requires="p14">
      <p:transition spd="slow" p14:dur="2000" advTm="22079"/>
    </mc:Choice>
    <mc:Fallback xmlns="">
      <p:transition spd="slow" advTm="22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Decision Tree</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9</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Random Forest using gray, hog and canny image</a:t>
            </a:r>
          </a:p>
        </p:txBody>
      </p:sp>
      <p:sp>
        <p:nvSpPr>
          <p:cNvPr id="4" name="矩形 3">
            <a:extLst>
              <a:ext uri="{FF2B5EF4-FFF2-40B4-BE49-F238E27FC236}">
                <a16:creationId xmlns:a16="http://schemas.microsoft.com/office/drawing/2014/main" id="{FE68DF5C-1E5C-DF40-8AD4-0535C571217A}"/>
              </a:ext>
            </a:extLst>
          </p:cNvPr>
          <p:cNvSpPr/>
          <p:nvPr/>
        </p:nvSpPr>
        <p:spPr>
          <a:xfrm>
            <a:off x="555443" y="1259856"/>
            <a:ext cx="3924983"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latin typeface="Arial" panose="020B0604020202020204" pitchFamily="34" charset="0"/>
                <a:cs typeface="Arial" panose="020B0604020202020204" pitchFamily="34" charset="0"/>
              </a:rPr>
              <a:t>0.80     0.80      0.78</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5301178B-0A1A-4598-9E74-BC8DEB1A4C82}"/>
              </a:ext>
            </a:extLst>
          </p:cNvPr>
          <p:cNvPicPr>
            <a:picLocks noChangeAspect="1"/>
          </p:cNvPicPr>
          <p:nvPr/>
        </p:nvPicPr>
        <p:blipFill>
          <a:blip r:embed="rId3"/>
          <a:stretch>
            <a:fillRect/>
          </a:stretch>
        </p:blipFill>
        <p:spPr>
          <a:xfrm>
            <a:off x="319716" y="1677944"/>
            <a:ext cx="3436918" cy="1562235"/>
          </a:xfrm>
          <a:prstGeom prst="rect">
            <a:avLst/>
          </a:prstGeom>
        </p:spPr>
      </p:pic>
      <p:sp>
        <p:nvSpPr>
          <p:cNvPr id="10" name="文本框 9">
            <a:extLst>
              <a:ext uri="{FF2B5EF4-FFF2-40B4-BE49-F238E27FC236}">
                <a16:creationId xmlns:a16="http://schemas.microsoft.com/office/drawing/2014/main" id="{53862B2E-CCAE-4B76-9F8A-73EC567DFFB2}"/>
              </a:ext>
            </a:extLst>
          </p:cNvPr>
          <p:cNvSpPr txBox="1"/>
          <p:nvPr/>
        </p:nvSpPr>
        <p:spPr>
          <a:xfrm>
            <a:off x="4343363" y="1233435"/>
            <a:ext cx="4572000" cy="421847"/>
          </a:xfrm>
          <a:prstGeom prst="rect">
            <a:avLst/>
          </a:prstGeom>
          <a:noFill/>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rPr>
              <a:t>0.77     0.75      0.70</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3C2CFFBB-62D8-4597-8CAD-A19A5FBC0067}"/>
              </a:ext>
            </a:extLst>
          </p:cNvPr>
          <p:cNvPicPr>
            <a:picLocks noChangeAspect="1"/>
          </p:cNvPicPr>
          <p:nvPr/>
        </p:nvPicPr>
        <p:blipFill>
          <a:blip r:embed="rId4"/>
          <a:stretch>
            <a:fillRect/>
          </a:stretch>
        </p:blipFill>
        <p:spPr>
          <a:xfrm>
            <a:off x="4022693" y="1665982"/>
            <a:ext cx="3436918" cy="1562235"/>
          </a:xfrm>
          <a:prstGeom prst="rect">
            <a:avLst/>
          </a:prstGeom>
        </p:spPr>
      </p:pic>
      <p:sp>
        <p:nvSpPr>
          <p:cNvPr id="13" name="文本框 12">
            <a:extLst>
              <a:ext uri="{FF2B5EF4-FFF2-40B4-BE49-F238E27FC236}">
                <a16:creationId xmlns:a16="http://schemas.microsoft.com/office/drawing/2014/main" id="{CA015E3A-9DBE-484E-A569-D74E02564765}"/>
              </a:ext>
            </a:extLst>
          </p:cNvPr>
          <p:cNvSpPr txBox="1"/>
          <p:nvPr/>
        </p:nvSpPr>
        <p:spPr>
          <a:xfrm>
            <a:off x="622515" y="3450261"/>
            <a:ext cx="4572000" cy="421847"/>
          </a:xfrm>
          <a:prstGeom prst="rect">
            <a:avLst/>
          </a:prstGeom>
          <a:noFill/>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rPr>
              <a:t>0.51     0.56      0.48</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3B12D05C-2CCD-42AC-9286-14EFBBA2400A}"/>
              </a:ext>
            </a:extLst>
          </p:cNvPr>
          <p:cNvPicPr>
            <a:picLocks noChangeAspect="1"/>
          </p:cNvPicPr>
          <p:nvPr/>
        </p:nvPicPr>
        <p:blipFill>
          <a:blip r:embed="rId5"/>
          <a:stretch>
            <a:fillRect/>
          </a:stretch>
        </p:blipFill>
        <p:spPr>
          <a:xfrm>
            <a:off x="4022693" y="3121704"/>
            <a:ext cx="3436918" cy="1562235"/>
          </a:xfrm>
          <a:prstGeom prst="rect">
            <a:avLst/>
          </a:prstGeom>
        </p:spPr>
      </p:pic>
    </p:spTree>
    <p:extLst>
      <p:ext uri="{BB962C8B-B14F-4D97-AF65-F5344CB8AC3E}">
        <p14:creationId xmlns:p14="http://schemas.microsoft.com/office/powerpoint/2010/main" val="1519367689"/>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4: Random Forest</a:t>
            </a:r>
          </a:p>
        </p:txBody>
      </p:sp>
      <p:sp>
        <p:nvSpPr>
          <p:cNvPr id="11" name="TextBox 7">
            <a:extLst>
              <a:ext uri="{FF2B5EF4-FFF2-40B4-BE49-F238E27FC236}">
                <a16:creationId xmlns:a16="http://schemas.microsoft.com/office/drawing/2014/main" id="{9E1B6243-EF6D-0743-9B2C-38A5B0022B88}"/>
              </a:ext>
            </a:extLst>
          </p:cNvPr>
          <p:cNvSpPr txBox="1"/>
          <p:nvPr/>
        </p:nvSpPr>
        <p:spPr>
          <a:xfrm>
            <a:off x="457199" y="1062753"/>
            <a:ext cx="7851914" cy="3027087"/>
          </a:xfrm>
          <a:prstGeom prst="rect">
            <a:avLst/>
          </a:prstGeom>
        </p:spPr>
        <p:txBody>
          <a:bodyPr vert="horz" lIns="91440" tIns="45720" rIns="91440" bIns="45720" rtlCol="0">
            <a:normAutofit/>
          </a:bodyPr>
          <a:lstStyle/>
          <a:p>
            <a:pPr marL="285750" indent="-285750">
              <a:lnSpc>
                <a:spcPct val="150000"/>
              </a:lnSpc>
              <a:spcBef>
                <a:spcPct val="20000"/>
              </a:spcBef>
              <a:buFont typeface="Arial"/>
              <a:buChar char="•"/>
            </a:pPr>
            <a:r>
              <a:rPr lang="en-US" sz="1700" dirty="0">
                <a:latin typeface="Arial" panose="020B0604020202020204" pitchFamily="34" charset="0"/>
                <a:cs typeface="Arial" panose="020B0604020202020204" pitchFamily="34" charset="0"/>
              </a:rPr>
              <a:t>Random Forest: a meta estimator that fits </a:t>
            </a:r>
            <a:r>
              <a:rPr lang="en-US" sz="1700" dirty="0">
                <a:solidFill>
                  <a:srgbClr val="FF0000"/>
                </a:solidFill>
                <a:latin typeface="Arial" panose="020B0604020202020204" pitchFamily="34" charset="0"/>
                <a:cs typeface="Arial" panose="020B0604020202020204" pitchFamily="34" charset="0"/>
              </a:rPr>
              <a:t>several decision tree</a:t>
            </a:r>
            <a:r>
              <a:rPr lang="en-US" sz="1700" dirty="0">
                <a:latin typeface="Arial" panose="020B0604020202020204" pitchFamily="34" charset="0"/>
                <a:cs typeface="Arial" panose="020B0604020202020204" pitchFamily="34" charset="0"/>
              </a:rPr>
              <a:t> classifiers on various sub-samples of the dataset </a:t>
            </a:r>
            <a:endParaRPr lang="en-US" sz="1700" dirty="0">
              <a:solidFill>
                <a:srgbClr val="FF0000"/>
              </a:solidFill>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US" altLang="zh-CN" sz="1700" dirty="0">
                <a:latin typeface="Arial" panose="020B0604020202020204" pitchFamily="34" charset="0"/>
                <a:cs typeface="Arial" panose="020B0604020202020204" pitchFamily="34" charset="0"/>
              </a:rPr>
              <a:t>Use averaging to improve the predictive accuracy and control over-fitting</a:t>
            </a:r>
          </a:p>
          <a:p>
            <a:pPr marL="285750" indent="-285750">
              <a:lnSpc>
                <a:spcPct val="150000"/>
              </a:lnSpc>
              <a:spcBef>
                <a:spcPct val="20000"/>
              </a:spcBef>
              <a:buFont typeface="Arial"/>
              <a:buChar char="•"/>
            </a:pPr>
            <a:r>
              <a:rPr lang="en" altLang="zh-CN" sz="1700" dirty="0">
                <a:latin typeface="Arial" panose="020B0604020202020204" pitchFamily="34" charset="0"/>
                <a:cs typeface="Arial" panose="020B0604020202020204" pitchFamily="34" charset="0"/>
              </a:rPr>
              <a:t>We set the maximum depth of the tree is nor specified, nodes are expanded until all leaves are </a:t>
            </a:r>
            <a:r>
              <a:rPr lang="en" altLang="zh-CN" sz="1700" dirty="0">
                <a:solidFill>
                  <a:srgbClr val="FF0000"/>
                </a:solidFill>
                <a:latin typeface="Arial" panose="020B0604020202020204" pitchFamily="34" charset="0"/>
                <a:cs typeface="Arial" panose="020B0604020202020204" pitchFamily="34" charset="0"/>
              </a:rPr>
              <a:t>pure</a:t>
            </a:r>
            <a:r>
              <a:rPr lang="en" altLang="zh-CN" sz="1700" dirty="0">
                <a:latin typeface="Arial" panose="020B0604020202020204" pitchFamily="34" charset="0"/>
                <a:cs typeface="Arial" panose="020B0604020202020204" pitchFamily="34" charset="0"/>
              </a:rPr>
              <a:t> or until all leaves contain </a:t>
            </a:r>
            <a:r>
              <a:rPr lang="en" altLang="zh-CN" sz="1700" dirty="0">
                <a:solidFill>
                  <a:srgbClr val="FF0000"/>
                </a:solidFill>
                <a:latin typeface="Arial" panose="020B0604020202020204" pitchFamily="34" charset="0"/>
                <a:cs typeface="Arial" panose="020B0604020202020204" pitchFamily="34" charset="0"/>
              </a:rPr>
              <a:t>less than </a:t>
            </a:r>
            <a:r>
              <a:rPr lang="en-US" altLang="zh-CN" sz="1700" dirty="0">
                <a:solidFill>
                  <a:srgbClr val="FF0000"/>
                </a:solidFill>
                <a:latin typeface="Arial" panose="020B0604020202020204" pitchFamily="34" charset="0"/>
                <a:cs typeface="Arial" panose="020B0604020202020204" pitchFamily="34" charset="0"/>
              </a:rPr>
              <a:t>2 samples.</a:t>
            </a:r>
            <a:endParaRPr lang="en" altLang="zh-CN" sz="1700" dirty="0">
              <a:solidFill>
                <a:srgbClr val="FF0000"/>
              </a:solidFill>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 altLang="zh-CN" sz="1700" dirty="0">
                <a:latin typeface="Arial" panose="020B0604020202020204" pitchFamily="34" charset="0"/>
                <a:cs typeface="Arial" panose="020B0604020202020204" pitchFamily="34" charset="0"/>
              </a:rPr>
              <a:t>We compare the results of </a:t>
            </a:r>
            <a:r>
              <a:rPr lang="en" altLang="zh-CN" sz="1700" dirty="0">
                <a:solidFill>
                  <a:srgbClr val="FF0000"/>
                </a:solidFill>
                <a:latin typeface="Arial" panose="020B0604020202020204" pitchFamily="34" charset="0"/>
                <a:cs typeface="Arial" panose="020B0604020202020204" pitchFamily="34" charset="0"/>
              </a:rPr>
              <a:t>5, 10 and 50 </a:t>
            </a:r>
            <a:r>
              <a:rPr lang="en" altLang="zh-CN" sz="1700" dirty="0">
                <a:latin typeface="Arial" panose="020B0604020202020204" pitchFamily="34" charset="0"/>
                <a:cs typeface="Arial" panose="020B0604020202020204" pitchFamily="34" charset="0"/>
              </a:rPr>
              <a:t>subtrees on only </a:t>
            </a:r>
            <a:r>
              <a:rPr lang="en" altLang="zh-CN" sz="1700" dirty="0">
                <a:solidFill>
                  <a:srgbClr val="FF0000"/>
                </a:solidFill>
                <a:latin typeface="Arial" panose="020B0604020202020204" pitchFamily="34" charset="0"/>
                <a:cs typeface="Arial" panose="020B0604020202020204" pitchFamily="34" charset="0"/>
              </a:rPr>
              <a:t>gray dataset</a:t>
            </a:r>
            <a:endParaRPr lang="en-US" sz="1700" dirty="0">
              <a:solidFill>
                <a:srgbClr val="FF0000"/>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22355603"/>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4: Random Forest</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11</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Random Forest using 5, 10, 50 subtrees on gray image</a:t>
            </a:r>
          </a:p>
        </p:txBody>
      </p:sp>
      <p:sp>
        <p:nvSpPr>
          <p:cNvPr id="4" name="矩形 3">
            <a:extLst>
              <a:ext uri="{FF2B5EF4-FFF2-40B4-BE49-F238E27FC236}">
                <a16:creationId xmlns:a16="http://schemas.microsoft.com/office/drawing/2014/main" id="{FE68DF5C-1E5C-DF40-8AD4-0535C571217A}"/>
              </a:ext>
            </a:extLst>
          </p:cNvPr>
          <p:cNvSpPr/>
          <p:nvPr/>
        </p:nvSpPr>
        <p:spPr>
          <a:xfrm>
            <a:off x="657188" y="1310569"/>
            <a:ext cx="3766382"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latin typeface="Arial" panose="020B0604020202020204" pitchFamily="34" charset="0"/>
                <a:cs typeface="Arial" panose="020B0604020202020204" pitchFamily="34" charset="0"/>
              </a:rPr>
              <a:t>0.84      0.85      0.85</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49180521-9492-452E-B6C9-F982C51AECBE}"/>
              </a:ext>
            </a:extLst>
          </p:cNvPr>
          <p:cNvPicPr>
            <a:picLocks noChangeAspect="1"/>
          </p:cNvPicPr>
          <p:nvPr/>
        </p:nvPicPr>
        <p:blipFill>
          <a:blip r:embed="rId3"/>
          <a:stretch>
            <a:fillRect/>
          </a:stretch>
        </p:blipFill>
        <p:spPr>
          <a:xfrm>
            <a:off x="446622" y="1779213"/>
            <a:ext cx="3436918" cy="1562235"/>
          </a:xfrm>
          <a:prstGeom prst="rect">
            <a:avLst/>
          </a:prstGeom>
        </p:spPr>
      </p:pic>
      <p:sp>
        <p:nvSpPr>
          <p:cNvPr id="9" name="矩形 8">
            <a:extLst>
              <a:ext uri="{FF2B5EF4-FFF2-40B4-BE49-F238E27FC236}">
                <a16:creationId xmlns:a16="http://schemas.microsoft.com/office/drawing/2014/main" id="{9E5C4AFF-4149-4842-9B6C-54BCB90A6B8A}"/>
              </a:ext>
            </a:extLst>
          </p:cNvPr>
          <p:cNvSpPr/>
          <p:nvPr/>
        </p:nvSpPr>
        <p:spPr>
          <a:xfrm>
            <a:off x="4572000" y="1322678"/>
            <a:ext cx="3514164"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latin typeface="Arial" panose="020B0604020202020204" pitchFamily="34" charset="0"/>
                <a:cs typeface="Arial" panose="020B0604020202020204" pitchFamily="34" charset="0"/>
              </a:rPr>
              <a:t>0.86      0.87      0.87</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10" name="图片 9">
            <a:extLst>
              <a:ext uri="{FF2B5EF4-FFF2-40B4-BE49-F238E27FC236}">
                <a16:creationId xmlns:a16="http://schemas.microsoft.com/office/drawing/2014/main" id="{CF63F29E-4DA1-4757-B5AF-03F34132366F}"/>
              </a:ext>
            </a:extLst>
          </p:cNvPr>
          <p:cNvPicPr>
            <a:picLocks noChangeAspect="1"/>
          </p:cNvPicPr>
          <p:nvPr/>
        </p:nvPicPr>
        <p:blipFill>
          <a:blip r:embed="rId4"/>
          <a:stretch>
            <a:fillRect/>
          </a:stretch>
        </p:blipFill>
        <p:spPr>
          <a:xfrm>
            <a:off x="4337712" y="1779213"/>
            <a:ext cx="3436918" cy="1562235"/>
          </a:xfrm>
          <a:prstGeom prst="rect">
            <a:avLst/>
          </a:prstGeom>
        </p:spPr>
      </p:pic>
      <p:sp>
        <p:nvSpPr>
          <p:cNvPr id="12" name="矩形 11">
            <a:extLst>
              <a:ext uri="{FF2B5EF4-FFF2-40B4-BE49-F238E27FC236}">
                <a16:creationId xmlns:a16="http://schemas.microsoft.com/office/drawing/2014/main" id="{27773C36-8748-4C56-9C57-FF9FF2017CF9}"/>
              </a:ext>
            </a:extLst>
          </p:cNvPr>
          <p:cNvSpPr/>
          <p:nvPr/>
        </p:nvSpPr>
        <p:spPr>
          <a:xfrm>
            <a:off x="657188" y="3414473"/>
            <a:ext cx="3525894"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latin typeface="Arial" panose="020B0604020202020204" pitchFamily="34" charset="0"/>
                <a:cs typeface="Arial" panose="020B0604020202020204" pitchFamily="34" charset="0"/>
              </a:rPr>
              <a:t>0.90      0.90      0.90</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13" name="图片 12">
            <a:extLst>
              <a:ext uri="{FF2B5EF4-FFF2-40B4-BE49-F238E27FC236}">
                <a16:creationId xmlns:a16="http://schemas.microsoft.com/office/drawing/2014/main" id="{2743A652-B5D5-4B31-B261-4ECDC27FC330}"/>
              </a:ext>
            </a:extLst>
          </p:cNvPr>
          <p:cNvPicPr>
            <a:picLocks noChangeAspect="1"/>
          </p:cNvPicPr>
          <p:nvPr/>
        </p:nvPicPr>
        <p:blipFill>
          <a:blip r:embed="rId5"/>
          <a:stretch>
            <a:fillRect/>
          </a:stretch>
        </p:blipFill>
        <p:spPr>
          <a:xfrm>
            <a:off x="4337712" y="3174974"/>
            <a:ext cx="3436918" cy="1562235"/>
          </a:xfrm>
          <a:prstGeom prst="rect">
            <a:avLst/>
          </a:prstGeom>
        </p:spPr>
      </p:pic>
    </p:spTree>
    <p:extLst>
      <p:ext uri="{BB962C8B-B14F-4D97-AF65-F5344CB8AC3E}">
        <p14:creationId xmlns:p14="http://schemas.microsoft.com/office/powerpoint/2010/main" val="127440937"/>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9E274EB-42A2-2749-A0AB-4F75DB039970}"/>
              </a:ext>
            </a:extLst>
          </p:cNvPr>
          <p:cNvSpPr>
            <a:spLocks noGrp="1"/>
          </p:cNvSpPr>
          <p:nvPr>
            <p:ph type="sldNum" sz="quarter" idx="12"/>
          </p:nvPr>
        </p:nvSpPr>
        <p:spPr/>
        <p:txBody>
          <a:bodyPr/>
          <a:lstStyle/>
          <a:p>
            <a:fld id="{106E12CD-FCB1-464E-A775-0B83FDDACE03}"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2A77067-D0CC-FE47-8530-2BB781E52118}"/>
                  </a:ext>
                </a:extLst>
              </p14:cNvPr>
              <p14:cNvContentPartPr/>
              <p14:nvPr/>
            </p14:nvContentPartPr>
            <p14:xfrm>
              <a:off x="6177022" y="173324"/>
              <a:ext cx="139320" cy="180360"/>
            </p14:xfrm>
          </p:contentPart>
        </mc:Choice>
        <mc:Fallback xmlns="">
          <p:pic>
            <p:nvPicPr>
              <p:cNvPr id="2" name="墨迹 1">
                <a:extLst>
                  <a:ext uri="{FF2B5EF4-FFF2-40B4-BE49-F238E27FC236}">
                    <a16:creationId xmlns:a16="http://schemas.microsoft.com/office/drawing/2014/main" id="{82A77067-D0CC-FE47-8530-2BB781E52118}"/>
                  </a:ext>
                </a:extLst>
              </p:cNvPr>
              <p:cNvPicPr/>
              <p:nvPr/>
            </p:nvPicPr>
            <p:blipFill>
              <a:blip r:embed="rId8"/>
              <a:stretch>
                <a:fillRect/>
              </a:stretch>
            </p:blipFill>
            <p:spPr>
              <a:xfrm>
                <a:off x="6172702" y="169004"/>
                <a:ext cx="147960" cy="189000"/>
              </a:xfrm>
              <a:prstGeom prst="rect">
                <a:avLst/>
              </a:prstGeom>
            </p:spPr>
          </p:pic>
        </mc:Fallback>
      </mc:AlternateContent>
      <p:grpSp>
        <p:nvGrpSpPr>
          <p:cNvPr id="32" name="组合 31">
            <a:extLst>
              <a:ext uri="{FF2B5EF4-FFF2-40B4-BE49-F238E27FC236}">
                <a16:creationId xmlns:a16="http://schemas.microsoft.com/office/drawing/2014/main" id="{BFC1A3B2-77DB-BE40-995C-AD50F13863D9}"/>
              </a:ext>
            </a:extLst>
          </p:cNvPr>
          <p:cNvGrpSpPr/>
          <p:nvPr/>
        </p:nvGrpSpPr>
        <p:grpSpPr>
          <a:xfrm>
            <a:off x="6241462" y="97724"/>
            <a:ext cx="110520" cy="252000"/>
            <a:chOff x="6241462" y="97724"/>
            <a:chExt cx="110520" cy="252000"/>
          </a:xfrm>
        </p:grpSpPr>
        <mc:AlternateContent xmlns:mc="http://schemas.openxmlformats.org/markup-compatibility/2006" xmlns:p14="http://schemas.microsoft.com/office/powerpoint/2010/main">
          <mc:Choice Requires="p14">
            <p:contentPart p14:bwMode="auto" r:id="rId9">
              <p14:nvContentPartPr>
                <p14:cNvPr id="23" name="墨迹 22">
                  <a:extLst>
                    <a:ext uri="{FF2B5EF4-FFF2-40B4-BE49-F238E27FC236}">
                      <a16:creationId xmlns:a16="http://schemas.microsoft.com/office/drawing/2014/main" id="{679C3911-77C1-8B4F-A6AD-660F440EC659}"/>
                    </a:ext>
                  </a:extLst>
                </p14:cNvPr>
                <p14:cNvContentPartPr/>
                <p14:nvPr/>
              </p14:nvContentPartPr>
              <p14:xfrm>
                <a:off x="6248662" y="183044"/>
                <a:ext cx="96480" cy="166680"/>
              </p14:xfrm>
            </p:contentPart>
          </mc:Choice>
          <mc:Fallback xmlns="">
            <p:pic>
              <p:nvPicPr>
                <p:cNvPr id="23" name="墨迹 22">
                  <a:extLst>
                    <a:ext uri="{FF2B5EF4-FFF2-40B4-BE49-F238E27FC236}">
                      <a16:creationId xmlns:a16="http://schemas.microsoft.com/office/drawing/2014/main" id="{679C3911-77C1-8B4F-A6AD-660F440EC659}"/>
                    </a:ext>
                  </a:extLst>
                </p:cNvPr>
                <p:cNvPicPr/>
                <p:nvPr/>
              </p:nvPicPr>
              <p:blipFill>
                <a:blip r:embed="rId10"/>
                <a:stretch>
                  <a:fillRect/>
                </a:stretch>
              </p:blipFill>
              <p:spPr>
                <a:xfrm>
                  <a:off x="6244342" y="178724"/>
                  <a:ext cx="1051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墨迹 23">
                  <a:extLst>
                    <a:ext uri="{FF2B5EF4-FFF2-40B4-BE49-F238E27FC236}">
                      <a16:creationId xmlns:a16="http://schemas.microsoft.com/office/drawing/2014/main" id="{AF5E5E56-CF57-B947-BA12-1560127BA777}"/>
                    </a:ext>
                  </a:extLst>
                </p14:cNvPr>
                <p14:cNvContentPartPr/>
                <p14:nvPr/>
              </p14:nvContentPartPr>
              <p14:xfrm>
                <a:off x="6241462" y="97724"/>
                <a:ext cx="110520" cy="197280"/>
              </p14:xfrm>
            </p:contentPart>
          </mc:Choice>
          <mc:Fallback xmlns="">
            <p:pic>
              <p:nvPicPr>
                <p:cNvPr id="24" name="墨迹 23">
                  <a:extLst>
                    <a:ext uri="{FF2B5EF4-FFF2-40B4-BE49-F238E27FC236}">
                      <a16:creationId xmlns:a16="http://schemas.microsoft.com/office/drawing/2014/main" id="{AF5E5E56-CF57-B947-BA12-1560127BA777}"/>
                    </a:ext>
                  </a:extLst>
                </p:cNvPr>
                <p:cNvPicPr/>
                <p:nvPr/>
              </p:nvPicPr>
              <p:blipFill>
                <a:blip r:embed="rId12"/>
                <a:stretch>
                  <a:fillRect/>
                </a:stretch>
              </p:blipFill>
              <p:spPr>
                <a:xfrm>
                  <a:off x="6237142" y="93404"/>
                  <a:ext cx="119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59726F08-D1F4-2345-8610-8EF91234B6D4}"/>
                    </a:ext>
                  </a:extLst>
                </p14:cNvPr>
                <p14:cNvContentPartPr/>
                <p14:nvPr/>
              </p14:nvContentPartPr>
              <p14:xfrm>
                <a:off x="6256582" y="145604"/>
                <a:ext cx="28800" cy="133560"/>
              </p14:xfrm>
            </p:contentPart>
          </mc:Choice>
          <mc:Fallback xmlns="">
            <p:pic>
              <p:nvPicPr>
                <p:cNvPr id="27" name="墨迹 26">
                  <a:extLst>
                    <a:ext uri="{FF2B5EF4-FFF2-40B4-BE49-F238E27FC236}">
                      <a16:creationId xmlns:a16="http://schemas.microsoft.com/office/drawing/2014/main" id="{59726F08-D1F4-2345-8610-8EF91234B6D4}"/>
                    </a:ext>
                  </a:extLst>
                </p:cNvPr>
                <p:cNvPicPr/>
                <p:nvPr/>
              </p:nvPicPr>
              <p:blipFill>
                <a:blip r:embed="rId14"/>
                <a:stretch>
                  <a:fillRect/>
                </a:stretch>
              </p:blipFill>
              <p:spPr>
                <a:xfrm>
                  <a:off x="6252262" y="141284"/>
                  <a:ext cx="374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墨迹 28">
                  <a:extLst>
                    <a:ext uri="{FF2B5EF4-FFF2-40B4-BE49-F238E27FC236}">
                      <a16:creationId xmlns:a16="http://schemas.microsoft.com/office/drawing/2014/main" id="{2F9A279E-4D3F-7B4E-994B-EF0849BDF5BA}"/>
                    </a:ext>
                  </a:extLst>
                </p14:cNvPr>
                <p14:cNvContentPartPr/>
                <p14:nvPr/>
              </p14:nvContentPartPr>
              <p14:xfrm>
                <a:off x="6287182" y="255404"/>
                <a:ext cx="360" cy="360"/>
              </p14:xfrm>
            </p:contentPart>
          </mc:Choice>
          <mc:Fallback xmlns="">
            <p:pic>
              <p:nvPicPr>
                <p:cNvPr id="29" name="墨迹 28">
                  <a:extLst>
                    <a:ext uri="{FF2B5EF4-FFF2-40B4-BE49-F238E27FC236}">
                      <a16:creationId xmlns:a16="http://schemas.microsoft.com/office/drawing/2014/main" id="{2F9A279E-4D3F-7B4E-994B-EF0849BDF5BA}"/>
                    </a:ext>
                  </a:extLst>
                </p:cNvPr>
                <p:cNvPicPr/>
                <p:nvPr/>
              </p:nvPicPr>
              <p:blipFill>
                <a:blip r:embed="rId16"/>
                <a:stretch>
                  <a:fillRect/>
                </a:stretch>
              </p:blipFill>
              <p:spPr>
                <a:xfrm>
                  <a:off x="6282862" y="25108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墨迹 30">
                  <a:extLst>
                    <a:ext uri="{FF2B5EF4-FFF2-40B4-BE49-F238E27FC236}">
                      <a16:creationId xmlns:a16="http://schemas.microsoft.com/office/drawing/2014/main" id="{63EB24D1-AE54-7F41-AD29-01B5D790ED49}"/>
                    </a:ext>
                  </a:extLst>
                </p14:cNvPr>
                <p14:cNvContentPartPr/>
                <p14:nvPr/>
              </p14:nvContentPartPr>
              <p14:xfrm>
                <a:off x="6304102" y="271964"/>
                <a:ext cx="360" cy="360"/>
              </p14:xfrm>
            </p:contentPart>
          </mc:Choice>
          <mc:Fallback xmlns="">
            <p:pic>
              <p:nvPicPr>
                <p:cNvPr id="31" name="墨迹 30">
                  <a:extLst>
                    <a:ext uri="{FF2B5EF4-FFF2-40B4-BE49-F238E27FC236}">
                      <a16:creationId xmlns:a16="http://schemas.microsoft.com/office/drawing/2014/main" id="{63EB24D1-AE54-7F41-AD29-01B5D790ED49}"/>
                    </a:ext>
                  </a:extLst>
                </p:cNvPr>
                <p:cNvPicPr/>
                <p:nvPr/>
              </p:nvPicPr>
              <p:blipFill>
                <a:blip r:embed="rId16"/>
                <a:stretch>
                  <a:fillRect/>
                </a:stretch>
              </p:blipFill>
              <p:spPr>
                <a:xfrm>
                  <a:off x="6299782" y="267644"/>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35" name="墨迹 34">
                <a:extLst>
                  <a:ext uri="{FF2B5EF4-FFF2-40B4-BE49-F238E27FC236}">
                    <a16:creationId xmlns:a16="http://schemas.microsoft.com/office/drawing/2014/main" id="{A6475F7A-BC4B-D44B-82DD-1A8C1775BCFF}"/>
                  </a:ext>
                </a:extLst>
              </p14:cNvPr>
              <p14:cNvContentPartPr/>
              <p14:nvPr/>
            </p14:nvContentPartPr>
            <p14:xfrm>
              <a:off x="6192142" y="448004"/>
              <a:ext cx="8280" cy="4320"/>
            </p14:xfrm>
          </p:contentPart>
        </mc:Choice>
        <mc:Fallback xmlns="">
          <p:pic>
            <p:nvPicPr>
              <p:cNvPr id="35" name="墨迹 34">
                <a:extLst>
                  <a:ext uri="{FF2B5EF4-FFF2-40B4-BE49-F238E27FC236}">
                    <a16:creationId xmlns:a16="http://schemas.microsoft.com/office/drawing/2014/main" id="{A6475F7A-BC4B-D44B-82DD-1A8C1775BCFF}"/>
                  </a:ext>
                </a:extLst>
              </p:cNvPr>
              <p:cNvPicPr/>
              <p:nvPr/>
            </p:nvPicPr>
            <p:blipFill>
              <a:blip r:embed="rId19"/>
              <a:stretch>
                <a:fillRect/>
              </a:stretch>
            </p:blipFill>
            <p:spPr>
              <a:xfrm>
                <a:off x="6187822" y="443684"/>
                <a:ext cx="16920" cy="12960"/>
              </a:xfrm>
              <a:prstGeom prst="rect">
                <a:avLst/>
              </a:prstGeom>
            </p:spPr>
          </p:pic>
        </mc:Fallback>
      </mc:AlternateContent>
      <p:sp>
        <p:nvSpPr>
          <p:cNvPr id="3" name="文本框 2">
            <a:extLst>
              <a:ext uri="{FF2B5EF4-FFF2-40B4-BE49-F238E27FC236}">
                <a16:creationId xmlns:a16="http://schemas.microsoft.com/office/drawing/2014/main" id="{66764050-4C58-43FD-A5DF-ABC7214DA236}"/>
              </a:ext>
            </a:extLst>
          </p:cNvPr>
          <p:cNvSpPr txBox="1"/>
          <p:nvPr/>
        </p:nvSpPr>
        <p:spPr>
          <a:xfrm>
            <a:off x="330802" y="861163"/>
            <a:ext cx="8593397" cy="35086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1700" dirty="0">
                <a:latin typeface="Arial" panose="020B0604020202020204" pitchFamily="34" charset="0"/>
                <a:cs typeface="Arial" panose="020B0604020202020204" pitchFamily="34" charset="0"/>
              </a:rPr>
              <a:t>1. For SVM, Compared with linear kernel, </a:t>
            </a:r>
            <a:r>
              <a:rPr lang="en-US" altLang="zh-CN" sz="1700" dirty="0">
                <a:solidFill>
                  <a:srgbClr val="FF0000"/>
                </a:solidFill>
                <a:latin typeface="Arial" panose="020B0604020202020204" pitchFamily="34" charset="0"/>
                <a:cs typeface="Arial" panose="020B0604020202020204" pitchFamily="34" charset="0"/>
              </a:rPr>
              <a:t>RBF Kernel</a:t>
            </a:r>
            <a:r>
              <a:rPr lang="en-US" altLang="zh-CN" sz="1700" dirty="0">
                <a:latin typeface="Arial" panose="020B0604020202020204" pitchFamily="34" charset="0"/>
                <a:cs typeface="Arial" panose="020B0604020202020204" pitchFamily="34" charset="0"/>
              </a:rPr>
              <a:t> and </a:t>
            </a:r>
            <a:r>
              <a:rPr lang="en-US" altLang="zh-CN" sz="1700" dirty="0">
                <a:solidFill>
                  <a:srgbClr val="FF0000"/>
                </a:solidFill>
                <a:latin typeface="Arial" panose="020B0604020202020204" pitchFamily="34" charset="0"/>
                <a:cs typeface="Arial" panose="020B0604020202020204" pitchFamily="34" charset="0"/>
              </a:rPr>
              <a:t>Poly Kernel </a:t>
            </a:r>
            <a:r>
              <a:rPr lang="en-US" altLang="zh-CN" sz="1700" dirty="0">
                <a:latin typeface="Arial" panose="020B0604020202020204" pitchFamily="34" charset="0"/>
                <a:cs typeface="Arial" panose="020B0604020202020204" pitchFamily="34" charset="0"/>
              </a:rPr>
              <a:t>can largely </a:t>
            </a:r>
            <a:r>
              <a:rPr lang="en-US" altLang="zh-CN" sz="1700" dirty="0">
                <a:solidFill>
                  <a:srgbClr val="FF0000"/>
                </a:solidFill>
                <a:latin typeface="Arial" panose="020B0604020202020204" pitchFamily="34" charset="0"/>
                <a:cs typeface="Arial" panose="020B0604020202020204" pitchFamily="34" charset="0"/>
              </a:rPr>
              <a:t>improve</a:t>
            </a:r>
            <a:r>
              <a:rPr lang="en-US" altLang="zh-CN" sz="1700" dirty="0">
                <a:latin typeface="Arial" panose="020B0604020202020204" pitchFamily="34" charset="0"/>
                <a:cs typeface="Arial" panose="020B0604020202020204" pitchFamily="34" charset="0"/>
              </a:rPr>
              <a:t> the classification performance.</a:t>
            </a:r>
          </a:p>
          <a:p>
            <a:pPr marL="285750" indent="-285750" algn="just">
              <a:lnSpc>
                <a:spcPct val="150000"/>
              </a:lnSpc>
              <a:buFont typeface="Arial" panose="020B0604020202020204" pitchFamily="34" charset="0"/>
              <a:buChar char="•"/>
            </a:pPr>
            <a:r>
              <a:rPr lang="en-US" altLang="zh-CN" sz="1700" dirty="0">
                <a:latin typeface="Arial" panose="020B0604020202020204" pitchFamily="34" charset="0"/>
                <a:cs typeface="Arial" panose="020B0604020202020204" pitchFamily="34" charset="0"/>
              </a:rPr>
              <a:t>2. Using the </a:t>
            </a:r>
            <a:r>
              <a:rPr lang="en-US" altLang="zh-CN" sz="1700" dirty="0">
                <a:solidFill>
                  <a:srgbClr val="FF0000"/>
                </a:solidFill>
                <a:latin typeface="Arial" panose="020B0604020202020204" pitchFamily="34" charset="0"/>
                <a:cs typeface="Arial" panose="020B0604020202020204" pitchFamily="34" charset="0"/>
              </a:rPr>
              <a:t>Hog algorithm</a:t>
            </a:r>
            <a:r>
              <a:rPr lang="en-US" altLang="zh-CN" sz="1700" dirty="0">
                <a:latin typeface="Arial" panose="020B0604020202020204" pitchFamily="34" charset="0"/>
                <a:cs typeface="Arial" panose="020B0604020202020204" pitchFamily="34" charset="0"/>
              </a:rPr>
              <a:t> to extract image features can </a:t>
            </a:r>
            <a:r>
              <a:rPr lang="en-US" altLang="zh-CN" sz="1700" dirty="0">
                <a:solidFill>
                  <a:srgbClr val="FF0000"/>
                </a:solidFill>
                <a:latin typeface="Arial" panose="020B0604020202020204" pitchFamily="34" charset="0"/>
                <a:cs typeface="Arial" panose="020B0604020202020204" pitchFamily="34" charset="0"/>
              </a:rPr>
              <a:t>better</a:t>
            </a:r>
            <a:r>
              <a:rPr lang="en-US" altLang="zh-CN" sz="1700" dirty="0">
                <a:latin typeface="Arial" panose="020B0604020202020204" pitchFamily="34" charset="0"/>
                <a:cs typeface="Arial" panose="020B0604020202020204" pitchFamily="34" charset="0"/>
              </a:rPr>
              <a:t> describe the local targets with gradient and directional density distribution. In most cases, we can obtain a </a:t>
            </a:r>
            <a:r>
              <a:rPr lang="en-US" altLang="zh-CN" sz="1700" dirty="0">
                <a:solidFill>
                  <a:srgbClr val="FF0000"/>
                </a:solidFill>
                <a:latin typeface="Arial" panose="020B0604020202020204" pitchFamily="34" charset="0"/>
                <a:cs typeface="Arial" panose="020B0604020202020204" pitchFamily="34" charset="0"/>
              </a:rPr>
              <a:t>better classification accuracy</a:t>
            </a:r>
            <a:r>
              <a:rPr lang="en-US" altLang="zh-CN" sz="1700"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altLang="zh-CN" sz="1700" dirty="0">
                <a:latin typeface="Arial" panose="020B0604020202020204" pitchFamily="34" charset="0"/>
                <a:cs typeface="Arial" panose="020B0604020202020204" pitchFamily="34" charset="0"/>
              </a:rPr>
              <a:t>3. All the models obtained satisfactory results after optimization. Among them, the </a:t>
            </a:r>
            <a:r>
              <a:rPr lang="en-US" altLang="zh-CN" sz="1700" dirty="0">
                <a:solidFill>
                  <a:srgbClr val="FF0000"/>
                </a:solidFill>
                <a:latin typeface="Arial" panose="020B0604020202020204" pitchFamily="34" charset="0"/>
                <a:cs typeface="Arial" panose="020B0604020202020204" pitchFamily="34" charset="0"/>
              </a:rPr>
              <a:t>highest</a:t>
            </a:r>
            <a:r>
              <a:rPr lang="en-US" altLang="zh-CN" sz="1700" dirty="0">
                <a:latin typeface="Arial" panose="020B0604020202020204" pitchFamily="34" charset="0"/>
                <a:cs typeface="Arial" panose="020B0604020202020204" pitchFamily="34" charset="0"/>
              </a:rPr>
              <a:t> accuracy was obtained by </a:t>
            </a:r>
            <a:r>
              <a:rPr lang="en-US" altLang="zh-CN" sz="1700" dirty="0">
                <a:solidFill>
                  <a:srgbClr val="FF0000"/>
                </a:solidFill>
                <a:latin typeface="Arial" panose="020B0604020202020204" pitchFamily="34" charset="0"/>
                <a:cs typeface="Arial" panose="020B0604020202020204" pitchFamily="34" charset="0"/>
              </a:rPr>
              <a:t>random forest algorithm</a:t>
            </a:r>
            <a:r>
              <a:rPr lang="en-US" altLang="zh-CN" sz="1700" dirty="0">
                <a:latin typeface="Arial" panose="020B0604020202020204" pitchFamily="34" charset="0"/>
                <a:cs typeface="Arial" panose="020B0604020202020204" pitchFamily="34" charset="0"/>
              </a:rPr>
              <a:t> with an accuracy of </a:t>
            </a:r>
            <a:r>
              <a:rPr lang="en-US" altLang="zh-CN" sz="1700" dirty="0">
                <a:solidFill>
                  <a:srgbClr val="FF0000"/>
                </a:solidFill>
                <a:latin typeface="Arial" panose="020B0604020202020204" pitchFamily="34" charset="0"/>
                <a:cs typeface="Arial" panose="020B0604020202020204" pitchFamily="34" charset="0"/>
              </a:rPr>
              <a:t>90.1%</a:t>
            </a:r>
            <a:r>
              <a:rPr lang="zh-CN" altLang="en-US" sz="1700" dirty="0">
                <a:latin typeface="Arial" panose="020B0604020202020204" pitchFamily="34" charset="0"/>
                <a:cs typeface="Arial" panose="020B0604020202020204" pitchFamily="34" charset="0"/>
              </a:rPr>
              <a:t> </a:t>
            </a:r>
            <a:r>
              <a:rPr lang="en-US" altLang="zh-CN" sz="1700" dirty="0">
                <a:latin typeface="Arial" panose="020B0604020202020204" pitchFamily="34" charset="0"/>
                <a:cs typeface="Arial" panose="020B0604020202020204" pitchFamily="34" charset="0"/>
              </a:rPr>
              <a:t>(Image Size: 50×50).</a:t>
            </a:r>
          </a:p>
          <a:p>
            <a:pPr marL="285750" indent="-285750">
              <a:buFont typeface="Arial" panose="020B0604020202020204" pitchFamily="34" charset="0"/>
              <a:buChar char="•"/>
            </a:pPr>
            <a:endParaRPr lang="zh-CN" altLang="en-US" dirty="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95156AEC-37A5-4169-96BA-47CF932C1F61}"/>
              </a:ext>
            </a:extLst>
          </p:cNvPr>
          <p:cNvSpPr txBox="1">
            <a:spLocks/>
          </p:cNvSpPr>
          <p:nvPr/>
        </p:nvSpPr>
        <p:spPr>
          <a:xfrm>
            <a:off x="457200" y="295580"/>
            <a:ext cx="4185138" cy="33449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r>
              <a:rPr lang="en-US" sz="2400" b="1" dirty="0">
                <a:solidFill>
                  <a:schemeClr val="tx1"/>
                </a:solidFill>
              </a:rPr>
              <a:t>Conclusion</a:t>
            </a:r>
          </a:p>
        </p:txBody>
      </p:sp>
    </p:spTree>
    <p:extLst>
      <p:ext uri="{BB962C8B-B14F-4D97-AF65-F5344CB8AC3E}">
        <p14:creationId xmlns:p14="http://schemas.microsoft.com/office/powerpoint/2010/main" val="27118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59BCA95-26CF-F745-A3FE-94D7909E96E2}"/>
              </a:ext>
            </a:extLst>
          </p:cNvPr>
          <p:cNvSpPr>
            <a:spLocks noGrp="1"/>
          </p:cNvSpPr>
          <p:nvPr>
            <p:ph type="title"/>
          </p:nvPr>
        </p:nvSpPr>
        <p:spPr>
          <a:xfrm>
            <a:off x="0" y="2239387"/>
            <a:ext cx="9144000" cy="700808"/>
          </a:xfrm>
        </p:spPr>
        <p:txBody>
          <a:bodyPr>
            <a:noAutofit/>
          </a:bodyPr>
          <a:lstStyle/>
          <a:p>
            <a:pPr>
              <a:lnSpc>
                <a:spcPct val="150000"/>
              </a:lnSpc>
            </a:pPr>
            <a:r>
              <a:rPr lang="en-US" sz="3200" b="1" dirty="0"/>
              <a:t>T</a:t>
            </a:r>
            <a:r>
              <a:rPr lang="en-US" altLang="zh-CN" sz="3200" b="1" dirty="0"/>
              <a:t>hank you for your attention!</a:t>
            </a:r>
            <a:endParaRPr lang="en-US" sz="3200" b="1" dirty="0"/>
          </a:p>
        </p:txBody>
      </p:sp>
      <p:sp>
        <p:nvSpPr>
          <p:cNvPr id="6" name="Subtitle 2">
            <a:extLst>
              <a:ext uri="{FF2B5EF4-FFF2-40B4-BE49-F238E27FC236}">
                <a16:creationId xmlns:a16="http://schemas.microsoft.com/office/drawing/2014/main" id="{2BBD8177-F34F-4E42-BE58-3EB3E41CEE26}"/>
              </a:ext>
            </a:extLst>
          </p:cNvPr>
          <p:cNvSpPr txBox="1">
            <a:spLocks/>
          </p:cNvSpPr>
          <p:nvPr/>
        </p:nvSpPr>
        <p:spPr>
          <a:xfrm>
            <a:off x="4572000" y="3226279"/>
            <a:ext cx="3671978" cy="10322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just">
              <a:lnSpc>
                <a:spcPct val="150000"/>
              </a:lnSpc>
            </a:pPr>
            <a:endParaRPr lang="en-US" sz="1800" dirty="0"/>
          </a:p>
        </p:txBody>
      </p:sp>
    </p:spTree>
    <p:extLst>
      <p:ext uri="{BB962C8B-B14F-4D97-AF65-F5344CB8AC3E}">
        <p14:creationId xmlns:p14="http://schemas.microsoft.com/office/powerpoint/2010/main" val="359867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5580"/>
            <a:ext cx="3856007" cy="334498"/>
          </a:xfrm>
        </p:spPr>
        <p:txBody>
          <a:bodyPr>
            <a:noAutofit/>
          </a:bodyPr>
          <a:lstStyle/>
          <a:p>
            <a:pPr algn="l"/>
            <a:r>
              <a:rPr lang="en-US" sz="2400" b="1" dirty="0"/>
              <a:t>Introduction and dataset</a:t>
            </a:r>
          </a:p>
        </p:txBody>
      </p:sp>
      <p:sp>
        <p:nvSpPr>
          <p:cNvPr id="8" name="TextBox 7">
            <a:extLst>
              <a:ext uri="{FF2B5EF4-FFF2-40B4-BE49-F238E27FC236}">
                <a16:creationId xmlns:a16="http://schemas.microsoft.com/office/drawing/2014/main" id="{107B0E3D-938F-A944-A411-7763ADD063CF}"/>
              </a:ext>
            </a:extLst>
          </p:cNvPr>
          <p:cNvSpPr txBox="1"/>
          <p:nvPr/>
        </p:nvSpPr>
        <p:spPr>
          <a:xfrm>
            <a:off x="451667" y="851675"/>
            <a:ext cx="7766649" cy="29494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Design a framework to classify a set of face mask images</a:t>
            </a:r>
          </a:p>
          <a:p>
            <a:pPr marL="285750" indent="-285750">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Three types </a:t>
            </a:r>
            <a:r>
              <a:rPr lang="en-US" dirty="0">
                <a:latin typeface="Arial" panose="020B0604020202020204" pitchFamily="34" charset="0"/>
                <a:cs typeface="Arial" panose="020B0604020202020204" pitchFamily="34" charset="0"/>
              </a:rPr>
              <a:t>of dataset : </a:t>
            </a:r>
            <a:r>
              <a:rPr lang="en-US" b="1" dirty="0">
                <a:latin typeface="Arial" panose="020B0604020202020204" pitchFamily="34" charset="0"/>
                <a:cs typeface="Arial" panose="020B0604020202020204" pitchFamily="34" charset="0"/>
              </a:rPr>
              <a:t>Correct Masking</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Incorrect Masking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No masking</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Each dataset has around </a:t>
            </a:r>
            <a:r>
              <a:rPr lang="en-US" altLang="zh-CN" dirty="0">
                <a:solidFill>
                  <a:srgbClr val="FF0000"/>
                </a:solidFill>
                <a:latin typeface="Arial" panose="020B0604020202020204" pitchFamily="34" charset="0"/>
                <a:cs typeface="Arial" panose="020B0604020202020204" pitchFamily="34" charset="0"/>
              </a:rPr>
              <a:t>1500 samples</a:t>
            </a:r>
            <a:r>
              <a:rPr lang="zh-CN" altLang="en-US" dirty="0">
                <a:solidFill>
                  <a:srgbClr val="FF0000"/>
                </a:solidFill>
                <a:latin typeface="Arial" panose="020B0604020202020204" pitchFamily="34" charset="0"/>
                <a:cs typeface="Arial" panose="020B0604020202020204" pitchFamily="34" charset="0"/>
              </a:rPr>
              <a:t> </a:t>
            </a:r>
            <a:endParaRPr lang="en-US" altLang="zh-CN" dirty="0">
              <a:solidFill>
                <a:srgbClr val="FF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 the dataset: </a:t>
            </a:r>
            <a:r>
              <a:rPr lang="en-US" altLang="zh-CN" dirty="0">
                <a:latin typeface="Times New Roman" panose="02020603050405020304" pitchFamily="18" charset="0"/>
                <a:cs typeface="Times New Roman" panose="02020603050405020304" pitchFamily="18" charset="0"/>
                <a:hlinkClick r:id="rId3"/>
              </a:rPr>
              <a:t>https://github.com/GuoJiaqi-1020/EE-475-ML-Final-Project/tree/main/Data</a:t>
            </a:r>
            <a:r>
              <a:rPr lang="en-US" altLang="zh-CN"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9A35FF44-5226-4ABD-9DFC-AFCC59F140B3}"/>
              </a:ext>
            </a:extLst>
          </p:cNvPr>
          <p:cNvSpPr>
            <a:spLocks noGrp="1"/>
          </p:cNvSpPr>
          <p:nvPr>
            <p:ph type="sldNum" sz="quarter" idx="12"/>
          </p:nvPr>
        </p:nvSpPr>
        <p:spPr/>
        <p:txBody>
          <a:bodyPr/>
          <a:lstStyle/>
          <a:p>
            <a:fld id="{106E12CD-FCB1-464E-A775-0B83FDDACE03}" type="slidenum">
              <a:rPr lang="en-US" smtClean="0"/>
              <a:pPr/>
              <a:t>1</a:t>
            </a:fld>
            <a:endParaRPr lang="en-US" dirty="0"/>
          </a:p>
        </p:txBody>
      </p:sp>
    </p:spTree>
    <p:extLst>
      <p:ext uri="{BB962C8B-B14F-4D97-AF65-F5344CB8AC3E}">
        <p14:creationId xmlns:p14="http://schemas.microsoft.com/office/powerpoint/2010/main" val="128992997"/>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F724FD76-3708-41CA-8407-B089C3358DFB}"/>
              </a:ext>
            </a:extLst>
          </p:cNvPr>
          <p:cNvSpPr txBox="1">
            <a:spLocks/>
          </p:cNvSpPr>
          <p:nvPr/>
        </p:nvSpPr>
        <p:spPr>
          <a:xfrm>
            <a:off x="479092" y="2480030"/>
            <a:ext cx="6279517" cy="100067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marL="285750" indent="-285750" algn="just">
              <a:lnSpc>
                <a:spcPct val="150000"/>
              </a:lnSpc>
              <a:buFont typeface="Arial" panose="020B0604020202020204" pitchFamily="34" charset="0"/>
              <a:buChar char="•"/>
            </a:pPr>
            <a:r>
              <a:rPr lang="en-US" sz="1800" b="1" dirty="0">
                <a:solidFill>
                  <a:schemeClr val="tx1"/>
                </a:solidFill>
              </a:rPr>
              <a:t>Transfer the RGB image to gray image </a:t>
            </a:r>
          </a:p>
        </p:txBody>
      </p:sp>
      <p:sp>
        <p:nvSpPr>
          <p:cNvPr id="12" name="Subtitle 2">
            <a:extLst>
              <a:ext uri="{FF2B5EF4-FFF2-40B4-BE49-F238E27FC236}">
                <a16:creationId xmlns:a16="http://schemas.microsoft.com/office/drawing/2014/main" id="{3A28D430-FAD4-4497-8953-42CD51130EC3}"/>
              </a:ext>
            </a:extLst>
          </p:cNvPr>
          <p:cNvSpPr txBox="1">
            <a:spLocks/>
          </p:cNvSpPr>
          <p:nvPr/>
        </p:nvSpPr>
        <p:spPr>
          <a:xfrm>
            <a:off x="4572000" y="3226279"/>
            <a:ext cx="3671978" cy="10322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just">
              <a:lnSpc>
                <a:spcPct val="150000"/>
              </a:lnSpc>
            </a:pPr>
            <a:endParaRPr lang="en-US" sz="1800" dirty="0"/>
          </a:p>
        </p:txBody>
      </p:sp>
      <p:sp>
        <p:nvSpPr>
          <p:cNvPr id="15" name="Title 1">
            <a:extLst>
              <a:ext uri="{FF2B5EF4-FFF2-40B4-BE49-F238E27FC236}">
                <a16:creationId xmlns:a16="http://schemas.microsoft.com/office/drawing/2014/main" id="{8332FDE2-08D1-404B-8AA5-F8A2EF3CD45A}"/>
              </a:ext>
            </a:extLst>
          </p:cNvPr>
          <p:cNvSpPr txBox="1">
            <a:spLocks/>
          </p:cNvSpPr>
          <p:nvPr/>
        </p:nvSpPr>
        <p:spPr>
          <a:xfrm>
            <a:off x="457200" y="295580"/>
            <a:ext cx="3856007" cy="33449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r>
              <a:rPr lang="en-US" sz="2400" b="1" dirty="0">
                <a:solidFill>
                  <a:schemeClr val="tx1"/>
                </a:solidFill>
              </a:rPr>
              <a:t>Data preprocessing</a:t>
            </a:r>
          </a:p>
        </p:txBody>
      </p:sp>
      <p:sp>
        <p:nvSpPr>
          <p:cNvPr id="16" name="文本框 15">
            <a:extLst>
              <a:ext uri="{FF2B5EF4-FFF2-40B4-BE49-F238E27FC236}">
                <a16:creationId xmlns:a16="http://schemas.microsoft.com/office/drawing/2014/main" id="{D14A31B2-C8E2-4CA7-8B5A-0C656C05590E}"/>
              </a:ext>
            </a:extLst>
          </p:cNvPr>
          <p:cNvSpPr txBox="1"/>
          <p:nvPr/>
        </p:nvSpPr>
        <p:spPr>
          <a:xfrm>
            <a:off x="479092" y="880640"/>
            <a:ext cx="8207708" cy="4742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b="1" dirty="0">
                <a:latin typeface="Arial" panose="020B0604020202020204" pitchFamily="34" charset="0"/>
                <a:cs typeface="Arial" panose="020B0604020202020204" pitchFamily="34" charset="0"/>
              </a:rPr>
              <a:t>Load the original face mask data with pixel of 20*20, 50*50 and 100*100</a:t>
            </a:r>
            <a:endParaRPr lang="en-US" altLang="zh-CN" sz="1800" b="1" dirty="0">
              <a:latin typeface="Arial" panose="020B0604020202020204" pitchFamily="34" charset="0"/>
              <a:cs typeface="Arial" panose="020B0604020202020204" pitchFamily="34" charset="0"/>
            </a:endParaRPr>
          </a:p>
        </p:txBody>
      </p:sp>
      <p:sp>
        <p:nvSpPr>
          <p:cNvPr id="18" name="灯片编号占位符 17">
            <a:extLst>
              <a:ext uri="{FF2B5EF4-FFF2-40B4-BE49-F238E27FC236}">
                <a16:creationId xmlns:a16="http://schemas.microsoft.com/office/drawing/2014/main" id="{202BE21E-D086-4B1E-8BC2-2E20317D7DE8}"/>
              </a:ext>
            </a:extLst>
          </p:cNvPr>
          <p:cNvSpPr>
            <a:spLocks noGrp="1"/>
          </p:cNvSpPr>
          <p:nvPr>
            <p:ph type="sldNum" sz="quarter" idx="12"/>
          </p:nvPr>
        </p:nvSpPr>
        <p:spPr/>
        <p:txBody>
          <a:bodyPr/>
          <a:lstStyle/>
          <a:p>
            <a:fld id="{106E12CD-FCB1-464E-A775-0B83FDDACE03}" type="slidenum">
              <a:rPr lang="en-US" smtClean="0"/>
              <a:pPr/>
              <a:t>2</a:t>
            </a:fld>
            <a:endParaRPr lang="en-US" dirty="0"/>
          </a:p>
        </p:txBody>
      </p:sp>
      <p:pic>
        <p:nvPicPr>
          <p:cNvPr id="2" name="图片 1">
            <a:extLst>
              <a:ext uri="{FF2B5EF4-FFF2-40B4-BE49-F238E27FC236}">
                <a16:creationId xmlns:a16="http://schemas.microsoft.com/office/drawing/2014/main" id="{218A368F-3A72-FF4C-AB78-F21D65712088}"/>
              </a:ext>
            </a:extLst>
          </p:cNvPr>
          <p:cNvPicPr>
            <a:picLocks noChangeAspect="1"/>
          </p:cNvPicPr>
          <p:nvPr/>
        </p:nvPicPr>
        <p:blipFill>
          <a:blip r:embed="rId3"/>
          <a:stretch>
            <a:fillRect/>
          </a:stretch>
        </p:blipFill>
        <p:spPr>
          <a:xfrm>
            <a:off x="304654" y="1616065"/>
            <a:ext cx="8556584" cy="802989"/>
          </a:xfrm>
          <a:prstGeom prst="rect">
            <a:avLst/>
          </a:prstGeom>
        </p:spPr>
      </p:pic>
      <p:pic>
        <p:nvPicPr>
          <p:cNvPr id="3" name="图片 2">
            <a:extLst>
              <a:ext uri="{FF2B5EF4-FFF2-40B4-BE49-F238E27FC236}">
                <a16:creationId xmlns:a16="http://schemas.microsoft.com/office/drawing/2014/main" id="{62954FFC-97A6-AE4D-82B9-6FC00EEA0E74}"/>
              </a:ext>
            </a:extLst>
          </p:cNvPr>
          <p:cNvPicPr>
            <a:picLocks noChangeAspect="1"/>
          </p:cNvPicPr>
          <p:nvPr/>
        </p:nvPicPr>
        <p:blipFill>
          <a:blip r:embed="rId4"/>
          <a:stretch>
            <a:fillRect/>
          </a:stretch>
        </p:blipFill>
        <p:spPr>
          <a:xfrm>
            <a:off x="304654" y="3424815"/>
            <a:ext cx="8556584" cy="777872"/>
          </a:xfrm>
          <a:prstGeom prst="rect">
            <a:avLst/>
          </a:prstGeom>
        </p:spPr>
      </p:pic>
    </p:spTree>
    <p:extLst>
      <p:ext uri="{BB962C8B-B14F-4D97-AF65-F5344CB8AC3E}">
        <p14:creationId xmlns:p14="http://schemas.microsoft.com/office/powerpoint/2010/main" val="323320225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1: Linear classifier</a:t>
            </a:r>
            <a:r>
              <a:rPr lang="zh-CN" altLang="en-US" sz="2400" b="1" dirty="0">
                <a:solidFill>
                  <a:schemeClr val="tx1"/>
                </a:solidFill>
              </a:rPr>
              <a:t>（</a:t>
            </a:r>
            <a:r>
              <a:rPr lang="en-US" altLang="zh-CN" sz="2400" b="1" dirty="0">
                <a:solidFill>
                  <a:schemeClr val="tx1"/>
                </a:solidFill>
              </a:rPr>
              <a:t>Baseline</a:t>
            </a:r>
            <a:r>
              <a:rPr lang="zh-CN" altLang="en-US" sz="2400" b="1" dirty="0">
                <a:solidFill>
                  <a:schemeClr val="tx1"/>
                </a:solidFill>
              </a:rPr>
              <a:t>）</a:t>
            </a:r>
            <a:endParaRPr lang="en-US" sz="2400" b="1" dirty="0">
              <a:solidFill>
                <a:schemeClr val="tx1"/>
              </a:solidFill>
            </a:endParaRPr>
          </a:p>
        </p:txBody>
      </p:sp>
      <p:sp>
        <p:nvSpPr>
          <p:cNvPr id="11" name="TextBox 7">
            <a:extLst>
              <a:ext uri="{FF2B5EF4-FFF2-40B4-BE49-F238E27FC236}">
                <a16:creationId xmlns:a16="http://schemas.microsoft.com/office/drawing/2014/main" id="{9E1B6243-EF6D-0743-9B2C-38A5B0022B88}"/>
              </a:ext>
            </a:extLst>
          </p:cNvPr>
          <p:cNvSpPr txBox="1"/>
          <p:nvPr/>
        </p:nvSpPr>
        <p:spPr>
          <a:xfrm>
            <a:off x="457200" y="988323"/>
            <a:ext cx="3975652" cy="3566904"/>
          </a:xfrm>
          <a:prstGeom prst="rect">
            <a:avLst/>
          </a:prstGeom>
        </p:spPr>
        <p:txBody>
          <a:bodyPr vert="horz" lIns="91440" tIns="45720" rIns="91440" bIns="45720" rtlCol="0">
            <a:normAutofit fontScale="77500" lnSpcReduction="20000"/>
          </a:bodyPr>
          <a:lstStyle/>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Optimization method: gradient decent (with diminishing study rate, start from 0.02)</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HOG feature has increased the model accuracy by nearly </a:t>
            </a:r>
            <a:r>
              <a:rPr lang="en-US" sz="2100" dirty="0">
                <a:solidFill>
                  <a:srgbClr val="FF0000"/>
                </a:solidFill>
                <a:latin typeface="Arial" panose="020B0604020202020204" pitchFamily="34" charset="0"/>
                <a:cs typeface="Arial" panose="020B0604020202020204" pitchFamily="34" charset="0"/>
              </a:rPr>
              <a:t>15% </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HOG feature has </a:t>
            </a:r>
            <a:r>
              <a:rPr lang="en-US" sz="2100" dirty="0">
                <a:solidFill>
                  <a:srgbClr val="FF0000"/>
                </a:solidFill>
                <a:latin typeface="Arial" panose="020B0604020202020204" pitchFamily="34" charset="0"/>
                <a:cs typeface="Arial" panose="020B0604020202020204" pitchFamily="34" charset="0"/>
              </a:rPr>
              <a:t>higher sensitivity </a:t>
            </a:r>
            <a:r>
              <a:rPr lang="en-US" sz="2100" dirty="0">
                <a:latin typeface="Arial" panose="020B0604020202020204" pitchFamily="34" charset="0"/>
                <a:cs typeface="Arial" panose="020B0604020202020204" pitchFamily="34" charset="0"/>
              </a:rPr>
              <a:t>towards the image resolution. (fig 2)</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The best accuracy of this model is </a:t>
            </a:r>
            <a:r>
              <a:rPr lang="en-US" sz="2100" dirty="0">
                <a:solidFill>
                  <a:srgbClr val="FF0000"/>
                </a:solidFill>
                <a:latin typeface="Arial" panose="020B0604020202020204" pitchFamily="34" charset="0"/>
                <a:cs typeface="Arial" panose="020B0604020202020204" pitchFamily="34" charset="0"/>
              </a:rPr>
              <a:t>89.6%  (using 100</a:t>
            </a:r>
            <a:r>
              <a:rPr lang="en-US" altLang="zh-CN" sz="2100" dirty="0">
                <a:solidFill>
                  <a:srgbClr val="FF0000"/>
                </a:solidFill>
                <a:latin typeface="Arial" panose="020B0604020202020204" pitchFamily="34" charset="0"/>
                <a:cs typeface="Arial" panose="020B0604020202020204" pitchFamily="34" charset="0"/>
              </a:rPr>
              <a:t>×100 resolution</a:t>
            </a:r>
            <a:r>
              <a:rPr lang="en-US" sz="2100" dirty="0">
                <a:solidFill>
                  <a:srgbClr val="FF0000"/>
                </a:solidFill>
                <a:latin typeface="Arial" panose="020B0604020202020204" pitchFamily="34" charset="0"/>
                <a:cs typeface="Arial" panose="020B0604020202020204" pitchFamily="34" charset="0"/>
              </a:rPr>
              <a:t>)</a:t>
            </a:r>
          </a:p>
        </p:txBody>
      </p:sp>
      <p:pic>
        <p:nvPicPr>
          <p:cNvPr id="12" name="图片 11">
            <a:extLst>
              <a:ext uri="{FF2B5EF4-FFF2-40B4-BE49-F238E27FC236}">
                <a16:creationId xmlns:a16="http://schemas.microsoft.com/office/drawing/2014/main" id="{9613E790-D124-2348-9281-6DE9A38911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41" t="4918" r="8199"/>
          <a:stretch/>
        </p:blipFill>
        <p:spPr bwMode="auto">
          <a:xfrm>
            <a:off x="4572000" y="1040480"/>
            <a:ext cx="2862367" cy="1768747"/>
          </a:xfrm>
          <a:prstGeom prst="rect">
            <a:avLst/>
          </a:prstGeom>
          <a:noFill/>
          <a:ln>
            <a:noFill/>
          </a:ln>
        </p:spPr>
      </p:pic>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3</a:t>
            </a:fld>
            <a:endParaRPr lang="en-US"/>
          </a:p>
        </p:txBody>
      </p:sp>
      <p:pic>
        <p:nvPicPr>
          <p:cNvPr id="6" name="图片 5">
            <a:extLst>
              <a:ext uri="{FF2B5EF4-FFF2-40B4-BE49-F238E27FC236}">
                <a16:creationId xmlns:a16="http://schemas.microsoft.com/office/drawing/2014/main" id="{245BBF55-5D4B-4432-8206-D5FA79B3D46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560"/>
          <a:stretch/>
        </p:blipFill>
        <p:spPr bwMode="auto">
          <a:xfrm>
            <a:off x="4872224" y="2809227"/>
            <a:ext cx="2472690" cy="1768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045434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11" name="TextBox 7">
            <a:extLst>
              <a:ext uri="{FF2B5EF4-FFF2-40B4-BE49-F238E27FC236}">
                <a16:creationId xmlns:a16="http://schemas.microsoft.com/office/drawing/2014/main" id="{9E1B6243-EF6D-0743-9B2C-38A5B0022B88}"/>
              </a:ext>
            </a:extLst>
          </p:cNvPr>
          <p:cNvSpPr txBox="1"/>
          <p:nvPr/>
        </p:nvSpPr>
        <p:spPr>
          <a:xfrm>
            <a:off x="457199" y="988322"/>
            <a:ext cx="7484165" cy="3027087"/>
          </a:xfrm>
          <a:prstGeom prst="rect">
            <a:avLst/>
          </a:prstGeom>
        </p:spPr>
        <p:txBody>
          <a:bodyPr vert="horz" lIns="91440" tIns="45720" rIns="91440" bIns="45720" rtlCol="0">
            <a:normAutofit/>
          </a:bodyPr>
          <a:lstStyle/>
          <a:p>
            <a:pPr marL="285750" indent="-285750">
              <a:lnSpc>
                <a:spcPct val="150000"/>
              </a:lnSpc>
              <a:spcBef>
                <a:spcPct val="20000"/>
              </a:spcBef>
              <a:buFont typeface="Arial"/>
              <a:buChar char="•"/>
            </a:pPr>
            <a:r>
              <a:rPr lang="en-US" sz="1700" dirty="0">
                <a:latin typeface="Arial" panose="020B0604020202020204" pitchFamily="34" charset="0"/>
                <a:cs typeface="Arial" panose="020B0604020202020204" pitchFamily="34" charset="0"/>
              </a:rPr>
              <a:t>SVM: Training examples to points in space to </a:t>
            </a:r>
            <a:r>
              <a:rPr lang="en-US" sz="1700" dirty="0">
                <a:solidFill>
                  <a:srgbClr val="FF0000"/>
                </a:solidFill>
                <a:latin typeface="Arial" panose="020B0604020202020204" pitchFamily="34" charset="0"/>
                <a:cs typeface="Arial" panose="020B0604020202020204" pitchFamily="34" charset="0"/>
              </a:rPr>
              <a:t>maximize the width of the gap</a:t>
            </a:r>
            <a:r>
              <a:rPr lang="en-US" sz="1700" dirty="0">
                <a:latin typeface="Arial" panose="020B0604020202020204" pitchFamily="34" charset="0"/>
                <a:cs typeface="Arial" panose="020B0604020202020204" pitchFamily="34" charset="0"/>
              </a:rPr>
              <a:t> between the two categories</a:t>
            </a:r>
          </a:p>
          <a:p>
            <a:pPr marL="285750" indent="-285750">
              <a:lnSpc>
                <a:spcPct val="150000"/>
              </a:lnSpc>
              <a:spcBef>
                <a:spcPct val="20000"/>
              </a:spcBef>
              <a:buFont typeface="Arial"/>
              <a:buChar char="•"/>
            </a:pPr>
            <a:r>
              <a:rPr lang="en-US" altLang="zh-CN" sz="1700" dirty="0">
                <a:latin typeface="Arial" panose="020B0604020202020204" pitchFamily="34" charset="0"/>
                <a:cs typeface="Arial" panose="020B0604020202020204" pitchFamily="34" charset="0"/>
              </a:rPr>
              <a:t>We set the penalty term C as </a:t>
            </a:r>
            <a:r>
              <a:rPr lang="en-US" altLang="zh-CN" sz="1700" dirty="0">
                <a:solidFill>
                  <a:srgbClr val="FF0000"/>
                </a:solidFill>
                <a:latin typeface="Arial" panose="020B0604020202020204" pitchFamily="34" charset="0"/>
                <a:cs typeface="Arial" panose="020B0604020202020204" pitchFamily="34" charset="0"/>
              </a:rPr>
              <a:t>1</a:t>
            </a:r>
          </a:p>
          <a:p>
            <a:pPr marL="285750" indent="-285750">
              <a:lnSpc>
                <a:spcPct val="150000"/>
              </a:lnSpc>
              <a:spcBef>
                <a:spcPct val="20000"/>
              </a:spcBef>
              <a:buFont typeface="Arial"/>
              <a:buChar char="•"/>
            </a:pPr>
            <a:r>
              <a:rPr lang="en-US" altLang="zh-CN" sz="1700" dirty="0">
                <a:latin typeface="Arial" panose="020B0604020202020204" pitchFamily="34" charset="0"/>
                <a:cs typeface="Arial" panose="020B0604020202020204" pitchFamily="34" charset="0"/>
              </a:rPr>
              <a:t>We compare the </a:t>
            </a:r>
            <a:r>
              <a:rPr lang="en-US" altLang="zh-CN" sz="1700" dirty="0">
                <a:solidFill>
                  <a:srgbClr val="FF0000"/>
                </a:solidFill>
                <a:latin typeface="Arial" panose="020B0604020202020204" pitchFamily="34" charset="0"/>
                <a:cs typeface="Arial" panose="020B0604020202020204" pitchFamily="34" charset="0"/>
              </a:rPr>
              <a:t>linear, polynomial and </a:t>
            </a:r>
            <a:r>
              <a:rPr lang="en-US" altLang="zh-CN" sz="1700" dirty="0" err="1">
                <a:solidFill>
                  <a:srgbClr val="FF0000"/>
                </a:solidFill>
                <a:latin typeface="Arial" panose="020B0604020202020204" pitchFamily="34" charset="0"/>
                <a:cs typeface="Arial" panose="020B0604020202020204" pitchFamily="34" charset="0"/>
              </a:rPr>
              <a:t>rbf</a:t>
            </a:r>
            <a:r>
              <a:rPr lang="en-US" altLang="zh-CN" sz="1700" dirty="0">
                <a:solidFill>
                  <a:srgbClr val="FF0000"/>
                </a:solidFill>
                <a:latin typeface="Arial" panose="020B0604020202020204" pitchFamily="34" charset="0"/>
                <a:cs typeface="Arial" panose="020B0604020202020204" pitchFamily="34" charset="0"/>
              </a:rPr>
              <a:t> kernel</a:t>
            </a:r>
            <a:r>
              <a:rPr lang="en-US" altLang="zh-CN" sz="1700" dirty="0">
                <a:latin typeface="Arial" panose="020B0604020202020204" pitchFamily="34" charset="0"/>
                <a:cs typeface="Arial" panose="020B0604020202020204" pitchFamily="34" charset="0"/>
              </a:rPr>
              <a:t>. </a:t>
            </a:r>
          </a:p>
          <a:p>
            <a:pPr marL="285750" indent="-285750">
              <a:lnSpc>
                <a:spcPct val="150000"/>
              </a:lnSpc>
              <a:spcBef>
                <a:spcPct val="20000"/>
              </a:spcBef>
              <a:buFont typeface="Arial"/>
              <a:buChar char="•"/>
            </a:pPr>
            <a:r>
              <a:rPr lang="en-US" altLang="zh-CN" sz="1700" dirty="0">
                <a:latin typeface="Arial" panose="020B0604020202020204" pitchFamily="34" charset="0"/>
                <a:cs typeface="Arial" panose="020B0604020202020204" pitchFamily="34" charset="0"/>
              </a:rPr>
              <a:t>We choose </a:t>
            </a:r>
            <a:r>
              <a:rPr lang="en-US" altLang="zh-CN" sz="1700" dirty="0">
                <a:solidFill>
                  <a:srgbClr val="FF0000"/>
                </a:solidFill>
                <a:latin typeface="Arial" panose="020B0604020202020204" pitchFamily="34" charset="0"/>
                <a:cs typeface="Arial" panose="020B0604020202020204" pitchFamily="34" charset="0"/>
              </a:rPr>
              <a:t>gray and hog data </a:t>
            </a:r>
            <a:r>
              <a:rPr lang="en-US" altLang="zh-CN" sz="1700" dirty="0">
                <a:latin typeface="Arial" panose="020B0604020202020204" pitchFamily="34" charset="0"/>
                <a:cs typeface="Arial" panose="020B0604020202020204" pitchFamily="34" charset="0"/>
              </a:rPr>
              <a:t>as out training data in this experiment.</a:t>
            </a:r>
            <a:endParaRPr lang="en-US" sz="17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317863770"/>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5</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linear kernel, using gray and hog images as data</a:t>
            </a:r>
          </a:p>
        </p:txBody>
      </p:sp>
      <p:sp>
        <p:nvSpPr>
          <p:cNvPr id="4" name="矩形 3">
            <a:extLst>
              <a:ext uri="{FF2B5EF4-FFF2-40B4-BE49-F238E27FC236}">
                <a16:creationId xmlns:a16="http://schemas.microsoft.com/office/drawing/2014/main" id="{FE68DF5C-1E5C-DF40-8AD4-0535C571217A}"/>
              </a:ext>
            </a:extLst>
          </p:cNvPr>
          <p:cNvSpPr/>
          <p:nvPr/>
        </p:nvSpPr>
        <p:spPr>
          <a:xfrm>
            <a:off x="308729" y="1477775"/>
            <a:ext cx="4158591" cy="421847"/>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rPr>
              <a:t>0.79            0.73                   0.72</a:t>
            </a:r>
            <a:endParaRPr lang="en-US" altLang="zh-CN" sz="1600" dirty="0">
              <a:solidFill>
                <a:srgbClr val="0070C0"/>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155B6C0C-FD82-487E-8C2E-AED5324E7416}"/>
              </a:ext>
            </a:extLst>
          </p:cNvPr>
          <p:cNvSpPr/>
          <p:nvPr/>
        </p:nvSpPr>
        <p:spPr>
          <a:xfrm>
            <a:off x="4467320" y="1472534"/>
            <a:ext cx="4512011" cy="421847"/>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rPr>
              <a:t>0.81</a:t>
            </a:r>
            <a:r>
              <a:rPr lang="en" altLang="zh-CN" sz="1600" dirty="0">
                <a:solidFill>
                  <a:srgbClr val="0070C0"/>
                </a:solidFill>
              </a:rPr>
              <a:t>              </a:t>
            </a:r>
            <a:r>
              <a:rPr lang="zh-CN" altLang="en-US" sz="1600" dirty="0">
                <a:solidFill>
                  <a:srgbClr val="0070C0"/>
                </a:solidFill>
              </a:rPr>
              <a:t>   </a:t>
            </a:r>
            <a:r>
              <a:rPr lang="en-US" altLang="zh-CN" sz="1600" dirty="0">
                <a:solidFill>
                  <a:srgbClr val="0070C0"/>
                </a:solidFill>
              </a:rPr>
              <a:t>0.75</a:t>
            </a:r>
            <a:r>
              <a:rPr lang="en" altLang="zh-CN" sz="1600" dirty="0">
                <a:solidFill>
                  <a:srgbClr val="0070C0"/>
                </a:solidFill>
              </a:rPr>
              <a:t>                    </a:t>
            </a:r>
            <a:r>
              <a:rPr lang="en-US" altLang="zh-CN" sz="1600" dirty="0">
                <a:solidFill>
                  <a:srgbClr val="0070C0"/>
                </a:solidFill>
              </a:rPr>
              <a:t>0.80</a:t>
            </a:r>
            <a:endParaRPr lang="en-US" altLang="zh-CN" sz="1600" dirty="0">
              <a:solidFill>
                <a:srgbClr val="0070C0"/>
              </a:solidFill>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34C385BE-3B56-4981-9BC0-AA9E9524F779}"/>
              </a:ext>
            </a:extLst>
          </p:cNvPr>
          <p:cNvPicPr>
            <a:picLocks noChangeAspect="1"/>
          </p:cNvPicPr>
          <p:nvPr/>
        </p:nvPicPr>
        <p:blipFill>
          <a:blip r:embed="rId3"/>
          <a:stretch>
            <a:fillRect/>
          </a:stretch>
        </p:blipFill>
        <p:spPr>
          <a:xfrm>
            <a:off x="154991" y="2118396"/>
            <a:ext cx="4158591" cy="1890268"/>
          </a:xfrm>
          <a:prstGeom prst="rect">
            <a:avLst/>
          </a:prstGeom>
        </p:spPr>
      </p:pic>
      <p:pic>
        <p:nvPicPr>
          <p:cNvPr id="11" name="图片 10">
            <a:extLst>
              <a:ext uri="{FF2B5EF4-FFF2-40B4-BE49-F238E27FC236}">
                <a16:creationId xmlns:a16="http://schemas.microsoft.com/office/drawing/2014/main" id="{84DAA169-7AC0-42C2-B4E9-86050F11005D}"/>
              </a:ext>
            </a:extLst>
          </p:cNvPr>
          <p:cNvPicPr>
            <a:picLocks noChangeAspect="1"/>
          </p:cNvPicPr>
          <p:nvPr/>
        </p:nvPicPr>
        <p:blipFill>
          <a:blip r:embed="rId4"/>
          <a:stretch>
            <a:fillRect/>
          </a:stretch>
        </p:blipFill>
        <p:spPr>
          <a:xfrm>
            <a:off x="4572000" y="2118396"/>
            <a:ext cx="4158000" cy="1889999"/>
          </a:xfrm>
          <a:prstGeom prst="rect">
            <a:avLst/>
          </a:prstGeom>
        </p:spPr>
      </p:pic>
    </p:spTree>
    <p:extLst>
      <p:ext uri="{BB962C8B-B14F-4D97-AF65-F5344CB8AC3E}">
        <p14:creationId xmlns:p14="http://schemas.microsoft.com/office/powerpoint/2010/main" val="1056313636"/>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6</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7512658"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3 degree polynomial kernel, using gray and hog images as data</a:t>
            </a:r>
          </a:p>
        </p:txBody>
      </p:sp>
      <p:sp>
        <p:nvSpPr>
          <p:cNvPr id="4" name="矩形 3">
            <a:extLst>
              <a:ext uri="{FF2B5EF4-FFF2-40B4-BE49-F238E27FC236}">
                <a16:creationId xmlns:a16="http://schemas.microsoft.com/office/drawing/2014/main" id="{FE68DF5C-1E5C-DF40-8AD4-0535C571217A}"/>
              </a:ext>
            </a:extLst>
          </p:cNvPr>
          <p:cNvSpPr/>
          <p:nvPr/>
        </p:nvSpPr>
        <p:spPr>
          <a:xfrm>
            <a:off x="158621" y="1507465"/>
            <a:ext cx="3897730"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en" altLang="zh-CN" sz="1600" dirty="0">
                <a:solidFill>
                  <a:srgbClr val="0070C0"/>
                </a:solidFill>
                <a:latin typeface="Arial" panose="020B0604020202020204" pitchFamily="34" charset="0"/>
                <a:cs typeface="Arial" panose="020B0604020202020204" pitchFamily="34" charset="0"/>
              </a:rPr>
              <a:t>0.86          </a:t>
            </a:r>
            <a:r>
              <a:rPr lang="zh-CN" altLang="en-US" sz="1600" dirty="0">
                <a:solidFill>
                  <a:srgbClr val="0070C0"/>
                </a:solidFill>
                <a:latin typeface="Arial" panose="020B0604020202020204" pitchFamily="34" charset="0"/>
                <a:cs typeface="Arial" panose="020B0604020202020204" pitchFamily="34" charset="0"/>
              </a:rPr>
              <a:t>  </a:t>
            </a:r>
            <a:r>
              <a:rPr lang="en" altLang="zh-CN" sz="1600" dirty="0">
                <a:solidFill>
                  <a:srgbClr val="0070C0"/>
                </a:solidFill>
                <a:latin typeface="Arial" panose="020B0604020202020204" pitchFamily="34" charset="0"/>
                <a:cs typeface="Arial" panose="020B0604020202020204" pitchFamily="34" charset="0"/>
              </a:rPr>
              <a:t>0.87        </a:t>
            </a:r>
            <a:r>
              <a:rPr lang="zh-CN" altLang="en-US" sz="1600" dirty="0">
                <a:solidFill>
                  <a:srgbClr val="0070C0"/>
                </a:solidFill>
                <a:latin typeface="Arial" panose="020B0604020202020204" pitchFamily="34" charset="0"/>
                <a:cs typeface="Arial" panose="020B0604020202020204" pitchFamily="34" charset="0"/>
              </a:rPr>
              <a:t>       </a:t>
            </a:r>
            <a:r>
              <a:rPr lang="en" altLang="zh-CN" sz="1600" dirty="0">
                <a:solidFill>
                  <a:srgbClr val="0070C0"/>
                </a:solidFill>
                <a:latin typeface="Arial" panose="020B0604020202020204" pitchFamily="34" charset="0"/>
                <a:cs typeface="Arial" panose="020B0604020202020204" pitchFamily="34" charset="0"/>
              </a:rPr>
              <a:t>0.87</a:t>
            </a:r>
            <a:endParaRPr lang="en-US" altLang="zh-CN" sz="1600" dirty="0">
              <a:solidFill>
                <a:srgbClr val="0070C0"/>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155B6C0C-FD82-487E-8C2E-AED5324E7416}"/>
              </a:ext>
            </a:extLst>
          </p:cNvPr>
          <p:cNvSpPr/>
          <p:nvPr/>
        </p:nvSpPr>
        <p:spPr>
          <a:xfrm>
            <a:off x="4670063" y="1507465"/>
            <a:ext cx="3897730"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0.85</a:t>
            </a:r>
            <a:r>
              <a:rPr lang="en" altLang="zh-CN" sz="1600" dirty="0">
                <a:solidFill>
                  <a:srgbClr val="0070C0"/>
                </a:solidFill>
                <a:latin typeface="Arial" panose="020B0604020202020204" pitchFamily="34" charset="0"/>
                <a:cs typeface="Arial" panose="020B0604020202020204" pitchFamily="34" charset="0"/>
              </a:rPr>
              <a:t>    </a:t>
            </a:r>
            <a:r>
              <a:rPr lang="zh-CN" altLang="en-US" sz="1600" dirty="0">
                <a:solidFill>
                  <a:srgbClr val="0070C0"/>
                </a:solidFill>
                <a:latin typeface="Arial" panose="020B0604020202020204" pitchFamily="34" charset="0"/>
                <a:cs typeface="Arial" panose="020B0604020202020204" pitchFamily="34" charset="0"/>
              </a:rPr>
              <a:t>  </a:t>
            </a:r>
            <a:r>
              <a:rPr lang="en" altLang="zh-CN"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0.84</a:t>
            </a:r>
            <a:r>
              <a:rPr lang="en" altLang="zh-CN" sz="1600" dirty="0">
                <a:solidFill>
                  <a:srgbClr val="0070C0"/>
                </a:solidFill>
                <a:latin typeface="Arial" panose="020B0604020202020204" pitchFamily="34" charset="0"/>
                <a:cs typeface="Arial" panose="020B0604020202020204" pitchFamily="34" charset="0"/>
              </a:rPr>
              <a:t>      </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0.80</a:t>
            </a:r>
          </a:p>
        </p:txBody>
      </p:sp>
      <p:pic>
        <p:nvPicPr>
          <p:cNvPr id="9" name="图片 8">
            <a:extLst>
              <a:ext uri="{FF2B5EF4-FFF2-40B4-BE49-F238E27FC236}">
                <a16:creationId xmlns:a16="http://schemas.microsoft.com/office/drawing/2014/main" id="{CA964D50-DF4F-4D11-A121-44C3D6DDC85C}"/>
              </a:ext>
            </a:extLst>
          </p:cNvPr>
          <p:cNvPicPr>
            <a:picLocks noChangeAspect="1"/>
          </p:cNvPicPr>
          <p:nvPr/>
        </p:nvPicPr>
        <p:blipFill>
          <a:blip r:embed="rId3"/>
          <a:stretch>
            <a:fillRect/>
          </a:stretch>
        </p:blipFill>
        <p:spPr>
          <a:xfrm>
            <a:off x="158621" y="2175184"/>
            <a:ext cx="4158000" cy="1890000"/>
          </a:xfrm>
          <a:prstGeom prst="rect">
            <a:avLst/>
          </a:prstGeom>
        </p:spPr>
      </p:pic>
      <p:pic>
        <p:nvPicPr>
          <p:cNvPr id="11" name="图片 10">
            <a:extLst>
              <a:ext uri="{FF2B5EF4-FFF2-40B4-BE49-F238E27FC236}">
                <a16:creationId xmlns:a16="http://schemas.microsoft.com/office/drawing/2014/main" id="{7B39CB85-5AB0-4C7C-B2D7-4FED004CD76A}"/>
              </a:ext>
            </a:extLst>
          </p:cNvPr>
          <p:cNvPicPr>
            <a:picLocks noChangeAspect="1"/>
          </p:cNvPicPr>
          <p:nvPr/>
        </p:nvPicPr>
        <p:blipFill>
          <a:blip r:embed="rId4"/>
          <a:stretch>
            <a:fillRect/>
          </a:stretch>
        </p:blipFill>
        <p:spPr>
          <a:xfrm>
            <a:off x="4474199" y="2175184"/>
            <a:ext cx="4158001" cy="1890000"/>
          </a:xfrm>
          <a:prstGeom prst="rect">
            <a:avLst/>
          </a:prstGeom>
        </p:spPr>
      </p:pic>
    </p:spTree>
    <p:extLst>
      <p:ext uri="{BB962C8B-B14F-4D97-AF65-F5344CB8AC3E}">
        <p14:creationId xmlns:p14="http://schemas.microsoft.com/office/powerpoint/2010/main" val="3594390869"/>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7</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7921090"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RBF kernel, using gray images as data. Beta is set to 1 / </a:t>
            </a:r>
            <a:r>
              <a:rPr lang="en-US" altLang="zh-CN" sz="1600" dirty="0" err="1">
                <a:latin typeface="Arial" panose="020B0604020202020204" pitchFamily="34" charset="0"/>
                <a:cs typeface="Arial" panose="020B0604020202020204" pitchFamily="34" charset="0"/>
              </a:rPr>
              <a:t>n_features</a:t>
            </a:r>
            <a:r>
              <a:rPr lang="en-US" altLang="zh-CN" sz="1600" dirty="0">
                <a:latin typeface="Arial" panose="020B0604020202020204" pitchFamily="34" charset="0"/>
                <a:cs typeface="Arial" panose="020B0604020202020204" pitchFamily="34" charset="0"/>
              </a:rPr>
              <a:t>. </a:t>
            </a:r>
          </a:p>
        </p:txBody>
      </p:sp>
      <p:sp>
        <p:nvSpPr>
          <p:cNvPr id="4" name="矩形 3">
            <a:extLst>
              <a:ext uri="{FF2B5EF4-FFF2-40B4-BE49-F238E27FC236}">
                <a16:creationId xmlns:a16="http://schemas.microsoft.com/office/drawing/2014/main" id="{FE68DF5C-1E5C-DF40-8AD4-0535C571217A}"/>
              </a:ext>
            </a:extLst>
          </p:cNvPr>
          <p:cNvSpPr/>
          <p:nvPr/>
        </p:nvSpPr>
        <p:spPr>
          <a:xfrm>
            <a:off x="319844" y="1488938"/>
            <a:ext cx="3953207"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0.88</a:t>
            </a:r>
            <a:r>
              <a:rPr lang="en" altLang="zh-CN"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0.89</a:t>
            </a:r>
            <a:r>
              <a:rPr lang="en" altLang="zh-CN" sz="1600" dirty="0">
                <a:solidFill>
                  <a:srgbClr val="0070C0"/>
                </a:solidFill>
                <a:latin typeface="Arial" panose="020B0604020202020204" pitchFamily="34" charset="0"/>
                <a:cs typeface="Arial" panose="020B0604020202020204" pitchFamily="34" charset="0"/>
              </a:rPr>
              <a:t>      </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0.89</a:t>
            </a:r>
          </a:p>
        </p:txBody>
      </p:sp>
      <p:sp>
        <p:nvSpPr>
          <p:cNvPr id="7" name="矩形 6">
            <a:extLst>
              <a:ext uri="{FF2B5EF4-FFF2-40B4-BE49-F238E27FC236}">
                <a16:creationId xmlns:a16="http://schemas.microsoft.com/office/drawing/2014/main" id="{6305AF4E-7135-4CB4-91CF-A32A4149218D}"/>
              </a:ext>
            </a:extLst>
          </p:cNvPr>
          <p:cNvSpPr/>
          <p:nvPr/>
        </p:nvSpPr>
        <p:spPr>
          <a:xfrm>
            <a:off x="4572000" y="1488937"/>
            <a:ext cx="3646408" cy="416011"/>
          </a:xfrm>
          <a:prstGeom prst="rect">
            <a:avLst/>
          </a:prstGeom>
        </p:spPr>
        <p:txBody>
          <a:bodyPr wrap="square">
            <a:spAutoFit/>
          </a:bodyPr>
          <a:lstStyle/>
          <a:p>
            <a:pPr>
              <a:lnSpc>
                <a:spcPct val="150000"/>
              </a:lnSpc>
              <a:spcBef>
                <a:spcPct val="20000"/>
              </a:spcBef>
            </a:pPr>
            <a:r>
              <a:rPr lang="en-US" altLang="zh-CN" sz="1600" dirty="0">
                <a:solidFill>
                  <a:srgbClr val="0070C0"/>
                </a:solidFill>
                <a:latin typeface="Arial" panose="020B0604020202020204" pitchFamily="34" charset="0"/>
                <a:cs typeface="Arial" panose="020B0604020202020204" pitchFamily="34" charset="0"/>
              </a:rPr>
              <a:t>Accuracy: 0.85</a:t>
            </a:r>
            <a:r>
              <a:rPr lang="en" altLang="zh-CN" sz="1600" dirty="0">
                <a:solidFill>
                  <a:srgbClr val="0070C0"/>
                </a:solidFill>
                <a:latin typeface="Arial" panose="020B0604020202020204" pitchFamily="34" charset="0"/>
                <a:cs typeface="Arial" panose="020B0604020202020204" pitchFamily="34" charset="0"/>
              </a:rPr>
              <a:t>    </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0.87</a:t>
            </a:r>
            <a:r>
              <a:rPr lang="en" altLang="zh-CN" sz="1600" dirty="0">
                <a:solidFill>
                  <a:srgbClr val="0070C0"/>
                </a:solidFill>
                <a:latin typeface="Arial" panose="020B0604020202020204" pitchFamily="34" charset="0"/>
                <a:cs typeface="Arial" panose="020B0604020202020204" pitchFamily="34" charset="0"/>
              </a:rPr>
              <a:t>      </a:t>
            </a:r>
            <a:r>
              <a:rPr lang="zh-CN" altLang="en-US" sz="1600" dirty="0">
                <a:solidFill>
                  <a:srgbClr val="0070C0"/>
                </a:solidFill>
                <a:latin typeface="Arial" panose="020B0604020202020204" pitchFamily="34" charset="0"/>
                <a:cs typeface="Arial" panose="020B0604020202020204" pitchFamily="34" charset="0"/>
              </a:rPr>
              <a:t>       </a:t>
            </a:r>
            <a:r>
              <a:rPr lang="en-US" altLang="zh-CN" sz="1600" dirty="0">
                <a:solidFill>
                  <a:srgbClr val="0070C0"/>
                </a:solidFill>
                <a:latin typeface="Arial" panose="020B0604020202020204" pitchFamily="34" charset="0"/>
                <a:cs typeface="Arial" panose="020B0604020202020204" pitchFamily="34" charset="0"/>
              </a:rPr>
              <a:t>0.86</a:t>
            </a:r>
          </a:p>
        </p:txBody>
      </p:sp>
      <p:pic>
        <p:nvPicPr>
          <p:cNvPr id="11" name="图片 10">
            <a:extLst>
              <a:ext uri="{FF2B5EF4-FFF2-40B4-BE49-F238E27FC236}">
                <a16:creationId xmlns:a16="http://schemas.microsoft.com/office/drawing/2014/main" id="{F87C75FB-A258-4C01-BF08-8C43ABF34E05}"/>
              </a:ext>
            </a:extLst>
          </p:cNvPr>
          <p:cNvPicPr>
            <a:picLocks noChangeAspect="1"/>
          </p:cNvPicPr>
          <p:nvPr/>
        </p:nvPicPr>
        <p:blipFill>
          <a:blip r:embed="rId3"/>
          <a:stretch>
            <a:fillRect/>
          </a:stretch>
        </p:blipFill>
        <p:spPr>
          <a:xfrm>
            <a:off x="115050" y="2041105"/>
            <a:ext cx="4158001" cy="1890000"/>
          </a:xfrm>
          <a:prstGeom prst="rect">
            <a:avLst/>
          </a:prstGeom>
        </p:spPr>
      </p:pic>
      <p:pic>
        <p:nvPicPr>
          <p:cNvPr id="13" name="图片 12">
            <a:extLst>
              <a:ext uri="{FF2B5EF4-FFF2-40B4-BE49-F238E27FC236}">
                <a16:creationId xmlns:a16="http://schemas.microsoft.com/office/drawing/2014/main" id="{B911B17F-8007-42FA-9C2A-F39483EA11BD}"/>
              </a:ext>
            </a:extLst>
          </p:cNvPr>
          <p:cNvPicPr>
            <a:picLocks noChangeAspect="1"/>
          </p:cNvPicPr>
          <p:nvPr/>
        </p:nvPicPr>
        <p:blipFill>
          <a:blip r:embed="rId4"/>
          <a:stretch>
            <a:fillRect/>
          </a:stretch>
        </p:blipFill>
        <p:spPr>
          <a:xfrm>
            <a:off x="4432545" y="2030472"/>
            <a:ext cx="4158001" cy="1890000"/>
          </a:xfrm>
          <a:prstGeom prst="rect">
            <a:avLst/>
          </a:prstGeom>
        </p:spPr>
      </p:pic>
    </p:spTree>
    <p:extLst>
      <p:ext uri="{BB962C8B-B14F-4D97-AF65-F5344CB8AC3E}">
        <p14:creationId xmlns:p14="http://schemas.microsoft.com/office/powerpoint/2010/main" val="4128899194"/>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Decision Tree</a:t>
            </a:r>
          </a:p>
        </p:txBody>
      </p:sp>
      <p:sp>
        <p:nvSpPr>
          <p:cNvPr id="11" name="TextBox 7">
            <a:extLst>
              <a:ext uri="{FF2B5EF4-FFF2-40B4-BE49-F238E27FC236}">
                <a16:creationId xmlns:a16="http://schemas.microsoft.com/office/drawing/2014/main" id="{9E1B6243-EF6D-0743-9B2C-38A5B0022B88}"/>
              </a:ext>
            </a:extLst>
          </p:cNvPr>
          <p:cNvSpPr txBox="1"/>
          <p:nvPr/>
        </p:nvSpPr>
        <p:spPr>
          <a:xfrm>
            <a:off x="457199" y="988322"/>
            <a:ext cx="7851914" cy="3027087"/>
          </a:xfrm>
          <a:prstGeom prst="rect">
            <a:avLst/>
          </a:prstGeom>
        </p:spPr>
        <p:txBody>
          <a:bodyPr vert="horz" lIns="91440" tIns="45720" rIns="91440" bIns="45720" rtlCol="0">
            <a:normAutofit fontScale="92500" lnSpcReduction="20000"/>
          </a:bodyPr>
          <a:lstStyle/>
          <a:p>
            <a:pPr marL="285750" indent="-285750">
              <a:lnSpc>
                <a:spcPct val="150000"/>
              </a:lnSpc>
              <a:spcBef>
                <a:spcPct val="20000"/>
              </a:spcBef>
              <a:buFont typeface="Arial"/>
              <a:buChar char="•"/>
            </a:pPr>
            <a:r>
              <a:rPr lang="en-US" dirty="0">
                <a:latin typeface="Arial" panose="020B0604020202020204" pitchFamily="34" charset="0"/>
                <a:cs typeface="Arial" panose="020B0604020202020204" pitchFamily="34" charset="0"/>
              </a:rPr>
              <a:t>Decision Tree: Decision Trees (DTs) are a </a:t>
            </a:r>
            <a:r>
              <a:rPr lang="en-US" dirty="0">
                <a:solidFill>
                  <a:srgbClr val="FF0000"/>
                </a:solidFill>
                <a:latin typeface="Arial" panose="020B0604020202020204" pitchFamily="34" charset="0"/>
                <a:cs typeface="Arial" panose="020B0604020202020204" pitchFamily="34" charset="0"/>
              </a:rPr>
              <a:t>non-parametric supervised learning method</a:t>
            </a:r>
            <a:r>
              <a:rPr lang="en-US" dirty="0">
                <a:latin typeface="Arial" panose="020B0604020202020204" pitchFamily="34" charset="0"/>
                <a:cs typeface="Arial" panose="020B0604020202020204" pitchFamily="34" charset="0"/>
              </a:rPr>
              <a:t> used for classification and regression.</a:t>
            </a:r>
            <a:endParaRPr lang="en-US" dirty="0">
              <a:solidFill>
                <a:srgbClr val="FF0000"/>
              </a:solidFill>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The goal is to create a model that predicts the value of a target variable by learning simple decision rules inferred from the data features. </a:t>
            </a:r>
            <a:endParaRPr lang="en" altLang="zh-CN" dirty="0">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In our setting, the maximum depth of the tree is nor specified, nodes are expanded until all leaves are pure or until all leaves contain </a:t>
            </a:r>
            <a:r>
              <a:rPr lang="en-US" altLang="zh-CN" dirty="0">
                <a:solidFill>
                  <a:srgbClr val="FF0000"/>
                </a:solidFill>
                <a:latin typeface="Arial" panose="020B0604020202020204" pitchFamily="34" charset="0"/>
                <a:cs typeface="Arial" panose="020B0604020202020204" pitchFamily="34" charset="0"/>
              </a:rPr>
              <a:t>less than 2 samples</a:t>
            </a:r>
            <a:r>
              <a:rPr lang="en-US" altLang="zh-CN" dirty="0">
                <a:latin typeface="Arial" panose="020B0604020202020204" pitchFamily="34" charset="0"/>
                <a:cs typeface="Arial" panose="020B0604020202020204" pitchFamily="34" charset="0"/>
              </a:rPr>
              <a:t>.</a:t>
            </a: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And we compare the results of using </a:t>
            </a:r>
            <a:r>
              <a:rPr lang="en-US" altLang="zh-CN" dirty="0">
                <a:solidFill>
                  <a:srgbClr val="FF0000"/>
                </a:solidFill>
                <a:latin typeface="Arial" panose="020B0604020202020204" pitchFamily="34" charset="0"/>
                <a:cs typeface="Arial" panose="020B0604020202020204" pitchFamily="34" charset="0"/>
              </a:rPr>
              <a:t>gray, hog and canny dataset. </a:t>
            </a:r>
            <a:endParaRPr lang="en-US" dirty="0">
              <a:solidFill>
                <a:srgbClr val="FF0000"/>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3073330524"/>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1994</TotalTime>
  <Words>1357</Words>
  <Application>Microsoft Office PowerPoint</Application>
  <PresentationFormat>全屏显示(16:9)</PresentationFormat>
  <Paragraphs>127</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Arial</vt:lpstr>
      <vt:lpstr>Calibri</vt:lpstr>
      <vt:lpstr>Consolas</vt:lpstr>
      <vt:lpstr>tahoma</vt:lpstr>
      <vt:lpstr>Times New Roman</vt:lpstr>
      <vt:lpstr>Office Theme</vt:lpstr>
      <vt:lpstr>Machine Learning Based  Face Mask Recognition</vt:lpstr>
      <vt:lpstr>Introduction and dataset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Guo Jiaqi</cp:lastModifiedBy>
  <cp:revision>110</cp:revision>
  <dcterms:created xsi:type="dcterms:W3CDTF">2015-07-21T16:44:10Z</dcterms:created>
  <dcterms:modified xsi:type="dcterms:W3CDTF">2021-12-07T00:43:33Z</dcterms:modified>
</cp:coreProperties>
</file>