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3648" r:id="rId1"/>
  </p:sldMasterIdLst>
  <p:notesMasterIdLst>
    <p:notesMasterId r:id="rId18"/>
  </p:notesMasterIdLst>
  <p:handoutMasterIdLst>
    <p:handoutMasterId r:id="rId19"/>
  </p:handoutMasterIdLst>
  <p:sldIdLst>
    <p:sldId id="256" r:id="rId2"/>
    <p:sldId id="268" r:id="rId3"/>
    <p:sldId id="292" r:id="rId4"/>
    <p:sldId id="287" r:id="rId5"/>
    <p:sldId id="288" r:id="rId6"/>
    <p:sldId id="293" r:id="rId7"/>
    <p:sldId id="295" r:id="rId8"/>
    <p:sldId id="294" r:id="rId9"/>
    <p:sldId id="296" r:id="rId10"/>
    <p:sldId id="297" r:id="rId11"/>
    <p:sldId id="298" r:id="rId12"/>
    <p:sldId id="299" r:id="rId13"/>
    <p:sldId id="300" r:id="rId14"/>
    <p:sldId id="301" r:id="rId15"/>
    <p:sldId id="282" r:id="rId16"/>
    <p:sldId id="281" r:id="rId17"/>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61106" autoAdjust="0"/>
  </p:normalViewPr>
  <p:slideViewPr>
    <p:cSldViewPr snapToGrid="0" snapToObjects="1">
      <p:cViewPr varScale="1">
        <p:scale>
          <a:sx n="87" d="100"/>
          <a:sy n="87" d="100"/>
        </p:scale>
        <p:origin x="1228" y="52"/>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6D1952-4C8C-594A-8D47-CC3EBD31CD69}" type="datetimeFigureOut">
              <a:rPr lang="en-US" smtClean="0"/>
              <a:t>12/5/2021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632E9FD-FA40-FC48-8917-175ED0BCC748}" type="slidenum">
              <a:rPr lang="en-US" smtClean="0"/>
              <a:t>‹#›</a:t>
            </a:fld>
            <a:endParaRPr lang="en-US"/>
          </a:p>
        </p:txBody>
      </p:sp>
    </p:spTree>
    <p:extLst>
      <p:ext uri="{BB962C8B-B14F-4D97-AF65-F5344CB8AC3E}">
        <p14:creationId xmlns:p14="http://schemas.microsoft.com/office/powerpoint/2010/main" val="4187204824"/>
      </p:ext>
    </p:extLst>
  </p:cSld>
  <p:clrMap bg1="lt1" tx1="dk1" bg2="lt2" tx2="dk2" accent1="accent1" accent2="accent2" accent3="accent3" accent4="accent4" accent5="accent5" accent6="accent6" hlink="hlink" folHlink="folHlink"/>
  <p:hf hdr="0" ftr="0" dt="0"/>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9T23:38:51.748"/>
    </inkml:context>
    <inkml:brush xml:id="br0">
      <inkml:brushProperty name="width" value="0.025" units="cm"/>
      <inkml:brushProperty name="height" value="0.025" units="cm"/>
      <inkml:brushProperty name="color" value="#FFFFFF"/>
    </inkml:brush>
  </inkml:definitions>
  <inkml:trace contextRef="#ctx0" brushRef="#br0">347 302 24575,'0'-7'0,"0"-6"0,0 5 0,0-4 0,0 3 0,-4-3 0,2-3 0,-6-5 0,2 0 0,0 0 0,-1 8 0,5-2 0,-1 10 0,2 1 0,1 6 0,0 7 0,0 4 0,0-6 0,0 10 0,1-6 0,2 9 0,4 0 0,-3-1 0,3-2 0,-4 0 0,0-5 0,-2 0 0,-1-4 0,0 0 0,0 1 0,0 4 0,5 4 0,0 3 0,5-1 0,-3 1 0,1-4 0,-6-5 0,5-6 0,-6-5 0,3-5 0,-4-6 0,-1-6 0,-8-10 0,5 13 0,-16-19 0,2 6 0,-6-11 0,1 2 0,7 13 0,9 9 0,-1 8 0,7 8 0,-3 6 0,12 10 0,-1 18 0,4-14 0,4 23 0,-7-24 0,7 10 0,-9-12 0,-2-14 0,-4-9 0,0-12 0,-11-14 0,6 12 0,-15-19 0,10 19 0,-5-10 0,3 11 0,6 3 0,2 2 0,4 2 0,0-6 0,0 7 0,0 0 0,0 2 0,0 9 0,0-1 0,0 12 0,0 3 0,0-5 0,0 12 0,5-5 0,-4 13 0,8-5 0,-8-1 0,4-8 0,-5-4 0,0-3 0,0 0 0,0 4 0,4 0 0,-3-4 0,3-10 0,-3-8 0,-1-13 0,0 1 0,0-7 0,0 5 0,0-4 0,0 3 0,0-4 0,0 6 0,0 4 0,0-4 0,-1 5 0,-3-6 0,3 1 0,-3-1 0,4 2 0,0 2 0,0-1 0,-3 3 0,1 0 0,-2 4 0,3 5 0,-7 3 0,6 2 0,-6 4 0,5-1 0,-1 6 0,-8-5 0,6 3 0,-9-3 0,10-1 0,-3 0 0,1-2 0,-9-4 0,0-1 0,-8-4 0,11 3 0,-5-4 0,10 4 0,-5-1 0,3-1 0,4 2 0,-2-1 0,1 1 0,4-1 0,-2 5 0,2-5 0,-1 3 0,-3-3 0,1 0 0,1-1 0,2 4 0,7 1 0,-1 2 0,8 1 0,-4 0 0,2 0 0,-6 0 0,-2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9T23:39:00.259"/>
    </inkml:context>
    <inkml:brush xml:id="br0">
      <inkml:brushProperty name="width" value="0.025" units="cm"/>
      <inkml:brushProperty name="height" value="0.025" units="cm"/>
      <inkml:brushProperty name="color" value="#FFFFFF"/>
    </inkml:brush>
  </inkml:definitions>
  <inkml:trace contextRef="#ctx0" brushRef="#br0">148 220 24575,'9'22'0,"0"-3"0,4 24 0,-3-19 0,-2-8 0,6 4 0,3 10 0,3 7 0,-9-12 0,-3-18 0,-18-54 0,-2 1 0,0-5 0,-1 2 0,0-1 0,-1-2 0,0 4 0,-3-1 0,5 24 0,-5 5 0,-4 9 0,5 1 0,-5 6 0,7 4 0,-7 0 0,3 4 0,3 5 0,8 2 0,7 1 0,0-2 0,0 1 0,0 0 0,0 7 0,0 5 0,0 10 0,0 2 0,0-8 0,0-8 0,0-13 0,0-5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9T23:39:02.979"/>
    </inkml:context>
    <inkml:brush xml:id="br0">
      <inkml:brushProperty name="width" value="0.025" units="cm"/>
      <inkml:brushProperty name="height" value="0.025" units="cm"/>
      <inkml:brushProperty name="color" value="#FFFFFF"/>
    </inkml:brush>
  </inkml:definitions>
  <inkml:trace contextRef="#ctx0" brushRef="#br0">217 1 24575,'0'59'0,"0"19"0,1-19 0,4 2 0,4-3 0,3-4 0,9 22 0,8-16 0,-17-18 0,-22-52 0,-44-48 0,23 14 0,-1-3 0,-8-2 0,0 3 0,-10-12 0,24 29 0,11 21 0,11 4 0,1 1 0,2 2 0,1-3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9T23:39:12.598"/>
    </inkml:context>
    <inkml:brush xml:id="br0">
      <inkml:brushProperty name="width" value="0.025" units="cm"/>
      <inkml:brushProperty name="height" value="0.025" units="cm"/>
      <inkml:brushProperty name="color" value="#FFFFFF"/>
    </inkml:brush>
  </inkml:definitions>
  <inkml:trace contextRef="#ctx0" brushRef="#br0">80 288 24575,'0'35'0,"0"-15"0,0 8 0,0-57 0,-2-57 0,-6-6 0,0 7 0,-7 39 0,1 33 0,3 3 0,-2 1 0,9 9 0,0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9T23:39:13.931"/>
    </inkml:context>
    <inkml:brush xml:id="br0">
      <inkml:brushProperty name="width" value="0.025" units="cm"/>
      <inkml:brushProperty name="height" value="0.025" units="cm"/>
      <inkml:brushProperty name="color" value="#FFFFFF"/>
    </inkml:brush>
  </inkml:definitions>
  <inkml:trace contextRef="#ctx0" brushRef="#br0">0 1 24575,'0'0'0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9T23:39:14.861"/>
    </inkml:context>
    <inkml:brush xml:id="br0">
      <inkml:brushProperty name="width" value="0.025" units="cm"/>
      <inkml:brushProperty name="height" value="0.025" units="cm"/>
      <inkml:brushProperty name="color" value="#FFFFFF"/>
    </inkml:brush>
  </inkml:definitions>
  <inkml:trace contextRef="#ctx0" brushRef="#br0">0 1 24575,'0'0'0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9T23:39:18.870"/>
    </inkml:context>
    <inkml:brush xml:id="br0">
      <inkml:brushProperty name="width" value="0.025" units="cm"/>
      <inkml:brushProperty name="height" value="0.025" units="cm"/>
      <inkml:brushProperty name="color" value="#FFFFFF"/>
    </inkml:brush>
  </inkml:definitions>
  <inkml:trace contextRef="#ctx0" brushRef="#br0">22 1 24575,'-12'6'0,"2"-2"0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AE82BA9-193E-D440-8A2C-9653656F2AE3}" type="datetimeFigureOut">
              <a:rPr lang="en-US" smtClean="0"/>
              <a:t>12/5/2021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363C63D-0C1A-0E4C-A0BD-8D65A9542426}" type="slidenum">
              <a:rPr lang="en-US" smtClean="0"/>
              <a:t>‹#›</a:t>
            </a:fld>
            <a:endParaRPr lang="en-US"/>
          </a:p>
        </p:txBody>
      </p:sp>
    </p:spTree>
    <p:extLst>
      <p:ext uri="{BB962C8B-B14F-4D97-AF65-F5344CB8AC3E}">
        <p14:creationId xmlns:p14="http://schemas.microsoft.com/office/powerpoint/2010/main" val="4210705614"/>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6363C63D-0C1A-0E4C-A0BD-8D65A9542426}" type="slidenum">
              <a:rPr lang="en-US" smtClean="0"/>
              <a:t>0</a:t>
            </a:fld>
            <a:endParaRPr lang="en-US"/>
          </a:p>
        </p:txBody>
      </p:sp>
    </p:spTree>
    <p:extLst>
      <p:ext uri="{BB962C8B-B14F-4D97-AF65-F5344CB8AC3E}">
        <p14:creationId xmlns:p14="http://schemas.microsoft.com/office/powerpoint/2010/main" val="31833809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endParaRPr lang="en-US" altLang="zh-CN" dirty="0">
              <a:solidFill>
                <a:schemeClr val="tx1"/>
              </a:solidFill>
              <a:latin typeface="Times New Roman" panose="02020603050405020304" pitchFamily="18" charset="0"/>
              <a:cs typeface="Times New Roman" panose="02020603050405020304" pitchFamily="18" charset="0"/>
            </a:endParaRPr>
          </a:p>
          <a:p>
            <a:pPr algn="just"/>
            <a:endParaRPr lang="en-US" altLang="zh-CN" dirty="0">
              <a:solidFill>
                <a:schemeClr val="tx1"/>
              </a:solidFill>
              <a:latin typeface="Times New Roman" panose="02020603050405020304" pitchFamily="18" charset="0"/>
              <a:cs typeface="Times New Roman" panose="02020603050405020304" pitchFamily="18" charset="0"/>
            </a:endParaRPr>
          </a:p>
          <a:p>
            <a:pPr algn="just"/>
            <a:endParaRPr lang="en-US" altLang="zh-CN" dirty="0">
              <a:solidFill>
                <a:schemeClr val="tx1"/>
              </a:solidFill>
              <a:latin typeface="Times New Roman" panose="02020603050405020304" pitchFamily="18"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6363C63D-0C1A-0E4C-A0BD-8D65A9542426}" type="slidenum">
              <a:rPr lang="en-US" smtClean="0"/>
              <a:t>9</a:t>
            </a:fld>
            <a:endParaRPr lang="en-US"/>
          </a:p>
        </p:txBody>
      </p:sp>
    </p:spTree>
    <p:extLst>
      <p:ext uri="{BB962C8B-B14F-4D97-AF65-F5344CB8AC3E}">
        <p14:creationId xmlns:p14="http://schemas.microsoft.com/office/powerpoint/2010/main" val="39300838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altLang="zh-CN" dirty="0">
                <a:latin typeface="Times New Roman" panose="02020603050405020304" pitchFamily="18" charset="0"/>
                <a:cs typeface="Times New Roman" panose="02020603050405020304" pitchFamily="18" charset="0"/>
              </a:rPr>
              <a:t>Random forest is a classifier that contains multiple decision trees, and its output category is determined by the mode of the output category of individual trees.</a:t>
            </a:r>
          </a:p>
          <a:p>
            <a:pPr algn="just"/>
            <a:r>
              <a:rPr lang="en-US" altLang="zh-CN" dirty="0">
                <a:latin typeface="Times New Roman" panose="02020603050405020304" pitchFamily="18" charset="0"/>
                <a:cs typeface="Times New Roman" panose="02020603050405020304" pitchFamily="18" charset="0"/>
              </a:rPr>
              <a:t>Our model contains 5 decision trees, each has a depth of 7</a:t>
            </a:r>
          </a:p>
          <a:p>
            <a:pPr algn="just"/>
            <a:r>
              <a:rPr lang="en-US" altLang="zh-CN" dirty="0">
                <a:latin typeface="Times New Roman" panose="02020603050405020304" pitchFamily="18" charset="0"/>
                <a:cs typeface="Times New Roman" panose="02020603050405020304" pitchFamily="18" charset="0"/>
              </a:rPr>
              <a:t>The size of training set is 4500. For each tree, 67% of the training samples are randomly chose and replaced from the training set (this sampling method is called the bootstrap sample method) as the training set of the tree;</a:t>
            </a:r>
          </a:p>
          <a:p>
            <a:pPr algn="just"/>
            <a:endParaRPr lang="en-US" altLang="zh-CN" dirty="0">
              <a:solidFill>
                <a:schemeClr val="tx1"/>
              </a:solidFill>
              <a:latin typeface="Times New Roman" panose="02020603050405020304" pitchFamily="18" charset="0"/>
              <a:cs typeface="Times New Roman" panose="02020603050405020304" pitchFamily="18" charset="0"/>
            </a:endParaRPr>
          </a:p>
          <a:p>
            <a:pPr algn="just"/>
            <a:r>
              <a:rPr lang="en-US" altLang="zh-CN" dirty="0">
                <a:latin typeface="Times New Roman" panose="02020603050405020304" pitchFamily="18" charset="0"/>
                <a:cs typeface="Times New Roman" panose="02020603050405020304" pitchFamily="18" charset="0"/>
              </a:rPr>
              <a:t>Why do we use random forest here?</a:t>
            </a:r>
          </a:p>
          <a:p>
            <a:pPr algn="just"/>
            <a:r>
              <a:rPr lang="en-US" altLang="zh-CN" dirty="0">
                <a:latin typeface="Times New Roman" panose="02020603050405020304" pitchFamily="18" charset="0"/>
                <a:cs typeface="Times New Roman" panose="02020603050405020304" pitchFamily="18" charset="0"/>
              </a:rPr>
              <a:t>If it is not for sampling with replacement, then the training samples of each tree are different, and there is no intersection, so that each tree is "biased", each tree after training is very different and the final classification of the random forest depends on the voting of multiple trees (weak classifiers), this kind of voting should be "seek agreement", so using a completely different training set to train each tree is not helpful to the final classification result.</a:t>
            </a:r>
          </a:p>
          <a:p>
            <a:pPr marL="0" marR="0" lvl="0" indent="0" algn="just" defTabSz="457200" rtl="0" eaLnBrk="1" fontAlgn="auto" latinLnBrk="0" hangingPunct="1">
              <a:lnSpc>
                <a:spcPct val="100000"/>
              </a:lnSpc>
              <a:spcBef>
                <a:spcPts val="0"/>
              </a:spcBef>
              <a:spcAft>
                <a:spcPts val="0"/>
              </a:spcAft>
              <a:buClrTx/>
              <a:buSzTx/>
              <a:buFontTx/>
              <a:buNone/>
              <a:tabLst/>
              <a:defRPr/>
            </a:pPr>
            <a:r>
              <a:rPr lang="en-US" altLang="zh-CN" dirty="0">
                <a:latin typeface="Times New Roman" panose="02020603050405020304" pitchFamily="18" charset="0"/>
                <a:cs typeface="Times New Roman" panose="02020603050405020304" pitchFamily="18" charset="0"/>
              </a:rPr>
              <a:t>Because every tree in the random forest grows to the maximum extent, the import of two randomness’s is crucial to the classification performance of random forests. Random forests are not easy to fall into over-fitting, and have good robustness</a:t>
            </a:r>
          </a:p>
          <a:p>
            <a:pPr marL="0" marR="0" lvl="0" indent="0" algn="just" defTabSz="457200" rtl="0" eaLnBrk="1" fontAlgn="auto" latinLnBrk="0" hangingPunct="1">
              <a:lnSpc>
                <a:spcPct val="100000"/>
              </a:lnSpc>
              <a:spcBef>
                <a:spcPts val="0"/>
              </a:spcBef>
              <a:spcAft>
                <a:spcPts val="0"/>
              </a:spcAft>
              <a:buClrTx/>
              <a:buSzTx/>
              <a:buFontTx/>
              <a:buNone/>
              <a:tabLst/>
              <a:defRPr/>
            </a:pPr>
            <a:endParaRPr lang="en-US" altLang="zh-CN" dirty="0">
              <a:latin typeface="Times New Roman" panose="02020603050405020304" pitchFamily="18" charset="0"/>
              <a:cs typeface="Times New Roman" panose="02020603050405020304" pitchFamily="18" charset="0"/>
            </a:endParaRPr>
          </a:p>
          <a:p>
            <a:pPr marL="0" marR="0" lvl="0" indent="0" algn="just" defTabSz="457200" rtl="0" eaLnBrk="1" fontAlgn="auto" latinLnBrk="0" hangingPunct="1">
              <a:lnSpc>
                <a:spcPct val="100000"/>
              </a:lnSpc>
              <a:spcBef>
                <a:spcPts val="0"/>
              </a:spcBef>
              <a:spcAft>
                <a:spcPts val="0"/>
              </a:spcAft>
              <a:buClrTx/>
              <a:buSzTx/>
              <a:buFontTx/>
              <a:buNone/>
              <a:tabLst/>
              <a:defRPr/>
            </a:pPr>
            <a:r>
              <a:rPr lang="en" altLang="zh-CN" dirty="0"/>
              <a:t>A random forest is a meta estimator that fits a number of decision tree classifiers on various sub-samples of the dataset and uses averaging to improve the predictive accuracy and control over-fitting. In our setting, The maximum depth of the tree is nor specified, nodes are expanded until all leaves are pure or until all leaves contain less than </a:t>
            </a:r>
            <a:r>
              <a:rPr lang="en-US" altLang="zh-CN" dirty="0"/>
              <a:t>2</a:t>
            </a:r>
            <a:r>
              <a:rPr lang="en" altLang="zh-CN" dirty="0"/>
              <a:t>. And we compare the results of 5, 10 and 50 subtrees on only gray dataset.</a:t>
            </a:r>
          </a:p>
          <a:p>
            <a:pPr marL="0" marR="0" lvl="0" indent="0" algn="just" defTabSz="457200" rtl="0" eaLnBrk="1" fontAlgn="auto" latinLnBrk="0" hangingPunct="1">
              <a:lnSpc>
                <a:spcPct val="100000"/>
              </a:lnSpc>
              <a:spcBef>
                <a:spcPts val="0"/>
              </a:spcBef>
              <a:spcAft>
                <a:spcPts val="0"/>
              </a:spcAft>
              <a:buClrTx/>
              <a:buSzTx/>
              <a:buFontTx/>
              <a:buNone/>
              <a:tabLst/>
              <a:defRPr/>
            </a:pPr>
            <a:endParaRPr lang="en-US" altLang="zh-CN"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6363C63D-0C1A-0E4C-A0BD-8D65A9542426}" type="slidenum">
              <a:rPr lang="en-US" smtClean="0"/>
              <a:t>10</a:t>
            </a:fld>
            <a:endParaRPr lang="en-US"/>
          </a:p>
        </p:txBody>
      </p:sp>
    </p:spTree>
    <p:extLst>
      <p:ext uri="{BB962C8B-B14F-4D97-AF65-F5344CB8AC3E}">
        <p14:creationId xmlns:p14="http://schemas.microsoft.com/office/powerpoint/2010/main" val="24737346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endParaRPr lang="en-US" altLang="zh-CN" dirty="0">
              <a:solidFill>
                <a:schemeClr val="tx1"/>
              </a:solidFill>
              <a:latin typeface="Times New Roman" panose="02020603050405020304" pitchFamily="18" charset="0"/>
              <a:cs typeface="Times New Roman" panose="02020603050405020304" pitchFamily="18" charset="0"/>
            </a:endParaRPr>
          </a:p>
          <a:p>
            <a:pPr algn="just"/>
            <a:endParaRPr lang="en-US" altLang="zh-CN" dirty="0">
              <a:solidFill>
                <a:schemeClr val="tx1"/>
              </a:solidFill>
              <a:latin typeface="Times New Roman" panose="02020603050405020304" pitchFamily="18" charset="0"/>
              <a:cs typeface="Times New Roman" panose="02020603050405020304" pitchFamily="18" charset="0"/>
            </a:endParaRPr>
          </a:p>
          <a:p>
            <a:pPr algn="just"/>
            <a:endParaRPr lang="en-US" altLang="zh-CN" dirty="0">
              <a:solidFill>
                <a:schemeClr val="tx1"/>
              </a:solidFill>
              <a:latin typeface="Times New Roman" panose="02020603050405020304" pitchFamily="18"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6363C63D-0C1A-0E4C-A0BD-8D65A9542426}" type="slidenum">
              <a:rPr lang="en-US" smtClean="0"/>
              <a:t>11</a:t>
            </a:fld>
            <a:endParaRPr lang="en-US"/>
          </a:p>
        </p:txBody>
      </p:sp>
    </p:spTree>
    <p:extLst>
      <p:ext uri="{BB962C8B-B14F-4D97-AF65-F5344CB8AC3E}">
        <p14:creationId xmlns:p14="http://schemas.microsoft.com/office/powerpoint/2010/main" val="18508264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endParaRPr lang="en-US" altLang="zh-CN" dirty="0">
              <a:solidFill>
                <a:schemeClr val="tx1"/>
              </a:solidFill>
              <a:latin typeface="Times New Roman" panose="02020603050405020304" pitchFamily="18" charset="0"/>
              <a:cs typeface="Times New Roman" panose="02020603050405020304" pitchFamily="18" charset="0"/>
            </a:endParaRPr>
          </a:p>
          <a:p>
            <a:pPr algn="just"/>
            <a:endParaRPr lang="en-US" altLang="zh-CN" dirty="0">
              <a:solidFill>
                <a:schemeClr val="tx1"/>
              </a:solidFill>
              <a:latin typeface="Times New Roman" panose="02020603050405020304" pitchFamily="18" charset="0"/>
              <a:cs typeface="Times New Roman" panose="02020603050405020304" pitchFamily="18" charset="0"/>
            </a:endParaRPr>
          </a:p>
          <a:p>
            <a:pPr algn="just"/>
            <a:endParaRPr lang="en-US" altLang="zh-CN" dirty="0">
              <a:solidFill>
                <a:schemeClr val="tx1"/>
              </a:solidFill>
              <a:latin typeface="Times New Roman" panose="02020603050405020304" pitchFamily="18"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6363C63D-0C1A-0E4C-A0BD-8D65A9542426}" type="slidenum">
              <a:rPr lang="en-US" smtClean="0"/>
              <a:t>12</a:t>
            </a:fld>
            <a:endParaRPr lang="en-US"/>
          </a:p>
        </p:txBody>
      </p:sp>
    </p:spTree>
    <p:extLst>
      <p:ext uri="{BB962C8B-B14F-4D97-AF65-F5344CB8AC3E}">
        <p14:creationId xmlns:p14="http://schemas.microsoft.com/office/powerpoint/2010/main" val="39353013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 altLang="zh-CN" dirty="0"/>
              <a:t>We can see that hog extractor has bad influence on the results, while canny extractor has very bad influence on the results. And the accuarcy of a single tree is worse than SVM with rbf kernel.</a:t>
            </a:r>
          </a:p>
          <a:p>
            <a:endParaRPr kumimoji="1" lang="en" altLang="zh-CN" dirty="0"/>
          </a:p>
          <a:p>
            <a:r>
              <a:rPr kumimoji="1" lang="en" altLang="zh-CN" dirty="0"/>
              <a:t>We can see that random forest has higher accuracy than a single tree, and the more subtrees we use, the higher accuarcy we can gain.</a:t>
            </a:r>
            <a:endParaRPr kumimoji="1" lang="zh-CN" altLang="en-US" dirty="0"/>
          </a:p>
          <a:p>
            <a:pPr algn="just"/>
            <a:endParaRPr lang="en-US" altLang="zh-CN" dirty="0">
              <a:solidFill>
                <a:schemeClr val="tx1"/>
              </a:solidFill>
              <a:latin typeface="Times New Roman" panose="02020603050405020304" pitchFamily="18" charset="0"/>
              <a:cs typeface="Times New Roman" panose="02020603050405020304" pitchFamily="18" charset="0"/>
            </a:endParaRPr>
          </a:p>
          <a:p>
            <a:pPr algn="just"/>
            <a:endParaRPr lang="en-US" altLang="zh-CN" dirty="0">
              <a:solidFill>
                <a:schemeClr val="tx1"/>
              </a:solidFill>
              <a:latin typeface="Times New Roman" panose="02020603050405020304" pitchFamily="18" charset="0"/>
              <a:cs typeface="Times New Roman" panose="02020603050405020304" pitchFamily="18" charset="0"/>
            </a:endParaRPr>
          </a:p>
          <a:p>
            <a:pPr algn="just"/>
            <a:endParaRPr lang="en-US" altLang="zh-CN" dirty="0">
              <a:solidFill>
                <a:schemeClr val="tx1"/>
              </a:solidFill>
              <a:latin typeface="Times New Roman" panose="02020603050405020304" pitchFamily="18"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6363C63D-0C1A-0E4C-A0BD-8D65A9542426}" type="slidenum">
              <a:rPr lang="en-US" smtClean="0"/>
              <a:t>13</a:t>
            </a:fld>
            <a:endParaRPr lang="en-US"/>
          </a:p>
        </p:txBody>
      </p:sp>
    </p:spTree>
    <p:extLst>
      <p:ext uri="{BB962C8B-B14F-4D97-AF65-F5344CB8AC3E}">
        <p14:creationId xmlns:p14="http://schemas.microsoft.com/office/powerpoint/2010/main" val="10491658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6363C63D-0C1A-0E4C-A0BD-8D65A9542426}" type="slidenum">
              <a:rPr lang="en-US" smtClean="0"/>
              <a:t>14</a:t>
            </a:fld>
            <a:endParaRPr lang="en-US"/>
          </a:p>
        </p:txBody>
      </p:sp>
    </p:spTree>
    <p:extLst>
      <p:ext uri="{BB962C8B-B14F-4D97-AF65-F5344CB8AC3E}">
        <p14:creationId xmlns:p14="http://schemas.microsoft.com/office/powerpoint/2010/main" val="21635374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200" kern="1200" dirty="0">
                <a:solidFill>
                  <a:schemeClr val="tx1"/>
                </a:solidFill>
                <a:effectLst/>
                <a:latin typeface="+mn-lt"/>
                <a:ea typeface="+mn-ea"/>
                <a:cs typeface="+mn-cs"/>
              </a:rPr>
              <a:t>As the COVID-19 has brought great disaster, personal protection has become particularly necessary. To controlling the spread of the epidemic, everyone should wear masks. The objective of this project is to design a framework to classify a set of face mask images. Collecting facial images through cameras and performing masking wearing recognition (Correct, Incorrect and No mask) with specific machine learning frameworks.</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There are three types of dataset (Correct Masking, Incorrect Masking and No masking)</a:t>
            </a:r>
            <a:endParaRPr lang="zh-CN"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And each dataset has around 1500 samples.</a:t>
            </a:r>
            <a:endParaRPr lang="zh-CN" altLang="zh-CN"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6363C63D-0C1A-0E4C-A0BD-8D65A9542426}" type="slidenum">
              <a:rPr lang="en-US" smtClean="0"/>
              <a:t>1</a:t>
            </a:fld>
            <a:endParaRPr lang="en-US"/>
          </a:p>
        </p:txBody>
      </p:sp>
    </p:spTree>
    <p:extLst>
      <p:ext uri="{BB962C8B-B14F-4D97-AF65-F5344CB8AC3E}">
        <p14:creationId xmlns:p14="http://schemas.microsoft.com/office/powerpoint/2010/main" val="7910395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just">
              <a:buNone/>
            </a:pPr>
            <a:r>
              <a:rPr lang="en-US" altLang="zh-CN" dirty="0"/>
              <a:t>Image down sampling: the original image has different sizes, we uniformly down-sample the images into 20×20, 50×50 and 100×100 sizes</a:t>
            </a:r>
          </a:p>
          <a:p>
            <a:pPr marL="0" indent="0" algn="just">
              <a:buNone/>
            </a:pPr>
            <a:endParaRPr lang="en-US" altLang="zh-CN" dirty="0"/>
          </a:p>
          <a:p>
            <a:pPr marL="0" marR="0" lvl="0" indent="0" algn="just" defTabSz="457200" rtl="0" eaLnBrk="1" fontAlgn="auto" latinLnBrk="0" hangingPunct="1">
              <a:lnSpc>
                <a:spcPct val="100000"/>
              </a:lnSpc>
              <a:spcBef>
                <a:spcPts val="0"/>
              </a:spcBef>
              <a:spcAft>
                <a:spcPts val="0"/>
              </a:spcAft>
              <a:buClrTx/>
              <a:buSzTx/>
              <a:buFontTx/>
              <a:buNone/>
              <a:tabLst/>
              <a:defRPr/>
            </a:pPr>
            <a:r>
              <a:rPr lang="en-US" altLang="zh-CN" dirty="0"/>
              <a:t>Convert a RGB image to a gray image: combine the R, G, B channels of the image</a:t>
            </a:r>
          </a:p>
          <a:p>
            <a:endParaRPr lang="en-US" dirty="0"/>
          </a:p>
        </p:txBody>
      </p:sp>
      <p:sp>
        <p:nvSpPr>
          <p:cNvPr id="4" name="Slide Number Placeholder 3"/>
          <p:cNvSpPr>
            <a:spLocks noGrp="1"/>
          </p:cNvSpPr>
          <p:nvPr>
            <p:ph type="sldNum" sz="quarter" idx="5"/>
          </p:nvPr>
        </p:nvSpPr>
        <p:spPr/>
        <p:txBody>
          <a:bodyPr/>
          <a:lstStyle/>
          <a:p>
            <a:fld id="{6363C63D-0C1A-0E4C-A0BD-8D65A9542426}" type="slidenum">
              <a:rPr lang="en-US" smtClean="0"/>
              <a:t>2</a:t>
            </a:fld>
            <a:endParaRPr lang="en-US"/>
          </a:p>
        </p:txBody>
      </p:sp>
    </p:spTree>
    <p:extLst>
      <p:ext uri="{BB962C8B-B14F-4D97-AF65-F5344CB8AC3E}">
        <p14:creationId xmlns:p14="http://schemas.microsoft.com/office/powerpoint/2010/main" val="8861220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err="1"/>
              <a:t>HoG</a:t>
            </a:r>
            <a:r>
              <a:rPr lang="en-US" altLang="zh-CN" dirty="0"/>
              <a:t> algorithm extraction feature (histogram-based feature): use the image gradient information to reflect the edge information of the image and characterize the local appearance and shape of the image through</a:t>
            </a:r>
            <a:r>
              <a:rPr lang="zh-CN" altLang="en-US" dirty="0"/>
              <a:t> </a:t>
            </a:r>
            <a:r>
              <a:rPr lang="en-US" altLang="zh-CN" dirty="0"/>
              <a:t>local gradient</a:t>
            </a:r>
            <a:endParaRPr lang="en-US" dirty="0"/>
          </a:p>
          <a:p>
            <a:r>
              <a:rPr lang="en" altLang="zh-CN" sz="1200" kern="1200" dirty="0">
                <a:solidFill>
                  <a:schemeClr val="tx1"/>
                </a:solidFill>
                <a:latin typeface="+mn-lt"/>
                <a:ea typeface="+mn-ea"/>
                <a:cs typeface="+mn-cs"/>
              </a:rPr>
              <a:t>Compute 8 direction in each 2*2 pixel</a:t>
            </a:r>
          </a:p>
          <a:p>
            <a:endParaRPr lang="en-US" sz="1200" kern="1200" dirty="0">
              <a:solidFill>
                <a:schemeClr val="tx1"/>
              </a:solidFill>
              <a:latin typeface="+mn-l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latin typeface="+mn-lt"/>
                <a:ea typeface="+mn-ea"/>
                <a:cs typeface="+mn-cs"/>
              </a:rPr>
              <a:t>Use Canny edge detector to extract features from gray image</a:t>
            </a:r>
          </a:p>
          <a:p>
            <a:pPr marL="0" marR="0" lvl="0" indent="0" algn="l" defTabSz="457200" rtl="0" eaLnBrk="1" fontAlgn="auto" latinLnBrk="0" hangingPunct="1">
              <a:lnSpc>
                <a:spcPct val="100000"/>
              </a:lnSpc>
              <a:spcBef>
                <a:spcPts val="0"/>
              </a:spcBef>
              <a:spcAft>
                <a:spcPts val="0"/>
              </a:spcAft>
              <a:buClrTx/>
              <a:buSzTx/>
              <a:buFontTx/>
              <a:buNone/>
              <a:tabLst/>
              <a:defRPr/>
            </a:pPr>
            <a:r>
              <a:rPr lang="en" altLang="zh-CN" sz="1200" kern="1200" dirty="0">
                <a:solidFill>
                  <a:schemeClr val="tx1"/>
                </a:solidFill>
                <a:latin typeface="+mn-lt"/>
                <a:ea typeface="+mn-ea"/>
                <a:cs typeface="+mn-cs"/>
              </a:rPr>
              <a:t>Compute 8 direction in each 2*2 pixel</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 altLang="zh-CN" sz="1200" kern="1200" dirty="0">
              <a:solidFill>
                <a:schemeClr val="tx1"/>
              </a:solidFill>
              <a:latin typeface="+mn-lt"/>
              <a:ea typeface="+mn-ea"/>
              <a:cs typeface="+mn-cs"/>
            </a:endParaRPr>
          </a:p>
          <a:p>
            <a:pPr algn="just"/>
            <a:r>
              <a:rPr lang="en-US" altLang="zh-CN" dirty="0">
                <a:solidFill>
                  <a:schemeClr val="tx1"/>
                </a:solidFill>
                <a:latin typeface="Times New Roman" panose="02020603050405020304" pitchFamily="18" charset="0"/>
                <a:cs typeface="Times New Roman" panose="02020603050405020304" pitchFamily="18" charset="0"/>
              </a:rPr>
              <a:t>Why extract Hog? </a:t>
            </a:r>
          </a:p>
          <a:p>
            <a:pPr algn="just"/>
            <a:r>
              <a:rPr lang="en-US" altLang="zh-CN" dirty="0">
                <a:solidFill>
                  <a:schemeClr val="tx1"/>
                </a:solidFill>
                <a:latin typeface="Times New Roman" panose="02020603050405020304" pitchFamily="18" charset="0"/>
                <a:cs typeface="Times New Roman" panose="02020603050405020304" pitchFamily="18" charset="0"/>
              </a:rPr>
              <a:t>In an image, the appearance and shape of a local target can be well described by the directional density distribution of the gradient or edge. Therefore, it is suitable for face recognition.</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 altLang="zh-CN" sz="1200" kern="1200" dirty="0">
              <a:solidFill>
                <a:schemeClr val="tx1"/>
              </a:solidFill>
              <a:latin typeface="+mn-lt"/>
              <a:ea typeface="+mn-ea"/>
              <a:cs typeface="+mn-cs"/>
            </a:endParaRPr>
          </a:p>
        </p:txBody>
      </p:sp>
      <p:sp>
        <p:nvSpPr>
          <p:cNvPr id="4" name="Slide Number Placeholder 3"/>
          <p:cNvSpPr>
            <a:spLocks noGrp="1"/>
          </p:cNvSpPr>
          <p:nvPr>
            <p:ph type="sldNum" sz="quarter" idx="5"/>
          </p:nvPr>
        </p:nvSpPr>
        <p:spPr/>
        <p:txBody>
          <a:bodyPr/>
          <a:lstStyle/>
          <a:p>
            <a:fld id="{6363C63D-0C1A-0E4C-A0BD-8D65A9542426}" type="slidenum">
              <a:rPr lang="en-US" smtClean="0"/>
              <a:t>3</a:t>
            </a:fld>
            <a:endParaRPr lang="en-US"/>
          </a:p>
        </p:txBody>
      </p:sp>
    </p:spTree>
    <p:extLst>
      <p:ext uri="{BB962C8B-B14F-4D97-AF65-F5344CB8AC3E}">
        <p14:creationId xmlns:p14="http://schemas.microsoft.com/office/powerpoint/2010/main" val="13348434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altLang="zh-CN" dirty="0">
                <a:solidFill>
                  <a:schemeClr val="tx1"/>
                </a:solidFill>
                <a:latin typeface="Times New Roman" panose="02020603050405020304" pitchFamily="18" charset="0"/>
                <a:cs typeface="Times New Roman" panose="02020603050405020304" pitchFamily="18" charset="0"/>
              </a:rPr>
              <a:t>Optimization</a:t>
            </a:r>
            <a:r>
              <a:rPr lang="zh-CN" altLang="en-US" dirty="0">
                <a:solidFill>
                  <a:schemeClr val="tx1"/>
                </a:solidFill>
                <a:latin typeface="Times New Roman" panose="02020603050405020304" pitchFamily="18" charset="0"/>
                <a:cs typeface="Times New Roman" panose="02020603050405020304" pitchFamily="18" charset="0"/>
              </a:rPr>
              <a:t> </a:t>
            </a:r>
            <a:r>
              <a:rPr lang="en-US" altLang="zh-CN" dirty="0">
                <a:solidFill>
                  <a:schemeClr val="tx1"/>
                </a:solidFill>
                <a:latin typeface="Times New Roman" panose="02020603050405020304" pitchFamily="18" charset="0"/>
                <a:cs typeface="Times New Roman" panose="02020603050405020304" pitchFamily="18" charset="0"/>
              </a:rPr>
              <a:t>method: gradient decent (with diminishing study rate, start from 0.02)</a:t>
            </a:r>
          </a:p>
          <a:p>
            <a:pPr algn="just"/>
            <a:endParaRPr lang="zh-CN" altLang="zh-CN" dirty="0">
              <a:solidFill>
                <a:schemeClr val="tx1"/>
              </a:solidFill>
              <a:latin typeface="Times New Roman" panose="02020603050405020304" pitchFamily="18" charset="0"/>
              <a:cs typeface="Times New Roman" panose="02020603050405020304" pitchFamily="18" charset="0"/>
            </a:endParaRPr>
          </a:p>
          <a:p>
            <a:pPr algn="just"/>
            <a:r>
              <a:rPr lang="en-US" altLang="zh-CN" dirty="0">
                <a:solidFill>
                  <a:schemeClr val="tx1"/>
                </a:solidFill>
                <a:latin typeface="Times New Roman" panose="02020603050405020304" pitchFamily="18" charset="0"/>
                <a:cs typeface="Times New Roman" panose="02020603050405020304" pitchFamily="18" charset="0"/>
              </a:rPr>
              <a:t>The reason for choosing diminishing study rate</a:t>
            </a:r>
            <a:r>
              <a:rPr lang="zh-CN" altLang="en-US" dirty="0">
                <a:solidFill>
                  <a:schemeClr val="tx1"/>
                </a:solidFill>
                <a:latin typeface="Times New Roman" panose="02020603050405020304" pitchFamily="18" charset="0"/>
                <a:cs typeface="Times New Roman" panose="02020603050405020304" pitchFamily="18" charset="0"/>
              </a:rPr>
              <a:t>：</a:t>
            </a:r>
            <a:r>
              <a:rPr lang="en-US" altLang="zh-CN" dirty="0">
                <a:solidFill>
                  <a:schemeClr val="tx1"/>
                </a:solidFill>
                <a:latin typeface="Times New Roman" panose="02020603050405020304" pitchFamily="18" charset="0"/>
                <a:cs typeface="Times New Roman" panose="02020603050405020304" pitchFamily="18" charset="0"/>
              </a:rPr>
              <a:t>if</a:t>
            </a:r>
            <a:r>
              <a:rPr lang="zh-CN" altLang="en-US" dirty="0">
                <a:solidFill>
                  <a:schemeClr val="tx1"/>
                </a:solidFill>
                <a:latin typeface="Times New Roman" panose="02020603050405020304" pitchFamily="18" charset="0"/>
                <a:cs typeface="Times New Roman" panose="02020603050405020304" pitchFamily="18" charset="0"/>
              </a:rPr>
              <a:t> </a:t>
            </a:r>
            <a:r>
              <a:rPr lang="en-US" altLang="zh-CN" dirty="0">
                <a:solidFill>
                  <a:schemeClr val="tx1"/>
                </a:solidFill>
                <a:latin typeface="Times New Roman" panose="02020603050405020304" pitchFamily="18" charset="0"/>
                <a:cs typeface="Times New Roman" panose="02020603050405020304" pitchFamily="18" charset="0"/>
              </a:rPr>
              <a:t>don't choose it, the cost during training will fluctuate significantly, which shows that our learning rate is too large (started with 0.01). But when we choose a smaller learning rate, the model convergence rate and efficiency is too slow. So, we choose diminishing study rate,  study rate = alpha/k (number of training rounds)</a:t>
            </a:r>
          </a:p>
          <a:p>
            <a:pPr algn="just"/>
            <a:endParaRPr lang="en-US" altLang="zh-CN" dirty="0">
              <a:solidFill>
                <a:schemeClr val="tx1"/>
              </a:solidFill>
              <a:latin typeface="Times New Roman" panose="02020603050405020304" pitchFamily="18" charset="0"/>
              <a:cs typeface="Times New Roman" panose="02020603050405020304" pitchFamily="18" charset="0"/>
            </a:endParaRPr>
          </a:p>
          <a:p>
            <a:pPr algn="just"/>
            <a:r>
              <a:rPr lang="en-US" altLang="zh-CN" dirty="0">
                <a:latin typeface="Times New Roman" panose="02020603050405020304" pitchFamily="18" charset="0"/>
                <a:cs typeface="Times New Roman" panose="02020603050405020304" pitchFamily="18" charset="0"/>
              </a:rPr>
              <a:t>By using Hog dataset as model input, we at least increased the accuracy by nearly 15% (significant effect)</a:t>
            </a:r>
            <a:endParaRPr lang="en-US" altLang="zh-CN" dirty="0">
              <a:solidFill>
                <a:schemeClr val="tx1"/>
              </a:solidFill>
              <a:latin typeface="Times New Roman" panose="02020603050405020304" pitchFamily="18" charset="0"/>
              <a:cs typeface="Times New Roman" panose="02020603050405020304" pitchFamily="18" charset="0"/>
            </a:endParaRPr>
          </a:p>
          <a:p>
            <a:pPr marL="0" marR="0" lvl="0" indent="0" algn="just" defTabSz="457200" rtl="0" eaLnBrk="1" fontAlgn="auto" latinLnBrk="0" hangingPunct="1">
              <a:lnSpc>
                <a:spcPct val="100000"/>
              </a:lnSpc>
              <a:spcBef>
                <a:spcPts val="0"/>
              </a:spcBef>
              <a:spcAft>
                <a:spcPts val="0"/>
              </a:spcAft>
              <a:buClrTx/>
              <a:buSzTx/>
              <a:buFontTx/>
              <a:buNone/>
              <a:tabLst/>
              <a:defRPr/>
            </a:pPr>
            <a:r>
              <a:rPr lang="en-US" altLang="zh-CN" dirty="0">
                <a:latin typeface="Times New Roman" panose="02020603050405020304" pitchFamily="18" charset="0"/>
                <a:cs typeface="Times New Roman" panose="02020603050405020304" pitchFamily="18" charset="0"/>
              </a:rPr>
              <a:t>Incorrect masking has the lowest recognition accuracy, which is only 0.86</a:t>
            </a:r>
            <a:endParaRPr lang="en-US" altLang="zh-CN" dirty="0">
              <a:solidFill>
                <a:schemeClr val="tx1"/>
              </a:solidFill>
              <a:latin typeface="Times New Roman" panose="02020603050405020304" pitchFamily="18" charset="0"/>
              <a:cs typeface="Times New Roman" panose="02020603050405020304" pitchFamily="18" charset="0"/>
            </a:endParaRPr>
          </a:p>
          <a:p>
            <a:pPr algn="just"/>
            <a:r>
              <a:rPr lang="en-US" altLang="zh-CN" dirty="0">
                <a:latin typeface="Times New Roman" panose="02020603050405020304" pitchFamily="18" charset="0"/>
                <a:cs typeface="Times New Roman" panose="02020603050405020304" pitchFamily="18" charset="0"/>
              </a:rPr>
              <a:t>The larger the Hog, the higher the accuracy rate and finally to 89.6% (the best accuracy of this model). </a:t>
            </a:r>
          </a:p>
          <a:p>
            <a:pPr algn="just"/>
            <a:r>
              <a:rPr lang="en-US" altLang="zh-CN" dirty="0">
                <a:latin typeface="Times New Roman" panose="02020603050405020304" pitchFamily="18" charset="0"/>
                <a:cs typeface="Times New Roman" panose="02020603050405020304" pitchFamily="18" charset="0"/>
              </a:rPr>
              <a:t>But for the raw data control group, the accuracy rate is not obvious improved. It’s about 74%. The clearer the image, the greater the advantage of histogram-based features.</a:t>
            </a:r>
          </a:p>
          <a:p>
            <a:pPr algn="just"/>
            <a:endParaRPr lang="en-US" altLang="zh-CN" dirty="0">
              <a:solidFill>
                <a:schemeClr val="tx1"/>
              </a:solidFill>
              <a:latin typeface="Times New Roman" panose="02020603050405020304" pitchFamily="18" charset="0"/>
              <a:cs typeface="Times New Roman" panose="02020603050405020304" pitchFamily="18" charset="0"/>
            </a:endParaRPr>
          </a:p>
          <a:p>
            <a:pPr algn="just"/>
            <a:endParaRPr lang="en-US" altLang="zh-CN" dirty="0">
              <a:solidFill>
                <a:schemeClr val="tx1"/>
              </a:solidFill>
              <a:latin typeface="Times New Roman" panose="02020603050405020304" pitchFamily="18"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6363C63D-0C1A-0E4C-A0BD-8D65A9542426}" type="slidenum">
              <a:rPr lang="en-US" smtClean="0"/>
              <a:t>4</a:t>
            </a:fld>
            <a:endParaRPr lang="en-US"/>
          </a:p>
        </p:txBody>
      </p:sp>
    </p:spTree>
    <p:extLst>
      <p:ext uri="{BB962C8B-B14F-4D97-AF65-F5344CB8AC3E}">
        <p14:creationId xmlns:p14="http://schemas.microsoft.com/office/powerpoint/2010/main" val="33502105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altLang="zh-CN" dirty="0">
                <a:latin typeface="Times New Roman" panose="02020603050405020304" pitchFamily="18" charset="0"/>
                <a:cs typeface="Times New Roman" panose="02020603050405020304" pitchFamily="18" charset="0"/>
              </a:rPr>
              <a:t>SVM maps training examples to points in space to maximize the width of the gap between the two categories. New examples are then mapped into that same space and predicted to belong to a category based on which side of the gap they fall. As we are using a soft margin SVM, we set the penalty term C as 1. A low C makes the decision surface smooth, while a high C aims at classifying all training examples correctly. And we are using a kernel function to map the input features to a higher dimension space. In this experiment, we compare the linear, polynomial and </a:t>
            </a:r>
            <a:r>
              <a:rPr lang="en-US" altLang="zh-CN" dirty="0" err="1">
                <a:latin typeface="Times New Roman" panose="02020603050405020304" pitchFamily="18" charset="0"/>
                <a:cs typeface="Times New Roman" panose="02020603050405020304" pitchFamily="18" charset="0"/>
              </a:rPr>
              <a:t>rbf</a:t>
            </a:r>
            <a:r>
              <a:rPr lang="en-US" altLang="zh-CN" dirty="0">
                <a:latin typeface="Times New Roman" panose="02020603050405020304" pitchFamily="18" charset="0"/>
                <a:cs typeface="Times New Roman" panose="02020603050405020304" pitchFamily="18" charset="0"/>
              </a:rPr>
              <a:t> kernel. We choose gray and hog data as out training data in this experiment.</a:t>
            </a:r>
          </a:p>
          <a:p>
            <a:pPr algn="just"/>
            <a:endParaRPr lang="en-US" altLang="zh-CN" dirty="0">
              <a:solidFill>
                <a:schemeClr val="tx1"/>
              </a:solidFill>
              <a:latin typeface="Times New Roman" panose="02020603050405020304" pitchFamily="18" charset="0"/>
              <a:cs typeface="Times New Roman" panose="02020603050405020304" pitchFamily="18" charset="0"/>
            </a:endParaRPr>
          </a:p>
          <a:p>
            <a:pPr algn="just"/>
            <a:endParaRPr lang="en-US" altLang="zh-CN" dirty="0">
              <a:solidFill>
                <a:schemeClr val="tx1"/>
              </a:solidFill>
              <a:latin typeface="Times New Roman" panose="02020603050405020304" pitchFamily="18" charset="0"/>
              <a:cs typeface="Times New Roman" panose="02020603050405020304" pitchFamily="18" charset="0"/>
            </a:endParaRPr>
          </a:p>
          <a:p>
            <a:pPr algn="just"/>
            <a:endParaRPr lang="en-US" altLang="zh-CN" dirty="0">
              <a:solidFill>
                <a:schemeClr val="tx1"/>
              </a:solidFill>
              <a:latin typeface="Times New Roman" panose="02020603050405020304" pitchFamily="18"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6363C63D-0C1A-0E4C-A0BD-8D65A9542426}" type="slidenum">
              <a:rPr lang="en-US" smtClean="0"/>
              <a:t>5</a:t>
            </a:fld>
            <a:endParaRPr lang="en-US"/>
          </a:p>
        </p:txBody>
      </p:sp>
    </p:spTree>
    <p:extLst>
      <p:ext uri="{BB962C8B-B14F-4D97-AF65-F5344CB8AC3E}">
        <p14:creationId xmlns:p14="http://schemas.microsoft.com/office/powerpoint/2010/main" val="42093804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endParaRPr lang="en-US" altLang="zh-CN" dirty="0">
              <a:solidFill>
                <a:schemeClr val="tx1"/>
              </a:solidFill>
              <a:latin typeface="Times New Roman" panose="02020603050405020304" pitchFamily="18" charset="0"/>
              <a:cs typeface="Times New Roman" panose="02020603050405020304" pitchFamily="18" charset="0"/>
            </a:endParaRPr>
          </a:p>
          <a:p>
            <a:pPr algn="just"/>
            <a:endParaRPr lang="en-US" altLang="zh-CN" dirty="0">
              <a:solidFill>
                <a:schemeClr val="tx1"/>
              </a:solidFill>
              <a:latin typeface="Times New Roman" panose="02020603050405020304" pitchFamily="18" charset="0"/>
              <a:cs typeface="Times New Roman" panose="02020603050405020304" pitchFamily="18" charset="0"/>
            </a:endParaRPr>
          </a:p>
          <a:p>
            <a:pPr algn="just"/>
            <a:endParaRPr lang="en-US" altLang="zh-CN" dirty="0">
              <a:solidFill>
                <a:schemeClr val="tx1"/>
              </a:solidFill>
              <a:latin typeface="Times New Roman" panose="02020603050405020304" pitchFamily="18"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6363C63D-0C1A-0E4C-A0BD-8D65A9542426}" type="slidenum">
              <a:rPr lang="en-US" smtClean="0"/>
              <a:t>6</a:t>
            </a:fld>
            <a:endParaRPr lang="en-US"/>
          </a:p>
        </p:txBody>
      </p:sp>
    </p:spTree>
    <p:extLst>
      <p:ext uri="{BB962C8B-B14F-4D97-AF65-F5344CB8AC3E}">
        <p14:creationId xmlns:p14="http://schemas.microsoft.com/office/powerpoint/2010/main" val="26518367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endParaRPr lang="en-US" altLang="zh-CN" dirty="0">
              <a:solidFill>
                <a:schemeClr val="tx1"/>
              </a:solidFill>
              <a:latin typeface="Times New Roman" panose="02020603050405020304" pitchFamily="18" charset="0"/>
              <a:cs typeface="Times New Roman" panose="02020603050405020304" pitchFamily="18" charset="0"/>
            </a:endParaRPr>
          </a:p>
          <a:p>
            <a:pPr algn="just"/>
            <a:endParaRPr lang="en-US" altLang="zh-CN" dirty="0">
              <a:solidFill>
                <a:schemeClr val="tx1"/>
              </a:solidFill>
              <a:latin typeface="Times New Roman" panose="02020603050405020304" pitchFamily="18" charset="0"/>
              <a:cs typeface="Times New Roman" panose="02020603050405020304" pitchFamily="18" charset="0"/>
            </a:endParaRPr>
          </a:p>
          <a:p>
            <a:pPr algn="just"/>
            <a:endParaRPr lang="en-US" altLang="zh-CN" dirty="0">
              <a:solidFill>
                <a:schemeClr val="tx1"/>
              </a:solidFill>
              <a:latin typeface="Times New Roman" panose="02020603050405020304" pitchFamily="18"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6363C63D-0C1A-0E4C-A0BD-8D65A9542426}" type="slidenum">
              <a:rPr lang="en-US" smtClean="0"/>
              <a:t>7</a:t>
            </a:fld>
            <a:endParaRPr lang="en-US"/>
          </a:p>
        </p:txBody>
      </p:sp>
    </p:spTree>
    <p:extLst>
      <p:ext uri="{BB962C8B-B14F-4D97-AF65-F5344CB8AC3E}">
        <p14:creationId xmlns:p14="http://schemas.microsoft.com/office/powerpoint/2010/main" val="295462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endParaRPr lang="en-US" altLang="zh-CN" dirty="0">
              <a:solidFill>
                <a:schemeClr val="tx1"/>
              </a:solidFill>
              <a:latin typeface="Times New Roman" panose="02020603050405020304" pitchFamily="18" charset="0"/>
              <a:cs typeface="Times New Roman" panose="02020603050405020304" pitchFamily="18" charset="0"/>
            </a:endParaRPr>
          </a:p>
          <a:p>
            <a:pPr algn="just"/>
            <a:endParaRPr lang="en-US" altLang="zh-CN" dirty="0">
              <a:solidFill>
                <a:schemeClr val="tx1"/>
              </a:solidFill>
              <a:latin typeface="Times New Roman" panose="02020603050405020304" pitchFamily="18" charset="0"/>
              <a:cs typeface="Times New Roman" panose="02020603050405020304" pitchFamily="18" charset="0"/>
            </a:endParaRPr>
          </a:p>
          <a:p>
            <a:pPr algn="just"/>
            <a:endParaRPr lang="en-US" altLang="zh-CN" dirty="0">
              <a:solidFill>
                <a:schemeClr val="tx1"/>
              </a:solidFill>
              <a:latin typeface="Times New Roman" panose="02020603050405020304" pitchFamily="18"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6363C63D-0C1A-0E4C-A0BD-8D65A9542426}" type="slidenum">
              <a:rPr lang="en-US" smtClean="0"/>
              <a:t>8</a:t>
            </a:fld>
            <a:endParaRPr lang="en-US"/>
          </a:p>
        </p:txBody>
      </p:sp>
    </p:spTree>
    <p:extLst>
      <p:ext uri="{BB962C8B-B14F-4D97-AF65-F5344CB8AC3E}">
        <p14:creationId xmlns:p14="http://schemas.microsoft.com/office/powerpoint/2010/main" val="359311196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Separator Page 1">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542060"/>
            <a:ext cx="9144000" cy="2054160"/>
          </a:xfrm>
        </p:spPr>
        <p:txBody>
          <a:bodyPr/>
          <a:lstStyle>
            <a:lvl1pPr algn="ctr">
              <a:defRPr>
                <a:solidFill>
                  <a:schemeClr val="bg1"/>
                </a:solidFill>
                <a:latin typeface="Arial"/>
              </a:defRPr>
            </a:lvl1pPr>
          </a:lstStyle>
          <a:p>
            <a:r>
              <a:rPr lang="en-US" dirty="0"/>
              <a:t>Separator</a:t>
            </a:r>
          </a:p>
        </p:txBody>
      </p:sp>
      <p:sp>
        <p:nvSpPr>
          <p:cNvPr id="3" name="TextBox 2"/>
          <p:cNvSpPr txBox="1"/>
          <p:nvPr userDrawn="1"/>
        </p:nvSpPr>
        <p:spPr>
          <a:xfrm>
            <a:off x="7057571" y="-916214"/>
            <a:ext cx="184666" cy="369332"/>
          </a:xfrm>
          <a:prstGeom prst="rect">
            <a:avLst/>
          </a:prstGeom>
          <a:noFill/>
        </p:spPr>
        <p:txBody>
          <a:bodyPr wrap="none" rtlCol="0">
            <a:spAutoFit/>
          </a:bodyPr>
          <a:lstStyle/>
          <a:p>
            <a:endParaRPr lang="en-US" dirty="0"/>
          </a:p>
        </p:txBody>
      </p:sp>
      <p:pic>
        <p:nvPicPr>
          <p:cNvPr id="5" name="Picture 4" descr="NWU PPT Wide Opt 2 - No Wordmark_Separator 1.jp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6117737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atin typeface="Arial"/>
              </a:defRPr>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atin typeface="Arial"/>
              </a:defRPr>
            </a:lvl1pPr>
            <a:lvl2pPr>
              <a:defRPr sz="2800">
                <a:latin typeface="Arial"/>
              </a:defRPr>
            </a:lvl2pPr>
            <a:lvl3pPr>
              <a:defRPr sz="2400">
                <a:latin typeface="Arial"/>
              </a:defRPr>
            </a:lvl3pPr>
            <a:lvl4pPr>
              <a:defRPr sz="2000">
                <a:latin typeface="Arial"/>
              </a:defRPr>
            </a:lvl4pPr>
            <a:lvl5pPr>
              <a:defRPr sz="2000">
                <a:latin typeface="Arial"/>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atin typeface="Aria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atin typeface="Arial"/>
              </a:defRPr>
            </a:lvl1pPr>
          </a:lstStyle>
          <a:p>
            <a:fld id="{4FD499F4-BB2D-4B1B-AA68-909FE60129D7}" type="datetime1">
              <a:rPr lang="en-US" altLang="zh-CN" smtClean="0"/>
              <a:t>12/5/2021</a:t>
            </a:fld>
            <a:endParaRPr lang="en-US"/>
          </a:p>
        </p:txBody>
      </p:sp>
      <p:sp>
        <p:nvSpPr>
          <p:cNvPr id="6" name="Footer Placeholder 5"/>
          <p:cNvSpPr>
            <a:spLocks noGrp="1"/>
          </p:cNvSpPr>
          <p:nvPr>
            <p:ph type="ftr" sz="quarter" idx="11"/>
          </p:nvPr>
        </p:nvSpPr>
        <p:spPr/>
        <p:txBody>
          <a:bodyPr/>
          <a:lstStyle>
            <a:lvl1pPr>
              <a:defRPr>
                <a:latin typeface="Arial"/>
              </a:defRPr>
            </a:lvl1pPr>
          </a:lstStyle>
          <a:p>
            <a:endParaRPr lang="en-US"/>
          </a:p>
        </p:txBody>
      </p:sp>
      <p:sp>
        <p:nvSpPr>
          <p:cNvPr id="7" name="Slide Number Placeholder 6"/>
          <p:cNvSpPr>
            <a:spLocks noGrp="1"/>
          </p:cNvSpPr>
          <p:nvPr>
            <p:ph type="sldNum" sz="quarter" idx="12"/>
          </p:nvPr>
        </p:nvSpPr>
        <p:spPr/>
        <p:txBody>
          <a:bodyPr/>
          <a:lstStyle>
            <a:lvl1pPr>
              <a:defRPr>
                <a:latin typeface="Arial"/>
              </a:defRPr>
            </a:lvl1pPr>
          </a:lstStyle>
          <a:p>
            <a:fld id="{106E12CD-FCB1-464E-A775-0B83FDDACE03}" type="slidenum">
              <a:rPr lang="en-US" smtClean="0"/>
              <a:pPr/>
              <a:t>‹#›</a:t>
            </a:fld>
            <a:endParaRPr lang="en-US"/>
          </a:p>
        </p:txBody>
      </p:sp>
    </p:spTree>
    <p:extLst>
      <p:ext uri="{BB962C8B-B14F-4D97-AF65-F5344CB8AC3E}">
        <p14:creationId xmlns:p14="http://schemas.microsoft.com/office/powerpoint/2010/main" val="42802467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atin typeface="Arial"/>
              </a:defRPr>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atin typeface="Aria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atin typeface="Aria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atin typeface="Arial"/>
              </a:defRPr>
            </a:lvl1pPr>
          </a:lstStyle>
          <a:p>
            <a:fld id="{FC4E393A-FA85-4A36-9EE0-8A8293EDA992}" type="datetime1">
              <a:rPr lang="en-US" altLang="zh-CN" smtClean="0"/>
              <a:t>12/5/2021</a:t>
            </a:fld>
            <a:endParaRPr lang="en-US"/>
          </a:p>
        </p:txBody>
      </p:sp>
      <p:sp>
        <p:nvSpPr>
          <p:cNvPr id="6" name="Footer Placeholder 5"/>
          <p:cNvSpPr>
            <a:spLocks noGrp="1"/>
          </p:cNvSpPr>
          <p:nvPr>
            <p:ph type="ftr" sz="quarter" idx="11"/>
          </p:nvPr>
        </p:nvSpPr>
        <p:spPr/>
        <p:txBody>
          <a:bodyPr/>
          <a:lstStyle>
            <a:lvl1pPr>
              <a:defRPr>
                <a:latin typeface="Arial"/>
              </a:defRPr>
            </a:lvl1pPr>
          </a:lstStyle>
          <a:p>
            <a:endParaRPr lang="en-US"/>
          </a:p>
        </p:txBody>
      </p:sp>
      <p:sp>
        <p:nvSpPr>
          <p:cNvPr id="7" name="Slide Number Placeholder 6"/>
          <p:cNvSpPr>
            <a:spLocks noGrp="1"/>
          </p:cNvSpPr>
          <p:nvPr>
            <p:ph type="sldNum" sz="quarter" idx="12"/>
          </p:nvPr>
        </p:nvSpPr>
        <p:spPr/>
        <p:txBody>
          <a:bodyPr/>
          <a:lstStyle>
            <a:lvl1pPr>
              <a:defRPr>
                <a:latin typeface="Arial"/>
              </a:defRPr>
            </a:lvl1pPr>
          </a:lstStyle>
          <a:p>
            <a:fld id="{106E12CD-FCB1-464E-A775-0B83FDDACE03}" type="slidenum">
              <a:rPr lang="en-US" smtClean="0"/>
              <a:pPr/>
              <a:t>‹#›</a:t>
            </a:fld>
            <a:endParaRPr lang="en-US"/>
          </a:p>
        </p:txBody>
      </p:sp>
    </p:spTree>
    <p:extLst>
      <p:ext uri="{BB962C8B-B14F-4D97-AF65-F5344CB8AC3E}">
        <p14:creationId xmlns:p14="http://schemas.microsoft.com/office/powerpoint/2010/main" val="7702783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a:defRPr>
            </a:lvl1pPr>
          </a:lstStyle>
          <a:p>
            <a:r>
              <a:rPr lang="en-US"/>
              <a:t>Click to edit Master title style</a:t>
            </a:r>
          </a:p>
        </p:txBody>
      </p:sp>
      <p:sp>
        <p:nvSpPr>
          <p:cNvPr id="3" name="Vertical Text Placeholder 2"/>
          <p:cNvSpPr>
            <a:spLocks noGrp="1"/>
          </p:cNvSpPr>
          <p:nvPr>
            <p:ph type="body" orient="vert" idx="1"/>
          </p:nvPr>
        </p:nvSpPr>
        <p:spPr/>
        <p:txBody>
          <a:bodyPr vert="eaVert"/>
          <a:lstStyle>
            <a:lvl1pPr>
              <a:defRPr>
                <a:latin typeface="Arial"/>
              </a:defRPr>
            </a:lvl1pPr>
            <a:lvl2pPr>
              <a:defRPr>
                <a:latin typeface="Arial"/>
              </a:defRPr>
            </a:lvl2pPr>
            <a:lvl3pPr>
              <a:defRPr>
                <a:latin typeface="Arial"/>
              </a:defRPr>
            </a:lvl3pPr>
            <a:lvl4pPr>
              <a:defRPr>
                <a:latin typeface="Arial"/>
              </a:defRPr>
            </a:lvl4pPr>
            <a:lvl5pPr>
              <a:defRPr>
                <a:latin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atin typeface="Arial"/>
              </a:defRPr>
            </a:lvl1pPr>
          </a:lstStyle>
          <a:p>
            <a:fld id="{976B1D59-6C68-496C-A48E-D1BBDEE631E7}" type="datetime1">
              <a:rPr lang="en-US" altLang="zh-CN" smtClean="0"/>
              <a:t>12/5/2021</a:t>
            </a:fld>
            <a:endParaRPr lang="en-US"/>
          </a:p>
        </p:txBody>
      </p:sp>
      <p:sp>
        <p:nvSpPr>
          <p:cNvPr id="6" name="Slide Number Placeholder 5"/>
          <p:cNvSpPr>
            <a:spLocks noGrp="1"/>
          </p:cNvSpPr>
          <p:nvPr>
            <p:ph type="sldNum" sz="quarter" idx="12"/>
          </p:nvPr>
        </p:nvSpPr>
        <p:spPr/>
        <p:txBody>
          <a:bodyPr/>
          <a:lstStyle>
            <a:lvl1pPr>
              <a:defRPr>
                <a:latin typeface="Arial"/>
              </a:defRPr>
            </a:lvl1pPr>
          </a:lstStyle>
          <a:p>
            <a:fld id="{106E12CD-FCB1-464E-A775-0B83FDDACE03}" type="slidenum">
              <a:rPr lang="en-US" smtClean="0"/>
              <a:pPr/>
              <a:t>‹#›</a:t>
            </a:fld>
            <a:endParaRPr lang="en-US"/>
          </a:p>
        </p:txBody>
      </p:sp>
      <p:sp>
        <p:nvSpPr>
          <p:cNvPr id="7" name="TextBox 6"/>
          <p:cNvSpPr txBox="1"/>
          <p:nvPr userDrawn="1"/>
        </p:nvSpPr>
        <p:spPr>
          <a:xfrm>
            <a:off x="3136197" y="-304560"/>
            <a:ext cx="184666" cy="369332"/>
          </a:xfrm>
          <a:prstGeom prst="rect">
            <a:avLst/>
          </a:prstGeom>
          <a:noFill/>
        </p:spPr>
        <p:txBody>
          <a:bodyPr wrap="none" rtlCol="0">
            <a:spAutoFit/>
          </a:bodyPr>
          <a:lstStyle/>
          <a:p>
            <a:endParaRPr lang="en-US" dirty="0"/>
          </a:p>
        </p:txBody>
      </p:sp>
      <p:sp>
        <p:nvSpPr>
          <p:cNvPr id="8" name="Footer Placeholder 5"/>
          <p:cNvSpPr>
            <a:spLocks noGrp="1"/>
          </p:cNvSpPr>
          <p:nvPr>
            <p:ph type="ftr" sz="quarter" idx="11"/>
          </p:nvPr>
        </p:nvSpPr>
        <p:spPr>
          <a:xfrm>
            <a:off x="3124200" y="4767263"/>
            <a:ext cx="2895600" cy="273844"/>
          </a:xfrm>
        </p:spPr>
        <p:txBody>
          <a:bodyPr/>
          <a:lstStyle/>
          <a:p>
            <a:endParaRPr lang="en-US"/>
          </a:p>
        </p:txBody>
      </p:sp>
    </p:spTree>
    <p:extLst>
      <p:ext uri="{BB962C8B-B14F-4D97-AF65-F5344CB8AC3E}">
        <p14:creationId xmlns:p14="http://schemas.microsoft.com/office/powerpoint/2010/main" val="37850293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lvl1pPr>
              <a:defRPr>
                <a:latin typeface="Arial"/>
              </a:defRPr>
            </a:lvl1pPr>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lvl1pPr>
              <a:defRPr>
                <a:latin typeface="Arial"/>
              </a:defRPr>
            </a:lvl1pPr>
            <a:lvl2pPr>
              <a:defRPr>
                <a:latin typeface="Arial"/>
              </a:defRPr>
            </a:lvl2pPr>
            <a:lvl3pPr>
              <a:defRPr>
                <a:latin typeface="Arial"/>
              </a:defRPr>
            </a:lvl3pPr>
            <a:lvl4pPr>
              <a:defRPr>
                <a:latin typeface="Arial"/>
              </a:defRPr>
            </a:lvl4pPr>
            <a:lvl5pPr>
              <a:defRPr>
                <a:latin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D695196-5A22-40F7-BE38-12CA7109F218}" type="datetime1">
              <a:rPr lang="en-US" altLang="zh-CN" smtClean="0"/>
              <a:t>12/5/2021</a:t>
            </a:fld>
            <a:endParaRPr lang="en-US"/>
          </a:p>
        </p:txBody>
      </p:sp>
      <p:sp>
        <p:nvSpPr>
          <p:cNvPr id="6" name="Slide Number Placeholder 5"/>
          <p:cNvSpPr>
            <a:spLocks noGrp="1"/>
          </p:cNvSpPr>
          <p:nvPr>
            <p:ph type="sldNum" sz="quarter" idx="12"/>
          </p:nvPr>
        </p:nvSpPr>
        <p:spPr/>
        <p:txBody>
          <a:bodyPr/>
          <a:lstStyle>
            <a:lvl1pPr>
              <a:defRPr>
                <a:latin typeface="Arial"/>
              </a:defRPr>
            </a:lvl1pPr>
          </a:lstStyle>
          <a:p>
            <a:fld id="{106E12CD-FCB1-464E-A775-0B83FDDACE03}" type="slidenum">
              <a:rPr lang="en-US" smtClean="0"/>
              <a:pPr/>
              <a:t>‹#›</a:t>
            </a:fld>
            <a:endParaRPr lang="en-US"/>
          </a:p>
        </p:txBody>
      </p:sp>
      <p:sp>
        <p:nvSpPr>
          <p:cNvPr id="7" name="Footer Placeholder 5"/>
          <p:cNvSpPr>
            <a:spLocks noGrp="1"/>
          </p:cNvSpPr>
          <p:nvPr>
            <p:ph type="ftr" sz="quarter" idx="11"/>
          </p:nvPr>
        </p:nvSpPr>
        <p:spPr>
          <a:xfrm>
            <a:off x="3124200" y="4767263"/>
            <a:ext cx="2895600" cy="273844"/>
          </a:xfrm>
        </p:spPr>
        <p:txBody>
          <a:bodyPr/>
          <a:lstStyle/>
          <a:p>
            <a:endParaRPr lang="en-US"/>
          </a:p>
        </p:txBody>
      </p:sp>
    </p:spTree>
    <p:extLst>
      <p:ext uri="{BB962C8B-B14F-4D97-AF65-F5344CB8AC3E}">
        <p14:creationId xmlns:p14="http://schemas.microsoft.com/office/powerpoint/2010/main" val="33492321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parator Page 2">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542060"/>
            <a:ext cx="9144000" cy="2054160"/>
          </a:xfrm>
        </p:spPr>
        <p:txBody>
          <a:bodyPr/>
          <a:lstStyle>
            <a:lvl1pPr algn="ctr">
              <a:defRPr>
                <a:solidFill>
                  <a:schemeClr val="bg1"/>
                </a:solidFill>
                <a:latin typeface="Arial"/>
              </a:defRPr>
            </a:lvl1pPr>
          </a:lstStyle>
          <a:p>
            <a:r>
              <a:rPr lang="en-US" dirty="0"/>
              <a:t>Separator</a:t>
            </a:r>
          </a:p>
        </p:txBody>
      </p:sp>
      <p:pic>
        <p:nvPicPr>
          <p:cNvPr id="4" name="Picture 3" descr="NWU PPT Wide Opt 2 - No Wordmark_Separator 2.jp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12245215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Master 3">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Date Placeholder 1"/>
          <p:cNvSpPr>
            <a:spLocks noGrp="1"/>
          </p:cNvSpPr>
          <p:nvPr>
            <p:ph type="dt" sz="half" idx="10"/>
          </p:nvPr>
        </p:nvSpPr>
        <p:spPr/>
        <p:txBody>
          <a:bodyPr/>
          <a:lstStyle>
            <a:lvl1pPr>
              <a:defRPr>
                <a:latin typeface="Arial"/>
              </a:defRPr>
            </a:lvl1pPr>
          </a:lstStyle>
          <a:p>
            <a:fld id="{B913F5BF-870B-494C-9CF0-B728A453FD0A}" type="datetime1">
              <a:rPr lang="en-US" altLang="zh-CN" smtClean="0"/>
              <a:t>12/5/2021</a:t>
            </a:fld>
            <a:endParaRPr lang="en-US"/>
          </a:p>
        </p:txBody>
      </p:sp>
      <p:sp>
        <p:nvSpPr>
          <p:cNvPr id="3" name="Footer Placeholder 2"/>
          <p:cNvSpPr>
            <a:spLocks noGrp="1"/>
          </p:cNvSpPr>
          <p:nvPr>
            <p:ph type="ftr" sz="quarter" idx="11"/>
          </p:nvPr>
        </p:nvSpPr>
        <p:spPr/>
        <p:txBody>
          <a:bodyPr/>
          <a:lstStyle>
            <a:lvl1pPr>
              <a:defRPr>
                <a:latin typeface="Arial"/>
              </a:defRPr>
            </a:lvl1pPr>
          </a:lstStyle>
          <a:p>
            <a:endParaRPr lang="en-US"/>
          </a:p>
        </p:txBody>
      </p:sp>
      <p:sp>
        <p:nvSpPr>
          <p:cNvPr id="4" name="Slide Number Placeholder 3"/>
          <p:cNvSpPr>
            <a:spLocks noGrp="1"/>
          </p:cNvSpPr>
          <p:nvPr>
            <p:ph type="sldNum" sz="quarter" idx="12"/>
          </p:nvPr>
        </p:nvSpPr>
        <p:spPr/>
        <p:txBody>
          <a:bodyPr/>
          <a:lstStyle>
            <a:lvl1pPr>
              <a:defRPr>
                <a:latin typeface="Arial"/>
              </a:defRPr>
            </a:lvl1pPr>
          </a:lstStyle>
          <a:p>
            <a:fld id="{106E12CD-FCB1-464E-A775-0B83FDDACE03}" type="slidenum">
              <a:rPr lang="en-US" smtClean="0"/>
              <a:pPr/>
              <a:t>‹#›</a:t>
            </a:fld>
            <a:endParaRPr lang="en-US"/>
          </a:p>
        </p:txBody>
      </p:sp>
      <p:sp>
        <p:nvSpPr>
          <p:cNvPr id="8" name="Title 7"/>
          <p:cNvSpPr>
            <a:spLocks noGrp="1"/>
          </p:cNvSpPr>
          <p:nvPr>
            <p:ph type="title"/>
          </p:nvPr>
        </p:nvSpPr>
        <p:spPr/>
        <p:txBody>
          <a:bodyPr/>
          <a:lstStyle>
            <a:lvl1pPr>
              <a:defRPr>
                <a:latin typeface="Arial"/>
                <a:cs typeface="Arial"/>
              </a:defRPr>
            </a:lvl1pPr>
          </a:lstStyle>
          <a:p>
            <a:r>
              <a:rPr lang="en-US" dirty="0"/>
              <a:t>Click to edit Master title style</a:t>
            </a:r>
          </a:p>
        </p:txBody>
      </p:sp>
    </p:spTree>
    <p:extLst>
      <p:ext uri="{BB962C8B-B14F-4D97-AF65-F5344CB8AC3E}">
        <p14:creationId xmlns:p14="http://schemas.microsoft.com/office/powerpoint/2010/main" val="37492675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lvl1pPr>
              <a:defRPr>
                <a:latin typeface="Arial"/>
              </a:defRPr>
            </a:lvl1pPr>
          </a:lstStyle>
          <a:p>
            <a:r>
              <a:rPr lang="en-US" dirty="0"/>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latin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lvl1pPr>
              <a:defRPr>
                <a:latin typeface="Arial"/>
              </a:defRPr>
            </a:lvl1pPr>
          </a:lstStyle>
          <a:p>
            <a:fld id="{F77337DA-C870-478C-B7ED-58B2D1E0F61E}" type="datetime1">
              <a:rPr lang="en-US" altLang="zh-CN" smtClean="0"/>
              <a:t>12/5/2021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lvl1pPr>
              <a:defRPr>
                <a:latin typeface="Arial"/>
              </a:defRPr>
            </a:lvl1pPr>
          </a:lstStyle>
          <a:p>
            <a:fld id="{106E12CD-FCB1-464E-A775-0B83FDDACE03}" type="slidenum">
              <a:rPr lang="en-US" smtClean="0"/>
              <a:pPr/>
              <a:t>‹#›</a:t>
            </a:fld>
            <a:endParaRPr lang="en-US" dirty="0"/>
          </a:p>
        </p:txBody>
      </p:sp>
    </p:spTree>
    <p:extLst>
      <p:ext uri="{BB962C8B-B14F-4D97-AF65-F5344CB8AC3E}">
        <p14:creationId xmlns:p14="http://schemas.microsoft.com/office/powerpoint/2010/main" val="34414084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a:defRPr>
            </a:lvl1pPr>
          </a:lstStyle>
          <a:p>
            <a:r>
              <a:rPr lang="en-US" dirty="0"/>
              <a:t>Click to edit Master title style</a:t>
            </a:r>
          </a:p>
        </p:txBody>
      </p:sp>
      <p:sp>
        <p:nvSpPr>
          <p:cNvPr id="3" name="Content Placeholder 2"/>
          <p:cNvSpPr>
            <a:spLocks noGrp="1"/>
          </p:cNvSpPr>
          <p:nvPr>
            <p:ph idx="1"/>
          </p:nvPr>
        </p:nvSpPr>
        <p:spPr/>
        <p:txBody>
          <a:bodyPr/>
          <a:lstStyle>
            <a:lvl1pPr>
              <a:defRPr>
                <a:latin typeface="Arial"/>
              </a:defRPr>
            </a:lvl1pPr>
            <a:lvl2pPr>
              <a:defRPr>
                <a:latin typeface="Arial"/>
              </a:defRPr>
            </a:lvl2pPr>
            <a:lvl3pPr>
              <a:defRPr>
                <a:latin typeface="Arial"/>
              </a:defRPr>
            </a:lvl3pPr>
            <a:lvl4pPr>
              <a:defRPr>
                <a:latin typeface="Arial"/>
              </a:defRPr>
            </a:lvl4pPr>
            <a:lvl5pPr>
              <a:defRPr>
                <a:latin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atin typeface="Arial"/>
              </a:defRPr>
            </a:lvl1pPr>
          </a:lstStyle>
          <a:p>
            <a:fld id="{7F50B7C6-5C18-4668-BA79-3282296EFF9B}" type="datetime1">
              <a:rPr lang="en-US" altLang="zh-CN" smtClean="0"/>
              <a:t>12/5/2021</a:t>
            </a:fld>
            <a:endParaRPr lang="en-US"/>
          </a:p>
        </p:txBody>
      </p:sp>
      <p:sp>
        <p:nvSpPr>
          <p:cNvPr id="5" name="Footer Placeholder 4"/>
          <p:cNvSpPr>
            <a:spLocks noGrp="1"/>
          </p:cNvSpPr>
          <p:nvPr>
            <p:ph type="ftr" sz="quarter" idx="11"/>
          </p:nvPr>
        </p:nvSpPr>
        <p:spPr/>
        <p:txBody>
          <a:bodyPr/>
          <a:lstStyle>
            <a:lvl1pPr>
              <a:defRPr>
                <a:latin typeface="Arial"/>
              </a:defRPr>
            </a:lvl1pPr>
          </a:lstStyle>
          <a:p>
            <a:endParaRPr lang="en-US"/>
          </a:p>
        </p:txBody>
      </p:sp>
      <p:sp>
        <p:nvSpPr>
          <p:cNvPr id="6" name="Slide Number Placeholder 5"/>
          <p:cNvSpPr>
            <a:spLocks noGrp="1"/>
          </p:cNvSpPr>
          <p:nvPr>
            <p:ph type="sldNum" sz="quarter" idx="12"/>
          </p:nvPr>
        </p:nvSpPr>
        <p:spPr/>
        <p:txBody>
          <a:bodyPr/>
          <a:lstStyle>
            <a:lvl1pPr>
              <a:defRPr>
                <a:latin typeface="Arial"/>
              </a:defRPr>
            </a:lvl1pPr>
          </a:lstStyle>
          <a:p>
            <a:fld id="{106E12CD-FCB1-464E-A775-0B83FDDACE03}" type="slidenum">
              <a:rPr lang="en-US" smtClean="0"/>
              <a:pPr/>
              <a:t>‹#›</a:t>
            </a:fld>
            <a:endParaRPr lang="en-US"/>
          </a:p>
        </p:txBody>
      </p:sp>
    </p:spTree>
    <p:extLst>
      <p:ext uri="{BB962C8B-B14F-4D97-AF65-F5344CB8AC3E}">
        <p14:creationId xmlns:p14="http://schemas.microsoft.com/office/powerpoint/2010/main" val="40965669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normAutofit/>
          </a:bodyPr>
          <a:lstStyle>
            <a:lvl1pPr algn="l">
              <a:defRPr sz="3200" b="1" cap="all">
                <a:latin typeface="Arial"/>
              </a:defRPr>
            </a:lvl1pPr>
          </a:lstStyle>
          <a:p>
            <a:r>
              <a:rPr lang="en-US" dirty="0"/>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latin typeface="Aria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lvl1pPr>
              <a:defRPr>
                <a:latin typeface="Arial"/>
              </a:defRPr>
            </a:lvl1pPr>
          </a:lstStyle>
          <a:p>
            <a:fld id="{E4711AA1-6134-4D0A-9087-BDB6B5ABE142}" type="datetime1">
              <a:rPr lang="en-US" altLang="zh-CN" smtClean="0"/>
              <a:t>12/5/2021</a:t>
            </a:fld>
            <a:endParaRPr lang="en-US"/>
          </a:p>
        </p:txBody>
      </p:sp>
      <p:sp>
        <p:nvSpPr>
          <p:cNvPr id="5" name="Footer Placeholder 4"/>
          <p:cNvSpPr>
            <a:spLocks noGrp="1"/>
          </p:cNvSpPr>
          <p:nvPr>
            <p:ph type="ftr" sz="quarter" idx="11"/>
          </p:nvPr>
        </p:nvSpPr>
        <p:spPr/>
        <p:txBody>
          <a:bodyPr/>
          <a:lstStyle>
            <a:lvl1pPr>
              <a:defRPr>
                <a:latin typeface="Arial"/>
              </a:defRPr>
            </a:lvl1pPr>
          </a:lstStyle>
          <a:p>
            <a:endParaRPr lang="en-US"/>
          </a:p>
        </p:txBody>
      </p:sp>
      <p:sp>
        <p:nvSpPr>
          <p:cNvPr id="6" name="Slide Number Placeholder 5"/>
          <p:cNvSpPr>
            <a:spLocks noGrp="1"/>
          </p:cNvSpPr>
          <p:nvPr>
            <p:ph type="sldNum" sz="quarter" idx="12"/>
          </p:nvPr>
        </p:nvSpPr>
        <p:spPr/>
        <p:txBody>
          <a:bodyPr/>
          <a:lstStyle>
            <a:lvl1pPr>
              <a:defRPr>
                <a:latin typeface="Arial"/>
              </a:defRPr>
            </a:lvl1pPr>
          </a:lstStyle>
          <a:p>
            <a:fld id="{106E12CD-FCB1-464E-A775-0B83FDDACE03}" type="slidenum">
              <a:rPr lang="en-US" smtClean="0"/>
              <a:pPr/>
              <a:t>‹#›</a:t>
            </a:fld>
            <a:endParaRPr lang="en-US"/>
          </a:p>
        </p:txBody>
      </p:sp>
    </p:spTree>
    <p:extLst>
      <p:ext uri="{BB962C8B-B14F-4D97-AF65-F5344CB8AC3E}">
        <p14:creationId xmlns:p14="http://schemas.microsoft.com/office/powerpoint/2010/main" val="24046367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a:defRPr>
            </a:lvl1pPr>
          </a:lstStyle>
          <a:p>
            <a:r>
              <a:rPr lang="en-US" dirty="0"/>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atin typeface="Arial"/>
              </a:defRPr>
            </a:lvl1pPr>
            <a:lvl2pPr>
              <a:defRPr sz="2400">
                <a:latin typeface="Arial"/>
              </a:defRPr>
            </a:lvl2pPr>
            <a:lvl3pPr>
              <a:defRPr sz="2000">
                <a:latin typeface="Arial"/>
              </a:defRPr>
            </a:lvl3pPr>
            <a:lvl4pPr>
              <a:defRPr sz="1800">
                <a:latin typeface="Arial"/>
              </a:defRPr>
            </a:lvl4pPr>
            <a:lvl5pPr>
              <a:defRPr sz="1800">
                <a:latin typeface="Aria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atin typeface="Arial"/>
              </a:defRPr>
            </a:lvl1pPr>
            <a:lvl2pPr>
              <a:defRPr sz="2400">
                <a:latin typeface="Arial"/>
              </a:defRPr>
            </a:lvl2pPr>
            <a:lvl3pPr>
              <a:defRPr sz="2000">
                <a:latin typeface="Arial"/>
              </a:defRPr>
            </a:lvl3pPr>
            <a:lvl4pPr>
              <a:defRPr sz="1800">
                <a:latin typeface="Arial"/>
              </a:defRPr>
            </a:lvl4pPr>
            <a:lvl5pPr>
              <a:defRPr sz="1800">
                <a:latin typeface="Aria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atin typeface="Arial"/>
              </a:defRPr>
            </a:lvl1pPr>
          </a:lstStyle>
          <a:p>
            <a:fld id="{6CBFAC39-EFFB-4F4D-BA90-B71B16039716}" type="datetime1">
              <a:rPr lang="en-US" altLang="zh-CN" smtClean="0"/>
              <a:t>12/5/2021</a:t>
            </a:fld>
            <a:endParaRPr lang="en-US"/>
          </a:p>
        </p:txBody>
      </p:sp>
      <p:sp>
        <p:nvSpPr>
          <p:cNvPr id="6" name="Footer Placeholder 5"/>
          <p:cNvSpPr>
            <a:spLocks noGrp="1"/>
          </p:cNvSpPr>
          <p:nvPr>
            <p:ph type="ftr" sz="quarter" idx="11"/>
          </p:nvPr>
        </p:nvSpPr>
        <p:spPr/>
        <p:txBody>
          <a:bodyPr/>
          <a:lstStyle>
            <a:lvl1pPr>
              <a:defRPr>
                <a:latin typeface="Arial"/>
              </a:defRPr>
            </a:lvl1pPr>
          </a:lstStyle>
          <a:p>
            <a:endParaRPr lang="en-US"/>
          </a:p>
        </p:txBody>
      </p:sp>
      <p:sp>
        <p:nvSpPr>
          <p:cNvPr id="7" name="Slide Number Placeholder 6"/>
          <p:cNvSpPr>
            <a:spLocks noGrp="1"/>
          </p:cNvSpPr>
          <p:nvPr>
            <p:ph type="sldNum" sz="quarter" idx="12"/>
          </p:nvPr>
        </p:nvSpPr>
        <p:spPr/>
        <p:txBody>
          <a:bodyPr/>
          <a:lstStyle>
            <a:lvl1pPr>
              <a:defRPr>
                <a:latin typeface="Arial"/>
              </a:defRPr>
            </a:lvl1pPr>
          </a:lstStyle>
          <a:p>
            <a:fld id="{106E12CD-FCB1-464E-A775-0B83FDDACE03}" type="slidenum">
              <a:rPr lang="en-US" smtClean="0"/>
              <a:pPr/>
              <a:t>‹#›</a:t>
            </a:fld>
            <a:endParaRPr lang="en-US"/>
          </a:p>
        </p:txBody>
      </p:sp>
    </p:spTree>
    <p:extLst>
      <p:ext uri="{BB962C8B-B14F-4D97-AF65-F5344CB8AC3E}">
        <p14:creationId xmlns:p14="http://schemas.microsoft.com/office/powerpoint/2010/main" val="26957278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a:defRPr>
            </a:lvl1pPr>
          </a:lstStyle>
          <a:p>
            <a:r>
              <a:rPr lang="en-US" dirty="0"/>
              <a:t>Click to edit Master title style</a:t>
            </a:r>
          </a:p>
        </p:txBody>
      </p:sp>
      <p:sp>
        <p:nvSpPr>
          <p:cNvPr id="3" name="Text Placeholder 2"/>
          <p:cNvSpPr>
            <a:spLocks noGrp="1"/>
          </p:cNvSpPr>
          <p:nvPr>
            <p:ph type="body" idx="1"/>
          </p:nvPr>
        </p:nvSpPr>
        <p:spPr>
          <a:xfrm>
            <a:off x="457200" y="1151335"/>
            <a:ext cx="4040188" cy="479822"/>
          </a:xfrm>
        </p:spPr>
        <p:txBody>
          <a:bodyPr anchor="b">
            <a:normAutofit/>
          </a:bodyPr>
          <a:lstStyle>
            <a:lvl1pPr marL="0" indent="0">
              <a:buNone/>
              <a:defRPr sz="2000" b="1">
                <a:latin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atin typeface="Arial"/>
              </a:defRPr>
            </a:lvl1pPr>
            <a:lvl2pPr>
              <a:defRPr sz="2000">
                <a:latin typeface="Arial"/>
              </a:defRPr>
            </a:lvl2pPr>
            <a:lvl3pPr>
              <a:defRPr sz="1800">
                <a:latin typeface="Arial"/>
              </a:defRPr>
            </a:lvl3pPr>
            <a:lvl4pPr>
              <a:defRPr sz="1600">
                <a:latin typeface="Arial"/>
              </a:defRPr>
            </a:lvl4pPr>
            <a:lvl5pPr>
              <a:defRPr sz="1600">
                <a:latin typeface="Aria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normAutofit/>
          </a:bodyPr>
          <a:lstStyle>
            <a:lvl1pPr marL="0" indent="0">
              <a:buNone/>
              <a:defRPr sz="2000" b="1">
                <a:latin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atin typeface="Arial"/>
              </a:defRPr>
            </a:lvl1pPr>
            <a:lvl2pPr>
              <a:defRPr sz="2000">
                <a:latin typeface="Arial"/>
              </a:defRPr>
            </a:lvl2pPr>
            <a:lvl3pPr>
              <a:defRPr sz="1800">
                <a:latin typeface="Arial"/>
              </a:defRPr>
            </a:lvl3pPr>
            <a:lvl4pPr>
              <a:defRPr sz="1600">
                <a:latin typeface="Arial"/>
              </a:defRPr>
            </a:lvl4pPr>
            <a:lvl5pPr>
              <a:defRPr sz="1600">
                <a:latin typeface="Aria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atin typeface="Arial"/>
              </a:defRPr>
            </a:lvl1pPr>
          </a:lstStyle>
          <a:p>
            <a:fld id="{58035C37-4C25-41F8-B1F6-AD73D95358B2}" type="datetime1">
              <a:rPr lang="en-US" altLang="zh-CN" smtClean="0"/>
              <a:t>12/5/2021</a:t>
            </a:fld>
            <a:endParaRPr lang="en-US"/>
          </a:p>
        </p:txBody>
      </p:sp>
      <p:sp>
        <p:nvSpPr>
          <p:cNvPr id="8" name="Footer Placeholder 7"/>
          <p:cNvSpPr>
            <a:spLocks noGrp="1"/>
          </p:cNvSpPr>
          <p:nvPr>
            <p:ph type="ftr" sz="quarter" idx="11"/>
          </p:nvPr>
        </p:nvSpPr>
        <p:spPr/>
        <p:txBody>
          <a:bodyPr/>
          <a:lstStyle>
            <a:lvl1pPr>
              <a:defRPr>
                <a:latin typeface="Arial"/>
              </a:defRPr>
            </a:lvl1pPr>
          </a:lstStyle>
          <a:p>
            <a:endParaRPr lang="en-US"/>
          </a:p>
        </p:txBody>
      </p:sp>
      <p:sp>
        <p:nvSpPr>
          <p:cNvPr id="9" name="Slide Number Placeholder 8"/>
          <p:cNvSpPr>
            <a:spLocks noGrp="1"/>
          </p:cNvSpPr>
          <p:nvPr>
            <p:ph type="sldNum" sz="quarter" idx="12"/>
          </p:nvPr>
        </p:nvSpPr>
        <p:spPr/>
        <p:txBody>
          <a:bodyPr/>
          <a:lstStyle>
            <a:lvl1pPr>
              <a:defRPr>
                <a:latin typeface="Arial"/>
              </a:defRPr>
            </a:lvl1pPr>
          </a:lstStyle>
          <a:p>
            <a:fld id="{106E12CD-FCB1-464E-A775-0B83FDDACE03}" type="slidenum">
              <a:rPr lang="en-US" smtClean="0"/>
              <a:pPr/>
              <a:t>‹#›</a:t>
            </a:fld>
            <a:endParaRPr lang="en-US"/>
          </a:p>
        </p:txBody>
      </p:sp>
    </p:spTree>
    <p:extLst>
      <p:ext uri="{BB962C8B-B14F-4D97-AF65-F5344CB8AC3E}">
        <p14:creationId xmlns:p14="http://schemas.microsoft.com/office/powerpoint/2010/main" val="19437705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a:defRPr>
            </a:lvl1pPr>
          </a:lstStyle>
          <a:p>
            <a:r>
              <a:rPr lang="en-US"/>
              <a:t>Click to edit Master title style</a:t>
            </a:r>
          </a:p>
        </p:txBody>
      </p:sp>
      <p:sp>
        <p:nvSpPr>
          <p:cNvPr id="3" name="Date Placeholder 2"/>
          <p:cNvSpPr>
            <a:spLocks noGrp="1"/>
          </p:cNvSpPr>
          <p:nvPr>
            <p:ph type="dt" sz="half" idx="10"/>
          </p:nvPr>
        </p:nvSpPr>
        <p:spPr/>
        <p:txBody>
          <a:bodyPr/>
          <a:lstStyle>
            <a:lvl1pPr>
              <a:defRPr>
                <a:latin typeface="Arial"/>
              </a:defRPr>
            </a:lvl1pPr>
          </a:lstStyle>
          <a:p>
            <a:fld id="{048FC2B1-B995-4B2A-8121-9C9317164EE6}" type="datetime1">
              <a:rPr lang="en-US" altLang="zh-CN" smtClean="0"/>
              <a:t>12/5/2021</a:t>
            </a:fld>
            <a:endParaRPr lang="en-US"/>
          </a:p>
        </p:txBody>
      </p:sp>
      <p:sp>
        <p:nvSpPr>
          <p:cNvPr id="4" name="Footer Placeholder 3"/>
          <p:cNvSpPr>
            <a:spLocks noGrp="1"/>
          </p:cNvSpPr>
          <p:nvPr>
            <p:ph type="ftr" sz="quarter" idx="11"/>
          </p:nvPr>
        </p:nvSpPr>
        <p:spPr/>
        <p:txBody>
          <a:bodyPr/>
          <a:lstStyle>
            <a:lvl1pPr>
              <a:defRPr>
                <a:latin typeface="Arial"/>
              </a:defRPr>
            </a:lvl1pPr>
          </a:lstStyle>
          <a:p>
            <a:endParaRPr lang="en-US"/>
          </a:p>
        </p:txBody>
      </p:sp>
      <p:sp>
        <p:nvSpPr>
          <p:cNvPr id="5" name="Slide Number Placeholder 4"/>
          <p:cNvSpPr>
            <a:spLocks noGrp="1"/>
          </p:cNvSpPr>
          <p:nvPr>
            <p:ph type="sldNum" sz="quarter" idx="12"/>
          </p:nvPr>
        </p:nvSpPr>
        <p:spPr/>
        <p:txBody>
          <a:bodyPr/>
          <a:lstStyle>
            <a:lvl1pPr>
              <a:defRPr>
                <a:latin typeface="Arial"/>
              </a:defRPr>
            </a:lvl1pPr>
          </a:lstStyle>
          <a:p>
            <a:fld id="{106E12CD-FCB1-464E-A775-0B83FDDACE03}" type="slidenum">
              <a:rPr lang="en-US" smtClean="0"/>
              <a:pPr/>
              <a:t>‹#›</a:t>
            </a:fld>
            <a:endParaRPr lang="en-US"/>
          </a:p>
        </p:txBody>
      </p:sp>
    </p:spTree>
    <p:extLst>
      <p:ext uri="{BB962C8B-B14F-4D97-AF65-F5344CB8AC3E}">
        <p14:creationId xmlns:p14="http://schemas.microsoft.com/office/powerpoint/2010/main" val="2783208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CC1DBFDD-1451-41C8-B565-633F57CD6AA0}" type="datetime1">
              <a:rPr lang="en-US" altLang="zh-CN" smtClean="0"/>
              <a:t>12/5/2021</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b"/>
          <a:lstStyle>
            <a:lvl1pPr algn="r">
              <a:defRPr sz="1200">
                <a:solidFill>
                  <a:srgbClr val="FFFFFF"/>
                </a:solidFill>
                <a:latin typeface="Arial"/>
                <a:cs typeface="Arial"/>
              </a:defRPr>
            </a:lvl1pPr>
          </a:lstStyle>
          <a:p>
            <a:fld id="{106E12CD-FCB1-464E-A775-0B83FDDACE03}" type="slidenum">
              <a:rPr lang="en-US" smtClean="0"/>
              <a:pPr/>
              <a:t>‹#›</a:t>
            </a:fld>
            <a:endParaRPr lang="en-US" dirty="0"/>
          </a:p>
        </p:txBody>
      </p:sp>
      <p:pic>
        <p:nvPicPr>
          <p:cNvPr id="7" name="Picture 6" descr="NWU PPT Wide Opt 2_Master.jpg"/>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864960203"/>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4" r:id="rId3"/>
    <p:sldLayoutId id="2147483649" r:id="rId4"/>
    <p:sldLayoutId id="2147483650" r:id="rId5"/>
    <p:sldLayoutId id="2147483651" r:id="rId6"/>
    <p:sldLayoutId id="2147483652" r:id="rId7"/>
    <p:sldLayoutId id="2147483653" r:id="rId8"/>
    <p:sldLayoutId id="2147483654" r:id="rId9"/>
    <p:sldLayoutId id="2147483656" r:id="rId10"/>
    <p:sldLayoutId id="2147483657" r:id="rId11"/>
    <p:sldLayoutId id="2147483658" r:id="rId12"/>
    <p:sldLayoutId id="2147483659" r:id="rId13"/>
  </p:sldLayoutIdLst>
  <p:hf hdr="0" ftr="0" dt="0"/>
  <p:txStyles>
    <p:titleStyle>
      <a:lvl1pPr algn="ctr" defTabSz="457200" rtl="0" eaLnBrk="1" latinLnBrk="0" hangingPunct="1">
        <a:spcBef>
          <a:spcPct val="0"/>
        </a:spcBef>
        <a:buNone/>
        <a:defRPr sz="4400" kern="1200">
          <a:solidFill>
            <a:schemeClr val="tx1"/>
          </a:solidFill>
          <a:latin typeface="Arial"/>
          <a:ea typeface="+mj-ea"/>
          <a:cs typeface="Arial"/>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8" Type="http://schemas.openxmlformats.org/officeDocument/2006/relationships/image" Target="../media/image150.png"/><Relationship Id="rId13" Type="http://schemas.openxmlformats.org/officeDocument/2006/relationships/customXml" Target="../ink/ink4.xml"/><Relationship Id="rId18" Type="http://schemas.openxmlformats.org/officeDocument/2006/relationships/customXml" Target="../ink/ink7.xml"/><Relationship Id="rId3" Type="http://schemas.openxmlformats.org/officeDocument/2006/relationships/customXml" Target="../ink/ink1.xml"/><Relationship Id="rId12" Type="http://schemas.openxmlformats.org/officeDocument/2006/relationships/image" Target="../media/image170.png"/><Relationship Id="rId17" Type="http://schemas.openxmlformats.org/officeDocument/2006/relationships/customXml" Target="../ink/ink6.xml"/><Relationship Id="rId2" Type="http://schemas.openxmlformats.org/officeDocument/2006/relationships/notesSlide" Target="../notesSlides/notesSlide15.xml"/><Relationship Id="rId16" Type="http://schemas.openxmlformats.org/officeDocument/2006/relationships/image" Target="../media/image190.png"/><Relationship Id="rId1" Type="http://schemas.openxmlformats.org/officeDocument/2006/relationships/slideLayout" Target="../slideLayouts/slideLayout4.xml"/><Relationship Id="rId11" Type="http://schemas.openxmlformats.org/officeDocument/2006/relationships/customXml" Target="../ink/ink3.xml"/><Relationship Id="rId15" Type="http://schemas.openxmlformats.org/officeDocument/2006/relationships/customXml" Target="../ink/ink5.xml"/><Relationship Id="rId10" Type="http://schemas.openxmlformats.org/officeDocument/2006/relationships/image" Target="../media/image160.png"/><Relationship Id="rId19" Type="http://schemas.openxmlformats.org/officeDocument/2006/relationships/image" Target="../media/image201.png"/><Relationship Id="rId9" Type="http://schemas.openxmlformats.org/officeDocument/2006/relationships/customXml" Target="../ink/ink2.xml"/><Relationship Id="rId14" Type="http://schemas.openxmlformats.org/officeDocument/2006/relationships/image" Target="../media/image18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GuoJiaqi-1020/EE-475-ML-Final-Project/tree/main/Data" TargetMode="External"/><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NWU PPT Wide Opt 2_Cover 1.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7252"/>
            <a:ext cx="9144000" cy="5148072"/>
          </a:xfrm>
          <a:prstGeom prst="rect">
            <a:avLst/>
          </a:prstGeom>
        </p:spPr>
      </p:pic>
      <p:sp>
        <p:nvSpPr>
          <p:cNvPr id="2" name="Title 1"/>
          <p:cNvSpPr>
            <a:spLocks noGrp="1"/>
          </p:cNvSpPr>
          <p:nvPr>
            <p:ph type="ctrTitle"/>
          </p:nvPr>
        </p:nvSpPr>
        <p:spPr>
          <a:xfrm>
            <a:off x="1984401" y="1230004"/>
            <a:ext cx="6983014" cy="1059330"/>
          </a:xfrm>
        </p:spPr>
        <p:txBody>
          <a:bodyPr>
            <a:noAutofit/>
          </a:bodyPr>
          <a:lstStyle/>
          <a:p>
            <a:r>
              <a:rPr lang="en-US" sz="3200" b="1" dirty="0">
                <a:solidFill>
                  <a:srgbClr val="000000"/>
                </a:solidFill>
              </a:rPr>
              <a:t>Machine Learning Based </a:t>
            </a:r>
            <a:br>
              <a:rPr lang="en-US" sz="3200" b="1" dirty="0">
                <a:solidFill>
                  <a:srgbClr val="000000"/>
                </a:solidFill>
              </a:rPr>
            </a:br>
            <a:r>
              <a:rPr lang="en-US" sz="3200" b="1" dirty="0">
                <a:solidFill>
                  <a:srgbClr val="000000"/>
                </a:solidFill>
              </a:rPr>
              <a:t>Face Mask Recognition</a:t>
            </a:r>
          </a:p>
        </p:txBody>
      </p:sp>
      <p:sp>
        <p:nvSpPr>
          <p:cNvPr id="3" name="Subtitle 2"/>
          <p:cNvSpPr>
            <a:spLocks noGrp="1"/>
          </p:cNvSpPr>
          <p:nvPr>
            <p:ph type="subTitle" idx="1"/>
          </p:nvPr>
        </p:nvSpPr>
        <p:spPr>
          <a:xfrm>
            <a:off x="2268747" y="3086285"/>
            <a:ext cx="6446188" cy="1123720"/>
          </a:xfrm>
        </p:spPr>
        <p:txBody>
          <a:bodyPr>
            <a:noAutofit/>
          </a:bodyPr>
          <a:lstStyle/>
          <a:p>
            <a:r>
              <a:rPr lang="en-US" sz="1400" dirty="0">
                <a:solidFill>
                  <a:schemeClr val="bg1">
                    <a:lumMod val="50000"/>
                  </a:schemeClr>
                </a:solidFill>
              </a:rPr>
              <a:t>Jiaqi</a:t>
            </a:r>
            <a:r>
              <a:rPr lang="zh-CN" altLang="en-US" sz="1400" dirty="0">
                <a:solidFill>
                  <a:schemeClr val="bg1">
                    <a:lumMod val="50000"/>
                  </a:schemeClr>
                </a:solidFill>
              </a:rPr>
              <a:t> </a:t>
            </a:r>
            <a:r>
              <a:rPr lang="en-US" altLang="zh-CN" sz="1400" dirty="0">
                <a:solidFill>
                  <a:schemeClr val="bg1">
                    <a:lumMod val="50000"/>
                  </a:schemeClr>
                </a:solidFill>
              </a:rPr>
              <a:t>Guo</a:t>
            </a:r>
            <a:r>
              <a:rPr lang="en-US" sz="1400" dirty="0">
                <a:solidFill>
                  <a:schemeClr val="bg1">
                    <a:lumMod val="50000"/>
                  </a:schemeClr>
                </a:solidFill>
              </a:rPr>
              <a:t>                       </a:t>
            </a:r>
          </a:p>
          <a:p>
            <a:r>
              <a:rPr lang="en-US" sz="1400" dirty="0" err="1">
                <a:solidFill>
                  <a:schemeClr val="bg1">
                    <a:lumMod val="50000"/>
                  </a:schemeClr>
                </a:solidFill>
              </a:rPr>
              <a:t>Manzhu</a:t>
            </a:r>
            <a:r>
              <a:rPr lang="zh-CN" altLang="en-US" sz="1400" dirty="0">
                <a:solidFill>
                  <a:schemeClr val="bg1">
                    <a:lumMod val="50000"/>
                  </a:schemeClr>
                </a:solidFill>
              </a:rPr>
              <a:t> </a:t>
            </a:r>
            <a:r>
              <a:rPr lang="en-US" altLang="zh-CN" sz="1400" dirty="0">
                <a:solidFill>
                  <a:schemeClr val="bg1">
                    <a:lumMod val="50000"/>
                  </a:schemeClr>
                </a:solidFill>
              </a:rPr>
              <a:t>Wang</a:t>
            </a:r>
            <a:r>
              <a:rPr lang="en-US" sz="1400" dirty="0">
                <a:solidFill>
                  <a:schemeClr val="bg1">
                    <a:lumMod val="50000"/>
                  </a:schemeClr>
                </a:solidFill>
              </a:rPr>
              <a:t>  </a:t>
            </a:r>
          </a:p>
          <a:p>
            <a:r>
              <a:rPr lang="en-US" sz="1400" dirty="0">
                <a:solidFill>
                  <a:schemeClr val="bg1">
                    <a:lumMod val="50000"/>
                  </a:schemeClr>
                </a:solidFill>
              </a:rPr>
              <a:t>Xinyi</a:t>
            </a:r>
            <a:r>
              <a:rPr lang="zh-CN" altLang="en-US" sz="1400" dirty="0">
                <a:solidFill>
                  <a:schemeClr val="bg1">
                    <a:lumMod val="50000"/>
                  </a:schemeClr>
                </a:solidFill>
              </a:rPr>
              <a:t> </a:t>
            </a:r>
            <a:r>
              <a:rPr lang="en-US" altLang="zh-CN" sz="1400" dirty="0" err="1">
                <a:solidFill>
                  <a:schemeClr val="bg1">
                    <a:lumMod val="50000"/>
                  </a:schemeClr>
                </a:solidFill>
              </a:rPr>
              <a:t>Su</a:t>
            </a:r>
            <a:endParaRPr lang="en-US" sz="1400" dirty="0">
              <a:solidFill>
                <a:schemeClr val="bg1">
                  <a:lumMod val="50000"/>
                </a:schemeClr>
              </a:solidFill>
            </a:endParaRPr>
          </a:p>
          <a:p>
            <a:r>
              <a:rPr lang="en-US" sz="1400" dirty="0" err="1">
                <a:solidFill>
                  <a:schemeClr val="bg1">
                    <a:lumMod val="50000"/>
                  </a:schemeClr>
                </a:solidFill>
              </a:rPr>
              <a:t>Chenxi</a:t>
            </a:r>
            <a:r>
              <a:rPr lang="en-US" sz="1400" dirty="0">
                <a:solidFill>
                  <a:schemeClr val="bg1">
                    <a:lumMod val="50000"/>
                  </a:schemeClr>
                </a:solidFill>
              </a:rPr>
              <a:t> Liu</a:t>
            </a:r>
          </a:p>
        </p:txBody>
      </p:sp>
      <p:sp>
        <p:nvSpPr>
          <p:cNvPr id="4" name="灯片编号占位符 3">
            <a:extLst>
              <a:ext uri="{FF2B5EF4-FFF2-40B4-BE49-F238E27FC236}">
                <a16:creationId xmlns:a16="http://schemas.microsoft.com/office/drawing/2014/main" id="{7C642D94-7721-4BF6-9281-DEC2A46289A5}"/>
              </a:ext>
            </a:extLst>
          </p:cNvPr>
          <p:cNvSpPr>
            <a:spLocks noGrp="1"/>
          </p:cNvSpPr>
          <p:nvPr>
            <p:ph type="sldNum" sz="quarter" idx="12"/>
          </p:nvPr>
        </p:nvSpPr>
        <p:spPr/>
        <p:txBody>
          <a:bodyPr/>
          <a:lstStyle/>
          <a:p>
            <a:fld id="{106E12CD-FCB1-464E-A775-0B83FDDACE03}" type="slidenum">
              <a:rPr lang="en-US" smtClean="0"/>
              <a:pPr/>
              <a:t>0</a:t>
            </a:fld>
            <a:endParaRPr lang="en-US" dirty="0"/>
          </a:p>
        </p:txBody>
      </p:sp>
    </p:spTree>
    <p:extLst>
      <p:ext uri="{BB962C8B-B14F-4D97-AF65-F5344CB8AC3E}">
        <p14:creationId xmlns:p14="http://schemas.microsoft.com/office/powerpoint/2010/main" val="4154333393"/>
      </p:ext>
    </p:extLst>
  </p:cSld>
  <p:clrMapOvr>
    <a:masterClrMapping/>
  </p:clrMapOvr>
  <mc:AlternateContent xmlns:mc="http://schemas.openxmlformats.org/markup-compatibility/2006" xmlns:p14="http://schemas.microsoft.com/office/powerpoint/2010/main">
    <mc:Choice Requires="p14">
      <p:transition spd="slow" p14:dur="2000" advTm="22079"/>
    </mc:Choice>
    <mc:Fallback xmlns="">
      <p:transition spd="slow" advTm="22079"/>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1">
            <a:extLst>
              <a:ext uri="{FF2B5EF4-FFF2-40B4-BE49-F238E27FC236}">
                <a16:creationId xmlns:a16="http://schemas.microsoft.com/office/drawing/2014/main" id="{1173FEA6-2C6B-4F3F-B5AF-8C3C1E10D28B}"/>
              </a:ext>
            </a:extLst>
          </p:cNvPr>
          <p:cNvSpPr txBox="1">
            <a:spLocks/>
          </p:cNvSpPr>
          <p:nvPr/>
        </p:nvSpPr>
        <p:spPr>
          <a:xfrm>
            <a:off x="198782" y="133923"/>
            <a:ext cx="8229600" cy="85725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bg1"/>
                </a:solidFill>
                <a:latin typeface="Arial"/>
                <a:ea typeface="+mj-ea"/>
                <a:cs typeface="Arial"/>
              </a:defRPr>
            </a:lvl1pPr>
          </a:lstStyle>
          <a:p>
            <a:pPr algn="l">
              <a:spcAft>
                <a:spcPts val="600"/>
              </a:spcAft>
            </a:pPr>
            <a:r>
              <a:rPr lang="en-US" sz="2400" b="1" dirty="0">
                <a:solidFill>
                  <a:schemeClr val="tx1"/>
                </a:solidFill>
              </a:rPr>
              <a:t>Algorithm 2: SVM</a:t>
            </a:r>
          </a:p>
        </p:txBody>
      </p:sp>
      <p:sp>
        <p:nvSpPr>
          <p:cNvPr id="2" name="灯片编号占位符 1">
            <a:extLst>
              <a:ext uri="{FF2B5EF4-FFF2-40B4-BE49-F238E27FC236}">
                <a16:creationId xmlns:a16="http://schemas.microsoft.com/office/drawing/2014/main" id="{6AEB8DE5-8BEC-4C28-9B40-DB2BD4CCA3F6}"/>
              </a:ext>
            </a:extLst>
          </p:cNvPr>
          <p:cNvSpPr>
            <a:spLocks noGrp="1"/>
          </p:cNvSpPr>
          <p:nvPr>
            <p:ph type="sldNum" sz="quarter" idx="12"/>
          </p:nvPr>
        </p:nvSpPr>
        <p:spPr>
          <a:xfrm>
            <a:off x="6553200" y="4767263"/>
            <a:ext cx="2133600" cy="273844"/>
          </a:xfrm>
        </p:spPr>
        <p:txBody>
          <a:bodyPr vert="horz" lIns="91440" tIns="45720" rIns="91440" bIns="45720" rtlCol="0" anchor="b">
            <a:normAutofit/>
          </a:bodyPr>
          <a:lstStyle/>
          <a:p>
            <a:pPr>
              <a:lnSpc>
                <a:spcPct val="90000"/>
              </a:lnSpc>
              <a:spcAft>
                <a:spcPts val="600"/>
              </a:spcAft>
            </a:pPr>
            <a:fld id="{106E12CD-FCB1-464E-A775-0B83FDDACE03}" type="slidenum">
              <a:rPr lang="en-US" smtClean="0"/>
              <a:pPr>
                <a:lnSpc>
                  <a:spcPct val="90000"/>
                </a:lnSpc>
                <a:spcAft>
                  <a:spcPts val="600"/>
                </a:spcAft>
              </a:pPr>
              <a:t>9</a:t>
            </a:fld>
            <a:endParaRPr lang="en-US"/>
          </a:p>
        </p:txBody>
      </p:sp>
      <p:sp>
        <p:nvSpPr>
          <p:cNvPr id="3" name="矩形 2">
            <a:extLst>
              <a:ext uri="{FF2B5EF4-FFF2-40B4-BE49-F238E27FC236}">
                <a16:creationId xmlns:a16="http://schemas.microsoft.com/office/drawing/2014/main" id="{0D4E74E8-0F7D-A44C-9834-86BE84B2CBDD}"/>
              </a:ext>
            </a:extLst>
          </p:cNvPr>
          <p:cNvSpPr/>
          <p:nvPr/>
        </p:nvSpPr>
        <p:spPr>
          <a:xfrm>
            <a:off x="198782" y="820694"/>
            <a:ext cx="6498112" cy="416011"/>
          </a:xfrm>
          <a:prstGeom prst="rect">
            <a:avLst/>
          </a:prstGeom>
        </p:spPr>
        <p:txBody>
          <a:bodyPr wrap="square">
            <a:spAutoFit/>
          </a:bodyPr>
          <a:lstStyle/>
          <a:p>
            <a:pPr>
              <a:lnSpc>
                <a:spcPct val="150000"/>
              </a:lnSpc>
              <a:spcBef>
                <a:spcPct val="20000"/>
              </a:spcBef>
            </a:pPr>
            <a:r>
              <a:rPr lang="en-US" altLang="zh-CN" sz="1600" dirty="0">
                <a:latin typeface="Arial" panose="020B0604020202020204" pitchFamily="34" charset="0"/>
                <a:cs typeface="Arial" panose="020B0604020202020204" pitchFamily="34" charset="0"/>
              </a:rPr>
              <a:t>SVM with RBF kernel, using hog images as data</a:t>
            </a:r>
          </a:p>
        </p:txBody>
      </p:sp>
      <p:pic>
        <p:nvPicPr>
          <p:cNvPr id="6" name="图片 5">
            <a:extLst>
              <a:ext uri="{FF2B5EF4-FFF2-40B4-BE49-F238E27FC236}">
                <a16:creationId xmlns:a16="http://schemas.microsoft.com/office/drawing/2014/main" id="{2EBC0EAD-BABB-B642-AC2F-F66BA96BD1C9}"/>
              </a:ext>
            </a:extLst>
          </p:cNvPr>
          <p:cNvPicPr>
            <a:picLocks noChangeAspect="1"/>
          </p:cNvPicPr>
          <p:nvPr/>
        </p:nvPicPr>
        <p:blipFill>
          <a:blip r:embed="rId3"/>
          <a:srcRect/>
          <a:stretch/>
        </p:blipFill>
        <p:spPr>
          <a:xfrm>
            <a:off x="1951747" y="1649716"/>
            <a:ext cx="6835838" cy="2459002"/>
          </a:xfrm>
          <a:prstGeom prst="rect">
            <a:avLst/>
          </a:prstGeom>
        </p:spPr>
      </p:pic>
      <p:sp>
        <p:nvSpPr>
          <p:cNvPr id="4" name="矩形 3">
            <a:extLst>
              <a:ext uri="{FF2B5EF4-FFF2-40B4-BE49-F238E27FC236}">
                <a16:creationId xmlns:a16="http://schemas.microsoft.com/office/drawing/2014/main" id="{FE68DF5C-1E5C-DF40-8AD4-0535C571217A}"/>
              </a:ext>
            </a:extLst>
          </p:cNvPr>
          <p:cNvSpPr/>
          <p:nvPr/>
        </p:nvSpPr>
        <p:spPr>
          <a:xfrm>
            <a:off x="198782" y="1986493"/>
            <a:ext cx="1600200" cy="1207446"/>
          </a:xfrm>
          <a:prstGeom prst="rect">
            <a:avLst/>
          </a:prstGeom>
        </p:spPr>
        <p:txBody>
          <a:bodyPr wrap="square">
            <a:spAutoFit/>
          </a:bodyPr>
          <a:lstStyle/>
          <a:p>
            <a:pPr>
              <a:lnSpc>
                <a:spcPct val="150000"/>
              </a:lnSpc>
              <a:spcBef>
                <a:spcPct val="20000"/>
              </a:spcBef>
            </a:pPr>
            <a:r>
              <a:rPr lang="en-US" altLang="zh-CN" sz="1200" dirty="0">
                <a:solidFill>
                  <a:srgbClr val="0070C0"/>
                </a:solidFill>
                <a:latin typeface="Arial" panose="020B0604020202020204" pitchFamily="34" charset="0"/>
                <a:cs typeface="Arial" panose="020B0604020202020204" pitchFamily="34" charset="0"/>
              </a:rPr>
              <a:t>Accuracy:</a:t>
            </a:r>
          </a:p>
          <a:p>
            <a:pPr>
              <a:lnSpc>
                <a:spcPct val="150000"/>
              </a:lnSpc>
              <a:spcBef>
                <a:spcPct val="20000"/>
              </a:spcBef>
            </a:pPr>
            <a:r>
              <a:rPr lang="en-US" altLang="zh-CN" sz="1200" dirty="0">
                <a:solidFill>
                  <a:srgbClr val="0070C0"/>
                </a:solidFill>
              </a:rPr>
              <a:t>0.8881578947368421</a:t>
            </a:r>
            <a:r>
              <a:rPr lang="en" altLang="zh-CN" sz="1200" dirty="0">
                <a:solidFill>
                  <a:srgbClr val="0070C0"/>
                </a:solidFill>
              </a:rPr>
              <a:t>       </a:t>
            </a:r>
            <a:r>
              <a:rPr lang="en-US" altLang="zh-CN" sz="1200" dirty="0">
                <a:solidFill>
                  <a:srgbClr val="0070C0"/>
                </a:solidFill>
              </a:rPr>
              <a:t>0.8980263157894737</a:t>
            </a:r>
            <a:r>
              <a:rPr lang="en" altLang="zh-CN" sz="1200" dirty="0">
                <a:solidFill>
                  <a:srgbClr val="0070C0"/>
                </a:solidFill>
              </a:rPr>
              <a:t>      </a:t>
            </a:r>
            <a:r>
              <a:rPr lang="en-US" altLang="zh-CN" sz="1200" dirty="0">
                <a:solidFill>
                  <a:srgbClr val="0070C0"/>
                </a:solidFill>
              </a:rPr>
              <a:t>0.881578947368421</a:t>
            </a:r>
            <a:endParaRPr lang="en-US" altLang="zh-CN" sz="1200" dirty="0">
              <a:solidFill>
                <a:srgbClr val="0070C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1388425"/>
      </p:ext>
    </p:extLst>
  </p:cSld>
  <p:clrMapOvr>
    <a:masterClrMapping/>
  </p:clrMapOvr>
  <mc:AlternateContent xmlns:mc="http://schemas.openxmlformats.org/markup-compatibility/2006" xmlns:p14="http://schemas.microsoft.com/office/powerpoint/2010/main">
    <mc:Choice Requires="p14">
      <p:transition spd="slow" p14:dur="2000" advTm="54693"/>
    </mc:Choice>
    <mc:Fallback xmlns="">
      <p:transition spd="slow" advTm="54693"/>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1">
            <a:extLst>
              <a:ext uri="{FF2B5EF4-FFF2-40B4-BE49-F238E27FC236}">
                <a16:creationId xmlns:a16="http://schemas.microsoft.com/office/drawing/2014/main" id="{1173FEA6-2C6B-4F3F-B5AF-8C3C1E10D28B}"/>
              </a:ext>
            </a:extLst>
          </p:cNvPr>
          <p:cNvSpPr txBox="1">
            <a:spLocks/>
          </p:cNvSpPr>
          <p:nvPr/>
        </p:nvSpPr>
        <p:spPr>
          <a:xfrm>
            <a:off x="457200" y="205979"/>
            <a:ext cx="8229600" cy="85725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bg1"/>
                </a:solidFill>
                <a:latin typeface="Arial"/>
                <a:ea typeface="+mj-ea"/>
                <a:cs typeface="Arial"/>
              </a:defRPr>
            </a:lvl1pPr>
          </a:lstStyle>
          <a:p>
            <a:pPr algn="l">
              <a:spcAft>
                <a:spcPts val="600"/>
              </a:spcAft>
            </a:pPr>
            <a:r>
              <a:rPr lang="en-US" sz="2400" b="1" dirty="0">
                <a:solidFill>
                  <a:schemeClr val="tx1"/>
                </a:solidFill>
              </a:rPr>
              <a:t>Algorithm 3: Random Forest</a:t>
            </a:r>
          </a:p>
        </p:txBody>
      </p:sp>
      <p:sp>
        <p:nvSpPr>
          <p:cNvPr id="11" name="TextBox 7">
            <a:extLst>
              <a:ext uri="{FF2B5EF4-FFF2-40B4-BE49-F238E27FC236}">
                <a16:creationId xmlns:a16="http://schemas.microsoft.com/office/drawing/2014/main" id="{9E1B6243-EF6D-0743-9B2C-38A5B0022B88}"/>
              </a:ext>
            </a:extLst>
          </p:cNvPr>
          <p:cNvSpPr txBox="1"/>
          <p:nvPr/>
        </p:nvSpPr>
        <p:spPr>
          <a:xfrm>
            <a:off x="457199" y="988322"/>
            <a:ext cx="7851914" cy="3027087"/>
          </a:xfrm>
          <a:prstGeom prst="rect">
            <a:avLst/>
          </a:prstGeom>
        </p:spPr>
        <p:txBody>
          <a:bodyPr vert="horz" lIns="91440" tIns="45720" rIns="91440" bIns="45720" rtlCol="0">
            <a:normAutofit/>
          </a:bodyPr>
          <a:lstStyle/>
          <a:p>
            <a:pPr marL="285750" indent="-285750">
              <a:lnSpc>
                <a:spcPct val="150000"/>
              </a:lnSpc>
              <a:spcBef>
                <a:spcPct val="20000"/>
              </a:spcBef>
              <a:buFont typeface="Arial"/>
              <a:buChar char="•"/>
            </a:pPr>
            <a:r>
              <a:rPr lang="en-US" dirty="0">
                <a:latin typeface="Arial" panose="020B0604020202020204" pitchFamily="34" charset="0"/>
                <a:cs typeface="Arial" panose="020B0604020202020204" pitchFamily="34" charset="0"/>
              </a:rPr>
              <a:t>Random Forest: a meta estimator that fits </a:t>
            </a:r>
            <a:r>
              <a:rPr lang="en-US" dirty="0">
                <a:solidFill>
                  <a:srgbClr val="FF0000"/>
                </a:solidFill>
                <a:latin typeface="Arial" panose="020B0604020202020204" pitchFamily="34" charset="0"/>
                <a:cs typeface="Arial" panose="020B0604020202020204" pitchFamily="34" charset="0"/>
              </a:rPr>
              <a:t>several decision tree</a:t>
            </a:r>
            <a:r>
              <a:rPr lang="en-US" dirty="0">
                <a:latin typeface="Arial" panose="020B0604020202020204" pitchFamily="34" charset="0"/>
                <a:cs typeface="Arial" panose="020B0604020202020204" pitchFamily="34" charset="0"/>
              </a:rPr>
              <a:t> classifiers on various sub-samples of the dataset </a:t>
            </a:r>
            <a:endParaRPr lang="en-US" dirty="0">
              <a:solidFill>
                <a:srgbClr val="FF0000"/>
              </a:solidFill>
              <a:latin typeface="Arial" panose="020B0604020202020204" pitchFamily="34" charset="0"/>
              <a:cs typeface="Arial" panose="020B0604020202020204" pitchFamily="34" charset="0"/>
            </a:endParaRPr>
          </a:p>
          <a:p>
            <a:pPr marL="285750" indent="-285750">
              <a:lnSpc>
                <a:spcPct val="150000"/>
              </a:lnSpc>
              <a:spcBef>
                <a:spcPct val="20000"/>
              </a:spcBef>
              <a:buFont typeface="Arial"/>
              <a:buChar char="•"/>
            </a:pPr>
            <a:r>
              <a:rPr lang="en-US" altLang="zh-CN" dirty="0">
                <a:latin typeface="Arial" panose="020B0604020202020204" pitchFamily="34" charset="0"/>
                <a:cs typeface="Arial" panose="020B0604020202020204" pitchFamily="34" charset="0"/>
              </a:rPr>
              <a:t>Use averaging to improve the predictive accuracy and control over-fitting</a:t>
            </a:r>
          </a:p>
          <a:p>
            <a:pPr marL="285750" indent="-285750">
              <a:lnSpc>
                <a:spcPct val="150000"/>
              </a:lnSpc>
              <a:spcBef>
                <a:spcPct val="20000"/>
              </a:spcBef>
              <a:buFont typeface="Arial"/>
              <a:buChar char="•"/>
            </a:pPr>
            <a:r>
              <a:rPr lang="en" altLang="zh-CN" dirty="0">
                <a:latin typeface="Arial" panose="020B0604020202020204" pitchFamily="34" charset="0"/>
                <a:cs typeface="Arial" panose="020B0604020202020204" pitchFamily="34" charset="0"/>
              </a:rPr>
              <a:t>We set the maximum depth of the tree is nor specified, nodes are expanded until all leaves are </a:t>
            </a:r>
            <a:r>
              <a:rPr lang="en" altLang="zh-CN" dirty="0">
                <a:solidFill>
                  <a:srgbClr val="FF0000"/>
                </a:solidFill>
                <a:latin typeface="Arial" panose="020B0604020202020204" pitchFamily="34" charset="0"/>
                <a:cs typeface="Arial" panose="020B0604020202020204" pitchFamily="34" charset="0"/>
              </a:rPr>
              <a:t>pure</a:t>
            </a:r>
            <a:r>
              <a:rPr lang="en" altLang="zh-CN" dirty="0">
                <a:latin typeface="Arial" panose="020B0604020202020204" pitchFamily="34" charset="0"/>
                <a:cs typeface="Arial" panose="020B0604020202020204" pitchFamily="34" charset="0"/>
              </a:rPr>
              <a:t> or until all leaves contain </a:t>
            </a:r>
            <a:r>
              <a:rPr lang="en" altLang="zh-CN" dirty="0">
                <a:solidFill>
                  <a:srgbClr val="FF0000"/>
                </a:solidFill>
                <a:latin typeface="Arial" panose="020B0604020202020204" pitchFamily="34" charset="0"/>
                <a:cs typeface="Arial" panose="020B0604020202020204" pitchFamily="34" charset="0"/>
              </a:rPr>
              <a:t>less than </a:t>
            </a:r>
            <a:r>
              <a:rPr lang="en-US" altLang="zh-CN" dirty="0">
                <a:solidFill>
                  <a:srgbClr val="FF0000"/>
                </a:solidFill>
                <a:latin typeface="Arial" panose="020B0604020202020204" pitchFamily="34" charset="0"/>
                <a:cs typeface="Arial" panose="020B0604020202020204" pitchFamily="34" charset="0"/>
              </a:rPr>
              <a:t>2</a:t>
            </a:r>
            <a:endParaRPr lang="en" altLang="zh-CN" dirty="0">
              <a:solidFill>
                <a:srgbClr val="FF0000"/>
              </a:solidFill>
              <a:latin typeface="Arial" panose="020B0604020202020204" pitchFamily="34" charset="0"/>
              <a:cs typeface="Arial" panose="020B0604020202020204" pitchFamily="34" charset="0"/>
            </a:endParaRPr>
          </a:p>
          <a:p>
            <a:pPr marL="285750" indent="-285750">
              <a:lnSpc>
                <a:spcPct val="150000"/>
              </a:lnSpc>
              <a:spcBef>
                <a:spcPct val="20000"/>
              </a:spcBef>
              <a:buFont typeface="Arial"/>
              <a:buChar char="•"/>
            </a:pPr>
            <a:r>
              <a:rPr lang="en" altLang="zh-CN" dirty="0">
                <a:latin typeface="Arial" panose="020B0604020202020204" pitchFamily="34" charset="0"/>
                <a:cs typeface="Arial" panose="020B0604020202020204" pitchFamily="34" charset="0"/>
              </a:rPr>
              <a:t>We compare the results of </a:t>
            </a:r>
            <a:r>
              <a:rPr lang="en" altLang="zh-CN" dirty="0">
                <a:solidFill>
                  <a:srgbClr val="FF0000"/>
                </a:solidFill>
                <a:latin typeface="Arial" panose="020B0604020202020204" pitchFamily="34" charset="0"/>
                <a:cs typeface="Arial" panose="020B0604020202020204" pitchFamily="34" charset="0"/>
              </a:rPr>
              <a:t>5, 10 and 50 </a:t>
            </a:r>
            <a:r>
              <a:rPr lang="en" altLang="zh-CN" dirty="0">
                <a:latin typeface="Arial" panose="020B0604020202020204" pitchFamily="34" charset="0"/>
                <a:cs typeface="Arial" panose="020B0604020202020204" pitchFamily="34" charset="0"/>
              </a:rPr>
              <a:t>subtrees on only </a:t>
            </a:r>
            <a:r>
              <a:rPr lang="en" altLang="zh-CN" dirty="0">
                <a:solidFill>
                  <a:srgbClr val="FF0000"/>
                </a:solidFill>
                <a:latin typeface="Arial" panose="020B0604020202020204" pitchFamily="34" charset="0"/>
                <a:cs typeface="Arial" panose="020B0604020202020204" pitchFamily="34" charset="0"/>
              </a:rPr>
              <a:t>gray dataset</a:t>
            </a:r>
            <a:endParaRPr lang="en-US" dirty="0">
              <a:solidFill>
                <a:srgbClr val="FF0000"/>
              </a:solidFill>
              <a:latin typeface="Arial" panose="020B0604020202020204" pitchFamily="34" charset="0"/>
              <a:cs typeface="Arial" panose="020B0604020202020204" pitchFamily="34" charset="0"/>
            </a:endParaRPr>
          </a:p>
        </p:txBody>
      </p:sp>
      <p:sp>
        <p:nvSpPr>
          <p:cNvPr id="2" name="灯片编号占位符 1">
            <a:extLst>
              <a:ext uri="{FF2B5EF4-FFF2-40B4-BE49-F238E27FC236}">
                <a16:creationId xmlns:a16="http://schemas.microsoft.com/office/drawing/2014/main" id="{6AEB8DE5-8BEC-4C28-9B40-DB2BD4CCA3F6}"/>
              </a:ext>
            </a:extLst>
          </p:cNvPr>
          <p:cNvSpPr>
            <a:spLocks noGrp="1"/>
          </p:cNvSpPr>
          <p:nvPr>
            <p:ph type="sldNum" sz="quarter" idx="12"/>
          </p:nvPr>
        </p:nvSpPr>
        <p:spPr>
          <a:xfrm>
            <a:off x="6553200" y="4767263"/>
            <a:ext cx="2133600" cy="273844"/>
          </a:xfrm>
        </p:spPr>
        <p:txBody>
          <a:bodyPr vert="horz" lIns="91440" tIns="45720" rIns="91440" bIns="45720" rtlCol="0" anchor="b">
            <a:normAutofit/>
          </a:bodyPr>
          <a:lstStyle/>
          <a:p>
            <a:pPr>
              <a:lnSpc>
                <a:spcPct val="90000"/>
              </a:lnSpc>
              <a:spcAft>
                <a:spcPts val="600"/>
              </a:spcAft>
            </a:pPr>
            <a:fld id="{106E12CD-FCB1-464E-A775-0B83FDDACE03}" type="slidenum">
              <a:rPr lang="en-US" smtClean="0"/>
              <a:pPr>
                <a:lnSpc>
                  <a:spcPct val="90000"/>
                </a:lnSpc>
                <a:spcAft>
                  <a:spcPts val="600"/>
                </a:spcAft>
              </a:pPr>
              <a:t>10</a:t>
            </a:fld>
            <a:endParaRPr lang="en-US"/>
          </a:p>
        </p:txBody>
      </p:sp>
    </p:spTree>
    <p:extLst>
      <p:ext uri="{BB962C8B-B14F-4D97-AF65-F5344CB8AC3E}">
        <p14:creationId xmlns:p14="http://schemas.microsoft.com/office/powerpoint/2010/main" val="122355603"/>
      </p:ext>
    </p:extLst>
  </p:cSld>
  <p:clrMapOvr>
    <a:masterClrMapping/>
  </p:clrMapOvr>
  <mc:AlternateContent xmlns:mc="http://schemas.openxmlformats.org/markup-compatibility/2006" xmlns:p14="http://schemas.microsoft.com/office/powerpoint/2010/main">
    <mc:Choice Requires="p14">
      <p:transition spd="slow" p14:dur="2000" advTm="54693"/>
    </mc:Choice>
    <mc:Fallback xmlns="">
      <p:transition spd="slow" advTm="54693"/>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1">
            <a:extLst>
              <a:ext uri="{FF2B5EF4-FFF2-40B4-BE49-F238E27FC236}">
                <a16:creationId xmlns:a16="http://schemas.microsoft.com/office/drawing/2014/main" id="{1173FEA6-2C6B-4F3F-B5AF-8C3C1E10D28B}"/>
              </a:ext>
            </a:extLst>
          </p:cNvPr>
          <p:cNvSpPr txBox="1">
            <a:spLocks/>
          </p:cNvSpPr>
          <p:nvPr/>
        </p:nvSpPr>
        <p:spPr>
          <a:xfrm>
            <a:off x="198782" y="133923"/>
            <a:ext cx="8229600" cy="85725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bg1"/>
                </a:solidFill>
                <a:latin typeface="Arial"/>
                <a:ea typeface="+mj-ea"/>
                <a:cs typeface="Arial"/>
              </a:defRPr>
            </a:lvl1pPr>
          </a:lstStyle>
          <a:p>
            <a:pPr algn="l">
              <a:spcAft>
                <a:spcPts val="600"/>
              </a:spcAft>
            </a:pPr>
            <a:r>
              <a:rPr lang="en-US" sz="2400" b="1" dirty="0">
                <a:solidFill>
                  <a:schemeClr val="tx1"/>
                </a:solidFill>
              </a:rPr>
              <a:t>Algorithm 3: Random Forest</a:t>
            </a:r>
          </a:p>
        </p:txBody>
      </p:sp>
      <p:sp>
        <p:nvSpPr>
          <p:cNvPr id="2" name="灯片编号占位符 1">
            <a:extLst>
              <a:ext uri="{FF2B5EF4-FFF2-40B4-BE49-F238E27FC236}">
                <a16:creationId xmlns:a16="http://schemas.microsoft.com/office/drawing/2014/main" id="{6AEB8DE5-8BEC-4C28-9B40-DB2BD4CCA3F6}"/>
              </a:ext>
            </a:extLst>
          </p:cNvPr>
          <p:cNvSpPr>
            <a:spLocks noGrp="1"/>
          </p:cNvSpPr>
          <p:nvPr>
            <p:ph type="sldNum" sz="quarter" idx="12"/>
          </p:nvPr>
        </p:nvSpPr>
        <p:spPr>
          <a:xfrm>
            <a:off x="6553200" y="4767263"/>
            <a:ext cx="2133600" cy="273844"/>
          </a:xfrm>
        </p:spPr>
        <p:txBody>
          <a:bodyPr vert="horz" lIns="91440" tIns="45720" rIns="91440" bIns="45720" rtlCol="0" anchor="b">
            <a:normAutofit/>
          </a:bodyPr>
          <a:lstStyle/>
          <a:p>
            <a:pPr>
              <a:lnSpc>
                <a:spcPct val="90000"/>
              </a:lnSpc>
              <a:spcAft>
                <a:spcPts val="600"/>
              </a:spcAft>
            </a:pPr>
            <a:fld id="{106E12CD-FCB1-464E-A775-0B83FDDACE03}" type="slidenum">
              <a:rPr lang="en-US" smtClean="0"/>
              <a:pPr>
                <a:lnSpc>
                  <a:spcPct val="90000"/>
                </a:lnSpc>
                <a:spcAft>
                  <a:spcPts val="600"/>
                </a:spcAft>
              </a:pPr>
              <a:t>11</a:t>
            </a:fld>
            <a:endParaRPr lang="en-US"/>
          </a:p>
        </p:txBody>
      </p:sp>
      <p:sp>
        <p:nvSpPr>
          <p:cNvPr id="3" name="矩形 2">
            <a:extLst>
              <a:ext uri="{FF2B5EF4-FFF2-40B4-BE49-F238E27FC236}">
                <a16:creationId xmlns:a16="http://schemas.microsoft.com/office/drawing/2014/main" id="{0D4E74E8-0F7D-A44C-9834-86BE84B2CBDD}"/>
              </a:ext>
            </a:extLst>
          </p:cNvPr>
          <p:cNvSpPr/>
          <p:nvPr/>
        </p:nvSpPr>
        <p:spPr>
          <a:xfrm>
            <a:off x="198782" y="820694"/>
            <a:ext cx="6498112" cy="416011"/>
          </a:xfrm>
          <a:prstGeom prst="rect">
            <a:avLst/>
          </a:prstGeom>
        </p:spPr>
        <p:txBody>
          <a:bodyPr wrap="square">
            <a:spAutoFit/>
          </a:bodyPr>
          <a:lstStyle/>
          <a:p>
            <a:pPr>
              <a:lnSpc>
                <a:spcPct val="150000"/>
              </a:lnSpc>
              <a:spcBef>
                <a:spcPct val="20000"/>
              </a:spcBef>
            </a:pPr>
            <a:r>
              <a:rPr lang="en-US" altLang="zh-CN" sz="1600" dirty="0">
                <a:latin typeface="Arial" panose="020B0604020202020204" pitchFamily="34" charset="0"/>
                <a:cs typeface="Arial" panose="020B0604020202020204" pitchFamily="34" charset="0"/>
              </a:rPr>
              <a:t>Random Forest using 5 subtrees on gray image</a:t>
            </a:r>
          </a:p>
        </p:txBody>
      </p:sp>
      <p:pic>
        <p:nvPicPr>
          <p:cNvPr id="6" name="图片 5">
            <a:extLst>
              <a:ext uri="{FF2B5EF4-FFF2-40B4-BE49-F238E27FC236}">
                <a16:creationId xmlns:a16="http://schemas.microsoft.com/office/drawing/2014/main" id="{2EBC0EAD-BABB-B642-AC2F-F66BA96BD1C9}"/>
              </a:ext>
            </a:extLst>
          </p:cNvPr>
          <p:cNvPicPr>
            <a:picLocks noChangeAspect="1"/>
          </p:cNvPicPr>
          <p:nvPr/>
        </p:nvPicPr>
        <p:blipFill>
          <a:blip r:embed="rId3"/>
          <a:srcRect/>
          <a:stretch/>
        </p:blipFill>
        <p:spPr>
          <a:xfrm>
            <a:off x="1709532" y="1567669"/>
            <a:ext cx="7320269" cy="2623096"/>
          </a:xfrm>
          <a:prstGeom prst="rect">
            <a:avLst/>
          </a:prstGeom>
        </p:spPr>
      </p:pic>
      <p:sp>
        <p:nvSpPr>
          <p:cNvPr id="4" name="矩形 3">
            <a:extLst>
              <a:ext uri="{FF2B5EF4-FFF2-40B4-BE49-F238E27FC236}">
                <a16:creationId xmlns:a16="http://schemas.microsoft.com/office/drawing/2014/main" id="{FE68DF5C-1E5C-DF40-8AD4-0535C571217A}"/>
              </a:ext>
            </a:extLst>
          </p:cNvPr>
          <p:cNvSpPr/>
          <p:nvPr/>
        </p:nvSpPr>
        <p:spPr>
          <a:xfrm>
            <a:off x="198782" y="1986493"/>
            <a:ext cx="1600200" cy="1170513"/>
          </a:xfrm>
          <a:prstGeom prst="rect">
            <a:avLst/>
          </a:prstGeom>
        </p:spPr>
        <p:txBody>
          <a:bodyPr wrap="square">
            <a:spAutoFit/>
          </a:bodyPr>
          <a:lstStyle/>
          <a:p>
            <a:pPr>
              <a:lnSpc>
                <a:spcPct val="150000"/>
              </a:lnSpc>
              <a:spcBef>
                <a:spcPct val="20000"/>
              </a:spcBef>
            </a:pPr>
            <a:r>
              <a:rPr lang="en-US" altLang="zh-CN" sz="1200" dirty="0">
                <a:solidFill>
                  <a:srgbClr val="0070C0"/>
                </a:solidFill>
                <a:latin typeface="Arial" panose="020B0604020202020204" pitchFamily="34" charset="0"/>
                <a:cs typeface="Arial" panose="020B0604020202020204" pitchFamily="34" charset="0"/>
              </a:rPr>
              <a:t>Accuracy: </a:t>
            </a:r>
            <a:r>
              <a:rPr lang="en" altLang="zh-CN" sz="1200" dirty="0">
                <a:solidFill>
                  <a:srgbClr val="0070C0"/>
                </a:solidFill>
              </a:rPr>
              <a:t>0.8453947368421053       0.8442982456140351      0.8585526315789473</a:t>
            </a:r>
            <a:endParaRPr lang="en-US" altLang="zh-CN" sz="1200" dirty="0">
              <a:solidFill>
                <a:srgbClr val="0070C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7440937"/>
      </p:ext>
    </p:extLst>
  </p:cSld>
  <p:clrMapOvr>
    <a:masterClrMapping/>
  </p:clrMapOvr>
  <mc:AlternateContent xmlns:mc="http://schemas.openxmlformats.org/markup-compatibility/2006" xmlns:p14="http://schemas.microsoft.com/office/powerpoint/2010/main">
    <mc:Choice Requires="p14">
      <p:transition spd="slow" p14:dur="2000" advTm="54693"/>
    </mc:Choice>
    <mc:Fallback xmlns="">
      <p:transition spd="slow" advTm="54693"/>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1">
            <a:extLst>
              <a:ext uri="{FF2B5EF4-FFF2-40B4-BE49-F238E27FC236}">
                <a16:creationId xmlns:a16="http://schemas.microsoft.com/office/drawing/2014/main" id="{1173FEA6-2C6B-4F3F-B5AF-8C3C1E10D28B}"/>
              </a:ext>
            </a:extLst>
          </p:cNvPr>
          <p:cNvSpPr txBox="1">
            <a:spLocks/>
          </p:cNvSpPr>
          <p:nvPr/>
        </p:nvSpPr>
        <p:spPr>
          <a:xfrm>
            <a:off x="198782" y="133923"/>
            <a:ext cx="8229600" cy="85725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bg1"/>
                </a:solidFill>
                <a:latin typeface="Arial"/>
                <a:ea typeface="+mj-ea"/>
                <a:cs typeface="Arial"/>
              </a:defRPr>
            </a:lvl1pPr>
          </a:lstStyle>
          <a:p>
            <a:pPr algn="l">
              <a:spcAft>
                <a:spcPts val="600"/>
              </a:spcAft>
            </a:pPr>
            <a:r>
              <a:rPr lang="en-US" sz="2400" b="1" dirty="0">
                <a:solidFill>
                  <a:schemeClr val="tx1"/>
                </a:solidFill>
              </a:rPr>
              <a:t>Algorithm 3: Random Forest</a:t>
            </a:r>
          </a:p>
        </p:txBody>
      </p:sp>
      <p:sp>
        <p:nvSpPr>
          <p:cNvPr id="2" name="灯片编号占位符 1">
            <a:extLst>
              <a:ext uri="{FF2B5EF4-FFF2-40B4-BE49-F238E27FC236}">
                <a16:creationId xmlns:a16="http://schemas.microsoft.com/office/drawing/2014/main" id="{6AEB8DE5-8BEC-4C28-9B40-DB2BD4CCA3F6}"/>
              </a:ext>
            </a:extLst>
          </p:cNvPr>
          <p:cNvSpPr>
            <a:spLocks noGrp="1"/>
          </p:cNvSpPr>
          <p:nvPr>
            <p:ph type="sldNum" sz="quarter" idx="12"/>
          </p:nvPr>
        </p:nvSpPr>
        <p:spPr>
          <a:xfrm>
            <a:off x="6553200" y="4767263"/>
            <a:ext cx="2133600" cy="273844"/>
          </a:xfrm>
        </p:spPr>
        <p:txBody>
          <a:bodyPr vert="horz" lIns="91440" tIns="45720" rIns="91440" bIns="45720" rtlCol="0" anchor="b">
            <a:normAutofit/>
          </a:bodyPr>
          <a:lstStyle/>
          <a:p>
            <a:pPr>
              <a:lnSpc>
                <a:spcPct val="90000"/>
              </a:lnSpc>
              <a:spcAft>
                <a:spcPts val="600"/>
              </a:spcAft>
            </a:pPr>
            <a:fld id="{106E12CD-FCB1-464E-A775-0B83FDDACE03}" type="slidenum">
              <a:rPr lang="en-US" smtClean="0"/>
              <a:pPr>
                <a:lnSpc>
                  <a:spcPct val="90000"/>
                </a:lnSpc>
                <a:spcAft>
                  <a:spcPts val="600"/>
                </a:spcAft>
              </a:pPr>
              <a:t>12</a:t>
            </a:fld>
            <a:endParaRPr lang="en-US"/>
          </a:p>
        </p:txBody>
      </p:sp>
      <p:sp>
        <p:nvSpPr>
          <p:cNvPr id="3" name="矩形 2">
            <a:extLst>
              <a:ext uri="{FF2B5EF4-FFF2-40B4-BE49-F238E27FC236}">
                <a16:creationId xmlns:a16="http://schemas.microsoft.com/office/drawing/2014/main" id="{0D4E74E8-0F7D-A44C-9834-86BE84B2CBDD}"/>
              </a:ext>
            </a:extLst>
          </p:cNvPr>
          <p:cNvSpPr/>
          <p:nvPr/>
        </p:nvSpPr>
        <p:spPr>
          <a:xfrm>
            <a:off x="198782" y="820694"/>
            <a:ext cx="6498112" cy="416011"/>
          </a:xfrm>
          <a:prstGeom prst="rect">
            <a:avLst/>
          </a:prstGeom>
        </p:spPr>
        <p:txBody>
          <a:bodyPr wrap="square">
            <a:spAutoFit/>
          </a:bodyPr>
          <a:lstStyle/>
          <a:p>
            <a:pPr>
              <a:lnSpc>
                <a:spcPct val="150000"/>
              </a:lnSpc>
              <a:spcBef>
                <a:spcPct val="20000"/>
              </a:spcBef>
            </a:pPr>
            <a:r>
              <a:rPr lang="en-US" altLang="zh-CN" sz="1600" dirty="0">
                <a:latin typeface="Arial" panose="020B0604020202020204" pitchFamily="34" charset="0"/>
                <a:cs typeface="Arial" panose="020B0604020202020204" pitchFamily="34" charset="0"/>
              </a:rPr>
              <a:t>Random Forest using 10 subtrees on gray image</a:t>
            </a:r>
          </a:p>
        </p:txBody>
      </p:sp>
      <p:pic>
        <p:nvPicPr>
          <p:cNvPr id="6" name="图片 5">
            <a:extLst>
              <a:ext uri="{FF2B5EF4-FFF2-40B4-BE49-F238E27FC236}">
                <a16:creationId xmlns:a16="http://schemas.microsoft.com/office/drawing/2014/main" id="{2EBC0EAD-BABB-B642-AC2F-F66BA96BD1C9}"/>
              </a:ext>
            </a:extLst>
          </p:cNvPr>
          <p:cNvPicPr>
            <a:picLocks noChangeAspect="1"/>
          </p:cNvPicPr>
          <p:nvPr/>
        </p:nvPicPr>
        <p:blipFill>
          <a:blip r:embed="rId3"/>
          <a:srcRect/>
          <a:stretch/>
        </p:blipFill>
        <p:spPr>
          <a:xfrm>
            <a:off x="1723664" y="1567669"/>
            <a:ext cx="7292004" cy="2623096"/>
          </a:xfrm>
          <a:prstGeom prst="rect">
            <a:avLst/>
          </a:prstGeom>
        </p:spPr>
      </p:pic>
      <p:sp>
        <p:nvSpPr>
          <p:cNvPr id="4" name="矩形 3">
            <a:extLst>
              <a:ext uri="{FF2B5EF4-FFF2-40B4-BE49-F238E27FC236}">
                <a16:creationId xmlns:a16="http://schemas.microsoft.com/office/drawing/2014/main" id="{FE68DF5C-1E5C-DF40-8AD4-0535C571217A}"/>
              </a:ext>
            </a:extLst>
          </p:cNvPr>
          <p:cNvSpPr/>
          <p:nvPr/>
        </p:nvSpPr>
        <p:spPr>
          <a:xfrm>
            <a:off x="198782" y="1986493"/>
            <a:ext cx="1600200" cy="1170513"/>
          </a:xfrm>
          <a:prstGeom prst="rect">
            <a:avLst/>
          </a:prstGeom>
        </p:spPr>
        <p:txBody>
          <a:bodyPr wrap="square">
            <a:spAutoFit/>
          </a:bodyPr>
          <a:lstStyle/>
          <a:p>
            <a:pPr>
              <a:lnSpc>
                <a:spcPct val="150000"/>
              </a:lnSpc>
              <a:spcBef>
                <a:spcPct val="20000"/>
              </a:spcBef>
            </a:pPr>
            <a:r>
              <a:rPr lang="en-US" altLang="zh-CN" sz="1200" dirty="0">
                <a:solidFill>
                  <a:srgbClr val="0070C0"/>
                </a:solidFill>
                <a:latin typeface="Arial" panose="020B0604020202020204" pitchFamily="34" charset="0"/>
                <a:cs typeface="Arial" panose="020B0604020202020204" pitchFamily="34" charset="0"/>
              </a:rPr>
              <a:t>Accuracy: </a:t>
            </a:r>
            <a:r>
              <a:rPr lang="en" altLang="zh-CN" sz="1200" dirty="0">
                <a:solidFill>
                  <a:srgbClr val="0070C0"/>
                </a:solidFill>
              </a:rPr>
              <a:t>0.8640350877192983       0.868421052631579      0.8804824561403509</a:t>
            </a:r>
            <a:endParaRPr lang="en-US" altLang="zh-CN" sz="1200" dirty="0">
              <a:solidFill>
                <a:srgbClr val="0070C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09757742"/>
      </p:ext>
    </p:extLst>
  </p:cSld>
  <p:clrMapOvr>
    <a:masterClrMapping/>
  </p:clrMapOvr>
  <mc:AlternateContent xmlns:mc="http://schemas.openxmlformats.org/markup-compatibility/2006" xmlns:p14="http://schemas.microsoft.com/office/powerpoint/2010/main">
    <mc:Choice Requires="p14">
      <p:transition spd="slow" p14:dur="2000" advTm="54693"/>
    </mc:Choice>
    <mc:Fallback xmlns="">
      <p:transition spd="slow" advTm="54693"/>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1">
            <a:extLst>
              <a:ext uri="{FF2B5EF4-FFF2-40B4-BE49-F238E27FC236}">
                <a16:creationId xmlns:a16="http://schemas.microsoft.com/office/drawing/2014/main" id="{1173FEA6-2C6B-4F3F-B5AF-8C3C1E10D28B}"/>
              </a:ext>
            </a:extLst>
          </p:cNvPr>
          <p:cNvSpPr txBox="1">
            <a:spLocks/>
          </p:cNvSpPr>
          <p:nvPr/>
        </p:nvSpPr>
        <p:spPr>
          <a:xfrm>
            <a:off x="198782" y="133923"/>
            <a:ext cx="8229600" cy="85725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bg1"/>
                </a:solidFill>
                <a:latin typeface="Arial"/>
                <a:ea typeface="+mj-ea"/>
                <a:cs typeface="Arial"/>
              </a:defRPr>
            </a:lvl1pPr>
          </a:lstStyle>
          <a:p>
            <a:pPr algn="l">
              <a:spcAft>
                <a:spcPts val="600"/>
              </a:spcAft>
            </a:pPr>
            <a:r>
              <a:rPr lang="en-US" sz="2400" b="1" dirty="0">
                <a:solidFill>
                  <a:schemeClr val="tx1"/>
                </a:solidFill>
              </a:rPr>
              <a:t>Algorithm 3: Random Forest</a:t>
            </a:r>
          </a:p>
        </p:txBody>
      </p:sp>
      <p:sp>
        <p:nvSpPr>
          <p:cNvPr id="2" name="灯片编号占位符 1">
            <a:extLst>
              <a:ext uri="{FF2B5EF4-FFF2-40B4-BE49-F238E27FC236}">
                <a16:creationId xmlns:a16="http://schemas.microsoft.com/office/drawing/2014/main" id="{6AEB8DE5-8BEC-4C28-9B40-DB2BD4CCA3F6}"/>
              </a:ext>
            </a:extLst>
          </p:cNvPr>
          <p:cNvSpPr>
            <a:spLocks noGrp="1"/>
          </p:cNvSpPr>
          <p:nvPr>
            <p:ph type="sldNum" sz="quarter" idx="12"/>
          </p:nvPr>
        </p:nvSpPr>
        <p:spPr>
          <a:xfrm>
            <a:off x="6553200" y="4767263"/>
            <a:ext cx="2133600" cy="273844"/>
          </a:xfrm>
        </p:spPr>
        <p:txBody>
          <a:bodyPr vert="horz" lIns="91440" tIns="45720" rIns="91440" bIns="45720" rtlCol="0" anchor="b">
            <a:normAutofit/>
          </a:bodyPr>
          <a:lstStyle/>
          <a:p>
            <a:pPr>
              <a:lnSpc>
                <a:spcPct val="90000"/>
              </a:lnSpc>
              <a:spcAft>
                <a:spcPts val="600"/>
              </a:spcAft>
            </a:pPr>
            <a:fld id="{106E12CD-FCB1-464E-A775-0B83FDDACE03}" type="slidenum">
              <a:rPr lang="en-US" smtClean="0"/>
              <a:pPr>
                <a:lnSpc>
                  <a:spcPct val="90000"/>
                </a:lnSpc>
                <a:spcAft>
                  <a:spcPts val="600"/>
                </a:spcAft>
              </a:pPr>
              <a:t>13</a:t>
            </a:fld>
            <a:endParaRPr lang="en-US"/>
          </a:p>
        </p:txBody>
      </p:sp>
      <p:sp>
        <p:nvSpPr>
          <p:cNvPr id="3" name="矩形 2">
            <a:extLst>
              <a:ext uri="{FF2B5EF4-FFF2-40B4-BE49-F238E27FC236}">
                <a16:creationId xmlns:a16="http://schemas.microsoft.com/office/drawing/2014/main" id="{0D4E74E8-0F7D-A44C-9834-86BE84B2CBDD}"/>
              </a:ext>
            </a:extLst>
          </p:cNvPr>
          <p:cNvSpPr/>
          <p:nvPr/>
        </p:nvSpPr>
        <p:spPr>
          <a:xfrm>
            <a:off x="198782" y="820694"/>
            <a:ext cx="6498112" cy="416011"/>
          </a:xfrm>
          <a:prstGeom prst="rect">
            <a:avLst/>
          </a:prstGeom>
        </p:spPr>
        <p:txBody>
          <a:bodyPr wrap="square">
            <a:spAutoFit/>
          </a:bodyPr>
          <a:lstStyle/>
          <a:p>
            <a:pPr>
              <a:lnSpc>
                <a:spcPct val="150000"/>
              </a:lnSpc>
              <a:spcBef>
                <a:spcPct val="20000"/>
              </a:spcBef>
            </a:pPr>
            <a:r>
              <a:rPr lang="en-US" altLang="zh-CN" sz="1600" dirty="0">
                <a:latin typeface="Arial" panose="020B0604020202020204" pitchFamily="34" charset="0"/>
                <a:cs typeface="Arial" panose="020B0604020202020204" pitchFamily="34" charset="0"/>
              </a:rPr>
              <a:t>Random Forest using 50 subtrees on gray image</a:t>
            </a:r>
          </a:p>
        </p:txBody>
      </p:sp>
      <p:pic>
        <p:nvPicPr>
          <p:cNvPr id="6" name="图片 5">
            <a:extLst>
              <a:ext uri="{FF2B5EF4-FFF2-40B4-BE49-F238E27FC236}">
                <a16:creationId xmlns:a16="http://schemas.microsoft.com/office/drawing/2014/main" id="{2EBC0EAD-BABB-B642-AC2F-F66BA96BD1C9}"/>
              </a:ext>
            </a:extLst>
          </p:cNvPr>
          <p:cNvPicPr>
            <a:picLocks noChangeAspect="1"/>
          </p:cNvPicPr>
          <p:nvPr/>
        </p:nvPicPr>
        <p:blipFill>
          <a:blip r:embed="rId3"/>
          <a:srcRect/>
          <a:stretch/>
        </p:blipFill>
        <p:spPr>
          <a:xfrm>
            <a:off x="1723664" y="1567669"/>
            <a:ext cx="7292004" cy="2623096"/>
          </a:xfrm>
          <a:prstGeom prst="rect">
            <a:avLst/>
          </a:prstGeom>
        </p:spPr>
      </p:pic>
      <p:sp>
        <p:nvSpPr>
          <p:cNvPr id="4" name="矩形 3">
            <a:extLst>
              <a:ext uri="{FF2B5EF4-FFF2-40B4-BE49-F238E27FC236}">
                <a16:creationId xmlns:a16="http://schemas.microsoft.com/office/drawing/2014/main" id="{FE68DF5C-1E5C-DF40-8AD4-0535C571217A}"/>
              </a:ext>
            </a:extLst>
          </p:cNvPr>
          <p:cNvSpPr/>
          <p:nvPr/>
        </p:nvSpPr>
        <p:spPr>
          <a:xfrm>
            <a:off x="198782" y="1986493"/>
            <a:ext cx="1600200" cy="1170513"/>
          </a:xfrm>
          <a:prstGeom prst="rect">
            <a:avLst/>
          </a:prstGeom>
        </p:spPr>
        <p:txBody>
          <a:bodyPr wrap="square">
            <a:spAutoFit/>
          </a:bodyPr>
          <a:lstStyle/>
          <a:p>
            <a:pPr>
              <a:lnSpc>
                <a:spcPct val="150000"/>
              </a:lnSpc>
              <a:spcBef>
                <a:spcPct val="20000"/>
              </a:spcBef>
            </a:pPr>
            <a:r>
              <a:rPr lang="en-US" altLang="zh-CN" sz="1200" dirty="0">
                <a:solidFill>
                  <a:srgbClr val="0070C0"/>
                </a:solidFill>
                <a:latin typeface="Arial" panose="020B0604020202020204" pitchFamily="34" charset="0"/>
                <a:cs typeface="Arial" panose="020B0604020202020204" pitchFamily="34" charset="0"/>
              </a:rPr>
              <a:t>Accuracy: </a:t>
            </a:r>
            <a:r>
              <a:rPr lang="en" altLang="zh-CN" sz="1200" dirty="0">
                <a:solidFill>
                  <a:srgbClr val="0070C0"/>
                </a:solidFill>
              </a:rPr>
              <a:t>0.9024122807017544       0.8925438596491229      0.8991228070175439</a:t>
            </a:r>
            <a:endParaRPr lang="en-US" altLang="zh-CN" sz="1200" dirty="0">
              <a:solidFill>
                <a:srgbClr val="0070C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768075"/>
      </p:ext>
    </p:extLst>
  </p:cSld>
  <p:clrMapOvr>
    <a:masterClrMapping/>
  </p:clrMapOvr>
  <mc:AlternateContent xmlns:mc="http://schemas.openxmlformats.org/markup-compatibility/2006" xmlns:p14="http://schemas.microsoft.com/office/powerpoint/2010/main">
    <mc:Choice Requires="p14">
      <p:transition spd="slow" p14:dur="2000" advTm="54693"/>
    </mc:Choice>
    <mc:Fallback xmlns="">
      <p:transition spd="slow" advTm="54693"/>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09E274EB-42A2-2749-A0AB-4F75DB039970}"/>
              </a:ext>
            </a:extLst>
          </p:cNvPr>
          <p:cNvSpPr>
            <a:spLocks noGrp="1"/>
          </p:cNvSpPr>
          <p:nvPr>
            <p:ph type="sldNum" sz="quarter" idx="12"/>
          </p:nvPr>
        </p:nvSpPr>
        <p:spPr/>
        <p:txBody>
          <a:bodyPr/>
          <a:lstStyle/>
          <a:p>
            <a:fld id="{106E12CD-FCB1-464E-A775-0B83FDDACE03}" type="slidenum">
              <a:rPr lang="en-US" smtClean="0"/>
              <a:pPr/>
              <a:t>14</a:t>
            </a:fld>
            <a:endParaRPr lang="en-US" dirty="0"/>
          </a:p>
        </p:txBody>
      </p:sp>
      <mc:AlternateContent xmlns:mc="http://schemas.openxmlformats.org/markup-compatibility/2006" xmlns:p14="http://schemas.microsoft.com/office/powerpoint/2010/main">
        <mc:Choice Requires="p14">
          <p:contentPart p14:bwMode="auto" r:id="rId3">
            <p14:nvContentPartPr>
              <p14:cNvPr id="2" name="墨迹 1">
                <a:extLst>
                  <a:ext uri="{FF2B5EF4-FFF2-40B4-BE49-F238E27FC236}">
                    <a16:creationId xmlns:a16="http://schemas.microsoft.com/office/drawing/2014/main" id="{82A77067-D0CC-FE47-8530-2BB781E52118}"/>
                  </a:ext>
                </a:extLst>
              </p14:cNvPr>
              <p14:cNvContentPartPr/>
              <p14:nvPr/>
            </p14:nvContentPartPr>
            <p14:xfrm>
              <a:off x="6177022" y="173324"/>
              <a:ext cx="139320" cy="180360"/>
            </p14:xfrm>
          </p:contentPart>
        </mc:Choice>
        <mc:Fallback xmlns="">
          <p:pic>
            <p:nvPicPr>
              <p:cNvPr id="2" name="墨迹 1">
                <a:extLst>
                  <a:ext uri="{FF2B5EF4-FFF2-40B4-BE49-F238E27FC236}">
                    <a16:creationId xmlns:a16="http://schemas.microsoft.com/office/drawing/2014/main" id="{82A77067-D0CC-FE47-8530-2BB781E52118}"/>
                  </a:ext>
                </a:extLst>
              </p:cNvPr>
              <p:cNvPicPr/>
              <p:nvPr/>
            </p:nvPicPr>
            <p:blipFill>
              <a:blip r:embed="rId8"/>
              <a:stretch>
                <a:fillRect/>
              </a:stretch>
            </p:blipFill>
            <p:spPr>
              <a:xfrm>
                <a:off x="6172702" y="169004"/>
                <a:ext cx="147960" cy="189000"/>
              </a:xfrm>
              <a:prstGeom prst="rect">
                <a:avLst/>
              </a:prstGeom>
            </p:spPr>
          </p:pic>
        </mc:Fallback>
      </mc:AlternateContent>
      <p:grpSp>
        <p:nvGrpSpPr>
          <p:cNvPr id="32" name="组合 31">
            <a:extLst>
              <a:ext uri="{FF2B5EF4-FFF2-40B4-BE49-F238E27FC236}">
                <a16:creationId xmlns:a16="http://schemas.microsoft.com/office/drawing/2014/main" id="{BFC1A3B2-77DB-BE40-995C-AD50F13863D9}"/>
              </a:ext>
            </a:extLst>
          </p:cNvPr>
          <p:cNvGrpSpPr/>
          <p:nvPr/>
        </p:nvGrpSpPr>
        <p:grpSpPr>
          <a:xfrm>
            <a:off x="6241462" y="97724"/>
            <a:ext cx="110520" cy="252000"/>
            <a:chOff x="6241462" y="97724"/>
            <a:chExt cx="110520" cy="252000"/>
          </a:xfrm>
        </p:grpSpPr>
        <mc:AlternateContent xmlns:mc="http://schemas.openxmlformats.org/markup-compatibility/2006" xmlns:p14="http://schemas.microsoft.com/office/powerpoint/2010/main">
          <mc:Choice Requires="p14">
            <p:contentPart p14:bwMode="auto" r:id="rId9">
              <p14:nvContentPartPr>
                <p14:cNvPr id="23" name="墨迹 22">
                  <a:extLst>
                    <a:ext uri="{FF2B5EF4-FFF2-40B4-BE49-F238E27FC236}">
                      <a16:creationId xmlns:a16="http://schemas.microsoft.com/office/drawing/2014/main" id="{679C3911-77C1-8B4F-A6AD-660F440EC659}"/>
                    </a:ext>
                  </a:extLst>
                </p14:cNvPr>
                <p14:cNvContentPartPr/>
                <p14:nvPr/>
              </p14:nvContentPartPr>
              <p14:xfrm>
                <a:off x="6248662" y="183044"/>
                <a:ext cx="96480" cy="166680"/>
              </p14:xfrm>
            </p:contentPart>
          </mc:Choice>
          <mc:Fallback xmlns="">
            <p:pic>
              <p:nvPicPr>
                <p:cNvPr id="23" name="墨迹 22">
                  <a:extLst>
                    <a:ext uri="{FF2B5EF4-FFF2-40B4-BE49-F238E27FC236}">
                      <a16:creationId xmlns:a16="http://schemas.microsoft.com/office/drawing/2014/main" id="{679C3911-77C1-8B4F-A6AD-660F440EC659}"/>
                    </a:ext>
                  </a:extLst>
                </p:cNvPr>
                <p:cNvPicPr/>
                <p:nvPr/>
              </p:nvPicPr>
              <p:blipFill>
                <a:blip r:embed="rId10"/>
                <a:stretch>
                  <a:fillRect/>
                </a:stretch>
              </p:blipFill>
              <p:spPr>
                <a:xfrm>
                  <a:off x="6244342" y="178724"/>
                  <a:ext cx="105120" cy="17532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4" name="墨迹 23">
                  <a:extLst>
                    <a:ext uri="{FF2B5EF4-FFF2-40B4-BE49-F238E27FC236}">
                      <a16:creationId xmlns:a16="http://schemas.microsoft.com/office/drawing/2014/main" id="{AF5E5E56-CF57-B947-BA12-1560127BA777}"/>
                    </a:ext>
                  </a:extLst>
                </p14:cNvPr>
                <p14:cNvContentPartPr/>
                <p14:nvPr/>
              </p14:nvContentPartPr>
              <p14:xfrm>
                <a:off x="6241462" y="97724"/>
                <a:ext cx="110520" cy="197280"/>
              </p14:xfrm>
            </p:contentPart>
          </mc:Choice>
          <mc:Fallback xmlns="">
            <p:pic>
              <p:nvPicPr>
                <p:cNvPr id="24" name="墨迹 23">
                  <a:extLst>
                    <a:ext uri="{FF2B5EF4-FFF2-40B4-BE49-F238E27FC236}">
                      <a16:creationId xmlns:a16="http://schemas.microsoft.com/office/drawing/2014/main" id="{AF5E5E56-CF57-B947-BA12-1560127BA777}"/>
                    </a:ext>
                  </a:extLst>
                </p:cNvPr>
                <p:cNvPicPr/>
                <p:nvPr/>
              </p:nvPicPr>
              <p:blipFill>
                <a:blip r:embed="rId12"/>
                <a:stretch>
                  <a:fillRect/>
                </a:stretch>
              </p:blipFill>
              <p:spPr>
                <a:xfrm>
                  <a:off x="6237142" y="93404"/>
                  <a:ext cx="119160" cy="2059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7" name="墨迹 26">
                  <a:extLst>
                    <a:ext uri="{FF2B5EF4-FFF2-40B4-BE49-F238E27FC236}">
                      <a16:creationId xmlns:a16="http://schemas.microsoft.com/office/drawing/2014/main" id="{59726F08-D1F4-2345-8610-8EF91234B6D4}"/>
                    </a:ext>
                  </a:extLst>
                </p14:cNvPr>
                <p14:cNvContentPartPr/>
                <p14:nvPr/>
              </p14:nvContentPartPr>
              <p14:xfrm>
                <a:off x="6256582" y="145604"/>
                <a:ext cx="28800" cy="133560"/>
              </p14:xfrm>
            </p:contentPart>
          </mc:Choice>
          <mc:Fallback xmlns="">
            <p:pic>
              <p:nvPicPr>
                <p:cNvPr id="27" name="墨迹 26">
                  <a:extLst>
                    <a:ext uri="{FF2B5EF4-FFF2-40B4-BE49-F238E27FC236}">
                      <a16:creationId xmlns:a16="http://schemas.microsoft.com/office/drawing/2014/main" id="{59726F08-D1F4-2345-8610-8EF91234B6D4}"/>
                    </a:ext>
                  </a:extLst>
                </p:cNvPr>
                <p:cNvPicPr/>
                <p:nvPr/>
              </p:nvPicPr>
              <p:blipFill>
                <a:blip r:embed="rId14"/>
                <a:stretch>
                  <a:fillRect/>
                </a:stretch>
              </p:blipFill>
              <p:spPr>
                <a:xfrm>
                  <a:off x="6252262" y="141284"/>
                  <a:ext cx="37440" cy="1422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9" name="墨迹 28">
                  <a:extLst>
                    <a:ext uri="{FF2B5EF4-FFF2-40B4-BE49-F238E27FC236}">
                      <a16:creationId xmlns:a16="http://schemas.microsoft.com/office/drawing/2014/main" id="{2F9A279E-4D3F-7B4E-994B-EF0849BDF5BA}"/>
                    </a:ext>
                  </a:extLst>
                </p14:cNvPr>
                <p14:cNvContentPartPr/>
                <p14:nvPr/>
              </p14:nvContentPartPr>
              <p14:xfrm>
                <a:off x="6287182" y="255404"/>
                <a:ext cx="360" cy="360"/>
              </p14:xfrm>
            </p:contentPart>
          </mc:Choice>
          <mc:Fallback xmlns="">
            <p:pic>
              <p:nvPicPr>
                <p:cNvPr id="29" name="墨迹 28">
                  <a:extLst>
                    <a:ext uri="{FF2B5EF4-FFF2-40B4-BE49-F238E27FC236}">
                      <a16:creationId xmlns:a16="http://schemas.microsoft.com/office/drawing/2014/main" id="{2F9A279E-4D3F-7B4E-994B-EF0849BDF5BA}"/>
                    </a:ext>
                  </a:extLst>
                </p:cNvPr>
                <p:cNvPicPr/>
                <p:nvPr/>
              </p:nvPicPr>
              <p:blipFill>
                <a:blip r:embed="rId16"/>
                <a:stretch>
                  <a:fillRect/>
                </a:stretch>
              </p:blipFill>
              <p:spPr>
                <a:xfrm>
                  <a:off x="6282862" y="251084"/>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31" name="墨迹 30">
                  <a:extLst>
                    <a:ext uri="{FF2B5EF4-FFF2-40B4-BE49-F238E27FC236}">
                      <a16:creationId xmlns:a16="http://schemas.microsoft.com/office/drawing/2014/main" id="{63EB24D1-AE54-7F41-AD29-01B5D790ED49}"/>
                    </a:ext>
                  </a:extLst>
                </p14:cNvPr>
                <p14:cNvContentPartPr/>
                <p14:nvPr/>
              </p14:nvContentPartPr>
              <p14:xfrm>
                <a:off x="6304102" y="271964"/>
                <a:ext cx="360" cy="360"/>
              </p14:xfrm>
            </p:contentPart>
          </mc:Choice>
          <mc:Fallback xmlns="">
            <p:pic>
              <p:nvPicPr>
                <p:cNvPr id="31" name="墨迹 30">
                  <a:extLst>
                    <a:ext uri="{FF2B5EF4-FFF2-40B4-BE49-F238E27FC236}">
                      <a16:creationId xmlns:a16="http://schemas.microsoft.com/office/drawing/2014/main" id="{63EB24D1-AE54-7F41-AD29-01B5D790ED49}"/>
                    </a:ext>
                  </a:extLst>
                </p:cNvPr>
                <p:cNvPicPr/>
                <p:nvPr/>
              </p:nvPicPr>
              <p:blipFill>
                <a:blip r:embed="rId16"/>
                <a:stretch>
                  <a:fillRect/>
                </a:stretch>
              </p:blipFill>
              <p:spPr>
                <a:xfrm>
                  <a:off x="6299782" y="267644"/>
                  <a:ext cx="9000" cy="9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8">
            <p14:nvContentPartPr>
              <p14:cNvPr id="35" name="墨迹 34">
                <a:extLst>
                  <a:ext uri="{FF2B5EF4-FFF2-40B4-BE49-F238E27FC236}">
                    <a16:creationId xmlns:a16="http://schemas.microsoft.com/office/drawing/2014/main" id="{A6475F7A-BC4B-D44B-82DD-1A8C1775BCFF}"/>
                  </a:ext>
                </a:extLst>
              </p14:cNvPr>
              <p14:cNvContentPartPr/>
              <p14:nvPr/>
            </p14:nvContentPartPr>
            <p14:xfrm>
              <a:off x="6192142" y="448004"/>
              <a:ext cx="8280" cy="4320"/>
            </p14:xfrm>
          </p:contentPart>
        </mc:Choice>
        <mc:Fallback xmlns="">
          <p:pic>
            <p:nvPicPr>
              <p:cNvPr id="35" name="墨迹 34">
                <a:extLst>
                  <a:ext uri="{FF2B5EF4-FFF2-40B4-BE49-F238E27FC236}">
                    <a16:creationId xmlns:a16="http://schemas.microsoft.com/office/drawing/2014/main" id="{A6475F7A-BC4B-D44B-82DD-1A8C1775BCFF}"/>
                  </a:ext>
                </a:extLst>
              </p:cNvPr>
              <p:cNvPicPr/>
              <p:nvPr/>
            </p:nvPicPr>
            <p:blipFill>
              <a:blip r:embed="rId19"/>
              <a:stretch>
                <a:fillRect/>
              </a:stretch>
            </p:blipFill>
            <p:spPr>
              <a:xfrm>
                <a:off x="6187822" y="443684"/>
                <a:ext cx="16920" cy="12960"/>
              </a:xfrm>
              <a:prstGeom prst="rect">
                <a:avLst/>
              </a:prstGeom>
            </p:spPr>
          </p:pic>
        </mc:Fallback>
      </mc:AlternateContent>
      <p:sp>
        <p:nvSpPr>
          <p:cNvPr id="3" name="文本框 2">
            <a:extLst>
              <a:ext uri="{FF2B5EF4-FFF2-40B4-BE49-F238E27FC236}">
                <a16:creationId xmlns:a16="http://schemas.microsoft.com/office/drawing/2014/main" id="{66764050-4C58-43FD-A5DF-ABC7214DA236}"/>
              </a:ext>
            </a:extLst>
          </p:cNvPr>
          <p:cNvSpPr txBox="1"/>
          <p:nvPr/>
        </p:nvSpPr>
        <p:spPr>
          <a:xfrm>
            <a:off x="383967" y="1364563"/>
            <a:ext cx="8516741" cy="3416320"/>
          </a:xfrm>
          <a:prstGeom prst="rect">
            <a:avLst/>
          </a:prstGeom>
          <a:noFill/>
        </p:spPr>
        <p:txBody>
          <a:bodyPr wrap="square" rtlCol="0">
            <a:spAutoFit/>
          </a:bodyPr>
          <a:lstStyle/>
          <a:p>
            <a:pPr marL="285750" indent="-285750">
              <a:buFont typeface="Arial" panose="020B0604020202020204" pitchFamily="34" charset="0"/>
              <a:buChar char="•"/>
            </a:pPr>
            <a:r>
              <a:rPr lang="en-US" altLang="zh-CN" dirty="0">
                <a:latin typeface="Arial" panose="020B0604020202020204" pitchFamily="34" charset="0"/>
                <a:cs typeface="Arial" panose="020B0604020202020204" pitchFamily="34" charset="0"/>
              </a:rPr>
              <a:t>1. Compared with linear kernel, RBF Kernel can significantly improve the classification </a:t>
            </a:r>
            <a:r>
              <a:rPr lang="en-US" altLang="zh-CN">
                <a:latin typeface="Arial" panose="020B0604020202020204" pitchFamily="34" charset="0"/>
                <a:cs typeface="Arial" panose="020B0604020202020204" pitchFamily="34" charset="0"/>
              </a:rPr>
              <a:t>performance of SVM model.</a:t>
            </a:r>
            <a:endParaRPr lang="en-US" altLang="zh-C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altLang="zh-C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altLang="zh-CN" dirty="0">
                <a:latin typeface="Arial" panose="020B0604020202020204" pitchFamily="34" charset="0"/>
                <a:cs typeface="Arial" panose="020B0604020202020204" pitchFamily="34" charset="0"/>
              </a:rPr>
              <a:t>2. </a:t>
            </a:r>
            <a:r>
              <a:rPr lang="en-US" altLang="zh-CN" b="0" i="0" dirty="0">
                <a:solidFill>
                  <a:srgbClr val="333333"/>
                </a:solidFill>
                <a:effectLst/>
                <a:latin typeface="tahoma" panose="020B0604030504040204" pitchFamily="34" charset="0"/>
              </a:rPr>
              <a:t>Using the Hog algorithm to extract image features can better describe the appearance and shape of local targets with gradient and directional density distribution. Therefore, compared with using Raw image data directly, we can obtain higher classification accuracy.</a:t>
            </a:r>
            <a:endParaRPr lang="en-US" altLang="zh-CN" dirty="0">
              <a:latin typeface="Arial" panose="020B0604020202020204" pitchFamily="34" charset="0"/>
              <a:cs typeface="Arial" panose="020B0604020202020204" pitchFamily="34" charset="0"/>
            </a:endParaRPr>
          </a:p>
          <a:p>
            <a:endParaRPr lang="en-US" altLang="zh-C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altLang="zh-CN" dirty="0">
                <a:latin typeface="Arial" panose="020B0604020202020204" pitchFamily="34" charset="0"/>
                <a:cs typeface="Arial" panose="020B0604020202020204" pitchFamily="34" charset="0"/>
              </a:rPr>
              <a:t>3.</a:t>
            </a:r>
            <a:r>
              <a:rPr lang="en-US" altLang="zh-CN" b="0" i="0" dirty="0">
                <a:solidFill>
                  <a:srgbClr val="333333"/>
                </a:solidFill>
                <a:effectLst/>
                <a:latin typeface="tahoma" panose="020B0604030504040204" pitchFamily="34" charset="0"/>
              </a:rPr>
              <a:t> All the models obtained satisfactory results after optimization.</a:t>
            </a:r>
            <a:r>
              <a:rPr lang="en-US" altLang="zh-CN" dirty="0">
                <a:latin typeface="Arial" panose="020B0604020202020204" pitchFamily="34" charset="0"/>
                <a:cs typeface="Arial" panose="020B0604020202020204" pitchFamily="34" charset="0"/>
              </a:rPr>
              <a:t> Among them, the highest classification accuracy was obtained by random forest algorithm with an accuracy of 89.8%</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(Image Size: 50×50).</a:t>
            </a:r>
          </a:p>
          <a:p>
            <a:pPr marL="285750" indent="-285750">
              <a:buFont typeface="Arial" panose="020B0604020202020204" pitchFamily="34" charset="0"/>
              <a:buChar char="•"/>
            </a:pPr>
            <a:endParaRPr lang="zh-CN" altLang="en-US" dirty="0">
              <a:latin typeface="Arial" panose="020B0604020202020204" pitchFamily="34" charset="0"/>
              <a:cs typeface="Arial" panose="020B0604020202020204" pitchFamily="34" charset="0"/>
            </a:endParaRPr>
          </a:p>
        </p:txBody>
      </p:sp>
      <p:sp>
        <p:nvSpPr>
          <p:cNvPr id="13" name="Title 1">
            <a:extLst>
              <a:ext uri="{FF2B5EF4-FFF2-40B4-BE49-F238E27FC236}">
                <a16:creationId xmlns:a16="http://schemas.microsoft.com/office/drawing/2014/main" id="{95156AEC-37A5-4169-96BA-47CF932C1F61}"/>
              </a:ext>
            </a:extLst>
          </p:cNvPr>
          <p:cNvSpPr txBox="1">
            <a:spLocks/>
          </p:cNvSpPr>
          <p:nvPr/>
        </p:nvSpPr>
        <p:spPr>
          <a:xfrm>
            <a:off x="457200" y="295580"/>
            <a:ext cx="4185138" cy="334498"/>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bg1"/>
                </a:solidFill>
                <a:latin typeface="Arial"/>
                <a:ea typeface="+mj-ea"/>
                <a:cs typeface="Arial"/>
              </a:defRPr>
            </a:lvl1pPr>
          </a:lstStyle>
          <a:p>
            <a:pPr algn="l"/>
            <a:r>
              <a:rPr lang="en-US" sz="2400" b="1" dirty="0">
                <a:solidFill>
                  <a:schemeClr val="tx1"/>
                </a:solidFill>
              </a:rPr>
              <a:t>Conclusion</a:t>
            </a:r>
          </a:p>
        </p:txBody>
      </p:sp>
    </p:spTree>
    <p:extLst>
      <p:ext uri="{BB962C8B-B14F-4D97-AF65-F5344CB8AC3E}">
        <p14:creationId xmlns:p14="http://schemas.microsoft.com/office/powerpoint/2010/main" val="27118871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a:extLst>
              <a:ext uri="{FF2B5EF4-FFF2-40B4-BE49-F238E27FC236}">
                <a16:creationId xmlns:a16="http://schemas.microsoft.com/office/drawing/2014/main" id="{259BCA95-26CF-F745-A3FE-94D7909E96E2}"/>
              </a:ext>
            </a:extLst>
          </p:cNvPr>
          <p:cNvSpPr>
            <a:spLocks noGrp="1"/>
          </p:cNvSpPr>
          <p:nvPr>
            <p:ph type="title"/>
          </p:nvPr>
        </p:nvSpPr>
        <p:spPr>
          <a:xfrm>
            <a:off x="0" y="2239387"/>
            <a:ext cx="9144000" cy="700808"/>
          </a:xfrm>
        </p:spPr>
        <p:txBody>
          <a:bodyPr>
            <a:noAutofit/>
          </a:bodyPr>
          <a:lstStyle/>
          <a:p>
            <a:pPr>
              <a:lnSpc>
                <a:spcPct val="150000"/>
              </a:lnSpc>
            </a:pPr>
            <a:r>
              <a:rPr lang="en-US" sz="3200" b="1" dirty="0"/>
              <a:t>T</a:t>
            </a:r>
            <a:r>
              <a:rPr lang="en-US" altLang="zh-CN" sz="3200" b="1" dirty="0"/>
              <a:t>hank you for your attention!</a:t>
            </a:r>
            <a:endParaRPr lang="en-US" sz="3200" b="1" dirty="0"/>
          </a:p>
        </p:txBody>
      </p:sp>
      <p:sp>
        <p:nvSpPr>
          <p:cNvPr id="6" name="Subtitle 2">
            <a:extLst>
              <a:ext uri="{FF2B5EF4-FFF2-40B4-BE49-F238E27FC236}">
                <a16:creationId xmlns:a16="http://schemas.microsoft.com/office/drawing/2014/main" id="{2BBD8177-F34F-4E42-BE58-3EB3E41CEE26}"/>
              </a:ext>
            </a:extLst>
          </p:cNvPr>
          <p:cNvSpPr txBox="1">
            <a:spLocks/>
          </p:cNvSpPr>
          <p:nvPr/>
        </p:nvSpPr>
        <p:spPr>
          <a:xfrm>
            <a:off x="4572000" y="3226279"/>
            <a:ext cx="3671978" cy="1032294"/>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bg1"/>
                </a:solidFill>
                <a:latin typeface="Arial"/>
                <a:ea typeface="+mj-ea"/>
                <a:cs typeface="Arial"/>
              </a:defRPr>
            </a:lvl1pPr>
          </a:lstStyle>
          <a:p>
            <a:pPr algn="just">
              <a:lnSpc>
                <a:spcPct val="150000"/>
              </a:lnSpc>
            </a:pPr>
            <a:endParaRPr lang="en-US" sz="1800" dirty="0"/>
          </a:p>
        </p:txBody>
      </p:sp>
    </p:spTree>
    <p:extLst>
      <p:ext uri="{BB962C8B-B14F-4D97-AF65-F5344CB8AC3E}">
        <p14:creationId xmlns:p14="http://schemas.microsoft.com/office/powerpoint/2010/main" val="35986725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95580"/>
            <a:ext cx="3856007" cy="334498"/>
          </a:xfrm>
        </p:spPr>
        <p:txBody>
          <a:bodyPr>
            <a:noAutofit/>
          </a:bodyPr>
          <a:lstStyle/>
          <a:p>
            <a:pPr algn="l"/>
            <a:r>
              <a:rPr lang="en-US" sz="2400" b="1" dirty="0"/>
              <a:t>Introduction and dataset</a:t>
            </a:r>
          </a:p>
        </p:txBody>
      </p:sp>
      <p:sp>
        <p:nvSpPr>
          <p:cNvPr id="8" name="TextBox 7">
            <a:extLst>
              <a:ext uri="{FF2B5EF4-FFF2-40B4-BE49-F238E27FC236}">
                <a16:creationId xmlns:a16="http://schemas.microsoft.com/office/drawing/2014/main" id="{107B0E3D-938F-A944-A411-7763ADD063CF}"/>
              </a:ext>
            </a:extLst>
          </p:cNvPr>
          <p:cNvSpPr txBox="1"/>
          <p:nvPr/>
        </p:nvSpPr>
        <p:spPr>
          <a:xfrm>
            <a:off x="451667" y="851675"/>
            <a:ext cx="7766649" cy="294946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Design a framework to classify a set of face mask images</a:t>
            </a:r>
          </a:p>
          <a:p>
            <a:pPr marL="285750" indent="-285750">
              <a:lnSpc>
                <a:spcPct val="150000"/>
              </a:lnSpc>
              <a:buFont typeface="Arial" panose="020B0604020202020204" pitchFamily="34" charset="0"/>
              <a:buChar char="•"/>
            </a:pPr>
            <a:r>
              <a:rPr lang="en-US" dirty="0">
                <a:solidFill>
                  <a:srgbClr val="FF0000"/>
                </a:solidFill>
                <a:latin typeface="Arial" panose="020B0604020202020204" pitchFamily="34" charset="0"/>
                <a:cs typeface="Arial" panose="020B0604020202020204" pitchFamily="34" charset="0"/>
              </a:rPr>
              <a:t>Three types </a:t>
            </a:r>
            <a:r>
              <a:rPr lang="en-US" dirty="0">
                <a:latin typeface="Arial" panose="020B0604020202020204" pitchFamily="34" charset="0"/>
                <a:cs typeface="Arial" panose="020B0604020202020204" pitchFamily="34" charset="0"/>
              </a:rPr>
              <a:t>of dataset : </a:t>
            </a:r>
            <a:r>
              <a:rPr lang="en-US" b="1" dirty="0">
                <a:latin typeface="Arial" panose="020B0604020202020204" pitchFamily="34" charset="0"/>
                <a:cs typeface="Arial" panose="020B0604020202020204" pitchFamily="34" charset="0"/>
              </a:rPr>
              <a:t>Correct Masking</a:t>
            </a:r>
            <a:r>
              <a:rPr lang="en-US" dirty="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rPr>
              <a:t>Incorrect Masking </a:t>
            </a:r>
            <a:r>
              <a:rPr lang="en-US" dirty="0">
                <a:latin typeface="Arial" panose="020B0604020202020204" pitchFamily="34" charset="0"/>
                <a:cs typeface="Arial" panose="020B0604020202020204" pitchFamily="34" charset="0"/>
              </a:rPr>
              <a:t>and </a:t>
            </a:r>
            <a:r>
              <a:rPr lang="en-US" b="1" dirty="0">
                <a:latin typeface="Arial" panose="020B0604020202020204" pitchFamily="34" charset="0"/>
                <a:cs typeface="Arial" panose="020B0604020202020204" pitchFamily="34" charset="0"/>
              </a:rPr>
              <a:t>No masking</a:t>
            </a:r>
          </a:p>
          <a:p>
            <a:pPr marL="285750" indent="-285750">
              <a:lnSpc>
                <a:spcPct val="150000"/>
              </a:lnSpc>
              <a:buFont typeface="Arial" panose="020B0604020202020204" pitchFamily="34" charset="0"/>
              <a:buChar char="•"/>
            </a:pPr>
            <a:r>
              <a:rPr lang="en-US" altLang="zh-CN" dirty="0">
                <a:latin typeface="Arial" panose="020B0604020202020204" pitchFamily="34" charset="0"/>
                <a:cs typeface="Arial" panose="020B0604020202020204" pitchFamily="34" charset="0"/>
              </a:rPr>
              <a:t>Each dataset has around </a:t>
            </a:r>
            <a:r>
              <a:rPr lang="en-US" altLang="zh-CN" dirty="0">
                <a:solidFill>
                  <a:srgbClr val="FF0000"/>
                </a:solidFill>
                <a:latin typeface="Arial" panose="020B0604020202020204" pitchFamily="34" charset="0"/>
                <a:cs typeface="Arial" panose="020B0604020202020204" pitchFamily="34" charset="0"/>
              </a:rPr>
              <a:t>1500 samples</a:t>
            </a:r>
            <a:r>
              <a:rPr lang="zh-CN" altLang="en-US" dirty="0">
                <a:solidFill>
                  <a:srgbClr val="FF0000"/>
                </a:solidFill>
                <a:latin typeface="Arial" panose="020B0604020202020204" pitchFamily="34" charset="0"/>
                <a:cs typeface="Arial" panose="020B0604020202020204" pitchFamily="34" charset="0"/>
              </a:rPr>
              <a:t> </a:t>
            </a:r>
            <a:endParaRPr lang="en-US" altLang="zh-CN" dirty="0">
              <a:solidFill>
                <a:srgbClr val="FF0000"/>
              </a:solidFill>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US" altLang="zh-CN" dirty="0">
                <a:latin typeface="Arial" panose="020B0604020202020204" pitchFamily="34" charset="0"/>
                <a:cs typeface="Arial" panose="020B0604020202020204" pitchFamily="34" charset="0"/>
              </a:rPr>
              <a:t>Link</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to the dataset: </a:t>
            </a:r>
            <a:r>
              <a:rPr lang="en-US" altLang="zh-CN" dirty="0">
                <a:latin typeface="Times New Roman" panose="02020603050405020304" pitchFamily="18" charset="0"/>
                <a:cs typeface="Times New Roman" panose="02020603050405020304" pitchFamily="18" charset="0"/>
                <a:hlinkClick r:id="rId3"/>
              </a:rPr>
              <a:t>https://github.com/GuoJiaqi-1020/EE-475-ML-Final-Project/tree/main/Data</a:t>
            </a:r>
            <a:r>
              <a:rPr lang="en-US" altLang="zh-CN" dirty="0">
                <a:latin typeface="Times New Roman" panose="02020603050405020304" pitchFamily="18" charset="0"/>
                <a:cs typeface="Times New Roman" panose="02020603050405020304" pitchFamily="18" charset="0"/>
              </a:rPr>
              <a:t> </a:t>
            </a:r>
            <a:endParaRPr lang="en-US" altLang="zh-CN" dirty="0">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endParaRPr lang="en-US" altLang="zh-CN" dirty="0">
              <a:latin typeface="Arial" panose="020B0604020202020204" pitchFamily="34" charset="0"/>
              <a:cs typeface="Arial" panose="020B0604020202020204" pitchFamily="34" charset="0"/>
            </a:endParaRPr>
          </a:p>
        </p:txBody>
      </p:sp>
      <p:sp>
        <p:nvSpPr>
          <p:cNvPr id="3" name="灯片编号占位符 2">
            <a:extLst>
              <a:ext uri="{FF2B5EF4-FFF2-40B4-BE49-F238E27FC236}">
                <a16:creationId xmlns:a16="http://schemas.microsoft.com/office/drawing/2014/main" id="{9A35FF44-5226-4ABD-9DFC-AFCC59F140B3}"/>
              </a:ext>
            </a:extLst>
          </p:cNvPr>
          <p:cNvSpPr>
            <a:spLocks noGrp="1"/>
          </p:cNvSpPr>
          <p:nvPr>
            <p:ph type="sldNum" sz="quarter" idx="12"/>
          </p:nvPr>
        </p:nvSpPr>
        <p:spPr/>
        <p:txBody>
          <a:bodyPr/>
          <a:lstStyle/>
          <a:p>
            <a:fld id="{106E12CD-FCB1-464E-A775-0B83FDDACE03}" type="slidenum">
              <a:rPr lang="en-US" smtClean="0"/>
              <a:pPr/>
              <a:t>1</a:t>
            </a:fld>
            <a:endParaRPr lang="en-US" dirty="0"/>
          </a:p>
        </p:txBody>
      </p:sp>
    </p:spTree>
    <p:extLst>
      <p:ext uri="{BB962C8B-B14F-4D97-AF65-F5344CB8AC3E}">
        <p14:creationId xmlns:p14="http://schemas.microsoft.com/office/powerpoint/2010/main" val="128992997"/>
      </p:ext>
    </p:extLst>
  </p:cSld>
  <p:clrMapOvr>
    <a:masterClrMapping/>
  </p:clrMapOvr>
  <mc:AlternateContent xmlns:mc="http://schemas.openxmlformats.org/markup-compatibility/2006" xmlns:p14="http://schemas.microsoft.com/office/powerpoint/2010/main">
    <mc:Choice Requires="p14">
      <p:transition spd="slow" p14:dur="2000" advTm="54693"/>
    </mc:Choice>
    <mc:Fallback xmlns="">
      <p:transition spd="slow" advTm="54693"/>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ubtitle 2">
            <a:extLst>
              <a:ext uri="{FF2B5EF4-FFF2-40B4-BE49-F238E27FC236}">
                <a16:creationId xmlns:a16="http://schemas.microsoft.com/office/drawing/2014/main" id="{F724FD76-3708-41CA-8407-B089C3358DFB}"/>
              </a:ext>
            </a:extLst>
          </p:cNvPr>
          <p:cNvSpPr txBox="1">
            <a:spLocks/>
          </p:cNvSpPr>
          <p:nvPr/>
        </p:nvSpPr>
        <p:spPr>
          <a:xfrm>
            <a:off x="479092" y="2480030"/>
            <a:ext cx="6279517" cy="1000671"/>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bg1"/>
                </a:solidFill>
                <a:latin typeface="Arial"/>
                <a:ea typeface="+mj-ea"/>
                <a:cs typeface="Arial"/>
              </a:defRPr>
            </a:lvl1pPr>
          </a:lstStyle>
          <a:p>
            <a:pPr marL="285750" indent="-285750" algn="just">
              <a:lnSpc>
                <a:spcPct val="150000"/>
              </a:lnSpc>
              <a:buFont typeface="Arial" panose="020B0604020202020204" pitchFamily="34" charset="0"/>
              <a:buChar char="•"/>
            </a:pPr>
            <a:r>
              <a:rPr lang="en-US" sz="1800" b="1" dirty="0">
                <a:solidFill>
                  <a:schemeClr val="tx1"/>
                </a:solidFill>
              </a:rPr>
              <a:t>Transfer the RGB image to gray image </a:t>
            </a:r>
          </a:p>
        </p:txBody>
      </p:sp>
      <p:sp>
        <p:nvSpPr>
          <p:cNvPr id="12" name="Subtitle 2">
            <a:extLst>
              <a:ext uri="{FF2B5EF4-FFF2-40B4-BE49-F238E27FC236}">
                <a16:creationId xmlns:a16="http://schemas.microsoft.com/office/drawing/2014/main" id="{3A28D430-FAD4-4497-8953-42CD51130EC3}"/>
              </a:ext>
            </a:extLst>
          </p:cNvPr>
          <p:cNvSpPr txBox="1">
            <a:spLocks/>
          </p:cNvSpPr>
          <p:nvPr/>
        </p:nvSpPr>
        <p:spPr>
          <a:xfrm>
            <a:off x="4572000" y="3226279"/>
            <a:ext cx="3671978" cy="1032294"/>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bg1"/>
                </a:solidFill>
                <a:latin typeface="Arial"/>
                <a:ea typeface="+mj-ea"/>
                <a:cs typeface="Arial"/>
              </a:defRPr>
            </a:lvl1pPr>
          </a:lstStyle>
          <a:p>
            <a:pPr algn="just">
              <a:lnSpc>
                <a:spcPct val="150000"/>
              </a:lnSpc>
            </a:pPr>
            <a:endParaRPr lang="en-US" sz="1800" dirty="0"/>
          </a:p>
        </p:txBody>
      </p:sp>
      <p:sp>
        <p:nvSpPr>
          <p:cNvPr id="15" name="Title 1">
            <a:extLst>
              <a:ext uri="{FF2B5EF4-FFF2-40B4-BE49-F238E27FC236}">
                <a16:creationId xmlns:a16="http://schemas.microsoft.com/office/drawing/2014/main" id="{8332FDE2-08D1-404B-8AA5-F8A2EF3CD45A}"/>
              </a:ext>
            </a:extLst>
          </p:cNvPr>
          <p:cNvSpPr txBox="1">
            <a:spLocks/>
          </p:cNvSpPr>
          <p:nvPr/>
        </p:nvSpPr>
        <p:spPr>
          <a:xfrm>
            <a:off x="457200" y="295580"/>
            <a:ext cx="3856007" cy="334498"/>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bg1"/>
                </a:solidFill>
                <a:latin typeface="Arial"/>
                <a:ea typeface="+mj-ea"/>
                <a:cs typeface="Arial"/>
              </a:defRPr>
            </a:lvl1pPr>
          </a:lstStyle>
          <a:p>
            <a:pPr algn="l"/>
            <a:r>
              <a:rPr lang="en-US" sz="2400" b="1" dirty="0">
                <a:solidFill>
                  <a:schemeClr val="tx1"/>
                </a:solidFill>
              </a:rPr>
              <a:t>Data preprocessing</a:t>
            </a:r>
          </a:p>
        </p:txBody>
      </p:sp>
      <p:sp>
        <p:nvSpPr>
          <p:cNvPr id="16" name="文本框 15">
            <a:extLst>
              <a:ext uri="{FF2B5EF4-FFF2-40B4-BE49-F238E27FC236}">
                <a16:creationId xmlns:a16="http://schemas.microsoft.com/office/drawing/2014/main" id="{D14A31B2-C8E2-4CA7-8B5A-0C656C05590E}"/>
              </a:ext>
            </a:extLst>
          </p:cNvPr>
          <p:cNvSpPr txBox="1"/>
          <p:nvPr/>
        </p:nvSpPr>
        <p:spPr>
          <a:xfrm>
            <a:off x="479092" y="880640"/>
            <a:ext cx="8207708" cy="474257"/>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altLang="zh-CN" b="1" dirty="0">
                <a:latin typeface="Arial" panose="020B0604020202020204" pitchFamily="34" charset="0"/>
                <a:cs typeface="Arial" panose="020B0604020202020204" pitchFamily="34" charset="0"/>
              </a:rPr>
              <a:t>Load the original face mask data with pixel of 20*20, 50*50 and 100*100</a:t>
            </a:r>
            <a:endParaRPr lang="en-US" altLang="zh-CN" sz="1800" b="1" dirty="0">
              <a:latin typeface="Arial" panose="020B0604020202020204" pitchFamily="34" charset="0"/>
              <a:cs typeface="Arial" panose="020B0604020202020204" pitchFamily="34" charset="0"/>
            </a:endParaRPr>
          </a:p>
        </p:txBody>
      </p:sp>
      <p:sp>
        <p:nvSpPr>
          <p:cNvPr id="18" name="灯片编号占位符 17">
            <a:extLst>
              <a:ext uri="{FF2B5EF4-FFF2-40B4-BE49-F238E27FC236}">
                <a16:creationId xmlns:a16="http://schemas.microsoft.com/office/drawing/2014/main" id="{202BE21E-D086-4B1E-8BC2-2E20317D7DE8}"/>
              </a:ext>
            </a:extLst>
          </p:cNvPr>
          <p:cNvSpPr>
            <a:spLocks noGrp="1"/>
          </p:cNvSpPr>
          <p:nvPr>
            <p:ph type="sldNum" sz="quarter" idx="12"/>
          </p:nvPr>
        </p:nvSpPr>
        <p:spPr/>
        <p:txBody>
          <a:bodyPr/>
          <a:lstStyle/>
          <a:p>
            <a:fld id="{106E12CD-FCB1-464E-A775-0B83FDDACE03}" type="slidenum">
              <a:rPr lang="en-US" smtClean="0"/>
              <a:pPr/>
              <a:t>2</a:t>
            </a:fld>
            <a:endParaRPr lang="en-US" dirty="0"/>
          </a:p>
        </p:txBody>
      </p:sp>
      <p:pic>
        <p:nvPicPr>
          <p:cNvPr id="2" name="图片 1">
            <a:extLst>
              <a:ext uri="{FF2B5EF4-FFF2-40B4-BE49-F238E27FC236}">
                <a16:creationId xmlns:a16="http://schemas.microsoft.com/office/drawing/2014/main" id="{218A368F-3A72-FF4C-AB78-F21D65712088}"/>
              </a:ext>
            </a:extLst>
          </p:cNvPr>
          <p:cNvPicPr>
            <a:picLocks noChangeAspect="1"/>
          </p:cNvPicPr>
          <p:nvPr/>
        </p:nvPicPr>
        <p:blipFill>
          <a:blip r:embed="rId3"/>
          <a:stretch>
            <a:fillRect/>
          </a:stretch>
        </p:blipFill>
        <p:spPr>
          <a:xfrm>
            <a:off x="304654" y="1616065"/>
            <a:ext cx="8556584" cy="802989"/>
          </a:xfrm>
          <a:prstGeom prst="rect">
            <a:avLst/>
          </a:prstGeom>
        </p:spPr>
      </p:pic>
      <p:pic>
        <p:nvPicPr>
          <p:cNvPr id="3" name="图片 2">
            <a:extLst>
              <a:ext uri="{FF2B5EF4-FFF2-40B4-BE49-F238E27FC236}">
                <a16:creationId xmlns:a16="http://schemas.microsoft.com/office/drawing/2014/main" id="{62954FFC-97A6-AE4D-82B9-6FC00EEA0E74}"/>
              </a:ext>
            </a:extLst>
          </p:cNvPr>
          <p:cNvPicPr>
            <a:picLocks noChangeAspect="1"/>
          </p:cNvPicPr>
          <p:nvPr/>
        </p:nvPicPr>
        <p:blipFill>
          <a:blip r:embed="rId4"/>
          <a:stretch>
            <a:fillRect/>
          </a:stretch>
        </p:blipFill>
        <p:spPr>
          <a:xfrm>
            <a:off x="304654" y="3424815"/>
            <a:ext cx="8556584" cy="777872"/>
          </a:xfrm>
          <a:prstGeom prst="rect">
            <a:avLst/>
          </a:prstGeom>
        </p:spPr>
      </p:pic>
    </p:spTree>
    <p:extLst>
      <p:ext uri="{BB962C8B-B14F-4D97-AF65-F5344CB8AC3E}">
        <p14:creationId xmlns:p14="http://schemas.microsoft.com/office/powerpoint/2010/main" val="3233202252"/>
      </p:ext>
    </p:extLst>
  </p:cSld>
  <p:clrMapOvr>
    <a:masterClrMapping/>
  </p:clrMapOvr>
  <mc:AlternateContent xmlns:mc="http://schemas.openxmlformats.org/markup-compatibility/2006" xmlns:p14="http://schemas.microsoft.com/office/powerpoint/2010/main">
    <mc:Choice Requires="p14">
      <p:transition spd="slow" p14:dur="2000" advTm="54693"/>
    </mc:Choice>
    <mc:Fallback xmlns="">
      <p:transition spd="slow" advTm="54693"/>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ubtitle 2">
            <a:extLst>
              <a:ext uri="{FF2B5EF4-FFF2-40B4-BE49-F238E27FC236}">
                <a16:creationId xmlns:a16="http://schemas.microsoft.com/office/drawing/2014/main" id="{F724FD76-3708-41CA-8407-B089C3358DFB}"/>
              </a:ext>
            </a:extLst>
          </p:cNvPr>
          <p:cNvSpPr txBox="1">
            <a:spLocks/>
          </p:cNvSpPr>
          <p:nvPr/>
        </p:nvSpPr>
        <p:spPr>
          <a:xfrm>
            <a:off x="479092" y="2480030"/>
            <a:ext cx="7401466" cy="1759788"/>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bg1"/>
                </a:solidFill>
                <a:latin typeface="Arial"/>
                <a:ea typeface="+mj-ea"/>
                <a:cs typeface="Arial"/>
              </a:defRPr>
            </a:lvl1pPr>
          </a:lstStyle>
          <a:p>
            <a:pPr marL="285750" indent="-285750" algn="just">
              <a:lnSpc>
                <a:spcPct val="150000"/>
              </a:lnSpc>
              <a:buFont typeface="Arial" panose="020B0604020202020204" pitchFamily="34" charset="0"/>
              <a:buChar char="•"/>
            </a:pPr>
            <a:r>
              <a:rPr lang="en-US" sz="1800" b="1" dirty="0">
                <a:solidFill>
                  <a:schemeClr val="tx1"/>
                </a:solidFill>
              </a:rPr>
              <a:t>Use Canny edge detector to extract features from gray image</a:t>
            </a:r>
          </a:p>
          <a:p>
            <a:pPr marL="285750" indent="-285750" algn="just">
              <a:lnSpc>
                <a:spcPct val="150000"/>
              </a:lnSpc>
              <a:buFont typeface="Arial" panose="020B0604020202020204" pitchFamily="34" charset="0"/>
              <a:buChar char="•"/>
            </a:pPr>
            <a:endParaRPr lang="en-US" sz="1800" dirty="0">
              <a:solidFill>
                <a:srgbClr val="00B0F0"/>
              </a:solidFill>
            </a:endParaRPr>
          </a:p>
        </p:txBody>
      </p:sp>
      <p:sp>
        <p:nvSpPr>
          <p:cNvPr id="12" name="Subtitle 2">
            <a:extLst>
              <a:ext uri="{FF2B5EF4-FFF2-40B4-BE49-F238E27FC236}">
                <a16:creationId xmlns:a16="http://schemas.microsoft.com/office/drawing/2014/main" id="{3A28D430-FAD4-4497-8953-42CD51130EC3}"/>
              </a:ext>
            </a:extLst>
          </p:cNvPr>
          <p:cNvSpPr txBox="1">
            <a:spLocks/>
          </p:cNvSpPr>
          <p:nvPr/>
        </p:nvSpPr>
        <p:spPr>
          <a:xfrm>
            <a:off x="4572000" y="3226279"/>
            <a:ext cx="3671978" cy="1032294"/>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bg1"/>
                </a:solidFill>
                <a:latin typeface="Arial"/>
                <a:ea typeface="+mj-ea"/>
                <a:cs typeface="Arial"/>
              </a:defRPr>
            </a:lvl1pPr>
          </a:lstStyle>
          <a:p>
            <a:pPr algn="just">
              <a:lnSpc>
                <a:spcPct val="150000"/>
              </a:lnSpc>
            </a:pPr>
            <a:endParaRPr lang="en-US" sz="1800" dirty="0"/>
          </a:p>
        </p:txBody>
      </p:sp>
      <p:sp>
        <p:nvSpPr>
          <p:cNvPr id="15" name="Title 1">
            <a:extLst>
              <a:ext uri="{FF2B5EF4-FFF2-40B4-BE49-F238E27FC236}">
                <a16:creationId xmlns:a16="http://schemas.microsoft.com/office/drawing/2014/main" id="{8332FDE2-08D1-404B-8AA5-F8A2EF3CD45A}"/>
              </a:ext>
            </a:extLst>
          </p:cNvPr>
          <p:cNvSpPr txBox="1">
            <a:spLocks/>
          </p:cNvSpPr>
          <p:nvPr/>
        </p:nvSpPr>
        <p:spPr>
          <a:xfrm>
            <a:off x="457200" y="295580"/>
            <a:ext cx="3856007" cy="334498"/>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bg1"/>
                </a:solidFill>
                <a:latin typeface="Arial"/>
                <a:ea typeface="+mj-ea"/>
                <a:cs typeface="Arial"/>
              </a:defRPr>
            </a:lvl1pPr>
          </a:lstStyle>
          <a:p>
            <a:pPr algn="l"/>
            <a:r>
              <a:rPr lang="en-US" sz="2400" b="1" dirty="0">
                <a:solidFill>
                  <a:schemeClr val="tx1"/>
                </a:solidFill>
              </a:rPr>
              <a:t>Data preprocessing</a:t>
            </a:r>
          </a:p>
        </p:txBody>
      </p:sp>
      <p:sp>
        <p:nvSpPr>
          <p:cNvPr id="16" name="文本框 15">
            <a:extLst>
              <a:ext uri="{FF2B5EF4-FFF2-40B4-BE49-F238E27FC236}">
                <a16:creationId xmlns:a16="http://schemas.microsoft.com/office/drawing/2014/main" id="{D14A31B2-C8E2-4CA7-8B5A-0C656C05590E}"/>
              </a:ext>
            </a:extLst>
          </p:cNvPr>
          <p:cNvSpPr txBox="1"/>
          <p:nvPr/>
        </p:nvSpPr>
        <p:spPr>
          <a:xfrm>
            <a:off x="479092" y="880640"/>
            <a:ext cx="8207708" cy="878574"/>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altLang="zh-CN" b="1" dirty="0">
                <a:latin typeface="Arial" panose="020B0604020202020204" pitchFamily="34" charset="0"/>
                <a:cs typeface="Arial" panose="020B0604020202020204" pitchFamily="34" charset="0"/>
              </a:rPr>
              <a:t>Use Histogram of Oriented Gradients to extract features from RGB image</a:t>
            </a:r>
          </a:p>
        </p:txBody>
      </p:sp>
      <p:sp>
        <p:nvSpPr>
          <p:cNvPr id="18" name="灯片编号占位符 17">
            <a:extLst>
              <a:ext uri="{FF2B5EF4-FFF2-40B4-BE49-F238E27FC236}">
                <a16:creationId xmlns:a16="http://schemas.microsoft.com/office/drawing/2014/main" id="{202BE21E-D086-4B1E-8BC2-2E20317D7DE8}"/>
              </a:ext>
            </a:extLst>
          </p:cNvPr>
          <p:cNvSpPr>
            <a:spLocks noGrp="1"/>
          </p:cNvSpPr>
          <p:nvPr>
            <p:ph type="sldNum" sz="quarter" idx="12"/>
          </p:nvPr>
        </p:nvSpPr>
        <p:spPr/>
        <p:txBody>
          <a:bodyPr/>
          <a:lstStyle/>
          <a:p>
            <a:fld id="{106E12CD-FCB1-464E-A775-0B83FDDACE03}" type="slidenum">
              <a:rPr lang="en-US" smtClean="0"/>
              <a:pPr/>
              <a:t>3</a:t>
            </a:fld>
            <a:endParaRPr lang="en-US" dirty="0"/>
          </a:p>
        </p:txBody>
      </p:sp>
      <p:pic>
        <p:nvPicPr>
          <p:cNvPr id="2" name="图片 1">
            <a:extLst>
              <a:ext uri="{FF2B5EF4-FFF2-40B4-BE49-F238E27FC236}">
                <a16:creationId xmlns:a16="http://schemas.microsoft.com/office/drawing/2014/main" id="{AB1CF326-BC94-6845-B357-DB90D00DED86}"/>
              </a:ext>
            </a:extLst>
          </p:cNvPr>
          <p:cNvPicPr>
            <a:picLocks noChangeAspect="1"/>
          </p:cNvPicPr>
          <p:nvPr/>
        </p:nvPicPr>
        <p:blipFill>
          <a:blip r:embed="rId3"/>
          <a:stretch>
            <a:fillRect/>
          </a:stretch>
        </p:blipFill>
        <p:spPr>
          <a:xfrm>
            <a:off x="250492" y="1910735"/>
            <a:ext cx="8664908" cy="806854"/>
          </a:xfrm>
          <a:prstGeom prst="rect">
            <a:avLst/>
          </a:prstGeom>
        </p:spPr>
      </p:pic>
      <p:pic>
        <p:nvPicPr>
          <p:cNvPr id="3" name="图片 2">
            <a:extLst>
              <a:ext uri="{FF2B5EF4-FFF2-40B4-BE49-F238E27FC236}">
                <a16:creationId xmlns:a16="http://schemas.microsoft.com/office/drawing/2014/main" id="{49837C7B-16B0-D44C-88FF-29B674D38155}"/>
              </a:ext>
            </a:extLst>
          </p:cNvPr>
          <p:cNvPicPr>
            <a:picLocks noChangeAspect="1"/>
          </p:cNvPicPr>
          <p:nvPr/>
        </p:nvPicPr>
        <p:blipFill>
          <a:blip r:embed="rId4"/>
          <a:stretch>
            <a:fillRect/>
          </a:stretch>
        </p:blipFill>
        <p:spPr>
          <a:xfrm>
            <a:off x="250492" y="3634313"/>
            <a:ext cx="8664908" cy="814799"/>
          </a:xfrm>
          <a:prstGeom prst="rect">
            <a:avLst/>
          </a:prstGeom>
        </p:spPr>
      </p:pic>
    </p:spTree>
    <p:extLst>
      <p:ext uri="{BB962C8B-B14F-4D97-AF65-F5344CB8AC3E}">
        <p14:creationId xmlns:p14="http://schemas.microsoft.com/office/powerpoint/2010/main" val="2787943453"/>
      </p:ext>
    </p:extLst>
  </p:cSld>
  <p:clrMapOvr>
    <a:masterClrMapping/>
  </p:clrMapOvr>
  <mc:AlternateContent xmlns:mc="http://schemas.openxmlformats.org/markup-compatibility/2006" xmlns:p14="http://schemas.microsoft.com/office/powerpoint/2010/main">
    <mc:Choice Requires="p14">
      <p:transition spd="slow" p14:dur="2000" advTm="54693"/>
    </mc:Choice>
    <mc:Fallback xmlns="">
      <p:transition spd="slow" advTm="54693"/>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1">
            <a:extLst>
              <a:ext uri="{FF2B5EF4-FFF2-40B4-BE49-F238E27FC236}">
                <a16:creationId xmlns:a16="http://schemas.microsoft.com/office/drawing/2014/main" id="{1173FEA6-2C6B-4F3F-B5AF-8C3C1E10D28B}"/>
              </a:ext>
            </a:extLst>
          </p:cNvPr>
          <p:cNvSpPr txBox="1">
            <a:spLocks/>
          </p:cNvSpPr>
          <p:nvPr/>
        </p:nvSpPr>
        <p:spPr>
          <a:xfrm>
            <a:off x="457200" y="205979"/>
            <a:ext cx="8229600" cy="85725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bg1"/>
                </a:solidFill>
                <a:latin typeface="Arial"/>
                <a:ea typeface="+mj-ea"/>
                <a:cs typeface="Arial"/>
              </a:defRPr>
            </a:lvl1pPr>
          </a:lstStyle>
          <a:p>
            <a:pPr algn="l">
              <a:spcAft>
                <a:spcPts val="600"/>
              </a:spcAft>
            </a:pPr>
            <a:r>
              <a:rPr lang="en-US" sz="2400" b="1" dirty="0">
                <a:solidFill>
                  <a:schemeClr val="tx1"/>
                </a:solidFill>
              </a:rPr>
              <a:t>Algorithm 1: Linear classifier</a:t>
            </a:r>
            <a:r>
              <a:rPr lang="zh-CN" altLang="en-US" sz="2400" b="1" dirty="0">
                <a:solidFill>
                  <a:schemeClr val="tx1"/>
                </a:solidFill>
              </a:rPr>
              <a:t>（</a:t>
            </a:r>
            <a:r>
              <a:rPr lang="en-US" altLang="zh-CN" sz="2400" b="1" dirty="0">
                <a:solidFill>
                  <a:schemeClr val="tx1"/>
                </a:solidFill>
              </a:rPr>
              <a:t>Baseline</a:t>
            </a:r>
            <a:r>
              <a:rPr lang="zh-CN" altLang="en-US" sz="2400" b="1" dirty="0">
                <a:solidFill>
                  <a:schemeClr val="tx1"/>
                </a:solidFill>
              </a:rPr>
              <a:t>）</a:t>
            </a:r>
            <a:endParaRPr lang="en-US" sz="2400" b="1" dirty="0">
              <a:solidFill>
                <a:schemeClr val="tx1"/>
              </a:solidFill>
            </a:endParaRPr>
          </a:p>
        </p:txBody>
      </p:sp>
      <p:sp>
        <p:nvSpPr>
          <p:cNvPr id="11" name="TextBox 7">
            <a:extLst>
              <a:ext uri="{FF2B5EF4-FFF2-40B4-BE49-F238E27FC236}">
                <a16:creationId xmlns:a16="http://schemas.microsoft.com/office/drawing/2014/main" id="{9E1B6243-EF6D-0743-9B2C-38A5B0022B88}"/>
              </a:ext>
            </a:extLst>
          </p:cNvPr>
          <p:cNvSpPr txBox="1"/>
          <p:nvPr/>
        </p:nvSpPr>
        <p:spPr>
          <a:xfrm>
            <a:off x="457200" y="988323"/>
            <a:ext cx="3975652" cy="3566904"/>
          </a:xfrm>
          <a:prstGeom prst="rect">
            <a:avLst/>
          </a:prstGeom>
        </p:spPr>
        <p:txBody>
          <a:bodyPr vert="horz" lIns="91440" tIns="45720" rIns="91440" bIns="45720" rtlCol="0">
            <a:normAutofit fontScale="77500" lnSpcReduction="20000"/>
          </a:bodyPr>
          <a:lstStyle/>
          <a:p>
            <a:pPr marL="285750" indent="-285750">
              <a:lnSpc>
                <a:spcPct val="150000"/>
              </a:lnSpc>
              <a:spcBef>
                <a:spcPct val="20000"/>
              </a:spcBef>
              <a:buFont typeface="Arial"/>
              <a:buChar char="•"/>
            </a:pPr>
            <a:r>
              <a:rPr lang="en-US" sz="2100" dirty="0">
                <a:latin typeface="Arial" panose="020B0604020202020204" pitchFamily="34" charset="0"/>
                <a:cs typeface="Arial" panose="020B0604020202020204" pitchFamily="34" charset="0"/>
              </a:rPr>
              <a:t>Optimization method: gradient decent (with diminishing study rate, start from 0.02)</a:t>
            </a:r>
          </a:p>
          <a:p>
            <a:pPr marL="285750" indent="-285750">
              <a:lnSpc>
                <a:spcPct val="150000"/>
              </a:lnSpc>
              <a:spcBef>
                <a:spcPct val="20000"/>
              </a:spcBef>
              <a:buFont typeface="Arial"/>
              <a:buChar char="•"/>
            </a:pPr>
            <a:r>
              <a:rPr lang="en-US" sz="2100" dirty="0">
                <a:latin typeface="Arial" panose="020B0604020202020204" pitchFamily="34" charset="0"/>
                <a:cs typeface="Arial" panose="020B0604020202020204" pitchFamily="34" charset="0"/>
              </a:rPr>
              <a:t>Number of misclassification by using raw dataset and HOG dataset</a:t>
            </a:r>
          </a:p>
          <a:p>
            <a:pPr marL="285750" indent="-285750">
              <a:lnSpc>
                <a:spcPct val="150000"/>
              </a:lnSpc>
              <a:spcBef>
                <a:spcPct val="20000"/>
              </a:spcBef>
              <a:buFont typeface="Arial"/>
              <a:buChar char="•"/>
            </a:pPr>
            <a:r>
              <a:rPr lang="en-US" sz="2100" dirty="0">
                <a:latin typeface="Arial" panose="020B0604020202020204" pitchFamily="34" charset="0"/>
                <a:cs typeface="Arial" panose="020B0604020202020204" pitchFamily="34" charset="0"/>
              </a:rPr>
              <a:t>HOG increase the accuracy by nearly </a:t>
            </a:r>
            <a:r>
              <a:rPr lang="en-US" sz="2100" dirty="0">
                <a:solidFill>
                  <a:srgbClr val="FF0000"/>
                </a:solidFill>
                <a:latin typeface="Arial" panose="020B0604020202020204" pitchFamily="34" charset="0"/>
                <a:cs typeface="Arial" panose="020B0604020202020204" pitchFamily="34" charset="0"/>
              </a:rPr>
              <a:t>15% </a:t>
            </a:r>
          </a:p>
          <a:p>
            <a:pPr marL="285750" indent="-285750">
              <a:lnSpc>
                <a:spcPct val="150000"/>
              </a:lnSpc>
              <a:spcBef>
                <a:spcPct val="20000"/>
              </a:spcBef>
              <a:buFont typeface="Arial"/>
              <a:buChar char="•"/>
            </a:pPr>
            <a:r>
              <a:rPr lang="en-US" sz="2100" dirty="0">
                <a:latin typeface="Arial" panose="020B0604020202020204" pitchFamily="34" charset="0"/>
                <a:cs typeface="Arial" panose="020B0604020202020204" pitchFamily="34" charset="0"/>
              </a:rPr>
              <a:t>The best accuracy of this model is </a:t>
            </a:r>
            <a:r>
              <a:rPr lang="en-US" sz="2100" dirty="0">
                <a:solidFill>
                  <a:srgbClr val="FF0000"/>
                </a:solidFill>
                <a:latin typeface="Arial" panose="020B0604020202020204" pitchFamily="34" charset="0"/>
                <a:cs typeface="Arial" panose="020B0604020202020204" pitchFamily="34" charset="0"/>
              </a:rPr>
              <a:t>89.6%</a:t>
            </a:r>
          </a:p>
        </p:txBody>
      </p:sp>
      <p:pic>
        <p:nvPicPr>
          <p:cNvPr id="12" name="图片 11">
            <a:extLst>
              <a:ext uri="{FF2B5EF4-FFF2-40B4-BE49-F238E27FC236}">
                <a16:creationId xmlns:a16="http://schemas.microsoft.com/office/drawing/2014/main" id="{9613E790-D124-2348-9281-6DE9A38911B2}"/>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941" t="4918" r="8199"/>
          <a:stretch/>
        </p:blipFill>
        <p:spPr bwMode="auto">
          <a:xfrm>
            <a:off x="4432852" y="1063229"/>
            <a:ext cx="4462670" cy="2757625"/>
          </a:xfrm>
          <a:prstGeom prst="rect">
            <a:avLst/>
          </a:prstGeom>
          <a:noFill/>
          <a:ln>
            <a:noFill/>
          </a:ln>
        </p:spPr>
      </p:pic>
      <p:sp>
        <p:nvSpPr>
          <p:cNvPr id="2" name="灯片编号占位符 1">
            <a:extLst>
              <a:ext uri="{FF2B5EF4-FFF2-40B4-BE49-F238E27FC236}">
                <a16:creationId xmlns:a16="http://schemas.microsoft.com/office/drawing/2014/main" id="{6AEB8DE5-8BEC-4C28-9B40-DB2BD4CCA3F6}"/>
              </a:ext>
            </a:extLst>
          </p:cNvPr>
          <p:cNvSpPr>
            <a:spLocks noGrp="1"/>
          </p:cNvSpPr>
          <p:nvPr>
            <p:ph type="sldNum" sz="quarter" idx="12"/>
          </p:nvPr>
        </p:nvSpPr>
        <p:spPr>
          <a:xfrm>
            <a:off x="6553200" y="4767263"/>
            <a:ext cx="2133600" cy="273844"/>
          </a:xfrm>
        </p:spPr>
        <p:txBody>
          <a:bodyPr vert="horz" lIns="91440" tIns="45720" rIns="91440" bIns="45720" rtlCol="0" anchor="b">
            <a:normAutofit/>
          </a:bodyPr>
          <a:lstStyle/>
          <a:p>
            <a:pPr>
              <a:lnSpc>
                <a:spcPct val="90000"/>
              </a:lnSpc>
              <a:spcAft>
                <a:spcPts val="600"/>
              </a:spcAft>
            </a:pPr>
            <a:fld id="{106E12CD-FCB1-464E-A775-0B83FDDACE03}" type="slidenum">
              <a:rPr lang="en-US" smtClean="0"/>
              <a:pPr>
                <a:lnSpc>
                  <a:spcPct val="90000"/>
                </a:lnSpc>
                <a:spcAft>
                  <a:spcPts val="600"/>
                </a:spcAft>
              </a:pPr>
              <a:t>4</a:t>
            </a:fld>
            <a:endParaRPr lang="en-US"/>
          </a:p>
        </p:txBody>
      </p:sp>
    </p:spTree>
    <p:extLst>
      <p:ext uri="{BB962C8B-B14F-4D97-AF65-F5344CB8AC3E}">
        <p14:creationId xmlns:p14="http://schemas.microsoft.com/office/powerpoint/2010/main" val="3870454342"/>
      </p:ext>
    </p:extLst>
  </p:cSld>
  <p:clrMapOvr>
    <a:masterClrMapping/>
  </p:clrMapOvr>
  <mc:AlternateContent xmlns:mc="http://schemas.openxmlformats.org/markup-compatibility/2006" xmlns:p14="http://schemas.microsoft.com/office/powerpoint/2010/main">
    <mc:Choice Requires="p14">
      <p:transition spd="slow" p14:dur="2000" advTm="54693"/>
    </mc:Choice>
    <mc:Fallback xmlns="">
      <p:transition spd="slow" advTm="54693"/>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1">
            <a:extLst>
              <a:ext uri="{FF2B5EF4-FFF2-40B4-BE49-F238E27FC236}">
                <a16:creationId xmlns:a16="http://schemas.microsoft.com/office/drawing/2014/main" id="{1173FEA6-2C6B-4F3F-B5AF-8C3C1E10D28B}"/>
              </a:ext>
            </a:extLst>
          </p:cNvPr>
          <p:cNvSpPr txBox="1">
            <a:spLocks/>
          </p:cNvSpPr>
          <p:nvPr/>
        </p:nvSpPr>
        <p:spPr>
          <a:xfrm>
            <a:off x="457200" y="205979"/>
            <a:ext cx="8229600" cy="85725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bg1"/>
                </a:solidFill>
                <a:latin typeface="Arial"/>
                <a:ea typeface="+mj-ea"/>
                <a:cs typeface="Arial"/>
              </a:defRPr>
            </a:lvl1pPr>
          </a:lstStyle>
          <a:p>
            <a:pPr algn="l">
              <a:spcAft>
                <a:spcPts val="600"/>
              </a:spcAft>
            </a:pPr>
            <a:r>
              <a:rPr lang="en-US" sz="2400" b="1" dirty="0">
                <a:solidFill>
                  <a:schemeClr val="tx1"/>
                </a:solidFill>
              </a:rPr>
              <a:t>Algorithm 2: SVM</a:t>
            </a:r>
          </a:p>
        </p:txBody>
      </p:sp>
      <p:sp>
        <p:nvSpPr>
          <p:cNvPr id="11" name="TextBox 7">
            <a:extLst>
              <a:ext uri="{FF2B5EF4-FFF2-40B4-BE49-F238E27FC236}">
                <a16:creationId xmlns:a16="http://schemas.microsoft.com/office/drawing/2014/main" id="{9E1B6243-EF6D-0743-9B2C-38A5B0022B88}"/>
              </a:ext>
            </a:extLst>
          </p:cNvPr>
          <p:cNvSpPr txBox="1"/>
          <p:nvPr/>
        </p:nvSpPr>
        <p:spPr>
          <a:xfrm>
            <a:off x="457199" y="988322"/>
            <a:ext cx="7484165" cy="3027087"/>
          </a:xfrm>
          <a:prstGeom prst="rect">
            <a:avLst/>
          </a:prstGeom>
        </p:spPr>
        <p:txBody>
          <a:bodyPr vert="horz" lIns="91440" tIns="45720" rIns="91440" bIns="45720" rtlCol="0">
            <a:normAutofit/>
          </a:bodyPr>
          <a:lstStyle/>
          <a:p>
            <a:pPr marL="285750" indent="-285750">
              <a:lnSpc>
                <a:spcPct val="150000"/>
              </a:lnSpc>
              <a:spcBef>
                <a:spcPct val="20000"/>
              </a:spcBef>
              <a:buFont typeface="Arial"/>
              <a:buChar char="•"/>
            </a:pPr>
            <a:r>
              <a:rPr lang="en-US" dirty="0">
                <a:latin typeface="Arial" panose="020B0604020202020204" pitchFamily="34" charset="0"/>
                <a:cs typeface="Arial" panose="020B0604020202020204" pitchFamily="34" charset="0"/>
              </a:rPr>
              <a:t>SVM: Training examples to points in space to </a:t>
            </a:r>
            <a:r>
              <a:rPr lang="en-US" dirty="0">
                <a:solidFill>
                  <a:srgbClr val="FF0000"/>
                </a:solidFill>
                <a:latin typeface="Arial" panose="020B0604020202020204" pitchFamily="34" charset="0"/>
                <a:cs typeface="Arial" panose="020B0604020202020204" pitchFamily="34" charset="0"/>
              </a:rPr>
              <a:t>maximize the width of the gap</a:t>
            </a:r>
            <a:r>
              <a:rPr lang="en-US" dirty="0">
                <a:latin typeface="Arial" panose="020B0604020202020204" pitchFamily="34" charset="0"/>
                <a:cs typeface="Arial" panose="020B0604020202020204" pitchFamily="34" charset="0"/>
              </a:rPr>
              <a:t> between the two categories</a:t>
            </a:r>
          </a:p>
          <a:p>
            <a:pPr marL="285750" indent="-285750">
              <a:lnSpc>
                <a:spcPct val="150000"/>
              </a:lnSpc>
              <a:spcBef>
                <a:spcPct val="20000"/>
              </a:spcBef>
              <a:buFont typeface="Arial"/>
              <a:buChar char="•"/>
            </a:pPr>
            <a:r>
              <a:rPr lang="en-US" altLang="zh-CN" dirty="0">
                <a:latin typeface="Arial" panose="020B0604020202020204" pitchFamily="34" charset="0"/>
                <a:cs typeface="Arial" panose="020B0604020202020204" pitchFamily="34" charset="0"/>
              </a:rPr>
              <a:t>We set the penalty term C as </a:t>
            </a:r>
            <a:r>
              <a:rPr lang="en-US" altLang="zh-CN" dirty="0">
                <a:solidFill>
                  <a:srgbClr val="FF0000"/>
                </a:solidFill>
                <a:latin typeface="Arial" panose="020B0604020202020204" pitchFamily="34" charset="0"/>
                <a:cs typeface="Arial" panose="020B0604020202020204" pitchFamily="34" charset="0"/>
              </a:rPr>
              <a:t>1</a:t>
            </a:r>
          </a:p>
          <a:p>
            <a:pPr marL="285750" indent="-285750">
              <a:lnSpc>
                <a:spcPct val="150000"/>
              </a:lnSpc>
              <a:spcBef>
                <a:spcPct val="20000"/>
              </a:spcBef>
              <a:buFont typeface="Arial"/>
              <a:buChar char="•"/>
            </a:pPr>
            <a:r>
              <a:rPr lang="en-US" altLang="zh-CN" dirty="0">
                <a:latin typeface="Arial" panose="020B0604020202020204" pitchFamily="34" charset="0"/>
                <a:cs typeface="Arial" panose="020B0604020202020204" pitchFamily="34" charset="0"/>
              </a:rPr>
              <a:t>We compare the </a:t>
            </a:r>
            <a:r>
              <a:rPr lang="en-US" altLang="zh-CN" dirty="0">
                <a:solidFill>
                  <a:srgbClr val="FF0000"/>
                </a:solidFill>
                <a:latin typeface="Arial" panose="020B0604020202020204" pitchFamily="34" charset="0"/>
                <a:cs typeface="Arial" panose="020B0604020202020204" pitchFamily="34" charset="0"/>
              </a:rPr>
              <a:t>linear, polynomial and </a:t>
            </a:r>
            <a:r>
              <a:rPr lang="en-US" altLang="zh-CN" dirty="0" err="1">
                <a:solidFill>
                  <a:srgbClr val="FF0000"/>
                </a:solidFill>
                <a:latin typeface="Arial" panose="020B0604020202020204" pitchFamily="34" charset="0"/>
                <a:cs typeface="Arial" panose="020B0604020202020204" pitchFamily="34" charset="0"/>
              </a:rPr>
              <a:t>rbf</a:t>
            </a:r>
            <a:r>
              <a:rPr lang="en-US" altLang="zh-CN" dirty="0">
                <a:solidFill>
                  <a:srgbClr val="FF0000"/>
                </a:solidFill>
                <a:latin typeface="Arial" panose="020B0604020202020204" pitchFamily="34" charset="0"/>
                <a:cs typeface="Arial" panose="020B0604020202020204" pitchFamily="34" charset="0"/>
              </a:rPr>
              <a:t> kernel</a:t>
            </a:r>
            <a:r>
              <a:rPr lang="en-US" altLang="zh-CN" dirty="0">
                <a:latin typeface="Arial" panose="020B0604020202020204" pitchFamily="34" charset="0"/>
                <a:cs typeface="Arial" panose="020B0604020202020204" pitchFamily="34" charset="0"/>
              </a:rPr>
              <a:t>. </a:t>
            </a:r>
          </a:p>
          <a:p>
            <a:pPr marL="285750" indent="-285750">
              <a:lnSpc>
                <a:spcPct val="150000"/>
              </a:lnSpc>
              <a:spcBef>
                <a:spcPct val="20000"/>
              </a:spcBef>
              <a:buFont typeface="Arial"/>
              <a:buChar char="•"/>
            </a:pPr>
            <a:r>
              <a:rPr lang="en-US" altLang="zh-CN" dirty="0">
                <a:latin typeface="Arial" panose="020B0604020202020204" pitchFamily="34" charset="0"/>
                <a:cs typeface="Arial" panose="020B0604020202020204" pitchFamily="34" charset="0"/>
              </a:rPr>
              <a:t>We choose </a:t>
            </a:r>
            <a:r>
              <a:rPr lang="en-US" altLang="zh-CN" dirty="0">
                <a:solidFill>
                  <a:srgbClr val="FF0000"/>
                </a:solidFill>
                <a:latin typeface="Arial" panose="020B0604020202020204" pitchFamily="34" charset="0"/>
                <a:cs typeface="Arial" panose="020B0604020202020204" pitchFamily="34" charset="0"/>
              </a:rPr>
              <a:t>gray and hog data </a:t>
            </a:r>
            <a:r>
              <a:rPr lang="en-US" altLang="zh-CN" dirty="0">
                <a:latin typeface="Arial" panose="020B0604020202020204" pitchFamily="34" charset="0"/>
                <a:cs typeface="Arial" panose="020B0604020202020204" pitchFamily="34" charset="0"/>
              </a:rPr>
              <a:t>as out training data in this experiment.</a:t>
            </a:r>
            <a:endParaRPr lang="en-US" dirty="0">
              <a:latin typeface="Arial" panose="020B0604020202020204" pitchFamily="34" charset="0"/>
              <a:cs typeface="Arial" panose="020B0604020202020204" pitchFamily="34" charset="0"/>
            </a:endParaRPr>
          </a:p>
        </p:txBody>
      </p:sp>
      <p:sp>
        <p:nvSpPr>
          <p:cNvPr id="2" name="灯片编号占位符 1">
            <a:extLst>
              <a:ext uri="{FF2B5EF4-FFF2-40B4-BE49-F238E27FC236}">
                <a16:creationId xmlns:a16="http://schemas.microsoft.com/office/drawing/2014/main" id="{6AEB8DE5-8BEC-4C28-9B40-DB2BD4CCA3F6}"/>
              </a:ext>
            </a:extLst>
          </p:cNvPr>
          <p:cNvSpPr>
            <a:spLocks noGrp="1"/>
          </p:cNvSpPr>
          <p:nvPr>
            <p:ph type="sldNum" sz="quarter" idx="12"/>
          </p:nvPr>
        </p:nvSpPr>
        <p:spPr>
          <a:xfrm>
            <a:off x="6553200" y="4767263"/>
            <a:ext cx="2133600" cy="273844"/>
          </a:xfrm>
        </p:spPr>
        <p:txBody>
          <a:bodyPr vert="horz" lIns="91440" tIns="45720" rIns="91440" bIns="45720" rtlCol="0" anchor="b">
            <a:normAutofit/>
          </a:bodyPr>
          <a:lstStyle/>
          <a:p>
            <a:pPr>
              <a:lnSpc>
                <a:spcPct val="90000"/>
              </a:lnSpc>
              <a:spcAft>
                <a:spcPts val="600"/>
              </a:spcAft>
            </a:pPr>
            <a:fld id="{106E12CD-FCB1-464E-A775-0B83FDDACE03}" type="slidenum">
              <a:rPr lang="en-US" smtClean="0"/>
              <a:pPr>
                <a:lnSpc>
                  <a:spcPct val="90000"/>
                </a:lnSpc>
                <a:spcAft>
                  <a:spcPts val="600"/>
                </a:spcAft>
              </a:pPr>
              <a:t>5</a:t>
            </a:fld>
            <a:endParaRPr lang="en-US"/>
          </a:p>
        </p:txBody>
      </p:sp>
    </p:spTree>
    <p:extLst>
      <p:ext uri="{BB962C8B-B14F-4D97-AF65-F5344CB8AC3E}">
        <p14:creationId xmlns:p14="http://schemas.microsoft.com/office/powerpoint/2010/main" val="317863770"/>
      </p:ext>
    </p:extLst>
  </p:cSld>
  <p:clrMapOvr>
    <a:masterClrMapping/>
  </p:clrMapOvr>
  <mc:AlternateContent xmlns:mc="http://schemas.openxmlformats.org/markup-compatibility/2006" xmlns:p14="http://schemas.microsoft.com/office/powerpoint/2010/main">
    <mc:Choice Requires="p14">
      <p:transition spd="slow" p14:dur="2000" advTm="54693"/>
    </mc:Choice>
    <mc:Fallback xmlns="">
      <p:transition spd="slow" advTm="54693"/>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1">
            <a:extLst>
              <a:ext uri="{FF2B5EF4-FFF2-40B4-BE49-F238E27FC236}">
                <a16:creationId xmlns:a16="http://schemas.microsoft.com/office/drawing/2014/main" id="{1173FEA6-2C6B-4F3F-B5AF-8C3C1E10D28B}"/>
              </a:ext>
            </a:extLst>
          </p:cNvPr>
          <p:cNvSpPr txBox="1">
            <a:spLocks/>
          </p:cNvSpPr>
          <p:nvPr/>
        </p:nvSpPr>
        <p:spPr>
          <a:xfrm>
            <a:off x="198782" y="133923"/>
            <a:ext cx="8229600" cy="85725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bg1"/>
                </a:solidFill>
                <a:latin typeface="Arial"/>
                <a:ea typeface="+mj-ea"/>
                <a:cs typeface="Arial"/>
              </a:defRPr>
            </a:lvl1pPr>
          </a:lstStyle>
          <a:p>
            <a:pPr algn="l">
              <a:spcAft>
                <a:spcPts val="600"/>
              </a:spcAft>
            </a:pPr>
            <a:r>
              <a:rPr lang="en-US" sz="2400" b="1" dirty="0">
                <a:solidFill>
                  <a:schemeClr val="tx1"/>
                </a:solidFill>
              </a:rPr>
              <a:t>Algorithm 2: SVM</a:t>
            </a:r>
          </a:p>
        </p:txBody>
      </p:sp>
      <p:sp>
        <p:nvSpPr>
          <p:cNvPr id="2" name="灯片编号占位符 1">
            <a:extLst>
              <a:ext uri="{FF2B5EF4-FFF2-40B4-BE49-F238E27FC236}">
                <a16:creationId xmlns:a16="http://schemas.microsoft.com/office/drawing/2014/main" id="{6AEB8DE5-8BEC-4C28-9B40-DB2BD4CCA3F6}"/>
              </a:ext>
            </a:extLst>
          </p:cNvPr>
          <p:cNvSpPr>
            <a:spLocks noGrp="1"/>
          </p:cNvSpPr>
          <p:nvPr>
            <p:ph type="sldNum" sz="quarter" idx="12"/>
          </p:nvPr>
        </p:nvSpPr>
        <p:spPr>
          <a:xfrm>
            <a:off x="6553200" y="4767263"/>
            <a:ext cx="2133600" cy="273844"/>
          </a:xfrm>
        </p:spPr>
        <p:txBody>
          <a:bodyPr vert="horz" lIns="91440" tIns="45720" rIns="91440" bIns="45720" rtlCol="0" anchor="b">
            <a:normAutofit/>
          </a:bodyPr>
          <a:lstStyle/>
          <a:p>
            <a:pPr>
              <a:lnSpc>
                <a:spcPct val="90000"/>
              </a:lnSpc>
              <a:spcAft>
                <a:spcPts val="600"/>
              </a:spcAft>
            </a:pPr>
            <a:fld id="{106E12CD-FCB1-464E-A775-0B83FDDACE03}" type="slidenum">
              <a:rPr lang="en-US" smtClean="0"/>
              <a:pPr>
                <a:lnSpc>
                  <a:spcPct val="90000"/>
                </a:lnSpc>
                <a:spcAft>
                  <a:spcPts val="600"/>
                </a:spcAft>
              </a:pPr>
              <a:t>6</a:t>
            </a:fld>
            <a:endParaRPr lang="en-US"/>
          </a:p>
        </p:txBody>
      </p:sp>
      <p:sp>
        <p:nvSpPr>
          <p:cNvPr id="3" name="矩形 2">
            <a:extLst>
              <a:ext uri="{FF2B5EF4-FFF2-40B4-BE49-F238E27FC236}">
                <a16:creationId xmlns:a16="http://schemas.microsoft.com/office/drawing/2014/main" id="{0D4E74E8-0F7D-A44C-9834-86BE84B2CBDD}"/>
              </a:ext>
            </a:extLst>
          </p:cNvPr>
          <p:cNvSpPr/>
          <p:nvPr/>
        </p:nvSpPr>
        <p:spPr>
          <a:xfrm>
            <a:off x="198782" y="820694"/>
            <a:ext cx="6498112" cy="416011"/>
          </a:xfrm>
          <a:prstGeom prst="rect">
            <a:avLst/>
          </a:prstGeom>
        </p:spPr>
        <p:txBody>
          <a:bodyPr wrap="square">
            <a:spAutoFit/>
          </a:bodyPr>
          <a:lstStyle/>
          <a:p>
            <a:pPr>
              <a:lnSpc>
                <a:spcPct val="150000"/>
              </a:lnSpc>
              <a:spcBef>
                <a:spcPct val="20000"/>
              </a:spcBef>
            </a:pPr>
            <a:r>
              <a:rPr lang="en-US" altLang="zh-CN" sz="1600" dirty="0">
                <a:latin typeface="Arial" panose="020B0604020202020204" pitchFamily="34" charset="0"/>
                <a:cs typeface="Arial" panose="020B0604020202020204" pitchFamily="34" charset="0"/>
              </a:rPr>
              <a:t>SVM with linear kernel, using gray images as data</a:t>
            </a:r>
          </a:p>
        </p:txBody>
      </p:sp>
      <p:pic>
        <p:nvPicPr>
          <p:cNvPr id="6" name="图片 5" descr="图片包含 图形用户界面&#10;&#10;描述已自动生成">
            <a:extLst>
              <a:ext uri="{FF2B5EF4-FFF2-40B4-BE49-F238E27FC236}">
                <a16:creationId xmlns:a16="http://schemas.microsoft.com/office/drawing/2014/main" id="{2EBC0EAD-BABB-B642-AC2F-F66BA96BD1C9}"/>
              </a:ext>
            </a:extLst>
          </p:cNvPr>
          <p:cNvPicPr>
            <a:picLocks noChangeAspect="1"/>
          </p:cNvPicPr>
          <p:nvPr/>
        </p:nvPicPr>
        <p:blipFill>
          <a:blip r:embed="rId3"/>
          <a:stretch>
            <a:fillRect/>
          </a:stretch>
        </p:blipFill>
        <p:spPr>
          <a:xfrm>
            <a:off x="1709532" y="1512327"/>
            <a:ext cx="7320269" cy="2733781"/>
          </a:xfrm>
          <a:prstGeom prst="rect">
            <a:avLst/>
          </a:prstGeom>
        </p:spPr>
      </p:pic>
      <p:sp>
        <p:nvSpPr>
          <p:cNvPr id="4" name="矩形 3">
            <a:extLst>
              <a:ext uri="{FF2B5EF4-FFF2-40B4-BE49-F238E27FC236}">
                <a16:creationId xmlns:a16="http://schemas.microsoft.com/office/drawing/2014/main" id="{FE68DF5C-1E5C-DF40-8AD4-0535C571217A}"/>
              </a:ext>
            </a:extLst>
          </p:cNvPr>
          <p:cNvSpPr/>
          <p:nvPr/>
        </p:nvSpPr>
        <p:spPr>
          <a:xfrm>
            <a:off x="198782" y="1986493"/>
            <a:ext cx="1600200" cy="1170513"/>
          </a:xfrm>
          <a:prstGeom prst="rect">
            <a:avLst/>
          </a:prstGeom>
        </p:spPr>
        <p:txBody>
          <a:bodyPr wrap="square">
            <a:spAutoFit/>
          </a:bodyPr>
          <a:lstStyle/>
          <a:p>
            <a:pPr>
              <a:lnSpc>
                <a:spcPct val="150000"/>
              </a:lnSpc>
              <a:spcBef>
                <a:spcPct val="20000"/>
              </a:spcBef>
            </a:pPr>
            <a:r>
              <a:rPr lang="en-US" altLang="zh-CN" sz="1200" dirty="0">
                <a:solidFill>
                  <a:srgbClr val="0070C0"/>
                </a:solidFill>
                <a:latin typeface="Arial" panose="020B0604020202020204" pitchFamily="34" charset="0"/>
                <a:cs typeface="Arial" panose="020B0604020202020204" pitchFamily="34" charset="0"/>
              </a:rPr>
              <a:t>Accuracy: </a:t>
            </a:r>
            <a:r>
              <a:rPr lang="en" altLang="zh-CN" sz="1200" dirty="0">
                <a:solidFill>
                  <a:srgbClr val="0070C0"/>
                </a:solidFill>
              </a:rPr>
              <a:t>0.7905701754385965       0.7324561403508771      0.7214912280701754</a:t>
            </a:r>
            <a:endParaRPr lang="en-US" altLang="zh-CN" sz="1200" dirty="0">
              <a:solidFill>
                <a:srgbClr val="0070C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56313636"/>
      </p:ext>
    </p:extLst>
  </p:cSld>
  <p:clrMapOvr>
    <a:masterClrMapping/>
  </p:clrMapOvr>
  <mc:AlternateContent xmlns:mc="http://schemas.openxmlformats.org/markup-compatibility/2006" xmlns:p14="http://schemas.microsoft.com/office/powerpoint/2010/main">
    <mc:Choice Requires="p14">
      <p:transition spd="slow" p14:dur="2000" advTm="54693"/>
    </mc:Choice>
    <mc:Fallback xmlns="">
      <p:transition spd="slow" advTm="54693"/>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1">
            <a:extLst>
              <a:ext uri="{FF2B5EF4-FFF2-40B4-BE49-F238E27FC236}">
                <a16:creationId xmlns:a16="http://schemas.microsoft.com/office/drawing/2014/main" id="{1173FEA6-2C6B-4F3F-B5AF-8C3C1E10D28B}"/>
              </a:ext>
            </a:extLst>
          </p:cNvPr>
          <p:cNvSpPr txBox="1">
            <a:spLocks/>
          </p:cNvSpPr>
          <p:nvPr/>
        </p:nvSpPr>
        <p:spPr>
          <a:xfrm>
            <a:off x="198782" y="133923"/>
            <a:ext cx="8229600" cy="85725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bg1"/>
                </a:solidFill>
                <a:latin typeface="Arial"/>
                <a:ea typeface="+mj-ea"/>
                <a:cs typeface="Arial"/>
              </a:defRPr>
            </a:lvl1pPr>
          </a:lstStyle>
          <a:p>
            <a:pPr algn="l">
              <a:spcAft>
                <a:spcPts val="600"/>
              </a:spcAft>
            </a:pPr>
            <a:r>
              <a:rPr lang="en-US" sz="2400" b="1" dirty="0">
                <a:solidFill>
                  <a:schemeClr val="tx1"/>
                </a:solidFill>
              </a:rPr>
              <a:t>Algorithm 2: SVM</a:t>
            </a:r>
          </a:p>
        </p:txBody>
      </p:sp>
      <p:sp>
        <p:nvSpPr>
          <p:cNvPr id="2" name="灯片编号占位符 1">
            <a:extLst>
              <a:ext uri="{FF2B5EF4-FFF2-40B4-BE49-F238E27FC236}">
                <a16:creationId xmlns:a16="http://schemas.microsoft.com/office/drawing/2014/main" id="{6AEB8DE5-8BEC-4C28-9B40-DB2BD4CCA3F6}"/>
              </a:ext>
            </a:extLst>
          </p:cNvPr>
          <p:cNvSpPr>
            <a:spLocks noGrp="1"/>
          </p:cNvSpPr>
          <p:nvPr>
            <p:ph type="sldNum" sz="quarter" idx="12"/>
          </p:nvPr>
        </p:nvSpPr>
        <p:spPr>
          <a:xfrm>
            <a:off x="6553200" y="4767263"/>
            <a:ext cx="2133600" cy="273844"/>
          </a:xfrm>
        </p:spPr>
        <p:txBody>
          <a:bodyPr vert="horz" lIns="91440" tIns="45720" rIns="91440" bIns="45720" rtlCol="0" anchor="b">
            <a:normAutofit/>
          </a:bodyPr>
          <a:lstStyle/>
          <a:p>
            <a:pPr>
              <a:lnSpc>
                <a:spcPct val="90000"/>
              </a:lnSpc>
              <a:spcAft>
                <a:spcPts val="600"/>
              </a:spcAft>
            </a:pPr>
            <a:fld id="{106E12CD-FCB1-464E-A775-0B83FDDACE03}" type="slidenum">
              <a:rPr lang="en-US" smtClean="0"/>
              <a:pPr>
                <a:lnSpc>
                  <a:spcPct val="90000"/>
                </a:lnSpc>
                <a:spcAft>
                  <a:spcPts val="600"/>
                </a:spcAft>
              </a:pPr>
              <a:t>7</a:t>
            </a:fld>
            <a:endParaRPr lang="en-US"/>
          </a:p>
        </p:txBody>
      </p:sp>
      <p:sp>
        <p:nvSpPr>
          <p:cNvPr id="3" name="矩形 2">
            <a:extLst>
              <a:ext uri="{FF2B5EF4-FFF2-40B4-BE49-F238E27FC236}">
                <a16:creationId xmlns:a16="http://schemas.microsoft.com/office/drawing/2014/main" id="{0D4E74E8-0F7D-A44C-9834-86BE84B2CBDD}"/>
              </a:ext>
            </a:extLst>
          </p:cNvPr>
          <p:cNvSpPr/>
          <p:nvPr/>
        </p:nvSpPr>
        <p:spPr>
          <a:xfrm>
            <a:off x="198782" y="820694"/>
            <a:ext cx="6498112" cy="416011"/>
          </a:xfrm>
          <a:prstGeom prst="rect">
            <a:avLst/>
          </a:prstGeom>
        </p:spPr>
        <p:txBody>
          <a:bodyPr wrap="square">
            <a:spAutoFit/>
          </a:bodyPr>
          <a:lstStyle/>
          <a:p>
            <a:pPr>
              <a:lnSpc>
                <a:spcPct val="150000"/>
              </a:lnSpc>
              <a:spcBef>
                <a:spcPct val="20000"/>
              </a:spcBef>
            </a:pPr>
            <a:r>
              <a:rPr lang="en-US" altLang="zh-CN" sz="1600" dirty="0">
                <a:latin typeface="Arial" panose="020B0604020202020204" pitchFamily="34" charset="0"/>
                <a:cs typeface="Arial" panose="020B0604020202020204" pitchFamily="34" charset="0"/>
              </a:rPr>
              <a:t>SVM with linear kernel, using hog images as data</a:t>
            </a:r>
          </a:p>
        </p:txBody>
      </p:sp>
      <p:pic>
        <p:nvPicPr>
          <p:cNvPr id="6" name="图片 5">
            <a:extLst>
              <a:ext uri="{FF2B5EF4-FFF2-40B4-BE49-F238E27FC236}">
                <a16:creationId xmlns:a16="http://schemas.microsoft.com/office/drawing/2014/main" id="{2EBC0EAD-BABB-B642-AC2F-F66BA96BD1C9}"/>
              </a:ext>
            </a:extLst>
          </p:cNvPr>
          <p:cNvPicPr>
            <a:picLocks noChangeAspect="1"/>
          </p:cNvPicPr>
          <p:nvPr/>
        </p:nvPicPr>
        <p:blipFill>
          <a:blip r:embed="rId3"/>
          <a:srcRect/>
          <a:stretch/>
        </p:blipFill>
        <p:spPr>
          <a:xfrm>
            <a:off x="1709532" y="1588003"/>
            <a:ext cx="7320269" cy="2582428"/>
          </a:xfrm>
          <a:prstGeom prst="rect">
            <a:avLst/>
          </a:prstGeom>
        </p:spPr>
      </p:pic>
      <p:sp>
        <p:nvSpPr>
          <p:cNvPr id="4" name="矩形 3">
            <a:extLst>
              <a:ext uri="{FF2B5EF4-FFF2-40B4-BE49-F238E27FC236}">
                <a16:creationId xmlns:a16="http://schemas.microsoft.com/office/drawing/2014/main" id="{FE68DF5C-1E5C-DF40-8AD4-0535C571217A}"/>
              </a:ext>
            </a:extLst>
          </p:cNvPr>
          <p:cNvSpPr/>
          <p:nvPr/>
        </p:nvSpPr>
        <p:spPr>
          <a:xfrm>
            <a:off x="198782" y="1986493"/>
            <a:ext cx="1600200" cy="1207446"/>
          </a:xfrm>
          <a:prstGeom prst="rect">
            <a:avLst/>
          </a:prstGeom>
        </p:spPr>
        <p:txBody>
          <a:bodyPr wrap="square">
            <a:spAutoFit/>
          </a:bodyPr>
          <a:lstStyle/>
          <a:p>
            <a:pPr>
              <a:lnSpc>
                <a:spcPct val="150000"/>
              </a:lnSpc>
              <a:spcBef>
                <a:spcPct val="20000"/>
              </a:spcBef>
            </a:pPr>
            <a:r>
              <a:rPr lang="en-US" altLang="zh-CN" sz="1200" dirty="0">
                <a:solidFill>
                  <a:srgbClr val="0070C0"/>
                </a:solidFill>
                <a:latin typeface="Arial" panose="020B0604020202020204" pitchFamily="34" charset="0"/>
                <a:cs typeface="Arial" panose="020B0604020202020204" pitchFamily="34" charset="0"/>
              </a:rPr>
              <a:t>Accuracy:</a:t>
            </a:r>
          </a:p>
          <a:p>
            <a:pPr>
              <a:lnSpc>
                <a:spcPct val="150000"/>
              </a:lnSpc>
              <a:spcBef>
                <a:spcPct val="20000"/>
              </a:spcBef>
            </a:pPr>
            <a:r>
              <a:rPr lang="en-US" altLang="zh-CN" sz="1200" dirty="0">
                <a:solidFill>
                  <a:srgbClr val="0070C0"/>
                </a:solidFill>
              </a:rPr>
              <a:t>0.8125</a:t>
            </a:r>
            <a:r>
              <a:rPr lang="en" altLang="zh-CN" sz="1200" dirty="0">
                <a:solidFill>
                  <a:srgbClr val="0070C0"/>
                </a:solidFill>
              </a:rPr>
              <a:t>       </a:t>
            </a:r>
            <a:r>
              <a:rPr lang="en-US" altLang="zh-CN" sz="1200" dirty="0">
                <a:solidFill>
                  <a:srgbClr val="0070C0"/>
                </a:solidFill>
              </a:rPr>
              <a:t>0.7521929824561403</a:t>
            </a:r>
            <a:r>
              <a:rPr lang="en" altLang="zh-CN" sz="1200" dirty="0">
                <a:solidFill>
                  <a:srgbClr val="0070C0"/>
                </a:solidFill>
              </a:rPr>
              <a:t>      </a:t>
            </a:r>
            <a:r>
              <a:rPr lang="en-US" altLang="zh-CN" sz="1200" dirty="0">
                <a:solidFill>
                  <a:srgbClr val="0070C0"/>
                </a:solidFill>
              </a:rPr>
              <a:t>0.8004385964912281</a:t>
            </a:r>
            <a:endParaRPr lang="en-US" altLang="zh-CN" sz="1200" dirty="0">
              <a:solidFill>
                <a:srgbClr val="0070C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39882282"/>
      </p:ext>
    </p:extLst>
  </p:cSld>
  <p:clrMapOvr>
    <a:masterClrMapping/>
  </p:clrMapOvr>
  <mc:AlternateContent xmlns:mc="http://schemas.openxmlformats.org/markup-compatibility/2006" xmlns:p14="http://schemas.microsoft.com/office/powerpoint/2010/main">
    <mc:Choice Requires="p14">
      <p:transition spd="slow" p14:dur="2000" advTm="54693"/>
    </mc:Choice>
    <mc:Fallback xmlns="">
      <p:transition spd="slow" advTm="54693"/>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1">
            <a:extLst>
              <a:ext uri="{FF2B5EF4-FFF2-40B4-BE49-F238E27FC236}">
                <a16:creationId xmlns:a16="http://schemas.microsoft.com/office/drawing/2014/main" id="{1173FEA6-2C6B-4F3F-B5AF-8C3C1E10D28B}"/>
              </a:ext>
            </a:extLst>
          </p:cNvPr>
          <p:cNvSpPr txBox="1">
            <a:spLocks/>
          </p:cNvSpPr>
          <p:nvPr/>
        </p:nvSpPr>
        <p:spPr>
          <a:xfrm>
            <a:off x="198782" y="133923"/>
            <a:ext cx="8229600" cy="85725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bg1"/>
                </a:solidFill>
                <a:latin typeface="Arial"/>
                <a:ea typeface="+mj-ea"/>
                <a:cs typeface="Arial"/>
              </a:defRPr>
            </a:lvl1pPr>
          </a:lstStyle>
          <a:p>
            <a:pPr algn="l">
              <a:spcAft>
                <a:spcPts val="600"/>
              </a:spcAft>
            </a:pPr>
            <a:r>
              <a:rPr lang="en-US" sz="2400" b="1" dirty="0">
                <a:solidFill>
                  <a:schemeClr val="tx1"/>
                </a:solidFill>
              </a:rPr>
              <a:t>Algorithm 2: SVM</a:t>
            </a:r>
          </a:p>
        </p:txBody>
      </p:sp>
      <p:sp>
        <p:nvSpPr>
          <p:cNvPr id="2" name="灯片编号占位符 1">
            <a:extLst>
              <a:ext uri="{FF2B5EF4-FFF2-40B4-BE49-F238E27FC236}">
                <a16:creationId xmlns:a16="http://schemas.microsoft.com/office/drawing/2014/main" id="{6AEB8DE5-8BEC-4C28-9B40-DB2BD4CCA3F6}"/>
              </a:ext>
            </a:extLst>
          </p:cNvPr>
          <p:cNvSpPr>
            <a:spLocks noGrp="1"/>
          </p:cNvSpPr>
          <p:nvPr>
            <p:ph type="sldNum" sz="quarter" idx="12"/>
          </p:nvPr>
        </p:nvSpPr>
        <p:spPr>
          <a:xfrm>
            <a:off x="6553200" y="4767263"/>
            <a:ext cx="2133600" cy="273844"/>
          </a:xfrm>
        </p:spPr>
        <p:txBody>
          <a:bodyPr vert="horz" lIns="91440" tIns="45720" rIns="91440" bIns="45720" rtlCol="0" anchor="b">
            <a:normAutofit/>
          </a:bodyPr>
          <a:lstStyle/>
          <a:p>
            <a:pPr>
              <a:lnSpc>
                <a:spcPct val="90000"/>
              </a:lnSpc>
              <a:spcAft>
                <a:spcPts val="600"/>
              </a:spcAft>
            </a:pPr>
            <a:fld id="{106E12CD-FCB1-464E-A775-0B83FDDACE03}" type="slidenum">
              <a:rPr lang="en-US" smtClean="0"/>
              <a:pPr>
                <a:lnSpc>
                  <a:spcPct val="90000"/>
                </a:lnSpc>
                <a:spcAft>
                  <a:spcPts val="600"/>
                </a:spcAft>
              </a:pPr>
              <a:t>8</a:t>
            </a:fld>
            <a:endParaRPr lang="en-US"/>
          </a:p>
        </p:txBody>
      </p:sp>
      <p:sp>
        <p:nvSpPr>
          <p:cNvPr id="3" name="矩形 2">
            <a:extLst>
              <a:ext uri="{FF2B5EF4-FFF2-40B4-BE49-F238E27FC236}">
                <a16:creationId xmlns:a16="http://schemas.microsoft.com/office/drawing/2014/main" id="{0D4E74E8-0F7D-A44C-9834-86BE84B2CBDD}"/>
              </a:ext>
            </a:extLst>
          </p:cNvPr>
          <p:cNvSpPr/>
          <p:nvPr/>
        </p:nvSpPr>
        <p:spPr>
          <a:xfrm>
            <a:off x="198782" y="820694"/>
            <a:ext cx="6498112" cy="416011"/>
          </a:xfrm>
          <a:prstGeom prst="rect">
            <a:avLst/>
          </a:prstGeom>
        </p:spPr>
        <p:txBody>
          <a:bodyPr wrap="square">
            <a:spAutoFit/>
          </a:bodyPr>
          <a:lstStyle/>
          <a:p>
            <a:pPr>
              <a:lnSpc>
                <a:spcPct val="150000"/>
              </a:lnSpc>
              <a:spcBef>
                <a:spcPct val="20000"/>
              </a:spcBef>
            </a:pPr>
            <a:r>
              <a:rPr lang="en-US" altLang="zh-CN" sz="1600" dirty="0">
                <a:latin typeface="Arial" panose="020B0604020202020204" pitchFamily="34" charset="0"/>
                <a:cs typeface="Arial" panose="020B0604020202020204" pitchFamily="34" charset="0"/>
              </a:rPr>
              <a:t>SVM with RBF kernel, using gray images as data</a:t>
            </a:r>
          </a:p>
        </p:txBody>
      </p:sp>
      <p:pic>
        <p:nvPicPr>
          <p:cNvPr id="6" name="图片 5">
            <a:extLst>
              <a:ext uri="{FF2B5EF4-FFF2-40B4-BE49-F238E27FC236}">
                <a16:creationId xmlns:a16="http://schemas.microsoft.com/office/drawing/2014/main" id="{2EBC0EAD-BABB-B642-AC2F-F66BA96BD1C9}"/>
              </a:ext>
            </a:extLst>
          </p:cNvPr>
          <p:cNvPicPr>
            <a:picLocks noChangeAspect="1"/>
          </p:cNvPicPr>
          <p:nvPr/>
        </p:nvPicPr>
        <p:blipFill>
          <a:blip r:embed="rId3"/>
          <a:srcRect/>
          <a:stretch/>
        </p:blipFill>
        <p:spPr>
          <a:xfrm>
            <a:off x="1951747" y="1588003"/>
            <a:ext cx="6835838" cy="2582428"/>
          </a:xfrm>
          <a:prstGeom prst="rect">
            <a:avLst/>
          </a:prstGeom>
        </p:spPr>
      </p:pic>
      <p:sp>
        <p:nvSpPr>
          <p:cNvPr id="4" name="矩形 3">
            <a:extLst>
              <a:ext uri="{FF2B5EF4-FFF2-40B4-BE49-F238E27FC236}">
                <a16:creationId xmlns:a16="http://schemas.microsoft.com/office/drawing/2014/main" id="{FE68DF5C-1E5C-DF40-8AD4-0535C571217A}"/>
              </a:ext>
            </a:extLst>
          </p:cNvPr>
          <p:cNvSpPr/>
          <p:nvPr/>
        </p:nvSpPr>
        <p:spPr>
          <a:xfrm>
            <a:off x="198782" y="1986493"/>
            <a:ext cx="1600200" cy="1207446"/>
          </a:xfrm>
          <a:prstGeom prst="rect">
            <a:avLst/>
          </a:prstGeom>
        </p:spPr>
        <p:txBody>
          <a:bodyPr wrap="square">
            <a:spAutoFit/>
          </a:bodyPr>
          <a:lstStyle/>
          <a:p>
            <a:pPr>
              <a:lnSpc>
                <a:spcPct val="150000"/>
              </a:lnSpc>
              <a:spcBef>
                <a:spcPct val="20000"/>
              </a:spcBef>
            </a:pPr>
            <a:r>
              <a:rPr lang="en-US" altLang="zh-CN" sz="1200" dirty="0">
                <a:solidFill>
                  <a:srgbClr val="0070C0"/>
                </a:solidFill>
                <a:latin typeface="Arial" panose="020B0604020202020204" pitchFamily="34" charset="0"/>
                <a:cs typeface="Arial" panose="020B0604020202020204" pitchFamily="34" charset="0"/>
              </a:rPr>
              <a:t>Accuracy:</a:t>
            </a:r>
          </a:p>
          <a:p>
            <a:pPr>
              <a:lnSpc>
                <a:spcPct val="150000"/>
              </a:lnSpc>
              <a:spcBef>
                <a:spcPct val="20000"/>
              </a:spcBef>
            </a:pPr>
            <a:r>
              <a:rPr lang="en-US" altLang="zh-CN" sz="1200" dirty="0">
                <a:solidFill>
                  <a:srgbClr val="0070C0"/>
                </a:solidFill>
              </a:rPr>
              <a:t>0.8859649122807017</a:t>
            </a:r>
            <a:r>
              <a:rPr lang="en" altLang="zh-CN" sz="1200" dirty="0">
                <a:solidFill>
                  <a:srgbClr val="0070C0"/>
                </a:solidFill>
              </a:rPr>
              <a:t>       </a:t>
            </a:r>
            <a:r>
              <a:rPr lang="en-US" altLang="zh-CN" sz="1200" dirty="0">
                <a:solidFill>
                  <a:srgbClr val="0070C0"/>
                </a:solidFill>
              </a:rPr>
              <a:t>0.8914473684210527</a:t>
            </a:r>
            <a:r>
              <a:rPr lang="en" altLang="zh-CN" sz="1200" dirty="0">
                <a:solidFill>
                  <a:srgbClr val="0070C0"/>
                </a:solidFill>
              </a:rPr>
              <a:t>      </a:t>
            </a:r>
            <a:r>
              <a:rPr lang="en-US" altLang="zh-CN" sz="1200" dirty="0">
                <a:solidFill>
                  <a:srgbClr val="0070C0"/>
                </a:solidFill>
              </a:rPr>
              <a:t>0.8903508771929824</a:t>
            </a:r>
            <a:endParaRPr lang="en-US" altLang="zh-CN" sz="1200" dirty="0">
              <a:solidFill>
                <a:srgbClr val="0070C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28899194"/>
      </p:ext>
    </p:extLst>
  </p:cSld>
  <p:clrMapOvr>
    <a:masterClrMapping/>
  </p:clrMapOvr>
  <mc:AlternateContent xmlns:mc="http://schemas.openxmlformats.org/markup-compatibility/2006" xmlns:p14="http://schemas.microsoft.com/office/powerpoint/2010/main">
    <mc:Choice Requires="p14">
      <p:transition spd="slow" p14:dur="2000" advTm="54693"/>
    </mc:Choice>
    <mc:Fallback xmlns="">
      <p:transition spd="slow" advTm="54693"/>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1491</TotalTime>
  <Words>1482</Words>
  <Application>Microsoft Office PowerPoint</Application>
  <PresentationFormat>全屏显示(16:9)</PresentationFormat>
  <Paragraphs>146</Paragraphs>
  <Slides>16</Slides>
  <Notes>15</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16</vt:i4>
      </vt:variant>
    </vt:vector>
  </HeadingPairs>
  <TitlesOfParts>
    <vt:vector size="21" baseType="lpstr">
      <vt:lpstr>Arial</vt:lpstr>
      <vt:lpstr>Calibri</vt:lpstr>
      <vt:lpstr>tahoma</vt:lpstr>
      <vt:lpstr>Times New Roman</vt:lpstr>
      <vt:lpstr>Office Theme</vt:lpstr>
      <vt:lpstr>Machine Learning Based  Face Mask Recognition</vt:lpstr>
      <vt:lpstr>Introduction and dataset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Thank you for your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Geraldo Rivera</dc:creator>
  <cp:lastModifiedBy>Guo Jiaqi</cp:lastModifiedBy>
  <cp:revision>65</cp:revision>
  <dcterms:created xsi:type="dcterms:W3CDTF">2015-07-21T16:44:10Z</dcterms:created>
  <dcterms:modified xsi:type="dcterms:W3CDTF">2021-12-05T21:28:45Z</dcterms:modified>
</cp:coreProperties>
</file>