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89" r:id="rId4"/>
    <p:sldId id="258" r:id="rId5"/>
    <p:sldId id="285" r:id="rId6"/>
    <p:sldId id="286" r:id="rId7"/>
    <p:sldId id="290" r:id="rId8"/>
    <p:sldId id="304" r:id="rId9"/>
    <p:sldId id="303" r:id="rId10"/>
    <p:sldId id="302" r:id="rId11"/>
    <p:sldId id="296" r:id="rId12"/>
    <p:sldId id="305" r:id="rId13"/>
    <p:sldId id="291" r:id="rId14"/>
    <p:sldId id="293" r:id="rId15"/>
    <p:sldId id="294" r:id="rId16"/>
    <p:sldId id="297" r:id="rId17"/>
    <p:sldId id="287" r:id="rId18"/>
    <p:sldId id="300" r:id="rId19"/>
    <p:sldId id="307" r:id="rId20"/>
    <p:sldId id="310" r:id="rId21"/>
    <p:sldId id="306" r:id="rId22"/>
    <p:sldId id="312" r:id="rId23"/>
    <p:sldId id="301" r:id="rId24"/>
  </p:sldIdLst>
  <p:sldSz cx="9144000" cy="5143500" type="screen16x9"/>
  <p:notesSz cx="6858000" cy="9144000"/>
  <p:embeddedFontLst>
    <p:embeddedFont>
      <p:font typeface="SimSun" pitchFamily="2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Raleway ExtraBold" charset="0"/>
      <p:bold r:id="rId31"/>
      <p:boldItalic r:id="rId32"/>
    </p:embeddedFont>
    <p:embeddedFont>
      <p:font typeface="Raleway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57D8E5E-7DB0-4768-AE4B-6165487FBE54}">
  <a:tblStyle styleId="{B57D8E5E-7DB0-4768-AE4B-6165487FB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dLbls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0925337632079971E-17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7777777777777779E-3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0185067526415994E-16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7777777777777779E-3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1.0185067526415994E-16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Sheet1!$A$1:$A$8</c:f>
              <c:strCache>
                <c:ptCount val="8"/>
                <c:pt idx="0">
                  <c:v>Aug</c:v>
                </c:pt>
                <c:pt idx="1">
                  <c:v>Jul-Aug</c:v>
                </c:pt>
                <c:pt idx="2">
                  <c:v>Jun-Aug</c:v>
                </c:pt>
                <c:pt idx="3">
                  <c:v>May-Aug</c:v>
                </c:pt>
                <c:pt idx="4">
                  <c:v>Apr-Aug</c:v>
                </c:pt>
                <c:pt idx="5">
                  <c:v>Mar-Aug</c:v>
                </c:pt>
                <c:pt idx="6">
                  <c:v>Feb-Aug</c:v>
                </c:pt>
                <c:pt idx="7">
                  <c:v>Jan-Aug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52734</c:v>
                </c:pt>
                <c:pt idx="1">
                  <c:v>61510</c:v>
                </c:pt>
                <c:pt idx="2">
                  <c:v>64006</c:v>
                </c:pt>
                <c:pt idx="3">
                  <c:v>64932</c:v>
                </c:pt>
                <c:pt idx="4">
                  <c:v>65350</c:v>
                </c:pt>
                <c:pt idx="5">
                  <c:v>65535</c:v>
                </c:pt>
                <c:pt idx="6">
                  <c:v>65807</c:v>
                </c:pt>
                <c:pt idx="7">
                  <c:v>65903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24832"/>
        <c:axId val="97626368"/>
      </c:lineChart>
      <c:catAx>
        <c:axId val="97624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97626368"/>
        <c:crosses val="autoZero"/>
        <c:auto val="1"/>
        <c:lblAlgn val="ctr"/>
        <c:lblOffset val="100"/>
        <c:noMultiLvlLbl val="0"/>
      </c:catAx>
      <c:valAx>
        <c:axId val="97626368"/>
        <c:scaling>
          <c:orientation val="minMax"/>
          <c:min val="45000"/>
        </c:scaling>
        <c:delete val="0"/>
        <c:axPos val="l"/>
        <c:numFmt formatCode="General" sourceLinked="1"/>
        <c:majorTickMark val="none"/>
        <c:minorTickMark val="none"/>
        <c:tickLblPos val="nextTo"/>
        <c:crossAx val="97624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Type</c:v>
                </c:pt>
              </c:strCache>
            </c:strRef>
          </c:tx>
          <c:explosion val="19"/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20</c:v>
                </c:pt>
                <c:pt idx="2">
                  <c:v>19</c:v>
                </c:pt>
                <c:pt idx="3">
                  <c:v>16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7503E-B24F-4F48-BBB4-2A9E9111D1B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32B7766-B41F-4E0C-8D0E-07C7D030D6BE}">
      <dgm:prSet phldrT="[Text]"/>
      <dgm:spPr/>
      <dgm:t>
        <a:bodyPr/>
        <a:lstStyle/>
        <a:p>
          <a:r>
            <a:rPr lang="en-SG" b="1" dirty="0"/>
            <a:t>User</a:t>
          </a:r>
        </a:p>
      </dgm:t>
    </dgm:pt>
    <dgm:pt modelId="{043C792E-9924-4E08-A4A5-B158AACA1750}" type="parTrans" cxnId="{E6EB38DB-FD0B-468D-98F2-751214D5B6D8}">
      <dgm:prSet/>
      <dgm:spPr/>
      <dgm:t>
        <a:bodyPr/>
        <a:lstStyle/>
        <a:p>
          <a:endParaRPr lang="en-SG"/>
        </a:p>
      </dgm:t>
    </dgm:pt>
    <dgm:pt modelId="{9D196C57-B1BD-486A-AC46-F8ECDFF9447C}" type="sibTrans" cxnId="{E6EB38DB-FD0B-468D-98F2-751214D5B6D8}">
      <dgm:prSet/>
      <dgm:spPr/>
      <dgm:t>
        <a:bodyPr/>
        <a:lstStyle/>
        <a:p>
          <a:endParaRPr lang="en-SG"/>
        </a:p>
      </dgm:t>
    </dgm:pt>
    <dgm:pt modelId="{80C5F462-5B2B-479B-8340-B2B7E9390F03}">
      <dgm:prSet phldrT="[Text]"/>
      <dgm:spPr/>
      <dgm:t>
        <a:bodyPr/>
        <a:lstStyle/>
        <a:p>
          <a:r>
            <a:rPr lang="en-SG" b="1" dirty="0"/>
            <a:t>Voucher</a:t>
          </a:r>
        </a:p>
      </dgm:t>
    </dgm:pt>
    <dgm:pt modelId="{A9D6BF70-84F9-41ED-A05D-01E473BDA6D9}" type="parTrans" cxnId="{90FCCA4E-C35C-4270-96FA-B3980EF7487C}">
      <dgm:prSet/>
      <dgm:spPr/>
      <dgm:t>
        <a:bodyPr/>
        <a:lstStyle/>
        <a:p>
          <a:endParaRPr lang="en-SG"/>
        </a:p>
      </dgm:t>
    </dgm:pt>
    <dgm:pt modelId="{EA94971A-2A3E-4A9A-9CD2-3967BD53346E}" type="sibTrans" cxnId="{90FCCA4E-C35C-4270-96FA-B3980EF7487C}">
      <dgm:prSet/>
      <dgm:spPr/>
      <dgm:t>
        <a:bodyPr/>
        <a:lstStyle/>
        <a:p>
          <a:endParaRPr lang="en-SG"/>
        </a:p>
      </dgm:t>
    </dgm:pt>
    <dgm:pt modelId="{163359DE-A2E0-4334-AE5F-3FA2EB5F286A}">
      <dgm:prSet phldrT="[Text]"/>
      <dgm:spPr/>
      <dgm:t>
        <a:bodyPr/>
        <a:lstStyle/>
        <a:p>
          <a:r>
            <a:rPr lang="en-SG" b="1" dirty="0"/>
            <a:t>Date</a:t>
          </a:r>
        </a:p>
      </dgm:t>
    </dgm:pt>
    <dgm:pt modelId="{51CE19F1-EBE5-4352-9D31-9305870C32DF}" type="parTrans" cxnId="{D1EC9CB7-C978-43E6-BD41-18E225865E28}">
      <dgm:prSet/>
      <dgm:spPr/>
      <dgm:t>
        <a:bodyPr/>
        <a:lstStyle/>
        <a:p>
          <a:endParaRPr lang="en-SG"/>
        </a:p>
      </dgm:t>
    </dgm:pt>
    <dgm:pt modelId="{F8AF8894-DCD3-4EFD-A85D-DEB25215E8E4}" type="sibTrans" cxnId="{D1EC9CB7-C978-43E6-BD41-18E225865E28}">
      <dgm:prSet/>
      <dgm:spPr/>
      <dgm:t>
        <a:bodyPr/>
        <a:lstStyle/>
        <a:p>
          <a:endParaRPr lang="en-SG"/>
        </a:p>
      </dgm:t>
    </dgm:pt>
    <dgm:pt modelId="{AF3A1E15-C246-4FAE-9ABA-30D178C9750B}">
      <dgm:prSet custT="1"/>
      <dgm:spPr/>
      <dgm:t>
        <a:bodyPr/>
        <a:lstStyle/>
        <a:p>
          <a:r>
            <a:rPr lang="en-US" sz="900" dirty="0"/>
            <a:t>Voucher received time – Registration time</a:t>
          </a:r>
          <a:endParaRPr lang="en-SG" sz="900" dirty="0"/>
        </a:p>
      </dgm:t>
    </dgm:pt>
    <dgm:pt modelId="{C35DDD76-5AB2-4F94-A8C7-D70EAE8A5AF6}" type="parTrans" cxnId="{B0063BC2-7B7A-4F9E-919A-DAC674C0301B}">
      <dgm:prSet/>
      <dgm:spPr/>
      <dgm:t>
        <a:bodyPr/>
        <a:lstStyle/>
        <a:p>
          <a:endParaRPr lang="en-SG"/>
        </a:p>
      </dgm:t>
    </dgm:pt>
    <dgm:pt modelId="{A6436AB4-4BE4-4AF7-B006-1AF167E5D80B}" type="sibTrans" cxnId="{B0063BC2-7B7A-4F9E-919A-DAC674C0301B}">
      <dgm:prSet/>
      <dgm:spPr/>
      <dgm:t>
        <a:bodyPr/>
        <a:lstStyle/>
        <a:p>
          <a:endParaRPr lang="en-SG"/>
        </a:p>
      </dgm:t>
    </dgm:pt>
    <dgm:pt modelId="{2C0878D7-6929-45B0-8992-15FF81F173A6}">
      <dgm:prSet custT="1"/>
      <dgm:spPr/>
      <dgm:t>
        <a:bodyPr/>
        <a:lstStyle/>
        <a:p>
          <a:r>
            <a:rPr lang="en-US" sz="900" dirty="0"/>
            <a:t>% of Voucher  (use/all)</a:t>
          </a:r>
          <a:endParaRPr lang="en-SG" sz="900" dirty="0"/>
        </a:p>
      </dgm:t>
    </dgm:pt>
    <dgm:pt modelId="{406FEBB9-95DF-432E-A22E-193EACB8A8CC}" type="parTrans" cxnId="{87766575-0ADB-49D5-92A8-829DB31D626D}">
      <dgm:prSet/>
      <dgm:spPr/>
      <dgm:t>
        <a:bodyPr/>
        <a:lstStyle/>
        <a:p>
          <a:endParaRPr lang="en-SG"/>
        </a:p>
      </dgm:t>
    </dgm:pt>
    <dgm:pt modelId="{24A1B4E3-7417-4AE3-9C08-22AA6F126E2A}" type="sibTrans" cxnId="{87766575-0ADB-49D5-92A8-829DB31D626D}">
      <dgm:prSet/>
      <dgm:spPr/>
      <dgm:t>
        <a:bodyPr/>
        <a:lstStyle/>
        <a:p>
          <a:endParaRPr lang="en-SG"/>
        </a:p>
      </dgm:t>
    </dgm:pt>
    <dgm:pt modelId="{CE3B4719-DAA8-4AB3-8BAE-5AD7004563F7}">
      <dgm:prSet custT="1"/>
      <dgm:spPr/>
      <dgm:t>
        <a:bodyPr/>
        <a:lstStyle/>
        <a:p>
          <a:endParaRPr lang="en-SG" sz="500" dirty="0"/>
        </a:p>
      </dgm:t>
    </dgm:pt>
    <dgm:pt modelId="{BC376BA1-2406-4427-9546-6D3C0FA6ADB5}" type="parTrans" cxnId="{B8D1C859-91CB-43EC-AC43-31E8F79218CE}">
      <dgm:prSet/>
      <dgm:spPr/>
      <dgm:t>
        <a:bodyPr/>
        <a:lstStyle/>
        <a:p>
          <a:endParaRPr lang="en-SG"/>
        </a:p>
      </dgm:t>
    </dgm:pt>
    <dgm:pt modelId="{3D5857BD-A38F-4549-8A8C-6CE9AC71060B}" type="sibTrans" cxnId="{B8D1C859-91CB-43EC-AC43-31E8F79218CE}">
      <dgm:prSet/>
      <dgm:spPr/>
      <dgm:t>
        <a:bodyPr/>
        <a:lstStyle/>
        <a:p>
          <a:endParaRPr lang="en-SG"/>
        </a:p>
      </dgm:t>
    </dgm:pt>
    <dgm:pt modelId="{AA9DF185-1F50-4072-9A71-A17A57FB6922}">
      <dgm:prSet custT="1"/>
      <dgm:spPr/>
      <dgm:t>
        <a:bodyPr/>
        <a:lstStyle/>
        <a:p>
          <a:r>
            <a:rPr lang="en-US" sz="900" dirty="0"/>
            <a:t># of shops (use vouchers)</a:t>
          </a:r>
          <a:endParaRPr lang="en-SG" sz="900" dirty="0"/>
        </a:p>
      </dgm:t>
    </dgm:pt>
    <dgm:pt modelId="{BDDFCDB0-934B-4E06-8175-3E79F1FDDE44}" type="parTrans" cxnId="{99EC174F-46C6-4AE3-B256-C3253BF779DA}">
      <dgm:prSet/>
      <dgm:spPr/>
      <dgm:t>
        <a:bodyPr/>
        <a:lstStyle/>
        <a:p>
          <a:endParaRPr lang="en-SG"/>
        </a:p>
      </dgm:t>
    </dgm:pt>
    <dgm:pt modelId="{AAFF6CD6-712F-4138-A082-6E384F05F1CD}" type="sibTrans" cxnId="{99EC174F-46C6-4AE3-B256-C3253BF779DA}">
      <dgm:prSet/>
      <dgm:spPr/>
      <dgm:t>
        <a:bodyPr/>
        <a:lstStyle/>
        <a:p>
          <a:endParaRPr lang="en-SG"/>
        </a:p>
      </dgm:t>
    </dgm:pt>
    <dgm:pt modelId="{128B187B-309E-4AFA-8BF7-75F63F167A11}">
      <dgm:prSet custT="1"/>
      <dgm:spPr/>
      <dgm:t>
        <a:bodyPr/>
        <a:lstStyle/>
        <a:p>
          <a:r>
            <a:rPr lang="en-SG" sz="900" dirty="0"/>
            <a:t>% </a:t>
          </a:r>
          <a:r>
            <a:rPr lang="en-US" sz="900" dirty="0" err="1"/>
            <a:t>total_price</a:t>
          </a:r>
          <a:r>
            <a:rPr lang="en-US" sz="900" dirty="0"/>
            <a:t> (use/all)</a:t>
          </a:r>
          <a:endParaRPr lang="en-SG" sz="900" dirty="0"/>
        </a:p>
      </dgm:t>
    </dgm:pt>
    <dgm:pt modelId="{9551BC39-7466-48F8-85FC-247A4A7267D3}" type="parTrans" cxnId="{82CDF24D-5CC1-4B49-BC8E-094CEA641141}">
      <dgm:prSet/>
      <dgm:spPr/>
      <dgm:t>
        <a:bodyPr/>
        <a:lstStyle/>
        <a:p>
          <a:endParaRPr lang="en-SG"/>
        </a:p>
      </dgm:t>
    </dgm:pt>
    <dgm:pt modelId="{EA5DF727-6675-4D90-9170-B7606FC4F7F8}" type="sibTrans" cxnId="{82CDF24D-5CC1-4B49-BC8E-094CEA641141}">
      <dgm:prSet/>
      <dgm:spPr/>
      <dgm:t>
        <a:bodyPr/>
        <a:lstStyle/>
        <a:p>
          <a:endParaRPr lang="en-SG"/>
        </a:p>
      </dgm:t>
    </dgm:pt>
    <dgm:pt modelId="{3A319E07-6F5F-4EFC-A5DE-2249869721E6}">
      <dgm:prSet custT="1"/>
      <dgm:spPr/>
      <dgm:t>
        <a:bodyPr/>
        <a:lstStyle/>
        <a:p>
          <a:r>
            <a:rPr lang="en-GB" sz="900" dirty="0"/>
            <a:t>Recent shop time – received time</a:t>
          </a:r>
          <a:endParaRPr lang="en-SG" sz="900" dirty="0"/>
        </a:p>
      </dgm:t>
    </dgm:pt>
    <dgm:pt modelId="{7542F103-DFB1-4D09-A485-B14A31C30F63}" type="parTrans" cxnId="{D9D6A8FB-5DF7-4027-A424-2801690778D1}">
      <dgm:prSet/>
      <dgm:spPr/>
      <dgm:t>
        <a:bodyPr/>
        <a:lstStyle/>
        <a:p>
          <a:endParaRPr lang="en-SG"/>
        </a:p>
      </dgm:t>
    </dgm:pt>
    <dgm:pt modelId="{7B35B512-F382-486D-B786-48C50A65EB79}" type="sibTrans" cxnId="{D9D6A8FB-5DF7-4027-A424-2801690778D1}">
      <dgm:prSet/>
      <dgm:spPr/>
      <dgm:t>
        <a:bodyPr/>
        <a:lstStyle/>
        <a:p>
          <a:endParaRPr lang="en-SG"/>
        </a:p>
      </dgm:t>
    </dgm:pt>
    <dgm:pt modelId="{2F449237-9A6E-4F1B-B9F9-55BC9E4086D3}">
      <dgm:prSet custT="1"/>
      <dgm:spPr/>
      <dgm:t>
        <a:bodyPr/>
        <a:lstStyle/>
        <a:p>
          <a:r>
            <a:rPr lang="en-GB" sz="900" dirty="0"/>
            <a:t>Recent use voucher time – received time</a:t>
          </a:r>
          <a:endParaRPr lang="en-SG" sz="900" dirty="0"/>
        </a:p>
      </dgm:t>
    </dgm:pt>
    <dgm:pt modelId="{1BAC836F-74D9-4E77-ABA3-8F3D555709F9}" type="parTrans" cxnId="{4D75236B-0A86-42BF-89B0-67D45A0DD960}">
      <dgm:prSet/>
      <dgm:spPr/>
      <dgm:t>
        <a:bodyPr/>
        <a:lstStyle/>
        <a:p>
          <a:endParaRPr lang="en-SG"/>
        </a:p>
      </dgm:t>
    </dgm:pt>
    <dgm:pt modelId="{AFEC4E48-CA63-42D8-BE0D-21DCCB6D9116}" type="sibTrans" cxnId="{4D75236B-0A86-42BF-89B0-67D45A0DD960}">
      <dgm:prSet/>
      <dgm:spPr/>
      <dgm:t>
        <a:bodyPr/>
        <a:lstStyle/>
        <a:p>
          <a:endParaRPr lang="en-SG"/>
        </a:p>
      </dgm:t>
    </dgm:pt>
    <dgm:pt modelId="{06D23CA7-0F4A-4F98-995E-9DB3C1C31BAC}">
      <dgm:prSet custT="1"/>
      <dgm:spPr/>
      <dgm:t>
        <a:bodyPr/>
        <a:lstStyle/>
        <a:p>
          <a:r>
            <a:rPr lang="en-SG" sz="900" dirty="0"/>
            <a:t>....</a:t>
          </a:r>
        </a:p>
      </dgm:t>
    </dgm:pt>
    <dgm:pt modelId="{446C3F91-E519-43EE-871E-529840AFF2A7}" type="parTrans" cxnId="{90DD5957-9226-4DD6-8699-85D5C7C63DAF}">
      <dgm:prSet/>
      <dgm:spPr/>
      <dgm:t>
        <a:bodyPr/>
        <a:lstStyle/>
        <a:p>
          <a:endParaRPr lang="en-SG"/>
        </a:p>
      </dgm:t>
    </dgm:pt>
    <dgm:pt modelId="{A532ED64-5D12-4804-82A8-133FDAB76217}" type="sibTrans" cxnId="{90DD5957-9226-4DD6-8699-85D5C7C63DAF}">
      <dgm:prSet/>
      <dgm:spPr/>
      <dgm:t>
        <a:bodyPr/>
        <a:lstStyle/>
        <a:p>
          <a:endParaRPr lang="en-SG"/>
        </a:p>
      </dgm:t>
    </dgm:pt>
    <dgm:pt modelId="{138B646F-74FD-4B44-8EA9-E9F937995609}">
      <dgm:prSet custT="1"/>
      <dgm:spPr/>
      <dgm:t>
        <a:bodyPr/>
        <a:lstStyle/>
        <a:p>
          <a:r>
            <a:rPr lang="en-GB" sz="1050" dirty="0"/>
            <a:t>Weekday</a:t>
          </a:r>
          <a:endParaRPr lang="en-SG" sz="1050" dirty="0"/>
        </a:p>
      </dgm:t>
    </dgm:pt>
    <dgm:pt modelId="{AFE999E6-17EF-47BF-A04B-161CE4415945}" type="parTrans" cxnId="{EE9012AC-DC26-4AA9-9659-5478FD9C41A2}">
      <dgm:prSet/>
      <dgm:spPr/>
      <dgm:t>
        <a:bodyPr/>
        <a:lstStyle/>
        <a:p>
          <a:endParaRPr lang="en-SG"/>
        </a:p>
      </dgm:t>
    </dgm:pt>
    <dgm:pt modelId="{D17660E7-7C96-438D-B202-C23CA1F3D1DA}" type="sibTrans" cxnId="{EE9012AC-DC26-4AA9-9659-5478FD9C41A2}">
      <dgm:prSet/>
      <dgm:spPr/>
      <dgm:t>
        <a:bodyPr/>
        <a:lstStyle/>
        <a:p>
          <a:endParaRPr lang="en-SG"/>
        </a:p>
      </dgm:t>
    </dgm:pt>
    <dgm:pt modelId="{68E91CC6-DBB1-4181-A63D-E208355B1A17}">
      <dgm:prSet custT="1"/>
      <dgm:spPr/>
      <dgm:t>
        <a:bodyPr/>
        <a:lstStyle/>
        <a:p>
          <a:r>
            <a:rPr lang="en-GB" sz="1050" dirty="0"/>
            <a:t>Hour</a:t>
          </a:r>
          <a:endParaRPr lang="en-SG" sz="1050" dirty="0"/>
        </a:p>
      </dgm:t>
    </dgm:pt>
    <dgm:pt modelId="{32E70B83-62F8-4FFA-B11B-8EFF65545404}" type="parTrans" cxnId="{85929929-42F0-494C-8BFA-CA4B56EB43E7}">
      <dgm:prSet/>
      <dgm:spPr/>
      <dgm:t>
        <a:bodyPr/>
        <a:lstStyle/>
        <a:p>
          <a:endParaRPr lang="en-SG"/>
        </a:p>
      </dgm:t>
    </dgm:pt>
    <dgm:pt modelId="{A6F5C6D3-CD16-419D-A0E6-7A7B1914747E}" type="sibTrans" cxnId="{85929929-42F0-494C-8BFA-CA4B56EB43E7}">
      <dgm:prSet/>
      <dgm:spPr/>
      <dgm:t>
        <a:bodyPr/>
        <a:lstStyle/>
        <a:p>
          <a:endParaRPr lang="en-SG"/>
        </a:p>
      </dgm:t>
    </dgm:pt>
    <dgm:pt modelId="{C287F627-7C8C-4AE9-AB52-2B22ACB1390D}">
      <dgm:prSet custT="1"/>
      <dgm:spPr/>
      <dgm:t>
        <a:bodyPr/>
        <a:lstStyle/>
        <a:p>
          <a:r>
            <a:rPr lang="en-GB" sz="1050" dirty="0"/>
            <a:t>Month</a:t>
          </a:r>
          <a:endParaRPr lang="en-SG" sz="1050" dirty="0"/>
        </a:p>
      </dgm:t>
    </dgm:pt>
    <dgm:pt modelId="{D7F1652E-A7C0-49F1-97B2-0B972C9C2E7F}" type="parTrans" cxnId="{1D22E7D9-BA80-4F88-8E36-D8DDB3A1B91F}">
      <dgm:prSet/>
      <dgm:spPr/>
      <dgm:t>
        <a:bodyPr/>
        <a:lstStyle/>
        <a:p>
          <a:endParaRPr lang="en-SG"/>
        </a:p>
      </dgm:t>
    </dgm:pt>
    <dgm:pt modelId="{4A712054-EF03-4BDF-B1C4-80C643B19160}" type="sibTrans" cxnId="{1D22E7D9-BA80-4F88-8E36-D8DDB3A1B91F}">
      <dgm:prSet/>
      <dgm:spPr/>
      <dgm:t>
        <a:bodyPr/>
        <a:lstStyle/>
        <a:p>
          <a:endParaRPr lang="en-SG"/>
        </a:p>
      </dgm:t>
    </dgm:pt>
    <dgm:pt modelId="{9770F6E3-4F55-484D-8456-93FB01EAA2A3}">
      <dgm:prSet custT="1"/>
      <dgm:spPr/>
      <dgm:t>
        <a:bodyPr/>
        <a:lstStyle/>
        <a:p>
          <a:r>
            <a:rPr lang="en-GB" sz="1050" dirty="0"/>
            <a:t>Day</a:t>
          </a:r>
          <a:endParaRPr lang="en-SG" sz="1050" dirty="0"/>
        </a:p>
      </dgm:t>
    </dgm:pt>
    <dgm:pt modelId="{3105D06A-8DCE-4C8A-91DF-0A1AD691AF82}" type="parTrans" cxnId="{692A3060-6221-4723-9056-9FEC5F27DD79}">
      <dgm:prSet/>
      <dgm:spPr/>
      <dgm:t>
        <a:bodyPr/>
        <a:lstStyle/>
        <a:p>
          <a:endParaRPr lang="en-SG"/>
        </a:p>
      </dgm:t>
    </dgm:pt>
    <dgm:pt modelId="{7E051A60-E739-4F88-B06C-E3DD7BD2A0D6}" type="sibTrans" cxnId="{692A3060-6221-4723-9056-9FEC5F27DD79}">
      <dgm:prSet/>
      <dgm:spPr/>
      <dgm:t>
        <a:bodyPr/>
        <a:lstStyle/>
        <a:p>
          <a:endParaRPr lang="en-SG"/>
        </a:p>
      </dgm:t>
    </dgm:pt>
    <dgm:pt modelId="{33198F45-8245-4A8F-BBCE-203844EB0C07}">
      <dgm:prSet custT="1"/>
      <dgm:spPr/>
      <dgm:t>
        <a:bodyPr/>
        <a:lstStyle/>
        <a:p>
          <a:r>
            <a:rPr lang="en-GB" sz="1050" dirty="0"/>
            <a:t>1/3-3/3 month</a:t>
          </a:r>
          <a:endParaRPr lang="en-SG" sz="1050" dirty="0"/>
        </a:p>
      </dgm:t>
    </dgm:pt>
    <dgm:pt modelId="{0C20B39C-3D29-4307-B2AA-5992EF0FC933}" type="parTrans" cxnId="{D368E54F-8FC1-4E74-9BFD-05975A6321FE}">
      <dgm:prSet/>
      <dgm:spPr/>
      <dgm:t>
        <a:bodyPr/>
        <a:lstStyle/>
        <a:p>
          <a:endParaRPr lang="en-SG"/>
        </a:p>
      </dgm:t>
    </dgm:pt>
    <dgm:pt modelId="{EF39D0FD-2C13-491B-ADC9-9761A6255FCE}" type="sibTrans" cxnId="{D368E54F-8FC1-4E74-9BFD-05975A6321FE}">
      <dgm:prSet/>
      <dgm:spPr/>
      <dgm:t>
        <a:bodyPr/>
        <a:lstStyle/>
        <a:p>
          <a:endParaRPr lang="en-SG"/>
        </a:p>
      </dgm:t>
    </dgm:pt>
    <dgm:pt modelId="{EDD1FBCC-BD52-46A9-A0AE-67B6FD2245A5}">
      <dgm:prSet custT="1"/>
      <dgm:spPr/>
      <dgm:t>
        <a:bodyPr/>
        <a:lstStyle/>
        <a:p>
          <a:r>
            <a:rPr lang="en-GB" sz="1050" dirty="0" smtClean="0"/>
            <a:t>1/4-4/4 </a:t>
          </a:r>
          <a:r>
            <a:rPr lang="en-GB" sz="1050" dirty="0"/>
            <a:t>quarter</a:t>
          </a:r>
          <a:endParaRPr lang="en-SG" sz="1050" dirty="0"/>
        </a:p>
      </dgm:t>
    </dgm:pt>
    <dgm:pt modelId="{F4DB62F4-8CE0-460E-AAF2-F0781BD8A2EE}" type="parTrans" cxnId="{FC96000A-B1F1-4021-AC53-3F6EB6578292}">
      <dgm:prSet/>
      <dgm:spPr/>
      <dgm:t>
        <a:bodyPr/>
        <a:lstStyle/>
        <a:p>
          <a:endParaRPr lang="en-SG"/>
        </a:p>
      </dgm:t>
    </dgm:pt>
    <dgm:pt modelId="{3DB3268D-46FC-4BD2-9464-FE18D3907CDD}" type="sibTrans" cxnId="{FC96000A-B1F1-4021-AC53-3F6EB6578292}">
      <dgm:prSet/>
      <dgm:spPr/>
      <dgm:t>
        <a:bodyPr/>
        <a:lstStyle/>
        <a:p>
          <a:endParaRPr lang="en-SG"/>
        </a:p>
      </dgm:t>
    </dgm:pt>
    <dgm:pt modelId="{2733EB56-EA74-45C8-8AE8-6F7ECF19CA14}">
      <dgm:prSet custT="1"/>
      <dgm:spPr/>
      <dgm:t>
        <a:bodyPr/>
        <a:lstStyle/>
        <a:p>
          <a:r>
            <a:rPr lang="en-GB" sz="1050" dirty="0" err="1"/>
            <a:t>Isweekend</a:t>
          </a:r>
          <a:endParaRPr lang="en-SG" sz="1050" dirty="0"/>
        </a:p>
      </dgm:t>
    </dgm:pt>
    <dgm:pt modelId="{40BE26B4-F089-4770-9AD9-0D418261F643}" type="parTrans" cxnId="{55329CBB-3780-4728-80E1-D727FB5A9395}">
      <dgm:prSet/>
      <dgm:spPr/>
      <dgm:t>
        <a:bodyPr/>
        <a:lstStyle/>
        <a:p>
          <a:endParaRPr lang="en-SG"/>
        </a:p>
      </dgm:t>
    </dgm:pt>
    <dgm:pt modelId="{488C9D07-B665-4E55-B353-226293F3AB3D}" type="sibTrans" cxnId="{55329CBB-3780-4728-80E1-D727FB5A9395}">
      <dgm:prSet/>
      <dgm:spPr/>
      <dgm:t>
        <a:bodyPr/>
        <a:lstStyle/>
        <a:p>
          <a:endParaRPr lang="en-SG"/>
        </a:p>
      </dgm:t>
    </dgm:pt>
    <dgm:pt modelId="{9BD38F51-546E-4D0D-901B-2B5171E5F26A}">
      <dgm:prSet custT="1"/>
      <dgm:spPr/>
      <dgm:t>
        <a:bodyPr/>
        <a:lstStyle/>
        <a:p>
          <a:r>
            <a:rPr lang="en-SG" sz="1050" dirty="0"/>
            <a:t>...</a:t>
          </a:r>
        </a:p>
      </dgm:t>
    </dgm:pt>
    <dgm:pt modelId="{DDB9A2CB-A749-427D-8BEF-A19D70838493}" type="parTrans" cxnId="{9124BD97-96FC-42A2-8046-D7FAF5FD7DDB}">
      <dgm:prSet/>
      <dgm:spPr/>
      <dgm:t>
        <a:bodyPr/>
        <a:lstStyle/>
        <a:p>
          <a:endParaRPr lang="en-SG"/>
        </a:p>
      </dgm:t>
    </dgm:pt>
    <dgm:pt modelId="{6A32335B-918A-4217-BE3A-29A7E73D5AFE}" type="sibTrans" cxnId="{9124BD97-96FC-42A2-8046-D7FAF5FD7DDB}">
      <dgm:prSet/>
      <dgm:spPr/>
      <dgm:t>
        <a:bodyPr/>
        <a:lstStyle/>
        <a:p>
          <a:endParaRPr lang="en-SG"/>
        </a:p>
      </dgm:t>
    </dgm:pt>
    <dgm:pt modelId="{AD01DD8D-5BCF-421F-8130-D7D483B58B91}">
      <dgm:prSet custT="1"/>
      <dgm:spPr/>
      <dgm:t>
        <a:bodyPr/>
        <a:lstStyle/>
        <a:p>
          <a:r>
            <a:rPr lang="en-GB" sz="1050" dirty="0"/>
            <a:t>discount</a:t>
          </a:r>
          <a:endParaRPr lang="en-SG" sz="1050" dirty="0"/>
        </a:p>
      </dgm:t>
    </dgm:pt>
    <dgm:pt modelId="{7ED211AA-C491-471F-B239-D480F18C5B45}" type="parTrans" cxnId="{7B74D876-99C2-4217-95B4-33550900AF00}">
      <dgm:prSet/>
      <dgm:spPr/>
      <dgm:t>
        <a:bodyPr/>
        <a:lstStyle/>
        <a:p>
          <a:endParaRPr lang="en-SG"/>
        </a:p>
      </dgm:t>
    </dgm:pt>
    <dgm:pt modelId="{75A3A574-8E68-4CD9-875F-918B5B607232}" type="sibTrans" cxnId="{7B74D876-99C2-4217-95B4-33550900AF00}">
      <dgm:prSet/>
      <dgm:spPr/>
      <dgm:t>
        <a:bodyPr/>
        <a:lstStyle/>
        <a:p>
          <a:endParaRPr lang="en-SG"/>
        </a:p>
      </dgm:t>
    </dgm:pt>
    <dgm:pt modelId="{4BFDCAB0-206D-4B28-9C1F-E7448AD04369}">
      <dgm:prSet custT="1"/>
      <dgm:spPr/>
      <dgm:t>
        <a:bodyPr/>
        <a:lstStyle/>
        <a:p>
          <a:r>
            <a:rPr lang="en-GB" sz="1050" dirty="0" err="1"/>
            <a:t>Max_value</a:t>
          </a:r>
          <a:endParaRPr lang="en-SG" sz="1050" dirty="0"/>
        </a:p>
      </dgm:t>
    </dgm:pt>
    <dgm:pt modelId="{61579F88-6C07-4526-9AA1-53D2042015D3}" type="parTrans" cxnId="{7129B72E-F027-483C-9EFA-582A9CE401C8}">
      <dgm:prSet/>
      <dgm:spPr/>
      <dgm:t>
        <a:bodyPr/>
        <a:lstStyle/>
        <a:p>
          <a:endParaRPr lang="en-SG"/>
        </a:p>
      </dgm:t>
    </dgm:pt>
    <dgm:pt modelId="{36F62198-403C-4771-A074-4BA57CCB4476}" type="sibTrans" cxnId="{7129B72E-F027-483C-9EFA-582A9CE401C8}">
      <dgm:prSet/>
      <dgm:spPr/>
      <dgm:t>
        <a:bodyPr/>
        <a:lstStyle/>
        <a:p>
          <a:endParaRPr lang="en-SG"/>
        </a:p>
      </dgm:t>
    </dgm:pt>
    <dgm:pt modelId="{D58B5445-BDA4-47AA-923B-76B4893CB2A7}">
      <dgm:prSet custT="1"/>
      <dgm:spPr/>
      <dgm:t>
        <a:bodyPr/>
        <a:lstStyle/>
        <a:p>
          <a:r>
            <a:rPr lang="en-GB" sz="1050" dirty="0"/>
            <a:t>Type</a:t>
          </a:r>
          <a:endParaRPr lang="en-SG" sz="1050" dirty="0"/>
        </a:p>
      </dgm:t>
    </dgm:pt>
    <dgm:pt modelId="{7F6762EE-8E47-485D-9F11-A84E6DFF84F7}" type="parTrans" cxnId="{CBFFCCA1-AA15-4A67-8BFB-89F2A76C4F62}">
      <dgm:prSet/>
      <dgm:spPr/>
      <dgm:t>
        <a:bodyPr/>
        <a:lstStyle/>
        <a:p>
          <a:endParaRPr lang="en-SG"/>
        </a:p>
      </dgm:t>
    </dgm:pt>
    <dgm:pt modelId="{D434B477-35A3-44AC-8913-BDDAA7BDC556}" type="sibTrans" cxnId="{CBFFCCA1-AA15-4A67-8BFB-89F2A76C4F62}">
      <dgm:prSet/>
      <dgm:spPr/>
      <dgm:t>
        <a:bodyPr/>
        <a:lstStyle/>
        <a:p>
          <a:endParaRPr lang="en-SG"/>
        </a:p>
      </dgm:t>
    </dgm:pt>
    <dgm:pt modelId="{5C74EAAF-03FF-4B13-A22E-F851CAF3F3CC}">
      <dgm:prSet custT="1"/>
      <dgm:spPr/>
      <dgm:t>
        <a:bodyPr/>
        <a:lstStyle/>
        <a:p>
          <a:r>
            <a:rPr lang="en-US" sz="1050" dirty="0"/>
            <a:t>...</a:t>
          </a:r>
          <a:endParaRPr lang="en-SG" sz="1050" dirty="0"/>
        </a:p>
      </dgm:t>
    </dgm:pt>
    <dgm:pt modelId="{E8F528C2-28FB-4C2A-ADB4-468861CF12E3}" type="parTrans" cxnId="{2A4EC8ED-D5D7-43FA-9E37-A940ABACCF3A}">
      <dgm:prSet/>
      <dgm:spPr/>
      <dgm:t>
        <a:bodyPr/>
        <a:lstStyle/>
        <a:p>
          <a:endParaRPr lang="en-SG"/>
        </a:p>
      </dgm:t>
    </dgm:pt>
    <dgm:pt modelId="{31284DC3-B184-4060-9A26-8618E25C9855}" type="sibTrans" cxnId="{2A4EC8ED-D5D7-43FA-9E37-A940ABACCF3A}">
      <dgm:prSet/>
      <dgm:spPr/>
      <dgm:t>
        <a:bodyPr/>
        <a:lstStyle/>
        <a:p>
          <a:endParaRPr lang="en-SG"/>
        </a:p>
      </dgm:t>
    </dgm:pt>
    <dgm:pt modelId="{6AFB0AFB-DB8A-467E-B993-B3C2CF0FFC98}" type="pres">
      <dgm:prSet presAssocID="{7EB7503E-B24F-4F48-BBB4-2A9E9111D1B8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06AEDAB6-836D-41BC-B642-A8E3AF28265E}" type="pres">
      <dgm:prSet presAssocID="{332B7766-B41F-4E0C-8D0E-07C7D030D6BE}" presName="compNode" presStyleCnt="0"/>
      <dgm:spPr/>
    </dgm:pt>
    <dgm:pt modelId="{542103F6-99BA-4B2F-91AF-EAE824D12F07}" type="pres">
      <dgm:prSet presAssocID="{332B7766-B41F-4E0C-8D0E-07C7D030D6BE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46793E4-C0A4-4931-83C7-894184841D86}" type="pres">
      <dgm:prSet presAssocID="{332B7766-B41F-4E0C-8D0E-07C7D030D6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97DF889-2EBE-4079-9013-E01E360BD571}" type="pres">
      <dgm:prSet presAssocID="{332B7766-B41F-4E0C-8D0E-07C7D030D6BE}" presName="parentRect" presStyleLbl="alignNode1" presStyleIdx="0" presStyleCnt="3" custLinFactNeighborX="-232" custLinFactNeighborY="-6187"/>
      <dgm:spPr/>
      <dgm:t>
        <a:bodyPr/>
        <a:lstStyle/>
        <a:p>
          <a:endParaRPr lang="en-SG"/>
        </a:p>
      </dgm:t>
    </dgm:pt>
    <dgm:pt modelId="{4DB0BE35-A467-4E58-B5D4-3F75BB89E7E2}" type="pres">
      <dgm:prSet presAssocID="{332B7766-B41F-4E0C-8D0E-07C7D030D6BE}" presName="adorn" presStyleLbl="fgAccFollowNode1" presStyleIdx="0" presStyleCnt="3"/>
      <dgm:spPr/>
    </dgm:pt>
    <dgm:pt modelId="{DC624279-B0F2-4B39-B05B-4FBBAD9DEF3E}" type="pres">
      <dgm:prSet presAssocID="{9D196C57-B1BD-486A-AC46-F8ECDFF9447C}" presName="sibTrans" presStyleLbl="sibTrans2D1" presStyleIdx="0" presStyleCnt="0"/>
      <dgm:spPr/>
      <dgm:t>
        <a:bodyPr/>
        <a:lstStyle/>
        <a:p>
          <a:endParaRPr lang="en-SG"/>
        </a:p>
      </dgm:t>
    </dgm:pt>
    <dgm:pt modelId="{02F56B32-F6CF-4957-AA07-48D8EBFF5AB3}" type="pres">
      <dgm:prSet presAssocID="{80C5F462-5B2B-479B-8340-B2B7E9390F03}" presName="compNode" presStyleCnt="0"/>
      <dgm:spPr/>
    </dgm:pt>
    <dgm:pt modelId="{7F38636F-60BC-4268-95BD-1DE29DA05A59}" type="pres">
      <dgm:prSet presAssocID="{80C5F462-5B2B-479B-8340-B2B7E9390F03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30D1586-840D-4D29-8E03-1BBE165C49FE}" type="pres">
      <dgm:prSet presAssocID="{80C5F462-5B2B-479B-8340-B2B7E9390F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11C26A2-247D-4C87-BE3B-D5BC7638B473}" type="pres">
      <dgm:prSet presAssocID="{80C5F462-5B2B-479B-8340-B2B7E9390F03}" presName="parentRect" presStyleLbl="alignNode1" presStyleIdx="1" presStyleCnt="3"/>
      <dgm:spPr/>
      <dgm:t>
        <a:bodyPr/>
        <a:lstStyle/>
        <a:p>
          <a:endParaRPr lang="en-SG"/>
        </a:p>
      </dgm:t>
    </dgm:pt>
    <dgm:pt modelId="{706B0DFE-3B86-403B-9F7F-1C46ADF79459}" type="pres">
      <dgm:prSet presAssocID="{80C5F462-5B2B-479B-8340-B2B7E9390F03}" presName="adorn" presStyleLbl="fgAccFollowNode1" presStyleIdx="1" presStyleCnt="3"/>
      <dgm:spPr/>
    </dgm:pt>
    <dgm:pt modelId="{09ABBD9A-F32B-4E7B-9B79-CF29BDC49764}" type="pres">
      <dgm:prSet presAssocID="{EA94971A-2A3E-4A9A-9CD2-3967BD53346E}" presName="sibTrans" presStyleLbl="sibTrans2D1" presStyleIdx="0" presStyleCnt="0"/>
      <dgm:spPr/>
      <dgm:t>
        <a:bodyPr/>
        <a:lstStyle/>
        <a:p>
          <a:endParaRPr lang="en-SG"/>
        </a:p>
      </dgm:t>
    </dgm:pt>
    <dgm:pt modelId="{B471493B-D5C6-44DC-86AA-0C59559FCCF5}" type="pres">
      <dgm:prSet presAssocID="{163359DE-A2E0-4334-AE5F-3FA2EB5F286A}" presName="compNode" presStyleCnt="0"/>
      <dgm:spPr/>
    </dgm:pt>
    <dgm:pt modelId="{3A3F6F0F-BED1-4634-843A-50FC09F6CAD6}" type="pres">
      <dgm:prSet presAssocID="{163359DE-A2E0-4334-AE5F-3FA2EB5F286A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B1A4EF7-438D-4FF2-960D-E3D7FEEC9370}" type="pres">
      <dgm:prSet presAssocID="{163359DE-A2E0-4334-AE5F-3FA2EB5F286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1957758-EAA8-4785-A251-B6147BE7563C}" type="pres">
      <dgm:prSet presAssocID="{163359DE-A2E0-4334-AE5F-3FA2EB5F286A}" presName="parentRect" presStyleLbl="alignNode1" presStyleIdx="2" presStyleCnt="3"/>
      <dgm:spPr/>
      <dgm:t>
        <a:bodyPr/>
        <a:lstStyle/>
        <a:p>
          <a:endParaRPr lang="en-SG"/>
        </a:p>
      </dgm:t>
    </dgm:pt>
    <dgm:pt modelId="{95A10B80-758A-42E3-B6CF-9559333B27EA}" type="pres">
      <dgm:prSet presAssocID="{163359DE-A2E0-4334-AE5F-3FA2EB5F286A}" presName="adorn" presStyleLbl="fgAccFollowNode1" presStyleIdx="2" presStyleCnt="3"/>
      <dgm:spPr/>
    </dgm:pt>
  </dgm:ptLst>
  <dgm:cxnLst>
    <dgm:cxn modelId="{99EC174F-46C6-4AE3-B256-C3253BF779DA}" srcId="{332B7766-B41F-4E0C-8D0E-07C7D030D6BE}" destId="{AA9DF185-1F50-4072-9A71-A17A57FB6922}" srcOrd="2" destOrd="0" parTransId="{BDDFCDB0-934B-4E06-8175-3E79F1FDDE44}" sibTransId="{AAFF6CD6-712F-4138-A082-6E384F05F1CD}"/>
    <dgm:cxn modelId="{2DC5E7D7-51E5-4D9A-B9C6-8566CC4BB449}" type="presOf" srcId="{9D196C57-B1BD-486A-AC46-F8ECDFF9447C}" destId="{DC624279-B0F2-4B39-B05B-4FBBAD9DEF3E}" srcOrd="0" destOrd="0" presId="urn:microsoft.com/office/officeart/2005/8/layout/bList2"/>
    <dgm:cxn modelId="{85929929-42F0-494C-8BFA-CA4B56EB43E7}" srcId="{163359DE-A2E0-4334-AE5F-3FA2EB5F286A}" destId="{68E91CC6-DBB1-4181-A63D-E208355B1A17}" srcOrd="1" destOrd="0" parTransId="{32E70B83-62F8-4FFA-B11B-8EFF65545404}" sibTransId="{A6F5C6D3-CD16-419D-A0E6-7A7B1914747E}"/>
    <dgm:cxn modelId="{2A4EC8ED-D5D7-43FA-9E37-A940ABACCF3A}" srcId="{80C5F462-5B2B-479B-8340-B2B7E9390F03}" destId="{5C74EAAF-03FF-4B13-A22E-F851CAF3F3CC}" srcOrd="3" destOrd="0" parTransId="{E8F528C2-28FB-4C2A-ADB4-468861CF12E3}" sibTransId="{31284DC3-B184-4060-9A26-8618E25C9855}"/>
    <dgm:cxn modelId="{1D22E7D9-BA80-4F88-8E36-D8DDB3A1B91F}" srcId="{163359DE-A2E0-4334-AE5F-3FA2EB5F286A}" destId="{C287F627-7C8C-4AE9-AB52-2B22ACB1390D}" srcOrd="2" destOrd="0" parTransId="{D7F1652E-A7C0-49F1-97B2-0B972C9C2E7F}" sibTransId="{4A712054-EF03-4BDF-B1C4-80C643B19160}"/>
    <dgm:cxn modelId="{87766575-0ADB-49D5-92A8-829DB31D626D}" srcId="{332B7766-B41F-4E0C-8D0E-07C7D030D6BE}" destId="{2C0878D7-6929-45B0-8992-15FF81F173A6}" srcOrd="1" destOrd="0" parTransId="{406FEBB9-95DF-432E-A22E-193EACB8A8CC}" sibTransId="{24A1B4E3-7417-4AE3-9C08-22AA6F126E2A}"/>
    <dgm:cxn modelId="{90DD5957-9226-4DD6-8699-85D5C7C63DAF}" srcId="{332B7766-B41F-4E0C-8D0E-07C7D030D6BE}" destId="{06D23CA7-0F4A-4F98-995E-9DB3C1C31BAC}" srcOrd="6" destOrd="0" parTransId="{446C3F91-E519-43EE-871E-529840AFF2A7}" sibTransId="{A532ED64-5D12-4804-82A8-133FDAB76217}"/>
    <dgm:cxn modelId="{0731B885-9FE9-4E2B-887C-F08747669F4E}" type="presOf" srcId="{2F449237-9A6E-4F1B-B9F9-55BC9E4086D3}" destId="{542103F6-99BA-4B2F-91AF-EAE824D12F07}" srcOrd="0" destOrd="5" presId="urn:microsoft.com/office/officeart/2005/8/layout/bList2"/>
    <dgm:cxn modelId="{BE9D4D2D-72A8-4257-A63F-E54705ED4692}" type="presOf" srcId="{163359DE-A2E0-4334-AE5F-3FA2EB5F286A}" destId="{41957758-EAA8-4785-A251-B6147BE7563C}" srcOrd="1" destOrd="0" presId="urn:microsoft.com/office/officeart/2005/8/layout/bList2"/>
    <dgm:cxn modelId="{5368641F-ACCC-4F14-BA2D-C890B1D8E35F}" type="presOf" srcId="{AF3A1E15-C246-4FAE-9ABA-30D178C9750B}" destId="{542103F6-99BA-4B2F-91AF-EAE824D12F07}" srcOrd="0" destOrd="0" presId="urn:microsoft.com/office/officeart/2005/8/layout/bList2"/>
    <dgm:cxn modelId="{B9FC50D4-9C83-4493-9528-1EB76CE946E9}" type="presOf" srcId="{4BFDCAB0-206D-4B28-9C1F-E7448AD04369}" destId="{7F38636F-60BC-4268-95BD-1DE29DA05A59}" srcOrd="0" destOrd="1" presId="urn:microsoft.com/office/officeart/2005/8/layout/bList2"/>
    <dgm:cxn modelId="{3321BE4E-8F52-4E4A-BB22-C3EC8F8FE443}" type="presOf" srcId="{EDD1FBCC-BD52-46A9-A0AE-67B6FD2245A5}" destId="{3A3F6F0F-BED1-4634-843A-50FC09F6CAD6}" srcOrd="0" destOrd="5" presId="urn:microsoft.com/office/officeart/2005/8/layout/bList2"/>
    <dgm:cxn modelId="{CC234ECD-139B-4B03-94D5-340E40A4C17D}" type="presOf" srcId="{5C74EAAF-03FF-4B13-A22E-F851CAF3F3CC}" destId="{7F38636F-60BC-4268-95BD-1DE29DA05A59}" srcOrd="0" destOrd="3" presId="urn:microsoft.com/office/officeart/2005/8/layout/bList2"/>
    <dgm:cxn modelId="{279F606D-F4C3-4426-BC8E-EDDA02B31E92}" type="presOf" srcId="{138B646F-74FD-4B44-8EA9-E9F937995609}" destId="{3A3F6F0F-BED1-4634-843A-50FC09F6CAD6}" srcOrd="0" destOrd="0" presId="urn:microsoft.com/office/officeart/2005/8/layout/bList2"/>
    <dgm:cxn modelId="{1FA1FEA4-71CD-4A18-AEFC-028933BC3AFE}" type="presOf" srcId="{68E91CC6-DBB1-4181-A63D-E208355B1A17}" destId="{3A3F6F0F-BED1-4634-843A-50FC09F6CAD6}" srcOrd="0" destOrd="1" presId="urn:microsoft.com/office/officeart/2005/8/layout/bList2"/>
    <dgm:cxn modelId="{FC96000A-B1F1-4021-AC53-3F6EB6578292}" srcId="{163359DE-A2E0-4334-AE5F-3FA2EB5F286A}" destId="{EDD1FBCC-BD52-46A9-A0AE-67B6FD2245A5}" srcOrd="5" destOrd="0" parTransId="{F4DB62F4-8CE0-460E-AAF2-F0781BD8A2EE}" sibTransId="{3DB3268D-46FC-4BD2-9464-FE18D3907CDD}"/>
    <dgm:cxn modelId="{057B9EAD-9881-46AF-A655-25127311DF1A}" type="presOf" srcId="{06D23CA7-0F4A-4F98-995E-9DB3C1C31BAC}" destId="{542103F6-99BA-4B2F-91AF-EAE824D12F07}" srcOrd="0" destOrd="6" presId="urn:microsoft.com/office/officeart/2005/8/layout/bList2"/>
    <dgm:cxn modelId="{4B7D9E9A-05F6-4B9A-9C33-BAC5A1083FBC}" type="presOf" srcId="{332B7766-B41F-4E0C-8D0E-07C7D030D6BE}" destId="{C46793E4-C0A4-4931-83C7-894184841D86}" srcOrd="0" destOrd="0" presId="urn:microsoft.com/office/officeart/2005/8/layout/bList2"/>
    <dgm:cxn modelId="{AEF8D082-3A26-474D-83CC-8D131E85845F}" type="presOf" srcId="{332B7766-B41F-4E0C-8D0E-07C7D030D6BE}" destId="{597DF889-2EBE-4079-9013-E01E360BD571}" srcOrd="1" destOrd="0" presId="urn:microsoft.com/office/officeart/2005/8/layout/bList2"/>
    <dgm:cxn modelId="{9257FA93-D8F1-4E17-BE08-E6690E258EA5}" type="presOf" srcId="{AD01DD8D-5BCF-421F-8130-D7D483B58B91}" destId="{7F38636F-60BC-4268-95BD-1DE29DA05A59}" srcOrd="0" destOrd="0" presId="urn:microsoft.com/office/officeart/2005/8/layout/bList2"/>
    <dgm:cxn modelId="{CBFFCCA1-AA15-4A67-8BFB-89F2A76C4F62}" srcId="{80C5F462-5B2B-479B-8340-B2B7E9390F03}" destId="{D58B5445-BDA4-47AA-923B-76B4893CB2A7}" srcOrd="2" destOrd="0" parTransId="{7F6762EE-8E47-485D-9F11-A84E6DFF84F7}" sibTransId="{D434B477-35A3-44AC-8913-BDDAA7BDC556}"/>
    <dgm:cxn modelId="{B0063BC2-7B7A-4F9E-919A-DAC674C0301B}" srcId="{332B7766-B41F-4E0C-8D0E-07C7D030D6BE}" destId="{AF3A1E15-C246-4FAE-9ABA-30D178C9750B}" srcOrd="0" destOrd="0" parTransId="{C35DDD76-5AB2-4F94-A8C7-D70EAE8A5AF6}" sibTransId="{A6436AB4-4BE4-4AF7-B006-1AF167E5D80B}"/>
    <dgm:cxn modelId="{82CDF24D-5CC1-4B49-BC8E-094CEA641141}" srcId="{332B7766-B41F-4E0C-8D0E-07C7D030D6BE}" destId="{128B187B-309E-4AFA-8BF7-75F63F167A11}" srcOrd="3" destOrd="0" parTransId="{9551BC39-7466-48F8-85FC-247A4A7267D3}" sibTransId="{EA5DF727-6675-4D90-9170-B7606FC4F7F8}"/>
    <dgm:cxn modelId="{7129B72E-F027-483C-9EFA-582A9CE401C8}" srcId="{80C5F462-5B2B-479B-8340-B2B7E9390F03}" destId="{4BFDCAB0-206D-4B28-9C1F-E7448AD04369}" srcOrd="1" destOrd="0" parTransId="{61579F88-6C07-4526-9AA1-53D2042015D3}" sibTransId="{36F62198-403C-4771-A074-4BA57CCB4476}"/>
    <dgm:cxn modelId="{B8D1C859-91CB-43EC-AC43-31E8F79218CE}" srcId="{332B7766-B41F-4E0C-8D0E-07C7D030D6BE}" destId="{CE3B4719-DAA8-4AB3-8BAE-5AD7004563F7}" srcOrd="7" destOrd="0" parTransId="{BC376BA1-2406-4427-9546-6D3C0FA6ADB5}" sibTransId="{3D5857BD-A38F-4549-8A8C-6CE9AC71060B}"/>
    <dgm:cxn modelId="{0A02AC95-5467-454D-8BF5-4FE24A24A48D}" type="presOf" srcId="{33198F45-8245-4A8F-BBCE-203844EB0C07}" destId="{3A3F6F0F-BED1-4634-843A-50FC09F6CAD6}" srcOrd="0" destOrd="4" presId="urn:microsoft.com/office/officeart/2005/8/layout/bList2"/>
    <dgm:cxn modelId="{4D75236B-0A86-42BF-89B0-67D45A0DD960}" srcId="{332B7766-B41F-4E0C-8D0E-07C7D030D6BE}" destId="{2F449237-9A6E-4F1B-B9F9-55BC9E4086D3}" srcOrd="5" destOrd="0" parTransId="{1BAC836F-74D9-4E77-ABA3-8F3D555709F9}" sibTransId="{AFEC4E48-CA63-42D8-BE0D-21DCCB6D9116}"/>
    <dgm:cxn modelId="{9124BD97-96FC-42A2-8046-D7FAF5FD7DDB}" srcId="{163359DE-A2E0-4334-AE5F-3FA2EB5F286A}" destId="{9BD38F51-546E-4D0D-901B-2B5171E5F26A}" srcOrd="7" destOrd="0" parTransId="{DDB9A2CB-A749-427D-8BEF-A19D70838493}" sibTransId="{6A32335B-918A-4217-BE3A-29A7E73D5AFE}"/>
    <dgm:cxn modelId="{D368E54F-8FC1-4E74-9BFD-05975A6321FE}" srcId="{163359DE-A2E0-4334-AE5F-3FA2EB5F286A}" destId="{33198F45-8245-4A8F-BBCE-203844EB0C07}" srcOrd="4" destOrd="0" parTransId="{0C20B39C-3D29-4307-B2AA-5992EF0FC933}" sibTransId="{EF39D0FD-2C13-491B-ADC9-9761A6255FCE}"/>
    <dgm:cxn modelId="{D9D6A8FB-5DF7-4027-A424-2801690778D1}" srcId="{332B7766-B41F-4E0C-8D0E-07C7D030D6BE}" destId="{3A319E07-6F5F-4EFC-A5DE-2249869721E6}" srcOrd="4" destOrd="0" parTransId="{7542F103-DFB1-4D09-A485-B14A31C30F63}" sibTransId="{7B35B512-F382-486D-B786-48C50A65EB79}"/>
    <dgm:cxn modelId="{718F3D16-036E-40A7-91AE-0A119A395AE3}" type="presOf" srcId="{AA9DF185-1F50-4072-9A71-A17A57FB6922}" destId="{542103F6-99BA-4B2F-91AF-EAE824D12F07}" srcOrd="0" destOrd="2" presId="urn:microsoft.com/office/officeart/2005/8/layout/bList2"/>
    <dgm:cxn modelId="{2E671C7B-78A4-49CD-B66E-F5F95B587F69}" type="presOf" srcId="{9BD38F51-546E-4D0D-901B-2B5171E5F26A}" destId="{3A3F6F0F-BED1-4634-843A-50FC09F6CAD6}" srcOrd="0" destOrd="7" presId="urn:microsoft.com/office/officeart/2005/8/layout/bList2"/>
    <dgm:cxn modelId="{55329CBB-3780-4728-80E1-D727FB5A9395}" srcId="{163359DE-A2E0-4334-AE5F-3FA2EB5F286A}" destId="{2733EB56-EA74-45C8-8AE8-6F7ECF19CA14}" srcOrd="6" destOrd="0" parTransId="{40BE26B4-F089-4770-9AD9-0D418261F643}" sibTransId="{488C9D07-B665-4E55-B353-226293F3AB3D}"/>
    <dgm:cxn modelId="{B4047647-5A0D-4D1C-881A-A691C0CF4E59}" type="presOf" srcId="{CE3B4719-DAA8-4AB3-8BAE-5AD7004563F7}" destId="{542103F6-99BA-4B2F-91AF-EAE824D12F07}" srcOrd="0" destOrd="7" presId="urn:microsoft.com/office/officeart/2005/8/layout/bList2"/>
    <dgm:cxn modelId="{4DC93C43-56E5-4D66-9C34-DD5EF501FB83}" type="presOf" srcId="{C287F627-7C8C-4AE9-AB52-2B22ACB1390D}" destId="{3A3F6F0F-BED1-4634-843A-50FC09F6CAD6}" srcOrd="0" destOrd="2" presId="urn:microsoft.com/office/officeart/2005/8/layout/bList2"/>
    <dgm:cxn modelId="{90FCCA4E-C35C-4270-96FA-B3980EF7487C}" srcId="{7EB7503E-B24F-4F48-BBB4-2A9E9111D1B8}" destId="{80C5F462-5B2B-479B-8340-B2B7E9390F03}" srcOrd="1" destOrd="0" parTransId="{A9D6BF70-84F9-41ED-A05D-01E473BDA6D9}" sibTransId="{EA94971A-2A3E-4A9A-9CD2-3967BD53346E}"/>
    <dgm:cxn modelId="{21E5EFED-1457-45AC-ADCB-80CEFF190D61}" type="presOf" srcId="{7EB7503E-B24F-4F48-BBB4-2A9E9111D1B8}" destId="{6AFB0AFB-DB8A-467E-B993-B3C2CF0FFC98}" srcOrd="0" destOrd="0" presId="urn:microsoft.com/office/officeart/2005/8/layout/bList2"/>
    <dgm:cxn modelId="{6187D57F-61C1-4BF6-92D4-A4B166532538}" type="presOf" srcId="{80C5F462-5B2B-479B-8340-B2B7E9390F03}" destId="{C11C26A2-247D-4C87-BE3B-D5BC7638B473}" srcOrd="1" destOrd="0" presId="urn:microsoft.com/office/officeart/2005/8/layout/bList2"/>
    <dgm:cxn modelId="{D1EC9CB7-C978-43E6-BD41-18E225865E28}" srcId="{7EB7503E-B24F-4F48-BBB4-2A9E9111D1B8}" destId="{163359DE-A2E0-4334-AE5F-3FA2EB5F286A}" srcOrd="2" destOrd="0" parTransId="{51CE19F1-EBE5-4352-9D31-9305870C32DF}" sibTransId="{F8AF8894-DCD3-4EFD-A85D-DEB25215E8E4}"/>
    <dgm:cxn modelId="{9A8059BE-937A-4045-850C-954E633CBD39}" type="presOf" srcId="{80C5F462-5B2B-479B-8340-B2B7E9390F03}" destId="{730D1586-840D-4D29-8E03-1BBE165C49FE}" srcOrd="0" destOrd="0" presId="urn:microsoft.com/office/officeart/2005/8/layout/bList2"/>
    <dgm:cxn modelId="{FF5B76E1-92C1-4000-8F73-ADD07DCA54D2}" type="presOf" srcId="{EA94971A-2A3E-4A9A-9CD2-3967BD53346E}" destId="{09ABBD9A-F32B-4E7B-9B79-CF29BDC49764}" srcOrd="0" destOrd="0" presId="urn:microsoft.com/office/officeart/2005/8/layout/bList2"/>
    <dgm:cxn modelId="{98F09AE5-8524-4998-93D9-87F365429230}" type="presOf" srcId="{2733EB56-EA74-45C8-8AE8-6F7ECF19CA14}" destId="{3A3F6F0F-BED1-4634-843A-50FC09F6CAD6}" srcOrd="0" destOrd="6" presId="urn:microsoft.com/office/officeart/2005/8/layout/bList2"/>
    <dgm:cxn modelId="{E67CA7B5-1955-4D69-8EDE-A04092CDCD86}" type="presOf" srcId="{163359DE-A2E0-4334-AE5F-3FA2EB5F286A}" destId="{8B1A4EF7-438D-4FF2-960D-E3D7FEEC9370}" srcOrd="0" destOrd="0" presId="urn:microsoft.com/office/officeart/2005/8/layout/bList2"/>
    <dgm:cxn modelId="{5747FDFA-4808-44CF-97C8-5F1D53900B5E}" type="presOf" srcId="{D58B5445-BDA4-47AA-923B-76B4893CB2A7}" destId="{7F38636F-60BC-4268-95BD-1DE29DA05A59}" srcOrd="0" destOrd="2" presId="urn:microsoft.com/office/officeart/2005/8/layout/bList2"/>
    <dgm:cxn modelId="{E6EB38DB-FD0B-468D-98F2-751214D5B6D8}" srcId="{7EB7503E-B24F-4F48-BBB4-2A9E9111D1B8}" destId="{332B7766-B41F-4E0C-8D0E-07C7D030D6BE}" srcOrd="0" destOrd="0" parTransId="{043C792E-9924-4E08-A4A5-B158AACA1750}" sibTransId="{9D196C57-B1BD-486A-AC46-F8ECDFF9447C}"/>
    <dgm:cxn modelId="{EE9012AC-DC26-4AA9-9659-5478FD9C41A2}" srcId="{163359DE-A2E0-4334-AE5F-3FA2EB5F286A}" destId="{138B646F-74FD-4B44-8EA9-E9F937995609}" srcOrd="0" destOrd="0" parTransId="{AFE999E6-17EF-47BF-A04B-161CE4415945}" sibTransId="{D17660E7-7C96-438D-B202-C23CA1F3D1DA}"/>
    <dgm:cxn modelId="{2DB1566C-53E3-4597-A71A-E165E5BCD915}" type="presOf" srcId="{2C0878D7-6929-45B0-8992-15FF81F173A6}" destId="{542103F6-99BA-4B2F-91AF-EAE824D12F07}" srcOrd="0" destOrd="1" presId="urn:microsoft.com/office/officeart/2005/8/layout/bList2"/>
    <dgm:cxn modelId="{7B74D876-99C2-4217-95B4-33550900AF00}" srcId="{80C5F462-5B2B-479B-8340-B2B7E9390F03}" destId="{AD01DD8D-5BCF-421F-8130-D7D483B58B91}" srcOrd="0" destOrd="0" parTransId="{7ED211AA-C491-471F-B239-D480F18C5B45}" sibTransId="{75A3A574-8E68-4CD9-875F-918B5B607232}"/>
    <dgm:cxn modelId="{71EC1A3E-7086-410F-8E99-5E0839BDCB7A}" type="presOf" srcId="{128B187B-309E-4AFA-8BF7-75F63F167A11}" destId="{542103F6-99BA-4B2F-91AF-EAE824D12F07}" srcOrd="0" destOrd="3" presId="urn:microsoft.com/office/officeart/2005/8/layout/bList2"/>
    <dgm:cxn modelId="{F6D14CDF-6E96-4879-8F58-5F88C9A3E609}" type="presOf" srcId="{9770F6E3-4F55-484D-8456-93FB01EAA2A3}" destId="{3A3F6F0F-BED1-4634-843A-50FC09F6CAD6}" srcOrd="0" destOrd="3" presId="urn:microsoft.com/office/officeart/2005/8/layout/bList2"/>
    <dgm:cxn modelId="{692A3060-6221-4723-9056-9FEC5F27DD79}" srcId="{163359DE-A2E0-4334-AE5F-3FA2EB5F286A}" destId="{9770F6E3-4F55-484D-8456-93FB01EAA2A3}" srcOrd="3" destOrd="0" parTransId="{3105D06A-8DCE-4C8A-91DF-0A1AD691AF82}" sibTransId="{7E051A60-E739-4F88-B06C-E3DD7BD2A0D6}"/>
    <dgm:cxn modelId="{FA4343A7-DBB4-418A-9C80-9280024B77B9}" type="presOf" srcId="{3A319E07-6F5F-4EFC-A5DE-2249869721E6}" destId="{542103F6-99BA-4B2F-91AF-EAE824D12F07}" srcOrd="0" destOrd="4" presId="urn:microsoft.com/office/officeart/2005/8/layout/bList2"/>
    <dgm:cxn modelId="{6A8202FA-62A1-48E3-8E22-C58C98A52D45}" type="presParOf" srcId="{6AFB0AFB-DB8A-467E-B993-B3C2CF0FFC98}" destId="{06AEDAB6-836D-41BC-B642-A8E3AF28265E}" srcOrd="0" destOrd="0" presId="urn:microsoft.com/office/officeart/2005/8/layout/bList2"/>
    <dgm:cxn modelId="{1D3D7709-7F30-4EB8-A152-03C4BCBC2CA6}" type="presParOf" srcId="{06AEDAB6-836D-41BC-B642-A8E3AF28265E}" destId="{542103F6-99BA-4B2F-91AF-EAE824D12F07}" srcOrd="0" destOrd="0" presId="urn:microsoft.com/office/officeart/2005/8/layout/bList2"/>
    <dgm:cxn modelId="{219B98C0-7417-43ED-920C-01112199908D}" type="presParOf" srcId="{06AEDAB6-836D-41BC-B642-A8E3AF28265E}" destId="{C46793E4-C0A4-4931-83C7-894184841D86}" srcOrd="1" destOrd="0" presId="urn:microsoft.com/office/officeart/2005/8/layout/bList2"/>
    <dgm:cxn modelId="{E294FC1F-9AAF-4B93-9B11-0FB711CF5096}" type="presParOf" srcId="{06AEDAB6-836D-41BC-B642-A8E3AF28265E}" destId="{597DF889-2EBE-4079-9013-E01E360BD571}" srcOrd="2" destOrd="0" presId="urn:microsoft.com/office/officeart/2005/8/layout/bList2"/>
    <dgm:cxn modelId="{C3A2DDEB-1C00-4757-AF69-D6E82D2EE88D}" type="presParOf" srcId="{06AEDAB6-836D-41BC-B642-A8E3AF28265E}" destId="{4DB0BE35-A467-4E58-B5D4-3F75BB89E7E2}" srcOrd="3" destOrd="0" presId="urn:microsoft.com/office/officeart/2005/8/layout/bList2"/>
    <dgm:cxn modelId="{7F3DD6C7-B154-4569-B2FA-7E913E0C2904}" type="presParOf" srcId="{6AFB0AFB-DB8A-467E-B993-B3C2CF0FFC98}" destId="{DC624279-B0F2-4B39-B05B-4FBBAD9DEF3E}" srcOrd="1" destOrd="0" presId="urn:microsoft.com/office/officeart/2005/8/layout/bList2"/>
    <dgm:cxn modelId="{6AB3582E-2D97-4362-AFCC-A64D29CC9E3E}" type="presParOf" srcId="{6AFB0AFB-DB8A-467E-B993-B3C2CF0FFC98}" destId="{02F56B32-F6CF-4957-AA07-48D8EBFF5AB3}" srcOrd="2" destOrd="0" presId="urn:microsoft.com/office/officeart/2005/8/layout/bList2"/>
    <dgm:cxn modelId="{CF2089F5-1206-4E79-92D1-29C457C44AAA}" type="presParOf" srcId="{02F56B32-F6CF-4957-AA07-48D8EBFF5AB3}" destId="{7F38636F-60BC-4268-95BD-1DE29DA05A59}" srcOrd="0" destOrd="0" presId="urn:microsoft.com/office/officeart/2005/8/layout/bList2"/>
    <dgm:cxn modelId="{D8629F60-3D8F-4A56-A6C4-96342BCE184E}" type="presParOf" srcId="{02F56B32-F6CF-4957-AA07-48D8EBFF5AB3}" destId="{730D1586-840D-4D29-8E03-1BBE165C49FE}" srcOrd="1" destOrd="0" presId="urn:microsoft.com/office/officeart/2005/8/layout/bList2"/>
    <dgm:cxn modelId="{B5985228-CABE-4394-ADE3-74C114859E4D}" type="presParOf" srcId="{02F56B32-F6CF-4957-AA07-48D8EBFF5AB3}" destId="{C11C26A2-247D-4C87-BE3B-D5BC7638B473}" srcOrd="2" destOrd="0" presId="urn:microsoft.com/office/officeart/2005/8/layout/bList2"/>
    <dgm:cxn modelId="{4FC3F367-26B1-4B3C-93E5-1CC587D05D3A}" type="presParOf" srcId="{02F56B32-F6CF-4957-AA07-48D8EBFF5AB3}" destId="{706B0DFE-3B86-403B-9F7F-1C46ADF79459}" srcOrd="3" destOrd="0" presId="urn:microsoft.com/office/officeart/2005/8/layout/bList2"/>
    <dgm:cxn modelId="{814A6E50-BF30-4110-8C92-F610410267A0}" type="presParOf" srcId="{6AFB0AFB-DB8A-467E-B993-B3C2CF0FFC98}" destId="{09ABBD9A-F32B-4E7B-9B79-CF29BDC49764}" srcOrd="3" destOrd="0" presId="urn:microsoft.com/office/officeart/2005/8/layout/bList2"/>
    <dgm:cxn modelId="{985F11F2-EA6C-4D0F-B85F-A63631F5D6A6}" type="presParOf" srcId="{6AFB0AFB-DB8A-467E-B993-B3C2CF0FFC98}" destId="{B471493B-D5C6-44DC-86AA-0C59559FCCF5}" srcOrd="4" destOrd="0" presId="urn:microsoft.com/office/officeart/2005/8/layout/bList2"/>
    <dgm:cxn modelId="{82BAA646-2F92-460B-A42D-C84FC2CB97F9}" type="presParOf" srcId="{B471493B-D5C6-44DC-86AA-0C59559FCCF5}" destId="{3A3F6F0F-BED1-4634-843A-50FC09F6CAD6}" srcOrd="0" destOrd="0" presId="urn:microsoft.com/office/officeart/2005/8/layout/bList2"/>
    <dgm:cxn modelId="{38C6A922-2B45-4CCA-B17A-A9DDD47F5C0C}" type="presParOf" srcId="{B471493B-D5C6-44DC-86AA-0C59559FCCF5}" destId="{8B1A4EF7-438D-4FF2-960D-E3D7FEEC9370}" srcOrd="1" destOrd="0" presId="urn:microsoft.com/office/officeart/2005/8/layout/bList2"/>
    <dgm:cxn modelId="{6D417E25-5599-42E6-AA26-2756B0244A63}" type="presParOf" srcId="{B471493B-D5C6-44DC-86AA-0C59559FCCF5}" destId="{41957758-EAA8-4785-A251-B6147BE7563C}" srcOrd="2" destOrd="0" presId="urn:microsoft.com/office/officeart/2005/8/layout/bList2"/>
    <dgm:cxn modelId="{186C3C2C-6ACC-4723-9695-FF2AFE8D645E}" type="presParOf" srcId="{B471493B-D5C6-44DC-86AA-0C59559FCCF5}" destId="{95A10B80-758A-42E3-B6CF-9559333B27E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103F6-99BA-4B2F-91AF-EAE824D12F07}">
      <dsp:nvSpPr>
        <dsp:cNvPr id="0" name=""/>
        <dsp:cNvSpPr/>
      </dsp:nvSpPr>
      <dsp:spPr>
        <a:xfrm>
          <a:off x="4380" y="436608"/>
          <a:ext cx="1892187" cy="14124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34290" rIns="11430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Voucher received time – Registration time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% of Voucher  (use/all)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# of shops (use vouchers)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900" kern="1200" dirty="0"/>
            <a:t>% </a:t>
          </a:r>
          <a:r>
            <a:rPr lang="en-US" sz="900" kern="1200" dirty="0" err="1"/>
            <a:t>total_price</a:t>
          </a:r>
          <a:r>
            <a:rPr lang="en-US" sz="900" kern="1200" dirty="0"/>
            <a:t> (use/all)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/>
            <a:t>Recent shop time – received time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/>
            <a:t>Recent use voucher time – received time</a:t>
          </a:r>
          <a:endParaRPr lang="en-SG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900" kern="1200" dirty="0"/>
            <a:t>....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SG" sz="500" kern="1200" dirty="0"/>
        </a:p>
      </dsp:txBody>
      <dsp:txXfrm>
        <a:off x="37476" y="469704"/>
        <a:ext cx="1825995" cy="1379382"/>
      </dsp:txXfrm>
    </dsp:sp>
    <dsp:sp modelId="{597DF889-2EBE-4079-9013-E01E360BD571}">
      <dsp:nvSpPr>
        <dsp:cNvPr id="0" name=""/>
        <dsp:cNvSpPr/>
      </dsp:nvSpPr>
      <dsp:spPr>
        <a:xfrm>
          <a:off x="0" y="1811509"/>
          <a:ext cx="1892187" cy="60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b="1" kern="1200" dirty="0"/>
            <a:t>User</a:t>
          </a:r>
        </a:p>
      </dsp:txBody>
      <dsp:txXfrm>
        <a:off x="0" y="1811509"/>
        <a:ext cx="1332526" cy="607365"/>
      </dsp:txXfrm>
    </dsp:sp>
    <dsp:sp modelId="{4DB0BE35-A467-4E58-B5D4-3F75BB89E7E2}">
      <dsp:nvSpPr>
        <dsp:cNvPr id="0" name=""/>
        <dsp:cNvSpPr/>
      </dsp:nvSpPr>
      <dsp:spPr>
        <a:xfrm>
          <a:off x="1390434" y="1945561"/>
          <a:ext cx="662265" cy="66226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8636F-60BC-4268-95BD-1DE29DA05A59}">
      <dsp:nvSpPr>
        <dsp:cNvPr id="0" name=""/>
        <dsp:cNvSpPr/>
      </dsp:nvSpPr>
      <dsp:spPr>
        <a:xfrm>
          <a:off x="2216772" y="436608"/>
          <a:ext cx="1892187" cy="14124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discount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err="1"/>
            <a:t>Max_value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Type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/>
            <a:t>...</a:t>
          </a:r>
          <a:endParaRPr lang="en-SG" sz="1050" kern="1200" dirty="0"/>
        </a:p>
      </dsp:txBody>
      <dsp:txXfrm>
        <a:off x="2249868" y="469704"/>
        <a:ext cx="1825995" cy="1379382"/>
      </dsp:txXfrm>
    </dsp:sp>
    <dsp:sp modelId="{C11C26A2-247D-4C87-BE3B-D5BC7638B473}">
      <dsp:nvSpPr>
        <dsp:cNvPr id="0" name=""/>
        <dsp:cNvSpPr/>
      </dsp:nvSpPr>
      <dsp:spPr>
        <a:xfrm>
          <a:off x="2216772" y="1849086"/>
          <a:ext cx="1892187" cy="60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b="1" kern="1200" dirty="0"/>
            <a:t>Voucher</a:t>
          </a:r>
        </a:p>
      </dsp:txBody>
      <dsp:txXfrm>
        <a:off x="2216772" y="1849086"/>
        <a:ext cx="1332526" cy="607365"/>
      </dsp:txXfrm>
    </dsp:sp>
    <dsp:sp modelId="{706B0DFE-3B86-403B-9F7F-1C46ADF79459}">
      <dsp:nvSpPr>
        <dsp:cNvPr id="0" name=""/>
        <dsp:cNvSpPr/>
      </dsp:nvSpPr>
      <dsp:spPr>
        <a:xfrm>
          <a:off x="3602825" y="1945561"/>
          <a:ext cx="662265" cy="66226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F6F0F-BED1-4634-843A-50FC09F6CAD6}">
      <dsp:nvSpPr>
        <dsp:cNvPr id="0" name=""/>
        <dsp:cNvSpPr/>
      </dsp:nvSpPr>
      <dsp:spPr>
        <a:xfrm>
          <a:off x="4429163" y="436608"/>
          <a:ext cx="1892187" cy="141247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Weekday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Hour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Month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Day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/>
            <a:t>1/3-3/3 month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smtClean="0"/>
            <a:t>1/4-4/4 </a:t>
          </a:r>
          <a:r>
            <a:rPr lang="en-GB" sz="1050" kern="1200" dirty="0"/>
            <a:t>quarter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50" kern="1200" dirty="0" err="1"/>
            <a:t>Isweekend</a:t>
          </a:r>
          <a:endParaRPr lang="en-SG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050" kern="1200" dirty="0"/>
            <a:t>...</a:t>
          </a:r>
        </a:p>
      </dsp:txBody>
      <dsp:txXfrm>
        <a:off x="4462259" y="469704"/>
        <a:ext cx="1825995" cy="1379382"/>
      </dsp:txXfrm>
    </dsp:sp>
    <dsp:sp modelId="{41957758-EAA8-4785-A251-B6147BE7563C}">
      <dsp:nvSpPr>
        <dsp:cNvPr id="0" name=""/>
        <dsp:cNvSpPr/>
      </dsp:nvSpPr>
      <dsp:spPr>
        <a:xfrm>
          <a:off x="4429163" y="1849086"/>
          <a:ext cx="1892187" cy="60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b="1" kern="1200" dirty="0"/>
            <a:t>Date</a:t>
          </a:r>
        </a:p>
      </dsp:txBody>
      <dsp:txXfrm>
        <a:off x="4429163" y="1849086"/>
        <a:ext cx="1332526" cy="607365"/>
      </dsp:txXfrm>
    </dsp:sp>
    <dsp:sp modelId="{95A10B80-758A-42E3-B6CF-9559333B27EA}">
      <dsp:nvSpPr>
        <dsp:cNvPr id="0" name=""/>
        <dsp:cNvSpPr/>
      </dsp:nvSpPr>
      <dsp:spPr>
        <a:xfrm>
          <a:off x="5815217" y="1945561"/>
          <a:ext cx="662265" cy="66226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52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88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28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Land-NTU/Shope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4800" y="3956828"/>
            <a:ext cx="835376" cy="578043"/>
            <a:chOff x="6879326" y="819333"/>
            <a:chExt cx="457846" cy="312512"/>
          </a:xfrm>
        </p:grpSpPr>
        <p:sp>
          <p:nvSpPr>
            <p:cNvPr id="2" name="TextBox 1"/>
            <p:cNvSpPr txBox="1"/>
            <p:nvPr/>
          </p:nvSpPr>
          <p:spPr>
            <a:xfrm>
              <a:off x="6879326" y="819333"/>
              <a:ext cx="253025" cy="312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800" dirty="0" smtClean="0"/>
                <a:t>Guo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04022" y="924718"/>
              <a:ext cx="333150" cy="199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Jing</a:t>
              </a:r>
              <a:endParaRPr lang="en-SG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Shape 324"/>
          <p:cNvSpPr/>
          <p:nvPr/>
        </p:nvSpPr>
        <p:spPr>
          <a:xfrm>
            <a:off x="5940152" y="665062"/>
            <a:ext cx="1789641" cy="37661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SG" sz="4800" dirty="0" smtClean="0"/>
              <a:t>Customer </a:t>
            </a:r>
            <a:br>
              <a:rPr lang="en-SG" sz="4800" dirty="0" smtClean="0"/>
            </a:br>
            <a:r>
              <a:rPr lang="en-SG" sz="5400" dirty="0">
                <a:solidFill>
                  <a:srgbClr val="434343"/>
                </a:solidFill>
              </a:rPr>
              <a:t>Repurchase</a:t>
            </a:r>
            <a:r>
              <a:rPr lang="en-SG" sz="4800" dirty="0" smtClean="0"/>
              <a:t> </a:t>
            </a:r>
            <a:r>
              <a:rPr lang="en-SG" sz="48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Prediction</a:t>
            </a:r>
            <a:endParaRPr lang="en" sz="4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hape 555"/>
          <p:cNvSpPr/>
          <p:nvPr/>
        </p:nvSpPr>
        <p:spPr>
          <a:xfrm>
            <a:off x="6588224" y="2211710"/>
            <a:ext cx="504056" cy="432048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5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6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3384" y="1131590"/>
            <a:ext cx="5183983" cy="3242945"/>
            <a:chOff x="0" y="0"/>
            <a:chExt cx="7406576" cy="462915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3"/>
            <a:stretch/>
          </p:blipFill>
          <p:spPr bwMode="auto">
            <a:xfrm>
              <a:off x="0" y="0"/>
              <a:ext cx="7406576" cy="462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432048" y="1008162"/>
              <a:ext cx="5400600" cy="2324844"/>
              <a:chOff x="432048" y="1008162"/>
              <a:chExt cx="5400600" cy="232484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26364" y="1008162"/>
                <a:ext cx="3246244" cy="2324844"/>
                <a:chOff x="2226364" y="1008162"/>
                <a:chExt cx="3246244" cy="232484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28592" y="1008162"/>
                  <a:ext cx="144016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112568" y="1008162"/>
                  <a:ext cx="216024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26364" y="1008162"/>
                  <a:ext cx="2886204" cy="232484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SG" sz="1100">
                    <a:effectLst/>
                    <a:ea typeface="SimSun"/>
                    <a:cs typeface="Times New Roman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32048" y="2180878"/>
                <a:ext cx="5400600" cy="115212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SG" sz="1100">
                  <a:effectLst/>
                  <a:ea typeface="SimSun"/>
                  <a:cs typeface="Times New Roman"/>
                </a:endParaRPr>
              </a:p>
            </p:txBody>
          </p:sp>
        </p:grpSp>
      </p:grpSp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57" y="1500300"/>
            <a:ext cx="2432163" cy="2505523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9" name="Shape 526"/>
          <p:cNvSpPr/>
          <p:nvPr/>
        </p:nvSpPr>
        <p:spPr>
          <a:xfrm>
            <a:off x="251520" y="173652"/>
            <a:ext cx="576335" cy="58798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456"/>
          <p:cNvSpPr/>
          <p:nvPr/>
        </p:nvSpPr>
        <p:spPr>
          <a:xfrm>
            <a:off x="206628" y="215681"/>
            <a:ext cx="552877" cy="607728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28"/>
          <p:cNvSpPr txBox="1">
            <a:spLocks/>
          </p:cNvSpPr>
          <p:nvPr/>
        </p:nvSpPr>
        <p:spPr>
          <a:xfrm>
            <a:off x="956141" y="599616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b="1" smtClean="0"/>
              <a:t>Voucher mechanics</a:t>
            </a:r>
            <a:endParaRPr lang="en-SG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4328"/>
              </p:ext>
            </p:extLst>
          </p:nvPr>
        </p:nvGraphicFramePr>
        <p:xfrm>
          <a:off x="927248" y="1207844"/>
          <a:ext cx="2464776" cy="1460277"/>
        </p:xfrm>
        <a:graphic>
          <a:graphicData uri="http://schemas.openxmlformats.org/drawingml/2006/table">
            <a:tbl>
              <a:tblPr firstRow="1" bandRow="1">
                <a:tableStyleId>{B57D8E5E-7DB0-4768-AE4B-6165487FBE54}</a:tableStyleId>
              </a:tblPr>
              <a:tblGrid>
                <a:gridCol w="821592"/>
                <a:gridCol w="821592"/>
                <a:gridCol w="821592"/>
              </a:tblGrid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Discount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Max_value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Type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900">
                          <a:effectLst/>
                        </a:rPr>
                        <a:t>30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1000000</a:t>
                      </a:r>
                      <a:endParaRPr lang="en-SG" sz="110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2016224" cy="30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5507" y="2815382"/>
            <a:ext cx="27735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94 promotion IDs (92 in train, 4 in predict)</a:t>
            </a:r>
            <a:endParaRPr lang="en-SG" sz="1100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3100835"/>
              </p:ext>
            </p:extLst>
          </p:nvPr>
        </p:nvGraphicFramePr>
        <p:xfrm>
          <a:off x="6243579" y="1563638"/>
          <a:ext cx="2376265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4" y="3200662"/>
            <a:ext cx="33908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Down Arrow 30"/>
          <p:cNvSpPr/>
          <p:nvPr/>
        </p:nvSpPr>
        <p:spPr>
          <a:xfrm>
            <a:off x="1850424" y="3200662"/>
            <a:ext cx="216024" cy="3071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Down Arrow 31"/>
          <p:cNvSpPr/>
          <p:nvPr/>
        </p:nvSpPr>
        <p:spPr>
          <a:xfrm>
            <a:off x="3707904" y="3413135"/>
            <a:ext cx="216024" cy="3071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69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hape 456"/>
          <p:cNvSpPr/>
          <p:nvPr/>
        </p:nvSpPr>
        <p:spPr>
          <a:xfrm>
            <a:off x="206628" y="215681"/>
            <a:ext cx="552877" cy="607728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7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78" y="479584"/>
            <a:ext cx="6972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21723" r="2668" b="-861"/>
          <a:stretch/>
        </p:blipFill>
        <p:spPr bwMode="auto">
          <a:xfrm>
            <a:off x="1331640" y="1658133"/>
            <a:ext cx="7327644" cy="88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0" r="2779"/>
          <a:stretch/>
        </p:blipFill>
        <p:spPr bwMode="auto">
          <a:xfrm>
            <a:off x="551601" y="2609584"/>
            <a:ext cx="7105243" cy="89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t="8218" r="2616"/>
          <a:stretch/>
        </p:blipFill>
        <p:spPr bwMode="auto">
          <a:xfrm>
            <a:off x="3969099" y="3579862"/>
            <a:ext cx="444535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611560" y="1563638"/>
            <a:ext cx="779529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156" y="19482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1,2</a:t>
            </a:r>
            <a:endParaRPr lang="en-S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907" y="2937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Type 3,4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389402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5,6</a:t>
            </a:r>
            <a:endParaRPr lang="en-S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3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642052" y="662259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Transaction history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"/>
          <a:stretch/>
        </p:blipFill>
        <p:spPr bwMode="auto">
          <a:xfrm>
            <a:off x="925238" y="1389876"/>
            <a:ext cx="5616624" cy="294508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Rectangle 1"/>
          <p:cNvSpPr/>
          <p:nvPr/>
        </p:nvSpPr>
        <p:spPr>
          <a:xfrm>
            <a:off x="6541862" y="2139702"/>
            <a:ext cx="21897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279803 (out of 279825 users in the </a:t>
            </a:r>
            <a:r>
              <a:rPr lang="en-US" sz="1100" b="1" dirty="0">
                <a:solidFill>
                  <a:srgbClr val="FFC000"/>
                </a:solidFill>
              </a:rPr>
              <a:t>training data</a:t>
            </a:r>
            <a:r>
              <a:rPr lang="en-US" sz="1100" dirty="0"/>
              <a:t>) can be found in the transactions table. </a:t>
            </a:r>
            <a:endParaRPr lang="en-SG" sz="1100" dirty="0"/>
          </a:p>
          <a:p>
            <a:r>
              <a:rPr lang="en-US" sz="1100" dirty="0"/>
              <a:t>78895 (out of 78903 users in the </a:t>
            </a:r>
            <a:r>
              <a:rPr lang="en-US" sz="1100" b="1" dirty="0">
                <a:solidFill>
                  <a:srgbClr val="FFC000"/>
                </a:solidFill>
              </a:rPr>
              <a:t>predict data</a:t>
            </a:r>
            <a:r>
              <a:rPr lang="en-US" sz="1100" dirty="0"/>
              <a:t>) can be found in the transactions table. 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4932040" y="1275606"/>
            <a:ext cx="1512168" cy="31683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3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45143" y="660217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User profiles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8727"/>
            <a:ext cx="6408712" cy="3174051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558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43558"/>
            <a:ext cx="6048672" cy="216024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3" name="Rectangle 2"/>
          <p:cNvSpPr/>
          <p:nvPr/>
        </p:nvSpPr>
        <p:spPr>
          <a:xfrm>
            <a:off x="4716016" y="1275606"/>
            <a:ext cx="2808312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45143" y="660217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View logs</a:t>
            </a:r>
            <a:endParaRPr lang="en-SG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228"/>
          <p:cNvSpPr txBox="1">
            <a:spLocks/>
          </p:cNvSpPr>
          <p:nvPr/>
        </p:nvSpPr>
        <p:spPr>
          <a:xfrm>
            <a:off x="748669" y="3130739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b="1" smtClean="0"/>
              <a:t>Active sessions</a:t>
            </a:r>
            <a:endParaRPr lang="en-SG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93877" y="3578324"/>
            <a:ext cx="421386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engineering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Discussion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82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29190" y="784667"/>
            <a:ext cx="539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Three super groups (13 subgroups):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user, voucher, date</a:t>
            </a:r>
            <a:endParaRPr lang="en-SG" sz="1800" u="sng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4432" y="1357275"/>
            <a:ext cx="6481864" cy="3158691"/>
            <a:chOff x="818986" y="1153998"/>
            <a:chExt cx="7488832" cy="3361968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510211394"/>
                </p:ext>
              </p:extLst>
            </p:nvPr>
          </p:nvGraphicFramePr>
          <p:xfrm>
            <a:off x="818986" y="1275606"/>
            <a:ext cx="7488832" cy="32403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Shape 526"/>
            <p:cNvSpPr/>
            <p:nvPr/>
          </p:nvSpPr>
          <p:spPr>
            <a:xfrm>
              <a:off x="2561539" y="3419852"/>
              <a:ext cx="504056" cy="576064"/>
            </a:xfrm>
            <a:custGeom>
              <a:avLst/>
              <a:gdLst/>
              <a:ahLst/>
              <a:cxnLst/>
              <a:rect l="0" t="0" r="0" b="0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56"/>
            <p:cNvSpPr/>
            <p:nvPr/>
          </p:nvSpPr>
          <p:spPr>
            <a:xfrm>
              <a:off x="5094138" y="3505661"/>
              <a:ext cx="487361" cy="489636"/>
            </a:xfrm>
            <a:custGeom>
              <a:avLst/>
              <a:gdLst/>
              <a:ahLst/>
              <a:cxnLst/>
              <a:rect l="0" t="0" r="0" b="0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" name="Shape 419"/>
            <p:cNvGrpSpPr/>
            <p:nvPr/>
          </p:nvGrpSpPr>
          <p:grpSpPr>
            <a:xfrm>
              <a:off x="7682080" y="3525894"/>
              <a:ext cx="537776" cy="470022"/>
              <a:chOff x="5983625" y="301625"/>
              <a:chExt cx="403000" cy="395050"/>
            </a:xfrm>
          </p:grpSpPr>
          <p:sp>
            <p:nvSpPr>
              <p:cNvPr id="17" name="Shape 420"/>
              <p:cNvSpPr/>
              <p:nvPr/>
            </p:nvSpPr>
            <p:spPr>
              <a:xfrm>
                <a:off x="5983625" y="319925"/>
                <a:ext cx="403000" cy="67200"/>
              </a:xfrm>
              <a:custGeom>
                <a:avLst/>
                <a:gdLst/>
                <a:ahLst/>
                <a:cxnLst/>
                <a:rect l="0" t="0" r="0" b="0"/>
                <a:pathLst>
                  <a:path w="16120" h="2688" extrusionOk="0">
                    <a:moveTo>
                      <a:pt x="3102" y="416"/>
                    </a:moveTo>
                    <a:lnTo>
                      <a:pt x="3273" y="465"/>
                    </a:lnTo>
                    <a:lnTo>
                      <a:pt x="3444" y="562"/>
                    </a:lnTo>
                    <a:lnTo>
                      <a:pt x="3566" y="660"/>
                    </a:lnTo>
                    <a:lnTo>
                      <a:pt x="3688" y="807"/>
                    </a:lnTo>
                    <a:lnTo>
                      <a:pt x="3762" y="953"/>
                    </a:lnTo>
                    <a:lnTo>
                      <a:pt x="3810" y="1124"/>
                    </a:lnTo>
                    <a:lnTo>
                      <a:pt x="3835" y="1320"/>
                    </a:lnTo>
                    <a:lnTo>
                      <a:pt x="3810" y="1491"/>
                    </a:lnTo>
                    <a:lnTo>
                      <a:pt x="3762" y="1661"/>
                    </a:lnTo>
                    <a:lnTo>
                      <a:pt x="3688" y="1808"/>
                    </a:lnTo>
                    <a:lnTo>
                      <a:pt x="3566" y="1955"/>
                    </a:lnTo>
                    <a:lnTo>
                      <a:pt x="3444" y="2052"/>
                    </a:lnTo>
                    <a:lnTo>
                      <a:pt x="3273" y="2150"/>
                    </a:lnTo>
                    <a:lnTo>
                      <a:pt x="3102" y="2199"/>
                    </a:lnTo>
                    <a:lnTo>
                      <a:pt x="2931" y="2223"/>
                    </a:lnTo>
                    <a:lnTo>
                      <a:pt x="2760" y="2199"/>
                    </a:lnTo>
                    <a:lnTo>
                      <a:pt x="2589" y="2150"/>
                    </a:lnTo>
                    <a:lnTo>
                      <a:pt x="2418" y="2052"/>
                    </a:lnTo>
                    <a:lnTo>
                      <a:pt x="2296" y="1955"/>
                    </a:lnTo>
                    <a:lnTo>
                      <a:pt x="2174" y="1808"/>
                    </a:lnTo>
                    <a:lnTo>
                      <a:pt x="2101" y="1661"/>
                    </a:lnTo>
                    <a:lnTo>
                      <a:pt x="2052" y="1491"/>
                    </a:lnTo>
                    <a:lnTo>
                      <a:pt x="2028" y="1320"/>
                    </a:lnTo>
                    <a:lnTo>
                      <a:pt x="2052" y="1124"/>
                    </a:lnTo>
                    <a:lnTo>
                      <a:pt x="2101" y="953"/>
                    </a:lnTo>
                    <a:lnTo>
                      <a:pt x="2174" y="807"/>
                    </a:lnTo>
                    <a:lnTo>
                      <a:pt x="2296" y="660"/>
                    </a:lnTo>
                    <a:lnTo>
                      <a:pt x="2418" y="562"/>
                    </a:lnTo>
                    <a:lnTo>
                      <a:pt x="2589" y="465"/>
                    </a:lnTo>
                    <a:lnTo>
                      <a:pt x="2760" y="416"/>
                    </a:lnTo>
                    <a:close/>
                    <a:moveTo>
                      <a:pt x="13360" y="416"/>
                    </a:moveTo>
                    <a:lnTo>
                      <a:pt x="13531" y="465"/>
                    </a:lnTo>
                    <a:lnTo>
                      <a:pt x="13702" y="562"/>
                    </a:lnTo>
                    <a:lnTo>
                      <a:pt x="13824" y="660"/>
                    </a:lnTo>
                    <a:lnTo>
                      <a:pt x="13946" y="807"/>
                    </a:lnTo>
                    <a:lnTo>
                      <a:pt x="14019" y="953"/>
                    </a:lnTo>
                    <a:lnTo>
                      <a:pt x="14068" y="1124"/>
                    </a:lnTo>
                    <a:lnTo>
                      <a:pt x="14093" y="1320"/>
                    </a:lnTo>
                    <a:lnTo>
                      <a:pt x="14068" y="1491"/>
                    </a:lnTo>
                    <a:lnTo>
                      <a:pt x="14019" y="1661"/>
                    </a:lnTo>
                    <a:lnTo>
                      <a:pt x="13946" y="1808"/>
                    </a:lnTo>
                    <a:lnTo>
                      <a:pt x="13824" y="1955"/>
                    </a:lnTo>
                    <a:lnTo>
                      <a:pt x="13702" y="2052"/>
                    </a:lnTo>
                    <a:lnTo>
                      <a:pt x="13531" y="2150"/>
                    </a:lnTo>
                    <a:lnTo>
                      <a:pt x="13360" y="2199"/>
                    </a:lnTo>
                    <a:lnTo>
                      <a:pt x="13189" y="2223"/>
                    </a:lnTo>
                    <a:lnTo>
                      <a:pt x="13018" y="2199"/>
                    </a:lnTo>
                    <a:lnTo>
                      <a:pt x="12847" y="2150"/>
                    </a:lnTo>
                    <a:lnTo>
                      <a:pt x="12676" y="2052"/>
                    </a:lnTo>
                    <a:lnTo>
                      <a:pt x="12554" y="1955"/>
                    </a:lnTo>
                    <a:lnTo>
                      <a:pt x="12432" y="1808"/>
                    </a:lnTo>
                    <a:lnTo>
                      <a:pt x="12359" y="1661"/>
                    </a:lnTo>
                    <a:lnTo>
                      <a:pt x="12310" y="1491"/>
                    </a:lnTo>
                    <a:lnTo>
                      <a:pt x="12285" y="1320"/>
                    </a:lnTo>
                    <a:lnTo>
                      <a:pt x="12310" y="1124"/>
                    </a:lnTo>
                    <a:lnTo>
                      <a:pt x="12359" y="953"/>
                    </a:lnTo>
                    <a:lnTo>
                      <a:pt x="12432" y="807"/>
                    </a:lnTo>
                    <a:lnTo>
                      <a:pt x="12554" y="660"/>
                    </a:lnTo>
                    <a:lnTo>
                      <a:pt x="12676" y="562"/>
                    </a:lnTo>
                    <a:lnTo>
                      <a:pt x="12847" y="465"/>
                    </a:lnTo>
                    <a:lnTo>
                      <a:pt x="13018" y="416"/>
                    </a:lnTo>
                    <a:close/>
                    <a:moveTo>
                      <a:pt x="0" y="1"/>
                    </a:moveTo>
                    <a:lnTo>
                      <a:pt x="0" y="2687"/>
                    </a:lnTo>
                    <a:lnTo>
                      <a:pt x="16120" y="2687"/>
                    </a:lnTo>
                    <a:lnTo>
                      <a:pt x="1612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21"/>
              <p:cNvSpPr/>
              <p:nvPr/>
            </p:nvSpPr>
            <p:spPr>
              <a:xfrm>
                <a:off x="5983625" y="664900"/>
                <a:ext cx="403000" cy="31775"/>
              </a:xfrm>
              <a:custGeom>
                <a:avLst/>
                <a:gdLst/>
                <a:ahLst/>
                <a:cxnLst/>
                <a:rect l="0" t="0" r="0" b="0"/>
                <a:pathLst>
                  <a:path w="16120" h="1271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" y="660"/>
                    </a:lnTo>
                    <a:lnTo>
                      <a:pt x="74" y="807"/>
                    </a:lnTo>
                    <a:lnTo>
                      <a:pt x="147" y="929"/>
                    </a:lnTo>
                    <a:lnTo>
                      <a:pt x="220" y="1051"/>
                    </a:lnTo>
                    <a:lnTo>
                      <a:pt x="342" y="1149"/>
                    </a:lnTo>
                    <a:lnTo>
                      <a:pt x="489" y="1222"/>
                    </a:lnTo>
                    <a:lnTo>
                      <a:pt x="635" y="1271"/>
                    </a:lnTo>
                    <a:lnTo>
                      <a:pt x="15485" y="1271"/>
                    </a:lnTo>
                    <a:lnTo>
                      <a:pt x="15631" y="1222"/>
                    </a:lnTo>
                    <a:lnTo>
                      <a:pt x="15778" y="1149"/>
                    </a:lnTo>
                    <a:lnTo>
                      <a:pt x="15900" y="1051"/>
                    </a:lnTo>
                    <a:lnTo>
                      <a:pt x="15973" y="929"/>
                    </a:lnTo>
                    <a:lnTo>
                      <a:pt x="16046" y="807"/>
                    </a:lnTo>
                    <a:lnTo>
                      <a:pt x="16095" y="660"/>
                    </a:lnTo>
                    <a:lnTo>
                      <a:pt x="16120" y="489"/>
                    </a:lnTo>
                    <a:lnTo>
                      <a:pt x="16120" y="1"/>
                    </a:lnTo>
                    <a:lnTo>
                      <a:pt x="16095" y="172"/>
                    </a:lnTo>
                    <a:lnTo>
                      <a:pt x="16046" y="318"/>
                    </a:lnTo>
                    <a:lnTo>
                      <a:pt x="15973" y="440"/>
                    </a:lnTo>
                    <a:lnTo>
                      <a:pt x="15900" y="562"/>
                    </a:lnTo>
                    <a:lnTo>
                      <a:pt x="15778" y="660"/>
                    </a:lnTo>
                    <a:lnTo>
                      <a:pt x="15631" y="733"/>
                    </a:lnTo>
                    <a:lnTo>
                      <a:pt x="15485" y="782"/>
                    </a:lnTo>
                    <a:lnTo>
                      <a:pt x="635" y="782"/>
                    </a:lnTo>
                    <a:lnTo>
                      <a:pt x="489" y="733"/>
                    </a:lnTo>
                    <a:lnTo>
                      <a:pt x="342" y="660"/>
                    </a:lnTo>
                    <a:lnTo>
                      <a:pt x="220" y="562"/>
                    </a:lnTo>
                    <a:lnTo>
                      <a:pt x="147" y="440"/>
                    </a:lnTo>
                    <a:lnTo>
                      <a:pt x="74" y="318"/>
                    </a:lnTo>
                    <a:lnTo>
                      <a:pt x="25" y="1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22"/>
              <p:cNvSpPr/>
              <p:nvPr/>
            </p:nvSpPr>
            <p:spPr>
              <a:xfrm>
                <a:off x="6041025" y="301625"/>
                <a:ext cx="29325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173" h="2540" extrusionOk="0">
                    <a:moveTo>
                      <a:pt x="391" y="0"/>
                    </a:moveTo>
                    <a:lnTo>
                      <a:pt x="293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3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79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79" y="49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423"/>
              <p:cNvSpPr/>
              <p:nvPr/>
            </p:nvSpPr>
            <p:spPr>
              <a:xfrm>
                <a:off x="6297450" y="301625"/>
                <a:ext cx="29350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424"/>
              <p:cNvSpPr/>
              <p:nvPr/>
            </p:nvSpPr>
            <p:spPr>
              <a:xfrm>
                <a:off x="6097200" y="509200"/>
                <a:ext cx="50700" cy="537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2151" extrusionOk="0">
                    <a:moveTo>
                      <a:pt x="0" y="1"/>
                    </a:moveTo>
                    <a:lnTo>
                      <a:pt x="0" y="2150"/>
                    </a:lnTo>
                    <a:lnTo>
                      <a:pt x="2027" y="2150"/>
                    </a:lnTo>
                    <a:lnTo>
                      <a:pt x="2027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25"/>
              <p:cNvSpPr/>
              <p:nvPr/>
            </p:nvSpPr>
            <p:spPr>
              <a:xfrm>
                <a:off x="6097200" y="448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2027" y="1954"/>
                    </a:lnTo>
                    <a:lnTo>
                      <a:pt x="2027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26"/>
              <p:cNvSpPr/>
              <p:nvPr/>
            </p:nvSpPr>
            <p:spPr>
              <a:xfrm>
                <a:off x="6097200" y="575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2027" y="1954"/>
                    </a:lnTo>
                    <a:lnTo>
                      <a:pt x="2027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27"/>
              <p:cNvSpPr/>
              <p:nvPr/>
            </p:nvSpPr>
            <p:spPr>
              <a:xfrm>
                <a:off x="6160075" y="575150"/>
                <a:ext cx="501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04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03" y="1954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428"/>
              <p:cNvSpPr/>
              <p:nvPr/>
            </p:nvSpPr>
            <p:spPr>
              <a:xfrm>
                <a:off x="6034300" y="509200"/>
                <a:ext cx="50700" cy="537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2151" extrusionOk="0">
                    <a:moveTo>
                      <a:pt x="1" y="1"/>
                    </a:moveTo>
                    <a:lnTo>
                      <a:pt x="1" y="2150"/>
                    </a:lnTo>
                    <a:lnTo>
                      <a:pt x="2028" y="215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429"/>
              <p:cNvSpPr/>
              <p:nvPr/>
            </p:nvSpPr>
            <p:spPr>
              <a:xfrm>
                <a:off x="6034300" y="575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430"/>
              <p:cNvSpPr/>
              <p:nvPr/>
            </p:nvSpPr>
            <p:spPr>
              <a:xfrm>
                <a:off x="6034300" y="448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431"/>
              <p:cNvSpPr/>
              <p:nvPr/>
            </p:nvSpPr>
            <p:spPr>
              <a:xfrm>
                <a:off x="6160075" y="509200"/>
                <a:ext cx="50100" cy="53775"/>
              </a:xfrm>
              <a:custGeom>
                <a:avLst/>
                <a:gdLst/>
                <a:ahLst/>
                <a:cxnLst/>
                <a:rect l="0" t="0" r="0" b="0"/>
                <a:pathLst>
                  <a:path w="2004" h="2151" extrusionOk="0">
                    <a:moveTo>
                      <a:pt x="1" y="1"/>
                    </a:moveTo>
                    <a:lnTo>
                      <a:pt x="1" y="2150"/>
                    </a:lnTo>
                    <a:lnTo>
                      <a:pt x="2003" y="2150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432"/>
              <p:cNvSpPr/>
              <p:nvPr/>
            </p:nvSpPr>
            <p:spPr>
              <a:xfrm>
                <a:off x="5983625" y="399300"/>
                <a:ext cx="403000" cy="272950"/>
              </a:xfrm>
              <a:custGeom>
                <a:avLst/>
                <a:gdLst/>
                <a:ahLst/>
                <a:cxnLst/>
                <a:rect l="0" t="0" r="0" b="0"/>
                <a:pathLst>
                  <a:path w="16120" h="10918" extrusionOk="0">
                    <a:moveTo>
                      <a:pt x="14434" y="1466"/>
                    </a:moveTo>
                    <a:lnTo>
                      <a:pt x="14508" y="1515"/>
                    </a:lnTo>
                    <a:lnTo>
                      <a:pt x="14557" y="1613"/>
                    </a:lnTo>
                    <a:lnTo>
                      <a:pt x="14581" y="1710"/>
                    </a:lnTo>
                    <a:lnTo>
                      <a:pt x="14581" y="9233"/>
                    </a:lnTo>
                    <a:lnTo>
                      <a:pt x="14557" y="9330"/>
                    </a:lnTo>
                    <a:lnTo>
                      <a:pt x="14508" y="9404"/>
                    </a:lnTo>
                    <a:lnTo>
                      <a:pt x="14434" y="9452"/>
                    </a:lnTo>
                    <a:lnTo>
                      <a:pt x="14337" y="9477"/>
                    </a:lnTo>
                    <a:lnTo>
                      <a:pt x="1783" y="9477"/>
                    </a:lnTo>
                    <a:lnTo>
                      <a:pt x="1686" y="9452"/>
                    </a:lnTo>
                    <a:lnTo>
                      <a:pt x="1612" y="9404"/>
                    </a:lnTo>
                    <a:lnTo>
                      <a:pt x="1564" y="9330"/>
                    </a:lnTo>
                    <a:lnTo>
                      <a:pt x="1539" y="9233"/>
                    </a:lnTo>
                    <a:lnTo>
                      <a:pt x="1539" y="1710"/>
                    </a:lnTo>
                    <a:lnTo>
                      <a:pt x="1564" y="1613"/>
                    </a:lnTo>
                    <a:lnTo>
                      <a:pt x="1612" y="1515"/>
                    </a:lnTo>
                    <a:lnTo>
                      <a:pt x="1686" y="1466"/>
                    </a:lnTo>
                    <a:close/>
                    <a:moveTo>
                      <a:pt x="0" y="1"/>
                    </a:moveTo>
                    <a:lnTo>
                      <a:pt x="0" y="10332"/>
                    </a:lnTo>
                    <a:lnTo>
                      <a:pt x="25" y="10429"/>
                    </a:lnTo>
                    <a:lnTo>
                      <a:pt x="74" y="10527"/>
                    </a:lnTo>
                    <a:lnTo>
                      <a:pt x="147" y="10625"/>
                    </a:lnTo>
                    <a:lnTo>
                      <a:pt x="220" y="10722"/>
                    </a:lnTo>
                    <a:lnTo>
                      <a:pt x="342" y="10796"/>
                    </a:lnTo>
                    <a:lnTo>
                      <a:pt x="489" y="10869"/>
                    </a:lnTo>
                    <a:lnTo>
                      <a:pt x="635" y="10918"/>
                    </a:lnTo>
                    <a:lnTo>
                      <a:pt x="15485" y="10918"/>
                    </a:lnTo>
                    <a:lnTo>
                      <a:pt x="15631" y="10869"/>
                    </a:lnTo>
                    <a:lnTo>
                      <a:pt x="15778" y="10796"/>
                    </a:lnTo>
                    <a:lnTo>
                      <a:pt x="15900" y="10698"/>
                    </a:lnTo>
                    <a:lnTo>
                      <a:pt x="15973" y="10576"/>
                    </a:lnTo>
                    <a:lnTo>
                      <a:pt x="16046" y="10454"/>
                    </a:lnTo>
                    <a:lnTo>
                      <a:pt x="16095" y="10307"/>
                    </a:lnTo>
                    <a:lnTo>
                      <a:pt x="16120" y="10136"/>
                    </a:lnTo>
                    <a:lnTo>
                      <a:pt x="1612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433"/>
              <p:cNvSpPr/>
              <p:nvPr/>
            </p:nvSpPr>
            <p:spPr>
              <a:xfrm>
                <a:off x="6285250" y="575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434"/>
              <p:cNvSpPr/>
              <p:nvPr/>
            </p:nvSpPr>
            <p:spPr>
              <a:xfrm>
                <a:off x="6285250" y="509200"/>
                <a:ext cx="50700" cy="537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2151" extrusionOk="0">
                    <a:moveTo>
                      <a:pt x="0" y="1"/>
                    </a:moveTo>
                    <a:lnTo>
                      <a:pt x="0" y="2150"/>
                    </a:lnTo>
                    <a:lnTo>
                      <a:pt x="2028" y="215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435"/>
              <p:cNvSpPr/>
              <p:nvPr/>
            </p:nvSpPr>
            <p:spPr>
              <a:xfrm>
                <a:off x="6285250" y="448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436"/>
              <p:cNvSpPr/>
              <p:nvPr/>
            </p:nvSpPr>
            <p:spPr>
              <a:xfrm>
                <a:off x="6222350" y="575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437"/>
              <p:cNvSpPr/>
              <p:nvPr/>
            </p:nvSpPr>
            <p:spPr>
              <a:xfrm>
                <a:off x="6160075" y="448150"/>
                <a:ext cx="501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04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03" y="1954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438"/>
              <p:cNvSpPr/>
              <p:nvPr/>
            </p:nvSpPr>
            <p:spPr>
              <a:xfrm>
                <a:off x="6222350" y="509200"/>
                <a:ext cx="50700" cy="537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2151" extrusionOk="0">
                    <a:moveTo>
                      <a:pt x="1" y="1"/>
                    </a:moveTo>
                    <a:lnTo>
                      <a:pt x="1" y="2150"/>
                    </a:lnTo>
                    <a:lnTo>
                      <a:pt x="2028" y="215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439"/>
              <p:cNvSpPr/>
              <p:nvPr/>
            </p:nvSpPr>
            <p:spPr>
              <a:xfrm>
                <a:off x="6222350" y="448150"/>
                <a:ext cx="50700" cy="48875"/>
              </a:xfrm>
              <a:custGeom>
                <a:avLst/>
                <a:gdLst/>
                <a:ahLst/>
                <a:cxnLst/>
                <a:rect l="0" t="0" r="0" b="0"/>
                <a:pathLst>
                  <a:path w="2028" h="1955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2028" y="1954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" name="Curved Up Arrow 4"/>
            <p:cNvSpPr/>
            <p:nvPr/>
          </p:nvSpPr>
          <p:spPr>
            <a:xfrm>
              <a:off x="1890789" y="3958111"/>
              <a:ext cx="2448272" cy="50405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72000" y="1153999"/>
              <a:ext cx="2664296" cy="48164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7" name="Curved Down Arrow 36"/>
            <p:cNvSpPr/>
            <p:nvPr/>
          </p:nvSpPr>
          <p:spPr>
            <a:xfrm flipH="1">
              <a:off x="1733448" y="1153998"/>
              <a:ext cx="2664296" cy="48164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83" y="1648485"/>
            <a:ext cx="1332170" cy="23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generation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Discussion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54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9892" y="1059582"/>
            <a:ext cx="7364215" cy="134932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31" y="3220046"/>
            <a:ext cx="581826" cy="127500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685799" y="596561"/>
            <a:ext cx="7772400" cy="4475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buFont typeface="Raleway Light"/>
              <a:buNone/>
            </a:pPr>
            <a:r>
              <a:rPr lang="en-US" sz="28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r>
              <a:rPr lang="en-US" b="1" dirty="0" smtClean="0"/>
              <a:t> </a:t>
            </a:r>
            <a:r>
              <a:rPr lang="en-US" sz="28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splitting</a:t>
            </a:r>
            <a:endParaRPr lang="en-SG" sz="2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2499742"/>
            <a:ext cx="504737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8020001" y="2715766"/>
            <a:ext cx="152399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672281" y="2990086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Validation</a:t>
            </a:r>
            <a:endParaRPr lang="en-SG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43436" y="436424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Predict</a:t>
            </a:r>
            <a:endParaRPr lang="en-SG" sz="1100" b="1" dirty="0"/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21356"/>
            <a:ext cx="2446020" cy="1915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3949"/>
              </p:ext>
            </p:extLst>
          </p:nvPr>
        </p:nvGraphicFramePr>
        <p:xfrm>
          <a:off x="758593" y="2956460"/>
          <a:ext cx="3465498" cy="963930"/>
        </p:xfrm>
        <a:graphic>
          <a:graphicData uri="http://schemas.openxmlformats.org/drawingml/2006/table">
            <a:tbl>
              <a:tblPr firstRow="1" firstCol="1" bandRow="1">
                <a:tableStyleId>{B57D8E5E-7DB0-4768-AE4B-6165487FBE54}</a:tableStyleId>
              </a:tblPr>
              <a:tblGrid>
                <a:gridCol w="1161242"/>
                <a:gridCol w="1512168"/>
                <a:gridCol w="792088"/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Set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Time span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N/P</a:t>
                      </a:r>
                      <a:endParaRPr lang="en-SG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Training set 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4.11-8.9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7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34:1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Training set 2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4.11-8.9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47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Validation set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8.16 (training data)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33:1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</a:rPr>
                        <a:t>Predict set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8.16 (predict data)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?</a:t>
                      </a:r>
                      <a:endParaRPr lang="en-SG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4" name="Shape 303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15" name="Shape 30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0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0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9816" y="4102357"/>
            <a:ext cx="40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Z-score </a:t>
            </a:r>
            <a:r>
              <a:rPr lang="en-US" sz="1100" strike="sngStrike" dirty="0"/>
              <a:t>(</a:t>
            </a:r>
            <a:r>
              <a:rPr lang="en-US" sz="1100" strike="sngStrike" dirty="0" err="1"/>
              <a:t>MinMaxScale</a:t>
            </a:r>
            <a:r>
              <a:rPr lang="en-US" sz="1100" strike="sngStrike" dirty="0"/>
              <a:t>)</a:t>
            </a:r>
            <a:r>
              <a:rPr lang="en-US" sz="1100" dirty="0"/>
              <a:t> is used to normalize continuous values.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36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4800" b="1" dirty="0"/>
              <a:t>Task description</a:t>
            </a:r>
            <a:endParaRPr lang="en-SG" sz="48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b="1" cap="all" dirty="0"/>
              <a:t>Objective</a:t>
            </a:r>
          </a:p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</a:t>
            </a:r>
            <a:r>
              <a:rPr lang="en-US" sz="1200" dirty="0"/>
              <a:t>main objective of the task is to predict which buyers will use the vouchers and continue to purchase after receiving coupons. </a:t>
            </a:r>
            <a:endParaRPr lang="en-US" sz="1200" dirty="0" smtClean="0"/>
          </a:p>
          <a:p>
            <a:pPr indent="-69850"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indent="-6985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</a:t>
            </a:r>
            <a:r>
              <a:rPr lang="en-US" sz="1200" dirty="0"/>
              <a:t>prediction is made based on a user’s purchase behavior generated from the shopping history. </a:t>
            </a:r>
            <a:endParaRPr lang="en-SG" sz="1200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361968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cap="all" dirty="0" smtClean="0"/>
              <a:t>Movtivation</a:t>
            </a:r>
            <a:endParaRPr lang="en" sz="1200" b="1" cap="all" dirty="0"/>
          </a:p>
          <a:p>
            <a:pPr>
              <a:buNone/>
            </a:pPr>
            <a:r>
              <a:rPr lang="en-SG" sz="1200" dirty="0"/>
              <a:t>The objective of the vouchers is </a:t>
            </a:r>
            <a:r>
              <a:rPr lang="en-SG" sz="1200" dirty="0" smtClean="0"/>
              <a:t>to </a:t>
            </a:r>
            <a:r>
              <a:rPr lang="en-SG" sz="1200" dirty="0"/>
              <a:t>motivate these buyers </a:t>
            </a:r>
            <a:r>
              <a:rPr lang="en-SG" sz="1200" dirty="0" smtClean="0"/>
              <a:t>to start </a:t>
            </a:r>
            <a:r>
              <a:rPr lang="en-SG" sz="1200" dirty="0"/>
              <a:t>to buy things from the platform again and hopefully they will continue the purchases subsequently</a:t>
            </a:r>
            <a:r>
              <a:rPr lang="en-SG" sz="1200" dirty="0" smtClean="0"/>
              <a:t>.</a:t>
            </a:r>
          </a:p>
          <a:p>
            <a:pPr>
              <a:buNone/>
            </a:pP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It </a:t>
            </a:r>
            <a:r>
              <a:rPr lang="en-SG" sz="1200" dirty="0"/>
              <a:t>is </a:t>
            </a:r>
            <a:r>
              <a:rPr lang="en-SG" sz="1200" dirty="0" smtClean="0"/>
              <a:t>important</a:t>
            </a:r>
            <a:r>
              <a:rPr lang="en-SG" sz="1200" dirty="0"/>
              <a:t> </a:t>
            </a:r>
            <a:r>
              <a:rPr lang="en-SG" sz="1200" dirty="0" smtClean="0"/>
              <a:t>to </a:t>
            </a:r>
            <a:r>
              <a:rPr lang="en-SG" sz="1200" dirty="0"/>
              <a:t>automatically identify the group of </a:t>
            </a:r>
            <a:r>
              <a:rPr lang="en-SG" sz="1200" dirty="0" smtClean="0"/>
              <a:t>‘inactive’ buyers</a:t>
            </a:r>
            <a:r>
              <a:rPr lang="en-SG" sz="1200" dirty="0"/>
              <a:t>, who are likely to </a:t>
            </a:r>
            <a:endParaRPr lang="en-SG" sz="1200" dirty="0" smtClean="0"/>
          </a:p>
          <a:p>
            <a:pPr>
              <a:buNone/>
            </a:pPr>
            <a:r>
              <a:rPr lang="en-SG" sz="1200" dirty="0" smtClean="0"/>
              <a:t>(1) use </a:t>
            </a:r>
            <a:r>
              <a:rPr lang="en-SG" sz="1200" dirty="0"/>
              <a:t>the “reactivation” vouchers </a:t>
            </a:r>
            <a:r>
              <a:rPr lang="en-SG" sz="1200" dirty="0" smtClean="0"/>
              <a:t>sent to them (</a:t>
            </a:r>
            <a:r>
              <a:rPr lang="en-SG" sz="1200" dirty="0"/>
              <a:t>2) continue the purchase </a:t>
            </a:r>
            <a:r>
              <a:rPr lang="en-SG" sz="1200" dirty="0" err="1"/>
              <a:t>behavior</a:t>
            </a:r>
            <a:r>
              <a:rPr lang="en-SG" sz="1200" dirty="0"/>
              <a:t> </a:t>
            </a:r>
            <a:r>
              <a:rPr lang="en-SG" sz="1200" dirty="0" smtClean="0"/>
              <a:t>subsequently</a:t>
            </a:r>
            <a:r>
              <a:rPr lang="en-SG" sz="1200" dirty="0"/>
              <a:t>.</a:t>
            </a:r>
            <a:endParaRPr lang="en" sz="12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922000" y="4155925"/>
            <a:ext cx="7299900" cy="526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>
              <a:solidFill>
                <a:srgbClr val="FFB6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generation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Discussion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91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62" y="2966222"/>
            <a:ext cx="237064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27584" y="64325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Model </a:t>
            </a:r>
            <a:r>
              <a:rPr lang="en" sz="2800" dirty="0" smtClean="0">
                <a:solidFill>
                  <a:srgbClr val="FFC000"/>
                </a:solidFill>
              </a:rPr>
              <a:t>selection</a:t>
            </a:r>
            <a:r>
              <a:rPr lang="en" sz="2800" dirty="0" smtClean="0"/>
              <a:t>: </a:t>
            </a:r>
            <a:r>
              <a:rPr lang="en-US" sz="2800" dirty="0" err="1"/>
              <a:t>Xgboost</a:t>
            </a:r>
            <a:r>
              <a:rPr lang="en-US" sz="2800" dirty="0"/>
              <a:t> </a:t>
            </a:r>
            <a:endParaRPr lang="en" sz="2800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3" name="Picture 22"/>
          <p:cNvPicPr/>
          <p:nvPr/>
        </p:nvPicPr>
        <p:blipFill rotWithShape="1">
          <a:blip r:embed="rId4"/>
          <a:srcRect b="1272"/>
          <a:stretch/>
        </p:blipFill>
        <p:spPr bwMode="auto">
          <a:xfrm>
            <a:off x="971600" y="1442992"/>
            <a:ext cx="3024336" cy="2696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32" y="1411868"/>
            <a:ext cx="2722823" cy="18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7173"/>
            <a:ext cx="20002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54907"/>
              </p:ext>
            </p:extLst>
          </p:nvPr>
        </p:nvGraphicFramePr>
        <p:xfrm>
          <a:off x="6971621" y="1635646"/>
          <a:ext cx="158417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047"/>
                <a:gridCol w="460033"/>
                <a:gridCol w="432048"/>
                <a:gridCol w="432048"/>
              </a:tblGrid>
              <a:tr h="2327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1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9592" y="728437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/>
              <a:t>Discussion</a:t>
            </a:r>
            <a:endParaRPr lang="en" sz="4000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475656" y="1563638"/>
            <a:ext cx="4824536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 smtClean="0"/>
              <a:t>Likes table</a:t>
            </a:r>
          </a:p>
          <a:p>
            <a:pPr>
              <a:buNone/>
            </a:pPr>
            <a:r>
              <a:rPr lang="en-US" sz="1600" b="1" dirty="0"/>
              <a:t>Data balance &amp; </a:t>
            </a:r>
            <a:r>
              <a:rPr lang="en-US" sz="1600" b="1" dirty="0" smtClean="0"/>
              <a:t>cleaning</a:t>
            </a:r>
          </a:p>
          <a:p>
            <a:pPr marL="285750" indent="-285750"/>
            <a:r>
              <a:rPr lang="en-US" sz="1600" dirty="0"/>
              <a:t>SMOTEENN, CNN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/>
              <a:t>Model </a:t>
            </a:r>
            <a:r>
              <a:rPr lang="en-US" sz="1600" b="1" dirty="0" smtClean="0"/>
              <a:t>selection</a:t>
            </a:r>
          </a:p>
          <a:p>
            <a:pPr marL="285750" indent="-285750"/>
            <a:r>
              <a:rPr lang="en-US" sz="1600" dirty="0"/>
              <a:t>RF, GBDT, LR </a:t>
            </a:r>
            <a:endParaRPr lang="en-US" sz="1600" dirty="0" smtClean="0"/>
          </a:p>
          <a:p>
            <a:pPr marL="285750" indent="-285750"/>
            <a:r>
              <a:rPr lang="en-SG" sz="1600" dirty="0" smtClean="0"/>
              <a:t>Ensemble</a:t>
            </a:r>
            <a:r>
              <a:rPr lang="en-SG" sz="1600" b="1" dirty="0"/>
              <a:t> </a:t>
            </a:r>
            <a:r>
              <a:rPr lang="en-US" sz="1600" dirty="0" smtClean="0"/>
              <a:t>methods </a:t>
            </a:r>
            <a:endParaRPr lang="en-SG" sz="1600" b="1" dirty="0"/>
          </a:p>
          <a:p>
            <a:pPr>
              <a:buNone/>
            </a:pPr>
            <a:endParaRPr lang="en-SG" sz="1600" b="1" dirty="0"/>
          </a:p>
          <a:p>
            <a:pPr>
              <a:buNone/>
            </a:pPr>
            <a:endParaRPr lang="en-SG" sz="1600" b="1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8" name="Shape 385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9" name="Shape 38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8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8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8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5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GitHub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b="1" dirty="0">
                <a:solidFill>
                  <a:srgbClr val="FFB600"/>
                </a:solidFill>
              </a:rPr>
              <a:t> </a:t>
            </a:r>
            <a:r>
              <a:rPr lang="en-US" b="1" dirty="0">
                <a:solidFill>
                  <a:srgbClr val="FFB600"/>
                </a:solidFill>
                <a:hlinkClick r:id="rId3"/>
              </a:rPr>
              <a:t>https://github.com/NetLand-NTU/Shopee</a:t>
            </a:r>
            <a:r>
              <a:rPr lang="en-US" b="1" dirty="0">
                <a:solidFill>
                  <a:srgbClr val="FFB600"/>
                </a:solidFill>
              </a:rPr>
              <a:t> </a:t>
            </a:r>
            <a:endParaRPr lang="en" b="1" dirty="0">
              <a:solidFill>
                <a:srgbClr val="FFB600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78392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5400" b="1" dirty="0"/>
              <a:t>Model </a:t>
            </a:r>
            <a:r>
              <a:rPr lang="en-US" sz="5400" dirty="0" smtClean="0">
                <a:solidFill>
                  <a:srgbClr val="FFB600"/>
                </a:solidFill>
              </a:rPr>
              <a:t>construction</a:t>
            </a:r>
            <a:endParaRPr lang="en" sz="54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55" name="Shape 255"/>
          <p:cNvSpPr/>
          <p:nvPr/>
        </p:nvSpPr>
        <p:spPr>
          <a:xfrm>
            <a:off x="2011490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984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57770" y="310580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Data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39552" y="3723878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source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lvl="0" algn="ctr"/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probing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103350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272784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Feature engineering</a:t>
            </a:r>
            <a:endParaRPr lang="en-SG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646876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Three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super groups (13 subgroups): user, voucher, date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185335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344695" y="3087791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Model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construction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58597" y="3651870"/>
            <a:ext cx="2173643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Feature extraction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Normalization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and </a:t>
            </a: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missing values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Parameter tuning</a:t>
            </a:r>
            <a:endParaRPr lang="en-SG" sz="900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</a:t>
            </a:r>
            <a:r>
              <a:rPr lang="en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odel selection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7267313" y="2483825"/>
            <a:ext cx="877993" cy="877993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439538" y="3100178"/>
            <a:ext cx="2524950" cy="6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Result </a:t>
            </a: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&amp; Discussion </a:t>
            </a:r>
            <a:endParaRPr lang="en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6895348" y="3723878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9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Data </a:t>
            </a:r>
            <a:r>
              <a:rPr lang="en-US" sz="9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balance &amp; cleaning</a:t>
            </a:r>
            <a:endParaRPr lang="en" sz="9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183702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65677" y="3040867"/>
            <a:ext cx="877993" cy="5451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90"/>
          <p:cNvSpPr txBox="1"/>
          <p:nvPr/>
        </p:nvSpPr>
        <p:spPr>
          <a:xfrm>
            <a:off x="1270419" y="2499742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3373924" y="249297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29" name="Shape 90"/>
          <p:cNvSpPr txBox="1"/>
          <p:nvPr/>
        </p:nvSpPr>
        <p:spPr>
          <a:xfrm>
            <a:off x="5462156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" name="Shape 90"/>
          <p:cNvSpPr txBox="1"/>
          <p:nvPr/>
        </p:nvSpPr>
        <p:spPr>
          <a:xfrm>
            <a:off x="7524328" y="2427734"/>
            <a:ext cx="333980" cy="726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lang="en"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7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11560" y="2283718"/>
            <a:ext cx="6593700" cy="51899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7200" dirty="0" smtClean="0">
                <a:solidFill>
                  <a:srgbClr val="FFB600"/>
                </a:solidFill>
              </a:rPr>
              <a:t>Data </a:t>
            </a:r>
            <a:r>
              <a:rPr lang="en-US" sz="7200" dirty="0" smtClean="0">
                <a:solidFill>
                  <a:schemeClr val="tx1"/>
                </a:solidFill>
              </a:rPr>
              <a:t>source</a:t>
            </a:r>
            <a:r>
              <a:rPr lang="en-SG" sz="7200" dirty="0">
                <a:solidFill>
                  <a:srgbClr val="FFB600"/>
                </a:solidFill>
              </a:rPr>
              <a:t/>
            </a:r>
            <a:br>
              <a:rPr lang="en-SG" sz="7200" dirty="0">
                <a:solidFill>
                  <a:srgbClr val="FFB600"/>
                </a:solidFill>
              </a:rPr>
            </a:br>
            <a:endParaRPr lang="en" sz="72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11560" y="3636568"/>
            <a:ext cx="6593700" cy="8638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SG" dirty="0" smtClean="0"/>
              <a:t>shopping </a:t>
            </a:r>
            <a:r>
              <a:rPr lang="en-SG" dirty="0"/>
              <a:t>history for a large set of </a:t>
            </a:r>
            <a:r>
              <a:rPr lang="en-SG" dirty="0" smtClean="0"/>
              <a:t>buyers who </a:t>
            </a:r>
            <a:r>
              <a:rPr lang="en-SG" dirty="0"/>
              <a:t>were targeted for the reactivation campaign.</a:t>
            </a:r>
            <a:endParaRPr lang="en" dirty="0"/>
          </a:p>
        </p:txBody>
      </p:sp>
      <p:pic>
        <p:nvPicPr>
          <p:cNvPr id="82" name="Shape 82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3644040191"/>
              </p:ext>
            </p:extLst>
          </p:nvPr>
        </p:nvGraphicFramePr>
        <p:xfrm>
          <a:off x="971600" y="791800"/>
          <a:ext cx="7181952" cy="3580150"/>
        </p:xfrm>
        <a:graphic>
          <a:graphicData uri="http://schemas.openxmlformats.org/drawingml/2006/table">
            <a:tbl>
              <a:tblPr>
                <a:noFill/>
                <a:tableStyleId>{B57D8E5E-7DB0-4768-AE4B-6165487FBE54}</a:tableStyleId>
              </a:tblPr>
              <a:tblGrid>
                <a:gridCol w="1872208"/>
                <a:gridCol w="3528392"/>
                <a:gridCol w="1781352"/>
              </a:tblGrid>
              <a:tr h="317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Source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Attributes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Time span</a:t>
                      </a:r>
                      <a:endParaRPr lang="en-SG" sz="14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659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Training (710078,9)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promotionid_recieved</a:t>
                      </a:r>
                      <a:r>
                        <a:rPr lang="en-US" sz="1200" b="0" i="0" u="none" strike="noStrike" cap="none" dirty="0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(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voucher_code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), </a:t>
                      </a:r>
                      <a:r>
                        <a:rPr lang="en-US" sz="1200" b="1" i="0" u="none" strike="noStrike" cap="none" dirty="0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voucher_received_time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,used?,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repurchased_x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(15d,30d,60d,90d)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2017.1-8 (sparse)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Predict (78903,4)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promotionid_recieved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(</a:t>
                      </a: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voucher_code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), </a:t>
                      </a:r>
                      <a:r>
                        <a:rPr lang="en-US" sz="1200" b="1" i="0" u="none" strike="noStrike" cap="none" dirty="0" err="1">
                          <a:solidFill>
                            <a:srgbClr val="FFC000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voucher_received_time</a:t>
                      </a:r>
                      <a:endParaRPr lang="en-SG" sz="1200" b="1" i="0" u="none" strike="noStrike" cap="none" dirty="0">
                        <a:solidFill>
                          <a:srgbClr val="FFC000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2017.8.16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Transactions 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Userid,shopid,total_price,order_time,promotionid_used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2015 Q2- 2017 Q3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 profiles 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Userid,registration_time,is_seller,gender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,…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Likes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Userid,voucher_received_date,status,ctime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view_log_0-30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Userid,promotionid_received,date,event_name,count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2017.4-2017.8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Voucher_distribution_active_date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Userid,promotionid_received,time,date,active</a:t>
                      </a: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sessions counts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2017.2(16</a:t>
                      </a:r>
                      <a:r>
                        <a:rPr lang="en-US" sz="12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)-2017.8(16)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Voucher_mechanics</a:t>
                      </a:r>
                      <a:endParaRPr lang="en-SG" sz="1200" b="1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 err="1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Promotionid,discount,max_value</a:t>
                      </a:r>
                      <a:endParaRPr lang="en-SG" sz="12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 </a:t>
                      </a:r>
                      <a:endParaRPr lang="en-SG"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07" name="Shape 207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Shape 20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7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27584" y="963475"/>
            <a:ext cx="390390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6020"/>
              </a:lnSpc>
            </a:pPr>
            <a:r>
              <a:rPr lang="en-US" sz="6600" dirty="0">
                <a:solidFill>
                  <a:srgbClr val="FFB600"/>
                </a:solidFill>
              </a:rPr>
              <a:t>Data </a:t>
            </a:r>
            <a:r>
              <a:rPr lang="en-US" sz="6600" dirty="0">
                <a:solidFill>
                  <a:schemeClr val="tx1"/>
                </a:solidFill>
              </a:rPr>
              <a:t>probing</a:t>
            </a:r>
            <a:r>
              <a:rPr lang="en-SG" sz="6600" dirty="0">
                <a:solidFill>
                  <a:schemeClr val="bg2"/>
                </a:solidFill>
              </a:rPr>
              <a:t/>
            </a:r>
            <a:br>
              <a:rPr lang="en-SG" sz="6600" dirty="0">
                <a:solidFill>
                  <a:schemeClr val="bg2"/>
                </a:solidFill>
              </a:rPr>
            </a:br>
            <a:endParaRPr lang="en" sz="6600" dirty="0">
              <a:solidFill>
                <a:schemeClr val="bg2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75" name="Shape 175"/>
          <p:cNvGrpSpPr/>
          <p:nvPr/>
        </p:nvGrpSpPr>
        <p:grpSpPr>
          <a:xfrm>
            <a:off x="3851920" y="600903"/>
            <a:ext cx="4036590" cy="3941676"/>
            <a:chOff x="2256567" y="677103"/>
            <a:chExt cx="4036590" cy="3941676"/>
          </a:xfrm>
        </p:grpSpPr>
        <p:sp>
          <p:nvSpPr>
            <p:cNvPr id="176" name="Shape 17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183" name="Shape 183"/>
          <p:cNvSpPr/>
          <p:nvPr/>
        </p:nvSpPr>
        <p:spPr>
          <a:xfrm>
            <a:off x="6097102" y="1739566"/>
            <a:ext cx="2440200" cy="2440200"/>
          </a:xfrm>
          <a:prstGeom prst="ellipse">
            <a:avLst/>
          </a:prstGeom>
          <a:solidFill>
            <a:srgbClr val="FFB6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821106" y="2862089"/>
            <a:ext cx="1498800" cy="1498800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482937" y="1114293"/>
            <a:ext cx="1030262" cy="1030262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Shape 19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7644470" y="1475535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Predict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649391" y="2764402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Transactions 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959654" y="3441442"/>
            <a:ext cx="1330814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User profiles </a:t>
            </a:r>
            <a:endParaRPr lang="en-SG" b="1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9680" y="2651889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Likes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135337" y="1338260"/>
            <a:ext cx="1433406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view_log_0-30</a:t>
            </a:r>
            <a:endParaRPr lang="en-SG" b="1" dirty="0">
              <a:solidFill>
                <a:srgbClr val="434343"/>
              </a:solidFill>
              <a:latin typeface="Raleway Light"/>
              <a:ea typeface="Raleway Light"/>
              <a:cs typeface="Raleway Light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211337" y="1269303"/>
            <a:ext cx="1423800" cy="1423800"/>
          </a:xfrm>
          <a:prstGeom prst="ellipse">
            <a:avLst/>
          </a:prstGeom>
          <a:solidFill>
            <a:srgbClr val="F1C23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1584" y="183390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</a:rPr>
              <a:t>Training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01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709233" y="711762"/>
            <a:ext cx="7772400" cy="4475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Training </a:t>
            </a:r>
            <a:r>
              <a:rPr lang="en-US" b="1" dirty="0"/>
              <a:t>data &amp; predict </a:t>
            </a:r>
            <a:r>
              <a:rPr lang="en-US" b="1" dirty="0" smtClean="0"/>
              <a:t>data</a:t>
            </a:r>
            <a:endParaRPr lang="en-SG" b="1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10139"/>
            <a:ext cx="581826" cy="1275002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Up Arrow 1"/>
          <p:cNvSpPr/>
          <p:nvPr/>
        </p:nvSpPr>
        <p:spPr>
          <a:xfrm>
            <a:off x="7984521" y="2794396"/>
            <a:ext cx="144016" cy="415743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2" y="1445073"/>
            <a:ext cx="7364215" cy="134932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8121"/>
            <a:ext cx="936104" cy="1119445"/>
          </a:xfrm>
          <a:prstGeom prst="rect">
            <a:avLst/>
          </a:prstGeom>
          <a:noFill/>
          <a:ln>
            <a:noFill/>
          </a:ln>
          <a:effectLst/>
          <a:extLst/>
        </p:spPr>
      </p:pic>
      <p:cxnSp>
        <p:nvCxnSpPr>
          <p:cNvPr id="4" name="Straight Arrow Connector 3"/>
          <p:cNvCxnSpPr/>
          <p:nvPr/>
        </p:nvCxnSpPr>
        <p:spPr>
          <a:xfrm>
            <a:off x="1043608" y="2899835"/>
            <a:ext cx="6840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784135" y="379452"/>
            <a:ext cx="4221479" cy="2273370"/>
            <a:chOff x="638553" y="771550"/>
            <a:chExt cx="4221479" cy="244827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3" y="771550"/>
              <a:ext cx="4221479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Up Arrow 10"/>
            <p:cNvSpPr/>
            <p:nvPr/>
          </p:nvSpPr>
          <p:spPr>
            <a:xfrm>
              <a:off x="1979712" y="2067694"/>
              <a:ext cx="144016" cy="20925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3059832" y="2074466"/>
              <a:ext cx="144016" cy="20925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73241" y="660217"/>
            <a:ext cx="3285303" cy="3856852"/>
            <a:chOff x="4976983" y="656157"/>
            <a:chExt cx="3672408" cy="385685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983" y="656157"/>
              <a:ext cx="3672408" cy="3856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931835" y="2499742"/>
              <a:ext cx="1736509" cy="209252"/>
              <a:chOff x="3699587" y="4155926"/>
              <a:chExt cx="2168557" cy="209252"/>
            </a:xfrm>
          </p:grpSpPr>
          <p:sp>
            <p:nvSpPr>
              <p:cNvPr id="8" name="Up Arrow 7"/>
              <p:cNvSpPr/>
              <p:nvPr/>
            </p:nvSpPr>
            <p:spPr>
              <a:xfrm>
                <a:off x="3699587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Up Arrow 8"/>
              <p:cNvSpPr/>
              <p:nvPr/>
            </p:nvSpPr>
            <p:spPr>
              <a:xfrm>
                <a:off x="5292080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5724128" y="4155926"/>
                <a:ext cx="144016" cy="209252"/>
              </a:xfrm>
              <a:prstGeom prst="up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4368"/>
            <a:ext cx="4561681" cy="215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Up Arrow 20"/>
          <p:cNvSpPr/>
          <p:nvPr/>
        </p:nvSpPr>
        <p:spPr>
          <a:xfrm>
            <a:off x="2277694" y="3683671"/>
            <a:ext cx="144016" cy="19430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Up Arrow 21"/>
          <p:cNvSpPr/>
          <p:nvPr/>
        </p:nvSpPr>
        <p:spPr>
          <a:xfrm>
            <a:off x="3995936" y="3673591"/>
            <a:ext cx="144016" cy="19430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5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419"/>
          <p:cNvGrpSpPr/>
          <p:nvPr/>
        </p:nvGrpSpPr>
        <p:grpSpPr>
          <a:xfrm>
            <a:off x="229826" y="241740"/>
            <a:ext cx="537776" cy="470022"/>
            <a:chOff x="5983625" y="301625"/>
            <a:chExt cx="403000" cy="395050"/>
          </a:xfrm>
        </p:grpSpPr>
        <p:sp>
          <p:nvSpPr>
            <p:cNvPr id="24" name="Shape 42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2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2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2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2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2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2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2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2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3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3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3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3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3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3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2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572695"/>
              </p:ext>
            </p:extLst>
          </p:nvPr>
        </p:nvGraphicFramePr>
        <p:xfrm>
          <a:off x="3507473" y="1059582"/>
          <a:ext cx="457200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6" t="12173" r="12304" b="10783"/>
          <a:stretch/>
        </p:blipFill>
        <p:spPr bwMode="auto">
          <a:xfrm>
            <a:off x="1001932" y="1207844"/>
            <a:ext cx="2232248" cy="179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6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4139952" y="1207844"/>
            <a:ext cx="1224136" cy="16484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hape 526"/>
          <p:cNvSpPr/>
          <p:nvPr/>
        </p:nvSpPr>
        <p:spPr>
          <a:xfrm>
            <a:off x="251520" y="173652"/>
            <a:ext cx="576335" cy="58798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656</Words>
  <Application>Microsoft Office PowerPoint</Application>
  <PresentationFormat>On-screen Show (16:9)</PresentationFormat>
  <Paragraphs>247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SimSun</vt:lpstr>
      <vt:lpstr>Calibri</vt:lpstr>
      <vt:lpstr>Raleway ExtraBold</vt:lpstr>
      <vt:lpstr>Times New Roman</vt:lpstr>
      <vt:lpstr>Raleway Light</vt:lpstr>
      <vt:lpstr>Olivia template</vt:lpstr>
      <vt:lpstr>Customer  Repurchase Prediction</vt:lpstr>
      <vt:lpstr>Task description</vt:lpstr>
      <vt:lpstr>Model construction</vt:lpstr>
      <vt:lpstr>Data source </vt:lpstr>
      <vt:lpstr>PowerPoint Presentation</vt:lpstr>
      <vt:lpstr>Data probing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construction</vt:lpstr>
      <vt:lpstr>PowerPoint Presentation</vt:lpstr>
      <vt:lpstr>Model construction</vt:lpstr>
      <vt:lpstr>PowerPoint Presentation</vt:lpstr>
      <vt:lpstr>Model construction</vt:lpstr>
      <vt:lpstr>Model selection: Xgboost </vt:lpstr>
      <vt:lpstr>Discussion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Repurchase Prediction</dc:title>
  <dc:creator>#GUO JING#</dc:creator>
  <cp:lastModifiedBy>#GUO JING#</cp:lastModifiedBy>
  <cp:revision>104</cp:revision>
  <dcterms:modified xsi:type="dcterms:W3CDTF">2017-12-18T06:37:35Z</dcterms:modified>
</cp:coreProperties>
</file>