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3" r:id="rId2"/>
    <p:sldId id="274" r:id="rId3"/>
    <p:sldId id="285" r:id="rId4"/>
    <p:sldId id="283" r:id="rId5"/>
    <p:sldId id="282" r:id="rId6"/>
    <p:sldId id="28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G, Wei" initials="YW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8" autoAdjust="0"/>
    <p:restoredTop sz="84207" autoAdjust="0"/>
  </p:normalViewPr>
  <p:slideViewPr>
    <p:cSldViewPr>
      <p:cViewPr varScale="1">
        <p:scale>
          <a:sx n="114" d="100"/>
          <a:sy n="114" d="100"/>
        </p:scale>
        <p:origin x="136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3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5D4FC-A804-4752-A999-57CF3866FE08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5442-1B90-4C34-B462-CE54443372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01E8E-070F-594B-9FFE-CAA84A7C6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6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01E8E-070F-594B-9FFE-CAA84A7C63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92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01E8E-070F-594B-9FFE-CAA84A7C63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03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01E8E-070F-594B-9FFE-CAA84A7C63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21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05442-1B90-4C34-B462-CE544433721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00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05442-1B90-4C34-B462-CE544433721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01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05442-1B90-4C34-B462-CE544433721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3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片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1360" y="140678"/>
            <a:ext cx="8329240" cy="5276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951" b="1" dirty="0">
                <a:solidFill>
                  <a:srgbClr val="E72427"/>
                </a:solidFill>
              </a:defRPr>
            </a:lvl1pPr>
          </a:lstStyle>
          <a:p>
            <a:pPr lvl="0"/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AB5-A356-40D5-8990-FF023FBF4D34}" type="datetime1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11732" y="1617650"/>
            <a:ext cx="4342073" cy="529376"/>
          </a:xfrm>
        </p:spPr>
        <p:txBody>
          <a:bodyPr vert="horz" lIns="91440" tIns="45720" rIns="91440" bIns="45720" rtlCol="0" anchor="ctr">
            <a:noAutofit/>
          </a:bodyPr>
          <a:lstStyle>
            <a:lvl1pPr marL="171446" indent="-171446">
              <a:buNone/>
              <a:defRPr lang="zh-CN" altLang="en-US" sz="21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6"/>
          </p:nvPr>
        </p:nvSpPr>
        <p:spPr>
          <a:xfrm>
            <a:off x="864328" y="1617654"/>
            <a:ext cx="5680165" cy="3995749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7011730" y="2306608"/>
            <a:ext cx="4342073" cy="3306792"/>
          </a:xfrm>
        </p:spPr>
        <p:txBody>
          <a:bodyPr>
            <a:normAutofit/>
          </a:bodyPr>
          <a:lstStyle>
            <a:lvl1pPr marL="171446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65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38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29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21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3012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4185684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字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1360" y="140678"/>
            <a:ext cx="8329240" cy="5276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951" b="1" dirty="0">
                <a:solidFill>
                  <a:srgbClr val="E72427"/>
                </a:solidFill>
              </a:defRPr>
            </a:lvl1pPr>
          </a:lstStyle>
          <a:p>
            <a:pPr lvl="0"/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2617-530D-47A1-8845-064AFCDE0DDC}" type="datetime1">
              <a:rPr lang="zh-CN" altLang="en-US" smtClean="0"/>
              <a:t>2019/5/26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68441" y="1507966"/>
            <a:ext cx="9655127" cy="534863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FontTx/>
              <a:buNone/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891" indent="0">
              <a:buFontTx/>
              <a:buNone/>
              <a:defRPr sz="1800"/>
            </a:lvl2pPr>
            <a:lvl3pPr marL="685783" indent="0">
              <a:buFontTx/>
              <a:buNone/>
              <a:defRPr sz="1800"/>
            </a:lvl3pPr>
            <a:lvl4pPr marL="1028674" indent="0">
              <a:buFontTx/>
              <a:buNone/>
              <a:defRPr sz="1800"/>
            </a:lvl4pPr>
            <a:lvl5pPr marL="1371566" indent="0">
              <a:buFontTx/>
              <a:buNone/>
              <a:defRPr sz="1800"/>
            </a:lvl5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268393" y="2303185"/>
            <a:ext cx="9655175" cy="3145115"/>
          </a:xfrm>
        </p:spPr>
        <p:txBody>
          <a:bodyPr>
            <a:normAutofit/>
          </a:bodyPr>
          <a:lstStyle>
            <a:lvl1pPr marL="171446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65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38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29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21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3012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5880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字页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1360" y="140678"/>
            <a:ext cx="8329240" cy="5276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951" b="1" dirty="0">
                <a:solidFill>
                  <a:srgbClr val="E72427"/>
                </a:solidFill>
              </a:defRPr>
            </a:lvl1pPr>
          </a:lstStyle>
          <a:p>
            <a:pPr lvl="0"/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BF56-E0E0-4C02-AB6F-48823B766406}" type="datetime1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04159" y="1186580"/>
            <a:ext cx="5049644" cy="651915"/>
          </a:xfrm>
        </p:spPr>
        <p:txBody>
          <a:bodyPr vert="horz" lIns="91440" tIns="45720" rIns="91440" bIns="45720" rtlCol="0" anchor="ctr">
            <a:noAutofit/>
          </a:bodyPr>
          <a:lstStyle>
            <a:lvl1pPr marL="171446" indent="-171446">
              <a:buNone/>
              <a:defRPr lang="zh-CN" altLang="en-US" sz="21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05846"/>
            <a:ext cx="5027613" cy="631539"/>
          </a:xfrm>
        </p:spPr>
        <p:txBody>
          <a:bodyPr vert="horz" lIns="91440" tIns="45720" rIns="91440" bIns="45720" rtlCol="0" anchor="ctr">
            <a:noAutofit/>
          </a:bodyPr>
          <a:lstStyle>
            <a:lvl1pPr marL="171446" indent="-171446">
              <a:buNone/>
              <a:defRPr lang="zh-CN" altLang="en-US" sz="21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953102"/>
            <a:ext cx="5027613" cy="3965098"/>
          </a:xfrm>
        </p:spPr>
        <p:txBody>
          <a:bodyPr>
            <a:normAutofit/>
          </a:bodyPr>
          <a:lstStyle>
            <a:lvl1pPr marL="171446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65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38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29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21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3012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88" y="1953102"/>
            <a:ext cx="5027613" cy="3965098"/>
          </a:xfrm>
        </p:spPr>
        <p:txBody>
          <a:bodyPr>
            <a:normAutofit/>
          </a:bodyPr>
          <a:lstStyle>
            <a:lvl1pPr marL="171446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65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38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29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21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3012" indent="-171446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35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778871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gif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3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7.png"/><Relationship Id="rId34" Type="http://schemas.openxmlformats.org/officeDocument/2006/relationships/image" Target="../media/image44.png"/><Relationship Id="rId7" Type="http://schemas.openxmlformats.org/officeDocument/2006/relationships/image" Target="../media/image12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6.png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9.png"/><Relationship Id="rId5" Type="http://schemas.openxmlformats.org/officeDocument/2006/relationships/image" Target="../media/image10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5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1.png"/><Relationship Id="rId30" Type="http://schemas.openxmlformats.org/officeDocument/2006/relationships/image" Target="../media/image47.png"/><Relationship Id="rId8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E26392-2702-3F45-9E8E-A60F93BA9203}"/>
              </a:ext>
            </a:extLst>
          </p:cNvPr>
          <p:cNvSpPr txBox="1">
            <a:spLocks/>
          </p:cNvSpPr>
          <p:nvPr/>
        </p:nvSpPr>
        <p:spPr>
          <a:xfrm>
            <a:off x="1775523" y="62068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/>
              <a:t>DVC: An End-to-end Deep Video Compression Framework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B4F1E-F8C0-0F46-A3E9-EB4DEEDE6179}"/>
              </a:ext>
            </a:extLst>
          </p:cNvPr>
          <p:cNvSpPr txBox="1"/>
          <p:nvPr/>
        </p:nvSpPr>
        <p:spPr>
          <a:xfrm>
            <a:off x="790742" y="2150146"/>
            <a:ext cx="1015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Guo</a:t>
            </a:r>
            <a:r>
              <a:rPr lang="zh-CN" altLang="en-US" sz="2400" dirty="0"/>
              <a:t> </a:t>
            </a:r>
            <a:r>
              <a:rPr lang="en-US" altLang="zh-CN" sz="2400" dirty="0"/>
              <a:t>Lu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Wanli</a:t>
            </a:r>
            <a:r>
              <a:rPr lang="zh-CN" altLang="en-US" sz="2400" dirty="0"/>
              <a:t> </a:t>
            </a:r>
            <a:r>
              <a:rPr lang="en-US" altLang="zh-CN" sz="2400" dirty="0"/>
              <a:t>Ouyang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Dong</a:t>
            </a:r>
            <a:r>
              <a:rPr lang="zh-CN" altLang="en-US" sz="2400" dirty="0"/>
              <a:t> </a:t>
            </a:r>
            <a:r>
              <a:rPr lang="en-US" altLang="zh-CN" sz="2400" dirty="0"/>
              <a:t>Xu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Xiaoyun</a:t>
            </a:r>
            <a:r>
              <a:rPr lang="zh-CN" altLang="en-US" sz="2400" dirty="0"/>
              <a:t> </a:t>
            </a:r>
            <a:r>
              <a:rPr lang="en-US" altLang="zh-CN" sz="2400" dirty="0"/>
              <a:t>Zhang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  </a:t>
            </a:r>
            <a:r>
              <a:rPr lang="en-US" altLang="zh-CN" sz="2400" dirty="0" err="1"/>
              <a:t>Chunlei</a:t>
            </a:r>
            <a:r>
              <a:rPr lang="zh-CN" altLang="en-US" sz="2400" dirty="0"/>
              <a:t> </a:t>
            </a:r>
            <a:r>
              <a:rPr lang="en-US" altLang="zh-CN" sz="2400" dirty="0"/>
              <a:t>Cai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Zhiyong</a:t>
            </a:r>
            <a:r>
              <a:rPr lang="zh-CN" altLang="en-US" sz="2400" dirty="0"/>
              <a:t> </a:t>
            </a:r>
            <a:r>
              <a:rPr lang="en-US" altLang="zh-CN" sz="2400" dirty="0"/>
              <a:t>Gao</a:t>
            </a:r>
            <a:r>
              <a:rPr lang="en-US" altLang="zh-CN" sz="2400" baseline="30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EEFC8-CE74-0E48-9CAD-43786A3BC582}"/>
              </a:ext>
            </a:extLst>
          </p:cNvPr>
          <p:cNvSpPr txBox="1"/>
          <p:nvPr/>
        </p:nvSpPr>
        <p:spPr>
          <a:xfrm>
            <a:off x="1110361" y="2719990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aseline="30000" dirty="0"/>
              <a:t>1</a:t>
            </a:r>
            <a:r>
              <a:rPr lang="en-US" altLang="zh-CN" sz="2400" dirty="0"/>
              <a:t>Shanghai</a:t>
            </a:r>
            <a:r>
              <a:rPr lang="zh-CN" altLang="en-US" sz="2400" dirty="0"/>
              <a:t> </a:t>
            </a:r>
            <a:r>
              <a:rPr lang="en-US" altLang="zh-CN" sz="2400" dirty="0"/>
              <a:t>Jiao</a:t>
            </a:r>
            <a:r>
              <a:rPr lang="zh-CN" altLang="en-US" sz="2400" dirty="0"/>
              <a:t> </a:t>
            </a:r>
            <a:r>
              <a:rPr lang="en-US" altLang="zh-CN" sz="2400" dirty="0"/>
              <a:t>Tong</a:t>
            </a:r>
            <a:r>
              <a:rPr lang="zh-CN" altLang="en-US" sz="2400" dirty="0"/>
              <a:t> </a:t>
            </a:r>
            <a:r>
              <a:rPr lang="en-US" altLang="zh-CN" sz="2400" dirty="0"/>
              <a:t>University</a:t>
            </a:r>
            <a:r>
              <a:rPr lang="zh-CN" altLang="en-US" sz="2400" dirty="0"/>
              <a:t> </a:t>
            </a:r>
            <a:endParaRPr lang="en-AU" altLang="zh-CN" sz="2400" dirty="0"/>
          </a:p>
          <a:p>
            <a:pPr algn="ctr"/>
            <a:r>
              <a:rPr lang="en-US" altLang="zh-CN" sz="2400" baseline="30000" dirty="0"/>
              <a:t>2</a:t>
            </a:r>
            <a:r>
              <a:rPr lang="en-AU" altLang="zh-CN" sz="2400" dirty="0"/>
              <a:t>The University of Sydney, </a:t>
            </a:r>
            <a:r>
              <a:rPr lang="en-AU" altLang="zh-CN" sz="2400" dirty="0" err="1"/>
              <a:t>SenseTime</a:t>
            </a:r>
            <a:r>
              <a:rPr lang="en-AU" altLang="zh-CN" sz="2400" dirty="0"/>
              <a:t> Computer Vision Research Group</a:t>
            </a:r>
          </a:p>
          <a:p>
            <a:pPr algn="ctr"/>
            <a:r>
              <a:rPr lang="en-US" altLang="zh-CN" sz="2400" baseline="30000" dirty="0"/>
              <a:t>3</a:t>
            </a:r>
            <a:r>
              <a:rPr lang="en-AU" altLang="zh-CN" sz="2400" dirty="0"/>
              <a:t>The University of Sydney</a:t>
            </a:r>
            <a:endParaRPr lang="en-US" sz="2400" dirty="0"/>
          </a:p>
        </p:txBody>
      </p:sp>
      <p:pic>
        <p:nvPicPr>
          <p:cNvPr id="12" name="图片 1" descr="Fig/GuoLu.jpg">
            <a:extLst>
              <a:ext uri="{FF2B5EF4-FFF2-40B4-BE49-F238E27FC236}">
                <a16:creationId xmlns:a16="http://schemas.microsoft.com/office/drawing/2014/main" id="{495BEE04-EA06-384E-BE73-949342DB0F7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99" y="4283805"/>
            <a:ext cx="1050291" cy="140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6C65301-2224-4245-BFC2-B3CF9176B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58" y="4283805"/>
            <a:ext cx="984945" cy="1400811"/>
          </a:xfrm>
          <a:prstGeom prst="rect">
            <a:avLst/>
          </a:prstGeom>
        </p:spPr>
      </p:pic>
      <p:pic>
        <p:nvPicPr>
          <p:cNvPr id="17" name="Picture 1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C9BE38FD-BB7F-C846-8131-05975F88ED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01" y="4282653"/>
            <a:ext cx="1013043" cy="1400811"/>
          </a:xfrm>
          <a:prstGeom prst="rect">
            <a:avLst/>
          </a:prstGeom>
        </p:spPr>
      </p:pic>
      <p:pic>
        <p:nvPicPr>
          <p:cNvPr id="20" name="图片 2" descr="Fig/XiaoyunZhang.jpg">
            <a:extLst>
              <a:ext uri="{FF2B5EF4-FFF2-40B4-BE49-F238E27FC236}">
                <a16:creationId xmlns:a16="http://schemas.microsoft.com/office/drawing/2014/main" id="{CCB7E238-40BA-764F-A5EC-B34F6588230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113" y="4282653"/>
            <a:ext cx="1159023" cy="140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4" descr="Fig/ZhiyongGao.jpg">
            <a:extLst>
              <a:ext uri="{FF2B5EF4-FFF2-40B4-BE49-F238E27FC236}">
                <a16:creationId xmlns:a16="http://schemas.microsoft.com/office/drawing/2014/main" id="{EE264182-CF5F-944E-8CDA-0264F99A85F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40" y="4298680"/>
            <a:ext cx="1153171" cy="1396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64EBBD-6C39-D446-AC87-983E573749C0}"/>
              </a:ext>
            </a:extLst>
          </p:cNvPr>
          <p:cNvSpPr txBox="1"/>
          <p:nvPr/>
        </p:nvSpPr>
        <p:spPr>
          <a:xfrm>
            <a:off x="2300119" y="5677618"/>
            <a:ext cx="9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Guo</a:t>
            </a:r>
            <a:r>
              <a:rPr lang="zh-CN" altLang="en-US" dirty="0"/>
              <a:t> </a:t>
            </a:r>
            <a:r>
              <a:rPr lang="en-US" altLang="zh-CN" dirty="0"/>
              <a:t>Lu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BE80C3-A407-F346-87E2-B9B658827582}"/>
              </a:ext>
            </a:extLst>
          </p:cNvPr>
          <p:cNvSpPr txBox="1"/>
          <p:nvPr/>
        </p:nvSpPr>
        <p:spPr>
          <a:xfrm>
            <a:off x="3145937" y="5684615"/>
            <a:ext cx="19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Wanli</a:t>
            </a:r>
            <a:r>
              <a:rPr lang="zh-CN" altLang="en-US" dirty="0"/>
              <a:t> </a:t>
            </a:r>
            <a:r>
              <a:rPr lang="en-US" altLang="zh-CN" dirty="0"/>
              <a:t>Ouyang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43E4A-6B38-0F46-8903-7249E4F0B370}"/>
              </a:ext>
            </a:extLst>
          </p:cNvPr>
          <p:cNvSpPr txBox="1"/>
          <p:nvPr/>
        </p:nvSpPr>
        <p:spPr>
          <a:xfrm>
            <a:off x="4123598" y="5696997"/>
            <a:ext cx="174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Dong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653419-7F9E-BD48-8518-1F99345FD60A}"/>
              </a:ext>
            </a:extLst>
          </p:cNvPr>
          <p:cNvSpPr txBox="1"/>
          <p:nvPr/>
        </p:nvSpPr>
        <p:spPr>
          <a:xfrm>
            <a:off x="5347734" y="5692614"/>
            <a:ext cx="174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Xiaoyun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66B868-A17D-B24A-8646-497AAA1D6E38}"/>
              </a:ext>
            </a:extLst>
          </p:cNvPr>
          <p:cNvSpPr txBox="1"/>
          <p:nvPr/>
        </p:nvSpPr>
        <p:spPr>
          <a:xfrm>
            <a:off x="7927171" y="5699538"/>
            <a:ext cx="174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Zhiyong</a:t>
            </a:r>
            <a:r>
              <a:rPr lang="zh-CN" altLang="en-US" dirty="0"/>
              <a:t> </a:t>
            </a:r>
            <a:r>
              <a:rPr lang="en-US" altLang="zh-CN" dirty="0"/>
              <a:t>Gao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6C157-BDBF-B447-9D00-5EBF63098E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46" y="4282653"/>
            <a:ext cx="1105887" cy="13681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C9FB8B-BBB3-C247-AF1F-3F1C880439C4}"/>
              </a:ext>
            </a:extLst>
          </p:cNvPr>
          <p:cNvSpPr txBox="1"/>
          <p:nvPr/>
        </p:nvSpPr>
        <p:spPr>
          <a:xfrm>
            <a:off x="6653063" y="5713581"/>
            <a:ext cx="174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Chunlei</a:t>
            </a:r>
            <a:r>
              <a:rPr lang="zh-CN" altLang="en-US" dirty="0"/>
              <a:t> </a:t>
            </a:r>
            <a:r>
              <a:rPr lang="en-US" altLang="zh-CN" dirty="0"/>
              <a:t>Cai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26"/>
    </mc:Choice>
    <mc:Fallback>
      <p:transition spd="slow" advTm="200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ACAD-1C9B-7944-A00F-C488AEF8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56" y="466583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700" b="1" dirty="0">
                <a:solidFill>
                  <a:srgbClr val="FFFFFF"/>
                </a:solidFill>
              </a:rPr>
              <a:t>Video Compression</a:t>
            </a:r>
            <a:endParaRPr lang="en-US" sz="4700" b="1" dirty="0">
              <a:solidFill>
                <a:srgbClr val="FFFFFF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1F67A2-4C53-034E-B667-8A3009DE7C37}"/>
              </a:ext>
            </a:extLst>
          </p:cNvPr>
          <p:cNvCxnSpPr>
            <a:cxnSpLocks/>
          </p:cNvCxnSpPr>
          <p:nvPr/>
        </p:nvCxnSpPr>
        <p:spPr>
          <a:xfrm>
            <a:off x="1747660" y="3318740"/>
            <a:ext cx="7693547" cy="0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4861B86-DD24-8D47-A8A4-98F7159AE615}"/>
              </a:ext>
            </a:extLst>
          </p:cNvPr>
          <p:cNvSpPr/>
          <p:nvPr/>
        </p:nvSpPr>
        <p:spPr>
          <a:xfrm>
            <a:off x="1709320" y="3202993"/>
            <a:ext cx="231495" cy="2314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A171A-83AE-F24A-81AC-90FF8278B611}"/>
              </a:ext>
            </a:extLst>
          </p:cNvPr>
          <p:cNvSpPr txBox="1"/>
          <p:nvPr/>
        </p:nvSpPr>
        <p:spPr>
          <a:xfrm>
            <a:off x="1472036" y="3398980"/>
            <a:ext cx="7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CD578C-E22D-754A-9798-33463C8A0BC1}"/>
              </a:ext>
            </a:extLst>
          </p:cNvPr>
          <p:cNvSpPr/>
          <p:nvPr/>
        </p:nvSpPr>
        <p:spPr>
          <a:xfrm>
            <a:off x="3415330" y="3201680"/>
            <a:ext cx="231495" cy="2314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9C524-5F06-F848-A6F0-533C6C6B10E4}"/>
              </a:ext>
            </a:extLst>
          </p:cNvPr>
          <p:cNvSpPr txBox="1"/>
          <p:nvPr/>
        </p:nvSpPr>
        <p:spPr>
          <a:xfrm>
            <a:off x="3157373" y="3398980"/>
            <a:ext cx="7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C87B9-C42C-1E4D-9BD9-DB111094607F}"/>
              </a:ext>
            </a:extLst>
          </p:cNvPr>
          <p:cNvSpPr txBox="1"/>
          <p:nvPr/>
        </p:nvSpPr>
        <p:spPr>
          <a:xfrm>
            <a:off x="4842710" y="3405536"/>
            <a:ext cx="7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8E464F-174A-1843-907B-3AC8A20BAE57}"/>
              </a:ext>
            </a:extLst>
          </p:cNvPr>
          <p:cNvSpPr txBox="1"/>
          <p:nvPr/>
        </p:nvSpPr>
        <p:spPr>
          <a:xfrm>
            <a:off x="6528048" y="3419708"/>
            <a:ext cx="7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89BA4-7E4F-7C41-9E0D-CFA22324B377}"/>
              </a:ext>
            </a:extLst>
          </p:cNvPr>
          <p:cNvSpPr txBox="1"/>
          <p:nvPr/>
        </p:nvSpPr>
        <p:spPr>
          <a:xfrm>
            <a:off x="8213384" y="3394716"/>
            <a:ext cx="7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38001E-27F7-884D-B832-912A54EDB53A}"/>
              </a:ext>
            </a:extLst>
          </p:cNvPr>
          <p:cNvSpPr txBox="1"/>
          <p:nvPr/>
        </p:nvSpPr>
        <p:spPr>
          <a:xfrm>
            <a:off x="1428630" y="2845838"/>
            <a:ext cx="79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H.261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A71BF8-4821-1E45-A664-10002AE64526}"/>
              </a:ext>
            </a:extLst>
          </p:cNvPr>
          <p:cNvSpPr/>
          <p:nvPr/>
        </p:nvSpPr>
        <p:spPr>
          <a:xfrm>
            <a:off x="2873806" y="3214296"/>
            <a:ext cx="231495" cy="2314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CA3A6-056A-E147-98A7-CEE611BCD534}"/>
              </a:ext>
            </a:extLst>
          </p:cNvPr>
          <p:cNvSpPr txBox="1"/>
          <p:nvPr/>
        </p:nvSpPr>
        <p:spPr>
          <a:xfrm>
            <a:off x="2648076" y="2845838"/>
            <a:ext cx="97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H.262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7B86F6-C7EE-4A4F-991D-C10DDE4698A7}"/>
              </a:ext>
            </a:extLst>
          </p:cNvPr>
          <p:cNvSpPr/>
          <p:nvPr/>
        </p:nvSpPr>
        <p:spPr>
          <a:xfrm>
            <a:off x="5851284" y="3204653"/>
            <a:ext cx="231495" cy="2314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80942C-D955-BA47-AC41-0F77D87EAACA}"/>
              </a:ext>
            </a:extLst>
          </p:cNvPr>
          <p:cNvSpPr txBox="1"/>
          <p:nvPr/>
        </p:nvSpPr>
        <p:spPr>
          <a:xfrm>
            <a:off x="5548766" y="2845838"/>
            <a:ext cx="79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H.264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399086-498D-AC4D-8B1D-A423B8EA7B4A}"/>
              </a:ext>
            </a:extLst>
          </p:cNvPr>
          <p:cNvSpPr/>
          <p:nvPr/>
        </p:nvSpPr>
        <p:spPr>
          <a:xfrm>
            <a:off x="8957783" y="3201680"/>
            <a:ext cx="231495" cy="2314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59ADC-B661-9647-A9FD-4B131DB0D135}"/>
              </a:ext>
            </a:extLst>
          </p:cNvPr>
          <p:cNvSpPr txBox="1"/>
          <p:nvPr/>
        </p:nvSpPr>
        <p:spPr>
          <a:xfrm>
            <a:off x="8646150" y="2845838"/>
            <a:ext cx="79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H.265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7A47AF-67E0-D040-80E8-7AAE1F9E8DDE}"/>
              </a:ext>
            </a:extLst>
          </p:cNvPr>
          <p:cNvSpPr txBox="1"/>
          <p:nvPr/>
        </p:nvSpPr>
        <p:spPr>
          <a:xfrm>
            <a:off x="3339588" y="2845838"/>
            <a:ext cx="97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H.263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7FA3A-70C2-2944-BDA8-4D4B0EA52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60" y="2988957"/>
            <a:ext cx="512955" cy="6821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3C8067-BA6E-0B4C-AEE9-2FDA434B8C07}"/>
              </a:ext>
            </a:extLst>
          </p:cNvPr>
          <p:cNvSpPr txBox="1"/>
          <p:nvPr/>
        </p:nvSpPr>
        <p:spPr>
          <a:xfrm>
            <a:off x="1560069" y="5914458"/>
            <a:ext cx="956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What  happens when video compression meets deep learning?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AACD5-9CB5-1346-9E4C-3BC8A68CFB38}"/>
              </a:ext>
            </a:extLst>
          </p:cNvPr>
          <p:cNvSpPr txBox="1"/>
          <p:nvPr/>
        </p:nvSpPr>
        <p:spPr>
          <a:xfrm>
            <a:off x="695401" y="1837273"/>
            <a:ext cx="10899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Video data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contributes to more than 80% internet trafﬁc and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video compression aims at reducing the storage size and bandwidth.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741AF-B75D-D348-A406-DB07C09DB9D1}"/>
              </a:ext>
            </a:extLst>
          </p:cNvPr>
          <p:cNvSpPr txBox="1"/>
          <p:nvPr/>
        </p:nvSpPr>
        <p:spPr>
          <a:xfrm>
            <a:off x="695401" y="4438853"/>
            <a:ext cx="10899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widely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powerful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AF83F-429E-BD4C-9422-1541D499BE97}"/>
              </a:ext>
            </a:extLst>
          </p:cNvPr>
          <p:cNvSpPr txBox="1"/>
          <p:nvPr/>
        </p:nvSpPr>
        <p:spPr>
          <a:xfrm>
            <a:off x="734227" y="1823395"/>
            <a:ext cx="10899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Traditional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codecs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rely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prediction-transform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hand-crafted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techniques.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02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666"/>
    </mc:Choice>
    <mc:Fallback>
      <p:transition spd="slow" advTm="506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/>
      <p:bldP spid="26" grpId="0"/>
      <p:bldP spid="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ACAD-1C9B-7944-A00F-C488AEF8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56" y="466583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700" b="1" dirty="0">
                <a:solidFill>
                  <a:srgbClr val="FFFFFF"/>
                </a:solidFill>
              </a:rPr>
              <a:t>Video Compression</a:t>
            </a:r>
            <a:endParaRPr lang="en-US" sz="4700" b="1" dirty="0">
              <a:solidFill>
                <a:srgbClr val="FFFFFF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021CBF8-1D4A-1843-B71B-2CE013BB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268760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1700" dirty="0">
                <a:solidFill>
                  <a:srgbClr val="FFC852"/>
                </a:solidFill>
              </a:rPr>
              <a:t>Related</a:t>
            </a:r>
            <a:r>
              <a:rPr lang="zh-CN" altLang="en-US" sz="1700" dirty="0">
                <a:solidFill>
                  <a:srgbClr val="FFC852"/>
                </a:solidFill>
              </a:rPr>
              <a:t> </a:t>
            </a:r>
            <a:r>
              <a:rPr lang="en-US" altLang="zh-CN" sz="1700" dirty="0">
                <a:solidFill>
                  <a:srgbClr val="FFC852"/>
                </a:solidFill>
              </a:rPr>
              <a:t>Work</a:t>
            </a:r>
            <a:endParaRPr lang="en-US" sz="1700" dirty="0">
              <a:solidFill>
                <a:srgbClr val="FFC85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86AA3-918C-6B4D-83BB-9DF3C86E4029}"/>
              </a:ext>
            </a:extLst>
          </p:cNvPr>
          <p:cNvSpPr txBox="1"/>
          <p:nvPr/>
        </p:nvSpPr>
        <p:spPr>
          <a:xfrm>
            <a:off x="760034" y="1770727"/>
            <a:ext cx="10801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r>
              <a:rPr lang="zh-CN" altLang="en-US" sz="2400" dirty="0"/>
              <a:t> </a:t>
            </a:r>
            <a:r>
              <a:rPr lang="en-US" altLang="zh-CN" sz="2400" dirty="0"/>
              <a:t>Image</a:t>
            </a:r>
            <a:r>
              <a:rPr lang="zh-CN" altLang="en-US" sz="2400" dirty="0"/>
              <a:t> </a:t>
            </a:r>
            <a:r>
              <a:rPr lang="en-US" altLang="zh-CN" sz="2400" dirty="0"/>
              <a:t>Compression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/>
              <a:t>CNN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r>
              <a:rPr lang="zh-CN" altLang="en-US" sz="2400" dirty="0"/>
              <a:t> </a:t>
            </a:r>
            <a:r>
              <a:rPr lang="en-US" altLang="zh-CN" sz="2400" dirty="0"/>
              <a:t>autoencoder</a:t>
            </a:r>
            <a:r>
              <a:rPr lang="zh-CN" altLang="en-US" sz="2400" dirty="0"/>
              <a:t>  </a:t>
            </a:r>
            <a:r>
              <a:rPr lang="en-AU" sz="2400" dirty="0" err="1">
                <a:solidFill>
                  <a:srgbClr val="FFFF00"/>
                </a:solidFill>
              </a:rPr>
              <a:t>Ballé</a:t>
            </a:r>
            <a:r>
              <a:rPr lang="en-AU" sz="2400" dirty="0">
                <a:solidFill>
                  <a:srgbClr val="FFFF00"/>
                </a:solidFill>
              </a:rPr>
              <a:t> </a:t>
            </a:r>
            <a:r>
              <a:rPr lang="zh-CN" altLang="en-US" sz="2400" dirty="0">
                <a:solidFill>
                  <a:srgbClr val="FFFF00"/>
                </a:solidFill>
              </a:rPr>
              <a:t> </a:t>
            </a:r>
            <a:r>
              <a:rPr lang="en-US" altLang="zh-CN" sz="2400" i="1" dirty="0">
                <a:solidFill>
                  <a:srgbClr val="FFFF00"/>
                </a:solidFill>
              </a:rPr>
              <a:t>et</a:t>
            </a:r>
            <a:r>
              <a:rPr lang="zh-CN" altLang="en-US" sz="2400" i="1" dirty="0">
                <a:solidFill>
                  <a:srgbClr val="FFFF00"/>
                </a:solidFill>
              </a:rPr>
              <a:t> </a:t>
            </a:r>
            <a:r>
              <a:rPr lang="en-US" altLang="zh-CN" sz="2400" i="1" dirty="0">
                <a:solidFill>
                  <a:srgbClr val="FFFF00"/>
                </a:solidFill>
              </a:rPr>
              <a:t>al</a:t>
            </a:r>
            <a:r>
              <a:rPr lang="zh-CN" altLang="en-US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ICLR’17,</a:t>
            </a:r>
            <a:r>
              <a:rPr lang="zh-CN" altLang="en-US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ICLR’18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/>
              <a:t>RNN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r>
              <a:rPr lang="zh-CN" altLang="en-US" sz="2400" dirty="0"/>
              <a:t> </a:t>
            </a:r>
            <a:r>
              <a:rPr lang="en-US" altLang="zh-CN" sz="2400" dirty="0"/>
              <a:t>autoencoder</a:t>
            </a:r>
            <a:r>
              <a:rPr lang="zh-CN" altLang="en-US" sz="2400" dirty="0"/>
              <a:t> </a:t>
            </a:r>
            <a:r>
              <a:rPr lang="en-AU" sz="2400" dirty="0" err="1">
                <a:solidFill>
                  <a:srgbClr val="FFFF00"/>
                </a:solidFill>
              </a:rPr>
              <a:t>Theis</a:t>
            </a:r>
            <a:r>
              <a:rPr lang="zh-CN" altLang="en-US" sz="2400" dirty="0">
                <a:solidFill>
                  <a:srgbClr val="FFFF00"/>
                </a:solidFill>
              </a:rPr>
              <a:t> </a:t>
            </a:r>
            <a:r>
              <a:rPr lang="en-US" altLang="zh-CN" sz="2400" i="1" dirty="0">
                <a:solidFill>
                  <a:srgbClr val="FFFF00"/>
                </a:solidFill>
              </a:rPr>
              <a:t>et</a:t>
            </a:r>
            <a:r>
              <a:rPr lang="zh-CN" altLang="en-US" sz="2400" i="1" dirty="0">
                <a:solidFill>
                  <a:srgbClr val="FFFF00"/>
                </a:solidFill>
              </a:rPr>
              <a:t> </a:t>
            </a:r>
            <a:r>
              <a:rPr lang="en-US" altLang="zh-CN" sz="2400" i="1" dirty="0">
                <a:solidFill>
                  <a:srgbClr val="FFFF00"/>
                </a:solidFill>
              </a:rPr>
              <a:t>al</a:t>
            </a:r>
            <a:r>
              <a:rPr lang="zh-CN" altLang="en-US" sz="2400" i="1" dirty="0">
                <a:solidFill>
                  <a:srgbClr val="FFFF00"/>
                </a:solidFill>
              </a:rPr>
              <a:t>  </a:t>
            </a:r>
            <a:r>
              <a:rPr lang="en-US" altLang="zh-CN" sz="2400" dirty="0">
                <a:solidFill>
                  <a:srgbClr val="FFFF00"/>
                </a:solidFill>
              </a:rPr>
              <a:t>ICLR’17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Ignore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temporal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AU" altLang="zh-CN" sz="2400" dirty="0">
                <a:solidFill>
                  <a:srgbClr val="FF0000"/>
                </a:solidFill>
              </a:rPr>
              <a:t>redundancy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r>
              <a:rPr lang="zh-CN" altLang="en-US" sz="2400" dirty="0"/>
              <a:t> </a:t>
            </a:r>
            <a:r>
              <a:rPr lang="en-US" altLang="zh-CN" sz="2400" dirty="0"/>
              <a:t>Video</a:t>
            </a:r>
            <a:r>
              <a:rPr lang="zh-CN" altLang="en-US" sz="2400" dirty="0"/>
              <a:t> </a:t>
            </a:r>
            <a:r>
              <a:rPr lang="en-US" altLang="zh-CN" sz="2400" dirty="0"/>
              <a:t>Compression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/>
              <a:t>Formulate</a:t>
            </a:r>
            <a:r>
              <a:rPr lang="zh-CN" altLang="en-US" sz="2400" dirty="0"/>
              <a:t> </a:t>
            </a:r>
            <a:r>
              <a:rPr lang="en-US" altLang="zh-CN" sz="2400" dirty="0"/>
              <a:t>video</a:t>
            </a:r>
            <a:r>
              <a:rPr lang="zh-CN" altLang="en-US" sz="2400" dirty="0"/>
              <a:t> </a:t>
            </a:r>
            <a:r>
              <a:rPr lang="en-US" altLang="zh-CN" sz="2400" dirty="0"/>
              <a:t>compression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frame</a:t>
            </a:r>
            <a:r>
              <a:rPr lang="zh-CN" altLang="en-US" sz="2400" dirty="0"/>
              <a:t> </a:t>
            </a:r>
            <a:r>
              <a:rPr lang="en-US" altLang="zh-CN" sz="2400" dirty="0"/>
              <a:t>interpolation.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Wu</a:t>
            </a:r>
            <a:r>
              <a:rPr lang="zh-CN" altLang="en-US" sz="2400" dirty="0">
                <a:solidFill>
                  <a:srgbClr val="FFFF00"/>
                </a:solidFill>
              </a:rPr>
              <a:t> </a:t>
            </a:r>
            <a:r>
              <a:rPr lang="en-US" altLang="zh-CN" sz="2400" i="1" dirty="0">
                <a:solidFill>
                  <a:srgbClr val="FFFF00"/>
                </a:solidFill>
              </a:rPr>
              <a:t>et</a:t>
            </a:r>
            <a:r>
              <a:rPr lang="zh-CN" altLang="en-US" sz="2400" i="1" dirty="0">
                <a:solidFill>
                  <a:srgbClr val="FFFF00"/>
                </a:solidFill>
              </a:rPr>
              <a:t> </a:t>
            </a:r>
            <a:r>
              <a:rPr lang="en-US" altLang="zh-CN" sz="2400" i="1" dirty="0">
                <a:solidFill>
                  <a:srgbClr val="FFFF00"/>
                </a:solidFill>
              </a:rPr>
              <a:t>al</a:t>
            </a:r>
            <a:r>
              <a:rPr lang="zh-CN" altLang="en-US" sz="2400" i="1" dirty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ECCV’18</a:t>
            </a:r>
            <a:br>
              <a:rPr lang="en-US" altLang="zh-CN" sz="2400" dirty="0">
                <a:solidFill>
                  <a:srgbClr val="FFFF00"/>
                </a:solidFill>
              </a:rPr>
            </a:b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Not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End-to-end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optimized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DF0776-A78E-914B-BEFC-61F3C7391F19}"/>
              </a:ext>
            </a:extLst>
          </p:cNvPr>
          <p:cNvSpPr txBox="1"/>
          <p:nvPr/>
        </p:nvSpPr>
        <p:spPr>
          <a:xfrm>
            <a:off x="623392" y="5603175"/>
            <a:ext cx="11449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1600" dirty="0">
                <a:solidFill>
                  <a:schemeClr val="tx1">
                    <a:lumMod val="85000"/>
                  </a:schemeClr>
                </a:solidFill>
              </a:rPr>
              <a:t>Johannes Ballé, Valero Laparra, Eero P. Simoncelli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AU" sz="1600" dirty="0">
                <a:solidFill>
                  <a:schemeClr val="tx1">
                    <a:lumMod val="85000"/>
                  </a:schemeClr>
                </a:solidFill>
              </a:rPr>
              <a:t>End-to-end Optimized Image Compression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ICLR’17</a:t>
            </a:r>
          </a:p>
          <a:p>
            <a:r>
              <a:rPr lang="en-AU" sz="1600" dirty="0">
                <a:solidFill>
                  <a:schemeClr val="tx1">
                    <a:lumMod val="85000"/>
                  </a:schemeClr>
                </a:solidFill>
              </a:rPr>
              <a:t>Lucas </a:t>
            </a:r>
            <a:r>
              <a:rPr lang="en-AU" sz="1600" dirty="0" err="1">
                <a:solidFill>
                  <a:schemeClr val="tx1">
                    <a:lumMod val="85000"/>
                  </a:schemeClr>
                </a:solidFill>
              </a:rPr>
              <a:t>Theis</a:t>
            </a:r>
            <a:r>
              <a:rPr lang="en-AU" sz="1600" dirty="0">
                <a:solidFill>
                  <a:schemeClr val="tx1">
                    <a:lumMod val="85000"/>
                  </a:schemeClr>
                </a:solidFill>
              </a:rPr>
              <a:t>, </a:t>
            </a:r>
            <a:r>
              <a:rPr lang="en-AU" sz="1600" dirty="0" err="1">
                <a:solidFill>
                  <a:schemeClr val="tx1">
                    <a:lumMod val="85000"/>
                  </a:schemeClr>
                </a:solidFill>
              </a:rPr>
              <a:t>Wenzhe</a:t>
            </a:r>
            <a:r>
              <a:rPr lang="en-AU" sz="1600" dirty="0">
                <a:solidFill>
                  <a:schemeClr val="tx1">
                    <a:lumMod val="85000"/>
                  </a:schemeClr>
                </a:solidFill>
              </a:rPr>
              <a:t> Shi, Andrew Cunningham, Ferenc </a:t>
            </a:r>
            <a:r>
              <a:rPr lang="en-AU" sz="1600" dirty="0" err="1">
                <a:solidFill>
                  <a:schemeClr val="tx1">
                    <a:lumMod val="85000"/>
                  </a:schemeClr>
                </a:solidFill>
              </a:rPr>
              <a:t>Huszár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AU" sz="1600" dirty="0">
                <a:solidFill>
                  <a:schemeClr val="tx1">
                    <a:lumMod val="85000"/>
                  </a:schemeClr>
                </a:solidFill>
              </a:rPr>
              <a:t>Lossy Image Compression with Compressive Autoencoders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ICLR’17</a:t>
            </a:r>
            <a:endParaRPr lang="en-AU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sv" sz="1600" dirty="0">
                <a:solidFill>
                  <a:schemeClr val="tx1">
                    <a:lumMod val="85000"/>
                  </a:schemeClr>
                </a:solidFill>
              </a:rPr>
              <a:t>Johannes Ballé, David Minnen, Saurabh Singh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et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al,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AU" sz="1600" dirty="0">
                <a:solidFill>
                  <a:schemeClr val="tx1">
                    <a:lumMod val="85000"/>
                  </a:schemeClr>
                </a:solidFill>
              </a:rPr>
              <a:t>Variational image compression with a scale hyperprior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ICLR’18</a:t>
            </a:r>
          </a:p>
          <a:p>
            <a:r>
              <a:rPr lang="en-AU" sz="1600" dirty="0">
                <a:solidFill>
                  <a:schemeClr val="tx1">
                    <a:lumMod val="85000"/>
                  </a:schemeClr>
                </a:solidFill>
              </a:rPr>
              <a:t>Chao-Yuan Wu, </a:t>
            </a:r>
            <a:r>
              <a:rPr lang="en-AU" sz="1600" dirty="0" err="1">
                <a:solidFill>
                  <a:schemeClr val="tx1">
                    <a:lumMod val="85000"/>
                  </a:schemeClr>
                </a:solidFill>
              </a:rPr>
              <a:t>Nayan</a:t>
            </a:r>
            <a:r>
              <a:rPr lang="en-AU" sz="1600" dirty="0">
                <a:solidFill>
                  <a:schemeClr val="tx1">
                    <a:lumMod val="85000"/>
                  </a:schemeClr>
                </a:solidFill>
              </a:rPr>
              <a:t> Singhal, Philipp </a:t>
            </a:r>
            <a:r>
              <a:rPr lang="en-AU" sz="1600" dirty="0" err="1">
                <a:solidFill>
                  <a:schemeClr val="tx1">
                    <a:lumMod val="85000"/>
                  </a:schemeClr>
                </a:solidFill>
              </a:rPr>
              <a:t>Krahenbuhl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AU" altLang="zh-CN" sz="1600" dirty="0">
                <a:solidFill>
                  <a:schemeClr val="tx1">
                    <a:lumMod val="85000"/>
                  </a:schemeClr>
                </a:solidFill>
              </a:rPr>
              <a:t>Video Compression through Image Interpolation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ECCV’18</a:t>
            </a:r>
            <a:endParaRPr lang="en-AU" sz="16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4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144"/>
    </mc:Choice>
    <mc:Fallback>
      <p:transition spd="slow" advTm="301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ACAD-1C9B-7944-A00F-C488AEF8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56" y="466583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700" b="1" dirty="0">
                <a:solidFill>
                  <a:srgbClr val="FFFFFF"/>
                </a:solidFill>
              </a:rPr>
              <a:t>Traditional Video Compression</a:t>
            </a:r>
            <a:endParaRPr lang="en-US" sz="4700" b="1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CE6259-DFD0-184B-AEE3-A804F7550092}"/>
              </a:ext>
            </a:extLst>
          </p:cNvPr>
          <p:cNvSpPr/>
          <p:nvPr/>
        </p:nvSpPr>
        <p:spPr>
          <a:xfrm>
            <a:off x="1127451" y="3206452"/>
            <a:ext cx="2196884" cy="353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C94E2E-CCC6-4546-B11F-C7D6B3894E50}"/>
              </a:ext>
            </a:extLst>
          </p:cNvPr>
          <p:cNvSpPr/>
          <p:nvPr/>
        </p:nvSpPr>
        <p:spPr>
          <a:xfrm>
            <a:off x="3462373" y="2643175"/>
            <a:ext cx="842979" cy="298384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4F6A53-E3E3-9B4A-9A33-DA4E2A99C8D3}"/>
              </a:ext>
            </a:extLst>
          </p:cNvPr>
          <p:cNvCxnSpPr>
            <a:cxnSpLocks/>
          </p:cNvCxnSpPr>
          <p:nvPr/>
        </p:nvCxnSpPr>
        <p:spPr>
          <a:xfrm>
            <a:off x="2379044" y="2792367"/>
            <a:ext cx="407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ADE44-83FD-B246-8141-8B6FA0F5C078}"/>
              </a:ext>
            </a:extLst>
          </p:cNvPr>
          <p:cNvSpPr/>
          <p:nvPr/>
        </p:nvSpPr>
        <p:spPr>
          <a:xfrm>
            <a:off x="3270439" y="5280205"/>
            <a:ext cx="1189731" cy="419515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Block based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Motion Estimation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C111AA-9253-3E42-BA6E-4EA51FFE39D6}"/>
              </a:ext>
            </a:extLst>
          </p:cNvPr>
          <p:cNvSpPr/>
          <p:nvPr/>
        </p:nvSpPr>
        <p:spPr>
          <a:xfrm>
            <a:off x="3292547" y="3826134"/>
            <a:ext cx="1147464" cy="37296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Motion Compensation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A3119B-6F5D-AF42-AB8C-042AFD7D8338}"/>
              </a:ext>
            </a:extLst>
          </p:cNvPr>
          <p:cNvCxnSpPr>
            <a:cxnSpLocks/>
            <a:stCxn id="32" idx="1"/>
            <a:endCxn id="34" idx="4"/>
          </p:cNvCxnSpPr>
          <p:nvPr/>
        </p:nvCxnSpPr>
        <p:spPr>
          <a:xfrm rot="10800000">
            <a:off x="2936200" y="2947770"/>
            <a:ext cx="356349" cy="106484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 33">
            <a:extLst>
              <a:ext uri="{FF2B5EF4-FFF2-40B4-BE49-F238E27FC236}">
                <a16:creationId xmlns:a16="http://schemas.microsoft.com/office/drawing/2014/main" id="{3CEB19AA-8B2E-4045-A728-F133D4671F4C}"/>
              </a:ext>
            </a:extLst>
          </p:cNvPr>
          <p:cNvSpPr/>
          <p:nvPr/>
        </p:nvSpPr>
        <p:spPr>
          <a:xfrm>
            <a:off x="2783797" y="2649383"/>
            <a:ext cx="304800" cy="298384"/>
          </a:xfrm>
          <a:prstGeom prst="flowChar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2BF0C0-1A7F-E349-9014-E13FF73950FF}"/>
              </a:ext>
            </a:extLst>
          </p:cNvPr>
          <p:cNvCxnSpPr>
            <a:stCxn id="34" idx="6"/>
            <a:endCxn id="29" idx="1"/>
          </p:cNvCxnSpPr>
          <p:nvPr/>
        </p:nvCxnSpPr>
        <p:spPr>
          <a:xfrm flipV="1">
            <a:off x="3088597" y="2792367"/>
            <a:ext cx="373776" cy="6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C57350-051D-5049-8DA8-0A8578864EB8}"/>
              </a:ext>
            </a:extLst>
          </p:cNvPr>
          <p:cNvSpPr txBox="1"/>
          <p:nvPr/>
        </p:nvSpPr>
        <p:spPr>
          <a:xfrm>
            <a:off x="2908265" y="2773683"/>
            <a:ext cx="2551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5CF03B-2382-264D-AF89-579894BBC63E}"/>
              </a:ext>
            </a:extLst>
          </p:cNvPr>
          <p:cNvSpPr/>
          <p:nvPr/>
        </p:nvSpPr>
        <p:spPr>
          <a:xfrm>
            <a:off x="4701456" y="3042145"/>
            <a:ext cx="842979" cy="29838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Inverse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36E7EDB-3EEE-5A43-8BD2-902ECCF32F0D}"/>
              </a:ext>
            </a:extLst>
          </p:cNvPr>
          <p:cNvCxnSpPr>
            <a:stCxn id="29" idx="3"/>
            <a:endCxn id="37" idx="0"/>
          </p:cNvCxnSpPr>
          <p:nvPr/>
        </p:nvCxnSpPr>
        <p:spPr>
          <a:xfrm>
            <a:off x="4305351" y="2792367"/>
            <a:ext cx="817595" cy="24977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 38">
            <a:extLst>
              <a:ext uri="{FF2B5EF4-FFF2-40B4-BE49-F238E27FC236}">
                <a16:creationId xmlns:a16="http://schemas.microsoft.com/office/drawing/2014/main" id="{6BE9983A-F350-8A4B-9FE5-43F3ED28C470}"/>
              </a:ext>
            </a:extLst>
          </p:cNvPr>
          <p:cNvSpPr/>
          <p:nvPr/>
        </p:nvSpPr>
        <p:spPr>
          <a:xfrm>
            <a:off x="4970545" y="3539557"/>
            <a:ext cx="304800" cy="298384"/>
          </a:xfrm>
          <a:prstGeom prst="flowChar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7B9F8E-8379-DF42-8E39-25B2575CB706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5122945" y="3340533"/>
            <a:ext cx="0" cy="199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2265BB-9F90-D246-B30F-670D73FBF734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2936201" y="3688749"/>
            <a:ext cx="20343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C04A98-64F0-6F48-A6F2-9CF3DE8CE108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5122945" y="3837946"/>
            <a:ext cx="0" cy="12367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DF0B56-14D8-F442-A0F0-9C3B2CB1676A}"/>
              </a:ext>
            </a:extLst>
          </p:cNvPr>
          <p:cNvCxnSpPr>
            <a:cxnSpLocks/>
          </p:cNvCxnSpPr>
          <p:nvPr/>
        </p:nvCxnSpPr>
        <p:spPr>
          <a:xfrm flipH="1">
            <a:off x="4460168" y="5640456"/>
            <a:ext cx="38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E9E03-A9CA-6A4D-AA39-A7674541ABB1}"/>
              </a:ext>
            </a:extLst>
          </p:cNvPr>
          <p:cNvSpPr/>
          <p:nvPr/>
        </p:nvSpPr>
        <p:spPr>
          <a:xfrm>
            <a:off x="5702516" y="3830267"/>
            <a:ext cx="1005731" cy="29838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Entropy Coding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43B6D6A-C862-394E-9BE0-1F27B88AB0B1}"/>
              </a:ext>
            </a:extLst>
          </p:cNvPr>
          <p:cNvCxnSpPr>
            <a:endCxn id="44" idx="0"/>
          </p:cNvCxnSpPr>
          <p:nvPr/>
        </p:nvCxnSpPr>
        <p:spPr>
          <a:xfrm>
            <a:off x="5112057" y="2792370"/>
            <a:ext cx="1093323" cy="1037900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F404367-CE61-A441-9DD1-C612E806C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043" y="2558276"/>
            <a:ext cx="839624" cy="479785"/>
          </a:xfrm>
          <a:prstGeom prst="rect">
            <a:avLst/>
          </a:prstGeom>
          <a:ln w="12700">
            <a:noFill/>
          </a:ln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5EA732-FF6D-4A44-A70A-6B2F39C19173}"/>
              </a:ext>
            </a:extLst>
          </p:cNvPr>
          <p:cNvCxnSpPr>
            <a:cxnSpLocks/>
          </p:cNvCxnSpPr>
          <p:nvPr/>
        </p:nvCxnSpPr>
        <p:spPr>
          <a:xfrm>
            <a:off x="1568043" y="2630635"/>
            <a:ext cx="8396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A7A3EA-004A-4041-AE24-5F50A8BCF6F2}"/>
              </a:ext>
            </a:extLst>
          </p:cNvPr>
          <p:cNvCxnSpPr>
            <a:cxnSpLocks/>
          </p:cNvCxnSpPr>
          <p:nvPr/>
        </p:nvCxnSpPr>
        <p:spPr>
          <a:xfrm>
            <a:off x="1568043" y="2712503"/>
            <a:ext cx="8396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F54F1E-0CFC-AE47-A852-233F26BFADCD}"/>
              </a:ext>
            </a:extLst>
          </p:cNvPr>
          <p:cNvCxnSpPr>
            <a:cxnSpLocks/>
          </p:cNvCxnSpPr>
          <p:nvPr/>
        </p:nvCxnSpPr>
        <p:spPr>
          <a:xfrm>
            <a:off x="1568043" y="2794369"/>
            <a:ext cx="8396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5CF5E0-F9D0-D14E-ADD5-1DFAA47D481D}"/>
              </a:ext>
            </a:extLst>
          </p:cNvPr>
          <p:cNvCxnSpPr>
            <a:cxnSpLocks/>
          </p:cNvCxnSpPr>
          <p:nvPr/>
        </p:nvCxnSpPr>
        <p:spPr>
          <a:xfrm>
            <a:off x="1568043" y="2876237"/>
            <a:ext cx="8396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D792393-35B4-1440-A02B-2896A4A9CFB6}"/>
              </a:ext>
            </a:extLst>
          </p:cNvPr>
          <p:cNvCxnSpPr>
            <a:cxnSpLocks/>
          </p:cNvCxnSpPr>
          <p:nvPr/>
        </p:nvCxnSpPr>
        <p:spPr>
          <a:xfrm>
            <a:off x="1571219" y="2958104"/>
            <a:ext cx="8396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75E311-59D8-E741-ACBD-DE1D4392F7B4}"/>
              </a:ext>
            </a:extLst>
          </p:cNvPr>
          <p:cNvCxnSpPr>
            <a:cxnSpLocks/>
          </p:cNvCxnSpPr>
          <p:nvPr/>
        </p:nvCxnSpPr>
        <p:spPr>
          <a:xfrm>
            <a:off x="1665879" y="2558273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B7B97D-88AF-FC47-91B6-F7C14FF24425}"/>
              </a:ext>
            </a:extLst>
          </p:cNvPr>
          <p:cNvCxnSpPr>
            <a:cxnSpLocks/>
          </p:cNvCxnSpPr>
          <p:nvPr/>
        </p:nvCxnSpPr>
        <p:spPr>
          <a:xfrm>
            <a:off x="1760032" y="2558273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3567A9-180A-B34E-B9CC-07758D4A1587}"/>
              </a:ext>
            </a:extLst>
          </p:cNvPr>
          <p:cNvCxnSpPr>
            <a:cxnSpLocks/>
          </p:cNvCxnSpPr>
          <p:nvPr/>
        </p:nvCxnSpPr>
        <p:spPr>
          <a:xfrm>
            <a:off x="1854187" y="2560037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02BE17-7051-6B4B-8F9F-9A78E273A743}"/>
              </a:ext>
            </a:extLst>
          </p:cNvPr>
          <p:cNvCxnSpPr>
            <a:cxnSpLocks/>
          </p:cNvCxnSpPr>
          <p:nvPr/>
        </p:nvCxnSpPr>
        <p:spPr>
          <a:xfrm>
            <a:off x="1948340" y="2560037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F9E957-EE6B-2A4C-A8A6-5F74D96F3D0E}"/>
              </a:ext>
            </a:extLst>
          </p:cNvPr>
          <p:cNvCxnSpPr>
            <a:cxnSpLocks/>
          </p:cNvCxnSpPr>
          <p:nvPr/>
        </p:nvCxnSpPr>
        <p:spPr>
          <a:xfrm>
            <a:off x="2042495" y="2564742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0666CA-8CAF-0B4C-B73B-A3F05EF33EB8}"/>
              </a:ext>
            </a:extLst>
          </p:cNvPr>
          <p:cNvCxnSpPr>
            <a:cxnSpLocks/>
          </p:cNvCxnSpPr>
          <p:nvPr/>
        </p:nvCxnSpPr>
        <p:spPr>
          <a:xfrm>
            <a:off x="2136648" y="2564742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35F4FBD-FF0D-124D-85A2-6FF7AB47A837}"/>
              </a:ext>
            </a:extLst>
          </p:cNvPr>
          <p:cNvCxnSpPr>
            <a:cxnSpLocks/>
          </p:cNvCxnSpPr>
          <p:nvPr/>
        </p:nvCxnSpPr>
        <p:spPr>
          <a:xfrm>
            <a:off x="2230803" y="2560037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ED497F-B727-B440-84BC-829787EE51B0}"/>
              </a:ext>
            </a:extLst>
          </p:cNvPr>
          <p:cNvCxnSpPr>
            <a:cxnSpLocks/>
          </p:cNvCxnSpPr>
          <p:nvPr/>
        </p:nvCxnSpPr>
        <p:spPr>
          <a:xfrm>
            <a:off x="2324959" y="2564742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8894AC-FF91-0749-81F4-F7EC6AE21462}"/>
              </a:ext>
            </a:extLst>
          </p:cNvPr>
          <p:cNvGrpSpPr/>
          <p:nvPr/>
        </p:nvGrpSpPr>
        <p:grpSpPr>
          <a:xfrm>
            <a:off x="4850781" y="5073970"/>
            <a:ext cx="1125327" cy="799889"/>
            <a:chOff x="3555276" y="3507751"/>
            <a:chExt cx="1125326" cy="79988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C53ACAE-8C93-6040-9E65-7B5E0438E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0976" y="3827854"/>
              <a:ext cx="839626" cy="47978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382EF90-5C2C-234B-9154-5EB6C7AAB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4128" y="3667802"/>
              <a:ext cx="839626" cy="47978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639859A-A548-CE43-940B-F26BC66A0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276" y="3507751"/>
              <a:ext cx="839623" cy="47978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693E3CB-FBEB-774B-8322-0788D119AB4F}"/>
              </a:ext>
            </a:extLst>
          </p:cNvPr>
          <p:cNvSpPr/>
          <p:nvPr/>
        </p:nvSpPr>
        <p:spPr>
          <a:xfrm>
            <a:off x="4606389" y="5895587"/>
            <a:ext cx="1690707" cy="2179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Decoded Frames</a:t>
            </a:r>
            <a:r>
              <a:rPr lang="zh-CN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ED4F38-C287-EF4A-B5C9-D035A289FD2B}"/>
              </a:ext>
            </a:extLst>
          </p:cNvPr>
          <p:cNvSpPr/>
          <p:nvPr/>
        </p:nvSpPr>
        <p:spPr>
          <a:xfrm>
            <a:off x="4532214" y="2641589"/>
            <a:ext cx="314359" cy="298384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A47C50A-35BB-FC44-9D5E-82E2747E1931}"/>
                  </a:ext>
                </a:extLst>
              </p:cNvPr>
              <p:cNvSpPr txBox="1"/>
              <p:nvPr/>
            </p:nvSpPr>
            <p:spPr>
              <a:xfrm>
                <a:off x="2086288" y="3004309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A47C50A-35BB-FC44-9D5E-82E2747E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88" y="3004309"/>
                <a:ext cx="266173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463F756-809E-EC40-8B27-37B85422881F}"/>
                  </a:ext>
                </a:extLst>
              </p:cNvPr>
              <p:cNvSpPr txBox="1"/>
              <p:nvPr/>
            </p:nvSpPr>
            <p:spPr>
              <a:xfrm>
                <a:off x="2995474" y="3779040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463F756-809E-EC40-8B27-37B854228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474" y="3779040"/>
                <a:ext cx="266173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F85C12D-BD25-3F43-8ACC-06FE03F2F49F}"/>
                  </a:ext>
                </a:extLst>
              </p:cNvPr>
              <p:cNvSpPr txBox="1"/>
              <p:nvPr/>
            </p:nvSpPr>
            <p:spPr>
              <a:xfrm>
                <a:off x="3112095" y="2784411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F85C12D-BD25-3F43-8ACC-06FE03F2F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095" y="2784411"/>
                <a:ext cx="266173" cy="215444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6585C6-56F1-4C4B-8CC1-14313157A5F3}"/>
                  </a:ext>
                </a:extLst>
              </p:cNvPr>
              <p:cNvSpPr txBox="1"/>
              <p:nvPr/>
            </p:nvSpPr>
            <p:spPr>
              <a:xfrm>
                <a:off x="4768151" y="3381096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6585C6-56F1-4C4B-8CC1-14313157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151" y="3381096"/>
                <a:ext cx="266173" cy="215444"/>
              </a:xfrm>
              <a:prstGeom prst="rect">
                <a:avLst/>
              </a:prstGeom>
              <a:blipFill>
                <a:blip r:embed="rId11"/>
                <a:stretch>
                  <a:fillRect t="-166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BB2CEC-3939-5240-8E9E-986AC8C674B3}"/>
                  </a:ext>
                </a:extLst>
              </p:cNvPr>
              <p:cNvSpPr txBox="1"/>
              <p:nvPr/>
            </p:nvSpPr>
            <p:spPr>
              <a:xfrm>
                <a:off x="5111307" y="3990696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BB2CEC-3939-5240-8E9E-986AC8C6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07" y="3990696"/>
                <a:ext cx="266173" cy="215444"/>
              </a:xfrm>
              <a:prstGeom prst="rect">
                <a:avLst/>
              </a:prstGeom>
              <a:blipFill>
                <a:blip r:embed="rId12"/>
                <a:stretch>
                  <a:fillRect t="-166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9777B5C-CDBC-5246-8B1B-9BADEFD917BA}"/>
                  </a:ext>
                </a:extLst>
              </p:cNvPr>
              <p:cNvSpPr txBox="1"/>
              <p:nvPr/>
            </p:nvSpPr>
            <p:spPr>
              <a:xfrm>
                <a:off x="4485470" y="5337428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altLang="zh-CN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9777B5C-CDBC-5246-8B1B-9BADEFD9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70" y="5337428"/>
                <a:ext cx="266173" cy="215444"/>
              </a:xfrm>
              <a:prstGeom prst="rect">
                <a:avLst/>
              </a:prstGeom>
              <a:blipFill>
                <a:blip r:embed="rId13"/>
                <a:stretch>
                  <a:fillRect l="-18182" t="-23529" r="-31818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B26B88E-9FD2-AF46-9C4A-1961EF09E65A}"/>
                  </a:ext>
                </a:extLst>
              </p:cNvPr>
              <p:cNvSpPr txBox="1"/>
              <p:nvPr/>
            </p:nvSpPr>
            <p:spPr>
              <a:xfrm>
                <a:off x="3579819" y="4279048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B26B88E-9FD2-AF46-9C4A-1961EF09E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19" y="4279048"/>
                <a:ext cx="266173" cy="215444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9E64DC-354E-4E40-8579-3D3C1EDB45F2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3865309" y="4199098"/>
            <a:ext cx="975" cy="1081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F0ACDC1-0E97-9D45-9E24-B9396E10D717}"/>
              </a:ext>
            </a:extLst>
          </p:cNvPr>
          <p:cNvCxnSpPr>
            <a:stCxn id="63" idx="1"/>
            <a:endCxn id="32" idx="3"/>
          </p:cNvCxnSpPr>
          <p:nvPr/>
        </p:nvCxnSpPr>
        <p:spPr>
          <a:xfrm rot="10800000">
            <a:off x="4440017" y="4012616"/>
            <a:ext cx="410767" cy="1301245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CD87684-0004-4949-BF6F-44BDA13B624F}"/>
              </a:ext>
            </a:extLst>
          </p:cNvPr>
          <p:cNvCxnSpPr>
            <a:cxnSpLocks/>
          </p:cNvCxnSpPr>
          <p:nvPr/>
        </p:nvCxnSpPr>
        <p:spPr>
          <a:xfrm flipV="1">
            <a:off x="3869636" y="4128651"/>
            <a:ext cx="2335744" cy="637648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8B4E2C9C-BA10-1244-A340-C0354EAAA1CC}"/>
              </a:ext>
            </a:extLst>
          </p:cNvPr>
          <p:cNvCxnSpPr>
            <a:cxnSpLocks/>
            <a:endCxn id="31" idx="2"/>
          </p:cNvCxnSpPr>
          <p:nvPr/>
        </p:nvCxnSpPr>
        <p:spPr>
          <a:xfrm rot="16200000" flipH="1">
            <a:off x="1595747" y="3430161"/>
            <a:ext cx="2661664" cy="1877451"/>
          </a:xfrm>
          <a:prstGeom prst="bentConnector3">
            <a:avLst>
              <a:gd name="adj1" fmla="val 10858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B84D45B-36DE-6B43-A71A-F4EE932FEF52}"/>
              </a:ext>
            </a:extLst>
          </p:cNvPr>
          <p:cNvSpPr/>
          <p:nvPr/>
        </p:nvSpPr>
        <p:spPr>
          <a:xfrm>
            <a:off x="2995474" y="3779042"/>
            <a:ext cx="1772677" cy="209481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B916C-56B5-3244-BB48-E440BF0354CE}"/>
              </a:ext>
            </a:extLst>
          </p:cNvPr>
          <p:cNvSpPr txBox="1"/>
          <p:nvPr/>
        </p:nvSpPr>
        <p:spPr>
          <a:xfrm>
            <a:off x="1922658" y="4671621"/>
            <a:ext cx="13389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95602-C787-4147-B5C5-B28F08F0CC22}"/>
              </a:ext>
            </a:extLst>
          </p:cNvPr>
          <p:cNvSpPr/>
          <p:nvPr/>
        </p:nvSpPr>
        <p:spPr>
          <a:xfrm>
            <a:off x="3335579" y="2558273"/>
            <a:ext cx="2263744" cy="82282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0BFA5-7E95-7248-82F4-7DDAA65A5F88}"/>
              </a:ext>
            </a:extLst>
          </p:cNvPr>
          <p:cNvSpPr txBox="1"/>
          <p:nvPr/>
        </p:nvSpPr>
        <p:spPr>
          <a:xfrm>
            <a:off x="3981468" y="220486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05B834F-46BA-5645-8112-D45EF2C55208}"/>
                  </a:ext>
                </a:extLst>
              </p:cNvPr>
              <p:cNvSpPr txBox="1"/>
              <p:nvPr/>
            </p:nvSpPr>
            <p:spPr>
              <a:xfrm>
                <a:off x="8430375" y="2870464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05B834F-46BA-5645-8112-D45EF2C55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375" y="2870464"/>
                <a:ext cx="266173" cy="215444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indoor, wall, man, person&#10;&#10;Description automatically generated">
            <a:extLst>
              <a:ext uri="{FF2B5EF4-FFF2-40B4-BE49-F238E27FC236}">
                <a16:creationId xmlns:a16="http://schemas.microsoft.com/office/drawing/2014/main" id="{189A2500-8EB6-644E-9C3F-6D14B94915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04" y="1584868"/>
            <a:ext cx="2199617" cy="1256924"/>
          </a:xfrm>
          <a:prstGeom prst="rect">
            <a:avLst/>
          </a:prstGeom>
        </p:spPr>
      </p:pic>
      <p:pic>
        <p:nvPicPr>
          <p:cNvPr id="21" name="Picture 20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10F874B2-2D22-B749-8FAF-B8DB91457A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901" y="1584868"/>
            <a:ext cx="1256924" cy="1256924"/>
          </a:xfrm>
          <a:prstGeom prst="rect">
            <a:avLst/>
          </a:prstGeom>
        </p:spPr>
      </p:pic>
      <p:pic>
        <p:nvPicPr>
          <p:cNvPr id="23" name="Picture 22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6FBEB978-EC3B-A548-ABD6-FF59BE76C6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28" y="1581493"/>
            <a:ext cx="1256924" cy="12569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C06A65A-7B4D-2F43-97C1-62031A1FF911}"/>
              </a:ext>
            </a:extLst>
          </p:cNvPr>
          <p:cNvSpPr txBox="1"/>
          <p:nvPr/>
        </p:nvSpPr>
        <p:spPr>
          <a:xfrm>
            <a:off x="8382554" y="4602614"/>
            <a:ext cx="216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1600" dirty="0"/>
              <a:t>Motion Compensation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62D57BC-55B6-D244-9333-AABEF54C36A9}"/>
              </a:ext>
            </a:extLst>
          </p:cNvPr>
          <p:cNvSpPr txBox="1"/>
          <p:nvPr/>
        </p:nvSpPr>
        <p:spPr>
          <a:xfrm>
            <a:off x="8513079" y="2757589"/>
            <a:ext cx="19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Motion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95E6422-FD97-6D47-B897-E92AF8423D29}"/>
              </a:ext>
            </a:extLst>
          </p:cNvPr>
          <p:cNvSpPr txBox="1"/>
          <p:nvPr/>
        </p:nvSpPr>
        <p:spPr>
          <a:xfrm>
            <a:off x="7896200" y="1266856"/>
            <a:ext cx="156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Previous</a:t>
            </a:r>
            <a:r>
              <a:rPr lang="zh-CN" altLang="en-US" sz="1600" dirty="0"/>
              <a:t> </a:t>
            </a:r>
            <a:r>
              <a:rPr lang="en-US" altLang="zh-CN" sz="1600" dirty="0"/>
              <a:t>Frame</a:t>
            </a:r>
            <a:endParaRPr lang="en-AU" altLang="zh-CN" sz="16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CFD522A-85F2-E84C-9664-7204A9E435BF}"/>
              </a:ext>
            </a:extLst>
          </p:cNvPr>
          <p:cNvSpPr txBox="1"/>
          <p:nvPr/>
        </p:nvSpPr>
        <p:spPr>
          <a:xfrm>
            <a:off x="9378410" y="1268544"/>
            <a:ext cx="156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Current</a:t>
            </a:r>
            <a:r>
              <a:rPr lang="zh-CN" altLang="en-US" sz="1600" dirty="0"/>
              <a:t> </a:t>
            </a:r>
            <a:r>
              <a:rPr lang="en-US" altLang="zh-CN" sz="1600" dirty="0"/>
              <a:t>Frame</a:t>
            </a:r>
            <a:endParaRPr lang="en-AU" altLang="zh-CN" sz="1600" dirty="0"/>
          </a:p>
        </p:txBody>
      </p:sp>
      <p:pic>
        <p:nvPicPr>
          <p:cNvPr id="192" name="Picture 191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F3BB6E6D-7A45-E14B-81B4-C3BEA4AA42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61" y="3373555"/>
            <a:ext cx="1278197" cy="1278197"/>
          </a:xfrm>
          <a:prstGeom prst="rect">
            <a:avLst/>
          </a:prstGeom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0ABE8D6-A3CE-BA4C-80D7-27DA4C4179D7}"/>
              </a:ext>
            </a:extLst>
          </p:cNvPr>
          <p:cNvCxnSpPr>
            <a:cxnSpLocks/>
          </p:cNvCxnSpPr>
          <p:nvPr/>
        </p:nvCxnSpPr>
        <p:spPr>
          <a:xfrm>
            <a:off x="9444860" y="3070812"/>
            <a:ext cx="0" cy="2405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1FE99C8-9D53-7A4C-9B33-0126F4E7DC2B}"/>
              </a:ext>
            </a:extLst>
          </p:cNvPr>
          <p:cNvSpPr txBox="1"/>
          <p:nvPr/>
        </p:nvSpPr>
        <p:spPr>
          <a:xfrm>
            <a:off x="8382554" y="6402814"/>
            <a:ext cx="216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Prediction</a:t>
            </a:r>
            <a:r>
              <a:rPr lang="zh-CN" altLang="en-US" sz="1600" dirty="0"/>
              <a:t> </a:t>
            </a:r>
            <a:r>
              <a:rPr lang="en-US" altLang="zh-CN" sz="1600" dirty="0"/>
              <a:t>Residual</a:t>
            </a:r>
            <a:endParaRPr lang="en-AU" altLang="zh-CN" sz="1600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0B6891F-3494-DA4B-A9D5-B51BC536E7EB}"/>
              </a:ext>
            </a:extLst>
          </p:cNvPr>
          <p:cNvCxnSpPr>
            <a:stCxn id="192" idx="3"/>
          </p:cNvCxnSpPr>
          <p:nvPr/>
        </p:nvCxnSpPr>
        <p:spPr>
          <a:xfrm flipV="1">
            <a:off x="10083958" y="4012616"/>
            <a:ext cx="692562" cy="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BD8B7C8F-8269-284E-A25A-B4F39965F80A}"/>
              </a:ext>
            </a:extLst>
          </p:cNvPr>
          <p:cNvSpPr/>
          <p:nvPr/>
        </p:nvSpPr>
        <p:spPr>
          <a:xfrm>
            <a:off x="10776521" y="3886762"/>
            <a:ext cx="251999" cy="25199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485B8643-D892-4C45-A588-293785B3580D}"/>
              </a:ext>
            </a:extLst>
          </p:cNvPr>
          <p:cNvCxnSpPr>
            <a:cxnSpLocks/>
          </p:cNvCxnSpPr>
          <p:nvPr/>
        </p:nvCxnSpPr>
        <p:spPr>
          <a:xfrm rot="5400000">
            <a:off x="10013992" y="2996523"/>
            <a:ext cx="1793808" cy="3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04812C8-F7FC-B547-81CC-9BE5B8F99614}"/>
              </a:ext>
            </a:extLst>
          </p:cNvPr>
          <p:cNvCxnSpPr>
            <a:stCxn id="200" idx="2"/>
            <a:endCxn id="200" idx="6"/>
          </p:cNvCxnSpPr>
          <p:nvPr/>
        </p:nvCxnSpPr>
        <p:spPr>
          <a:xfrm>
            <a:off x="10776521" y="4012762"/>
            <a:ext cx="251999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1943FBF9-F61F-A744-B91A-496294D0D623}"/>
              </a:ext>
            </a:extLst>
          </p:cNvPr>
          <p:cNvCxnSpPr>
            <a:cxnSpLocks/>
            <a:stCxn id="200" idx="4"/>
          </p:cNvCxnSpPr>
          <p:nvPr/>
        </p:nvCxnSpPr>
        <p:spPr>
          <a:xfrm rot="5400000">
            <a:off x="9705052" y="4536076"/>
            <a:ext cx="1594785" cy="800155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110E13D-FD11-054F-9CEB-8CD1C4B8FCF6}"/>
              </a:ext>
            </a:extLst>
          </p:cNvPr>
          <p:cNvCxnSpPr/>
          <p:nvPr/>
        </p:nvCxnSpPr>
        <p:spPr>
          <a:xfrm flipH="1">
            <a:off x="10632504" y="2099618"/>
            <a:ext cx="27839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210">
            <a:extLst>
              <a:ext uri="{FF2B5EF4-FFF2-40B4-BE49-F238E27FC236}">
                <a16:creationId xmlns:a16="http://schemas.microsoft.com/office/drawing/2014/main" id="{9A36A735-C413-1644-810B-DF17A7170A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98428" y="5050966"/>
            <a:ext cx="1305655" cy="1325681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E2234EE6-F205-C14D-9255-DB29964EA20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91901" y="1448002"/>
            <a:ext cx="1305655" cy="1325681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EEDBB9D2-7856-8D49-8482-FEE79B3B00B4}"/>
              </a:ext>
            </a:extLst>
          </p:cNvPr>
          <p:cNvSpPr txBox="1"/>
          <p:nvPr/>
        </p:nvSpPr>
        <p:spPr>
          <a:xfrm>
            <a:off x="8381764" y="3269688"/>
            <a:ext cx="216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Linear</a:t>
            </a:r>
            <a:r>
              <a:rPr lang="zh-CN" altLang="en-US" sz="1600" dirty="0"/>
              <a:t> </a:t>
            </a:r>
            <a:r>
              <a:rPr lang="en-US" altLang="zh-CN" sz="1600" dirty="0"/>
              <a:t>Transform</a:t>
            </a:r>
            <a:r>
              <a:rPr lang="zh-CN" altLang="en-US" sz="1600" dirty="0"/>
              <a:t> </a:t>
            </a:r>
            <a:r>
              <a:rPr lang="en-US" altLang="zh-CN" sz="1600" dirty="0"/>
              <a:t>(DCT)</a:t>
            </a:r>
            <a:endParaRPr lang="en-AU" altLang="zh-CN" sz="16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B0F55F3-2F54-304E-A3E7-B75F3D3C2A36}"/>
              </a:ext>
            </a:extLst>
          </p:cNvPr>
          <p:cNvSpPr txBox="1"/>
          <p:nvPr/>
        </p:nvSpPr>
        <p:spPr>
          <a:xfrm>
            <a:off x="8363039" y="3845752"/>
            <a:ext cx="216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Quantization</a:t>
            </a:r>
            <a:endParaRPr lang="en-AU" altLang="zh-CN" sz="16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440FB88-B50D-A043-AE75-3B348B1AA11B}"/>
              </a:ext>
            </a:extLst>
          </p:cNvPr>
          <p:cNvSpPr txBox="1"/>
          <p:nvPr/>
        </p:nvSpPr>
        <p:spPr>
          <a:xfrm>
            <a:off x="8204418" y="4401437"/>
            <a:ext cx="251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Linear</a:t>
            </a:r>
            <a:r>
              <a:rPr lang="zh-CN" altLang="en-US" sz="1600" dirty="0"/>
              <a:t> </a:t>
            </a:r>
            <a:r>
              <a:rPr lang="en-US" altLang="zh-CN" sz="1600" dirty="0" err="1"/>
              <a:t>Inv</a:t>
            </a:r>
            <a:r>
              <a:rPr lang="en-US" altLang="zh-CN" sz="1600" dirty="0"/>
              <a:t>-Transform</a:t>
            </a:r>
            <a:r>
              <a:rPr lang="zh-CN" altLang="en-US" sz="1600" dirty="0"/>
              <a:t> </a:t>
            </a:r>
            <a:r>
              <a:rPr lang="en-US" altLang="zh-CN" sz="1600" dirty="0"/>
              <a:t>(IDCT)</a:t>
            </a:r>
            <a:endParaRPr lang="en-AU" altLang="zh-CN" sz="1600" dirty="0"/>
          </a:p>
        </p:txBody>
      </p:sp>
      <p:pic>
        <p:nvPicPr>
          <p:cNvPr id="227" name="Picture 226">
            <a:extLst>
              <a:ext uri="{FF2B5EF4-FFF2-40B4-BE49-F238E27FC236}">
                <a16:creationId xmlns:a16="http://schemas.microsoft.com/office/drawing/2014/main" id="{03FC3225-2678-4347-8DE5-EB4D67539C6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90925" y="5058736"/>
            <a:ext cx="1305655" cy="1325681"/>
          </a:xfrm>
          <a:prstGeom prst="rect">
            <a:avLst/>
          </a:prstGeom>
        </p:spPr>
      </p:pic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A8217E1-880D-6A43-A75F-B1677EB3368E}"/>
              </a:ext>
            </a:extLst>
          </p:cNvPr>
          <p:cNvCxnSpPr>
            <a:cxnSpLocks/>
          </p:cNvCxnSpPr>
          <p:nvPr/>
        </p:nvCxnSpPr>
        <p:spPr>
          <a:xfrm flipH="1">
            <a:off x="9456038" y="2989707"/>
            <a:ext cx="1688" cy="3305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51D7F1B-647C-A44E-9795-30EF065ED7A7}"/>
              </a:ext>
            </a:extLst>
          </p:cNvPr>
          <p:cNvCxnSpPr>
            <a:cxnSpLocks/>
          </p:cNvCxnSpPr>
          <p:nvPr/>
        </p:nvCxnSpPr>
        <p:spPr>
          <a:xfrm>
            <a:off x="9462482" y="3536234"/>
            <a:ext cx="0" cy="3531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CBEDF49-AC1A-124D-B867-B269653AAB6F}"/>
              </a:ext>
            </a:extLst>
          </p:cNvPr>
          <p:cNvCxnSpPr>
            <a:cxnSpLocks/>
          </p:cNvCxnSpPr>
          <p:nvPr/>
        </p:nvCxnSpPr>
        <p:spPr>
          <a:xfrm>
            <a:off x="9462482" y="4112298"/>
            <a:ext cx="0" cy="3600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335B3E4A-BD83-554B-A850-66699B8D5410}"/>
              </a:ext>
            </a:extLst>
          </p:cNvPr>
          <p:cNvCxnSpPr>
            <a:cxnSpLocks/>
          </p:cNvCxnSpPr>
          <p:nvPr/>
        </p:nvCxnSpPr>
        <p:spPr>
          <a:xfrm>
            <a:off x="9460794" y="4688362"/>
            <a:ext cx="0" cy="3600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2CF3DB2D-9095-A645-8178-EED6AD7C06D7}"/>
              </a:ext>
            </a:extLst>
          </p:cNvPr>
          <p:cNvSpPr txBox="1"/>
          <p:nvPr/>
        </p:nvSpPr>
        <p:spPr>
          <a:xfrm>
            <a:off x="8377606" y="2748045"/>
            <a:ext cx="216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Prediction</a:t>
            </a:r>
            <a:r>
              <a:rPr lang="zh-CN" altLang="en-US" sz="1600" dirty="0"/>
              <a:t> </a:t>
            </a:r>
            <a:r>
              <a:rPr lang="en-US" altLang="zh-CN" sz="1600" dirty="0"/>
              <a:t>Residual</a:t>
            </a:r>
            <a:endParaRPr lang="en-AU" altLang="zh-CN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9F489E7-4706-A94C-8988-6B9895D76FE9}"/>
              </a:ext>
            </a:extLst>
          </p:cNvPr>
          <p:cNvSpPr txBox="1"/>
          <p:nvPr/>
        </p:nvSpPr>
        <p:spPr>
          <a:xfrm>
            <a:off x="8345438" y="6364608"/>
            <a:ext cx="216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Reconstructed</a:t>
            </a:r>
            <a:r>
              <a:rPr lang="zh-CN" altLang="en-US" sz="1600" dirty="0"/>
              <a:t> </a:t>
            </a:r>
            <a:r>
              <a:rPr lang="en-US" altLang="zh-CN" sz="1600" dirty="0"/>
              <a:t>Residual</a:t>
            </a:r>
            <a:endParaRPr lang="en-AU" altLang="zh-CN" sz="16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58D9271-910D-504D-8678-704B5C223D65}"/>
              </a:ext>
            </a:extLst>
          </p:cNvPr>
          <p:cNvGrpSpPr/>
          <p:nvPr/>
        </p:nvGrpSpPr>
        <p:grpSpPr>
          <a:xfrm>
            <a:off x="8583288" y="1715006"/>
            <a:ext cx="1487004" cy="626171"/>
            <a:chOff x="6396067" y="1816832"/>
            <a:chExt cx="1487004" cy="62617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D275EF2-A4CB-BF4B-823C-01BAB08C5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5898" y="2337531"/>
              <a:ext cx="1457173" cy="10547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51295EB-1E3B-0241-B3A2-EA42965D6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6067" y="2089095"/>
              <a:ext cx="1487003" cy="942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61262A5-3830-C14D-AC0B-8F2DD63D3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6067" y="1816832"/>
              <a:ext cx="1479005" cy="924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8652A567-9184-254E-8494-94193A74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268760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1700" dirty="0">
                <a:solidFill>
                  <a:srgbClr val="FFC852"/>
                </a:solidFill>
              </a:rPr>
              <a:t>Classical</a:t>
            </a:r>
            <a:r>
              <a:rPr lang="zh-CN" altLang="en-US" sz="1700" dirty="0">
                <a:solidFill>
                  <a:srgbClr val="FFC852"/>
                </a:solidFill>
              </a:rPr>
              <a:t> </a:t>
            </a:r>
            <a:r>
              <a:rPr lang="en-US" altLang="zh-CN" sz="1700" dirty="0">
                <a:solidFill>
                  <a:srgbClr val="FFC852"/>
                </a:solidFill>
              </a:rPr>
              <a:t>architecture</a:t>
            </a:r>
            <a:endParaRPr lang="en-US" sz="1700" dirty="0">
              <a:solidFill>
                <a:srgbClr val="FFC85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23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110"/>
    </mc:Choice>
    <mc:Fallback>
      <p:transition spd="slow" advTm="58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05938 0.001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0116 L 0.05742 0.001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0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9" grpId="0"/>
      <p:bldP spid="79" grpId="0"/>
      <p:bldP spid="167" grpId="0"/>
      <p:bldP spid="167" grpId="1"/>
      <p:bldP spid="185" grpId="0"/>
      <p:bldP spid="185" grpId="1"/>
      <p:bldP spid="187" grpId="0"/>
      <p:bldP spid="187" grpId="1"/>
      <p:bldP spid="188" grpId="0"/>
      <p:bldP spid="188" grpId="1"/>
      <p:bldP spid="197" grpId="0"/>
      <p:bldP spid="197" grpId="1"/>
      <p:bldP spid="200" grpId="0" animBg="1"/>
      <p:bldP spid="200" grpId="1" animBg="1"/>
      <p:bldP spid="224" grpId="0"/>
      <p:bldP spid="225" grpId="0"/>
      <p:bldP spid="226" grpId="0"/>
      <p:bldP spid="232" grpId="0"/>
      <p:bldP spid="2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B608-2B2D-CE44-B3DC-F4F79BFD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56" y="466583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700" dirty="0">
                <a:solidFill>
                  <a:srgbClr val="FFFFFF"/>
                </a:solidFill>
              </a:rPr>
              <a:t>Deep Video Compression Model</a:t>
            </a:r>
            <a:endParaRPr lang="en-US" sz="4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8E61-6EFC-9F4A-BCBB-6E902269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268760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1700" dirty="0">
                <a:solidFill>
                  <a:srgbClr val="FFC852"/>
                </a:solidFill>
              </a:rPr>
              <a:t>Method</a:t>
            </a:r>
            <a:endParaRPr lang="en-US" sz="1700" dirty="0">
              <a:solidFill>
                <a:srgbClr val="FFC85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1BEC41-AA82-404E-8B7F-344CEBA94B0C}"/>
              </a:ext>
            </a:extLst>
          </p:cNvPr>
          <p:cNvCxnSpPr>
            <a:cxnSpLocks/>
            <a:stCxn id="59" idx="2"/>
            <a:endCxn id="15" idx="2"/>
          </p:cNvCxnSpPr>
          <p:nvPr/>
        </p:nvCxnSpPr>
        <p:spPr>
          <a:xfrm flipV="1">
            <a:off x="4757806" y="3657533"/>
            <a:ext cx="8395" cy="1616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EE6EE3-DF37-E242-8752-D0378FE16639}"/>
              </a:ext>
            </a:extLst>
          </p:cNvPr>
          <p:cNvSpPr/>
          <p:nvPr/>
        </p:nvSpPr>
        <p:spPr>
          <a:xfrm>
            <a:off x="2311518" y="2735490"/>
            <a:ext cx="1690707" cy="217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Current</a:t>
            </a:r>
          </a:p>
          <a:p>
            <a:pPr algn="ctr" defTabSz="457189"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C171E-9BD1-DB4C-B2B8-A10A5E5C993E}"/>
              </a:ext>
            </a:extLst>
          </p:cNvPr>
          <p:cNvSpPr/>
          <p:nvPr/>
        </p:nvSpPr>
        <p:spPr>
          <a:xfrm>
            <a:off x="4362294" y="2101612"/>
            <a:ext cx="842979" cy="298384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0772B1-0F03-1845-8286-735B3FAABA67}"/>
              </a:ext>
            </a:extLst>
          </p:cNvPr>
          <p:cNvCxnSpPr>
            <a:cxnSpLocks/>
          </p:cNvCxnSpPr>
          <p:nvPr/>
        </p:nvCxnSpPr>
        <p:spPr>
          <a:xfrm>
            <a:off x="3278965" y="2250804"/>
            <a:ext cx="407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610369A-0D8E-FA42-B488-6A0EA8C98EDB}"/>
              </a:ext>
            </a:extLst>
          </p:cNvPr>
          <p:cNvSpPr/>
          <p:nvPr/>
        </p:nvSpPr>
        <p:spPr>
          <a:xfrm>
            <a:off x="4170360" y="4738641"/>
            <a:ext cx="1189731" cy="419515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based</a:t>
            </a:r>
          </a:p>
          <a:p>
            <a:pPr algn="ctr" defTabSz="457189">
              <a:defRPr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Estimation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C525BC-B137-8449-B450-FFCB89B217BD}"/>
              </a:ext>
            </a:extLst>
          </p:cNvPr>
          <p:cNvSpPr/>
          <p:nvPr/>
        </p:nvSpPr>
        <p:spPr>
          <a:xfrm>
            <a:off x="4192468" y="3284571"/>
            <a:ext cx="1147464" cy="37296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Compensation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1C47A04-D861-AA49-B625-3F072F3BCACA}"/>
              </a:ext>
            </a:extLst>
          </p:cNvPr>
          <p:cNvCxnSpPr>
            <a:cxnSpLocks/>
            <a:stCxn id="15" idx="1"/>
            <a:endCxn id="17" idx="4"/>
          </p:cNvCxnSpPr>
          <p:nvPr/>
        </p:nvCxnSpPr>
        <p:spPr>
          <a:xfrm rot="10800000">
            <a:off x="3836121" y="2406206"/>
            <a:ext cx="356349" cy="106484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r 16">
            <a:extLst>
              <a:ext uri="{FF2B5EF4-FFF2-40B4-BE49-F238E27FC236}">
                <a16:creationId xmlns:a16="http://schemas.microsoft.com/office/drawing/2014/main" id="{A4FA17C6-9C24-224E-BC66-A296C14612A0}"/>
              </a:ext>
            </a:extLst>
          </p:cNvPr>
          <p:cNvSpPr/>
          <p:nvPr/>
        </p:nvSpPr>
        <p:spPr>
          <a:xfrm>
            <a:off x="3683718" y="2107820"/>
            <a:ext cx="304800" cy="298384"/>
          </a:xfrm>
          <a:prstGeom prst="flowChar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 sz="1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AE76F9-D1DC-9D49-A656-707EBC16B034}"/>
              </a:ext>
            </a:extLst>
          </p:cNvPr>
          <p:cNvCxnSpPr>
            <a:stCxn id="17" idx="6"/>
            <a:endCxn id="10" idx="1"/>
          </p:cNvCxnSpPr>
          <p:nvPr/>
        </p:nvCxnSpPr>
        <p:spPr>
          <a:xfrm flipV="1">
            <a:off x="3988518" y="2250804"/>
            <a:ext cx="373776" cy="6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F3E28A-82AD-B243-B5C7-35C0E768BF00}"/>
              </a:ext>
            </a:extLst>
          </p:cNvPr>
          <p:cNvSpPr txBox="1"/>
          <p:nvPr/>
        </p:nvSpPr>
        <p:spPr>
          <a:xfrm>
            <a:off x="3808186" y="2232118"/>
            <a:ext cx="2551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89"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008AAF-3B62-184D-9413-78DED5C05E9E}"/>
              </a:ext>
            </a:extLst>
          </p:cNvPr>
          <p:cNvSpPr/>
          <p:nvPr/>
        </p:nvSpPr>
        <p:spPr>
          <a:xfrm>
            <a:off x="5601377" y="2500581"/>
            <a:ext cx="842979" cy="29838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Inverse</a:t>
            </a:r>
          </a:p>
          <a:p>
            <a:pPr algn="ctr" defTabSz="457189">
              <a:defRPr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ED702E3-D98B-2F4A-AED0-3D4957EB3B08}"/>
              </a:ext>
            </a:extLst>
          </p:cNvPr>
          <p:cNvCxnSpPr>
            <a:stCxn id="10" idx="3"/>
            <a:endCxn id="20" idx="0"/>
          </p:cNvCxnSpPr>
          <p:nvPr/>
        </p:nvCxnSpPr>
        <p:spPr>
          <a:xfrm>
            <a:off x="5205272" y="2250802"/>
            <a:ext cx="817595" cy="24977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 21">
            <a:extLst>
              <a:ext uri="{FF2B5EF4-FFF2-40B4-BE49-F238E27FC236}">
                <a16:creationId xmlns:a16="http://schemas.microsoft.com/office/drawing/2014/main" id="{DBFA2613-4236-C447-A005-96376D7F5210}"/>
              </a:ext>
            </a:extLst>
          </p:cNvPr>
          <p:cNvSpPr/>
          <p:nvPr/>
        </p:nvSpPr>
        <p:spPr>
          <a:xfrm>
            <a:off x="5870466" y="2997993"/>
            <a:ext cx="304800" cy="298384"/>
          </a:xfrm>
          <a:prstGeom prst="flowChar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 sz="1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A3B4DE-6C91-AD48-A19A-BB063C52BC06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6022866" y="2798968"/>
            <a:ext cx="0" cy="199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C420A7-75F3-994F-A4ED-444F4684DA16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836122" y="3147185"/>
            <a:ext cx="20343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F7DFE3-E906-1A42-901D-70A6CED81F0C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022866" y="3296382"/>
            <a:ext cx="0" cy="12367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993D14-F125-6743-8F0C-A103EDC903D3}"/>
              </a:ext>
            </a:extLst>
          </p:cNvPr>
          <p:cNvCxnSpPr>
            <a:cxnSpLocks/>
          </p:cNvCxnSpPr>
          <p:nvPr/>
        </p:nvCxnSpPr>
        <p:spPr>
          <a:xfrm flipH="1">
            <a:off x="5360089" y="5098892"/>
            <a:ext cx="38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193495-B044-F64E-8FB4-B45A10E3C62F}"/>
              </a:ext>
            </a:extLst>
          </p:cNvPr>
          <p:cNvSpPr/>
          <p:nvPr/>
        </p:nvSpPr>
        <p:spPr>
          <a:xfrm>
            <a:off x="6602437" y="3288704"/>
            <a:ext cx="1005731" cy="29838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 Coding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366A2F5-268B-9045-94E8-86EA25CBCAA1}"/>
              </a:ext>
            </a:extLst>
          </p:cNvPr>
          <p:cNvCxnSpPr>
            <a:endCxn id="27" idx="0"/>
          </p:cNvCxnSpPr>
          <p:nvPr/>
        </p:nvCxnSpPr>
        <p:spPr>
          <a:xfrm>
            <a:off x="6011978" y="2250807"/>
            <a:ext cx="1093323" cy="1037900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ED8C524-4FA9-B849-9C6A-437611505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964" y="2016711"/>
            <a:ext cx="839624" cy="479785"/>
          </a:xfrm>
          <a:prstGeom prst="rect">
            <a:avLst/>
          </a:prstGeom>
          <a:ln w="12700">
            <a:noFill/>
          </a:ln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7806E5-5189-AF43-810A-394784C238EF}"/>
              </a:ext>
            </a:extLst>
          </p:cNvPr>
          <p:cNvCxnSpPr>
            <a:cxnSpLocks/>
          </p:cNvCxnSpPr>
          <p:nvPr/>
        </p:nvCxnSpPr>
        <p:spPr>
          <a:xfrm>
            <a:off x="2467964" y="2089070"/>
            <a:ext cx="8396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46199A-DBBB-CB40-ADC8-202CECA850F6}"/>
              </a:ext>
            </a:extLst>
          </p:cNvPr>
          <p:cNvCxnSpPr>
            <a:cxnSpLocks/>
          </p:cNvCxnSpPr>
          <p:nvPr/>
        </p:nvCxnSpPr>
        <p:spPr>
          <a:xfrm>
            <a:off x="2467964" y="2170938"/>
            <a:ext cx="8396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2CBB66-35EE-9E48-8290-7716C173FA37}"/>
              </a:ext>
            </a:extLst>
          </p:cNvPr>
          <p:cNvCxnSpPr>
            <a:cxnSpLocks/>
          </p:cNvCxnSpPr>
          <p:nvPr/>
        </p:nvCxnSpPr>
        <p:spPr>
          <a:xfrm>
            <a:off x="2467964" y="2252805"/>
            <a:ext cx="8396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96882A-B430-834D-AFB7-BFBFAECF81F5}"/>
              </a:ext>
            </a:extLst>
          </p:cNvPr>
          <p:cNvCxnSpPr>
            <a:cxnSpLocks/>
          </p:cNvCxnSpPr>
          <p:nvPr/>
        </p:nvCxnSpPr>
        <p:spPr>
          <a:xfrm>
            <a:off x="2467964" y="2334673"/>
            <a:ext cx="8396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DE7E29-BD34-5646-9743-59FF8E8FABB5}"/>
              </a:ext>
            </a:extLst>
          </p:cNvPr>
          <p:cNvCxnSpPr>
            <a:cxnSpLocks/>
          </p:cNvCxnSpPr>
          <p:nvPr/>
        </p:nvCxnSpPr>
        <p:spPr>
          <a:xfrm>
            <a:off x="2471140" y="2416540"/>
            <a:ext cx="8396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0D5832-45C6-8248-8B67-82CDEB0BC80B}"/>
              </a:ext>
            </a:extLst>
          </p:cNvPr>
          <p:cNvCxnSpPr>
            <a:cxnSpLocks/>
          </p:cNvCxnSpPr>
          <p:nvPr/>
        </p:nvCxnSpPr>
        <p:spPr>
          <a:xfrm>
            <a:off x="2565800" y="2016710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86E32D-3B91-3847-8761-9EE7A82DC478}"/>
              </a:ext>
            </a:extLst>
          </p:cNvPr>
          <p:cNvCxnSpPr>
            <a:cxnSpLocks/>
          </p:cNvCxnSpPr>
          <p:nvPr/>
        </p:nvCxnSpPr>
        <p:spPr>
          <a:xfrm>
            <a:off x="2659953" y="2016710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C3C360-C9C1-5A43-8853-67D17E7D0248}"/>
              </a:ext>
            </a:extLst>
          </p:cNvPr>
          <p:cNvCxnSpPr>
            <a:cxnSpLocks/>
          </p:cNvCxnSpPr>
          <p:nvPr/>
        </p:nvCxnSpPr>
        <p:spPr>
          <a:xfrm>
            <a:off x="2754108" y="2018474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9E52B2-C27F-C946-B125-A9378ED467E5}"/>
              </a:ext>
            </a:extLst>
          </p:cNvPr>
          <p:cNvCxnSpPr>
            <a:cxnSpLocks/>
          </p:cNvCxnSpPr>
          <p:nvPr/>
        </p:nvCxnSpPr>
        <p:spPr>
          <a:xfrm>
            <a:off x="2848261" y="2018474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AC2CF6-B5CF-2C4F-9DEC-892E67DC940E}"/>
              </a:ext>
            </a:extLst>
          </p:cNvPr>
          <p:cNvCxnSpPr>
            <a:cxnSpLocks/>
          </p:cNvCxnSpPr>
          <p:nvPr/>
        </p:nvCxnSpPr>
        <p:spPr>
          <a:xfrm>
            <a:off x="2942416" y="2023178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451D2-1DBB-E141-ABF1-F219BA24404F}"/>
              </a:ext>
            </a:extLst>
          </p:cNvPr>
          <p:cNvCxnSpPr>
            <a:cxnSpLocks/>
          </p:cNvCxnSpPr>
          <p:nvPr/>
        </p:nvCxnSpPr>
        <p:spPr>
          <a:xfrm>
            <a:off x="3036569" y="2023178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9AB1A8-89E7-7B44-9DF7-EFEE80DB5126}"/>
              </a:ext>
            </a:extLst>
          </p:cNvPr>
          <p:cNvCxnSpPr>
            <a:cxnSpLocks/>
          </p:cNvCxnSpPr>
          <p:nvPr/>
        </p:nvCxnSpPr>
        <p:spPr>
          <a:xfrm>
            <a:off x="3130724" y="2018474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5B41ED-7FBC-5442-9E13-4075509AE5FF}"/>
              </a:ext>
            </a:extLst>
          </p:cNvPr>
          <p:cNvCxnSpPr>
            <a:cxnSpLocks/>
          </p:cNvCxnSpPr>
          <p:nvPr/>
        </p:nvCxnSpPr>
        <p:spPr>
          <a:xfrm>
            <a:off x="3224880" y="2023178"/>
            <a:ext cx="0" cy="47133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E339B71-DC6B-0B4C-8831-B22F5470DCDF}"/>
              </a:ext>
            </a:extLst>
          </p:cNvPr>
          <p:cNvGrpSpPr/>
          <p:nvPr/>
        </p:nvGrpSpPr>
        <p:grpSpPr>
          <a:xfrm>
            <a:off x="5750702" y="4532406"/>
            <a:ext cx="1125327" cy="799889"/>
            <a:chOff x="3555276" y="3507751"/>
            <a:chExt cx="1125326" cy="79988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EDC0F8F-5BF2-D84B-A4C5-E40E7180A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0976" y="3827854"/>
              <a:ext cx="839626" cy="47978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6409845-3D21-5846-8D61-0296E6205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4128" y="3667802"/>
              <a:ext cx="839626" cy="47978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D5FC8E6-B379-4546-A010-BD5D0100C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276" y="3507751"/>
              <a:ext cx="839623" cy="47978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4749209-1420-934F-94FA-848619A363F7}"/>
              </a:ext>
            </a:extLst>
          </p:cNvPr>
          <p:cNvSpPr/>
          <p:nvPr/>
        </p:nvSpPr>
        <p:spPr>
          <a:xfrm>
            <a:off x="5506310" y="5354022"/>
            <a:ext cx="1690707" cy="2179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 Frames</a:t>
            </a: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Buffer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65282E-95EF-4A42-BE50-FA7B2CBCFD2E}"/>
              </a:ext>
            </a:extLst>
          </p:cNvPr>
          <p:cNvSpPr/>
          <p:nvPr/>
        </p:nvSpPr>
        <p:spPr>
          <a:xfrm>
            <a:off x="5432135" y="2100025"/>
            <a:ext cx="314359" cy="298384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A5D5E09-A608-1540-A08D-B5AB3813391E}"/>
                  </a:ext>
                </a:extLst>
              </p:cNvPr>
              <p:cNvSpPr txBox="1"/>
              <p:nvPr/>
            </p:nvSpPr>
            <p:spPr>
              <a:xfrm>
                <a:off x="2986209" y="2462745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A5D5E09-A608-1540-A08D-B5AB38133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09" y="2462745"/>
                <a:ext cx="266173" cy="215444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16D10D-DF18-BF42-873F-0BE340AA6DAB}"/>
                  </a:ext>
                </a:extLst>
              </p:cNvPr>
              <p:cNvSpPr txBox="1"/>
              <p:nvPr/>
            </p:nvSpPr>
            <p:spPr>
              <a:xfrm>
                <a:off x="3895395" y="3237477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16D10D-DF18-BF42-873F-0BE340AA6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95" y="3237477"/>
                <a:ext cx="266173" cy="215444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096D40-25A0-9241-AC79-DBC1AD0EBD4B}"/>
                  </a:ext>
                </a:extLst>
              </p:cNvPr>
              <p:cNvSpPr txBox="1"/>
              <p:nvPr/>
            </p:nvSpPr>
            <p:spPr>
              <a:xfrm>
                <a:off x="4012016" y="2242846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096D40-25A0-9241-AC79-DBC1AD0EB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016" y="2242846"/>
                <a:ext cx="266173" cy="215444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17AA8A0-3D4B-F84A-AF91-76B1002A39EF}"/>
                  </a:ext>
                </a:extLst>
              </p:cNvPr>
              <p:cNvSpPr txBox="1"/>
              <p:nvPr/>
            </p:nvSpPr>
            <p:spPr>
              <a:xfrm>
                <a:off x="5668072" y="2839532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17AA8A0-3D4B-F84A-AF91-76B1002A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72" y="2839532"/>
                <a:ext cx="266173" cy="215444"/>
              </a:xfrm>
              <a:prstGeom prst="rect">
                <a:avLst/>
              </a:prstGeom>
              <a:blipFill>
                <a:blip r:embed="rId11"/>
                <a:stretch>
                  <a:fillRect t="-2222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4031CD-78B9-5842-B441-4F66F92F8A7D}"/>
                  </a:ext>
                </a:extLst>
              </p:cNvPr>
              <p:cNvSpPr txBox="1"/>
              <p:nvPr/>
            </p:nvSpPr>
            <p:spPr>
              <a:xfrm>
                <a:off x="6011228" y="3449132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4031CD-78B9-5842-B441-4F66F92F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28" y="3449132"/>
                <a:ext cx="266173" cy="215444"/>
              </a:xfrm>
              <a:prstGeom prst="rect">
                <a:avLst/>
              </a:prstGeom>
              <a:blipFill>
                <a:blip r:embed="rId12"/>
                <a:stretch>
                  <a:fillRect t="-2222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504710-4259-BD40-B6E8-EBF52A2591A6}"/>
                  </a:ext>
                </a:extLst>
              </p:cNvPr>
              <p:cNvSpPr txBox="1"/>
              <p:nvPr/>
            </p:nvSpPr>
            <p:spPr>
              <a:xfrm>
                <a:off x="5385391" y="4795865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504710-4259-BD40-B6E8-EBF52A259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391" y="4795865"/>
                <a:ext cx="266173" cy="215444"/>
              </a:xfrm>
              <a:prstGeom prst="rect">
                <a:avLst/>
              </a:prstGeom>
              <a:blipFill>
                <a:blip r:embed="rId13"/>
                <a:stretch>
                  <a:fillRect l="-18182" t="-22222" r="-3181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5930C-5425-2640-9F53-C6167F1F5FB6}"/>
                  </a:ext>
                </a:extLst>
              </p:cNvPr>
              <p:cNvSpPr txBox="1"/>
              <p:nvPr/>
            </p:nvSpPr>
            <p:spPr>
              <a:xfrm>
                <a:off x="4479740" y="3737484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D5930C-5425-2640-9F53-C6167F1F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740" y="3737484"/>
                <a:ext cx="266173" cy="215444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43BA6D32-E202-2B4E-8F5C-C314F51DCB75}"/>
              </a:ext>
            </a:extLst>
          </p:cNvPr>
          <p:cNvCxnSpPr>
            <a:stCxn id="46" idx="1"/>
            <a:endCxn id="15" idx="3"/>
          </p:cNvCxnSpPr>
          <p:nvPr/>
        </p:nvCxnSpPr>
        <p:spPr>
          <a:xfrm rot="10800000">
            <a:off x="5339938" y="3471052"/>
            <a:ext cx="410767" cy="1301245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2AD06FD-4D94-F14F-9383-5460F46063E1}"/>
              </a:ext>
            </a:extLst>
          </p:cNvPr>
          <p:cNvCxnSpPr>
            <a:cxnSpLocks/>
          </p:cNvCxnSpPr>
          <p:nvPr/>
        </p:nvCxnSpPr>
        <p:spPr>
          <a:xfrm flipV="1">
            <a:off x="4769557" y="3587088"/>
            <a:ext cx="2335744" cy="637648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60E46E81-6C53-4948-A569-79539AAC386D}"/>
              </a:ext>
            </a:extLst>
          </p:cNvPr>
          <p:cNvCxnSpPr>
            <a:cxnSpLocks/>
            <a:endCxn id="14" idx="2"/>
          </p:cNvCxnSpPr>
          <p:nvPr/>
        </p:nvCxnSpPr>
        <p:spPr>
          <a:xfrm rot="16200000" flipH="1">
            <a:off x="2495668" y="2888598"/>
            <a:ext cx="2661664" cy="1877451"/>
          </a:xfrm>
          <a:prstGeom prst="bentConnector3">
            <a:avLst>
              <a:gd name="adj1" fmla="val 10858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1BC1933-07A1-0742-837C-7A7555168452}"/>
              </a:ext>
            </a:extLst>
          </p:cNvPr>
          <p:cNvSpPr/>
          <p:nvPr/>
        </p:nvSpPr>
        <p:spPr>
          <a:xfrm>
            <a:off x="4184072" y="5123846"/>
            <a:ext cx="1147464" cy="150159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Optical</a:t>
            </a: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Flow</a:t>
            </a: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Net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763661-CEBE-A744-A5A6-FA6D74E04E53}"/>
              </a:ext>
            </a:extLst>
          </p:cNvPr>
          <p:cNvSpPr/>
          <p:nvPr/>
        </p:nvSpPr>
        <p:spPr>
          <a:xfrm>
            <a:off x="4189909" y="4759018"/>
            <a:ext cx="1147464" cy="150815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MV</a:t>
            </a: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Encoder</a:t>
            </a: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Net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693838-5535-DC4D-8345-6DB5BC6FBED8}"/>
              </a:ext>
            </a:extLst>
          </p:cNvPr>
          <p:cNvSpPr/>
          <p:nvPr/>
        </p:nvSpPr>
        <p:spPr>
          <a:xfrm>
            <a:off x="4581147" y="4391486"/>
            <a:ext cx="312836" cy="153180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CD65097-1CBC-BC47-8E0E-035B6B971609}"/>
                  </a:ext>
                </a:extLst>
              </p:cNvPr>
              <p:cNvSpPr txBox="1"/>
              <p:nvPr/>
            </p:nvSpPr>
            <p:spPr>
              <a:xfrm>
                <a:off x="4499811" y="4881930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CD65097-1CBC-BC47-8E0E-035B6B971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11" y="4881930"/>
                <a:ext cx="266173" cy="215444"/>
              </a:xfrm>
              <a:prstGeom prst="rect">
                <a:avLst/>
              </a:prstGeom>
              <a:blipFill>
                <a:blip r:embed="rId1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30A7A1-87C6-8644-957A-83CC7C9DE8DC}"/>
                  </a:ext>
                </a:extLst>
              </p:cNvPr>
              <p:cNvSpPr txBox="1"/>
              <p:nvPr/>
            </p:nvSpPr>
            <p:spPr>
              <a:xfrm>
                <a:off x="4488591" y="4526065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30A7A1-87C6-8644-957A-83CC7C9D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591" y="4526065"/>
                <a:ext cx="266173" cy="215444"/>
              </a:xfrm>
              <a:prstGeom prst="rect">
                <a:avLst/>
              </a:prstGeom>
              <a:blipFill>
                <a:blip r:embed="rId16"/>
                <a:stretch>
                  <a:fillRect l="-454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4F9CCD8-2D2E-1A40-B91B-F8D58C584BA2}"/>
              </a:ext>
            </a:extLst>
          </p:cNvPr>
          <p:cNvSpPr/>
          <p:nvPr/>
        </p:nvSpPr>
        <p:spPr>
          <a:xfrm>
            <a:off x="4196734" y="3933056"/>
            <a:ext cx="1147464" cy="16276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MV</a:t>
            </a: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Decoder</a:t>
            </a: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Net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45BAD9C-F4F5-0241-8BAF-B2761DE8FF49}"/>
                  </a:ext>
                </a:extLst>
              </p:cNvPr>
              <p:cNvSpPr txBox="1"/>
              <p:nvPr/>
            </p:nvSpPr>
            <p:spPr>
              <a:xfrm>
                <a:off x="4550889" y="3704325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45BAD9C-F4F5-0241-8BAF-B2761DE8F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889" y="3704325"/>
                <a:ext cx="266173" cy="215444"/>
              </a:xfrm>
              <a:prstGeom prst="rect">
                <a:avLst/>
              </a:prstGeom>
              <a:blipFill>
                <a:blip r:embed="rId17"/>
                <a:stretch>
                  <a:fillRect t="-2222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527A576-7B77-834D-979F-1C0D64088C95}"/>
                  </a:ext>
                </a:extLst>
              </p:cNvPr>
              <p:cNvSpPr txBox="1"/>
              <p:nvPr/>
            </p:nvSpPr>
            <p:spPr>
              <a:xfrm>
                <a:off x="4514757" y="4129904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527A576-7B77-834D-979F-1C0D64088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57" y="4129904"/>
                <a:ext cx="266173" cy="215444"/>
              </a:xfrm>
              <a:prstGeom prst="rect">
                <a:avLst/>
              </a:prstGeom>
              <a:blipFill>
                <a:blip r:embed="rId18"/>
                <a:stretch>
                  <a:fillRect l="-4545" t="-166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66">
            <a:extLst>
              <a:ext uri="{FF2B5EF4-FFF2-40B4-BE49-F238E27FC236}">
                <a16:creationId xmlns:a16="http://schemas.microsoft.com/office/drawing/2014/main" id="{D56BC33B-B794-AD42-87BA-3819D1630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913" y="2016711"/>
            <a:ext cx="839624" cy="479785"/>
          </a:xfrm>
          <a:prstGeom prst="rect">
            <a:avLst/>
          </a:prstGeom>
          <a:ln w="12700">
            <a:noFill/>
          </a:ln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E59627E-8390-D14A-8BEB-8A51CAA92FB7}"/>
              </a:ext>
            </a:extLst>
          </p:cNvPr>
          <p:cNvSpPr/>
          <p:nvPr/>
        </p:nvSpPr>
        <p:spPr>
          <a:xfrm>
            <a:off x="4199684" y="3288707"/>
            <a:ext cx="1147464" cy="37296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Compensation</a:t>
            </a:r>
            <a:r>
              <a:rPr lang="zh-CN" altLang="en-US" sz="9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Net</a:t>
            </a:r>
            <a:endParaRPr lang="en-US" sz="9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447A66E-D1B5-AD46-8286-3A8BD2DDC6E2}"/>
              </a:ext>
            </a:extLst>
          </p:cNvPr>
          <p:cNvSpPr/>
          <p:nvPr/>
        </p:nvSpPr>
        <p:spPr>
          <a:xfrm>
            <a:off x="4331880" y="2104198"/>
            <a:ext cx="932535" cy="298384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Residual</a:t>
            </a: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Encoder</a:t>
            </a: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Net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AD53AB-EE3D-A14A-816B-A94B92B88D6A}"/>
              </a:ext>
            </a:extLst>
          </p:cNvPr>
          <p:cNvSpPr/>
          <p:nvPr/>
        </p:nvSpPr>
        <p:spPr>
          <a:xfrm>
            <a:off x="5604811" y="2503168"/>
            <a:ext cx="893511" cy="29838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Residual</a:t>
            </a: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Decoder</a:t>
            </a: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Net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364C5C-F1B8-E641-AF05-833C7DEFD196}"/>
              </a:ext>
            </a:extLst>
          </p:cNvPr>
          <p:cNvSpPr/>
          <p:nvPr/>
        </p:nvSpPr>
        <p:spPr>
          <a:xfrm>
            <a:off x="5517638" y="2102612"/>
            <a:ext cx="314359" cy="298384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7078AF-DB3C-184F-8EED-2EFD3A86F38E}"/>
                  </a:ext>
                </a:extLst>
              </p:cNvPr>
              <p:cNvSpPr txBox="1"/>
              <p:nvPr/>
            </p:nvSpPr>
            <p:spPr>
              <a:xfrm>
                <a:off x="5235153" y="2244101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7078AF-DB3C-184F-8EED-2EFD3A86F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153" y="2244101"/>
                <a:ext cx="266173" cy="215444"/>
              </a:xfrm>
              <a:prstGeom prst="rect">
                <a:avLst/>
              </a:prstGeom>
              <a:blipFill>
                <a:blip r:embed="rId19"/>
                <a:stretch>
                  <a:fillRect l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7EA73D-E4AF-AF45-B18C-25A2C82BF8B4}"/>
                  </a:ext>
                </a:extLst>
              </p:cNvPr>
              <p:cNvSpPr txBox="1"/>
              <p:nvPr/>
            </p:nvSpPr>
            <p:spPr>
              <a:xfrm>
                <a:off x="5781441" y="2265064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7EA73D-E4AF-AF45-B18C-25A2C82BF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441" y="2265064"/>
                <a:ext cx="266173" cy="215444"/>
              </a:xfrm>
              <a:prstGeom prst="rect">
                <a:avLst/>
              </a:prstGeom>
              <a:blipFill>
                <a:blip r:embed="rId20"/>
                <a:stretch>
                  <a:fillRect t="-1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281BE921-5034-7443-A041-9BFEFF83F539}"/>
              </a:ext>
            </a:extLst>
          </p:cNvPr>
          <p:cNvSpPr/>
          <p:nvPr/>
        </p:nvSpPr>
        <p:spPr>
          <a:xfrm>
            <a:off x="6602437" y="3281029"/>
            <a:ext cx="1005731" cy="29838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Bit</a:t>
            </a: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Rate</a:t>
            </a:r>
          </a:p>
          <a:p>
            <a:pPr algn="ctr" defTabSz="457189">
              <a:defRPr/>
            </a:pP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Estimation</a:t>
            </a:r>
            <a:r>
              <a:rPr lang="zh-CN" altLang="en-US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Net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F086A94-685C-504B-BF8C-71962C7E19BD}"/>
                  </a:ext>
                </a:extLst>
              </p:cNvPr>
              <p:cNvSpPr txBox="1"/>
              <p:nvPr/>
            </p:nvSpPr>
            <p:spPr>
              <a:xfrm>
                <a:off x="7126767" y="3655177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F086A94-685C-504B-BF8C-71962C7E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67" y="3655177"/>
                <a:ext cx="266173" cy="215444"/>
              </a:xfrm>
              <a:prstGeom prst="rect">
                <a:avLst/>
              </a:prstGeom>
              <a:blipFill>
                <a:blip r:embed="rId21"/>
                <a:stretch>
                  <a:fillRect l="-4545" t="-2941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111448-6F1B-BB48-AE4F-C541AA1B8BF8}"/>
                  </a:ext>
                </a:extLst>
              </p:cNvPr>
              <p:cNvSpPr txBox="1"/>
              <p:nvPr/>
            </p:nvSpPr>
            <p:spPr>
              <a:xfrm>
                <a:off x="7113297" y="2960085"/>
                <a:ext cx="2661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altLang="zh-CN" sz="1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111448-6F1B-BB48-AE4F-C541AA1B8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97" y="2960085"/>
                <a:ext cx="266173" cy="215444"/>
              </a:xfrm>
              <a:prstGeom prst="rect">
                <a:avLst/>
              </a:prstGeom>
              <a:blipFill>
                <a:blip r:embed="rId22"/>
                <a:stretch>
                  <a:fillRect l="-4545" t="-2222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E66EBFB-BF53-D44E-88CF-7F5FCBF188FB}"/>
                  </a:ext>
                </a:extLst>
              </p:cNvPr>
              <p:cNvSpPr txBox="1"/>
              <p:nvPr/>
            </p:nvSpPr>
            <p:spPr>
              <a:xfrm>
                <a:off x="4468587" y="5723964"/>
                <a:ext cx="1429812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45718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E66EBFB-BF53-D44E-88CF-7F5FCBF18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87" y="5723964"/>
                <a:ext cx="1429812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12C2E9D-E785-6145-A000-048562801CB2}"/>
              </a:ext>
            </a:extLst>
          </p:cNvPr>
          <p:cNvGrpSpPr/>
          <p:nvPr/>
        </p:nvGrpSpPr>
        <p:grpSpPr>
          <a:xfrm>
            <a:off x="7776587" y="2678189"/>
            <a:ext cx="4649733" cy="2954614"/>
            <a:chOff x="7719465" y="2882914"/>
            <a:chExt cx="4649733" cy="2954614"/>
          </a:xfrm>
        </p:grpSpPr>
        <p:cxnSp>
          <p:nvCxnSpPr>
            <p:cNvPr id="278" name="Elbow Connector 277">
              <a:extLst>
                <a:ext uri="{FF2B5EF4-FFF2-40B4-BE49-F238E27FC236}">
                  <a16:creationId xmlns:a16="http://schemas.microsoft.com/office/drawing/2014/main" id="{A13A39C2-938A-9F4C-8A33-D027FCA9C043}"/>
                </a:ext>
              </a:extLst>
            </p:cNvPr>
            <p:cNvCxnSpPr>
              <a:cxnSpLocks/>
              <a:endCxn id="295" idx="0"/>
            </p:cNvCxnSpPr>
            <p:nvPr/>
          </p:nvCxnSpPr>
          <p:spPr>
            <a:xfrm>
              <a:off x="9255410" y="3709562"/>
              <a:ext cx="2602715" cy="17999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34AEF7B-4501-534B-BC25-0AF5AA824FF7}"/>
                </a:ext>
              </a:extLst>
            </p:cNvPr>
            <p:cNvCxnSpPr>
              <a:cxnSpLocks/>
            </p:cNvCxnSpPr>
            <p:nvPr/>
          </p:nvCxnSpPr>
          <p:spPr>
            <a:xfrm>
              <a:off x="9030968" y="5044221"/>
              <a:ext cx="2470696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C0C0F11-642C-3A4C-8C8E-6D6056E38DBE}"/>
                </a:ext>
              </a:extLst>
            </p:cNvPr>
            <p:cNvCxnSpPr>
              <a:cxnSpLocks/>
            </p:cNvCxnSpPr>
            <p:nvPr/>
          </p:nvCxnSpPr>
          <p:spPr>
            <a:xfrm>
              <a:off x="9014745" y="3705385"/>
              <a:ext cx="320555" cy="3344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817E7FF8-4B9C-084C-8D94-31E774137B27}"/>
                </a:ext>
              </a:extLst>
            </p:cNvPr>
            <p:cNvSpPr/>
            <p:nvPr/>
          </p:nvSpPr>
          <p:spPr>
            <a:xfrm>
              <a:off x="11233860" y="3123826"/>
              <a:ext cx="230416" cy="11509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EFCB05A-C8F9-D644-ACAA-65B8B05BC383}"/>
                </a:ext>
              </a:extLst>
            </p:cNvPr>
            <p:cNvSpPr/>
            <p:nvPr/>
          </p:nvSpPr>
          <p:spPr>
            <a:xfrm>
              <a:off x="11225587" y="4443994"/>
              <a:ext cx="230400" cy="11404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07CE4AB4-64FE-1846-A9CE-6EFC0DD017FA}"/>
                </a:ext>
              </a:extLst>
            </p:cNvPr>
            <p:cNvSpPr/>
            <p:nvPr/>
          </p:nvSpPr>
          <p:spPr>
            <a:xfrm>
              <a:off x="10906075" y="4438717"/>
              <a:ext cx="230400" cy="11509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15C56FFA-71DE-2147-8746-0951189A8F06}"/>
                </a:ext>
              </a:extLst>
            </p:cNvPr>
            <p:cNvSpPr/>
            <p:nvPr/>
          </p:nvSpPr>
          <p:spPr>
            <a:xfrm>
              <a:off x="10586565" y="4443994"/>
              <a:ext cx="230400" cy="11404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4A68E2E1-08AC-D04F-ADFF-6C50EC0BA2E3}"/>
                </a:ext>
              </a:extLst>
            </p:cNvPr>
            <p:cNvSpPr/>
            <p:nvPr/>
          </p:nvSpPr>
          <p:spPr>
            <a:xfrm>
              <a:off x="10267055" y="4438717"/>
              <a:ext cx="230400" cy="11509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0813716-4F23-DC43-9042-F398E6BF12A6}"/>
                </a:ext>
              </a:extLst>
            </p:cNvPr>
            <p:cNvSpPr/>
            <p:nvPr/>
          </p:nvSpPr>
          <p:spPr>
            <a:xfrm>
              <a:off x="9947545" y="4443994"/>
              <a:ext cx="230400" cy="11404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70C9FB6-964A-CB4F-B5A5-726D1924429F}"/>
                </a:ext>
              </a:extLst>
            </p:cNvPr>
            <p:cNvSpPr/>
            <p:nvPr/>
          </p:nvSpPr>
          <p:spPr>
            <a:xfrm>
              <a:off x="9628035" y="4438717"/>
              <a:ext cx="230400" cy="11509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847BBBD-D0E2-464B-97F7-DECC1AB7525E}"/>
                </a:ext>
              </a:extLst>
            </p:cNvPr>
            <p:cNvSpPr/>
            <p:nvPr/>
          </p:nvSpPr>
          <p:spPr>
            <a:xfrm>
              <a:off x="9308525" y="4443994"/>
              <a:ext cx="230400" cy="11404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AE344E9-2F93-ED48-98F3-D166FB97D8A5}"/>
                </a:ext>
              </a:extLst>
            </p:cNvPr>
            <p:cNvSpPr/>
            <p:nvPr/>
          </p:nvSpPr>
          <p:spPr>
            <a:xfrm>
              <a:off x="10912477" y="3123826"/>
              <a:ext cx="230400" cy="11509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8AD7980B-0B91-2A41-8AD6-95431E36CAA3}"/>
                </a:ext>
              </a:extLst>
            </p:cNvPr>
            <p:cNvSpPr/>
            <p:nvPr/>
          </p:nvSpPr>
          <p:spPr>
            <a:xfrm>
              <a:off x="10591093" y="3123826"/>
              <a:ext cx="230400" cy="11509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0FC36C2-DC49-2F49-8B71-AF866BB1C0B9}"/>
                </a:ext>
              </a:extLst>
            </p:cNvPr>
            <p:cNvSpPr/>
            <p:nvPr/>
          </p:nvSpPr>
          <p:spPr>
            <a:xfrm>
              <a:off x="10269709" y="3123826"/>
              <a:ext cx="230400" cy="11509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B38181D-E522-8C42-A2AC-F2B6E6CC4C5B}"/>
                </a:ext>
              </a:extLst>
            </p:cNvPr>
            <p:cNvSpPr/>
            <p:nvPr/>
          </p:nvSpPr>
          <p:spPr>
            <a:xfrm>
              <a:off x="9950031" y="3123826"/>
              <a:ext cx="228694" cy="11509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732FECB-39BE-914E-9EAB-E49946718C1B}"/>
                </a:ext>
              </a:extLst>
            </p:cNvPr>
            <p:cNvSpPr/>
            <p:nvPr/>
          </p:nvSpPr>
          <p:spPr>
            <a:xfrm>
              <a:off x="9630353" y="3123826"/>
              <a:ext cx="228694" cy="11509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4C790DF-F3FE-7148-BF5C-9CC5A983CAAE}"/>
                </a:ext>
              </a:extLst>
            </p:cNvPr>
            <p:cNvSpPr/>
            <p:nvPr/>
          </p:nvSpPr>
          <p:spPr>
            <a:xfrm>
              <a:off x="9308969" y="3123826"/>
              <a:ext cx="230400" cy="11509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5DC14C9-2B0A-2947-AB85-6C590B4F4FE0}"/>
                </a:ext>
              </a:extLst>
            </p:cNvPr>
            <p:cNvSpPr/>
            <p:nvPr/>
          </p:nvSpPr>
          <p:spPr>
            <a:xfrm>
              <a:off x="11663406" y="3889555"/>
              <a:ext cx="389437" cy="38562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</a:t>
              </a: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2CB2A6E-3B6C-E64D-8B9A-DEA9AD56AEAB}"/>
                </a:ext>
              </a:extLst>
            </p:cNvPr>
            <p:cNvGrpSpPr/>
            <p:nvPr/>
          </p:nvGrpSpPr>
          <p:grpSpPr>
            <a:xfrm>
              <a:off x="11661362" y="4529734"/>
              <a:ext cx="391156" cy="387086"/>
              <a:chOff x="4879125" y="2294156"/>
              <a:chExt cx="391156" cy="387086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6606DADF-056A-0145-97F7-246E2273A64D}"/>
                  </a:ext>
                </a:extLst>
              </p:cNvPr>
              <p:cNvSpPr/>
              <p:nvPr/>
            </p:nvSpPr>
            <p:spPr>
              <a:xfrm>
                <a:off x="4881338" y="2294157"/>
                <a:ext cx="96806" cy="95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77C8E57-52BD-8D4E-8261-A501E1C516BF}"/>
                  </a:ext>
                </a:extLst>
              </p:cNvPr>
              <p:cNvSpPr/>
              <p:nvPr/>
            </p:nvSpPr>
            <p:spPr>
              <a:xfrm>
                <a:off x="4978144" y="2294157"/>
                <a:ext cx="96806" cy="95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7EAFCE01-894C-DF42-84C7-A6393D1BC089}"/>
                  </a:ext>
                </a:extLst>
              </p:cNvPr>
              <p:cNvSpPr/>
              <p:nvPr/>
            </p:nvSpPr>
            <p:spPr>
              <a:xfrm>
                <a:off x="5077163" y="2294157"/>
                <a:ext cx="96806" cy="95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EBF159FF-3E79-304B-A629-26337798D7AE}"/>
                  </a:ext>
                </a:extLst>
              </p:cNvPr>
              <p:cNvSpPr/>
              <p:nvPr/>
            </p:nvSpPr>
            <p:spPr>
              <a:xfrm>
                <a:off x="5171756" y="2294156"/>
                <a:ext cx="96806" cy="95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9D447B2F-350A-2F40-9287-DBEA9054ADBC}"/>
                  </a:ext>
                </a:extLst>
              </p:cNvPr>
              <p:cNvSpPr/>
              <p:nvPr/>
            </p:nvSpPr>
            <p:spPr>
              <a:xfrm>
                <a:off x="4880376" y="2389855"/>
                <a:ext cx="96806" cy="95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17F7006D-1629-C04B-935A-A9A5A1B90FC8}"/>
                  </a:ext>
                </a:extLst>
              </p:cNvPr>
              <p:cNvSpPr/>
              <p:nvPr/>
            </p:nvSpPr>
            <p:spPr>
              <a:xfrm>
                <a:off x="4982570" y="2389855"/>
                <a:ext cx="96806" cy="95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F4805EE-4C03-C04D-A589-CF41C3129690}"/>
                  </a:ext>
                </a:extLst>
              </p:cNvPr>
              <p:cNvSpPr/>
              <p:nvPr/>
            </p:nvSpPr>
            <p:spPr>
              <a:xfrm>
                <a:off x="5077163" y="2389854"/>
                <a:ext cx="96806" cy="95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94836EED-D2A4-EE48-B15C-67B01169D693}"/>
                  </a:ext>
                </a:extLst>
              </p:cNvPr>
              <p:cNvSpPr/>
              <p:nvPr/>
            </p:nvSpPr>
            <p:spPr>
              <a:xfrm>
                <a:off x="5173475" y="2389853"/>
                <a:ext cx="96806" cy="95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52EF292E-CDCD-964A-AE11-A541007417C1}"/>
                  </a:ext>
                </a:extLst>
              </p:cNvPr>
              <p:cNvSpPr/>
              <p:nvPr/>
            </p:nvSpPr>
            <p:spPr>
              <a:xfrm>
                <a:off x="4881338" y="2486101"/>
                <a:ext cx="96806" cy="95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2B0A8A2F-0967-2C42-ABB7-C71F92BD46D3}"/>
                  </a:ext>
                </a:extLst>
              </p:cNvPr>
              <p:cNvSpPr/>
              <p:nvPr/>
            </p:nvSpPr>
            <p:spPr>
              <a:xfrm>
                <a:off x="4978144" y="2486101"/>
                <a:ext cx="96806" cy="95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F3AAC95C-2D21-144B-BB4D-7BDD8460AB74}"/>
                  </a:ext>
                </a:extLst>
              </p:cNvPr>
              <p:cNvSpPr/>
              <p:nvPr/>
            </p:nvSpPr>
            <p:spPr>
              <a:xfrm>
                <a:off x="5077163" y="2486101"/>
                <a:ext cx="96806" cy="95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903C8D7-2DF8-9F4E-B01C-776D254E0C60}"/>
                  </a:ext>
                </a:extLst>
              </p:cNvPr>
              <p:cNvSpPr/>
              <p:nvPr/>
            </p:nvSpPr>
            <p:spPr>
              <a:xfrm>
                <a:off x="5171756" y="2486100"/>
                <a:ext cx="96806" cy="95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9EC48FC3-03E6-644B-9E3A-C4B0852538DD}"/>
                  </a:ext>
                </a:extLst>
              </p:cNvPr>
              <p:cNvSpPr/>
              <p:nvPr/>
            </p:nvSpPr>
            <p:spPr>
              <a:xfrm>
                <a:off x="4879125" y="2585543"/>
                <a:ext cx="96806" cy="95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F44BDCA1-AC75-2343-8E4D-A09D7FF6DED4}"/>
                  </a:ext>
                </a:extLst>
              </p:cNvPr>
              <p:cNvSpPr/>
              <p:nvPr/>
            </p:nvSpPr>
            <p:spPr>
              <a:xfrm>
                <a:off x="4978144" y="2582346"/>
                <a:ext cx="96806" cy="95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8D0D6888-CB22-1348-AFF9-742E73D3B2E9}"/>
                  </a:ext>
                </a:extLst>
              </p:cNvPr>
              <p:cNvSpPr/>
              <p:nvPr/>
            </p:nvSpPr>
            <p:spPr>
              <a:xfrm>
                <a:off x="5072737" y="2582345"/>
                <a:ext cx="96806" cy="95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7360B322-D75B-8E40-80E9-00309A60343F}"/>
                  </a:ext>
                </a:extLst>
              </p:cNvPr>
              <p:cNvSpPr/>
              <p:nvPr/>
            </p:nvSpPr>
            <p:spPr>
              <a:xfrm>
                <a:off x="5171756" y="2582344"/>
                <a:ext cx="96806" cy="95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cxnSp>
          <p:nvCxnSpPr>
            <p:cNvPr id="313" name="Elbow Connector 312">
              <a:extLst>
                <a:ext uri="{FF2B5EF4-FFF2-40B4-BE49-F238E27FC236}">
                  <a16:creationId xmlns:a16="http://schemas.microsoft.com/office/drawing/2014/main" id="{2CDDAB15-D7E6-A84E-83A0-1F6E75D80FC6}"/>
                </a:ext>
              </a:extLst>
            </p:cNvPr>
            <p:cNvCxnSpPr>
              <a:cxnSpLocks/>
              <a:stCxn id="295" idx="2"/>
              <a:endCxn id="330" idx="2"/>
            </p:cNvCxnSpPr>
            <p:nvPr/>
          </p:nvCxnSpPr>
          <p:spPr>
            <a:xfrm rot="5400000">
              <a:off x="11288849" y="4453070"/>
              <a:ext cx="747170" cy="391382"/>
            </a:xfrm>
            <a:prstGeom prst="bentConnector4">
              <a:avLst>
                <a:gd name="adj1" fmla="val 40732"/>
                <a:gd name="adj2" fmla="val 4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90DE182B-C482-0440-A767-B0F8C56BA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725492" y="3362124"/>
              <a:ext cx="1311503" cy="7061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A136939F-04DF-8C48-A1B7-F0034118B7B9}"/>
                    </a:ext>
                  </a:extLst>
                </p:cNvPr>
                <p:cNvSpPr txBox="1"/>
                <p:nvPr/>
              </p:nvSpPr>
              <p:spPr>
                <a:xfrm>
                  <a:off x="7994532" y="2968292"/>
                  <a:ext cx="6857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A136939F-04DF-8C48-A1B7-F0034118B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4532" y="2968292"/>
                  <a:ext cx="68579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81698938-8C3F-464E-918B-375E5A281393}"/>
                    </a:ext>
                  </a:extLst>
                </p:cNvPr>
                <p:cNvSpPr txBox="1"/>
                <p:nvPr/>
              </p:nvSpPr>
              <p:spPr>
                <a:xfrm>
                  <a:off x="7941182" y="4326734"/>
                  <a:ext cx="6857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81698938-8C3F-464E-918B-375E5A281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182" y="4326734"/>
                  <a:ext cx="68579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5BF504D7-05AE-8E43-9081-85DC92FD0970}"/>
                </a:ext>
              </a:extLst>
            </p:cNvPr>
            <p:cNvSpPr txBox="1"/>
            <p:nvPr/>
          </p:nvSpPr>
          <p:spPr>
            <a:xfrm rot="16200000">
              <a:off x="8883624" y="3530662"/>
              <a:ext cx="1099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Conv</a:t>
              </a:r>
              <a:r>
                <a:rPr lang="en-US" altLang="zh-CN" sz="1200" dirty="0"/>
                <a:t>(3,128,2)</a:t>
              </a:r>
              <a:endParaRPr lang="en-US" sz="1200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B48CED8E-33B1-EA4E-AAFA-E3D612676263}"/>
                </a:ext>
              </a:extLst>
            </p:cNvPr>
            <p:cNvSpPr txBox="1"/>
            <p:nvPr/>
          </p:nvSpPr>
          <p:spPr>
            <a:xfrm rot="16200000">
              <a:off x="9193752" y="3578865"/>
              <a:ext cx="1099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GDN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1797A606-E353-8941-8173-6775254D4DA4}"/>
                </a:ext>
              </a:extLst>
            </p:cNvPr>
            <p:cNvSpPr txBox="1"/>
            <p:nvPr/>
          </p:nvSpPr>
          <p:spPr>
            <a:xfrm rot="16200000">
              <a:off x="9507213" y="3564347"/>
              <a:ext cx="1099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Conv</a:t>
              </a:r>
              <a:r>
                <a:rPr lang="en-US" altLang="zh-CN" sz="1200" dirty="0"/>
                <a:t>(3,128,2)</a:t>
              </a:r>
              <a:endParaRPr lang="en-US" sz="1200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FF68CC14-C81D-914C-B7C0-FD97A0C9D433}"/>
                </a:ext>
              </a:extLst>
            </p:cNvPr>
            <p:cNvSpPr txBox="1"/>
            <p:nvPr/>
          </p:nvSpPr>
          <p:spPr>
            <a:xfrm rot="16200000">
              <a:off x="9816305" y="3578864"/>
              <a:ext cx="1099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GDN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DEAC5F21-C162-3A49-A94F-0F7FE82AECCA}"/>
                </a:ext>
              </a:extLst>
            </p:cNvPr>
            <p:cNvSpPr txBox="1"/>
            <p:nvPr/>
          </p:nvSpPr>
          <p:spPr>
            <a:xfrm rot="16200000">
              <a:off x="10141618" y="3579784"/>
              <a:ext cx="1099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Conv</a:t>
              </a:r>
              <a:r>
                <a:rPr lang="en-US" altLang="zh-CN" sz="1200" dirty="0"/>
                <a:t>(3,128,2)</a:t>
              </a:r>
              <a:endParaRPr lang="en-US" sz="1200" dirty="0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1BA685CB-340A-D94A-A6A0-AF520ADC129E}"/>
                </a:ext>
              </a:extLst>
            </p:cNvPr>
            <p:cNvSpPr txBox="1"/>
            <p:nvPr/>
          </p:nvSpPr>
          <p:spPr>
            <a:xfrm rot="16200000">
              <a:off x="10471515" y="3555579"/>
              <a:ext cx="1099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GDN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006BE337-CBC4-2745-A667-0640D05DF27C}"/>
                </a:ext>
              </a:extLst>
            </p:cNvPr>
            <p:cNvSpPr txBox="1"/>
            <p:nvPr/>
          </p:nvSpPr>
          <p:spPr>
            <a:xfrm rot="16200000">
              <a:off x="10771608" y="3568563"/>
              <a:ext cx="1099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Conv</a:t>
              </a:r>
              <a:r>
                <a:rPr lang="en-US" altLang="zh-CN" sz="1200" dirty="0"/>
                <a:t>(3,128,2)</a:t>
              </a:r>
              <a:endParaRPr lang="en-US" sz="1200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34BC5C27-74B1-024A-BBBB-755C25213180}"/>
                </a:ext>
              </a:extLst>
            </p:cNvPr>
            <p:cNvSpPr txBox="1"/>
            <p:nvPr/>
          </p:nvSpPr>
          <p:spPr>
            <a:xfrm rot="16200000">
              <a:off x="8779501" y="4840494"/>
              <a:ext cx="1281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  </a:t>
              </a:r>
              <a:r>
                <a:rPr lang="en-US" sz="1200" dirty="0" err="1"/>
                <a:t>Deconv</a:t>
              </a:r>
              <a:r>
                <a:rPr lang="en-US" altLang="zh-CN" sz="1200" dirty="0"/>
                <a:t>(3,2,2)</a:t>
              </a:r>
              <a:endParaRPr lang="en-US" sz="1200" dirty="0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7AA0CF54-A854-4149-8D56-3D8705A3F0C5}"/>
                </a:ext>
              </a:extLst>
            </p:cNvPr>
            <p:cNvSpPr txBox="1"/>
            <p:nvPr/>
          </p:nvSpPr>
          <p:spPr>
            <a:xfrm rot="16200000">
              <a:off x="9202705" y="4892496"/>
              <a:ext cx="1099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IGDN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7AA2919-16F8-A642-A456-B6C9772973EF}"/>
                </a:ext>
              </a:extLst>
            </p:cNvPr>
            <p:cNvSpPr txBox="1"/>
            <p:nvPr/>
          </p:nvSpPr>
          <p:spPr>
            <a:xfrm rot="16200000">
              <a:off x="9420794" y="4869188"/>
              <a:ext cx="1281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Deconv</a:t>
              </a:r>
              <a:r>
                <a:rPr lang="en-US" altLang="zh-CN" sz="1200" dirty="0"/>
                <a:t>(3,128,2)</a:t>
              </a:r>
              <a:endParaRPr lang="en-US" sz="1200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8A8CF37E-A10C-834B-8C04-842975B104CD}"/>
                </a:ext>
              </a:extLst>
            </p:cNvPr>
            <p:cNvSpPr txBox="1"/>
            <p:nvPr/>
          </p:nvSpPr>
          <p:spPr>
            <a:xfrm rot="16200000">
              <a:off x="9849933" y="4901059"/>
              <a:ext cx="1099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IGDN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10ABAAB1-7ECC-564D-BE11-B4DB81547CFF}"/>
                </a:ext>
              </a:extLst>
            </p:cNvPr>
            <p:cNvSpPr txBox="1"/>
            <p:nvPr/>
          </p:nvSpPr>
          <p:spPr>
            <a:xfrm rot="16200000">
              <a:off x="10058749" y="4875710"/>
              <a:ext cx="1281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Deconv</a:t>
              </a:r>
              <a:r>
                <a:rPr lang="en-US" altLang="zh-CN" sz="1200" dirty="0"/>
                <a:t>(3,128,2)</a:t>
              </a:r>
              <a:endParaRPr lang="en-US" sz="1200" dirty="0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35B5B53A-57D0-4A48-901E-A964942429B8}"/>
                </a:ext>
              </a:extLst>
            </p:cNvPr>
            <p:cNvSpPr txBox="1"/>
            <p:nvPr/>
          </p:nvSpPr>
          <p:spPr>
            <a:xfrm rot="16200000">
              <a:off x="10471386" y="4894947"/>
              <a:ext cx="1099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IGDN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2F40FADB-780A-934E-ACF6-DC7251D3ED69}"/>
                </a:ext>
              </a:extLst>
            </p:cNvPr>
            <p:cNvSpPr txBox="1"/>
            <p:nvPr/>
          </p:nvSpPr>
          <p:spPr>
            <a:xfrm rot="16200000">
              <a:off x="10687396" y="4883846"/>
              <a:ext cx="1281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Deconv</a:t>
              </a:r>
              <a:r>
                <a:rPr lang="en-US" altLang="zh-CN" sz="1200" dirty="0"/>
                <a:t>(3,128,2)</a:t>
              </a:r>
              <a:endParaRPr lang="en-US" sz="1200" dirty="0"/>
            </a:p>
          </p:txBody>
        </p:sp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99C40B8-8D27-D548-B5E6-CEB9BE908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719465" y="4702972"/>
              <a:ext cx="1311503" cy="7061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2E95F464-E506-2B41-BD75-665141A5EFCA}"/>
                    </a:ext>
                  </a:extLst>
                </p:cNvPr>
                <p:cNvSpPr txBox="1"/>
                <p:nvPr/>
              </p:nvSpPr>
              <p:spPr>
                <a:xfrm>
                  <a:off x="11683404" y="3612556"/>
                  <a:ext cx="6857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2E95F464-E506-2B41-BD75-665141A5E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3404" y="3612556"/>
                  <a:ext cx="685794" cy="276999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FF433651-AB42-D544-9526-AF9B31016A34}"/>
                    </a:ext>
                  </a:extLst>
                </p:cNvPr>
                <p:cNvSpPr txBox="1"/>
                <p:nvPr/>
              </p:nvSpPr>
              <p:spPr>
                <a:xfrm>
                  <a:off x="11683404" y="4252735"/>
                  <a:ext cx="6857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FF433651-AB42-D544-9526-AF9B31016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3404" y="4252735"/>
                  <a:ext cx="685794" cy="276999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C7FC4D2-4245-9841-B259-AFEC3E9726A0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56" y="2942081"/>
              <a:ext cx="0" cy="181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BC0E2C1F-0896-2347-9223-0E15AA93509D}"/>
                </a:ext>
              </a:extLst>
            </p:cNvPr>
            <p:cNvCxnSpPr>
              <a:cxnSpLocks/>
            </p:cNvCxnSpPr>
            <p:nvPr/>
          </p:nvCxnSpPr>
          <p:spPr>
            <a:xfrm>
              <a:off x="11459996" y="2941882"/>
              <a:ext cx="0" cy="181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EB47DD45-0ABA-1F4B-9CDA-2691E9FD2157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56" y="3026593"/>
              <a:ext cx="5620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74ED6A86-84F2-7743-A7DF-9765463B3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1249" y="3039931"/>
              <a:ext cx="5968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AC4C0C0-B18A-804B-B5EC-589F14F7F507}"/>
                </a:ext>
              </a:extLst>
            </p:cNvPr>
            <p:cNvSpPr txBox="1"/>
            <p:nvPr/>
          </p:nvSpPr>
          <p:spPr>
            <a:xfrm>
              <a:off x="9908363" y="2882914"/>
              <a:ext cx="1593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MV Encoder</a:t>
              </a:r>
            </a:p>
          </p:txBody>
        </p: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E4FC4B9-8EDB-1341-8C9F-A8B1321E7DC8}"/>
                </a:ext>
              </a:extLst>
            </p:cNvPr>
            <p:cNvCxnSpPr>
              <a:cxnSpLocks/>
            </p:cNvCxnSpPr>
            <p:nvPr/>
          </p:nvCxnSpPr>
          <p:spPr>
            <a:xfrm>
              <a:off x="9308187" y="5596909"/>
              <a:ext cx="0" cy="181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FE442EE-1002-4A49-9522-734E06FB840F}"/>
                </a:ext>
              </a:extLst>
            </p:cNvPr>
            <p:cNvCxnSpPr>
              <a:cxnSpLocks/>
            </p:cNvCxnSpPr>
            <p:nvPr/>
          </p:nvCxnSpPr>
          <p:spPr>
            <a:xfrm>
              <a:off x="11464276" y="5608056"/>
              <a:ext cx="0" cy="181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16EFDEB3-5C39-5347-A972-FAED30A72607}"/>
                </a:ext>
              </a:extLst>
            </p:cNvPr>
            <p:cNvCxnSpPr>
              <a:cxnSpLocks/>
            </p:cNvCxnSpPr>
            <p:nvPr/>
          </p:nvCxnSpPr>
          <p:spPr>
            <a:xfrm>
              <a:off x="9319483" y="5689511"/>
              <a:ext cx="6280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5F1818B4-3FC5-824C-B3E9-E0C63FCED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30368" y="5705330"/>
              <a:ext cx="635334" cy="32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DB16594-E365-604E-8BE3-26397AE06049}"/>
                </a:ext>
              </a:extLst>
            </p:cNvPr>
            <p:cNvSpPr txBox="1"/>
            <p:nvPr/>
          </p:nvSpPr>
          <p:spPr>
            <a:xfrm>
              <a:off x="9854768" y="5560529"/>
              <a:ext cx="15933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MV Decoder</a:t>
              </a: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F78A83D-9CC2-B940-961D-B71A4F40ABB1}"/>
              </a:ext>
            </a:extLst>
          </p:cNvPr>
          <p:cNvGrpSpPr/>
          <p:nvPr/>
        </p:nvGrpSpPr>
        <p:grpSpPr>
          <a:xfrm>
            <a:off x="7603562" y="2668170"/>
            <a:ext cx="4430824" cy="2798774"/>
            <a:chOff x="5367919" y="1441478"/>
            <a:chExt cx="4430824" cy="2798774"/>
          </a:xfrm>
        </p:grpSpPr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3EB6FDA-BF7B-C747-832A-00159398F53B}"/>
                </a:ext>
              </a:extLst>
            </p:cNvPr>
            <p:cNvCxnSpPr>
              <a:cxnSpLocks/>
            </p:cNvCxnSpPr>
            <p:nvPr/>
          </p:nvCxnSpPr>
          <p:spPr>
            <a:xfrm>
              <a:off x="9798743" y="2071079"/>
              <a:ext cx="0" cy="1546447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9C94B2BD-4206-6540-8991-6B93132190EF}"/>
                </a:ext>
              </a:extLst>
            </p:cNvPr>
            <p:cNvCxnSpPr/>
            <p:nvPr/>
          </p:nvCxnSpPr>
          <p:spPr>
            <a:xfrm flipH="1">
              <a:off x="6168644" y="3617526"/>
              <a:ext cx="36300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2C87C72-E60D-2644-840D-511922B5DA2D}"/>
                </a:ext>
              </a:extLst>
            </p:cNvPr>
            <p:cNvCxnSpPr>
              <a:cxnSpLocks/>
              <a:stCxn id="365" idx="0"/>
            </p:cNvCxnSpPr>
            <p:nvPr/>
          </p:nvCxnSpPr>
          <p:spPr>
            <a:xfrm flipV="1">
              <a:off x="6505126" y="2071079"/>
              <a:ext cx="3293617" cy="13506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C4E53E0B-1AB1-DE4A-974F-A3F5925CCFFC}"/>
                </a:ext>
              </a:extLst>
            </p:cNvPr>
            <p:cNvCxnSpPr/>
            <p:nvPr/>
          </p:nvCxnSpPr>
          <p:spPr>
            <a:xfrm>
              <a:off x="5825467" y="1840844"/>
              <a:ext cx="6448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3309F3AA-AAC0-5546-A406-FBDB1AD39ED3}"/>
                </a:ext>
              </a:extLst>
            </p:cNvPr>
            <p:cNvCxnSpPr/>
            <p:nvPr/>
          </p:nvCxnSpPr>
          <p:spPr>
            <a:xfrm>
              <a:off x="5800454" y="2558146"/>
              <a:ext cx="6448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8AC7A84B-1C16-5E46-929F-1AFEBFF1DBCC}"/>
                </a:ext>
              </a:extLst>
            </p:cNvPr>
            <p:cNvSpPr txBox="1"/>
            <p:nvPr/>
          </p:nvSpPr>
          <p:spPr>
            <a:xfrm rot="16200000">
              <a:off x="6944464" y="1932582"/>
              <a:ext cx="1259201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Residual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827B8AB4-BC4F-A445-85F0-0794AFA14C02}"/>
                </a:ext>
              </a:extLst>
            </p:cNvPr>
            <p:cNvSpPr txBox="1"/>
            <p:nvPr/>
          </p:nvSpPr>
          <p:spPr>
            <a:xfrm rot="16200000">
              <a:off x="6486488" y="1942049"/>
              <a:ext cx="1259202" cy="27699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Conv(3,64,1)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F8D08455-6160-7240-BA32-1A47C6A2E843}"/>
                </a:ext>
              </a:extLst>
            </p:cNvPr>
            <p:cNvSpPr txBox="1"/>
            <p:nvPr/>
          </p:nvSpPr>
          <p:spPr>
            <a:xfrm rot="16200000">
              <a:off x="7402439" y="1932580"/>
              <a:ext cx="1259204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Pooling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F095FB8D-A58F-AA4E-A9BF-15603D312719}"/>
                </a:ext>
              </a:extLst>
            </p:cNvPr>
            <p:cNvSpPr txBox="1"/>
            <p:nvPr/>
          </p:nvSpPr>
          <p:spPr>
            <a:xfrm rot="16200000">
              <a:off x="7860416" y="1932582"/>
              <a:ext cx="1259201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Residual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11B74214-684A-BF47-8BD3-A8529F0591B1}"/>
                </a:ext>
              </a:extLst>
            </p:cNvPr>
            <p:cNvSpPr txBox="1"/>
            <p:nvPr/>
          </p:nvSpPr>
          <p:spPr>
            <a:xfrm rot="16200000">
              <a:off x="8318391" y="1932580"/>
              <a:ext cx="1259204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Pooling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F38AC51A-B9CA-5442-8277-A72DC099F024}"/>
                </a:ext>
              </a:extLst>
            </p:cNvPr>
            <p:cNvSpPr txBox="1"/>
            <p:nvPr/>
          </p:nvSpPr>
          <p:spPr>
            <a:xfrm rot="16200000">
              <a:off x="8776366" y="1937674"/>
              <a:ext cx="1259201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Residual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BAF7577B-FE63-E54A-920B-5DAEA5BBE560}"/>
                </a:ext>
              </a:extLst>
            </p:cNvPr>
            <p:cNvSpPr txBox="1"/>
            <p:nvPr/>
          </p:nvSpPr>
          <p:spPr>
            <a:xfrm rot="16200000">
              <a:off x="8776365" y="3472152"/>
              <a:ext cx="1259201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Residual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E8DDC7AD-CA4A-B048-9A5E-68266787F4AA}"/>
                </a:ext>
              </a:extLst>
            </p:cNvPr>
            <p:cNvSpPr txBox="1"/>
            <p:nvPr/>
          </p:nvSpPr>
          <p:spPr>
            <a:xfrm rot="16200000">
              <a:off x="8315934" y="3453135"/>
              <a:ext cx="1259204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Up sampling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6C04DCB-AAF4-C845-95B5-6ADCBCBBC11B}"/>
                </a:ext>
              </a:extLst>
            </p:cNvPr>
            <p:cNvSpPr txBox="1"/>
            <p:nvPr/>
          </p:nvSpPr>
          <p:spPr>
            <a:xfrm rot="16200000">
              <a:off x="7855506" y="3464233"/>
              <a:ext cx="1259201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Residual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9CBD4D9A-6038-674A-9C45-C9DD243BC079}"/>
                </a:ext>
              </a:extLst>
            </p:cNvPr>
            <p:cNvSpPr txBox="1"/>
            <p:nvPr/>
          </p:nvSpPr>
          <p:spPr>
            <a:xfrm rot="16200000">
              <a:off x="7395076" y="3464233"/>
              <a:ext cx="1259204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Up sampling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FBEFCF9A-6A46-8E4A-91ED-7DCCBC58A78A}"/>
                </a:ext>
              </a:extLst>
            </p:cNvPr>
            <p:cNvSpPr txBox="1"/>
            <p:nvPr/>
          </p:nvSpPr>
          <p:spPr>
            <a:xfrm rot="16200000">
              <a:off x="6934648" y="3464233"/>
              <a:ext cx="1259201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Residual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07C095E3-54FB-DE4C-AB76-55D3A8166DFE}"/>
                </a:ext>
              </a:extLst>
            </p:cNvPr>
            <p:cNvSpPr txBox="1"/>
            <p:nvPr/>
          </p:nvSpPr>
          <p:spPr>
            <a:xfrm rot="16200000">
              <a:off x="6474219" y="3453132"/>
              <a:ext cx="1259202" cy="27699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Conv(3,64,1)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5EC55707-6663-7341-8D35-5F3F0665D0C2}"/>
                </a:ext>
              </a:extLst>
            </p:cNvPr>
            <p:cNvSpPr txBox="1"/>
            <p:nvPr/>
          </p:nvSpPr>
          <p:spPr>
            <a:xfrm rot="16200000">
              <a:off x="5994647" y="3453131"/>
              <a:ext cx="1259202" cy="27699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Conv(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3,3,1)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623B16FC-CCD0-A54F-B243-C2E96EF7C421}"/>
                </a:ext>
              </a:extLst>
            </p:cNvPr>
            <p:cNvCxnSpPr/>
            <p:nvPr/>
          </p:nvCxnSpPr>
          <p:spPr>
            <a:xfrm>
              <a:off x="8707412" y="2064016"/>
              <a:ext cx="0" cy="154644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65828CD5-BB8D-DE4D-A3CB-F39E5F7AC7FD}"/>
                </a:ext>
              </a:extLst>
            </p:cNvPr>
            <p:cNvCxnSpPr/>
            <p:nvPr/>
          </p:nvCxnSpPr>
          <p:spPr>
            <a:xfrm>
              <a:off x="7815132" y="2071298"/>
              <a:ext cx="0" cy="154644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B5CEFFF0-7469-6C46-BE54-72D1F9904268}"/>
                </a:ext>
              </a:extLst>
            </p:cNvPr>
            <p:cNvSpPr txBox="1"/>
            <p:nvPr/>
          </p:nvSpPr>
          <p:spPr>
            <a:xfrm rot="16200000">
              <a:off x="6014024" y="1946085"/>
              <a:ext cx="125920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Concatenate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0A20B541-A854-C342-8DE2-F8C4167DC8D3}"/>
                </a:ext>
              </a:extLst>
            </p:cNvPr>
            <p:cNvCxnSpPr/>
            <p:nvPr/>
          </p:nvCxnSpPr>
          <p:spPr>
            <a:xfrm>
              <a:off x="5825467" y="2154608"/>
              <a:ext cx="6448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68339A15-21AF-4A4D-ABB1-DC1AB7998525}"/>
                    </a:ext>
                  </a:extLst>
                </p:cNvPr>
                <p:cNvSpPr txBox="1"/>
                <p:nvPr/>
              </p:nvSpPr>
              <p:spPr>
                <a:xfrm>
                  <a:off x="6049518" y="1539800"/>
                  <a:ext cx="2634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68339A15-21AF-4A4D-ABB1-DC1AB7998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518" y="1539800"/>
                  <a:ext cx="263469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9091" t="-1304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E7F91B95-5696-BA41-88B9-ACD89DDC0945}"/>
                    </a:ext>
                  </a:extLst>
                </p:cNvPr>
                <p:cNvSpPr txBox="1"/>
                <p:nvPr/>
              </p:nvSpPr>
              <p:spPr>
                <a:xfrm>
                  <a:off x="5963244" y="1850461"/>
                  <a:ext cx="4814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E7F91B95-5696-BA41-88B9-ACD89DDC0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244" y="1850461"/>
                  <a:ext cx="481477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5263" t="-8696" r="-263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2E932148-65AA-0942-95CE-14E4BD3F2416}"/>
                    </a:ext>
                  </a:extLst>
                </p:cNvPr>
                <p:cNvSpPr txBox="1"/>
                <p:nvPr/>
              </p:nvSpPr>
              <p:spPr>
                <a:xfrm>
                  <a:off x="6122900" y="3235286"/>
                  <a:ext cx="2618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2E932148-65AA-0942-95CE-14E4BD3F2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900" y="3235286"/>
                  <a:ext cx="261867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9091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43AE7392-A956-9242-9D1B-19A4E2E18F4F}"/>
                    </a:ext>
                  </a:extLst>
                </p:cNvPr>
                <p:cNvSpPr txBox="1"/>
                <p:nvPr/>
              </p:nvSpPr>
              <p:spPr>
                <a:xfrm>
                  <a:off x="5367919" y="2217878"/>
                  <a:ext cx="11476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43AE7392-A956-9242-9D1B-19A4E2E18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919" y="2217878"/>
                  <a:ext cx="1147622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1099" t="-13043" r="-6593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71" name="Picture 470">
            <a:extLst>
              <a:ext uri="{FF2B5EF4-FFF2-40B4-BE49-F238E27FC236}">
                <a16:creationId xmlns:a16="http://schemas.microsoft.com/office/drawing/2014/main" id="{45316C61-6783-1E40-8B7E-851AEA566D1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718734" y="3000189"/>
            <a:ext cx="4433454" cy="23345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997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794"/>
    </mc:Choice>
    <mc:Fallback>
      <p:transition spd="slow" advTm="617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20" grpId="0" animBg="1"/>
      <p:bldP spid="27" grpId="0" animBg="1"/>
      <p:bldP spid="48" grpId="0" animBg="1"/>
      <p:bldP spid="55" grpId="0"/>
      <p:bldP spid="59" grpId="0" animBg="1"/>
      <p:bldP spid="60" grpId="0" animBg="1"/>
      <p:bldP spid="61" grpId="0" animBg="1"/>
      <p:bldP spid="62" grpId="0"/>
      <p:bldP spid="63" grpId="0"/>
      <p:bldP spid="64" grpId="0" animBg="1"/>
      <p:bldP spid="65" grpId="0"/>
      <p:bldP spid="66" grpId="0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 animBg="1"/>
      <p:bldP spid="75" grpId="0"/>
      <p:bldP spid="76" grpId="0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4D7C8A-6E4C-2147-9CB7-4401BF15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215337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1700" dirty="0">
                <a:solidFill>
                  <a:srgbClr val="FFC852"/>
                </a:solidFill>
              </a:rPr>
              <a:t>Experiments</a:t>
            </a:r>
            <a:endParaRPr lang="en-US" sz="1700" dirty="0">
              <a:solidFill>
                <a:srgbClr val="FFC85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96B0F4-C8E2-4347-95D3-EE2D87B5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56" y="466583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700" dirty="0">
                <a:solidFill>
                  <a:srgbClr val="FFFFFF"/>
                </a:solidFill>
              </a:rPr>
              <a:t>Deep Video Compression Model</a:t>
            </a:r>
            <a:endParaRPr lang="en-US" sz="4700" dirty="0">
              <a:solidFill>
                <a:srgbClr val="FFFFFF"/>
              </a:solidFill>
            </a:endParaRPr>
          </a:p>
        </p:txBody>
      </p:sp>
      <p:pic>
        <p:nvPicPr>
          <p:cNvPr id="11" name="Picture 10" descr="A picture containing piece&#10;&#10;Description automatically generated">
            <a:extLst>
              <a:ext uri="{FF2B5EF4-FFF2-40B4-BE49-F238E27FC236}">
                <a16:creationId xmlns:a16="http://schemas.microsoft.com/office/drawing/2014/main" id="{98E1E772-0F7A-3644-8CBF-1F9A628A5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8" y="5198925"/>
            <a:ext cx="1094897" cy="10948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D17941-6D14-D042-B6B1-0FBF5C8E1CCD}"/>
              </a:ext>
            </a:extLst>
          </p:cNvPr>
          <p:cNvSpPr txBox="1"/>
          <p:nvPr/>
        </p:nvSpPr>
        <p:spPr>
          <a:xfrm>
            <a:off x="-600745" y="6257836"/>
            <a:ext cx="39604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</a:p>
          <a:p>
            <a:pPr algn="ctr"/>
            <a:r>
              <a:rPr lang="en-US" sz="1500" dirty="0"/>
              <a:t>https://</a:t>
            </a:r>
            <a:r>
              <a:rPr lang="en-US" sz="1500" dirty="0" err="1"/>
              <a:t>github.com</a:t>
            </a:r>
            <a:r>
              <a:rPr lang="en-US" sz="1500" dirty="0"/>
              <a:t>/</a:t>
            </a:r>
            <a:r>
              <a:rPr lang="en-US" sz="1500" dirty="0" err="1"/>
              <a:t>GuoLusjtu</a:t>
            </a:r>
            <a:r>
              <a:rPr lang="en-US" sz="1500" dirty="0"/>
              <a:t>/DVC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6BC1234-F2D1-3A42-B511-CECFD01B5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765952"/>
            <a:ext cx="5688632" cy="4625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8B956-19A8-EA4C-AC3D-60578857C288}"/>
              </a:ext>
            </a:extLst>
          </p:cNvPr>
          <p:cNvSpPr txBox="1"/>
          <p:nvPr/>
        </p:nvSpPr>
        <p:spPr>
          <a:xfrm>
            <a:off x="8192852" y="2198652"/>
            <a:ext cx="3591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Motion</a:t>
            </a:r>
            <a:r>
              <a:rPr lang="zh-CN" altLang="en-US" dirty="0"/>
              <a:t> </a:t>
            </a:r>
            <a:r>
              <a:rPr lang="en-US" altLang="zh-CN" dirty="0"/>
              <a:t>Compensation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Joint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Motion</a:t>
            </a:r>
            <a:r>
              <a:rPr lang="zh-CN" altLang="en-US" dirty="0"/>
              <a:t> </a:t>
            </a:r>
            <a:r>
              <a:rPr lang="en-US" altLang="zh-CN" dirty="0"/>
              <a:t>Compression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Motion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3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65"/>
    </mc:Choice>
    <mc:Fallback>
      <p:transition spd="slow" advTm="290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4D7C8A-6E4C-2147-9CB7-4401BF15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215337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1700" dirty="0">
                <a:solidFill>
                  <a:srgbClr val="FFC852"/>
                </a:solidFill>
              </a:rPr>
              <a:t>Experiments</a:t>
            </a:r>
            <a:endParaRPr lang="en-US" sz="1700" dirty="0">
              <a:solidFill>
                <a:srgbClr val="FFC852"/>
              </a:solidFill>
            </a:endParaRPr>
          </a:p>
        </p:txBody>
      </p:sp>
      <p:pic>
        <p:nvPicPr>
          <p:cNvPr id="10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FA959A-D715-E04B-8432-51597AA0A9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81" y="1512584"/>
            <a:ext cx="3613971" cy="280900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7613E6-BE0F-774A-8764-C1958CC778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1512585"/>
            <a:ext cx="3454656" cy="2809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0DD6CD-1731-3E46-97D1-1CA440D093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60" y="4229507"/>
            <a:ext cx="3454656" cy="26219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E97CD7-EE7F-5F43-B8B9-E1CB077904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09" y="4229507"/>
            <a:ext cx="3454656" cy="262191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996B0F4-C8E2-4347-95D3-EE2D87B5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56" y="466583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700" dirty="0">
                <a:solidFill>
                  <a:srgbClr val="FFFFFF"/>
                </a:solidFill>
              </a:rPr>
              <a:t>Deep Video Compression Model</a:t>
            </a:r>
            <a:endParaRPr lang="en-US" sz="4700" dirty="0">
              <a:solidFill>
                <a:srgbClr val="FFFFFF"/>
              </a:solidFill>
            </a:endParaRPr>
          </a:p>
        </p:txBody>
      </p:sp>
      <p:pic>
        <p:nvPicPr>
          <p:cNvPr id="11" name="Picture 10" descr="A picture containing piece&#10;&#10;Description automatically generated">
            <a:extLst>
              <a:ext uri="{FF2B5EF4-FFF2-40B4-BE49-F238E27FC236}">
                <a16:creationId xmlns:a16="http://schemas.microsoft.com/office/drawing/2014/main" id="{98E1E772-0F7A-3644-8CBF-1F9A628A5B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8" y="5198925"/>
            <a:ext cx="1094897" cy="10948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D17941-6D14-D042-B6B1-0FBF5C8E1CCD}"/>
              </a:ext>
            </a:extLst>
          </p:cNvPr>
          <p:cNvSpPr txBox="1"/>
          <p:nvPr/>
        </p:nvSpPr>
        <p:spPr>
          <a:xfrm>
            <a:off x="-600745" y="6257836"/>
            <a:ext cx="39604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</a:p>
          <a:p>
            <a:pPr algn="ctr"/>
            <a:r>
              <a:rPr lang="en-US" sz="1500" dirty="0"/>
              <a:t>https://</a:t>
            </a:r>
            <a:r>
              <a:rPr lang="en-US" sz="1500" dirty="0" err="1"/>
              <a:t>github.com</a:t>
            </a:r>
            <a:r>
              <a:rPr lang="en-US" sz="1500" dirty="0"/>
              <a:t>/</a:t>
            </a:r>
            <a:r>
              <a:rPr lang="en-US" sz="1500" dirty="0" err="1"/>
              <a:t>GuoLusjtu</a:t>
            </a:r>
            <a:r>
              <a:rPr lang="en-US" sz="1500" dirty="0"/>
              <a:t>/DVC</a:t>
            </a:r>
          </a:p>
        </p:txBody>
      </p:sp>
    </p:spTree>
    <p:extLst>
      <p:ext uri="{BB962C8B-B14F-4D97-AF65-F5344CB8AC3E}">
        <p14:creationId xmlns:p14="http://schemas.microsoft.com/office/powerpoint/2010/main" val="381676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770"/>
    </mc:Choice>
    <mc:Fallback>
      <p:transition spd="slow" advTm="4577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1.4|21.3|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3.6|1.3|3.8|2.3|8.7|4.8|1.1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11.2|10.1|10.4|1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49950</TotalTime>
  <Words>416</Words>
  <Application>Microsoft Macintosh PowerPoint</Application>
  <PresentationFormat>Widescreen</PresentationFormat>
  <Paragraphs>174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Calibri</vt:lpstr>
      <vt:lpstr>Cambria Math</vt:lpstr>
      <vt:lpstr>Wingdings</vt:lpstr>
      <vt:lpstr>Office 主题</vt:lpstr>
      <vt:lpstr>PowerPoint Presentation</vt:lpstr>
      <vt:lpstr>Video Compression</vt:lpstr>
      <vt:lpstr>Video Compression</vt:lpstr>
      <vt:lpstr>Traditional Video Compression</vt:lpstr>
      <vt:lpstr>Deep Video Compression Model</vt:lpstr>
      <vt:lpstr>Deep Video Compression Model</vt:lpstr>
      <vt:lpstr>Deep Video Compression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structures in human pose estimation and imediacy prediction</dc:title>
  <dc:creator>admin</dc:creator>
  <cp:lastModifiedBy>Lu Guo</cp:lastModifiedBy>
  <cp:revision>1345</cp:revision>
  <cp:lastPrinted>2019-05-26T03:28:10Z</cp:lastPrinted>
  <dcterms:created xsi:type="dcterms:W3CDTF">2016-11-17T11:55:42Z</dcterms:created>
  <dcterms:modified xsi:type="dcterms:W3CDTF">2019-05-26T11:43:25Z</dcterms:modified>
</cp:coreProperties>
</file>