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70" r:id="rId4"/>
    <p:sldId id="267" r:id="rId5"/>
    <p:sldId id="268" r:id="rId6"/>
    <p:sldId id="269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7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68.xml"/><Relationship Id="rId10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0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1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959225" y="205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YOLOE: Real-Time Seeing Anything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1725" y="1008380"/>
            <a:ext cx="7851775" cy="29489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21180" y="3964305"/>
            <a:ext cx="9930130" cy="2712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"/>
            </a:pPr>
            <a:r>
              <a:rPr lang="en-US" altLang="zh-CN" sz="1400"/>
              <a:t>Text prompts：Re-parameterizable Region-Text Alignment (RepRTA) strategy. </a:t>
            </a:r>
            <a:endParaRPr lang="en-US" altLang="zh-CN" sz="1400"/>
          </a:p>
          <a:p>
            <a:pPr lvl="2" indent="0">
              <a:buFont typeface="Wingdings" panose="05000000000000000000" charset="0"/>
              <a:buNone/>
            </a:pPr>
            <a:r>
              <a:rPr lang="en-US" altLang="zh-CN" sz="1400"/>
              <a:t>- Re-parameterizable lightweight auxiliary network</a:t>
            </a:r>
            <a:endParaRPr lang="en-US" altLang="zh-CN" sz="1400"/>
          </a:p>
          <a:p>
            <a:pPr lvl="2" indent="457200">
              <a:buFont typeface="Wingdings" panose="05000000000000000000" charset="0"/>
              <a:buNone/>
            </a:pPr>
            <a:r>
              <a:rPr lang="en-US" altLang="zh-CN" sz="1400"/>
              <a:t>- refines and enhances pretrained textual embedding</a:t>
            </a:r>
            <a:endParaRPr lang="en-US" altLang="zh-CN" sz="1400"/>
          </a:p>
          <a:p>
            <a:pPr marL="914400" lvl="4" indent="457200">
              <a:buFont typeface="Arial" panose="020B0604020202090204" pitchFamily="34" charset="0"/>
              <a:buNone/>
            </a:pPr>
            <a:r>
              <a:rPr lang="en-US" altLang="zh-CN" sz="1400"/>
              <a:t>- for </a:t>
            </a:r>
            <a:r>
              <a:rPr lang="en-US" altLang="zh-CN" sz="1400">
                <a:sym typeface="+mn-ea"/>
              </a:rPr>
              <a:t>better visual-textual alignment</a:t>
            </a:r>
            <a:endParaRPr lang="en-US" altLang="zh-CN" sz="1400"/>
          </a:p>
          <a:p>
            <a:pPr marL="742950" lvl="1" indent="-285750">
              <a:buFont typeface="Wingdings" panose="05000000000000000000" charset="0"/>
              <a:buChar char=""/>
            </a:pPr>
            <a:r>
              <a:rPr lang="en-US" altLang="zh-CN" sz="1400"/>
              <a:t>Visual prompts</a:t>
            </a:r>
            <a:r>
              <a:rPr lang="zh-CN" altLang="en-US" sz="1400"/>
              <a:t>：</a:t>
            </a:r>
            <a:r>
              <a:rPr lang="en-US" altLang="zh-CN" sz="1400"/>
              <a:t>Semantic-Activated Visual Prompt Encoder (SAVPE).</a:t>
            </a:r>
            <a:endParaRPr lang="en-US" altLang="zh-CN" sz="1400"/>
          </a:p>
          <a:p>
            <a:pPr lvl="2" indent="0">
              <a:buFont typeface="Wingdings" panose="05000000000000000000" charset="0"/>
              <a:buNone/>
            </a:pPr>
            <a:r>
              <a:rPr lang="en-US" altLang="zh-CN" sz="1400"/>
              <a:t>- Semantic branch：generate prompt-agnostic semantic features.</a:t>
            </a:r>
            <a:endParaRPr lang="en-US" altLang="zh-CN" sz="1400"/>
          </a:p>
          <a:p>
            <a:pPr lvl="2" indent="0">
              <a:buFont typeface="Wingdings" panose="05000000000000000000" charset="0"/>
              <a:buNone/>
            </a:pPr>
            <a:r>
              <a:rPr lang="en-US" altLang="zh-CN" sz="1400"/>
              <a:t>- Activation branch：provide grouped prompt-aware weights. (by formalize RoI as masks)</a:t>
            </a:r>
            <a:endParaRPr lang="en-US" altLang="zh-CN" sz="1400"/>
          </a:p>
          <a:p>
            <a:pPr lvl="2" indent="0">
              <a:buFont typeface="Wingdings" panose="05000000000000000000" charset="0"/>
              <a:buNone/>
            </a:pPr>
            <a:r>
              <a:rPr lang="en-US" altLang="zh-CN" sz="1400"/>
              <a:t>- aggregation to  derive </a:t>
            </a:r>
            <a:r>
              <a:rPr lang="en-US" altLang="zh-CN" sz="1400">
                <a:sym typeface="+mn-ea"/>
              </a:rPr>
              <a:t>improved visual embedding.</a:t>
            </a:r>
            <a:endParaRPr lang="en-US" altLang="zh-CN" sz="1400"/>
          </a:p>
          <a:p>
            <a:pPr marL="742950" lvl="1" indent="-285750">
              <a:buFont typeface="Wingdings" panose="05000000000000000000" charset="0"/>
              <a:buChar char=""/>
            </a:pPr>
            <a:r>
              <a:rPr lang="en-US" altLang="zh-CN" sz="1400"/>
              <a:t>Prompt-free：Lazy Region-Prompt Contrast (LRPC) strategy. </a:t>
            </a:r>
            <a:endParaRPr lang="en-US" altLang="zh-CN" sz="1400"/>
          </a:p>
          <a:p>
            <a:pPr lvl="2" indent="0">
              <a:buFont typeface="Wingdings" panose="05000000000000000000" charset="0"/>
              <a:buNone/>
            </a:pPr>
            <a:r>
              <a:rPr lang="en-US" altLang="zh-CN" sz="1400"/>
              <a:t>- Built-in large vocabulary for </a:t>
            </a:r>
            <a:r>
              <a:rPr lang="en-US" altLang="zh-CN" sz="1400">
                <a:sym typeface="+mn-ea"/>
              </a:rPr>
              <a:t>category retrieval</a:t>
            </a:r>
            <a:endParaRPr lang="en-US" altLang="zh-CN" sz="1400"/>
          </a:p>
          <a:p>
            <a:pPr lvl="2" indent="0">
              <a:buFont typeface="Wingdings" panose="05000000000000000000" charset="0"/>
              <a:buNone/>
            </a:pPr>
            <a:r>
              <a:rPr lang="en-US" altLang="zh-CN" sz="1400"/>
              <a:t>- Specialized embedding learning</a:t>
            </a:r>
            <a:endParaRPr lang="en-US" altLang="zh-CN" sz="1400"/>
          </a:p>
          <a:p>
            <a:pPr lvl="2" indent="0">
              <a:buFont typeface="Wingdings" panose="05000000000000000000" charset="0"/>
              <a:buNone/>
            </a:pPr>
            <a:r>
              <a:rPr lang="en-US" altLang="zh-CN" sz="1400"/>
              <a:t>- </a:t>
            </a:r>
            <a:r>
              <a:rPr lang="en-US" altLang="zh-CN" sz="1400"/>
              <a:t>retrieve all objects</a:t>
            </a:r>
            <a:endParaRPr lang="en-US" altLang="zh-CN" sz="1400"/>
          </a:p>
          <a:p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1039495" y="633095"/>
            <a:ext cx="5254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>
                <a:sym typeface="+mn-ea"/>
              </a:rPr>
              <a:t>Support three </a:t>
            </a:r>
            <a:r>
              <a:rPr lang="en-US" altLang="zh-CN">
                <a:sym typeface="+mn-ea"/>
              </a:rPr>
              <a:t>diverse prompt mode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14072"/>
          <a:stretch>
            <a:fillRect/>
          </a:stretch>
        </p:blipFill>
        <p:spPr>
          <a:xfrm>
            <a:off x="5605780" y="613410"/>
            <a:ext cx="1200150" cy="29546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79395" y="2280920"/>
            <a:ext cx="31229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Semantic-Activated Vis. Prompt Encoder(</a:t>
            </a:r>
            <a:r>
              <a:rPr lang="en-US" altLang="zh-CN" sz="1600">
                <a:sym typeface="+mn-ea"/>
              </a:rPr>
              <a:t>SAVPE</a:t>
            </a:r>
            <a:r>
              <a:rPr lang="en-US" altLang="zh-CN" sz="1600"/>
              <a:t>)</a:t>
            </a:r>
            <a:endParaRPr lang="en-US" altLang="zh-CN" sz="1600"/>
          </a:p>
        </p:txBody>
      </p:sp>
      <p:sp>
        <p:nvSpPr>
          <p:cNvPr id="4" name="矩形 3"/>
          <p:cNvSpPr/>
          <p:nvPr/>
        </p:nvSpPr>
        <p:spPr>
          <a:xfrm>
            <a:off x="2719705" y="1872615"/>
            <a:ext cx="2738755" cy="140081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53250" y="1872615"/>
            <a:ext cx="2738755" cy="140081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24700" y="2158365"/>
            <a:ext cx="23958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ym typeface="+mn-ea"/>
              </a:rPr>
              <a:t>Re-parameterizable Region-Text Alignment (RepRTA)</a:t>
            </a:r>
            <a:endParaRPr lang="en-US" altLang="zh-CN" sz="1600"/>
          </a:p>
        </p:txBody>
      </p:sp>
      <p:sp>
        <p:nvSpPr>
          <p:cNvPr id="8" name="文本框 7"/>
          <p:cNvSpPr txBox="1"/>
          <p:nvPr/>
        </p:nvSpPr>
        <p:spPr>
          <a:xfrm>
            <a:off x="2540000" y="3793490"/>
            <a:ext cx="914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/>
              <a:t>Normalized prompt embeddings P:</a:t>
            </a:r>
            <a:endParaRPr lang="en-US" altLang="zh-CN"/>
          </a:p>
          <a:p>
            <a:pPr lvl="1" indent="0">
              <a:buFont typeface="Wingdings" panose="05000000000000000000" charset="0"/>
              <a:buNone/>
            </a:pPr>
            <a:r>
              <a:rPr lang="en-US" altLang="zh-CN"/>
              <a:t>- serve as the classification weights</a:t>
            </a:r>
            <a:endParaRPr lang="en-US" altLang="zh-CN"/>
          </a:p>
          <a:p>
            <a:pPr lvl="1" indent="0">
              <a:buFont typeface="Wingdings" panose="05000000000000000000" charset="0"/>
              <a:buNone/>
            </a:pPr>
            <a:r>
              <a:rPr lang="en-US" altLang="zh-CN"/>
              <a:t>- </a:t>
            </a:r>
            <a:r>
              <a:rPr lang="en-US" altLang="zh-CN"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</a:rPr>
              <a:t>contrast </a:t>
            </a:r>
            <a:r>
              <a:rPr lang="en-US" altLang="zh-CN">
                <a:solidFill>
                  <a:schemeClr val="tx1"/>
                </a:solidFill>
              </a:rPr>
              <a:t>with</a:t>
            </a:r>
            <a:r>
              <a:rPr lang="en-US" altLang="zh-CN"/>
              <a:t> the anchor points' object embeddings O</a:t>
            </a:r>
            <a:endParaRPr lang="en-US" altLang="zh-CN"/>
          </a:p>
          <a:p>
            <a:pPr lvl="1" indent="0">
              <a:buFont typeface="Wingdings" panose="05000000000000000000" charset="0"/>
              <a:buNone/>
            </a:pPr>
            <a:r>
              <a:rPr lang="en-US" altLang="zh-CN"/>
              <a:t>- obtain category labels. 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5645" y="5097780"/>
            <a:ext cx="6019800" cy="5810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49345" y="5831205"/>
            <a:ext cx="6233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N：the number of anchor points</a:t>
            </a:r>
            <a:endParaRPr lang="en-US" altLang="zh-CN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sym typeface="+mn-ea"/>
              </a:rPr>
              <a:t>C：the number of prompts</a:t>
            </a:r>
            <a:endParaRPr lang="en-US" altLang="zh-CN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/>
              <a:t>D：the feature dimension of embeddings</a:t>
            </a:r>
            <a:endParaRPr lang="en-US" altLang="zh-CN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9692005" y="4453255"/>
            <a:ext cx="2200275" cy="215074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9883140" y="459359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</a:rPr>
              <a:t>Note：</a:t>
            </a:r>
            <a:endParaRPr lang="en-US" altLang="zh-CN" sz="1400"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</a:endParaRPr>
          </a:p>
          <a:p>
            <a:endParaRPr lang="en-US" altLang="zh-CN" sz="1400"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149205" y="5223510"/>
            <a:ext cx="13036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O：[N, D]</a:t>
            </a:r>
            <a:endParaRPr lang="en-US" altLang="zh-CN"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</a:endParaRPr>
          </a:p>
          <a:p>
            <a:r>
              <a:rPr lang="en-US" altLang="zh-CN"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P：[C, D]</a:t>
            </a:r>
            <a:endParaRPr lang="en-US" altLang="zh-CN"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</a:endParaRPr>
          </a:p>
          <a:p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050" y="251460"/>
            <a:ext cx="1704975" cy="3619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5850" y="614045"/>
            <a:ext cx="7600950" cy="18097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39645" y="2922905"/>
            <a:ext cx="97923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/>
              <a:t>Backbone and PAN </a:t>
            </a:r>
            <a:endParaRPr lang="en-US" altLang="zh-CN"/>
          </a:p>
          <a:p>
            <a:pPr lvl="1" indent="0">
              <a:buFont typeface="Wingdings" panose="05000000000000000000" charset="0"/>
              <a:buNone/>
            </a:pPr>
            <a:r>
              <a:rPr lang="en-US" altLang="zh-CN"/>
              <a:t>- extracts multi-scale features</a:t>
            </a:r>
            <a:endParaRPr lang="en-US" altLang="zh-CN"/>
          </a:p>
          <a:p>
            <a:pPr marL="0" lvl="0" indent="0">
              <a:buFont typeface="Wingdings" panose="05000000000000000000" charset="0"/>
              <a:buChar char=""/>
            </a:pPr>
            <a:r>
              <a:rPr lang="en-US" altLang="zh-CN"/>
              <a:t> Regression head </a:t>
            </a:r>
            <a:endParaRPr lang="en-US" altLang="zh-CN"/>
          </a:p>
          <a:p>
            <a:pPr marL="0" lvl="0" indent="457200">
              <a:buFont typeface="Wingdings" panose="05000000000000000000" charset="0"/>
              <a:buNone/>
            </a:pPr>
            <a:r>
              <a:rPr lang="en-US" altLang="zh-CN"/>
              <a:t>- predicts the bounding box for anchor point</a:t>
            </a:r>
            <a:endParaRPr lang="en-US" altLang="zh-CN"/>
          </a:p>
          <a:p>
            <a:pPr marL="0" lvl="0" indent="0">
              <a:buFont typeface="Wingdings" panose="05000000000000000000" charset="0"/>
              <a:buChar char=""/>
            </a:pPr>
            <a:r>
              <a:rPr lang="en-US" altLang="zh-CN"/>
              <a:t> Segmentation head</a:t>
            </a:r>
            <a:endParaRPr lang="en-US" altLang="zh-CN"/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/>
              <a:t>- produces the prototype and mask coefficients. </a:t>
            </a:r>
            <a:endParaRPr lang="en-US" altLang="zh-CN"/>
          </a:p>
          <a:p>
            <a:pPr marL="0" lvl="0" indent="0">
              <a:buFont typeface="Wingdings" panose="05000000000000000000" charset="0"/>
              <a:buChar char=""/>
            </a:pPr>
            <a:r>
              <a:rPr lang="en-US" altLang="zh-CN"/>
              <a:t> Object embedding head (classification head)</a:t>
            </a:r>
            <a:endParaRPr lang="en-US" altLang="zh-CN"/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/>
              <a:t>- last 1</a:t>
            </a:r>
            <a:r>
              <a:rPr lang="en-US" altLang="en-US"/>
              <a:t>×</a:t>
            </a:r>
            <a:r>
              <a:rPr lang="en-US" altLang="zh-CN"/>
              <a:t> convolution layer output channel changes from class number c to the embedding dimension D.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190" y="2357120"/>
            <a:ext cx="3224530" cy="942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270" y="1915160"/>
            <a:ext cx="390525" cy="8096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040" y="1599565"/>
            <a:ext cx="10051415" cy="36582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19625" y="54533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>
                <a:sym typeface="+mn-ea"/>
              </a:rPr>
              <a:t>PANnet (2018</a:t>
            </a:r>
            <a:r>
              <a:rPr lang="zh-CN" altLang="en-US">
                <a:sym typeface="+mn-ea"/>
              </a:rPr>
              <a:t>年</a:t>
            </a:r>
            <a:r>
              <a:rPr lang="en-US" altLang="zh-CN">
                <a:sym typeface="+mn-ea"/>
              </a:rPr>
              <a:t>)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0" y="1007745"/>
            <a:ext cx="10041890" cy="43472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79645" y="57632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>
                <a:sym typeface="+mn-ea"/>
              </a:rPr>
              <a:t>Yolact (2019</a:t>
            </a:r>
            <a:r>
              <a:rPr lang="zh-CN" altLang="en-US">
                <a:sym typeface="+mn-ea"/>
              </a:rPr>
              <a:t>年</a:t>
            </a:r>
            <a:r>
              <a:rPr lang="en-US" altLang="zh-CN">
                <a:sym typeface="+mn-ea"/>
              </a:rPr>
              <a:t>)</a:t>
            </a:r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92455" y="340995"/>
            <a:ext cx="9155430" cy="3455035"/>
            <a:chOff x="960" y="1655"/>
            <a:chExt cx="14418" cy="5441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553" y="2821"/>
              <a:ext cx="9825" cy="427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28" y="5262"/>
              <a:ext cx="930" cy="43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960" y="5262"/>
              <a:ext cx="33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/>
                <a:t>Textual embedding</a:t>
              </a:r>
              <a:endParaRPr lang="en-US" altLang="zh-CN" sz="1600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8" y="4658"/>
              <a:ext cx="600" cy="162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rcRect b="14706"/>
            <a:stretch>
              <a:fillRect/>
            </a:stretch>
          </p:blipFill>
          <p:spPr>
            <a:xfrm>
              <a:off x="4418" y="2348"/>
              <a:ext cx="2340" cy="435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53" y="1655"/>
              <a:ext cx="587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/>
                <a:t>Anchor points’ </a:t>
              </a:r>
              <a:r>
                <a:rPr lang="en-US" altLang="zh-CN" sz="1600"/>
                <a:t>object embedding</a:t>
              </a:r>
              <a:endParaRPr lang="en-US" altLang="zh-CN" sz="160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3140" y="3366770"/>
            <a:ext cx="1152525" cy="5524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2310" y="1160145"/>
            <a:ext cx="266700" cy="2000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770120" y="4232275"/>
            <a:ext cx="63830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/>
              <a:t>CLIP text encoder</a:t>
            </a:r>
            <a:endParaRPr lang="en-US" altLang="zh-CN"/>
          </a:p>
          <a:p>
            <a:pPr lvl="1" indent="0">
              <a:buFont typeface="Wingdings" panose="05000000000000000000" charset="0"/>
              <a:buNone/>
            </a:pPr>
            <a:r>
              <a:rPr lang="en-US" altLang="zh-CN"/>
              <a:t>-input </a:t>
            </a:r>
            <a:r>
              <a:rPr lang="en-US" altLang="zh-CN">
                <a:sym typeface="+mn-ea"/>
              </a:rPr>
              <a:t>the text prompts of T</a:t>
            </a:r>
            <a:endParaRPr lang="en-US" altLang="zh-CN">
              <a:sym typeface="+mn-ea"/>
            </a:endParaRPr>
          </a:p>
          <a:p>
            <a:pPr marL="0" lvl="0" indent="457200">
              <a:buFont typeface="Wingdings" panose="05000000000000000000" charset="0"/>
              <a:buNone/>
            </a:pPr>
            <a:r>
              <a:rPr lang="en-US" altLang="zh-CN"/>
              <a:t>-ouput pretrained textual embedding </a:t>
            </a:r>
            <a:endParaRPr lang="en-US" altLang="zh-CN"/>
          </a:p>
          <a:p>
            <a:pPr marL="457200" lvl="1" indent="457200">
              <a:buFont typeface="Wingdings" panose="05000000000000000000" charset="0"/>
              <a:buNone/>
            </a:pPr>
            <a:r>
              <a:rPr lang="en-US" altLang="zh-CN"/>
              <a:t>P = TextEncoder(T)</a:t>
            </a:r>
            <a:endParaRPr lang="en-US" altLang="zh-CN"/>
          </a:p>
          <a:p>
            <a:pPr marL="0" lvl="0" indent="0">
              <a:buFont typeface="Wingdings" panose="05000000000000000000" charset="0"/>
              <a:buChar char=""/>
            </a:pPr>
            <a:r>
              <a:rPr lang="en-US" altLang="zh-CN"/>
              <a:t> a lightweight auxiliary network fθ</a:t>
            </a:r>
            <a:endParaRPr lang="en-US" altLang="zh-CN"/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/>
              <a:t>- input the </a:t>
            </a:r>
            <a:r>
              <a:rPr lang="en-US" altLang="zh-CN">
                <a:sym typeface="+mn-ea"/>
              </a:rPr>
              <a:t>pretrained textual embedding</a:t>
            </a:r>
            <a:endParaRPr lang="en-US" altLang="zh-CN"/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/>
              <a:t>- output the enhanced textual embedding </a:t>
            </a:r>
            <a:endParaRPr lang="en-US" altLang="zh-CN"/>
          </a:p>
          <a:p>
            <a:pPr marL="457200" lvl="1" indent="457200">
              <a:buFont typeface="Wingdings" panose="05000000000000000000" charset="0"/>
              <a:buNone/>
            </a:pPr>
            <a:r>
              <a:rPr lang="en-US" altLang="zh-CN"/>
              <a:t>P = fθ(P)</a:t>
            </a:r>
            <a:endParaRPr lang="en-US" altLang="zh-CN"/>
          </a:p>
          <a:p>
            <a:pPr marL="457200" lvl="1" indent="0">
              <a:buFont typeface="Wingdings" panose="05000000000000000000" charset="0"/>
              <a:buNone/>
            </a:pP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9749155" y="4453255"/>
            <a:ext cx="2200275" cy="215074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883140" y="459359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</a:rPr>
              <a:t>N</a:t>
            </a:r>
            <a:r>
              <a:rPr lang="en-US" altLang="zh-CN" sz="1400"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</a:rPr>
              <a:t>ote：</a:t>
            </a:r>
            <a:endParaRPr lang="en-US" altLang="zh-CN" sz="1400"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</a:endParaRPr>
          </a:p>
          <a:p>
            <a:endParaRPr lang="en-US" altLang="zh-CN" sz="1400"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149205" y="5223510"/>
            <a:ext cx="13036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T</a:t>
            </a:r>
            <a:r>
              <a:rPr lang="en-US" altLang="zh-CN"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：</a:t>
            </a:r>
            <a:r>
              <a:rPr lang="en-US" altLang="zh-CN"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[C, D]</a:t>
            </a:r>
            <a:endParaRPr lang="en-US" altLang="zh-CN"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  <a:sym typeface="+mn-ea"/>
            </a:endParaRPr>
          </a:p>
          <a:p>
            <a:r>
              <a:rPr lang="en-US" altLang="zh-CN"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O：[N, D]</a:t>
            </a:r>
            <a:endParaRPr lang="en-US" altLang="zh-CN"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</a:endParaRPr>
          </a:p>
          <a:p>
            <a:r>
              <a:rPr lang="en-US" altLang="zh-CN"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P</a:t>
            </a:r>
            <a:r>
              <a:rPr lang="en-US" altLang="zh-CN"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：</a:t>
            </a:r>
            <a:r>
              <a:rPr lang="en-US" altLang="zh-CN"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  <a:sym typeface="+mn-ea"/>
              </a:rPr>
              <a:t>[C, D]</a:t>
            </a:r>
            <a:endParaRPr lang="en-US" altLang="zh-CN"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</a:endParaRPr>
          </a:p>
          <a:p>
            <a:endParaRPr lang="zh-CN" altLang="en-US"/>
          </a:p>
        </p:txBody>
      </p:sp>
      <p:grpSp>
        <p:nvGrpSpPr>
          <p:cNvPr id="28" name="组合 27"/>
          <p:cNvGrpSpPr/>
          <p:nvPr/>
        </p:nvGrpSpPr>
        <p:grpSpPr>
          <a:xfrm>
            <a:off x="3169920" y="4444365"/>
            <a:ext cx="1417320" cy="1977390"/>
            <a:chOff x="5106" y="7234"/>
            <a:chExt cx="2118" cy="2879"/>
          </a:xfrm>
        </p:grpSpPr>
        <p:grpSp>
          <p:nvGrpSpPr>
            <p:cNvPr id="24" name="组合 23"/>
            <p:cNvGrpSpPr/>
            <p:nvPr/>
          </p:nvGrpSpPr>
          <p:grpSpPr>
            <a:xfrm rot="16200000">
              <a:off x="4896" y="7444"/>
              <a:ext cx="2344" cy="1924"/>
              <a:chOff x="3050" y="7372"/>
              <a:chExt cx="3286" cy="2441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3050" y="7372"/>
                <a:ext cx="3287" cy="2440"/>
                <a:chOff x="3864" y="7234"/>
                <a:chExt cx="3287" cy="2440"/>
              </a:xfrm>
            </p:grpSpPr>
            <p:pic>
              <p:nvPicPr>
                <p:cNvPr id="17" name="图片 16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rot="5400000">
                  <a:off x="4314" y="6920"/>
                  <a:ext cx="2305" cy="3204"/>
                </a:xfrm>
                <a:prstGeom prst="rect">
                  <a:avLst/>
                </a:prstGeom>
              </p:spPr>
            </p:pic>
            <p:pic>
              <p:nvPicPr>
                <p:cNvPr id="18" name="图片 1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31" y="7370"/>
                  <a:ext cx="421" cy="2112"/>
                </a:xfrm>
                <a:prstGeom prst="rect">
                  <a:avLst/>
                </a:prstGeom>
              </p:spPr>
            </p:pic>
            <p:pic>
              <p:nvPicPr>
                <p:cNvPr id="19" name="图片 18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48" y="7234"/>
                  <a:ext cx="330" cy="1149"/>
                </a:xfrm>
                <a:prstGeom prst="rect">
                  <a:avLst/>
                </a:prstGeom>
              </p:spPr>
            </p:pic>
          </p:grpSp>
          <p:pic>
            <p:nvPicPr>
              <p:cNvPr id="21" name="图片 2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79" y="8664"/>
                <a:ext cx="485" cy="1149"/>
              </a:xfrm>
              <a:prstGeom prst="rect">
                <a:avLst/>
              </a:prstGeom>
            </p:spPr>
          </p:pic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44" y="8663"/>
                <a:ext cx="420" cy="1150"/>
              </a:xfrm>
              <a:prstGeom prst="rect">
                <a:avLst/>
              </a:prstGeom>
            </p:spPr>
          </p:pic>
        </p:grp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774" y="9323"/>
              <a:ext cx="270" cy="255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94" y="9379"/>
              <a:ext cx="630" cy="735"/>
            </a:xfrm>
            <a:prstGeom prst="rect">
              <a:avLst/>
            </a:prstGeom>
          </p:spPr>
        </p:pic>
      </p:grpSp>
      <p:sp>
        <p:nvSpPr>
          <p:cNvPr id="29" name="文本框 28"/>
          <p:cNvSpPr txBox="1"/>
          <p:nvPr/>
        </p:nvSpPr>
        <p:spPr>
          <a:xfrm>
            <a:off x="2619375" y="6184900"/>
            <a:ext cx="2200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 sz="1400"/>
              <a:t>The structure of </a:t>
            </a:r>
            <a:r>
              <a:rPr lang="en-US" altLang="zh-CN" sz="1400">
                <a:sym typeface="+mn-ea"/>
              </a:rPr>
              <a:t>fθ</a:t>
            </a:r>
            <a:r>
              <a:rPr lang="en-US" altLang="zh-CN" sz="1400"/>
              <a:t> </a:t>
            </a:r>
            <a:endParaRPr lang="en-US" altLang="zh-CN" sz="1400"/>
          </a:p>
        </p:txBody>
      </p:sp>
    </p:spTree>
    <p:custDataLst>
      <p:tags r:id="rId1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25120" y="83185"/>
            <a:ext cx="10692130" cy="4077970"/>
            <a:chOff x="512" y="469"/>
            <a:chExt cx="16838" cy="642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60" y="1094"/>
              <a:ext cx="15549" cy="4131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6" y="469"/>
              <a:ext cx="11694" cy="218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45" y="4392"/>
              <a:ext cx="9364" cy="193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2" y="2497"/>
              <a:ext cx="1052" cy="2728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7" y="2497"/>
              <a:ext cx="1170" cy="1935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2" y="2031"/>
              <a:ext cx="1261" cy="486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0" y="4366"/>
              <a:ext cx="2797" cy="1174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40" y="2148"/>
              <a:ext cx="4108" cy="504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" y="2237"/>
              <a:ext cx="1170" cy="75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" y="1056"/>
              <a:ext cx="1170" cy="1935"/>
            </a:xfrm>
            <a:prstGeom prst="rect">
              <a:avLst/>
            </a:prstGeom>
          </p:spPr>
        </p:pic>
      </p:grpSp>
      <p:sp>
        <p:nvSpPr>
          <p:cNvPr id="15" name="文本框 14"/>
          <p:cNvSpPr txBox="1"/>
          <p:nvPr/>
        </p:nvSpPr>
        <p:spPr>
          <a:xfrm>
            <a:off x="2508250" y="34347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/>
              <a:t>Training stage:</a:t>
            </a:r>
            <a:endParaRPr lang="en-US" altLang="zh-CN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rcRect r="8362"/>
          <a:stretch>
            <a:fillRect/>
          </a:stretch>
        </p:blipFill>
        <p:spPr>
          <a:xfrm>
            <a:off x="3210560" y="3862705"/>
            <a:ext cx="5490210" cy="54292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47925" y="49650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/>
              <a:t>Inference stage:</a:t>
            </a:r>
            <a:endParaRPr lang="en-US" altLang="zh-CN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950" y="5273040"/>
            <a:ext cx="4343400" cy="4953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785" y="6168390"/>
            <a:ext cx="1962150" cy="40957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816860" y="5768340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600"/>
              <a:t>- The final predication is: </a:t>
            </a:r>
            <a:endParaRPr lang="en-US" altLang="zh-CN" sz="1600"/>
          </a:p>
        </p:txBody>
      </p:sp>
      <p:sp>
        <p:nvSpPr>
          <p:cNvPr id="27" name="文本框 26"/>
          <p:cNvSpPr txBox="1"/>
          <p:nvPr/>
        </p:nvSpPr>
        <p:spPr>
          <a:xfrm>
            <a:off x="2943860" y="4415155"/>
            <a:ext cx="8709025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600"/>
              <a:t>- </a:t>
            </a: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PingFang SC" panose="020B0400000000000000" charset="-122"/>
                <a:ea typeface="PingFang SC" panose="020B0400000000000000" charset="-122"/>
                <a:sym typeface="+mn-ea"/>
              </a:rPr>
              <a:t>I is </a:t>
            </a: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PingFang SC" panose="020B0400000000000000" charset="-122"/>
                <a:ea typeface="PingFang SC" panose="020B0400000000000000" charset="-122"/>
                <a:sym typeface="+mn-ea"/>
              </a:rPr>
              <a:t>input features</a:t>
            </a:r>
            <a:endParaRPr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PingFang SC" panose="020B0400000000000000" charset="-122"/>
              <a:ea typeface="PingFang SC" panose="020B0400000000000000" charset="-122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 sz="1600"/>
              <a:t>- K is </a:t>
            </a: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PingFang SC" panose="020B0400000000000000" charset="-122"/>
                <a:ea typeface="PingFang SC" panose="020B0400000000000000" charset="-122"/>
                <a:sym typeface="+mn-ea"/>
              </a:rPr>
              <a:t>the kernel parameters of last convolution layer in the object embedding</a:t>
            </a: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PingFang SC" panose="020B0400000000000000" charset="-122"/>
                <a:ea typeface="PingFang SC" panose="020B0400000000000000" charset="-122"/>
                <a:sym typeface="+mn-ea"/>
              </a:rPr>
              <a:t> head</a:t>
            </a:r>
            <a:endParaRPr lang="en-US" altLang="zh-CN" sz="1600">
              <a:solidFill>
                <a:schemeClr val="tx1">
                  <a:lumMod val="95000"/>
                  <a:lumOff val="5000"/>
                </a:schemeClr>
              </a:solidFill>
              <a:latin typeface="PingFang SC" panose="020B0400000000000000" charset="-122"/>
              <a:ea typeface="PingFang SC" panose="020B0400000000000000" charset="-122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latin typeface="PingFang SC" panose="020B0400000000000000" charset="-122"/>
                <a:ea typeface="PingFang SC" panose="020B0400000000000000" charset="-122"/>
              </a:rPr>
              <a:t> </a:t>
            </a:r>
            <a:endParaRPr lang="en-US" altLang="zh-CN">
              <a:solidFill>
                <a:schemeClr val="tx1">
                  <a:lumMod val="95000"/>
                  <a:lumOff val="5000"/>
                </a:schemeClr>
              </a:solidFill>
              <a:latin typeface="PingFang SC" panose="020B0400000000000000" charset="-122"/>
              <a:ea typeface="PingFang SC" panose="020B0400000000000000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536825" y="90170"/>
            <a:ext cx="7997190" cy="3979545"/>
            <a:chOff x="3696" y="253"/>
            <a:chExt cx="12594" cy="6267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696" y="635"/>
              <a:ext cx="11430" cy="5055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4" y="253"/>
              <a:ext cx="8088" cy="109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63" y="1670"/>
              <a:ext cx="2717" cy="3268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92" y="4938"/>
              <a:ext cx="2498" cy="1583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45" y="1134"/>
              <a:ext cx="2716" cy="1911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4119880" y="3983355"/>
            <a:ext cx="75139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/>
              <a:t>Semantic branch (similar structure as object embedding head.)</a:t>
            </a:r>
            <a:endParaRPr lang="en-US" altLang="zh-CN"/>
          </a:p>
          <a:p>
            <a:pPr lvl="1" indent="0">
              <a:buFont typeface="Wingdings" panose="05000000000000000000" charset="0"/>
              <a:buNone/>
            </a:pPr>
            <a:r>
              <a:rPr lang="en-US" altLang="zh-CN"/>
              <a:t>- </a:t>
            </a:r>
            <a:r>
              <a:rPr lang="en-US" altLang="zh-CN">
                <a:sym typeface="+mn-ea"/>
              </a:rPr>
              <a:t>input PAN feature {P3, P4, P5}</a:t>
            </a:r>
            <a:endParaRPr lang="en-US" altLang="zh-CN"/>
          </a:p>
          <a:p>
            <a:pPr lvl="1" indent="0">
              <a:buFont typeface="Wingdings" panose="05000000000000000000" charset="0"/>
              <a:buNone/>
            </a:pPr>
            <a:r>
              <a:rPr lang="en-US" altLang="zh-CN"/>
              <a:t>- output </a:t>
            </a:r>
            <a:r>
              <a:rPr lang="en-US" altLang="zh-CN">
                <a:sym typeface="+mn-ea"/>
              </a:rPr>
              <a:t>prompt-agnostic </a:t>
            </a:r>
            <a:r>
              <a:rPr lang="en-US" altLang="zh-CN"/>
              <a:t>semantic features </a:t>
            </a:r>
            <a:r>
              <a:rPr lang="en-US" altLang="zh-CN">
                <a:solidFill>
                  <a:schemeClr val="accent1"/>
                </a:solidFill>
              </a:rPr>
              <a:t>S</a:t>
            </a:r>
            <a:r>
              <a:rPr lang="en-US" altLang="zh-CN"/>
              <a:t> ∈ [D, H, W</a:t>
            </a:r>
            <a:r>
              <a:rPr lang="en-US" altLang="zh-CN"/>
              <a:t>]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/>
              <a:t>Activation branch</a:t>
            </a:r>
            <a:endParaRPr lang="en-US" altLang="zh-CN"/>
          </a:p>
          <a:p>
            <a:pPr marL="0" lvl="1" indent="457200">
              <a:buFont typeface="Wingdings" panose="05000000000000000000" charset="0"/>
              <a:buNone/>
            </a:pPr>
            <a:r>
              <a:rPr lang="en-US" altLang="zh-CN"/>
              <a:t>- input </a:t>
            </a:r>
            <a:r>
              <a:rPr lang="en-US" altLang="zh-CN">
                <a:sym typeface="+mn-ea"/>
              </a:rPr>
              <a:t>PAN feature {P3, P4, P5} -&gt; F</a:t>
            </a:r>
            <a:r>
              <a:rPr lang="en-US" altLang="zh-CN" baseline="-25000">
                <a:sym typeface="+mn-ea"/>
              </a:rPr>
              <a:t>I</a:t>
            </a:r>
            <a:r>
              <a:rPr lang="en-US" altLang="zh-CN">
                <a:sym typeface="+mn-ea"/>
              </a:rPr>
              <a:t>∈ [A, H, W]</a:t>
            </a:r>
            <a:endParaRPr lang="en-US" altLang="zh-CN"/>
          </a:p>
          <a:p>
            <a:pPr lvl="1" indent="0">
              <a:buFont typeface="Wingdings" panose="05000000000000000000" charset="0"/>
              <a:buNone/>
            </a:pPr>
            <a:r>
              <a:rPr lang="en-US" altLang="zh-CN"/>
              <a:t>- input visual prompt -&gt; prompt feature F</a:t>
            </a:r>
            <a:r>
              <a:rPr lang="en-US" altLang="zh-CN" baseline="-25000"/>
              <a:t>V</a:t>
            </a:r>
            <a:r>
              <a:rPr lang="en-US" altLang="zh-CN"/>
              <a:t> </a:t>
            </a:r>
            <a:r>
              <a:rPr lang="en-US" altLang="zh-CN">
                <a:sym typeface="+mn-ea"/>
              </a:rPr>
              <a:t>∈ [</a:t>
            </a:r>
            <a:r>
              <a:rPr lang="en-US" altLang="zh-CN"/>
              <a:t>A, H, W]</a:t>
            </a:r>
            <a:endParaRPr lang="en-US" altLang="zh-CN"/>
          </a:p>
          <a:p>
            <a:pPr lvl="1" indent="0">
              <a:buFont typeface="Wingdings" panose="05000000000000000000" charset="0"/>
              <a:buNone/>
            </a:pPr>
            <a:r>
              <a:rPr lang="en-US" altLang="zh-CN"/>
              <a:t>- concatenate </a:t>
            </a:r>
            <a:r>
              <a:rPr lang="en-US" altLang="zh-CN">
                <a:sym typeface="+mn-ea"/>
              </a:rPr>
              <a:t>F</a:t>
            </a:r>
            <a:r>
              <a:rPr lang="en-US" altLang="zh-CN" baseline="-25000">
                <a:sym typeface="+mn-ea"/>
              </a:rPr>
              <a:t>I </a:t>
            </a:r>
            <a:r>
              <a:rPr lang="en-US" altLang="zh-CN">
                <a:sym typeface="+mn-ea"/>
              </a:rPr>
              <a:t>and </a:t>
            </a:r>
            <a:r>
              <a:rPr lang="en-US" altLang="zh-CN">
                <a:sym typeface="+mn-ea"/>
              </a:rPr>
              <a:t>F</a:t>
            </a:r>
            <a:r>
              <a:rPr lang="en-US" altLang="zh-CN" baseline="-25000">
                <a:sym typeface="+mn-ea"/>
              </a:rPr>
              <a:t>V</a:t>
            </a:r>
            <a:r>
              <a:rPr lang="en-US" altLang="zh-CN">
                <a:sym typeface="+mn-ea"/>
              </a:rPr>
              <a:t> -&gt; 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W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∈ [A, H, W]</a:t>
            </a:r>
            <a:endParaRPr lang="en-US" altLang="zh-CN"/>
          </a:p>
          <a:p>
            <a:pPr marL="0" lvl="0" indent="0">
              <a:buFont typeface="Wingdings" panose="05000000000000000000" charset="0"/>
              <a:buChar char=""/>
            </a:pPr>
            <a:r>
              <a:rPr lang="en-US" altLang="zh-CN"/>
              <a:t>Aggregation to produce informative </a:t>
            </a:r>
            <a:r>
              <a:rPr lang="en-US" altLang="zh-CN">
                <a:solidFill>
                  <a:schemeClr val="tx1"/>
                </a:solidFill>
              </a:rPr>
              <a:t>prompt embedding</a:t>
            </a:r>
            <a:endParaRPr lang="en-US" altLang="zh-CN"/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/>
              <a:t>- </a:t>
            </a:r>
            <a:r>
              <a:rPr lang="en-US" altLang="zh-CN">
                <a:solidFill>
                  <a:schemeClr val="accent1"/>
                </a:solidFill>
              </a:rPr>
              <a:t>P</a:t>
            </a:r>
            <a:r>
              <a:rPr lang="en-US" altLang="zh-CN"/>
              <a:t> = W * S</a:t>
            </a:r>
            <a:r>
              <a:rPr lang="en-US" altLang="zh-CN" baseline="30000"/>
              <a:t>T</a:t>
            </a:r>
            <a:endParaRPr lang="en-US" altLang="zh-CN" baseline="30000"/>
          </a:p>
        </p:txBody>
      </p:sp>
      <p:grpSp>
        <p:nvGrpSpPr>
          <p:cNvPr id="20" name="组合 19"/>
          <p:cNvGrpSpPr/>
          <p:nvPr/>
        </p:nvGrpSpPr>
        <p:grpSpPr>
          <a:xfrm>
            <a:off x="502285" y="4070350"/>
            <a:ext cx="3105150" cy="2150745"/>
            <a:chOff x="1011" y="6410"/>
            <a:chExt cx="4670" cy="3160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1" y="6410"/>
              <a:ext cx="4671" cy="3052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22" y="9166"/>
              <a:ext cx="319" cy="405"/>
            </a:xfrm>
            <a:prstGeom prst="rect">
              <a:avLst/>
            </a:prstGeom>
          </p:spPr>
        </p:pic>
      </p:grpSp>
      <p:sp>
        <p:nvSpPr>
          <p:cNvPr id="21" name="文本框 20"/>
          <p:cNvSpPr txBox="1"/>
          <p:nvPr/>
        </p:nvSpPr>
        <p:spPr>
          <a:xfrm>
            <a:off x="698500" y="626110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 sz="1400"/>
              <a:t>The structure of SAVPE</a:t>
            </a:r>
            <a:endParaRPr lang="en-US" altLang="zh-CN" sz="1400"/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365885" y="307975"/>
            <a:ext cx="9624695" cy="2266950"/>
            <a:chOff x="2151" y="485"/>
            <a:chExt cx="15157" cy="357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428" y="485"/>
              <a:ext cx="14880" cy="3570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1" y="575"/>
              <a:ext cx="4140" cy="2537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780" y="2473325"/>
            <a:ext cx="1805940" cy="6667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39845" y="3566160"/>
            <a:ext cx="69132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/>
              <a:t>input a specialized prompt embedding P</a:t>
            </a:r>
            <a:r>
              <a:rPr lang="en-US" altLang="zh-CN" baseline="-25000"/>
              <a:t>s</a:t>
            </a:r>
            <a:r>
              <a:rPr lang="en-US" altLang="zh-CN"/>
              <a:t> </a:t>
            </a:r>
            <a:endParaRPr lang="en-US" altLang="zh-CN"/>
          </a:p>
          <a:p>
            <a:pPr lvl="1" indent="0">
              <a:buFont typeface="Wingdings" panose="05000000000000000000" charset="0"/>
              <a:buNone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/>
              <a:t>input a built-in large vocabulary 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"/>
            </a:pPr>
            <a:endParaRPr lang="en-US" altLang="zh-CN"/>
          </a:p>
          <a:p>
            <a:pPr indent="0">
              <a:buFont typeface="Wingdings" panose="05000000000000000000" charset="0"/>
              <a:buChar char=""/>
            </a:pPr>
            <a:r>
              <a:rPr lang="en-US" altLang="zh-CN"/>
              <a:t> input all anchor points O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rcRect r="38600"/>
          <a:stretch>
            <a:fillRect/>
          </a:stretch>
        </p:blipFill>
        <p:spPr>
          <a:xfrm>
            <a:off x="4824730" y="5333365"/>
            <a:ext cx="3035300" cy="457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348355" y="6186170"/>
            <a:ext cx="76422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600"/>
              <a:t>Only anchor points in O′ are lazily matched against the built-in vocabulary </a:t>
            </a:r>
            <a:endParaRPr lang="en-US" altLang="zh-CN" sz="160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2451</Words>
  <Application>WPS 文字</Application>
  <PresentationFormat>宽屏</PresentationFormat>
  <Paragraphs>106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PingFang SC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郭晓龙</cp:lastModifiedBy>
  <cp:revision>329</cp:revision>
  <dcterms:created xsi:type="dcterms:W3CDTF">2025-07-18T05:55:02Z</dcterms:created>
  <dcterms:modified xsi:type="dcterms:W3CDTF">2025-07-18T05:55:02Z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2052-12.1.21861.21861</vt:lpwstr>
  </property>
  <property fmtid="{D5CDD505-2E9C-101B-9397-08002B2CF9AE}" pid="3" name="ICV">
    <vt:lpwstr>AD9F82014537045F69E37868C92EB7FE_41</vt:lpwstr>
  </property>
</Properties>
</file>