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4" r:id="rId6"/>
    <p:sldId id="300" r:id="rId7"/>
    <p:sldId id="296" r:id="rId8"/>
    <p:sldId id="301" r:id="rId9"/>
    <p:sldId id="302" r:id="rId10"/>
    <p:sldId id="303" r:id="rId11"/>
    <p:sldId id="297" r:id="rId12"/>
    <p:sldId id="304" r:id="rId13"/>
    <p:sldId id="298" r:id="rId14"/>
    <p:sldId id="305" r:id="rId15"/>
    <p:sldId id="312" r:id="rId16"/>
    <p:sldId id="313" r:id="rId17"/>
    <p:sldId id="314" r:id="rId18"/>
    <p:sldId id="299" r:id="rId19"/>
    <p:sldId id="277" r:id="rId20"/>
    <p:sldId id="283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A2"/>
    <a:srgbClr val="1C4885"/>
    <a:srgbClr val="0D223F"/>
    <a:srgbClr val="173D6F"/>
    <a:srgbClr val="223246"/>
    <a:srgbClr val="C9D6E5"/>
    <a:srgbClr val="91ABCB"/>
    <a:srgbClr val="334C6B"/>
    <a:srgbClr val="44658E"/>
    <a:srgbClr val="304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570" y="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FFD15-652A-41DE-B34B-C515F80354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rot="16200000" flipH="1" flipV="1">
            <a:off x="11089770" y="4947057"/>
            <a:ext cx="0" cy="21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 flipV="1">
            <a:off x="9312000" y="2704371"/>
            <a:ext cx="0" cy="57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713355" y="2151380"/>
            <a:ext cx="8276590" cy="96583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442756" y="1269000"/>
            <a:ext cx="0" cy="4320000"/>
          </a:xfrm>
          <a:prstGeom prst="line">
            <a:avLst/>
          </a:prstGeom>
          <a:ln w="2857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42565" y="2280920"/>
            <a:ext cx="8026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《叮当猫口袋》产品方案设计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501" y="4514215"/>
            <a:ext cx="2510971" cy="435429"/>
          </a:xfrm>
          <a:prstGeom prst="rect">
            <a:avLst/>
          </a:prstGeom>
          <a:noFill/>
          <a:ln>
            <a:solidFill>
              <a:srgbClr val="30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7895771" y="5370287"/>
            <a:ext cx="827316" cy="304800"/>
          </a:xfrm>
          <a:prstGeom prst="parallelogram">
            <a:avLst>
              <a:gd name="adj" fmla="val 66565"/>
            </a:avLst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>
            <a:spLocks noChangeAspect="1"/>
          </p:cNvSpPr>
          <p:nvPr/>
        </p:nvSpPr>
        <p:spPr>
          <a:xfrm>
            <a:off x="9726647" y="4985658"/>
            <a:ext cx="571239" cy="210456"/>
          </a:xfrm>
          <a:prstGeom prst="parallelogram">
            <a:avLst>
              <a:gd name="adj" fmla="val 66565"/>
            </a:avLst>
          </a:prstGeom>
          <a:solidFill>
            <a:srgbClr val="91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>
            <a:spLocks noChangeAspect="1"/>
          </p:cNvSpPr>
          <p:nvPr/>
        </p:nvSpPr>
        <p:spPr>
          <a:xfrm>
            <a:off x="11248571" y="5936344"/>
            <a:ext cx="372191" cy="137123"/>
          </a:xfrm>
          <a:prstGeom prst="parallelogram">
            <a:avLst>
              <a:gd name="adj" fmla="val 66565"/>
            </a:avLst>
          </a:prstGeom>
          <a:solidFill>
            <a:srgbClr val="2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>
            <a:spLocks noChangeAspect="1"/>
          </p:cNvSpPr>
          <p:nvPr/>
        </p:nvSpPr>
        <p:spPr>
          <a:xfrm>
            <a:off x="11713029" y="4693463"/>
            <a:ext cx="300651" cy="110766"/>
          </a:xfrm>
          <a:prstGeom prst="parallelogram">
            <a:avLst>
              <a:gd name="adj" fmla="val 66565"/>
            </a:avLst>
          </a:prstGeom>
          <a:solidFill>
            <a:srgbClr val="30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3510" y="3277235"/>
            <a:ext cx="808545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郭永聪 20172131130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陈栩明 20172131120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朱建忠 20172131048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  <p:bldP spid="15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4070" y="421005"/>
            <a:ext cx="333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技术解决方案</a:t>
            </a:r>
            <a:endParaRPr lang="zh-CN" altLang="en-US" sz="2400" b="1" dirty="0" smtClean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0807" y="1942147"/>
            <a:ext cx="5567509" cy="728132"/>
            <a:chOff x="1451857" y="1942147"/>
            <a:chExt cx="5567509" cy="728132"/>
          </a:xfrm>
        </p:grpSpPr>
        <p:sp>
          <p:nvSpPr>
            <p:cNvPr id="10" name="文本框 9"/>
            <p:cNvSpPr txBox="1"/>
            <p:nvPr/>
          </p:nvSpPr>
          <p:spPr>
            <a:xfrm>
              <a:off x="1451857" y="2348334"/>
              <a:ext cx="5567509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1742" y="1942147"/>
              <a:ext cx="40519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使用android studio实现app的功能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519515" y="2064979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0807" y="3358571"/>
            <a:ext cx="5648960" cy="728132"/>
            <a:chOff x="1451857" y="3358571"/>
            <a:chExt cx="5648960" cy="728132"/>
          </a:xfrm>
        </p:grpSpPr>
        <p:sp>
          <p:nvSpPr>
            <p:cNvPr id="12" name="文本框 11"/>
            <p:cNvSpPr txBox="1"/>
            <p:nvPr/>
          </p:nvSpPr>
          <p:spPr>
            <a:xfrm>
              <a:off x="1451857" y="3764758"/>
              <a:ext cx="5567509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01742" y="3358571"/>
              <a:ext cx="529907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使用sql server数据库，存储用户信息、用户订单信息等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519515" y="3481403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0807" y="4774995"/>
            <a:ext cx="5648960" cy="829945"/>
            <a:chOff x="1451857" y="4774995"/>
            <a:chExt cx="5648960" cy="829945"/>
          </a:xfrm>
        </p:grpSpPr>
        <p:sp>
          <p:nvSpPr>
            <p:cNvPr id="14" name="文本框 13"/>
            <p:cNvSpPr txBox="1"/>
            <p:nvPr/>
          </p:nvSpPr>
          <p:spPr>
            <a:xfrm>
              <a:off x="1451857" y="5181182"/>
              <a:ext cx="5567509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01742" y="4774995"/>
              <a:ext cx="529907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将所有小工具放在服务器端，供用户端下载。服务器使用tomcat，或者租用云服务器。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519515" y="4897827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10350" y="2152650"/>
            <a:ext cx="4794750" cy="3632700"/>
            <a:chOff x="6610350" y="2152650"/>
            <a:chExt cx="4794750" cy="363270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1" t="5555" r="65496" b="68203"/>
            <a:stretch>
              <a:fillRect/>
            </a:stretch>
          </p:blipFill>
          <p:spPr>
            <a:xfrm>
              <a:off x="9086850" y="215265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71" t="5555" r="45416" b="68203"/>
            <a:stretch>
              <a:fillRect/>
            </a:stretch>
          </p:blipFill>
          <p:spPr>
            <a:xfrm>
              <a:off x="7848600" y="215265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0" t="5555" r="5256" b="68203"/>
            <a:stretch>
              <a:fillRect/>
            </a:stretch>
          </p:blipFill>
          <p:spPr>
            <a:xfrm>
              <a:off x="10325100" y="215265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1" t="36567" r="65496" b="37191"/>
            <a:stretch>
              <a:fillRect/>
            </a:stretch>
          </p:blipFill>
          <p:spPr>
            <a:xfrm>
              <a:off x="6610350" y="3429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50" t="36567" r="25336" b="37191"/>
            <a:stretch>
              <a:fillRect/>
            </a:stretch>
          </p:blipFill>
          <p:spPr>
            <a:xfrm>
              <a:off x="9086850" y="3429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0" t="36567" r="5256" b="37191"/>
            <a:stretch>
              <a:fillRect/>
            </a:stretch>
          </p:blipFill>
          <p:spPr>
            <a:xfrm>
              <a:off x="10325100" y="342900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71" t="67580" r="45416" b="6178"/>
            <a:stretch>
              <a:fillRect/>
            </a:stretch>
          </p:blipFill>
          <p:spPr>
            <a:xfrm>
              <a:off x="7848600" y="470535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50" t="67580" r="25336" b="6178"/>
            <a:stretch>
              <a:fillRect/>
            </a:stretch>
          </p:blipFill>
          <p:spPr>
            <a:xfrm>
              <a:off x="9086850" y="4705350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1080000 h 1080000"/>
                <a:gd name="connsiteX4" fmla="*/ 0 w 1080000"/>
                <a:gd name="connsiteY4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805" y="2292985"/>
            <a:ext cx="450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可行性报告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7254" y="309154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4070" y="421005"/>
            <a:ext cx="333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16662" y="1815841"/>
            <a:ext cx="9560888" cy="2947670"/>
            <a:chOff x="1335712" y="1584066"/>
            <a:chExt cx="9560888" cy="2947670"/>
          </a:xfrm>
        </p:grpSpPr>
        <p:sp>
          <p:nvSpPr>
            <p:cNvPr id="2" name="菱形 1"/>
            <p:cNvSpPr/>
            <p:nvPr/>
          </p:nvSpPr>
          <p:spPr>
            <a:xfrm>
              <a:off x="2566256" y="2795793"/>
              <a:ext cx="889500" cy="882900"/>
            </a:xfrm>
            <a:prstGeom prst="diamond">
              <a:avLst/>
            </a:prstGeom>
            <a:solidFill>
              <a:srgbClr val="225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5670300" y="2755650"/>
              <a:ext cx="889500" cy="882900"/>
            </a:xfrm>
            <a:prstGeom prst="diamond">
              <a:avLst/>
            </a:prstGeom>
            <a:solidFill>
              <a:srgbClr val="225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8787900" y="2755650"/>
              <a:ext cx="889500" cy="882900"/>
            </a:xfrm>
            <a:prstGeom prst="diamond">
              <a:avLst/>
            </a:prstGeom>
            <a:solidFill>
              <a:srgbClr val="225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iŝḻîḓé"/>
            <p:cNvSpPr/>
            <p:nvPr/>
          </p:nvSpPr>
          <p:spPr>
            <a:xfrm>
              <a:off x="1335712" y="3813551"/>
              <a:ext cx="3350588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通过微信、QQ等社交平台进行宣传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iŝḻîḓé"/>
            <p:cNvSpPr/>
            <p:nvPr/>
          </p:nvSpPr>
          <p:spPr>
            <a:xfrm>
              <a:off x="4439121" y="1584066"/>
              <a:ext cx="3350588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用户奖励机制：用户将app分享到社交平台，或者邀请好友使用，可得到一定的奖励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iŝḻîḓé"/>
            <p:cNvSpPr/>
            <p:nvPr/>
          </p:nvSpPr>
          <p:spPr>
            <a:xfrm>
              <a:off x="7546012" y="3794501"/>
              <a:ext cx="3350588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用可观的奖励回馈开发者，吸引更多的业余开发人员入驻平台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4" cy="731160"/>
            <a:chOff x="6444343" y="420914"/>
            <a:chExt cx="5284224" cy="731160"/>
          </a:xfrm>
        </p:grpSpPr>
        <p:sp>
          <p:nvSpPr>
            <p:cNvPr id="5" name="文本框 4"/>
            <p:cNvSpPr txBox="1"/>
            <p:nvPr/>
          </p:nvSpPr>
          <p:spPr>
            <a:xfrm>
              <a:off x="8390282" y="420914"/>
              <a:ext cx="3338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项目实施可行性报告</a:t>
              </a:r>
              <a:endParaRPr lang="zh-CN" altLang="en-US" sz="24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" y="2437870"/>
            <a:ext cx="12148687" cy="287716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428750" y="2076450"/>
            <a:ext cx="8975156" cy="3600000"/>
            <a:chOff x="1428750" y="2076450"/>
            <a:chExt cx="8975156" cy="3600000"/>
          </a:xfrm>
        </p:grpSpPr>
        <p:sp>
          <p:nvSpPr>
            <p:cNvPr id="9" name="矩形 8"/>
            <p:cNvSpPr/>
            <p:nvPr/>
          </p:nvSpPr>
          <p:spPr>
            <a:xfrm>
              <a:off x="1831406" y="2076450"/>
              <a:ext cx="8572500" cy="360000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flipH="1">
              <a:off x="1428750" y="209550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428750" y="531495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04357" y="3148434"/>
            <a:ext cx="740639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手机给人们的生活带来许多便利，手机上的一些小工具是我们经常需要使用的，例如计算器、小便签等等。然而系统自带的小工具太少了，不能满足人们的需求，于是有些人下载了许许多多的app，以至于手机里的app杂乱无章，到了关键时刻却找不到所需要的那款app在哪。因此，一款轻便、实用、高效的工具箱app显得十分重要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4357" y="2666047"/>
            <a:ext cx="20755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行业市场分析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7710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8015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83203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86251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89299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9234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9539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4" cy="731160"/>
            <a:chOff x="6444343" y="420914"/>
            <a:chExt cx="5284224" cy="731160"/>
          </a:xfrm>
        </p:grpSpPr>
        <p:sp>
          <p:nvSpPr>
            <p:cNvPr id="5" name="文本框 4"/>
            <p:cNvSpPr txBox="1"/>
            <p:nvPr/>
          </p:nvSpPr>
          <p:spPr>
            <a:xfrm>
              <a:off x="8390282" y="420914"/>
              <a:ext cx="3338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项目实施可行性报告</a:t>
              </a:r>
              <a:endParaRPr lang="zh-CN" altLang="en-US" sz="24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" y="2437870"/>
            <a:ext cx="12148687" cy="287716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428750" y="2076450"/>
            <a:ext cx="8975156" cy="3600000"/>
            <a:chOff x="1428750" y="2076450"/>
            <a:chExt cx="8975156" cy="3600000"/>
          </a:xfrm>
        </p:grpSpPr>
        <p:sp>
          <p:nvSpPr>
            <p:cNvPr id="9" name="矩形 8"/>
            <p:cNvSpPr/>
            <p:nvPr/>
          </p:nvSpPr>
          <p:spPr>
            <a:xfrm>
              <a:off x="1831406" y="2076450"/>
              <a:ext cx="8572500" cy="360000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flipH="1">
              <a:off x="1428750" y="209550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428750" y="531495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04357" y="3148434"/>
            <a:ext cx="74063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上的工具箱app，普遍存在一个特点：包含的小工具数量很多。这是一个优点，也是一个缺点。事实上，这些app中的许多小工具对于一般人用处不大，既碍眼又占用内存；而且虽然工具很多，但是无法为用户提供个性化服务，例如订制个性化工具。此外，我们发现，许多小工具无网络无法使用、系统兼容性差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4110" y="266573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竞争对手或同类产品分析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7710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8015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83203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86251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89299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9234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9539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4" cy="731160"/>
            <a:chOff x="6444343" y="420914"/>
            <a:chExt cx="5284224" cy="731160"/>
          </a:xfrm>
        </p:grpSpPr>
        <p:sp>
          <p:nvSpPr>
            <p:cNvPr id="5" name="文本框 4"/>
            <p:cNvSpPr txBox="1"/>
            <p:nvPr/>
          </p:nvSpPr>
          <p:spPr>
            <a:xfrm>
              <a:off x="8390282" y="420914"/>
              <a:ext cx="3338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项目实施可行性报告</a:t>
              </a:r>
              <a:endParaRPr lang="zh-CN" altLang="en-US" sz="24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" y="2437870"/>
            <a:ext cx="12148687" cy="287716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428750" y="2076450"/>
            <a:ext cx="8975156" cy="3600000"/>
            <a:chOff x="1428750" y="2076450"/>
            <a:chExt cx="8975156" cy="3600000"/>
          </a:xfrm>
        </p:grpSpPr>
        <p:sp>
          <p:nvSpPr>
            <p:cNvPr id="9" name="矩形 8"/>
            <p:cNvSpPr/>
            <p:nvPr/>
          </p:nvSpPr>
          <p:spPr>
            <a:xfrm>
              <a:off x="1831406" y="2076450"/>
              <a:ext cx="8572500" cy="360000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flipH="1">
              <a:off x="1428750" y="209550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428750" y="5314950"/>
              <a:ext cx="396000" cy="360000"/>
            </a:xfrm>
            <a:prstGeom prst="rtTriangle">
              <a:avLst/>
            </a:prstGeom>
            <a:solidFill>
              <a:srgbClr val="0D2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404357" y="3148434"/>
            <a:ext cx="740639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在app创建初期，我们拥有的小工具数量不多，但事实上小工具的开发，在技术上不难实现，每个工具开发的周期也较短。但是随着时间推移，我们将开发出越来越多的小工具，这是必然的趋势。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哪个小工具有用，用户说了算。因此，我们让用户自己打造属于自己的工具箱，用户随时可以在平台上加载所需要的小工具，也可以随时删除不再需要的小工具，就像微信小程序一样。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为了使用户的自由度更高，拥有个性化小工具，用户甚至可以提出自己的需求，订制适合自己的小工具，平台会发布订制内容，驻扎平台的开发者接单之后开始制作小工具，完成之后提供给该用户。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4357" y="2666047"/>
            <a:ext cx="20755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3、自身条件分析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7710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8015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83203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86251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89299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92347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9539565" y="5036779"/>
            <a:ext cx="216000" cy="21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805" y="2292985"/>
            <a:ext cx="279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运营规划书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7254" y="309154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4070" y="421005"/>
            <a:ext cx="333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运营规划书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20" y="1633538"/>
            <a:ext cx="6480434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5" y="3949950"/>
            <a:ext cx="6480434" cy="2162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0550" y="1634625"/>
            <a:ext cx="4533900" cy="2160000"/>
          </a:xfrm>
          <a:prstGeom prst="rect">
            <a:avLst/>
          </a:prstGeom>
          <a:solidFill>
            <a:srgbClr val="2259A2"/>
          </a:solidFill>
          <a:ln>
            <a:solidFill>
              <a:srgbClr val="2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00900" y="3951037"/>
            <a:ext cx="4533900" cy="2160000"/>
          </a:xfrm>
          <a:prstGeom prst="rect">
            <a:avLst/>
          </a:prstGeom>
          <a:solidFill>
            <a:srgbClr val="2259A2"/>
          </a:solidFill>
          <a:ln>
            <a:solidFill>
              <a:srgbClr val="225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4850" y="2505670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app下载免费，订制个性化产品则需要付费。具体金额由用户与开发者商议，平台收取少量手续费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6105" y="2045335"/>
            <a:ext cx="204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下载免费、定制收费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7100" y="4715470"/>
            <a:ext cx="434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当产品用户达到一定的规模后，植入适量的广告，赚取广告费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4152" y="4216542"/>
            <a:ext cx="1809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植入广告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4681815" y="1760179"/>
            <a:ext cx="360000" cy="360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11292165" y="4046179"/>
            <a:ext cx="360000" cy="360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rot="16200000" flipH="1" flipV="1">
            <a:off x="11089770" y="4947057"/>
            <a:ext cx="0" cy="21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 flipV="1">
            <a:off x="9312000" y="2704371"/>
            <a:ext cx="0" cy="57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442756" y="1269000"/>
            <a:ext cx="0" cy="4320000"/>
          </a:xfrm>
          <a:prstGeom prst="line">
            <a:avLst/>
          </a:prstGeom>
          <a:ln w="2857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687955" y="2035810"/>
            <a:ext cx="4456430" cy="964565"/>
            <a:chOff x="2715196" y="2390074"/>
            <a:chExt cx="4170661" cy="1223683"/>
          </a:xfrm>
        </p:grpSpPr>
        <p:sp>
          <p:nvSpPr>
            <p:cNvPr id="4" name="矩形 3"/>
            <p:cNvSpPr/>
            <p:nvPr/>
          </p:nvSpPr>
          <p:spPr>
            <a:xfrm>
              <a:off x="2715196" y="2390074"/>
              <a:ext cx="4170661" cy="1223683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68953" y="2553608"/>
              <a:ext cx="3663740" cy="89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感谢您的观看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87891" y="3000284"/>
            <a:ext cx="805542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组员：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郭永聪 20172131130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陈栩明 20172131120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朱建忠 20172131048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7891" y="4500880"/>
            <a:ext cx="2510971" cy="435429"/>
          </a:xfrm>
          <a:prstGeom prst="rect">
            <a:avLst/>
          </a:prstGeom>
          <a:noFill/>
          <a:ln>
            <a:solidFill>
              <a:srgbClr val="30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7895771" y="5370287"/>
            <a:ext cx="827316" cy="304800"/>
          </a:xfrm>
          <a:prstGeom prst="parallelogram">
            <a:avLst>
              <a:gd name="adj" fmla="val 66565"/>
            </a:avLst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>
            <a:spLocks noChangeAspect="1"/>
          </p:cNvSpPr>
          <p:nvPr/>
        </p:nvSpPr>
        <p:spPr>
          <a:xfrm>
            <a:off x="9726647" y="4985658"/>
            <a:ext cx="571239" cy="210456"/>
          </a:xfrm>
          <a:prstGeom prst="parallelogram">
            <a:avLst>
              <a:gd name="adj" fmla="val 66565"/>
            </a:avLst>
          </a:prstGeom>
          <a:solidFill>
            <a:srgbClr val="91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>
            <a:spLocks noChangeAspect="1"/>
          </p:cNvSpPr>
          <p:nvPr/>
        </p:nvSpPr>
        <p:spPr>
          <a:xfrm>
            <a:off x="11248571" y="5936344"/>
            <a:ext cx="372191" cy="137123"/>
          </a:xfrm>
          <a:prstGeom prst="parallelogram">
            <a:avLst>
              <a:gd name="adj" fmla="val 66565"/>
            </a:avLst>
          </a:prstGeom>
          <a:solidFill>
            <a:srgbClr val="2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>
            <a:spLocks noChangeAspect="1"/>
          </p:cNvSpPr>
          <p:nvPr/>
        </p:nvSpPr>
        <p:spPr>
          <a:xfrm>
            <a:off x="11713029" y="4693463"/>
            <a:ext cx="300651" cy="110766"/>
          </a:xfrm>
          <a:prstGeom prst="parallelogram">
            <a:avLst>
              <a:gd name="adj" fmla="val 66565"/>
            </a:avLst>
          </a:prstGeom>
          <a:solidFill>
            <a:srgbClr val="30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03940" y="1451429"/>
            <a:ext cx="861774" cy="212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b="1" kern="2000" spc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b="1" kern="2000" spc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4465" y="1923142"/>
            <a:ext cx="800219" cy="3403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000" b="1" kern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000" b="1" kern="2000" spc="-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34790" y="1451435"/>
            <a:ext cx="5760085" cy="4285739"/>
            <a:chOff x="7429" y="4706"/>
            <a:chExt cx="9071" cy="7987"/>
          </a:xfrm>
        </p:grpSpPr>
        <p:grpSp>
          <p:nvGrpSpPr>
            <p:cNvPr id="4" name="组合 3"/>
            <p:cNvGrpSpPr/>
            <p:nvPr/>
          </p:nvGrpSpPr>
          <p:grpSpPr>
            <a:xfrm>
              <a:off x="7429" y="4706"/>
              <a:ext cx="9071" cy="1133"/>
              <a:chOff x="4717143" y="3069000"/>
              <a:chExt cx="5760000" cy="720000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4717143" y="3069000"/>
                <a:ext cx="5760000" cy="72000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07428" y="3075677"/>
                <a:ext cx="711200" cy="6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1C48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zh-CN" altLang="en-US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703918" y="3143888"/>
                <a:ext cx="2950801" cy="56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产品定位以及目标</a:t>
                </a:r>
                <a:endPara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29" y="6458"/>
              <a:ext cx="9071" cy="1194"/>
              <a:chOff x="4717143" y="4222114"/>
              <a:chExt cx="5760000" cy="75867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717143" y="4222114"/>
                <a:ext cx="5760000" cy="72000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07428" y="4289724"/>
                <a:ext cx="711200" cy="69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1C48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703918" y="4300843"/>
                <a:ext cx="2766019" cy="56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产品内容总策划</a:t>
                </a:r>
                <a:endPara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429" y="8210"/>
              <a:ext cx="9071" cy="1133"/>
              <a:chOff x="4717143" y="5375177"/>
              <a:chExt cx="5760000" cy="720052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717143" y="5375229"/>
                <a:ext cx="5760000" cy="72000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007428" y="5375177"/>
                <a:ext cx="711200" cy="69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1C48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718719" y="5454455"/>
                <a:ext cx="2075543" cy="562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技术解决方案</a:t>
                </a:r>
                <a:endPara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429" y="9962"/>
              <a:ext cx="9071" cy="2731"/>
              <a:chOff x="4717143" y="5375229"/>
              <a:chExt cx="5760000" cy="1735329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4717143" y="5375229"/>
                <a:ext cx="5760000" cy="72000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007428" y="5403754"/>
                <a:ext cx="711200" cy="691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200" b="1" dirty="0" smtClean="0">
                    <a:solidFill>
                      <a:srgbClr val="1C48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zh-CN" altLang="en-US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703918" y="5462456"/>
                <a:ext cx="4196018" cy="54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推广方案以及</a:t>
                </a:r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可行性报告</a:t>
                </a:r>
                <a:endPara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717143" y="6390558"/>
                <a:ext cx="5760000" cy="72000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007428" y="6390506"/>
                <a:ext cx="711200" cy="691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200" b="1" dirty="0" smtClean="0">
                    <a:solidFill>
                      <a:srgbClr val="1C488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zh-CN" altLang="en-US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704114" y="6477071"/>
                <a:ext cx="2075543" cy="54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运营规划书</a:t>
                </a:r>
                <a:endPara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805" y="2292985"/>
            <a:ext cx="3843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产品定位以及目标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7254" y="309154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4" cy="731160"/>
            <a:chOff x="6444343" y="420914"/>
            <a:chExt cx="5284224" cy="731160"/>
          </a:xfrm>
        </p:grpSpPr>
        <p:sp>
          <p:nvSpPr>
            <p:cNvPr id="5" name="文本框 4"/>
            <p:cNvSpPr txBox="1"/>
            <p:nvPr/>
          </p:nvSpPr>
          <p:spPr>
            <a:xfrm>
              <a:off x="8390282" y="420914"/>
              <a:ext cx="3338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产品定位以及目标</a:t>
              </a:r>
              <a:endPara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6000" y="1783350"/>
            <a:ext cx="10800000" cy="4320000"/>
            <a:chOff x="696000" y="1783350"/>
            <a:chExt cx="10800000" cy="4320000"/>
          </a:xfrm>
        </p:grpSpPr>
        <p:sp>
          <p:nvSpPr>
            <p:cNvPr id="8" name="矩形 7"/>
            <p:cNvSpPr/>
            <p:nvPr/>
          </p:nvSpPr>
          <p:spPr>
            <a:xfrm>
              <a:off x="696000" y="1783350"/>
              <a:ext cx="10800000" cy="432000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596000" y="2683350"/>
              <a:ext cx="9000000" cy="252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5484000" y="2038350"/>
              <a:ext cx="1224000" cy="12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iŝḻîḓé"/>
            <p:cNvSpPr/>
            <p:nvPr/>
          </p:nvSpPr>
          <p:spPr>
            <a:xfrm>
              <a:off x="2058075" y="3205750"/>
              <a:ext cx="8075295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这是一款自由度高、提供个性化服务的简洁而高效的工具箱app。用户可以参与到小工具开发的过程当中，共同营造良好的app生态环境。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本产品是为一下人群设计的：经常需要使用手机小工具，疲于管理手机app，想高效使用手机小工具的人群。如果他们还需要个性化的小工具，那么这款产品比别的同类产品更适合他们。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entertaining-park-wheel_53771"/>
            <p:cNvSpPr>
              <a:spLocks noChangeAspect="1"/>
            </p:cNvSpPr>
            <p:nvPr/>
          </p:nvSpPr>
          <p:spPr bwMode="auto">
            <a:xfrm>
              <a:off x="5790603" y="2305007"/>
              <a:ext cx="610794" cy="720000"/>
            </a:xfrm>
            <a:custGeom>
              <a:avLst/>
              <a:gdLst>
                <a:gd name="connsiteX0" fmla="*/ 227436 w 515057"/>
                <a:gd name="connsiteY0" fmla="*/ 445268 h 607145"/>
                <a:gd name="connsiteX1" fmla="*/ 258553 w 515057"/>
                <a:gd name="connsiteY1" fmla="*/ 447808 h 607145"/>
                <a:gd name="connsiteX2" fmla="*/ 289808 w 515057"/>
                <a:gd name="connsiteY2" fmla="*/ 445268 h 607145"/>
                <a:gd name="connsiteX3" fmla="*/ 308441 w 515057"/>
                <a:gd name="connsiteY3" fmla="*/ 482438 h 607145"/>
                <a:gd name="connsiteX4" fmla="*/ 258645 w 515057"/>
                <a:gd name="connsiteY4" fmla="*/ 487748 h 607145"/>
                <a:gd name="connsiteX5" fmla="*/ 208803 w 515057"/>
                <a:gd name="connsiteY5" fmla="*/ 482438 h 607145"/>
                <a:gd name="connsiteX6" fmla="*/ 65723 w 515057"/>
                <a:gd name="connsiteY6" fmla="*/ 268447 h 607145"/>
                <a:gd name="connsiteX7" fmla="*/ 114889 w 515057"/>
                <a:gd name="connsiteY7" fmla="*/ 383917 h 607145"/>
                <a:gd name="connsiteX8" fmla="*/ 189076 w 515057"/>
                <a:gd name="connsiteY8" fmla="*/ 309462 h 607145"/>
                <a:gd name="connsiteX9" fmla="*/ 174091 w 515057"/>
                <a:gd name="connsiteY9" fmla="*/ 268447 h 607145"/>
                <a:gd name="connsiteX10" fmla="*/ 343048 w 515057"/>
                <a:gd name="connsiteY10" fmla="*/ 268400 h 607145"/>
                <a:gd name="connsiteX11" fmla="*/ 328108 w 515057"/>
                <a:gd name="connsiteY11" fmla="*/ 309323 h 607145"/>
                <a:gd name="connsiteX12" fmla="*/ 402250 w 515057"/>
                <a:gd name="connsiteY12" fmla="*/ 383871 h 607145"/>
                <a:gd name="connsiteX13" fmla="*/ 451415 w 515057"/>
                <a:gd name="connsiteY13" fmla="*/ 268400 h 607145"/>
                <a:gd name="connsiteX14" fmla="*/ 404470 w 515057"/>
                <a:gd name="connsiteY14" fmla="*/ 127896 h 607145"/>
                <a:gd name="connsiteX15" fmla="*/ 324871 w 515057"/>
                <a:gd name="connsiteY15" fmla="*/ 207894 h 607145"/>
                <a:gd name="connsiteX16" fmla="*/ 341706 w 515057"/>
                <a:gd name="connsiteY16" fmla="*/ 243736 h 607145"/>
                <a:gd name="connsiteX17" fmla="*/ 451646 w 515057"/>
                <a:gd name="connsiteY17" fmla="*/ 243736 h 607145"/>
                <a:gd name="connsiteX18" fmla="*/ 404470 w 515057"/>
                <a:gd name="connsiteY18" fmla="*/ 127896 h 607145"/>
                <a:gd name="connsiteX19" fmla="*/ 112715 w 515057"/>
                <a:gd name="connsiteY19" fmla="*/ 127896 h 607145"/>
                <a:gd name="connsiteX20" fmla="*/ 65538 w 515057"/>
                <a:gd name="connsiteY20" fmla="*/ 243736 h 607145"/>
                <a:gd name="connsiteX21" fmla="*/ 175478 w 515057"/>
                <a:gd name="connsiteY21" fmla="*/ 243736 h 607145"/>
                <a:gd name="connsiteX22" fmla="*/ 192314 w 515057"/>
                <a:gd name="connsiteY22" fmla="*/ 207894 h 607145"/>
                <a:gd name="connsiteX23" fmla="*/ 270895 w 515057"/>
                <a:gd name="connsiteY23" fmla="*/ 62031 h 607145"/>
                <a:gd name="connsiteX24" fmla="*/ 270895 w 515057"/>
                <a:gd name="connsiteY24" fmla="*/ 176994 h 607145"/>
                <a:gd name="connsiteX25" fmla="*/ 306786 w 515057"/>
                <a:gd name="connsiteY25" fmla="*/ 191081 h 607145"/>
                <a:gd name="connsiteX26" fmla="*/ 387079 w 515057"/>
                <a:gd name="connsiteY26" fmla="*/ 110436 h 607145"/>
                <a:gd name="connsiteX27" fmla="*/ 270895 w 515057"/>
                <a:gd name="connsiteY27" fmla="*/ 62031 h 607145"/>
                <a:gd name="connsiteX28" fmla="*/ 246243 w 515057"/>
                <a:gd name="connsiteY28" fmla="*/ 62031 h 607145"/>
                <a:gd name="connsiteX29" fmla="*/ 130059 w 515057"/>
                <a:gd name="connsiteY29" fmla="*/ 110483 h 607145"/>
                <a:gd name="connsiteX30" fmla="*/ 210352 w 515057"/>
                <a:gd name="connsiteY30" fmla="*/ 191174 h 607145"/>
                <a:gd name="connsiteX31" fmla="*/ 246243 w 515057"/>
                <a:gd name="connsiteY31" fmla="*/ 177040 h 607145"/>
                <a:gd name="connsiteX32" fmla="*/ 209149 w 515057"/>
                <a:gd name="connsiteY32" fmla="*/ 0 h 607145"/>
                <a:gd name="connsiteX33" fmla="*/ 308035 w 515057"/>
                <a:gd name="connsiteY33" fmla="*/ 0 h 607145"/>
                <a:gd name="connsiteX34" fmla="*/ 326536 w 515057"/>
                <a:gd name="connsiteY34" fmla="*/ 18476 h 607145"/>
                <a:gd name="connsiteX35" fmla="*/ 326536 w 515057"/>
                <a:gd name="connsiteY35" fmla="*/ 31593 h 607145"/>
                <a:gd name="connsiteX36" fmla="*/ 349477 w 515057"/>
                <a:gd name="connsiteY36" fmla="*/ 39907 h 607145"/>
                <a:gd name="connsiteX37" fmla="*/ 370429 w 515057"/>
                <a:gd name="connsiteY37" fmla="*/ 50022 h 607145"/>
                <a:gd name="connsiteX38" fmla="*/ 379263 w 515057"/>
                <a:gd name="connsiteY38" fmla="*/ 41200 h 607145"/>
                <a:gd name="connsiteX39" fmla="*/ 405395 w 515057"/>
                <a:gd name="connsiteY39" fmla="*/ 41200 h 607145"/>
                <a:gd name="connsiteX40" fmla="*/ 475327 w 515057"/>
                <a:gd name="connsiteY40" fmla="*/ 110991 h 607145"/>
                <a:gd name="connsiteX41" fmla="*/ 475327 w 515057"/>
                <a:gd name="connsiteY41" fmla="*/ 137087 h 607145"/>
                <a:gd name="connsiteX42" fmla="*/ 465568 w 515057"/>
                <a:gd name="connsiteY42" fmla="*/ 146833 h 607145"/>
                <a:gd name="connsiteX43" fmla="*/ 473662 w 515057"/>
                <a:gd name="connsiteY43" fmla="*/ 163922 h 607145"/>
                <a:gd name="connsiteX44" fmla="*/ 482404 w 515057"/>
                <a:gd name="connsiteY44" fmla="*/ 188264 h 607145"/>
                <a:gd name="connsiteX45" fmla="*/ 496464 w 515057"/>
                <a:gd name="connsiteY45" fmla="*/ 188264 h 607145"/>
                <a:gd name="connsiteX46" fmla="*/ 515057 w 515057"/>
                <a:gd name="connsiteY46" fmla="*/ 206739 h 607145"/>
                <a:gd name="connsiteX47" fmla="*/ 515057 w 515057"/>
                <a:gd name="connsiteY47" fmla="*/ 305397 h 607145"/>
                <a:gd name="connsiteX48" fmla="*/ 496556 w 515057"/>
                <a:gd name="connsiteY48" fmla="*/ 323872 h 607145"/>
                <a:gd name="connsiteX49" fmla="*/ 481571 w 515057"/>
                <a:gd name="connsiteY49" fmla="*/ 323872 h 607145"/>
                <a:gd name="connsiteX50" fmla="*/ 473662 w 515057"/>
                <a:gd name="connsiteY50" fmla="*/ 345442 h 607145"/>
                <a:gd name="connsiteX51" fmla="*/ 463857 w 515057"/>
                <a:gd name="connsiteY51" fmla="*/ 365811 h 607145"/>
                <a:gd name="connsiteX52" fmla="*/ 475281 w 515057"/>
                <a:gd name="connsiteY52" fmla="*/ 377266 h 607145"/>
                <a:gd name="connsiteX53" fmla="*/ 475281 w 515057"/>
                <a:gd name="connsiteY53" fmla="*/ 403363 h 607145"/>
                <a:gd name="connsiteX54" fmla="*/ 415709 w 515057"/>
                <a:gd name="connsiteY54" fmla="*/ 462853 h 607145"/>
                <a:gd name="connsiteX55" fmla="*/ 384998 w 515057"/>
                <a:gd name="connsiteY55" fmla="*/ 401515 h 607145"/>
                <a:gd name="connsiteX56" fmla="*/ 322697 w 515057"/>
                <a:gd name="connsiteY56" fmla="*/ 338791 h 607145"/>
                <a:gd name="connsiteX57" fmla="*/ 439482 w 515057"/>
                <a:gd name="connsiteY57" fmla="*/ 572181 h 607145"/>
                <a:gd name="connsiteX58" fmla="*/ 427549 w 515057"/>
                <a:gd name="connsiteY58" fmla="*/ 604882 h 607145"/>
                <a:gd name="connsiteX59" fmla="*/ 417189 w 515057"/>
                <a:gd name="connsiteY59" fmla="*/ 607145 h 607145"/>
                <a:gd name="connsiteX60" fmla="*/ 394803 w 515057"/>
                <a:gd name="connsiteY60" fmla="*/ 592919 h 607145"/>
                <a:gd name="connsiteX61" fmla="*/ 270525 w 515057"/>
                <a:gd name="connsiteY61" fmla="*/ 344703 h 607145"/>
                <a:gd name="connsiteX62" fmla="*/ 258639 w 515057"/>
                <a:gd name="connsiteY62" fmla="*/ 345489 h 607145"/>
                <a:gd name="connsiteX63" fmla="*/ 246706 w 515057"/>
                <a:gd name="connsiteY63" fmla="*/ 344703 h 607145"/>
                <a:gd name="connsiteX64" fmla="*/ 122474 w 515057"/>
                <a:gd name="connsiteY64" fmla="*/ 592919 h 607145"/>
                <a:gd name="connsiteX65" fmla="*/ 100088 w 515057"/>
                <a:gd name="connsiteY65" fmla="*/ 607145 h 607145"/>
                <a:gd name="connsiteX66" fmla="*/ 89728 w 515057"/>
                <a:gd name="connsiteY66" fmla="*/ 604882 h 607145"/>
                <a:gd name="connsiteX67" fmla="*/ 77749 w 515057"/>
                <a:gd name="connsiteY67" fmla="*/ 572181 h 607145"/>
                <a:gd name="connsiteX68" fmla="*/ 194534 w 515057"/>
                <a:gd name="connsiteY68" fmla="*/ 338791 h 607145"/>
                <a:gd name="connsiteX69" fmla="*/ 132511 w 515057"/>
                <a:gd name="connsiteY69" fmla="*/ 401099 h 607145"/>
                <a:gd name="connsiteX70" fmla="*/ 100690 w 515057"/>
                <a:gd name="connsiteY70" fmla="*/ 464239 h 607145"/>
                <a:gd name="connsiteX71" fmla="*/ 39684 w 515057"/>
                <a:gd name="connsiteY71" fmla="*/ 403316 h 607145"/>
                <a:gd name="connsiteX72" fmla="*/ 39684 w 515057"/>
                <a:gd name="connsiteY72" fmla="*/ 377220 h 607145"/>
                <a:gd name="connsiteX73" fmla="*/ 52542 w 515057"/>
                <a:gd name="connsiteY73" fmla="*/ 364380 h 607145"/>
                <a:gd name="connsiteX74" fmla="*/ 43476 w 515057"/>
                <a:gd name="connsiteY74" fmla="*/ 345442 h 607145"/>
                <a:gd name="connsiteX75" fmla="*/ 36261 w 515057"/>
                <a:gd name="connsiteY75" fmla="*/ 326043 h 607145"/>
                <a:gd name="connsiteX76" fmla="*/ 18501 w 515057"/>
                <a:gd name="connsiteY76" fmla="*/ 326043 h 607145"/>
                <a:gd name="connsiteX77" fmla="*/ 0 w 515057"/>
                <a:gd name="connsiteY77" fmla="*/ 307568 h 607145"/>
                <a:gd name="connsiteX78" fmla="*/ 0 w 515057"/>
                <a:gd name="connsiteY78" fmla="*/ 208910 h 607145"/>
                <a:gd name="connsiteX79" fmla="*/ 18501 w 515057"/>
                <a:gd name="connsiteY79" fmla="*/ 190435 h 607145"/>
                <a:gd name="connsiteX80" fmla="*/ 34087 w 515057"/>
                <a:gd name="connsiteY80" fmla="*/ 190435 h 607145"/>
                <a:gd name="connsiteX81" fmla="*/ 43476 w 515057"/>
                <a:gd name="connsiteY81" fmla="*/ 164015 h 607145"/>
                <a:gd name="connsiteX82" fmla="*/ 50877 w 515057"/>
                <a:gd name="connsiteY82" fmla="*/ 148218 h 607145"/>
                <a:gd name="connsiteX83" fmla="*/ 39684 w 515057"/>
                <a:gd name="connsiteY83" fmla="*/ 137087 h 607145"/>
                <a:gd name="connsiteX84" fmla="*/ 39684 w 515057"/>
                <a:gd name="connsiteY84" fmla="*/ 110991 h 607145"/>
                <a:gd name="connsiteX85" fmla="*/ 109616 w 515057"/>
                <a:gd name="connsiteY85" fmla="*/ 41200 h 607145"/>
                <a:gd name="connsiteX86" fmla="*/ 135795 w 515057"/>
                <a:gd name="connsiteY86" fmla="*/ 41200 h 607145"/>
                <a:gd name="connsiteX87" fmla="*/ 145415 w 515057"/>
                <a:gd name="connsiteY87" fmla="*/ 50807 h 607145"/>
                <a:gd name="connsiteX88" fmla="*/ 167708 w 515057"/>
                <a:gd name="connsiteY88" fmla="*/ 39907 h 607145"/>
                <a:gd name="connsiteX89" fmla="*/ 190649 w 515057"/>
                <a:gd name="connsiteY89" fmla="*/ 31593 h 607145"/>
                <a:gd name="connsiteX90" fmla="*/ 190649 w 515057"/>
                <a:gd name="connsiteY90" fmla="*/ 18476 h 607145"/>
                <a:gd name="connsiteX91" fmla="*/ 209149 w 515057"/>
                <a:gd name="connsiteY91" fmla="*/ 0 h 60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15057" h="607145">
                  <a:moveTo>
                    <a:pt x="227436" y="445268"/>
                  </a:moveTo>
                  <a:cubicBezTo>
                    <a:pt x="237608" y="446931"/>
                    <a:pt x="248011" y="447808"/>
                    <a:pt x="258553" y="447808"/>
                  </a:cubicBezTo>
                  <a:cubicBezTo>
                    <a:pt x="269094" y="447808"/>
                    <a:pt x="279544" y="446931"/>
                    <a:pt x="289808" y="445268"/>
                  </a:cubicBezTo>
                  <a:lnTo>
                    <a:pt x="308441" y="482438"/>
                  </a:lnTo>
                  <a:cubicBezTo>
                    <a:pt x="292166" y="485947"/>
                    <a:pt x="275567" y="487748"/>
                    <a:pt x="258645" y="487748"/>
                  </a:cubicBezTo>
                  <a:cubicBezTo>
                    <a:pt x="241677" y="487748"/>
                    <a:pt x="225032" y="485947"/>
                    <a:pt x="208803" y="482438"/>
                  </a:cubicBezTo>
                  <a:close/>
                  <a:moveTo>
                    <a:pt x="65723" y="268447"/>
                  </a:moveTo>
                  <a:cubicBezTo>
                    <a:pt x="68684" y="311494"/>
                    <a:pt x="85843" y="351770"/>
                    <a:pt x="114889" y="383917"/>
                  </a:cubicBezTo>
                  <a:lnTo>
                    <a:pt x="189076" y="309462"/>
                  </a:lnTo>
                  <a:cubicBezTo>
                    <a:pt x="180751" y="297638"/>
                    <a:pt x="175432" y="283596"/>
                    <a:pt x="174091" y="268447"/>
                  </a:cubicBezTo>
                  <a:close/>
                  <a:moveTo>
                    <a:pt x="343048" y="268400"/>
                  </a:moveTo>
                  <a:cubicBezTo>
                    <a:pt x="341753" y="283596"/>
                    <a:pt x="336387" y="297591"/>
                    <a:pt x="328108" y="309323"/>
                  </a:cubicBezTo>
                  <a:lnTo>
                    <a:pt x="402250" y="383871"/>
                  </a:lnTo>
                  <a:cubicBezTo>
                    <a:pt x="431249" y="351770"/>
                    <a:pt x="448362" y="311448"/>
                    <a:pt x="451415" y="268400"/>
                  </a:cubicBezTo>
                  <a:close/>
                  <a:moveTo>
                    <a:pt x="404470" y="127896"/>
                  </a:moveTo>
                  <a:lnTo>
                    <a:pt x="324871" y="207894"/>
                  </a:lnTo>
                  <a:cubicBezTo>
                    <a:pt x="333057" y="218194"/>
                    <a:pt x="338978" y="230387"/>
                    <a:pt x="341706" y="243736"/>
                  </a:cubicBezTo>
                  <a:lnTo>
                    <a:pt x="451646" y="243736"/>
                  </a:lnTo>
                  <a:cubicBezTo>
                    <a:pt x="449241" y="200688"/>
                    <a:pt x="432776" y="160320"/>
                    <a:pt x="404470" y="127896"/>
                  </a:cubicBezTo>
                  <a:close/>
                  <a:moveTo>
                    <a:pt x="112715" y="127896"/>
                  </a:moveTo>
                  <a:cubicBezTo>
                    <a:pt x="84409" y="160366"/>
                    <a:pt x="67944" y="200688"/>
                    <a:pt x="65538" y="243736"/>
                  </a:cubicBezTo>
                  <a:lnTo>
                    <a:pt x="175478" y="243736"/>
                  </a:lnTo>
                  <a:cubicBezTo>
                    <a:pt x="178207" y="230387"/>
                    <a:pt x="184127" y="218194"/>
                    <a:pt x="192314" y="207894"/>
                  </a:cubicBezTo>
                  <a:close/>
                  <a:moveTo>
                    <a:pt x="270895" y="62031"/>
                  </a:moveTo>
                  <a:lnTo>
                    <a:pt x="270895" y="176994"/>
                  </a:lnTo>
                  <a:cubicBezTo>
                    <a:pt x="284077" y="178887"/>
                    <a:pt x="296287" y="183830"/>
                    <a:pt x="306786" y="191081"/>
                  </a:cubicBezTo>
                  <a:lnTo>
                    <a:pt x="387079" y="110436"/>
                  </a:lnTo>
                  <a:cubicBezTo>
                    <a:pt x="354703" y="81615"/>
                    <a:pt x="314187" y="64710"/>
                    <a:pt x="270895" y="62031"/>
                  </a:cubicBezTo>
                  <a:close/>
                  <a:moveTo>
                    <a:pt x="246243" y="62031"/>
                  </a:moveTo>
                  <a:cubicBezTo>
                    <a:pt x="202952" y="64710"/>
                    <a:pt x="162435" y="81615"/>
                    <a:pt x="130059" y="110483"/>
                  </a:cubicBezTo>
                  <a:lnTo>
                    <a:pt x="210352" y="191174"/>
                  </a:lnTo>
                  <a:cubicBezTo>
                    <a:pt x="220805" y="183876"/>
                    <a:pt x="233015" y="178980"/>
                    <a:pt x="246243" y="177040"/>
                  </a:cubicBezTo>
                  <a:close/>
                  <a:moveTo>
                    <a:pt x="209149" y="0"/>
                  </a:moveTo>
                  <a:lnTo>
                    <a:pt x="308035" y="0"/>
                  </a:lnTo>
                  <a:cubicBezTo>
                    <a:pt x="318257" y="0"/>
                    <a:pt x="326536" y="8268"/>
                    <a:pt x="326536" y="18476"/>
                  </a:cubicBezTo>
                  <a:lnTo>
                    <a:pt x="326536" y="31593"/>
                  </a:lnTo>
                  <a:cubicBezTo>
                    <a:pt x="334306" y="33949"/>
                    <a:pt x="341938" y="36720"/>
                    <a:pt x="349477" y="39907"/>
                  </a:cubicBezTo>
                  <a:cubicBezTo>
                    <a:pt x="356692" y="42909"/>
                    <a:pt x="363630" y="46327"/>
                    <a:pt x="370429" y="50022"/>
                  </a:cubicBezTo>
                  <a:lnTo>
                    <a:pt x="379263" y="41200"/>
                  </a:lnTo>
                  <a:cubicBezTo>
                    <a:pt x="386478" y="33995"/>
                    <a:pt x="398179" y="33995"/>
                    <a:pt x="405395" y="41200"/>
                  </a:cubicBezTo>
                  <a:lnTo>
                    <a:pt x="475327" y="110991"/>
                  </a:lnTo>
                  <a:cubicBezTo>
                    <a:pt x="482542" y="118196"/>
                    <a:pt x="482542" y="129882"/>
                    <a:pt x="475327" y="137087"/>
                  </a:cubicBezTo>
                  <a:lnTo>
                    <a:pt x="465568" y="146833"/>
                  </a:lnTo>
                  <a:cubicBezTo>
                    <a:pt x="468482" y="152375"/>
                    <a:pt x="471211" y="158103"/>
                    <a:pt x="473662" y="163922"/>
                  </a:cubicBezTo>
                  <a:cubicBezTo>
                    <a:pt x="477038" y="171959"/>
                    <a:pt x="479952" y="179996"/>
                    <a:pt x="482404" y="188264"/>
                  </a:cubicBezTo>
                  <a:lnTo>
                    <a:pt x="496464" y="188264"/>
                  </a:lnTo>
                  <a:cubicBezTo>
                    <a:pt x="506732" y="188264"/>
                    <a:pt x="514965" y="196578"/>
                    <a:pt x="515057" y="206739"/>
                  </a:cubicBezTo>
                  <a:lnTo>
                    <a:pt x="515057" y="305397"/>
                  </a:lnTo>
                  <a:cubicBezTo>
                    <a:pt x="515057" y="315605"/>
                    <a:pt x="506778" y="323872"/>
                    <a:pt x="496556" y="323872"/>
                  </a:cubicBezTo>
                  <a:lnTo>
                    <a:pt x="481571" y="323872"/>
                  </a:lnTo>
                  <a:cubicBezTo>
                    <a:pt x="479258" y="331124"/>
                    <a:pt x="476668" y="338329"/>
                    <a:pt x="473662" y="345442"/>
                  </a:cubicBezTo>
                  <a:cubicBezTo>
                    <a:pt x="470702" y="352463"/>
                    <a:pt x="467418" y="359207"/>
                    <a:pt x="463857" y="365811"/>
                  </a:cubicBezTo>
                  <a:lnTo>
                    <a:pt x="475281" y="377266"/>
                  </a:lnTo>
                  <a:cubicBezTo>
                    <a:pt x="482496" y="384472"/>
                    <a:pt x="482496" y="396157"/>
                    <a:pt x="475281" y="403363"/>
                  </a:cubicBezTo>
                  <a:lnTo>
                    <a:pt x="415709" y="462853"/>
                  </a:lnTo>
                  <a:lnTo>
                    <a:pt x="384998" y="401515"/>
                  </a:lnTo>
                  <a:lnTo>
                    <a:pt x="322697" y="338791"/>
                  </a:lnTo>
                  <a:lnTo>
                    <a:pt x="439482" y="572181"/>
                  </a:lnTo>
                  <a:cubicBezTo>
                    <a:pt x="445217" y="584513"/>
                    <a:pt x="439852" y="599155"/>
                    <a:pt x="427549" y="604882"/>
                  </a:cubicBezTo>
                  <a:cubicBezTo>
                    <a:pt x="424219" y="606406"/>
                    <a:pt x="420611" y="607145"/>
                    <a:pt x="417189" y="607145"/>
                  </a:cubicBezTo>
                  <a:cubicBezTo>
                    <a:pt x="407846" y="607145"/>
                    <a:pt x="398966" y="601926"/>
                    <a:pt x="394803" y="592919"/>
                  </a:cubicBezTo>
                  <a:lnTo>
                    <a:pt x="270525" y="344703"/>
                  </a:lnTo>
                  <a:cubicBezTo>
                    <a:pt x="266640" y="345165"/>
                    <a:pt x="262709" y="345489"/>
                    <a:pt x="258639" y="345489"/>
                  </a:cubicBezTo>
                  <a:cubicBezTo>
                    <a:pt x="254568" y="345489"/>
                    <a:pt x="250591" y="345258"/>
                    <a:pt x="246706" y="344703"/>
                  </a:cubicBezTo>
                  <a:lnTo>
                    <a:pt x="122474" y="592919"/>
                  </a:lnTo>
                  <a:cubicBezTo>
                    <a:pt x="118265" y="601880"/>
                    <a:pt x="109385" y="607145"/>
                    <a:pt x="100088" y="607145"/>
                  </a:cubicBezTo>
                  <a:cubicBezTo>
                    <a:pt x="96620" y="607145"/>
                    <a:pt x="93104" y="606406"/>
                    <a:pt x="89728" y="604882"/>
                  </a:cubicBezTo>
                  <a:cubicBezTo>
                    <a:pt x="77379" y="599155"/>
                    <a:pt x="72014" y="584513"/>
                    <a:pt x="77749" y="572181"/>
                  </a:cubicBezTo>
                  <a:lnTo>
                    <a:pt x="194534" y="338791"/>
                  </a:lnTo>
                  <a:lnTo>
                    <a:pt x="132511" y="401099"/>
                  </a:lnTo>
                  <a:lnTo>
                    <a:pt x="100690" y="464239"/>
                  </a:lnTo>
                  <a:lnTo>
                    <a:pt x="39684" y="403316"/>
                  </a:lnTo>
                  <a:cubicBezTo>
                    <a:pt x="32469" y="396111"/>
                    <a:pt x="32469" y="384425"/>
                    <a:pt x="39684" y="377220"/>
                  </a:cubicBezTo>
                  <a:lnTo>
                    <a:pt x="52542" y="364380"/>
                  </a:lnTo>
                  <a:cubicBezTo>
                    <a:pt x="49258" y="358237"/>
                    <a:pt x="46252" y="351909"/>
                    <a:pt x="43476" y="345442"/>
                  </a:cubicBezTo>
                  <a:cubicBezTo>
                    <a:pt x="40748" y="339022"/>
                    <a:pt x="38343" y="332556"/>
                    <a:pt x="36261" y="326043"/>
                  </a:cubicBezTo>
                  <a:lnTo>
                    <a:pt x="18501" y="326043"/>
                  </a:lnTo>
                  <a:cubicBezTo>
                    <a:pt x="8233" y="326043"/>
                    <a:pt x="0" y="317776"/>
                    <a:pt x="0" y="307568"/>
                  </a:cubicBezTo>
                  <a:lnTo>
                    <a:pt x="0" y="208910"/>
                  </a:lnTo>
                  <a:cubicBezTo>
                    <a:pt x="0" y="198656"/>
                    <a:pt x="8233" y="190435"/>
                    <a:pt x="18501" y="190435"/>
                  </a:cubicBezTo>
                  <a:lnTo>
                    <a:pt x="34087" y="190435"/>
                  </a:lnTo>
                  <a:cubicBezTo>
                    <a:pt x="36678" y="181474"/>
                    <a:pt x="39823" y="172698"/>
                    <a:pt x="43476" y="164015"/>
                  </a:cubicBezTo>
                  <a:cubicBezTo>
                    <a:pt x="45743" y="158657"/>
                    <a:pt x="48194" y="153345"/>
                    <a:pt x="50877" y="148218"/>
                  </a:cubicBezTo>
                  <a:lnTo>
                    <a:pt x="39684" y="137087"/>
                  </a:lnTo>
                  <a:cubicBezTo>
                    <a:pt x="32469" y="129882"/>
                    <a:pt x="32469" y="118196"/>
                    <a:pt x="39684" y="110991"/>
                  </a:cubicBezTo>
                  <a:lnTo>
                    <a:pt x="109616" y="41200"/>
                  </a:lnTo>
                  <a:cubicBezTo>
                    <a:pt x="116831" y="33995"/>
                    <a:pt x="128579" y="33995"/>
                    <a:pt x="135795" y="41200"/>
                  </a:cubicBezTo>
                  <a:lnTo>
                    <a:pt x="145415" y="50807"/>
                  </a:lnTo>
                  <a:cubicBezTo>
                    <a:pt x="152630" y="46789"/>
                    <a:pt x="160077" y="43186"/>
                    <a:pt x="167708" y="39907"/>
                  </a:cubicBezTo>
                  <a:cubicBezTo>
                    <a:pt x="175247" y="36720"/>
                    <a:pt x="182879" y="33949"/>
                    <a:pt x="190649" y="31593"/>
                  </a:cubicBezTo>
                  <a:lnTo>
                    <a:pt x="190649" y="18476"/>
                  </a:lnTo>
                  <a:cubicBezTo>
                    <a:pt x="190649" y="8268"/>
                    <a:pt x="198928" y="0"/>
                    <a:pt x="209149" y="0"/>
                  </a:cubicBezTo>
                  <a:close/>
                </a:path>
              </a:pathLst>
            </a:custGeom>
            <a:solidFill>
              <a:srgbClr val="2259A2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55477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805" y="2292985"/>
            <a:ext cx="375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产品内容总策划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7254" y="309154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188855" y="3387455"/>
            <a:ext cx="2336890" cy="368300"/>
            <a:chOff x="5050972" y="3786870"/>
            <a:chExt cx="2336890" cy="368300"/>
          </a:xfrm>
        </p:grpSpPr>
        <p:sp>
          <p:nvSpPr>
            <p:cNvPr id="9" name="文本框 8"/>
            <p:cNvSpPr txBox="1"/>
            <p:nvPr/>
          </p:nvSpPr>
          <p:spPr>
            <a:xfrm>
              <a:off x="5312319" y="3786870"/>
              <a:ext cx="207554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应用功能</a:t>
              </a:r>
              <a:endPara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5050972" y="3863092"/>
              <a:ext cx="216000" cy="21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88855" y="3802110"/>
            <a:ext cx="2336800" cy="367665"/>
            <a:chOff x="7714343" y="3786843"/>
            <a:chExt cx="2336800" cy="368300"/>
          </a:xfrm>
        </p:grpSpPr>
        <p:sp>
          <p:nvSpPr>
            <p:cNvPr id="12" name="文本框 11"/>
            <p:cNvSpPr txBox="1"/>
            <p:nvPr/>
          </p:nvSpPr>
          <p:spPr>
            <a:xfrm>
              <a:off x="7975600" y="3786843"/>
              <a:ext cx="207554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设计与测试规范</a:t>
              </a:r>
              <a:endPara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7714343" y="3863092"/>
              <a:ext cx="216000" cy="21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88855" y="4216130"/>
            <a:ext cx="2336618" cy="367665"/>
            <a:chOff x="5058229" y="4215650"/>
            <a:chExt cx="2336618" cy="368300"/>
          </a:xfrm>
        </p:grpSpPr>
        <p:sp>
          <p:nvSpPr>
            <p:cNvPr id="11" name="文本框 10"/>
            <p:cNvSpPr txBox="1"/>
            <p:nvPr/>
          </p:nvSpPr>
          <p:spPr>
            <a:xfrm>
              <a:off x="5319304" y="4215650"/>
              <a:ext cx="207554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开发日程</a:t>
              </a:r>
              <a:endPara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5058229" y="4291263"/>
              <a:ext cx="216000" cy="21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8984" y="1489164"/>
            <a:ext cx="3357154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4" cy="731160"/>
            <a:chOff x="6444343" y="420914"/>
            <a:chExt cx="5284224" cy="731160"/>
          </a:xfrm>
        </p:grpSpPr>
        <p:sp>
          <p:nvSpPr>
            <p:cNvPr id="5" name="文本框 4"/>
            <p:cNvSpPr txBox="1"/>
            <p:nvPr/>
          </p:nvSpPr>
          <p:spPr>
            <a:xfrm>
              <a:off x="8390282" y="420914"/>
              <a:ext cx="3338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产品内容总策划</a:t>
              </a:r>
              <a:endPara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7753" y="2336488"/>
            <a:ext cx="2733222" cy="995317"/>
            <a:chOff x="5058228" y="2631763"/>
            <a:chExt cx="2733222" cy="995317"/>
          </a:xfrm>
        </p:grpSpPr>
        <p:sp>
          <p:nvSpPr>
            <p:cNvPr id="10" name="文本框 9"/>
            <p:cNvSpPr txBox="1"/>
            <p:nvPr/>
          </p:nvSpPr>
          <p:spPr>
            <a:xfrm>
              <a:off x="5058228" y="2981920"/>
              <a:ext cx="273322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用户点开已有工具，按照提示使用即可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58228" y="2631763"/>
              <a:ext cx="207554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小工具的使用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53853" y="2336488"/>
            <a:ext cx="2733222" cy="1272177"/>
            <a:chOff x="5058228" y="2631763"/>
            <a:chExt cx="2733222" cy="1272177"/>
          </a:xfrm>
        </p:grpSpPr>
        <p:sp>
          <p:nvSpPr>
            <p:cNvPr id="16" name="文本框 15"/>
            <p:cNvSpPr txBox="1"/>
            <p:nvPr/>
          </p:nvSpPr>
          <p:spPr>
            <a:xfrm>
              <a:off x="5058228" y="2981920"/>
              <a:ext cx="2733222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用户可以通过在平台自己搜索需要的小工具，下载到自己的工具箱。对于不再需要的小工具，可以进行删除。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58228" y="2631763"/>
              <a:ext cx="207554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小工具安装与删除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67753" y="3955738"/>
            <a:ext cx="2733222" cy="995317"/>
            <a:chOff x="5058228" y="2631763"/>
            <a:chExt cx="2733222" cy="995317"/>
          </a:xfrm>
        </p:grpSpPr>
        <p:sp>
          <p:nvSpPr>
            <p:cNvPr id="19" name="文本框 18"/>
            <p:cNvSpPr txBox="1"/>
            <p:nvPr/>
          </p:nvSpPr>
          <p:spPr>
            <a:xfrm>
              <a:off x="5058228" y="2981920"/>
              <a:ext cx="273322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用户将自己的需求发布在平台上，等待开发人员审理。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8228" y="2631763"/>
              <a:ext cx="207554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小工具的个性化订制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53853" y="3955738"/>
            <a:ext cx="2733222" cy="1549037"/>
            <a:chOff x="5058228" y="2631763"/>
            <a:chExt cx="2733222" cy="1549037"/>
          </a:xfrm>
        </p:grpSpPr>
        <p:sp>
          <p:nvSpPr>
            <p:cNvPr id="22" name="文本框 21"/>
            <p:cNvSpPr txBox="1"/>
            <p:nvPr/>
          </p:nvSpPr>
          <p:spPr>
            <a:xfrm>
              <a:off x="5058228" y="2981920"/>
              <a:ext cx="273322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开发人员（这里的开发人员不一定是app管理者，也可以是有开发能力的用户）接受用户订单，开发完毕之后将小工具提供给用户。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8228" y="2631763"/>
              <a:ext cx="207554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小工具的开发</a:t>
              </a:r>
              <a:endPara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4740" y="2228215"/>
            <a:ext cx="3239770" cy="3239770"/>
            <a:chOff x="1724" y="3509"/>
            <a:chExt cx="5102" cy="5102"/>
          </a:xfrm>
        </p:grpSpPr>
        <p:sp>
          <p:nvSpPr>
            <p:cNvPr id="2" name="椭圆 1"/>
            <p:cNvSpPr/>
            <p:nvPr/>
          </p:nvSpPr>
          <p:spPr>
            <a:xfrm>
              <a:off x="1724" y="3509"/>
              <a:ext cx="5102" cy="5102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09" y="5552"/>
              <a:ext cx="4531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应用功能</a:t>
              </a:r>
              <a:endParaRPr lang="zh-CN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4070" y="421005"/>
            <a:ext cx="333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产品内容总策划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775200" cy="6858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706" y="1397363"/>
            <a:ext cx="540000" cy="540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6706" y="2340791"/>
            <a:ext cx="540000" cy="540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6706" y="3284219"/>
            <a:ext cx="540000" cy="540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３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36706" y="4227647"/>
            <a:ext cx="540000" cy="540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４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6706" y="5171077"/>
            <a:ext cx="540000" cy="5400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0825" y="1437005"/>
            <a:ext cx="3521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设计要求简约，且符合大众审美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00825" y="2379980"/>
            <a:ext cx="3807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用户操作要求方便、简单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0825" y="3323590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小工具要求简单且实用，同时占用内存不宜过多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00825" y="4267200"/>
            <a:ext cx="485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要求产品能够处理各种异常，提高鲁棒性及安全性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00825" y="5210175"/>
            <a:ext cx="462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要求产品兼容性高，对系统版本要求低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1215" y="3060065"/>
            <a:ext cx="3112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设计与测试规范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34070" y="421005"/>
            <a:ext cx="333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产品内容总策划</a:t>
            </a:r>
            <a:endParaRPr lang="zh-CN" altLang="en-US" sz="2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02153" y="838200"/>
            <a:ext cx="10394496" cy="6019800"/>
            <a:chOff x="1421" y="1320"/>
            <a:chExt cx="16369" cy="9480"/>
          </a:xfrm>
        </p:grpSpPr>
        <p:grpSp>
          <p:nvGrpSpPr>
            <p:cNvPr id="23" name="组合 22"/>
            <p:cNvGrpSpPr/>
            <p:nvPr/>
          </p:nvGrpSpPr>
          <p:grpSpPr>
            <a:xfrm>
              <a:off x="1421" y="2371"/>
              <a:ext cx="16369" cy="8429"/>
              <a:chOff x="902153" y="1505555"/>
              <a:chExt cx="10394496" cy="5352445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96000" y="1924050"/>
                <a:ext cx="0" cy="4933950"/>
              </a:xfrm>
              <a:prstGeom prst="line">
                <a:avLst/>
              </a:prstGeom>
              <a:ln>
                <a:solidFill>
                  <a:srgbClr val="2259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泪滴形 10"/>
              <p:cNvSpPr>
                <a:spLocks noChangeAspect="1"/>
              </p:cNvSpPr>
              <p:nvPr/>
            </p:nvSpPr>
            <p:spPr>
              <a:xfrm rot="8099349">
                <a:off x="5916846" y="1558006"/>
                <a:ext cx="360000" cy="36000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泪滴形 11"/>
              <p:cNvSpPr>
                <a:spLocks noChangeAspect="1"/>
              </p:cNvSpPr>
              <p:nvPr/>
            </p:nvSpPr>
            <p:spPr>
              <a:xfrm rot="8099349">
                <a:off x="5916637" y="2359966"/>
                <a:ext cx="360000" cy="35941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泪滴形 12"/>
              <p:cNvSpPr>
                <a:spLocks noChangeAspect="1"/>
              </p:cNvSpPr>
              <p:nvPr/>
            </p:nvSpPr>
            <p:spPr>
              <a:xfrm rot="8099349">
                <a:off x="5916637" y="3161336"/>
                <a:ext cx="360000" cy="35941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泪滴形 13"/>
              <p:cNvSpPr>
                <a:spLocks noChangeAspect="1"/>
              </p:cNvSpPr>
              <p:nvPr/>
            </p:nvSpPr>
            <p:spPr>
              <a:xfrm rot="8099349">
                <a:off x="5916637" y="3962706"/>
                <a:ext cx="360000" cy="35941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77452" y="1890183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2019.10.1 – 2019.10.15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477452" y="1505555"/>
                <a:ext cx="180929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撰写产品设计方案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477452" y="3495463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2019.10.24 – 2019.11.24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477453" y="3110835"/>
                <a:ext cx="223647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小工具的设计与开发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02153" y="2694093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2019.10.16 – 2019.10.23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912053" y="2309465"/>
                <a:ext cx="180929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2153" y="4320963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2019.11.25 – 2019.11.28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454853" y="3936335"/>
                <a:ext cx="226631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小工具下载与删除功能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泪滴形 1"/>
              <p:cNvSpPr>
                <a:spLocks noChangeAspect="1"/>
              </p:cNvSpPr>
              <p:nvPr/>
            </p:nvSpPr>
            <p:spPr>
              <a:xfrm rot="8099349">
                <a:off x="5916637" y="4764076"/>
                <a:ext cx="360000" cy="35941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477452" y="5152178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2019.11.29 – 2019.12.7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477453" y="4713575"/>
                <a:ext cx="468185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用户管理功能，用户订制功能与开发人员接单功能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泪滴形 8"/>
              <p:cNvSpPr>
                <a:spLocks noChangeAspect="1"/>
              </p:cNvSpPr>
              <p:nvPr/>
            </p:nvSpPr>
            <p:spPr>
              <a:xfrm rot="8099349">
                <a:off x="5916637" y="5565446"/>
                <a:ext cx="360000" cy="359410"/>
              </a:xfrm>
              <a:prstGeom prst="teardrop">
                <a:avLst/>
              </a:prstGeom>
              <a:solidFill>
                <a:srgbClr val="2259A2"/>
              </a:solidFill>
              <a:ln>
                <a:solidFill>
                  <a:srgbClr val="2259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02153" y="5905288"/>
                <a:ext cx="481919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2019.12.8 – 2019.12.15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912053" y="5520660"/>
                <a:ext cx="180929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产品测试</a:t>
                </a:r>
                <a:endPara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175" y="1320"/>
              <a:ext cx="28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开发日程</a:t>
              </a:r>
              <a:endParaRPr lang="zh-CN" altLang="en-US" sz="24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805" y="2292985"/>
            <a:ext cx="4030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技术解决方案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87254" y="309154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1798</Words>
  <Application>WPS 演示</Application>
  <PresentationFormat>宽屏</PresentationFormat>
  <Paragraphs>190</Paragraphs>
  <Slides>18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Agency FB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荷西EEE</cp:lastModifiedBy>
  <cp:revision>64</cp:revision>
  <dcterms:created xsi:type="dcterms:W3CDTF">2017-08-18T03:02:00Z</dcterms:created>
  <dcterms:modified xsi:type="dcterms:W3CDTF">2019-10-23T04:54:45Z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