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ty yvan" initials="my" lastIdx="1" clrIdx="0">
    <p:extLst>
      <p:ext uri="{19B8F6BF-5375-455C-9EA6-DF929625EA0E}">
        <p15:presenceInfo xmlns:p15="http://schemas.microsoft.com/office/powerpoint/2012/main" userId="f7de9ef362b6e1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99BE2-3DD8-4E14-99EC-4AA239ECD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00A6A2-435D-4FED-903D-2D280D0FC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5DE9D-E7EE-4A78-8E59-5869E7DD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2405E-8585-4D28-90A6-8C60C2C5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6FC21-B7AA-40B7-AEFF-30405169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23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B479D-4E5D-41F9-BAF9-5307A40F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DA3D1A-E468-45E0-8683-F84880247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62C7B-352B-4690-9E4F-AC9124C5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BF7ED-54F2-4FBE-BB40-445ED366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90B95-3B43-4F22-9306-9035F132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9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704187-B8CB-4C19-8BEB-B9F76AD71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9612BE-F027-427B-BED1-5B0456A31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BE8C2-087E-4AA7-A192-F89B3D30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DB851-9D80-43C9-9218-3CA4862D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FDAA1-42F5-4DB8-BB71-71916D42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9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3B6A3-547A-4CAC-A321-66ABF6FA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421D8-58AA-4AAA-A88A-E897DAE7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7A56A-DBAD-41A2-9525-DA251DB6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BFBB9-F0EC-4D2B-9934-E82B9DC0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2BEF8-92D2-4E59-8EB3-7B058176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93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023E9-13CA-4012-9BA7-F6F93498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0A3D8-D223-466B-A68A-1BCFB10D1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DBD3D-EA62-4577-BC16-1D5F1076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02D5F-CE71-4E0D-B7D1-ED4609EF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41A6D-A444-4E7D-A564-85BBCBE7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2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22DF4-EE1F-455A-BA5B-8850F890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CA90E-B01D-4AA4-81A2-E81D11A08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12BCF-B61F-4B3A-AD8E-30877D24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9F603-923D-4F4F-B2AF-EE51B302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AFBE3-8E8F-44E1-9A54-C1B04DB6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D5E0A8-B2E2-4BFD-A8E6-56810A13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1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5D1E-BF36-4FC7-8F0F-106D1FE5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78119-93FE-4163-BDB7-49F7CA1E6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1D1DB0-5A45-44A7-93EB-6012A5C0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3E3E08-151C-4BD4-8C72-DB6BB4EBC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27A491-D3C5-4C74-9131-CEB769682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88E37D-617F-414F-BAB0-30CE457C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2E9C73-A735-4DC5-9EC7-99275216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8269E6-2D7E-4D16-A17D-41BA3BF4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24EA-7A5E-440F-973C-5D65B1DD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ED7464-CBF1-4E33-974B-18D3534F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C7815C-5A02-4A95-A055-05E5FBD7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3FB9D8-26B9-4FF7-81D6-47AB9FB9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5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66AE1F-9041-42DC-835F-694D51A0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80FE2C-8816-4CF8-9C44-BF5E5163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AF8AB-FB7B-4682-A547-F1815E6D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5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5B87-977A-4021-8FA7-9798A146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FE489-194D-45B4-BB12-08F43C3D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8FB2B-AB1E-4449-B3F8-29599F92F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00BEF8-168F-40A9-9AF4-0D1FF065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40BA3F-AC49-42E8-A66D-16F2AE75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A7935-E40B-4E9F-9200-90CB76E9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2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28012-FBD7-464B-A9AF-F54B7B86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9A66DE-3A7D-4359-9721-C33B8C195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A0052-1AB9-4AD4-8BBD-52C24778D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EA852-5F10-4704-9643-71C0790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0A198D-5E87-4890-BEBD-E5F2ECD4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05B174-1F02-4372-9499-846C694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8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18F427-31F5-4957-A891-46A2BC18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F426E-4025-4A09-B20E-CC82A61C3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FB81C-5C63-4F2F-BB5D-FD8B6C973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9DC59-5BDC-4117-9A16-0E525F0DD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AC17E-7F4E-4CBC-98C8-B3439896D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3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880F7D-C6DA-42CC-A469-02D93ECA8086}"/>
              </a:ext>
            </a:extLst>
          </p:cNvPr>
          <p:cNvSpPr/>
          <p:nvPr/>
        </p:nvSpPr>
        <p:spPr>
          <a:xfrm>
            <a:off x="1002890" y="884904"/>
            <a:ext cx="2900516" cy="47194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D75732-DCF9-4FCC-9FE7-7A4D7CC9D8E1}"/>
              </a:ext>
            </a:extLst>
          </p:cNvPr>
          <p:cNvSpPr txBox="1"/>
          <p:nvPr/>
        </p:nvSpPr>
        <p:spPr>
          <a:xfrm>
            <a:off x="1160207" y="353961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Window </a:t>
            </a:r>
            <a:r>
              <a:rPr lang="zh-CN" altLang="en-US" sz="2400" dirty="0"/>
              <a:t>全局作用域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9C31129-E248-4421-B794-73C214F1F028}"/>
              </a:ext>
            </a:extLst>
          </p:cNvPr>
          <p:cNvCxnSpPr/>
          <p:nvPr/>
        </p:nvCxnSpPr>
        <p:spPr>
          <a:xfrm>
            <a:off x="1081548" y="1897626"/>
            <a:ext cx="282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C1A4D98-6A24-4F36-922F-F84A2E5A83A3}"/>
              </a:ext>
            </a:extLst>
          </p:cNvPr>
          <p:cNvSpPr txBox="1"/>
          <p:nvPr/>
        </p:nvSpPr>
        <p:spPr>
          <a:xfrm>
            <a:off x="1091380" y="1021933"/>
            <a:ext cx="143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a</a:t>
            </a:r>
          </a:p>
          <a:p>
            <a:r>
              <a:rPr lang="en-US" altLang="zh-CN" dirty="0" err="1"/>
              <a:t>fn</a:t>
            </a:r>
            <a:r>
              <a:rPr lang="en-US" altLang="zh-CN" dirty="0"/>
              <a:t> = AAff11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B687DB-75A0-49C9-BF9D-5E2F063866A8}"/>
              </a:ext>
            </a:extLst>
          </p:cNvPr>
          <p:cNvSpPr/>
          <p:nvPr/>
        </p:nvSpPr>
        <p:spPr>
          <a:xfrm>
            <a:off x="4463845" y="884904"/>
            <a:ext cx="2320413" cy="23892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1E8EB7-4A28-4498-AD4B-639165EF3DF1}"/>
              </a:ext>
            </a:extLst>
          </p:cNvPr>
          <p:cNvSpPr txBox="1"/>
          <p:nvPr/>
        </p:nvSpPr>
        <p:spPr>
          <a:xfrm>
            <a:off x="4463845" y="40012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347F1EA-9C61-4FDA-91BF-AD7BE8876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998" y="1021933"/>
            <a:ext cx="187210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“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”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341DFD7-5B88-438E-AEF4-5DCA78A98747}"/>
              </a:ext>
            </a:extLst>
          </p:cNvPr>
          <p:cNvCxnSpPr>
            <a:cxnSpLocks/>
          </p:cNvCxnSpPr>
          <p:nvPr/>
        </p:nvCxnSpPr>
        <p:spPr>
          <a:xfrm flipH="1">
            <a:off x="2438400" y="678426"/>
            <a:ext cx="1877962" cy="855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E8DDE6D-77FD-407E-AF4F-3970BC99245B}"/>
              </a:ext>
            </a:extLst>
          </p:cNvPr>
          <p:cNvSpPr txBox="1"/>
          <p:nvPr/>
        </p:nvSpPr>
        <p:spPr>
          <a:xfrm>
            <a:off x="1002890" y="2212257"/>
            <a:ext cx="3146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Console.log(a) // undefined</a:t>
            </a:r>
          </a:p>
          <a:p>
            <a:endParaRPr lang="en-US" altLang="zh-CN" dirty="0"/>
          </a:p>
          <a:p>
            <a:r>
              <a:rPr lang="en-US" altLang="zh-CN" dirty="0"/>
              <a:t>a=1</a:t>
            </a:r>
          </a:p>
          <a:p>
            <a:endParaRPr lang="en-US" altLang="zh-CN" dirty="0"/>
          </a:p>
          <a:p>
            <a:r>
              <a:rPr lang="en-US" altLang="zh-CN" dirty="0" err="1"/>
              <a:t>fn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Console.log(1)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F2D1DA-2CEF-4D77-9194-F4D21600F4C1}"/>
              </a:ext>
            </a:extLst>
          </p:cNvPr>
          <p:cNvSpPr/>
          <p:nvPr/>
        </p:nvSpPr>
        <p:spPr>
          <a:xfrm>
            <a:off x="4463845" y="4031226"/>
            <a:ext cx="2458065" cy="1573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FA8424-E1BD-452B-8E3A-ED134AEBA6EC}"/>
              </a:ext>
            </a:extLst>
          </p:cNvPr>
          <p:cNvSpPr txBox="1"/>
          <p:nvPr/>
        </p:nvSpPr>
        <p:spPr>
          <a:xfrm>
            <a:off x="4463845" y="3689585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Fn</a:t>
            </a:r>
            <a:r>
              <a:rPr lang="en-US" altLang="zh-CN" dirty="0"/>
              <a:t>() </a:t>
            </a:r>
            <a:r>
              <a:rPr lang="zh-CN" altLang="en-US" dirty="0"/>
              <a:t>私有作用域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4D72B5F-4BA9-4999-8215-686BA8F1A155}"/>
              </a:ext>
            </a:extLst>
          </p:cNvPr>
          <p:cNvSpPr txBox="1"/>
          <p:nvPr/>
        </p:nvSpPr>
        <p:spPr>
          <a:xfrm>
            <a:off x="4591665" y="4316361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53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1302187"/>
            <a:ext cx="3578943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console.log(a);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var a = 13;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</a:t>
            </a:r>
            <a:r>
              <a:rPr lang="en-US" altLang="zh-CN" sz="3200" dirty="0" err="1">
                <a:solidFill>
                  <a:srgbClr val="00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console.log(a);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    var a = 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</a:t>
            </a:r>
            <a:r>
              <a:rPr lang="en-US" altLang="zh-CN" sz="3200" dirty="0" err="1">
                <a:solidFill>
                  <a:srgbClr val="00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console.log(a);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452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53180" y="7172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:var a =13 </a:t>
            </a:r>
          </a:p>
          <a:p>
            <a:r>
              <a:rPr lang="en-US" altLang="zh-CN" sz="2000" b="1" dirty="0" err="1"/>
              <a:t>Fn</a:t>
            </a:r>
            <a:r>
              <a:rPr lang="en-US" altLang="zh-CN" sz="2000" b="1" dirty="0"/>
              <a:t> = aaff11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220865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console.log(a);</a:t>
            </a:r>
          </a:p>
          <a:p>
            <a:r>
              <a:rPr lang="pt-BR" altLang="zh-CN" dirty="0"/>
              <a:t>        var a = 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 =&gt; undefined</a:t>
            </a:r>
          </a:p>
          <a:p>
            <a:r>
              <a:rPr lang="en-US" altLang="zh-CN" sz="2400" dirty="0" err="1"/>
              <a:t>Fn</a:t>
            </a:r>
            <a:r>
              <a:rPr lang="en-US" altLang="zh-CN" sz="2400" dirty="0"/>
              <a:t>() =&gt; </a:t>
            </a:r>
            <a:r>
              <a:rPr lang="en-US" altLang="zh-CN" sz="2400" dirty="0" err="1"/>
              <a:t>undfined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 =&gt; 13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2" y="3429000"/>
            <a:ext cx="2220865" cy="26038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17871" y="3976140"/>
            <a:ext cx="236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a=&gt; undefined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5647C96-D4B2-4138-9941-52355F126959}"/>
              </a:ext>
            </a:extLst>
          </p:cNvPr>
          <p:cNvSpPr/>
          <p:nvPr/>
        </p:nvSpPr>
        <p:spPr>
          <a:xfrm>
            <a:off x="10152650" y="1292657"/>
            <a:ext cx="1911532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B69EA1-F047-4FC3-A80F-AD9205A7E5CD}"/>
              </a:ext>
            </a:extLst>
          </p:cNvPr>
          <p:cNvSpPr txBox="1"/>
          <p:nvPr/>
        </p:nvSpPr>
        <p:spPr>
          <a:xfrm>
            <a:off x="10290301" y="1567959"/>
            <a:ext cx="163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console.log(x1);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118D1D-4BC4-432A-BBB0-5946EEA7DF15}"/>
              </a:ext>
            </a:extLst>
          </p:cNvPr>
          <p:cNvSpPr txBox="1"/>
          <p:nvPr/>
        </p:nvSpPr>
        <p:spPr>
          <a:xfrm>
            <a:off x="10152649" y="785156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6D37F89-6601-4806-AE43-4059280CD4C3}"/>
              </a:ext>
            </a:extLst>
          </p:cNvPr>
          <p:cNvSpPr/>
          <p:nvPr/>
        </p:nvSpPr>
        <p:spPr>
          <a:xfrm>
            <a:off x="10152650" y="3461338"/>
            <a:ext cx="1911532" cy="12561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F534477-612A-4239-B9D1-551E7AA00E46}"/>
              </a:ext>
            </a:extLst>
          </p:cNvPr>
          <p:cNvSpPr txBox="1"/>
          <p:nvPr/>
        </p:nvSpPr>
        <p:spPr>
          <a:xfrm>
            <a:off x="10175622" y="2999672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Aaff22()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AC31C2-A11E-422A-9000-19714730A0AC}"/>
              </a:ext>
            </a:extLst>
          </p:cNvPr>
          <p:cNvSpPr txBox="1"/>
          <p:nvPr/>
        </p:nvSpPr>
        <p:spPr>
          <a:xfrm>
            <a:off x="10290301" y="3766586"/>
            <a:ext cx="190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console.log(x2);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/>
          <p:nvPr/>
        </p:nvCxnSpPr>
        <p:spPr>
          <a:xfrm>
            <a:off x="7726165" y="3821060"/>
            <a:ext cx="2174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817871" y="349650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 a 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92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686634"/>
            <a:ext cx="3578943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s="1";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g=10;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fn1(g)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s+=2;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g++;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console.log(g);// 10 11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fn1(g);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console.log(s); // ’1‘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console.log(g);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452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53180" y="7172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 var s </a:t>
            </a:r>
          </a:p>
          <a:p>
            <a:r>
              <a:rPr lang="en-US" altLang="zh-CN" sz="2000" b="1" dirty="0"/>
              <a:t>Var g </a:t>
            </a:r>
          </a:p>
          <a:p>
            <a:r>
              <a:rPr lang="en-US" altLang="zh-CN" sz="2000" b="1" dirty="0"/>
              <a:t>Fn1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220865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781883" y="1441878"/>
            <a:ext cx="1864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s+=2;</a:t>
            </a:r>
          </a:p>
          <a:p>
            <a:r>
              <a:rPr lang="pt-BR" altLang="zh-CN" dirty="0"/>
              <a:t>        g++;</a:t>
            </a:r>
          </a:p>
          <a:p>
            <a:r>
              <a:rPr lang="pt-BR" altLang="zh-CN" dirty="0"/>
              <a:t>        console.log(g);// 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 = “1”+2 =</a:t>
            </a:r>
            <a:r>
              <a:rPr lang="zh-CN" altLang="en-US" sz="2400" dirty="0"/>
              <a:t>‘</a:t>
            </a:r>
            <a:r>
              <a:rPr lang="en-US" altLang="zh-CN" sz="2400" dirty="0"/>
              <a:t>12</a:t>
            </a:r>
            <a:r>
              <a:rPr lang="zh-CN" altLang="en-US" sz="2400" dirty="0"/>
              <a:t>’</a:t>
            </a:r>
            <a:endParaRPr lang="en-US" altLang="zh-CN" sz="2400" dirty="0"/>
          </a:p>
          <a:p>
            <a:r>
              <a:rPr lang="en-US" altLang="zh-CN" sz="2400" dirty="0"/>
              <a:t>g= 10</a:t>
            </a:r>
          </a:p>
          <a:p>
            <a:r>
              <a:rPr lang="en-US" altLang="zh-CN" sz="2400" dirty="0"/>
              <a:t>fn1(g) =&gt; 11</a:t>
            </a:r>
          </a:p>
          <a:p>
            <a:r>
              <a:rPr lang="en-US" altLang="zh-CN" sz="2400" dirty="0"/>
              <a:t>s=&gt; ‘12’</a:t>
            </a:r>
          </a:p>
          <a:p>
            <a:r>
              <a:rPr lang="en-US" altLang="zh-CN" sz="2400" dirty="0"/>
              <a:t>g=&gt; 10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2" y="3429000"/>
            <a:ext cx="2881681" cy="26038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183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Aaff11(10)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784016" y="4412917"/>
            <a:ext cx="1997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s+=2</a:t>
            </a:r>
          </a:p>
          <a:p>
            <a:r>
              <a:rPr lang="en-US" altLang="zh-CN" dirty="0"/>
              <a:t>g++ =&gt; 11</a:t>
            </a:r>
          </a:p>
          <a:p>
            <a:r>
              <a:rPr lang="en-US" altLang="zh-CN" dirty="0"/>
              <a:t>Console.log(g) // 11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>
            <a:cxnSpLocks/>
          </p:cNvCxnSpPr>
          <p:nvPr/>
        </p:nvCxnSpPr>
        <p:spPr>
          <a:xfrm>
            <a:off x="7703192" y="4282881"/>
            <a:ext cx="2881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817871" y="3496509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形参赋值：</a:t>
            </a:r>
            <a:r>
              <a:rPr lang="en-US" altLang="zh-CN" dirty="0"/>
              <a:t>g = 10  11</a:t>
            </a:r>
          </a:p>
          <a:p>
            <a:r>
              <a:rPr lang="zh-CN" altLang="en-US" dirty="0"/>
              <a:t>变量提升：无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7CBDC36-C5B5-4131-A734-4828D2D21D99}"/>
              </a:ext>
            </a:extLst>
          </p:cNvPr>
          <p:cNvCxnSpPr>
            <a:stCxn id="9" idx="1"/>
          </p:cNvCxnSpPr>
          <p:nvPr/>
        </p:nvCxnSpPr>
        <p:spPr>
          <a:xfrm flipH="1">
            <a:off x="4793673" y="1055967"/>
            <a:ext cx="2909519" cy="10636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22226DC-2AFA-4D84-A2B1-BD346450431D}"/>
              </a:ext>
            </a:extLst>
          </p:cNvPr>
          <p:cNvCxnSpPr>
            <a:cxnSpLocks/>
          </p:cNvCxnSpPr>
          <p:nvPr/>
        </p:nvCxnSpPr>
        <p:spPr>
          <a:xfrm>
            <a:off x="9448800" y="3592642"/>
            <a:ext cx="234931" cy="1837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471191"/>
            <a:ext cx="3609019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aa=100;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bb=200;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fn2(aa)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	console.log(bb);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var bb=1;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aa=2;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console.log(bb + aa);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fn2(bb);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console.log(aa + bb);//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452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53180" y="717262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window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  var aa </a:t>
            </a:r>
          </a:p>
          <a:p>
            <a:r>
              <a:rPr lang="en-US" altLang="zh-CN" sz="2000" b="1" dirty="0"/>
              <a:t>Var  bb </a:t>
            </a:r>
          </a:p>
          <a:p>
            <a:r>
              <a:rPr lang="en-US" altLang="zh-CN" sz="2000" b="1" dirty="0"/>
              <a:t>fn2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220865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680219" y="1513492"/>
            <a:ext cx="2399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console.log(bb);</a:t>
            </a:r>
          </a:p>
          <a:p>
            <a:r>
              <a:rPr lang="pt-BR" altLang="zh-CN" dirty="0"/>
              <a:t>        var bb=1;</a:t>
            </a:r>
          </a:p>
          <a:p>
            <a:r>
              <a:rPr lang="pt-BR" altLang="zh-CN" dirty="0"/>
              <a:t>        aa=2;</a:t>
            </a:r>
          </a:p>
          <a:p>
            <a:r>
              <a:rPr lang="pt-BR" altLang="zh-CN" dirty="0"/>
              <a:t>console.log(bb +aa);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 = 100</a:t>
            </a:r>
          </a:p>
          <a:p>
            <a:r>
              <a:rPr lang="en-US" altLang="zh-CN" sz="2400" dirty="0"/>
              <a:t>bb = 200</a:t>
            </a:r>
          </a:p>
          <a:p>
            <a:r>
              <a:rPr lang="en-US" altLang="zh-CN" sz="2400" dirty="0"/>
              <a:t>fn2(bb) =&gt; undefined 3</a:t>
            </a:r>
          </a:p>
          <a:p>
            <a:r>
              <a:rPr lang="en-US" altLang="zh-CN" sz="2400" dirty="0"/>
              <a:t>aa + bb =&gt; 100 + 200 = 300</a:t>
            </a:r>
          </a:p>
          <a:p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2" y="3429000"/>
            <a:ext cx="2881681" cy="26038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3994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aaff11(200)     </a:t>
            </a:r>
            <a:r>
              <a:rPr lang="zh-CN" altLang="en-US" sz="2400" dirty="0"/>
              <a:t>私有作用域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784016" y="4412917"/>
            <a:ext cx="2625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bb =&gt;  undefined</a:t>
            </a:r>
          </a:p>
          <a:p>
            <a:r>
              <a:rPr lang="en-US" altLang="zh-CN" dirty="0"/>
              <a:t>bb = 1 </a:t>
            </a:r>
          </a:p>
          <a:p>
            <a:r>
              <a:rPr lang="en-US" altLang="zh-CN" dirty="0"/>
              <a:t>aa = 200 =  2</a:t>
            </a:r>
          </a:p>
          <a:p>
            <a:r>
              <a:rPr lang="en-US" altLang="zh-CN" dirty="0"/>
              <a:t>bb + aa =&gt; 1+ 2 =3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>
            <a:cxnSpLocks/>
          </p:cNvCxnSpPr>
          <p:nvPr/>
        </p:nvCxnSpPr>
        <p:spPr>
          <a:xfrm>
            <a:off x="7703192" y="4282881"/>
            <a:ext cx="2881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817871" y="3496509"/>
            <a:ext cx="2360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形参赋值：</a:t>
            </a:r>
            <a:r>
              <a:rPr lang="en-US" altLang="zh-CN" dirty="0"/>
              <a:t>aa = 200</a:t>
            </a:r>
          </a:p>
          <a:p>
            <a:r>
              <a:rPr lang="zh-CN" altLang="en-US" dirty="0"/>
              <a:t>变量提升：</a:t>
            </a:r>
            <a:r>
              <a:rPr lang="en-US" altLang="zh-CN" dirty="0"/>
              <a:t>var bb 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900A6D-CFEC-42D7-BBA9-E959E5655E9C}"/>
              </a:ext>
            </a:extLst>
          </p:cNvPr>
          <p:cNvCxnSpPr>
            <a:stCxn id="9" idx="1"/>
          </p:cNvCxnSpPr>
          <p:nvPr/>
        </p:nvCxnSpPr>
        <p:spPr>
          <a:xfrm flipH="1">
            <a:off x="4831841" y="1055967"/>
            <a:ext cx="2871351" cy="948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1117520"/>
            <a:ext cx="360901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a =1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</a:t>
            </a:r>
            <a:r>
              <a:rPr lang="en-US" altLang="zh-CN" sz="2800" dirty="0" err="1">
                <a:solidFill>
                  <a:srgbClr val="00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var a = 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var f2 = f</a:t>
            </a:r>
            <a:endParaRPr lang="zh-CN" altLang="en-US" sz="2800" dirty="0">
              <a:solidFill>
                <a:srgbClr val="000000"/>
              </a:solidFill>
              <a:latin typeface="Arial Unicode MS"/>
              <a:ea typeface="Source Code Pr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</a:t>
            </a: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f2()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f()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console.log(a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()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8"/>
            <a:ext cx="3283974" cy="452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4074675" y="697102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window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:var a </a:t>
            </a:r>
          </a:p>
          <a:p>
            <a:r>
              <a:rPr lang="en-US" altLang="zh-CN" sz="2000" b="1" dirty="0" err="1"/>
              <a:t>fn</a:t>
            </a:r>
            <a:r>
              <a:rPr lang="en-US" altLang="zh-CN" sz="2000" b="1" dirty="0"/>
              <a:t> =aaff11</a:t>
            </a:r>
          </a:p>
          <a:p>
            <a:r>
              <a:rPr lang="en-US" altLang="zh-CN" sz="2000" b="1" dirty="0"/>
              <a:t>f=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aaff22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147653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555561" y="1513492"/>
            <a:ext cx="2147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           </a:t>
            </a:r>
            <a:r>
              <a:rPr lang="pt-BR" altLang="zh-CN" sz="2400" dirty="0"/>
              <a:t>var a  = 2</a:t>
            </a:r>
          </a:p>
          <a:p>
            <a:r>
              <a:rPr lang="pt-BR" altLang="zh-CN" sz="2400" dirty="0"/>
              <a:t>        var f2 = f</a:t>
            </a:r>
          </a:p>
          <a:p>
            <a:r>
              <a:rPr lang="pt-BR" altLang="zh-CN" sz="2400" dirty="0"/>
              <a:t>        f2()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a= 1</a:t>
            </a:r>
          </a:p>
          <a:p>
            <a:r>
              <a:rPr lang="en-US" altLang="zh-CN" sz="2400" dirty="0" err="1"/>
              <a:t>fn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3" y="3429000"/>
            <a:ext cx="2706190" cy="22985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245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784016" y="4412917"/>
            <a:ext cx="2625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 2 </a:t>
            </a:r>
          </a:p>
          <a:p>
            <a:r>
              <a:rPr lang="en-US" altLang="zh-CN" dirty="0"/>
              <a:t>f2 = aaff22</a:t>
            </a:r>
          </a:p>
          <a:p>
            <a:r>
              <a:rPr lang="en-US" altLang="zh-CN" dirty="0"/>
              <a:t>f2()</a:t>
            </a:r>
          </a:p>
          <a:p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>
            <a:cxnSpLocks/>
          </p:cNvCxnSpPr>
          <p:nvPr/>
        </p:nvCxnSpPr>
        <p:spPr>
          <a:xfrm>
            <a:off x="7703192" y="4282881"/>
            <a:ext cx="2632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817871" y="3496509"/>
            <a:ext cx="288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形参赋值：无</a:t>
            </a:r>
            <a:endParaRPr lang="en-US" altLang="zh-CN" dirty="0"/>
          </a:p>
          <a:p>
            <a:r>
              <a:rPr lang="zh-CN" altLang="en-US" dirty="0"/>
              <a:t>变量提升：</a:t>
            </a:r>
            <a:r>
              <a:rPr lang="en-US" altLang="zh-CN" dirty="0"/>
              <a:t>var a ,var f2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C4DE50A-255F-4DC9-8AE5-5C67E85E535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633883" y="1055967"/>
            <a:ext cx="2069309" cy="69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2915FEE-4BE7-4EB3-AF84-42E6C5FD3553}"/>
              </a:ext>
            </a:extLst>
          </p:cNvPr>
          <p:cNvSpPr/>
          <p:nvPr/>
        </p:nvSpPr>
        <p:spPr>
          <a:xfrm>
            <a:off x="10052193" y="1291506"/>
            <a:ext cx="1874338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097A8CB-77B9-4B92-88FE-5FB117429991}"/>
              </a:ext>
            </a:extLst>
          </p:cNvPr>
          <p:cNvSpPr txBox="1"/>
          <p:nvPr/>
        </p:nvSpPr>
        <p:spPr>
          <a:xfrm>
            <a:off x="10052192" y="751119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aaff22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682832-8AB1-49A1-8834-1D2A7C77D05E}"/>
              </a:ext>
            </a:extLst>
          </p:cNvPr>
          <p:cNvSpPr txBox="1"/>
          <p:nvPr/>
        </p:nvSpPr>
        <p:spPr>
          <a:xfrm>
            <a:off x="10232221" y="1513492"/>
            <a:ext cx="148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Console.log(a)</a:t>
            </a:r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C1B48EEE-71B2-40C6-816C-09BE61C52DDB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H="1" flipV="1">
            <a:off x="7385870" y="-1155902"/>
            <a:ext cx="1362333" cy="5176373"/>
          </a:xfrm>
          <a:prstGeom prst="bentConnector4">
            <a:avLst>
              <a:gd name="adj1" fmla="val -16780"/>
              <a:gd name="adj2" fmla="val 601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A1E7F30-B1F9-4964-96E5-3862C1587957}"/>
              </a:ext>
            </a:extLst>
          </p:cNvPr>
          <p:cNvSpPr/>
          <p:nvPr/>
        </p:nvSpPr>
        <p:spPr>
          <a:xfrm>
            <a:off x="10525105" y="3844478"/>
            <a:ext cx="1472931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AED9F65-B675-4A8A-8AE5-323A2BFD1997}"/>
              </a:ext>
            </a:extLst>
          </p:cNvPr>
          <p:cNvSpPr txBox="1"/>
          <p:nvPr/>
        </p:nvSpPr>
        <p:spPr>
          <a:xfrm>
            <a:off x="10525105" y="3416258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Aaff22()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0C6F6B9-DB13-4DB1-886B-F8755EED63B4}"/>
              </a:ext>
            </a:extLst>
          </p:cNvPr>
          <p:cNvSpPr txBox="1"/>
          <p:nvPr/>
        </p:nvSpPr>
        <p:spPr>
          <a:xfrm>
            <a:off x="10655223" y="3999345"/>
            <a:ext cx="120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=&gt;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86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88" y="89590"/>
            <a:ext cx="3576214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var a = 5;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function </a:t>
            </a:r>
            <a:r>
              <a:rPr lang="en-US" altLang="zh-CN" dirty="0" err="1">
                <a:solidFill>
                  <a:srgbClr val="00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    var a =10 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    function f 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        a++;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        console.log(a) 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    </a:t>
            </a:r>
            <a:r>
              <a:rPr lang="en-US" altLang="zh-CN" b="1" dirty="0">
                <a:solidFill>
                  <a:schemeClr val="accent6"/>
                </a:solidFill>
                <a:latin typeface="Arial Unicode MS"/>
                <a:ea typeface="Source Code Pro"/>
              </a:rPr>
              <a:t>f();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    return f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var fn1 = 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dirty="0">
                <a:solidFill>
                  <a:srgbClr val="FF0000"/>
                </a:solidFill>
                <a:latin typeface="Arial Unicode MS"/>
                <a:ea typeface="Source Code Pro"/>
              </a:rPr>
              <a:t>()  = aaff22()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Arial Unicode MS"/>
                <a:ea typeface="Source Code Pro"/>
              </a:rPr>
              <a:t>fn1() // aaff22()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7030A0"/>
                </a:solidFill>
                <a:latin typeface="Arial Unicode MS"/>
                <a:ea typeface="Source Code Pro"/>
              </a:rPr>
              <a:t>    fn1() ; // aaff22()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console.log(a);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2514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4074675" y="697102"/>
            <a:ext cx="127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window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>
            <a:cxnSpLocks/>
          </p:cNvCxnSpPr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 var a </a:t>
            </a:r>
          </a:p>
          <a:p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fn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 = aaff11 </a:t>
            </a: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Var fn1 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3911417" cy="1989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663960" y="4156998"/>
            <a:ext cx="4262570" cy="19891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654717" y="3552077"/>
            <a:ext cx="245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aaff11()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744783" y="5140914"/>
            <a:ext cx="2625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 10  11  12</a:t>
            </a:r>
          </a:p>
          <a:p>
            <a:r>
              <a:rPr lang="en-US" altLang="zh-CN" dirty="0"/>
              <a:t>f()</a:t>
            </a:r>
          </a:p>
          <a:p>
            <a:r>
              <a:rPr lang="en-US" altLang="zh-CN" dirty="0"/>
              <a:t>Return f = aaff22</a:t>
            </a:r>
          </a:p>
          <a:p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>
            <a:cxnSpLocks/>
          </p:cNvCxnSpPr>
          <p:nvPr/>
        </p:nvCxnSpPr>
        <p:spPr>
          <a:xfrm>
            <a:off x="7663959" y="5010878"/>
            <a:ext cx="426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778638" y="4224506"/>
            <a:ext cx="387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形参赋值：无</a:t>
            </a:r>
            <a:endParaRPr lang="en-US" altLang="zh-CN" dirty="0"/>
          </a:p>
          <a:p>
            <a:r>
              <a:rPr lang="zh-CN" altLang="en-US" dirty="0"/>
              <a:t>变量提升：</a:t>
            </a:r>
            <a:r>
              <a:rPr lang="en-US" altLang="zh-CN" dirty="0"/>
              <a:t>var a   ; f=aaff22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DE1D29-42D3-4A12-A367-63EAF1EF95E0}"/>
              </a:ext>
            </a:extLst>
          </p:cNvPr>
          <p:cNvSpPr txBox="1"/>
          <p:nvPr/>
        </p:nvSpPr>
        <p:spPr>
          <a:xfrm>
            <a:off x="7784016" y="1385455"/>
            <a:ext cx="3142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a =10 ;//11  12 13</a:t>
            </a:r>
          </a:p>
          <a:p>
            <a:r>
              <a:rPr lang="en-US" altLang="zh-CN" dirty="0"/>
              <a:t>        function f(){</a:t>
            </a:r>
          </a:p>
          <a:p>
            <a:r>
              <a:rPr lang="en-US" altLang="zh-CN" dirty="0"/>
              <a:t>            a++;</a:t>
            </a:r>
          </a:p>
          <a:p>
            <a:r>
              <a:rPr lang="en-US" altLang="zh-CN" dirty="0"/>
              <a:t>            console.log(a)       }</a:t>
            </a:r>
          </a:p>
          <a:p>
            <a:r>
              <a:rPr lang="en-US" altLang="zh-CN" dirty="0"/>
              <a:t>        f();</a:t>
            </a:r>
          </a:p>
          <a:p>
            <a:r>
              <a:rPr lang="en-US" altLang="zh-CN" dirty="0"/>
              <a:t>        return f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E08B84-0037-41CF-B068-EF68727570E3}"/>
              </a:ext>
            </a:extLst>
          </p:cNvPr>
          <p:cNvSpPr txBox="1"/>
          <p:nvPr/>
        </p:nvSpPr>
        <p:spPr>
          <a:xfrm>
            <a:off x="4074675" y="2466109"/>
            <a:ext cx="3053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 5</a:t>
            </a:r>
          </a:p>
          <a:p>
            <a:r>
              <a:rPr lang="en-US" altLang="zh-CN" dirty="0"/>
              <a:t>Fn1 = aaff22 </a:t>
            </a:r>
          </a:p>
          <a:p>
            <a:r>
              <a:rPr lang="en-US" altLang="zh-CN" dirty="0"/>
              <a:t>Fn1() = aaff22()</a:t>
            </a:r>
          </a:p>
          <a:p>
            <a:r>
              <a:rPr lang="en-US" altLang="zh-CN" dirty="0"/>
              <a:t>a =&gt; 5</a:t>
            </a:r>
          </a:p>
          <a:p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66D11FB-7C14-45E2-9910-67F44627513A}"/>
              </a:ext>
            </a:extLst>
          </p:cNvPr>
          <p:cNvSpPr/>
          <p:nvPr/>
        </p:nvSpPr>
        <p:spPr>
          <a:xfrm>
            <a:off x="3989167" y="4021738"/>
            <a:ext cx="3359880" cy="669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BFC4E0F-DBD8-4B78-BAB8-77A64C45F6C6}"/>
              </a:ext>
            </a:extLst>
          </p:cNvPr>
          <p:cNvSpPr txBox="1"/>
          <p:nvPr/>
        </p:nvSpPr>
        <p:spPr>
          <a:xfrm>
            <a:off x="3989167" y="364441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aaff22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DC6DC4C-E50F-417B-B7EC-FA4A7F8FC091}"/>
              </a:ext>
            </a:extLst>
          </p:cNvPr>
          <p:cNvSpPr txBox="1"/>
          <p:nvPr/>
        </p:nvSpPr>
        <p:spPr>
          <a:xfrm>
            <a:off x="4062782" y="4067565"/>
            <a:ext cx="320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a++;</a:t>
            </a:r>
          </a:p>
          <a:p>
            <a:r>
              <a:rPr lang="en-US" altLang="zh-CN" dirty="0"/>
              <a:t>console.log(a) 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0200A83-3517-49B9-A996-65E91B0BC4D6}"/>
              </a:ext>
            </a:extLst>
          </p:cNvPr>
          <p:cNvSpPr/>
          <p:nvPr/>
        </p:nvSpPr>
        <p:spPr>
          <a:xfrm>
            <a:off x="3989167" y="5395114"/>
            <a:ext cx="3359880" cy="669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38B8AC7-A48D-4F64-A1F5-9CE3A1C8BECD}"/>
              </a:ext>
            </a:extLst>
          </p:cNvPr>
          <p:cNvSpPr txBox="1"/>
          <p:nvPr/>
        </p:nvSpPr>
        <p:spPr>
          <a:xfrm>
            <a:off x="3989167" y="501778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Aaff22()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4E5ACF-2781-4C0F-B6F5-CDCA5063996C}"/>
              </a:ext>
            </a:extLst>
          </p:cNvPr>
          <p:cNvSpPr txBox="1"/>
          <p:nvPr/>
        </p:nvSpPr>
        <p:spPr>
          <a:xfrm>
            <a:off x="4062782" y="5440941"/>
            <a:ext cx="320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a++; </a:t>
            </a:r>
          </a:p>
          <a:p>
            <a:r>
              <a:rPr lang="en-US" altLang="zh-CN" dirty="0"/>
              <a:t>console.log(a) =&gt;11 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C6F1EDA-1E01-4BC1-9F5B-265DD33D3F17}"/>
              </a:ext>
            </a:extLst>
          </p:cNvPr>
          <p:cNvCxnSpPr/>
          <p:nvPr/>
        </p:nvCxnSpPr>
        <p:spPr>
          <a:xfrm>
            <a:off x="8238744" y="5150920"/>
            <a:ext cx="210312" cy="3216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8C54818-3AE2-45D7-B74F-507841BD4A34}"/>
              </a:ext>
            </a:extLst>
          </p:cNvPr>
          <p:cNvSpPr/>
          <p:nvPr/>
        </p:nvSpPr>
        <p:spPr>
          <a:xfrm>
            <a:off x="434972" y="4344903"/>
            <a:ext cx="3359880" cy="669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50BFD6-4681-4954-96A0-6CB4C6C73BCF}"/>
              </a:ext>
            </a:extLst>
          </p:cNvPr>
          <p:cNvSpPr txBox="1"/>
          <p:nvPr/>
        </p:nvSpPr>
        <p:spPr>
          <a:xfrm>
            <a:off x="434972" y="396757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Aaff22()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5E11DD4-CD5F-4123-843D-DECD6E50874C}"/>
              </a:ext>
            </a:extLst>
          </p:cNvPr>
          <p:cNvSpPr txBox="1"/>
          <p:nvPr/>
        </p:nvSpPr>
        <p:spPr>
          <a:xfrm>
            <a:off x="508587" y="4390730"/>
            <a:ext cx="320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a++; </a:t>
            </a:r>
          </a:p>
          <a:p>
            <a:r>
              <a:rPr lang="en-US" altLang="zh-CN" dirty="0"/>
              <a:t>console.log(a)  // 12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013C425-0639-4346-9F30-364F64D9A6C0}"/>
              </a:ext>
            </a:extLst>
          </p:cNvPr>
          <p:cNvCxnSpPr/>
          <p:nvPr/>
        </p:nvCxnSpPr>
        <p:spPr>
          <a:xfrm>
            <a:off x="8589818" y="5150920"/>
            <a:ext cx="228976" cy="2900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1889450-C6FF-42C0-940B-541C22695F76}"/>
              </a:ext>
            </a:extLst>
          </p:cNvPr>
          <p:cNvSpPr/>
          <p:nvPr/>
        </p:nvSpPr>
        <p:spPr>
          <a:xfrm>
            <a:off x="434972" y="5582003"/>
            <a:ext cx="3359880" cy="669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31CF2D7-0A9B-4FEC-88CD-0D6B318B00F6}"/>
              </a:ext>
            </a:extLst>
          </p:cNvPr>
          <p:cNvSpPr txBox="1"/>
          <p:nvPr/>
        </p:nvSpPr>
        <p:spPr>
          <a:xfrm>
            <a:off x="508587" y="5627830"/>
            <a:ext cx="320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a++; </a:t>
            </a:r>
          </a:p>
          <a:p>
            <a:r>
              <a:rPr lang="en-US" altLang="zh-CN" dirty="0"/>
              <a:t>console.log(a)  // 13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676AA19-DDF6-427D-95DA-C2F3F1D07FF8}"/>
              </a:ext>
            </a:extLst>
          </p:cNvPr>
          <p:cNvSpPr txBox="1"/>
          <p:nvPr/>
        </p:nvSpPr>
        <p:spPr>
          <a:xfrm>
            <a:off x="434971" y="514091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Aaff22()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51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2D670-3E81-49E5-9D22-075A67572D15}"/>
              </a:ext>
            </a:extLst>
          </p:cNvPr>
          <p:cNvSpPr/>
          <p:nvPr/>
        </p:nvSpPr>
        <p:spPr>
          <a:xfrm>
            <a:off x="3297382" y="905164"/>
            <a:ext cx="1634836" cy="1745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77E975-70BA-47D8-ACFF-8459A704EE5F}"/>
              </a:ext>
            </a:extLst>
          </p:cNvPr>
          <p:cNvSpPr txBox="1"/>
          <p:nvPr/>
        </p:nvSpPr>
        <p:spPr>
          <a:xfrm>
            <a:off x="3458498" y="1039336"/>
            <a:ext cx="1265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0: 3</a:t>
            </a:r>
          </a:p>
          <a:p>
            <a:r>
              <a:rPr lang="en-US" altLang="zh-CN" dirty="0"/>
              <a:t>1:4</a:t>
            </a:r>
          </a:p>
          <a:p>
            <a:r>
              <a:rPr lang="en-US" altLang="zh-CN" dirty="0"/>
              <a:t>2:5</a:t>
            </a:r>
          </a:p>
          <a:p>
            <a:r>
              <a:rPr lang="en-US" altLang="zh-CN" dirty="0"/>
              <a:t>3:6</a:t>
            </a:r>
          </a:p>
          <a:p>
            <a:r>
              <a:rPr lang="en-US" altLang="zh-CN" dirty="0"/>
              <a:t>Length:3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8588D8-B963-4940-93D6-89E423BC1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72" y="90224"/>
            <a:ext cx="241992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a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obj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 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4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>
                <a:solidFill>
                  <a:srgbClr val="000000"/>
                </a:solidFill>
                <a:latin typeface="Arial Unicode MS"/>
                <a:ea typeface="Source Code Pro"/>
              </a:rPr>
              <a:t>obj.push</a:t>
            </a:r>
            <a:r>
              <a:rPr lang="en-US" altLang="zh-CN" sz="2400" dirty="0">
                <a:solidFill>
                  <a:srgbClr val="000000"/>
                </a:solidFill>
                <a:latin typeface="Arial Unicode MS"/>
                <a:ea typeface="Source Code Pro"/>
              </a:rPr>
              <a:t>(6)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(){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alert(2)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3E6C86-983C-48F8-8ECB-481F616976B4}"/>
              </a:ext>
            </a:extLst>
          </p:cNvPr>
          <p:cNvSpPr/>
          <p:nvPr/>
        </p:nvSpPr>
        <p:spPr>
          <a:xfrm>
            <a:off x="3297382" y="3583708"/>
            <a:ext cx="1634836" cy="1422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5E5087-82B6-4AEC-A83F-DB93E7D0C05B}"/>
              </a:ext>
            </a:extLst>
          </p:cNvPr>
          <p:cNvSpPr txBox="1"/>
          <p:nvPr/>
        </p:nvSpPr>
        <p:spPr>
          <a:xfrm>
            <a:off x="3389745" y="3796145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‘Alert(2)’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BB3766-3E93-40A3-AA63-C52992546A58}"/>
              </a:ext>
            </a:extLst>
          </p:cNvPr>
          <p:cNvSpPr txBox="1"/>
          <p:nvPr/>
        </p:nvSpPr>
        <p:spPr>
          <a:xfrm>
            <a:off x="3297383" y="544945"/>
            <a:ext cx="88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6080AF-CA54-4947-B6E4-A1BB6BD4ABB4}"/>
              </a:ext>
            </a:extLst>
          </p:cNvPr>
          <p:cNvSpPr txBox="1"/>
          <p:nvPr/>
        </p:nvSpPr>
        <p:spPr>
          <a:xfrm>
            <a:off x="3297382" y="324433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aaff22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9FF866A-9765-40F4-BDC3-5D101202DE95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1311564" y="2244436"/>
            <a:ext cx="1985818" cy="118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CEFFE1A-0A39-4ED4-BE41-D13EC43DDC9E}"/>
              </a:ext>
            </a:extLst>
          </p:cNvPr>
          <p:cNvCxnSpPr>
            <a:stCxn id="8" idx="1"/>
          </p:cNvCxnSpPr>
          <p:nvPr/>
        </p:nvCxnSpPr>
        <p:spPr>
          <a:xfrm flipH="1">
            <a:off x="1468582" y="729611"/>
            <a:ext cx="1828801" cy="711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76CAE4C-1185-4D3A-9EB2-1D6D05BC58B1}"/>
              </a:ext>
            </a:extLst>
          </p:cNvPr>
          <p:cNvSpPr/>
          <p:nvPr/>
        </p:nvSpPr>
        <p:spPr>
          <a:xfrm>
            <a:off x="5486400" y="3583708"/>
            <a:ext cx="1634836" cy="14223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022891-6265-45D5-BEE0-26E5521DF75B}"/>
              </a:ext>
            </a:extLst>
          </p:cNvPr>
          <p:cNvSpPr txBox="1"/>
          <p:nvPr/>
        </p:nvSpPr>
        <p:spPr>
          <a:xfrm>
            <a:off x="5620587" y="306185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Aaff22()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147EA1-F5BC-4EA8-A074-A9FBEFF5BCE9}"/>
              </a:ext>
            </a:extLst>
          </p:cNvPr>
          <p:cNvSpPr txBox="1"/>
          <p:nvPr/>
        </p:nvSpPr>
        <p:spPr>
          <a:xfrm>
            <a:off x="5624945" y="3801947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Alert(2)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41007D-BAFA-42B4-804A-8A532192BC6F}"/>
              </a:ext>
            </a:extLst>
          </p:cNvPr>
          <p:cNvSpPr txBox="1"/>
          <p:nvPr/>
        </p:nvSpPr>
        <p:spPr>
          <a:xfrm>
            <a:off x="7259781" y="3694742"/>
            <a:ext cx="2890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函数执行，将堆内存变成栈内存，将代码字符串变成</a:t>
            </a:r>
            <a:r>
              <a:rPr lang="en-US" altLang="zh-CN" dirty="0" err="1"/>
              <a:t>js</a:t>
            </a:r>
            <a:r>
              <a:rPr lang="zh-CN" altLang="en-US" dirty="0"/>
              <a:t>代码进行执行，遵循函数执行的步骤</a:t>
            </a:r>
          </a:p>
        </p:txBody>
      </p:sp>
    </p:spTree>
    <p:extLst>
      <p:ext uri="{BB962C8B-B14F-4D97-AF65-F5344CB8AC3E}">
        <p14:creationId xmlns:p14="http://schemas.microsoft.com/office/powerpoint/2010/main" val="22712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EC7B9B-5AD1-4620-81D4-829B5341C4D8}"/>
              </a:ext>
            </a:extLst>
          </p:cNvPr>
          <p:cNvSpPr/>
          <p:nvPr/>
        </p:nvSpPr>
        <p:spPr>
          <a:xfrm>
            <a:off x="1002890" y="884904"/>
            <a:ext cx="2900516" cy="47194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852FD6-3427-46CC-88FB-2341761B6C2F}"/>
              </a:ext>
            </a:extLst>
          </p:cNvPr>
          <p:cNvSpPr txBox="1"/>
          <p:nvPr/>
        </p:nvSpPr>
        <p:spPr>
          <a:xfrm>
            <a:off x="1160207" y="353961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Window </a:t>
            </a:r>
            <a:r>
              <a:rPr lang="zh-CN" altLang="en-US" sz="2400" dirty="0"/>
              <a:t>全局作用域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CC7F854-9797-4BAA-A4A7-92C5DB02EE60}"/>
              </a:ext>
            </a:extLst>
          </p:cNvPr>
          <p:cNvCxnSpPr/>
          <p:nvPr/>
        </p:nvCxnSpPr>
        <p:spPr>
          <a:xfrm>
            <a:off x="1081548" y="1897626"/>
            <a:ext cx="282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86F214D-1342-40DB-8F74-0A9D30E9B5F8}"/>
              </a:ext>
            </a:extLst>
          </p:cNvPr>
          <p:cNvSpPr txBox="1"/>
          <p:nvPr/>
        </p:nvSpPr>
        <p:spPr>
          <a:xfrm>
            <a:off x="1091379" y="1021933"/>
            <a:ext cx="2812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obj = AAff11</a:t>
            </a:r>
          </a:p>
          <a:p>
            <a:r>
              <a:rPr lang="en-US" altLang="zh-CN" dirty="0"/>
              <a:t>Var obj1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E646F6-935C-4B86-8186-44507FBE8C43}"/>
              </a:ext>
            </a:extLst>
          </p:cNvPr>
          <p:cNvSpPr/>
          <p:nvPr/>
        </p:nvSpPr>
        <p:spPr>
          <a:xfrm>
            <a:off x="4463845" y="884904"/>
            <a:ext cx="2320413" cy="16616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273800-CDA1-47EE-8578-22D81D6B71DB}"/>
              </a:ext>
            </a:extLst>
          </p:cNvPr>
          <p:cNvSpPr txBox="1"/>
          <p:nvPr/>
        </p:nvSpPr>
        <p:spPr>
          <a:xfrm>
            <a:off x="4463845" y="40012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76E1CF7-1C62-4BAA-A6D4-3873D1CB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665" y="1268154"/>
            <a:ext cx="219259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Name:’</a:t>
            </a:r>
            <a:r>
              <a:rPr kumimoji="0" lang="en-US" altLang="zh-CN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niu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DA7F1A-06B4-4F50-A7EF-FADD26BD378B}"/>
              </a:ext>
            </a:extLst>
          </p:cNvPr>
          <p:cNvCxnSpPr>
            <a:cxnSpLocks/>
          </p:cNvCxnSpPr>
          <p:nvPr/>
        </p:nvCxnSpPr>
        <p:spPr>
          <a:xfrm flipH="1">
            <a:off x="2920181" y="678427"/>
            <a:ext cx="1543665" cy="461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DAB44A4-95D4-4578-BFFF-09A3599A0ED2}"/>
              </a:ext>
            </a:extLst>
          </p:cNvPr>
          <p:cNvSpPr txBox="1"/>
          <p:nvPr/>
        </p:nvSpPr>
        <p:spPr>
          <a:xfrm>
            <a:off x="1160207" y="2192594"/>
            <a:ext cx="2428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Obj1 =obj =  AAff11</a:t>
            </a:r>
          </a:p>
          <a:p>
            <a:r>
              <a:rPr lang="en-US" altLang="zh-CN" dirty="0"/>
              <a:t>Obj1.name=‘</a:t>
            </a:r>
            <a:r>
              <a:rPr lang="en-US" altLang="zh-CN" dirty="0" err="1"/>
              <a:t>niu</a:t>
            </a:r>
            <a:r>
              <a:rPr lang="en-US" altLang="zh-CN" dirty="0"/>
              <a:t>’</a:t>
            </a:r>
          </a:p>
          <a:p>
            <a:endParaRPr lang="en-US" altLang="zh-CN" dirty="0"/>
          </a:p>
          <a:p>
            <a:r>
              <a:rPr lang="en-US" altLang="zh-CN" dirty="0"/>
              <a:t>Console.log(obj)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7904B73-9DC1-4598-81CE-509FE5C2491C}"/>
              </a:ext>
            </a:extLst>
          </p:cNvPr>
          <p:cNvCxnSpPr/>
          <p:nvPr/>
        </p:nvCxnSpPr>
        <p:spPr>
          <a:xfrm flipV="1">
            <a:off x="3028335" y="1852929"/>
            <a:ext cx="1435510" cy="13622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9455B7F-7D44-4673-AFB6-B37261F8B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6" y="600585"/>
            <a:ext cx="265471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++;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 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EF81EB-2E96-4AB6-A478-F6DCB266E9ED}"/>
              </a:ext>
            </a:extLst>
          </p:cNvPr>
          <p:cNvSpPr/>
          <p:nvPr/>
        </p:nvSpPr>
        <p:spPr>
          <a:xfrm>
            <a:off x="3342968" y="855407"/>
            <a:ext cx="2900516" cy="47194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9F6226-E7DA-4ECE-AC13-B4F2F52897D6}"/>
              </a:ext>
            </a:extLst>
          </p:cNvPr>
          <p:cNvSpPr txBox="1"/>
          <p:nvPr/>
        </p:nvSpPr>
        <p:spPr>
          <a:xfrm>
            <a:off x="3421627" y="324464"/>
            <a:ext cx="297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Window </a:t>
            </a:r>
            <a:r>
              <a:rPr lang="zh-CN" altLang="en-US" sz="2400" dirty="0"/>
              <a:t>全局作用域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F91BF7F-155F-432B-ACB7-EBF52D0539C5}"/>
              </a:ext>
            </a:extLst>
          </p:cNvPr>
          <p:cNvCxnSpPr/>
          <p:nvPr/>
        </p:nvCxnSpPr>
        <p:spPr>
          <a:xfrm>
            <a:off x="3421626" y="1868129"/>
            <a:ext cx="282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2A5C88C-1E1D-493C-BD8F-534936703AE9}"/>
              </a:ext>
            </a:extLst>
          </p:cNvPr>
          <p:cNvSpPr/>
          <p:nvPr/>
        </p:nvSpPr>
        <p:spPr>
          <a:xfrm>
            <a:off x="6803923" y="855407"/>
            <a:ext cx="2320413" cy="16616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1704A-A045-4D8E-B7E4-1F50F7342C5D}"/>
              </a:ext>
            </a:extLst>
          </p:cNvPr>
          <p:cNvSpPr txBox="1"/>
          <p:nvPr/>
        </p:nvSpPr>
        <p:spPr>
          <a:xfrm>
            <a:off x="6803923" y="37063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7F36D04-CD47-41C9-8AF7-8FBCA27C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743" y="1023214"/>
            <a:ext cx="2192593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“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++;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”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E2D12D3-0595-4C81-BECC-662BF9D0055B}"/>
              </a:ext>
            </a:extLst>
          </p:cNvPr>
          <p:cNvCxnSpPr>
            <a:cxnSpLocks/>
          </p:cNvCxnSpPr>
          <p:nvPr/>
        </p:nvCxnSpPr>
        <p:spPr>
          <a:xfrm flipH="1">
            <a:off x="4906298" y="648930"/>
            <a:ext cx="1897627" cy="924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51C4F03-C660-4C08-A8FA-8463E07644C4}"/>
              </a:ext>
            </a:extLst>
          </p:cNvPr>
          <p:cNvSpPr txBox="1"/>
          <p:nvPr/>
        </p:nvSpPr>
        <p:spPr>
          <a:xfrm>
            <a:off x="3500285" y="2696186"/>
            <a:ext cx="2428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 = </a:t>
            </a:r>
            <a:r>
              <a:rPr lang="en-US" altLang="zh-CN" dirty="0" err="1"/>
              <a:t>NaN</a:t>
            </a:r>
            <a:r>
              <a:rPr lang="en-US" altLang="zh-CN" dirty="0"/>
              <a:t>  1</a:t>
            </a:r>
          </a:p>
          <a:p>
            <a:endParaRPr lang="en-US" altLang="zh-CN" dirty="0"/>
          </a:p>
          <a:p>
            <a:r>
              <a:rPr lang="en-US" altLang="zh-CN" dirty="0"/>
              <a:t>F1()</a:t>
            </a:r>
          </a:p>
          <a:p>
            <a:endParaRPr lang="en-US" altLang="zh-CN" dirty="0"/>
          </a:p>
          <a:p>
            <a:r>
              <a:rPr lang="en-US" altLang="zh-CN" dirty="0"/>
              <a:t>Console.log(b) // 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1DE34E-E387-4F80-BD17-8650590F0EB3}"/>
              </a:ext>
            </a:extLst>
          </p:cNvPr>
          <p:cNvSpPr txBox="1"/>
          <p:nvPr/>
        </p:nvSpPr>
        <p:spPr>
          <a:xfrm>
            <a:off x="3500285" y="1110595"/>
            <a:ext cx="259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b =undefined  1</a:t>
            </a:r>
          </a:p>
          <a:p>
            <a:r>
              <a:rPr lang="en-US" altLang="zh-CN" dirty="0"/>
              <a:t>F1 = AAff11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80F75D-0894-4754-8366-78F1B3C1AF3D}"/>
              </a:ext>
            </a:extLst>
          </p:cNvPr>
          <p:cNvSpPr/>
          <p:nvPr/>
        </p:nvSpPr>
        <p:spPr>
          <a:xfrm>
            <a:off x="6803922" y="3913240"/>
            <a:ext cx="2320413" cy="16616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0D1670-F2F3-4629-B54B-EF893BB301E3}"/>
              </a:ext>
            </a:extLst>
          </p:cNvPr>
          <p:cNvSpPr txBox="1"/>
          <p:nvPr/>
        </p:nvSpPr>
        <p:spPr>
          <a:xfrm>
            <a:off x="6803922" y="327824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AAff11( )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925B19C-ADE7-49D0-B899-B190A17D754E}"/>
              </a:ext>
            </a:extLst>
          </p:cNvPr>
          <p:cNvSpPr txBox="1"/>
          <p:nvPr/>
        </p:nvSpPr>
        <p:spPr>
          <a:xfrm>
            <a:off x="6803923" y="4040058"/>
            <a:ext cx="232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b= undefined </a:t>
            </a:r>
          </a:p>
          <a:p>
            <a:r>
              <a:rPr lang="en-US" altLang="zh-CN" dirty="0"/>
              <a:t>b++ = undefined++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0B0C4C0-3727-43D9-8739-422284E49CD3}"/>
              </a:ext>
            </a:extLst>
          </p:cNvPr>
          <p:cNvCxnSpPr>
            <a:cxnSpLocks/>
          </p:cNvCxnSpPr>
          <p:nvPr/>
        </p:nvCxnSpPr>
        <p:spPr>
          <a:xfrm>
            <a:off x="4399937" y="1107853"/>
            <a:ext cx="752166" cy="4231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2116CD7-A04B-4EF8-992D-A4F6D89664A5}"/>
              </a:ext>
            </a:extLst>
          </p:cNvPr>
          <p:cNvSpPr txBox="1"/>
          <p:nvPr/>
        </p:nvSpPr>
        <p:spPr>
          <a:xfrm>
            <a:off x="6803921" y="4925961"/>
            <a:ext cx="244823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Console.log(b) //</a:t>
            </a:r>
            <a:r>
              <a:rPr lang="en-US" altLang="zh-CN" dirty="0" err="1"/>
              <a:t>NaN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D1A9498-322B-4D46-B419-5CD3E940A19B}"/>
              </a:ext>
            </a:extLst>
          </p:cNvPr>
          <p:cNvCxnSpPr/>
          <p:nvPr/>
        </p:nvCxnSpPr>
        <p:spPr>
          <a:xfrm>
            <a:off x="3952568" y="2696186"/>
            <a:ext cx="540774" cy="479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CF5CC89-BCE9-4894-AD75-A469982DEB92}"/>
              </a:ext>
            </a:extLst>
          </p:cNvPr>
          <p:cNvSpPr txBox="1"/>
          <p:nvPr/>
        </p:nvSpPr>
        <p:spPr>
          <a:xfrm>
            <a:off x="3569112" y="2245598"/>
            <a:ext cx="6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F1()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6B545F8-AA15-45C2-BF16-E30B335B5860}"/>
              </a:ext>
            </a:extLst>
          </p:cNvPr>
          <p:cNvCxnSpPr>
            <a:stCxn id="36" idx="3"/>
            <a:endCxn id="28" idx="1"/>
          </p:cNvCxnSpPr>
          <p:nvPr/>
        </p:nvCxnSpPr>
        <p:spPr>
          <a:xfrm>
            <a:off x="4237703" y="2430264"/>
            <a:ext cx="2566219" cy="1032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0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94DA8A2-9BAE-4E95-9F8E-728B7E681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5" y="636137"/>
            <a:ext cx="2566219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x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68B163-7180-46D2-8CD8-904C5B8F2F37}"/>
              </a:ext>
            </a:extLst>
          </p:cNvPr>
          <p:cNvSpPr/>
          <p:nvPr/>
        </p:nvSpPr>
        <p:spPr>
          <a:xfrm>
            <a:off x="3264310" y="1214284"/>
            <a:ext cx="2566219" cy="4429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81C66C-E1CE-434C-80A1-0681911F2497}"/>
              </a:ext>
            </a:extLst>
          </p:cNvPr>
          <p:cNvSpPr txBox="1"/>
          <p:nvPr/>
        </p:nvSpPr>
        <p:spPr>
          <a:xfrm>
            <a:off x="3264310" y="76691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226E20-9429-49E6-8FB6-F4E643640AE0}"/>
              </a:ext>
            </a:extLst>
          </p:cNvPr>
          <p:cNvCxnSpPr/>
          <p:nvPr/>
        </p:nvCxnSpPr>
        <p:spPr>
          <a:xfrm>
            <a:off x="3264310" y="1959576"/>
            <a:ext cx="2566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B965F08-4941-42DE-8F9D-1132C108B697}"/>
              </a:ext>
            </a:extLst>
          </p:cNvPr>
          <p:cNvSpPr txBox="1"/>
          <p:nvPr/>
        </p:nvSpPr>
        <p:spPr>
          <a:xfrm>
            <a:off x="3500284" y="1435511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x =1 = 2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2CC61A-B629-4051-83A4-0335D1DB65B6}"/>
              </a:ext>
            </a:extLst>
          </p:cNvPr>
          <p:cNvSpPr txBox="1"/>
          <p:nvPr/>
        </p:nvSpPr>
        <p:spPr>
          <a:xfrm>
            <a:off x="3392129" y="2271252"/>
            <a:ext cx="228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X=&gt;undefined</a:t>
            </a:r>
          </a:p>
          <a:p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EBB01A-DD3D-4C40-90E6-019AA2F0F9F3}"/>
              </a:ext>
            </a:extLst>
          </p:cNvPr>
          <p:cNvCxnSpPr/>
          <p:nvPr/>
        </p:nvCxnSpPr>
        <p:spPr>
          <a:xfrm>
            <a:off x="4129548" y="1214284"/>
            <a:ext cx="344129" cy="5905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56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FB96C21-B735-43D1-AB22-FD84C40E8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10" y="612844"/>
            <a:ext cx="2692442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4 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1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2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13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3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4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4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EAC0FB-E3C0-4FC8-B259-F768A71072FF}"/>
              </a:ext>
            </a:extLst>
          </p:cNvPr>
          <p:cNvSpPr/>
          <p:nvPr/>
        </p:nvSpPr>
        <p:spPr>
          <a:xfrm>
            <a:off x="3441290" y="748922"/>
            <a:ext cx="2792362" cy="5496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6B0ACA-E21A-4875-9D6C-5047C5496F14}"/>
              </a:ext>
            </a:extLst>
          </p:cNvPr>
          <p:cNvSpPr txBox="1"/>
          <p:nvPr/>
        </p:nvSpPr>
        <p:spPr>
          <a:xfrm>
            <a:off x="3628103" y="24351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AE32FC4-B52B-4AF4-94AF-AE8225910DCB}"/>
              </a:ext>
            </a:extLst>
          </p:cNvPr>
          <p:cNvCxnSpPr/>
          <p:nvPr/>
        </p:nvCxnSpPr>
        <p:spPr>
          <a:xfrm>
            <a:off x="3441290" y="1710813"/>
            <a:ext cx="279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7E9B29A-62B6-4DEE-9EFB-4EFE60227B97}"/>
              </a:ext>
            </a:extLst>
          </p:cNvPr>
          <p:cNvSpPr txBox="1"/>
          <p:nvPr/>
        </p:nvSpPr>
        <p:spPr>
          <a:xfrm>
            <a:off x="3469190" y="1011478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Fn</a:t>
            </a:r>
            <a:r>
              <a:rPr lang="en-US" altLang="zh-CN" dirty="0"/>
              <a:t> = aaff22 =aaff33= aaff44</a:t>
            </a:r>
          </a:p>
          <a:p>
            <a:r>
              <a:rPr lang="en-US" altLang="zh-CN" dirty="0"/>
              <a:t>=13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404AB4-2000-457F-BB41-1FEB68C616D7}"/>
              </a:ext>
            </a:extLst>
          </p:cNvPr>
          <p:cNvSpPr/>
          <p:nvPr/>
        </p:nvSpPr>
        <p:spPr>
          <a:xfrm>
            <a:off x="6921910" y="748922"/>
            <a:ext cx="1976284" cy="147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AB9340-3344-4C3C-9ED0-A5B956F673D7}"/>
              </a:ext>
            </a:extLst>
          </p:cNvPr>
          <p:cNvSpPr txBox="1"/>
          <p:nvPr/>
        </p:nvSpPr>
        <p:spPr>
          <a:xfrm>
            <a:off x="6921910" y="24351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FABC51-8D33-40F8-B69D-0650E2295CD7}"/>
              </a:ext>
            </a:extLst>
          </p:cNvPr>
          <p:cNvSpPr txBox="1"/>
          <p:nvPr/>
        </p:nvSpPr>
        <p:spPr>
          <a:xfrm>
            <a:off x="6995652" y="879816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“console.log(1)”</a:t>
            </a:r>
            <a:endParaRPr lang="zh-CN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FD9158-BEDB-461A-8350-CA672AF2BF5C}"/>
              </a:ext>
            </a:extLst>
          </p:cNvPr>
          <p:cNvSpPr/>
          <p:nvPr/>
        </p:nvSpPr>
        <p:spPr>
          <a:xfrm>
            <a:off x="6921910" y="3162743"/>
            <a:ext cx="1976284" cy="147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BB47F2-29DA-47A8-A06B-912D4875F9FB}"/>
              </a:ext>
            </a:extLst>
          </p:cNvPr>
          <p:cNvSpPr txBox="1"/>
          <p:nvPr/>
        </p:nvSpPr>
        <p:spPr>
          <a:xfrm>
            <a:off x="6921910" y="265733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aaff22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CC05AE-F7F2-42DC-ABE3-9CF8BCEA3EBB}"/>
              </a:ext>
            </a:extLst>
          </p:cNvPr>
          <p:cNvSpPr txBox="1"/>
          <p:nvPr/>
        </p:nvSpPr>
        <p:spPr>
          <a:xfrm>
            <a:off x="6995652" y="3293637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“console.log(2)”</a:t>
            </a:r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622B95-D223-4A8C-8C64-2903B061E1A0}"/>
              </a:ext>
            </a:extLst>
          </p:cNvPr>
          <p:cNvSpPr/>
          <p:nvPr/>
        </p:nvSpPr>
        <p:spPr>
          <a:xfrm>
            <a:off x="9336954" y="748922"/>
            <a:ext cx="1976284" cy="147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06D1C1-E456-4E36-BEA6-70C3753643FA}"/>
              </a:ext>
            </a:extLst>
          </p:cNvPr>
          <p:cNvSpPr txBox="1"/>
          <p:nvPr/>
        </p:nvSpPr>
        <p:spPr>
          <a:xfrm>
            <a:off x="9336954" y="24351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aaff33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C0F593-DEBB-42A3-A744-229446BAE224}"/>
              </a:ext>
            </a:extLst>
          </p:cNvPr>
          <p:cNvSpPr txBox="1"/>
          <p:nvPr/>
        </p:nvSpPr>
        <p:spPr>
          <a:xfrm>
            <a:off x="9410696" y="879816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“console.log(3)”</a:t>
            </a:r>
            <a:endParaRPr lang="zh-CN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EAC4B4-EA88-411C-A008-CDDCDFFA0C1E}"/>
              </a:ext>
            </a:extLst>
          </p:cNvPr>
          <p:cNvSpPr/>
          <p:nvPr/>
        </p:nvSpPr>
        <p:spPr>
          <a:xfrm>
            <a:off x="9336954" y="3152741"/>
            <a:ext cx="1976284" cy="147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C0F52C-4DC1-4757-B734-FC18B0A1FF30}"/>
              </a:ext>
            </a:extLst>
          </p:cNvPr>
          <p:cNvSpPr txBox="1"/>
          <p:nvPr/>
        </p:nvSpPr>
        <p:spPr>
          <a:xfrm>
            <a:off x="9336954" y="26473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aaff44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96A64F-1CB3-41DE-B68B-92148ACBF90D}"/>
              </a:ext>
            </a:extLst>
          </p:cNvPr>
          <p:cNvSpPr txBox="1"/>
          <p:nvPr/>
        </p:nvSpPr>
        <p:spPr>
          <a:xfrm>
            <a:off x="9410696" y="3283635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“console.log(4)”</a:t>
            </a:r>
            <a:endParaRPr lang="zh-CN" altLang="en-US" sz="2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32A6E5F-61EC-4B59-9080-02447F9A4EE6}"/>
              </a:ext>
            </a:extLst>
          </p:cNvPr>
          <p:cNvCxnSpPr/>
          <p:nvPr/>
        </p:nvCxnSpPr>
        <p:spPr>
          <a:xfrm flipH="1" flipV="1">
            <a:off x="6400800" y="1295314"/>
            <a:ext cx="2753032" cy="15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CC048CB-3B67-4752-9494-648AC28AC5AF}"/>
              </a:ext>
            </a:extLst>
          </p:cNvPr>
          <p:cNvSpPr txBox="1"/>
          <p:nvPr/>
        </p:nvSpPr>
        <p:spPr>
          <a:xfrm>
            <a:off x="3628103" y="2063655"/>
            <a:ext cx="2467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Fn</a:t>
            </a:r>
            <a:r>
              <a:rPr lang="en-US" altLang="zh-CN" dirty="0"/>
              <a:t>() // aaff44=&gt;4</a:t>
            </a:r>
          </a:p>
          <a:p>
            <a:r>
              <a:rPr lang="en-US" altLang="zh-CN" dirty="0" err="1"/>
              <a:t>Fn</a:t>
            </a:r>
            <a:r>
              <a:rPr lang="en-US" altLang="zh-CN" dirty="0"/>
              <a:t>() // aaff44=&gt;4</a:t>
            </a:r>
          </a:p>
          <a:p>
            <a:r>
              <a:rPr lang="en-US" altLang="zh-CN" dirty="0" err="1"/>
              <a:t>Fn</a:t>
            </a:r>
            <a:r>
              <a:rPr lang="en-US" altLang="zh-CN" dirty="0"/>
              <a:t>() // aaff44=&gt;4</a:t>
            </a:r>
          </a:p>
          <a:p>
            <a:endParaRPr lang="en-US" altLang="zh-CN" dirty="0"/>
          </a:p>
          <a:p>
            <a:r>
              <a:rPr lang="en-US" altLang="zh-CN" dirty="0" err="1"/>
              <a:t>Fn</a:t>
            </a:r>
            <a:r>
              <a:rPr lang="en-US" altLang="zh-CN" dirty="0"/>
              <a:t>() // 13() //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48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09" y="603042"/>
            <a:ext cx="357894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console.log(b);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//f()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b();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// 1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var b = 1;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function b() {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console.log(1);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b();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// b …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094654"/>
            <a:ext cx="3283974" cy="539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91896" y="60304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369956"/>
            <a:ext cx="2930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dirty="0"/>
              <a:t>Var b = </a:t>
            </a:r>
            <a:r>
              <a:rPr lang="en-US" altLang="zh-CN" sz="2400" dirty="0"/>
              <a:t>aaff11     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644878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01A3BA-8547-45A5-B9A7-7C84063B6763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7128387" y="1055967"/>
            <a:ext cx="574805" cy="683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B=&gt; aaff11</a:t>
            </a:r>
          </a:p>
          <a:p>
            <a:r>
              <a:rPr lang="en-US" altLang="zh-CN" sz="2400" dirty="0"/>
              <a:t>B() =&gt; 1</a:t>
            </a:r>
          </a:p>
          <a:p>
            <a:r>
              <a:rPr lang="en-US" altLang="zh-CN" sz="2400" dirty="0"/>
              <a:t>B()  =&gt; 1() // b is not function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680219" y="3702846"/>
            <a:ext cx="2644878" cy="12884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03192" y="3241180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17871" y="4008094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34EF7E0-3E6C-4D3A-8D2B-24DBAC4E9D29}"/>
              </a:ext>
            </a:extLst>
          </p:cNvPr>
          <p:cNvCxnSpPr/>
          <p:nvPr/>
        </p:nvCxnSpPr>
        <p:spPr>
          <a:xfrm>
            <a:off x="4080387" y="1812409"/>
            <a:ext cx="1248696" cy="176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67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09" y="603042"/>
            <a:ext cx="357894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console.log(b);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//f()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b();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// 1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var b = 1;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function b() {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console.log(1);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b();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// b …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094654"/>
            <a:ext cx="3283974" cy="539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91896" y="60304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369956"/>
            <a:ext cx="2930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dirty="0"/>
              <a:t>Var b = </a:t>
            </a:r>
            <a:r>
              <a:rPr lang="en-US" altLang="zh-CN" sz="2400" dirty="0"/>
              <a:t>aaff11     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644878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01A3BA-8547-45A5-B9A7-7C84063B6763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7128387" y="1055967"/>
            <a:ext cx="574805" cy="683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B=&gt; aaff11</a:t>
            </a:r>
          </a:p>
          <a:p>
            <a:r>
              <a:rPr lang="en-US" altLang="zh-CN" sz="2400" dirty="0"/>
              <a:t>B() =&gt; 1</a:t>
            </a:r>
          </a:p>
          <a:p>
            <a:r>
              <a:rPr lang="en-US" altLang="zh-CN" sz="2400" dirty="0"/>
              <a:t>B()  =&gt; 1() // b is not function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680219" y="3702846"/>
            <a:ext cx="2644878" cy="12884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03192" y="3241180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17871" y="4008094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34EF7E0-3E6C-4D3A-8D2B-24DBAC4E9D29}"/>
              </a:ext>
            </a:extLst>
          </p:cNvPr>
          <p:cNvCxnSpPr/>
          <p:nvPr/>
        </p:nvCxnSpPr>
        <p:spPr>
          <a:xfrm>
            <a:off x="4080387" y="1812409"/>
            <a:ext cx="1248696" cy="176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7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27" y="848433"/>
            <a:ext cx="357894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function f1()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var a = 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return a;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a()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f1();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等线" panose="02010600030101010101" pitchFamily="2" charset="-122"/>
              </a:rPr>
              <a:t>c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等线" panose="02010600030101010101" pitchFamily="2" charset="-122"/>
                <a:cs typeface="+mn-cs"/>
              </a:rPr>
              <a:t>onso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等线" panose="02010600030101010101" pitchFamily="2" charset="-122"/>
              </a:rPr>
              <a:t>le.log(</a:t>
            </a:r>
            <a:r>
              <a:rPr lang="en-US" altLang="zh-CN" sz="3200" dirty="0" err="1">
                <a:solidFill>
                  <a:srgbClr val="000000"/>
                </a:solidFill>
                <a:latin typeface="Arial Unicode MS"/>
                <a:ea typeface="等线" panose="02010600030101010101" pitchFamily="2" charset="-122"/>
              </a:rPr>
              <a:t>fn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等线" panose="02010600030101010101" pitchFamily="2" charset="-122"/>
              </a:rPr>
              <a:t>())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094654"/>
            <a:ext cx="3283974" cy="539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91896" y="60304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window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369956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变量提升阶段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f1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644878" cy="1924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aaff11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2503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console.log(a);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var a = 1;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return a;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function a() {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01A3BA-8547-45A5-B9A7-7C84063B676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07510" y="1055967"/>
            <a:ext cx="1695682" cy="498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F1() =&gt; aaff22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680219" y="4129321"/>
            <a:ext cx="2644878" cy="20991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03192" y="3595360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aff11()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17871" y="4434570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b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9FF6DC1-C150-40A5-B4F3-9AC2AAD6D879}"/>
              </a:ext>
            </a:extLst>
          </p:cNvPr>
          <p:cNvCxnSpPr/>
          <p:nvPr/>
        </p:nvCxnSpPr>
        <p:spPr>
          <a:xfrm>
            <a:off x="7680219" y="4847303"/>
            <a:ext cx="264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90E6FD0-4CA7-4C5E-8CC3-582D985AB760}"/>
              </a:ext>
            </a:extLst>
          </p:cNvPr>
          <p:cNvSpPr txBox="1"/>
          <p:nvPr/>
        </p:nvSpPr>
        <p:spPr>
          <a:xfrm>
            <a:off x="7817871" y="4316361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变量提升：</a:t>
            </a:r>
            <a:r>
              <a:rPr lang="en-US" altLang="zh-CN" dirty="0"/>
              <a:t>var a  = 1</a:t>
            </a:r>
          </a:p>
          <a:p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E1B36F-ACD7-4ED5-B4F3-C64C217548DC}"/>
              </a:ext>
            </a:extLst>
          </p:cNvPr>
          <p:cNvSpPr/>
          <p:nvPr/>
        </p:nvSpPr>
        <p:spPr>
          <a:xfrm>
            <a:off x="10756490" y="1316746"/>
            <a:ext cx="1273279" cy="1924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A50A7C-0952-4DC8-A8CC-85BEC47DE402}"/>
              </a:ext>
            </a:extLst>
          </p:cNvPr>
          <p:cNvSpPr txBox="1"/>
          <p:nvPr/>
        </p:nvSpPr>
        <p:spPr>
          <a:xfrm>
            <a:off x="10675375" y="86558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aaff22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2A1F113-9408-4642-A24B-4924A36E70BF}"/>
              </a:ext>
            </a:extLst>
          </p:cNvPr>
          <p:cNvCxnSpPr>
            <a:stCxn id="17" idx="1"/>
          </p:cNvCxnSpPr>
          <p:nvPr/>
        </p:nvCxnSpPr>
        <p:spPr>
          <a:xfrm flipH="1">
            <a:off x="9606116" y="1050253"/>
            <a:ext cx="1069259" cy="3384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122747F-8914-4484-B1E5-9A3FBD5F2BE7}"/>
              </a:ext>
            </a:extLst>
          </p:cNvPr>
          <p:cNvSpPr txBox="1"/>
          <p:nvPr/>
        </p:nvSpPr>
        <p:spPr>
          <a:xfrm>
            <a:off x="7817871" y="4962692"/>
            <a:ext cx="18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a=&gt; aaff22</a:t>
            </a:r>
          </a:p>
          <a:p>
            <a:r>
              <a:rPr lang="en-US" altLang="zh-CN" dirty="0"/>
              <a:t>Return  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11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1055966"/>
            <a:ext cx="357894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f2();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f3();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var x1 = x2 = 10;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function f2()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console.log(x1);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function f3()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console.log(x2);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452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91896" y="60304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:var x1 =u </a:t>
            </a:r>
            <a:endParaRPr lang="en-US" altLang="zh-CN" b="1" dirty="0"/>
          </a:p>
          <a:p>
            <a:r>
              <a:rPr lang="en-US" altLang="zh-CN" sz="2000" dirty="0"/>
              <a:t>F2</a:t>
            </a:r>
            <a:r>
              <a:rPr lang="en-US" altLang="zh-CN" dirty="0"/>
              <a:t> </a:t>
            </a:r>
          </a:p>
          <a:p>
            <a:r>
              <a:rPr lang="en-US" altLang="zh-CN" sz="2400" dirty="0"/>
              <a:t>f3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220865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01A3BA-8547-45A5-B9A7-7C84063B676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60490" y="1055967"/>
            <a:ext cx="3042702" cy="74333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F2() =&gt;  undefined</a:t>
            </a:r>
          </a:p>
          <a:p>
            <a:endParaRPr lang="en-US" altLang="zh-CN" sz="2400" dirty="0"/>
          </a:p>
          <a:p>
            <a:r>
              <a:rPr lang="en-US" altLang="zh-CN" sz="2400" dirty="0"/>
              <a:t>F3() =&gt; x2 not defined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2" y="3429000"/>
            <a:ext cx="2220865" cy="12884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Aaff22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40844" y="37342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console.log(x2);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957F324-E3FC-4044-801F-686459CB7D9B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4545812" y="2113934"/>
            <a:ext cx="3180353" cy="1084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5647C96-D4B2-4138-9941-52355F126959}"/>
              </a:ext>
            </a:extLst>
          </p:cNvPr>
          <p:cNvSpPr/>
          <p:nvPr/>
        </p:nvSpPr>
        <p:spPr>
          <a:xfrm>
            <a:off x="10152650" y="1292657"/>
            <a:ext cx="1911532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B69EA1-F047-4FC3-A80F-AD9205A7E5CD}"/>
              </a:ext>
            </a:extLst>
          </p:cNvPr>
          <p:cNvSpPr txBox="1"/>
          <p:nvPr/>
        </p:nvSpPr>
        <p:spPr>
          <a:xfrm>
            <a:off x="10290301" y="1567959"/>
            <a:ext cx="163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console.log(x1);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118D1D-4BC4-432A-BBB0-5946EEA7DF15}"/>
              </a:ext>
            </a:extLst>
          </p:cNvPr>
          <p:cNvSpPr txBox="1"/>
          <p:nvPr/>
        </p:nvSpPr>
        <p:spPr>
          <a:xfrm>
            <a:off x="10152649" y="785156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6D37F89-6601-4806-AE43-4059280CD4C3}"/>
              </a:ext>
            </a:extLst>
          </p:cNvPr>
          <p:cNvSpPr/>
          <p:nvPr/>
        </p:nvSpPr>
        <p:spPr>
          <a:xfrm>
            <a:off x="10152650" y="3461338"/>
            <a:ext cx="1911532" cy="12561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F534477-612A-4239-B9D1-551E7AA00E46}"/>
              </a:ext>
            </a:extLst>
          </p:cNvPr>
          <p:cNvSpPr txBox="1"/>
          <p:nvPr/>
        </p:nvSpPr>
        <p:spPr>
          <a:xfrm>
            <a:off x="10175622" y="2999672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Aaff22()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AC31C2-A11E-422A-9000-19714730A0AC}"/>
              </a:ext>
            </a:extLst>
          </p:cNvPr>
          <p:cNvSpPr txBox="1"/>
          <p:nvPr/>
        </p:nvSpPr>
        <p:spPr>
          <a:xfrm>
            <a:off x="10290301" y="3766586"/>
            <a:ext cx="190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console.log(x2);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56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1207</Words>
  <Application>Microsoft Office PowerPoint</Application>
  <PresentationFormat>宽屏</PresentationFormat>
  <Paragraphs>303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 Unicode MS</vt:lpstr>
      <vt:lpstr>Source Code Pro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monty yvan</dc:creator>
  <cp:lastModifiedBy>monty yvan</cp:lastModifiedBy>
  <cp:revision>22</cp:revision>
  <dcterms:created xsi:type="dcterms:W3CDTF">2018-06-12T08:16:35Z</dcterms:created>
  <dcterms:modified xsi:type="dcterms:W3CDTF">2018-06-13T09:15:27Z</dcterms:modified>
</cp:coreProperties>
</file>