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2" r:id="rId2"/>
  </p:sldMasterIdLst>
  <p:notesMasterIdLst>
    <p:notesMasterId r:id="rId113"/>
  </p:notesMasterIdLst>
  <p:handoutMasterIdLst>
    <p:handoutMasterId r:id="rId114"/>
  </p:handoutMasterIdLst>
  <p:sldIdLst>
    <p:sldId id="615" r:id="rId3"/>
    <p:sldId id="584" r:id="rId4"/>
    <p:sldId id="616" r:id="rId5"/>
    <p:sldId id="585" r:id="rId6"/>
    <p:sldId id="621" r:id="rId7"/>
    <p:sldId id="586" r:id="rId8"/>
    <p:sldId id="587" r:id="rId9"/>
    <p:sldId id="588" r:id="rId10"/>
    <p:sldId id="589" r:id="rId11"/>
    <p:sldId id="590" r:id="rId12"/>
    <p:sldId id="618" r:id="rId13"/>
    <p:sldId id="617" r:id="rId14"/>
    <p:sldId id="592" r:id="rId15"/>
    <p:sldId id="593" r:id="rId16"/>
    <p:sldId id="595" r:id="rId17"/>
    <p:sldId id="596" r:id="rId18"/>
    <p:sldId id="597" r:id="rId19"/>
    <p:sldId id="619" r:id="rId20"/>
    <p:sldId id="598" r:id="rId21"/>
    <p:sldId id="620" r:id="rId22"/>
    <p:sldId id="599" r:id="rId23"/>
    <p:sldId id="622" r:id="rId24"/>
    <p:sldId id="623" r:id="rId25"/>
    <p:sldId id="624" r:id="rId26"/>
    <p:sldId id="625" r:id="rId27"/>
    <p:sldId id="626" r:id="rId28"/>
    <p:sldId id="627" r:id="rId29"/>
    <p:sldId id="628" r:id="rId30"/>
    <p:sldId id="629" r:id="rId31"/>
    <p:sldId id="630" r:id="rId32"/>
    <p:sldId id="631" r:id="rId33"/>
    <p:sldId id="632" r:id="rId34"/>
    <p:sldId id="633" r:id="rId35"/>
    <p:sldId id="634" r:id="rId36"/>
    <p:sldId id="635" r:id="rId37"/>
    <p:sldId id="636" r:id="rId38"/>
    <p:sldId id="637" r:id="rId39"/>
    <p:sldId id="638" r:id="rId40"/>
    <p:sldId id="639" r:id="rId41"/>
    <p:sldId id="640" r:id="rId42"/>
    <p:sldId id="641" r:id="rId43"/>
    <p:sldId id="642" r:id="rId44"/>
    <p:sldId id="643" r:id="rId45"/>
    <p:sldId id="644" r:id="rId46"/>
    <p:sldId id="645" r:id="rId47"/>
    <p:sldId id="646" r:id="rId48"/>
    <p:sldId id="647" r:id="rId49"/>
    <p:sldId id="648" r:id="rId50"/>
    <p:sldId id="649" r:id="rId51"/>
    <p:sldId id="650" r:id="rId52"/>
    <p:sldId id="651" r:id="rId53"/>
    <p:sldId id="652" r:id="rId54"/>
    <p:sldId id="653" r:id="rId55"/>
    <p:sldId id="654" r:id="rId56"/>
    <p:sldId id="655" r:id="rId57"/>
    <p:sldId id="656" r:id="rId58"/>
    <p:sldId id="657" r:id="rId59"/>
    <p:sldId id="658" r:id="rId60"/>
    <p:sldId id="659" r:id="rId61"/>
    <p:sldId id="660" r:id="rId62"/>
    <p:sldId id="661" r:id="rId63"/>
    <p:sldId id="662" r:id="rId64"/>
    <p:sldId id="663" r:id="rId65"/>
    <p:sldId id="664" r:id="rId66"/>
    <p:sldId id="665" r:id="rId67"/>
    <p:sldId id="666" r:id="rId68"/>
    <p:sldId id="667" r:id="rId69"/>
    <p:sldId id="668" r:id="rId70"/>
    <p:sldId id="669" r:id="rId71"/>
    <p:sldId id="670" r:id="rId72"/>
    <p:sldId id="671" r:id="rId73"/>
    <p:sldId id="672" r:id="rId74"/>
    <p:sldId id="673" r:id="rId75"/>
    <p:sldId id="674" r:id="rId76"/>
    <p:sldId id="675" r:id="rId77"/>
    <p:sldId id="676" r:id="rId78"/>
    <p:sldId id="677" r:id="rId79"/>
    <p:sldId id="678" r:id="rId80"/>
    <p:sldId id="679" r:id="rId81"/>
    <p:sldId id="680" r:id="rId82"/>
    <p:sldId id="681" r:id="rId83"/>
    <p:sldId id="682" r:id="rId84"/>
    <p:sldId id="683" r:id="rId85"/>
    <p:sldId id="684" r:id="rId86"/>
    <p:sldId id="685" r:id="rId87"/>
    <p:sldId id="686" r:id="rId88"/>
    <p:sldId id="687" r:id="rId89"/>
    <p:sldId id="688" r:id="rId90"/>
    <p:sldId id="689" r:id="rId91"/>
    <p:sldId id="690" r:id="rId92"/>
    <p:sldId id="691" r:id="rId93"/>
    <p:sldId id="692" r:id="rId94"/>
    <p:sldId id="693" r:id="rId95"/>
    <p:sldId id="694" r:id="rId96"/>
    <p:sldId id="695" r:id="rId97"/>
    <p:sldId id="696" r:id="rId98"/>
    <p:sldId id="697" r:id="rId99"/>
    <p:sldId id="698" r:id="rId100"/>
    <p:sldId id="699" r:id="rId101"/>
    <p:sldId id="700" r:id="rId102"/>
    <p:sldId id="701" r:id="rId103"/>
    <p:sldId id="702" r:id="rId104"/>
    <p:sldId id="703" r:id="rId105"/>
    <p:sldId id="704" r:id="rId106"/>
    <p:sldId id="705" r:id="rId107"/>
    <p:sldId id="706" r:id="rId108"/>
    <p:sldId id="707" r:id="rId109"/>
    <p:sldId id="708" r:id="rId110"/>
    <p:sldId id="709" r:id="rId111"/>
    <p:sldId id="710" r:id="rId112"/>
  </p:sldIdLst>
  <p:sldSz cx="9144000" cy="6858000" type="screen4x3"/>
  <p:notesSz cx="6858000" cy="9144000"/>
  <p:embeddedFontLst>
    <p:embeddedFont>
      <p:font typeface="华文彩云" panose="02010800040101010101" pitchFamily="2" charset="-122"/>
      <p:regular r:id="rId115"/>
    </p:embeddedFont>
    <p:embeddedFont>
      <p:font typeface="华文中宋" panose="02010600040101010101" pitchFamily="2" charset="-122"/>
      <p:regular r:id="rId116"/>
    </p:embeddedFont>
    <p:embeddedFont>
      <p:font typeface="黑体" panose="02010609060101010101" pitchFamily="49" charset="-122"/>
      <p:regular r:id="rId117"/>
    </p:embeddedFont>
    <p:embeddedFont>
      <p:font typeface="仿宋_GB2312" panose="02010600030101010101" charset="-122"/>
      <p:regular r:id="rId118"/>
    </p:embeddedFont>
    <p:embeddedFont>
      <p:font typeface="仿宋" panose="02010609060101010101" pitchFamily="49" charset="-122"/>
      <p:regular r:id="rId119"/>
    </p:embeddedFont>
    <p:embeddedFont>
      <p:font typeface="楷体" panose="02010609060101010101" pitchFamily="49" charset="-122"/>
      <p:regular r:id="rId120"/>
    </p:embeddedFont>
    <p:embeddedFont>
      <p:font typeface="MT Extra" panose="02010600030101010101"/>
      <p:regular r:id="rId121"/>
    </p:embeddedFont>
    <p:embeddedFont>
      <p:font typeface="华文楷体" panose="02010600040101010101" pitchFamily="2" charset="-122"/>
      <p:regular r:id="rId122"/>
    </p:embeddedFont>
    <p:embeddedFont>
      <p:font typeface="隶书" panose="02010509060101010101" pitchFamily="49" charset="-122"/>
      <p:regular r:id="rId123"/>
    </p:embeddedFont>
  </p:embeddedFontLst>
  <p:defaultTextStyle>
    <a:defPPr>
      <a:defRPr lang="zh-CN"/>
    </a:defPPr>
    <a:lvl1pPr algn="ctr" rtl="0" fontAlgn="base">
      <a:spcBef>
        <a:spcPct val="0"/>
      </a:spcBef>
      <a:spcAft>
        <a:spcPct val="0"/>
      </a:spcAft>
      <a:defRPr kumimoji="1" b="1" kern="1200">
        <a:solidFill>
          <a:schemeClr val="tx1"/>
        </a:solidFill>
        <a:latin typeface="Arial" charset="0"/>
        <a:ea typeface="仿宋_GB2312" pitchFamily="49" charset="-122"/>
        <a:cs typeface="+mn-cs"/>
      </a:defRPr>
    </a:lvl1pPr>
    <a:lvl2pPr marL="457200" algn="ctr" rtl="0" fontAlgn="base">
      <a:spcBef>
        <a:spcPct val="0"/>
      </a:spcBef>
      <a:spcAft>
        <a:spcPct val="0"/>
      </a:spcAft>
      <a:defRPr kumimoji="1" b="1" kern="1200">
        <a:solidFill>
          <a:schemeClr val="tx1"/>
        </a:solidFill>
        <a:latin typeface="Arial" charset="0"/>
        <a:ea typeface="仿宋_GB2312" pitchFamily="49" charset="-122"/>
        <a:cs typeface="+mn-cs"/>
      </a:defRPr>
    </a:lvl2pPr>
    <a:lvl3pPr marL="914400" algn="ctr" rtl="0" fontAlgn="base">
      <a:spcBef>
        <a:spcPct val="0"/>
      </a:spcBef>
      <a:spcAft>
        <a:spcPct val="0"/>
      </a:spcAft>
      <a:defRPr kumimoji="1" b="1" kern="1200">
        <a:solidFill>
          <a:schemeClr val="tx1"/>
        </a:solidFill>
        <a:latin typeface="Arial" charset="0"/>
        <a:ea typeface="仿宋_GB2312" pitchFamily="49" charset="-122"/>
        <a:cs typeface="+mn-cs"/>
      </a:defRPr>
    </a:lvl3pPr>
    <a:lvl4pPr marL="1371600" algn="ctr" rtl="0" fontAlgn="base">
      <a:spcBef>
        <a:spcPct val="0"/>
      </a:spcBef>
      <a:spcAft>
        <a:spcPct val="0"/>
      </a:spcAft>
      <a:defRPr kumimoji="1" b="1" kern="1200">
        <a:solidFill>
          <a:schemeClr val="tx1"/>
        </a:solidFill>
        <a:latin typeface="Arial" charset="0"/>
        <a:ea typeface="仿宋_GB2312" pitchFamily="49" charset="-122"/>
        <a:cs typeface="+mn-cs"/>
      </a:defRPr>
    </a:lvl4pPr>
    <a:lvl5pPr marL="1828800" algn="ctr" rtl="0" fontAlgn="base">
      <a:spcBef>
        <a:spcPct val="0"/>
      </a:spcBef>
      <a:spcAft>
        <a:spcPct val="0"/>
      </a:spcAft>
      <a:defRPr kumimoji="1" b="1" kern="1200">
        <a:solidFill>
          <a:schemeClr val="tx1"/>
        </a:solidFill>
        <a:latin typeface="Arial" charset="0"/>
        <a:ea typeface="仿宋_GB2312" pitchFamily="49" charset="-122"/>
        <a:cs typeface="+mn-cs"/>
      </a:defRPr>
    </a:lvl5pPr>
    <a:lvl6pPr marL="2286000" algn="l" defTabSz="914400" rtl="0" eaLnBrk="1" latinLnBrk="0" hangingPunct="1">
      <a:defRPr kumimoji="1" b="1" kern="1200">
        <a:solidFill>
          <a:schemeClr val="tx1"/>
        </a:solidFill>
        <a:latin typeface="Arial" charset="0"/>
        <a:ea typeface="仿宋_GB2312" pitchFamily="49" charset="-122"/>
        <a:cs typeface="+mn-cs"/>
      </a:defRPr>
    </a:lvl6pPr>
    <a:lvl7pPr marL="2743200" algn="l" defTabSz="914400" rtl="0" eaLnBrk="1" latinLnBrk="0" hangingPunct="1">
      <a:defRPr kumimoji="1" b="1" kern="1200">
        <a:solidFill>
          <a:schemeClr val="tx1"/>
        </a:solidFill>
        <a:latin typeface="Arial" charset="0"/>
        <a:ea typeface="仿宋_GB2312" pitchFamily="49" charset="-122"/>
        <a:cs typeface="+mn-cs"/>
      </a:defRPr>
    </a:lvl7pPr>
    <a:lvl8pPr marL="3200400" algn="l" defTabSz="914400" rtl="0" eaLnBrk="1" latinLnBrk="0" hangingPunct="1">
      <a:defRPr kumimoji="1" b="1" kern="1200">
        <a:solidFill>
          <a:schemeClr val="tx1"/>
        </a:solidFill>
        <a:latin typeface="Arial" charset="0"/>
        <a:ea typeface="仿宋_GB2312" pitchFamily="49" charset="-122"/>
        <a:cs typeface="+mn-cs"/>
      </a:defRPr>
    </a:lvl8pPr>
    <a:lvl9pPr marL="3657600" algn="l" defTabSz="914400" rtl="0" eaLnBrk="1" latinLnBrk="0" hangingPunct="1">
      <a:defRPr kumimoji="1" b="1" kern="1200">
        <a:solidFill>
          <a:schemeClr val="tx1"/>
        </a:solidFill>
        <a:latin typeface="Arial"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724B04"/>
    <a:srgbClr val="FF0066"/>
    <a:srgbClr val="FFFF00"/>
    <a:srgbClr val="0033CC"/>
    <a:srgbClr val="00CC00"/>
    <a:srgbClr val="FFFF6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522" y="12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font" Target="fonts/font3.fntdata"/><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font" Target="fonts/font9.fntdata"/><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notesMaster" Target="notesMasters/notesMaster1.xml"/><Relationship Id="rId118" Type="http://schemas.openxmlformats.org/officeDocument/2006/relationships/font" Target="fonts/font4.fntdata"/><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handoutMaster" Target="handoutMasters/handoutMaster1.xml"/><Relationship Id="rId119" Type="http://schemas.openxmlformats.org/officeDocument/2006/relationships/font" Target="fonts/font5.fntdata"/><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font" Target="fonts/font6.fntdata"/><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font" Target="fonts/font1.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font" Target="fonts/font7.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font" Target="fonts/font2.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9"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emf"/><Relationship Id="rId4"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6.wmf"/><Relationship Id="rId1" Type="http://schemas.openxmlformats.org/officeDocument/2006/relationships/image" Target="../media/image91.wmf"/><Relationship Id="rId6" Type="http://schemas.openxmlformats.org/officeDocument/2006/relationships/image" Target="../media/image98.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1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12.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1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image" Target="../media/image141.wmf"/><Relationship Id="rId7" Type="http://schemas.openxmlformats.org/officeDocument/2006/relationships/image" Target="../media/image145.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5" Type="http://schemas.openxmlformats.org/officeDocument/2006/relationships/image" Target="../media/image154.wmf"/><Relationship Id="rId4" Type="http://schemas.openxmlformats.org/officeDocument/2006/relationships/image" Target="../media/image153.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5" Type="http://schemas.openxmlformats.org/officeDocument/2006/relationships/image" Target="../media/image160.wmf"/><Relationship Id="rId4" Type="http://schemas.openxmlformats.org/officeDocument/2006/relationships/image" Target="../media/image15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png"/><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5" Type="http://schemas.openxmlformats.org/officeDocument/2006/relationships/image" Target="../media/image179.wmf"/><Relationship Id="rId4" Type="http://schemas.openxmlformats.org/officeDocument/2006/relationships/image" Target="../media/image17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83.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87.wmf"/><Relationship Id="rId1" Type="http://schemas.openxmlformats.org/officeDocument/2006/relationships/image" Target="../media/image18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93.emf"/><Relationship Id="rId2" Type="http://schemas.openxmlformats.org/officeDocument/2006/relationships/image" Target="../media/image192.emf"/><Relationship Id="rId1" Type="http://schemas.openxmlformats.org/officeDocument/2006/relationships/image" Target="../media/image191.emf"/><Relationship Id="rId4" Type="http://schemas.openxmlformats.org/officeDocument/2006/relationships/image" Target="../media/image19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98.emf"/><Relationship Id="rId2" Type="http://schemas.openxmlformats.org/officeDocument/2006/relationships/image" Target="../media/image197.emf"/><Relationship Id="rId1" Type="http://schemas.openxmlformats.org/officeDocument/2006/relationships/image" Target="../media/image196.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08.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 Id="rId4" Type="http://schemas.openxmlformats.org/officeDocument/2006/relationships/image" Target="../media/image214.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216.wmf"/><Relationship Id="rId1" Type="http://schemas.openxmlformats.org/officeDocument/2006/relationships/image" Target="../media/image215.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 Id="rId5" Type="http://schemas.openxmlformats.org/officeDocument/2006/relationships/image" Target="../media/image209.wmf"/><Relationship Id="rId4" Type="http://schemas.openxmlformats.org/officeDocument/2006/relationships/image" Target="../media/image221.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 Id="rId5" Type="http://schemas.openxmlformats.org/officeDocument/2006/relationships/image" Target="../media/image226.wmf"/><Relationship Id="rId4" Type="http://schemas.openxmlformats.org/officeDocument/2006/relationships/image" Target="../media/image225.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27.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 Id="rId6" Type="http://schemas.openxmlformats.org/officeDocument/2006/relationships/image" Target="../media/image234.wmf"/><Relationship Id="rId5" Type="http://schemas.openxmlformats.org/officeDocument/2006/relationships/image" Target="../media/image233.wmf"/><Relationship Id="rId4" Type="http://schemas.openxmlformats.org/officeDocument/2006/relationships/image" Target="../media/image232.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236.wmf"/><Relationship Id="rId1" Type="http://schemas.openxmlformats.org/officeDocument/2006/relationships/image" Target="../media/image235.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48.wmf"/><Relationship Id="rId7" Type="http://schemas.openxmlformats.org/officeDocument/2006/relationships/image" Target="../media/image252.wmf"/><Relationship Id="rId2" Type="http://schemas.openxmlformats.org/officeDocument/2006/relationships/image" Target="../media/image247.wmf"/><Relationship Id="rId1" Type="http://schemas.openxmlformats.org/officeDocument/2006/relationships/image" Target="../media/image246.wmf"/><Relationship Id="rId6" Type="http://schemas.openxmlformats.org/officeDocument/2006/relationships/image" Target="../media/image251.wmf"/><Relationship Id="rId5" Type="http://schemas.openxmlformats.org/officeDocument/2006/relationships/image" Target="../media/image250.wmf"/><Relationship Id="rId4" Type="http://schemas.openxmlformats.org/officeDocument/2006/relationships/image" Target="../media/image249.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 Id="rId4" Type="http://schemas.openxmlformats.org/officeDocument/2006/relationships/image" Target="../media/image257.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59.wmf"/><Relationship Id="rId2" Type="http://schemas.openxmlformats.org/officeDocument/2006/relationships/image" Target="../media/image218.wmf"/><Relationship Id="rId1" Type="http://schemas.openxmlformats.org/officeDocument/2006/relationships/image" Target="../media/image258.wmf"/><Relationship Id="rId5" Type="http://schemas.openxmlformats.org/officeDocument/2006/relationships/image" Target="../media/image221.wmf"/><Relationship Id="rId4" Type="http://schemas.openxmlformats.org/officeDocument/2006/relationships/image" Target="../media/image260.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62.wmf"/><Relationship Id="rId1" Type="http://schemas.openxmlformats.org/officeDocument/2006/relationships/image" Target="../media/image261.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20.wmf"/><Relationship Id="rId1" Type="http://schemas.openxmlformats.org/officeDocument/2006/relationships/image" Target="../media/image263.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6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68.wmf"/><Relationship Id="rId2" Type="http://schemas.openxmlformats.org/officeDocument/2006/relationships/image" Target="../media/image267.wmf"/><Relationship Id="rId1" Type="http://schemas.openxmlformats.org/officeDocument/2006/relationships/image" Target="../media/image266.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71.emf"/><Relationship Id="rId2" Type="http://schemas.openxmlformats.org/officeDocument/2006/relationships/image" Target="../media/image270.emf"/><Relationship Id="rId1" Type="http://schemas.openxmlformats.org/officeDocument/2006/relationships/image" Target="../media/image269.emf"/><Relationship Id="rId6" Type="http://schemas.openxmlformats.org/officeDocument/2006/relationships/image" Target="../media/image274.emf"/><Relationship Id="rId5" Type="http://schemas.openxmlformats.org/officeDocument/2006/relationships/image" Target="../media/image273.emf"/><Relationship Id="rId4" Type="http://schemas.openxmlformats.org/officeDocument/2006/relationships/image" Target="../media/image27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4"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lvl1pPr>
          </a:lstStyle>
          <a:p>
            <a:pPr>
              <a:defRPr/>
            </a:pPr>
            <a:endParaRPr lang="en-US" altLang="zh-CN"/>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lvl1pPr>
          </a:lstStyle>
          <a:p>
            <a:pPr>
              <a:defRPr/>
            </a:pPr>
            <a:endParaRPr lang="en-US" altLang="zh-CN"/>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lvl1pPr>
          </a:lstStyle>
          <a:p>
            <a:pPr>
              <a:defRPr/>
            </a:pPr>
            <a:endParaRPr lang="en-US" altLang="zh-CN"/>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vl1pPr>
          </a:lstStyle>
          <a:p>
            <a:pPr>
              <a:defRPr/>
            </a:pPr>
            <a:fld id="{9157CC07-C683-40CF-B1A8-342ABDE2765A}" type="slidenum">
              <a:rPr lang="en-US" altLang="zh-CN"/>
              <a:pPr>
                <a:defRPr/>
              </a:pPr>
              <a:t>‹#›</a:t>
            </a:fld>
            <a:endParaRPr lang="en-US" altLang="zh-CN"/>
          </a:p>
        </p:txBody>
      </p:sp>
    </p:spTree>
    <p:extLst>
      <p:ext uri="{BB962C8B-B14F-4D97-AF65-F5344CB8AC3E}">
        <p14:creationId xmlns:p14="http://schemas.microsoft.com/office/powerpoint/2010/main" val="367537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kumimoji="0" sz="1200" b="0"/>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ltLang="zh-CN"/>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kumimoji="0" sz="1200" b="0"/>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48EB810F-2BE7-42F0-808E-C064D646B727}" type="slidenum">
              <a:rPr lang="en-US" altLang="zh-CN"/>
              <a:pPr>
                <a:defRPr/>
              </a:pPr>
              <a:t>‹#›</a:t>
            </a:fld>
            <a:endParaRPr lang="en-US" altLang="zh-CN"/>
          </a:p>
        </p:txBody>
      </p:sp>
    </p:spTree>
    <p:extLst>
      <p:ext uri="{BB962C8B-B14F-4D97-AF65-F5344CB8AC3E}">
        <p14:creationId xmlns:p14="http://schemas.microsoft.com/office/powerpoint/2010/main" val="2920651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仿宋_GB2312" pitchFamily="49"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仿宋_GB2312" pitchFamily="49"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仿宋_GB2312" pitchFamily="49"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仿宋_GB2312" pitchFamily="49"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仿宋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68538963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6175013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4975" y="274638"/>
            <a:ext cx="2108200" cy="54483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175375" cy="5448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0041265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63575" y="11969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854575" y="1196975"/>
            <a:ext cx="4038600" cy="4525963"/>
          </a:xfrm>
        </p:spPr>
        <p:txBody>
          <a:bodyPr/>
          <a:lstStyle/>
          <a:p>
            <a:pPr lvl="0"/>
            <a:endParaRPr lang="zh-CN" altLang="en-US" noProof="0" smtClean="0"/>
          </a:p>
        </p:txBody>
      </p:sp>
    </p:spTree>
    <p:extLst>
      <p:ext uri="{BB962C8B-B14F-4D97-AF65-F5344CB8AC3E}">
        <p14:creationId xmlns:p14="http://schemas.microsoft.com/office/powerpoint/2010/main" val="427909118"/>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435975" cy="5448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1536028"/>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29D884C-5A86-4899-A074-51FA2612D102}" type="slidenum">
              <a:rPr lang="en-US" altLang="zh-CN"/>
              <a:pPr>
                <a:defRPr/>
              </a:pPr>
              <a:t>‹#›</a:t>
            </a:fld>
            <a:endParaRPr lang="en-US" altLang="zh-CN"/>
          </a:p>
        </p:txBody>
      </p:sp>
    </p:spTree>
    <p:extLst>
      <p:ext uri="{BB962C8B-B14F-4D97-AF65-F5344CB8AC3E}">
        <p14:creationId xmlns:p14="http://schemas.microsoft.com/office/powerpoint/2010/main" val="1852178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91B4EF4-3DEE-4D39-92DC-35C094E2CA6A}" type="slidenum">
              <a:rPr lang="en-US" altLang="zh-CN"/>
              <a:pPr>
                <a:defRPr/>
              </a:pPr>
              <a:t>‹#›</a:t>
            </a:fld>
            <a:endParaRPr lang="en-US" altLang="zh-CN"/>
          </a:p>
        </p:txBody>
      </p:sp>
    </p:spTree>
    <p:extLst>
      <p:ext uri="{BB962C8B-B14F-4D97-AF65-F5344CB8AC3E}">
        <p14:creationId xmlns:p14="http://schemas.microsoft.com/office/powerpoint/2010/main" val="780659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C43AC9-8F16-43F8-A3BB-627513FCB67E}" type="slidenum">
              <a:rPr lang="en-US" altLang="zh-CN"/>
              <a:pPr>
                <a:defRPr/>
              </a:pPr>
              <a:t>‹#›</a:t>
            </a:fld>
            <a:endParaRPr lang="en-US" altLang="zh-CN"/>
          </a:p>
        </p:txBody>
      </p:sp>
    </p:spTree>
    <p:extLst>
      <p:ext uri="{BB962C8B-B14F-4D97-AF65-F5344CB8AC3E}">
        <p14:creationId xmlns:p14="http://schemas.microsoft.com/office/powerpoint/2010/main" val="545958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EF1F4FC-5214-4E84-943E-246DFC985B37}" type="slidenum">
              <a:rPr lang="en-US" altLang="zh-CN"/>
              <a:pPr>
                <a:defRPr/>
              </a:pPr>
              <a:t>‹#›</a:t>
            </a:fld>
            <a:endParaRPr lang="en-US" altLang="zh-CN"/>
          </a:p>
        </p:txBody>
      </p:sp>
    </p:spTree>
    <p:extLst>
      <p:ext uri="{BB962C8B-B14F-4D97-AF65-F5344CB8AC3E}">
        <p14:creationId xmlns:p14="http://schemas.microsoft.com/office/powerpoint/2010/main" val="595300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5FC8406-9CEE-490B-A1AD-94EA056EA28D}" type="slidenum">
              <a:rPr lang="en-US" altLang="zh-CN"/>
              <a:pPr>
                <a:defRPr/>
              </a:pPr>
              <a:t>‹#›</a:t>
            </a:fld>
            <a:endParaRPr lang="en-US" altLang="zh-CN"/>
          </a:p>
        </p:txBody>
      </p:sp>
    </p:spTree>
    <p:extLst>
      <p:ext uri="{BB962C8B-B14F-4D97-AF65-F5344CB8AC3E}">
        <p14:creationId xmlns:p14="http://schemas.microsoft.com/office/powerpoint/2010/main" val="3790699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3E7D934-F460-4266-932B-18EA057FF181}" type="slidenum">
              <a:rPr lang="en-US" altLang="zh-CN"/>
              <a:pPr>
                <a:defRPr/>
              </a:pPr>
              <a:t>‹#›</a:t>
            </a:fld>
            <a:endParaRPr lang="en-US" altLang="zh-CN"/>
          </a:p>
        </p:txBody>
      </p:sp>
    </p:spTree>
    <p:extLst>
      <p:ext uri="{BB962C8B-B14F-4D97-AF65-F5344CB8AC3E}">
        <p14:creationId xmlns:p14="http://schemas.microsoft.com/office/powerpoint/2010/main" val="296200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58410862"/>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B75390C-B20B-4B51-BE94-B15654794823}" type="slidenum">
              <a:rPr lang="en-US" altLang="zh-CN"/>
              <a:pPr>
                <a:defRPr/>
              </a:pPr>
              <a:t>‹#›</a:t>
            </a:fld>
            <a:endParaRPr lang="en-US" altLang="zh-CN"/>
          </a:p>
        </p:txBody>
      </p:sp>
    </p:spTree>
    <p:extLst>
      <p:ext uri="{BB962C8B-B14F-4D97-AF65-F5344CB8AC3E}">
        <p14:creationId xmlns:p14="http://schemas.microsoft.com/office/powerpoint/2010/main" val="2893358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E1317DF-42A4-4D6E-AD7E-750BB7C7A923}" type="slidenum">
              <a:rPr lang="en-US" altLang="zh-CN"/>
              <a:pPr>
                <a:defRPr/>
              </a:pPr>
              <a:t>‹#›</a:t>
            </a:fld>
            <a:endParaRPr lang="en-US" altLang="zh-CN"/>
          </a:p>
        </p:txBody>
      </p:sp>
    </p:spTree>
    <p:extLst>
      <p:ext uri="{BB962C8B-B14F-4D97-AF65-F5344CB8AC3E}">
        <p14:creationId xmlns:p14="http://schemas.microsoft.com/office/powerpoint/2010/main" val="8232286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0FCC620-3005-494F-8A5D-06C6610E28E9}" type="slidenum">
              <a:rPr lang="en-US" altLang="zh-CN"/>
              <a:pPr>
                <a:defRPr/>
              </a:pPr>
              <a:t>‹#›</a:t>
            </a:fld>
            <a:endParaRPr lang="en-US" altLang="zh-CN"/>
          </a:p>
        </p:txBody>
      </p:sp>
    </p:spTree>
    <p:extLst>
      <p:ext uri="{BB962C8B-B14F-4D97-AF65-F5344CB8AC3E}">
        <p14:creationId xmlns:p14="http://schemas.microsoft.com/office/powerpoint/2010/main" val="2916253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5B7C5C-FA4A-4134-819D-ABA8645FB5E9}" type="slidenum">
              <a:rPr lang="en-US" altLang="zh-CN"/>
              <a:pPr>
                <a:defRPr/>
              </a:pPr>
              <a:t>‹#›</a:t>
            </a:fld>
            <a:endParaRPr lang="en-US" altLang="zh-CN"/>
          </a:p>
        </p:txBody>
      </p:sp>
    </p:spTree>
    <p:extLst>
      <p:ext uri="{BB962C8B-B14F-4D97-AF65-F5344CB8AC3E}">
        <p14:creationId xmlns:p14="http://schemas.microsoft.com/office/powerpoint/2010/main" val="242708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8A2E7C9-1553-4462-BB49-7AC2A6C12C82}" type="slidenum">
              <a:rPr lang="en-US" altLang="zh-CN"/>
              <a:pPr>
                <a:defRPr/>
              </a:pPr>
              <a:t>‹#›</a:t>
            </a:fld>
            <a:endParaRPr lang="en-US" altLang="zh-CN"/>
          </a:p>
        </p:txBody>
      </p:sp>
    </p:spTree>
    <p:extLst>
      <p:ext uri="{BB962C8B-B14F-4D97-AF65-F5344CB8AC3E}">
        <p14:creationId xmlns:p14="http://schemas.microsoft.com/office/powerpoint/2010/main" val="365986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16293003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3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4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676352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6675166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4038859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36791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1201003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4303053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663575" y="11969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4339" name="Picture 5" descr="图片2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userDrawn="1"/>
        </p:nvSpPr>
        <p:spPr bwMode="auto">
          <a:xfrm>
            <a:off x="1476375" y="6400800"/>
            <a:ext cx="6048375" cy="457200"/>
          </a:xfrm>
          <a:prstGeom prst="rect">
            <a:avLst/>
          </a:prstGeom>
          <a:noFill/>
          <a:ln w="9525" algn="ctr">
            <a:noFill/>
            <a:miter lim="800000"/>
            <a:headEnd/>
            <a:tailEnd/>
          </a:ln>
          <a:effectLst/>
        </p:spPr>
        <p:txBody>
          <a:bodyPr>
            <a:spAutoFit/>
          </a:bodyPr>
          <a:lstStyle/>
          <a:p>
            <a:pPr>
              <a:spcBef>
                <a:spcPct val="50000"/>
              </a:spcBef>
              <a:defRPr/>
            </a:pPr>
            <a:r>
              <a:rPr lang="zh-CN" altLang="en-US" sz="2400" dirty="0">
                <a:solidFill>
                  <a:srgbClr val="3366FF"/>
                </a:solidFill>
                <a:ea typeface="楷体" pitchFamily="49" charset="-122"/>
              </a:rPr>
              <a:t>太 原 理 工 大 学 物理与光电工程学院</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76" r:id="rId13"/>
  </p:sldLayoutIdLst>
  <p:transition spd="slow">
    <p:wipe/>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ea typeface="隶书" pitchFamily="49" charset="-122"/>
        </a:defRPr>
      </a:lvl2pPr>
      <a:lvl3pPr algn="ctr" rtl="0" eaLnBrk="0" fontAlgn="base" hangingPunct="0">
        <a:spcBef>
          <a:spcPct val="0"/>
        </a:spcBef>
        <a:spcAft>
          <a:spcPct val="0"/>
        </a:spcAft>
        <a:defRPr sz="4000">
          <a:solidFill>
            <a:schemeClr val="tx2"/>
          </a:solidFill>
          <a:latin typeface="Arial" charset="0"/>
          <a:ea typeface="隶书" pitchFamily="49" charset="-122"/>
        </a:defRPr>
      </a:lvl3pPr>
      <a:lvl4pPr algn="ctr" rtl="0" eaLnBrk="0" fontAlgn="base" hangingPunct="0">
        <a:spcBef>
          <a:spcPct val="0"/>
        </a:spcBef>
        <a:spcAft>
          <a:spcPct val="0"/>
        </a:spcAft>
        <a:defRPr sz="4000">
          <a:solidFill>
            <a:schemeClr val="tx2"/>
          </a:solidFill>
          <a:latin typeface="Arial" charset="0"/>
          <a:ea typeface="隶书" pitchFamily="49" charset="-122"/>
        </a:defRPr>
      </a:lvl4pPr>
      <a:lvl5pPr algn="ctr" rtl="0" eaLnBrk="0" fontAlgn="base" hangingPunct="0">
        <a:spcBef>
          <a:spcPct val="0"/>
        </a:spcBef>
        <a:spcAft>
          <a:spcPct val="0"/>
        </a:spcAft>
        <a:defRPr sz="4000">
          <a:solidFill>
            <a:schemeClr val="tx2"/>
          </a:solidFill>
          <a:latin typeface="Arial" charset="0"/>
          <a:ea typeface="隶书" pitchFamily="49" charset="-122"/>
        </a:defRPr>
      </a:lvl5pPr>
      <a:lvl6pPr marL="457200" algn="ctr" rtl="0" fontAlgn="base">
        <a:spcBef>
          <a:spcPct val="0"/>
        </a:spcBef>
        <a:spcAft>
          <a:spcPct val="0"/>
        </a:spcAft>
        <a:defRPr sz="4000">
          <a:solidFill>
            <a:schemeClr val="tx2"/>
          </a:solidFill>
          <a:latin typeface="Arial" charset="0"/>
          <a:ea typeface="隶书" pitchFamily="49" charset="-122"/>
        </a:defRPr>
      </a:lvl6pPr>
      <a:lvl7pPr marL="914400" algn="ctr" rtl="0" fontAlgn="base">
        <a:spcBef>
          <a:spcPct val="0"/>
        </a:spcBef>
        <a:spcAft>
          <a:spcPct val="0"/>
        </a:spcAft>
        <a:defRPr sz="4000">
          <a:solidFill>
            <a:schemeClr val="tx2"/>
          </a:solidFill>
          <a:latin typeface="Arial" charset="0"/>
          <a:ea typeface="隶书" pitchFamily="49" charset="-122"/>
        </a:defRPr>
      </a:lvl7pPr>
      <a:lvl8pPr marL="1371600" algn="ctr" rtl="0" fontAlgn="base">
        <a:spcBef>
          <a:spcPct val="0"/>
        </a:spcBef>
        <a:spcAft>
          <a:spcPct val="0"/>
        </a:spcAft>
        <a:defRPr sz="4000">
          <a:solidFill>
            <a:schemeClr val="tx2"/>
          </a:solidFill>
          <a:latin typeface="Arial" charset="0"/>
          <a:ea typeface="隶书" pitchFamily="49" charset="-122"/>
        </a:defRPr>
      </a:lvl8pPr>
      <a:lvl9pPr marL="1828800" algn="ctr" rtl="0" fontAlgn="base">
        <a:spcBef>
          <a:spcPct val="0"/>
        </a:spcBef>
        <a:spcAft>
          <a:spcPct val="0"/>
        </a:spcAft>
        <a:defRPr sz="4000">
          <a:solidFill>
            <a:schemeClr val="tx2"/>
          </a:solidFill>
          <a:latin typeface="Arial" charset="0"/>
          <a:ea typeface="隶书" pitchFamily="49" charset="-122"/>
        </a:defRPr>
      </a:lvl9pPr>
    </p:titleStyle>
    <p:bodyStyle>
      <a:lvl1pPr marL="342900" indent="-342900" algn="l" rtl="0" eaLnBrk="0" fontAlgn="base" hangingPunct="0">
        <a:spcBef>
          <a:spcPct val="20000"/>
        </a:spcBef>
        <a:spcAft>
          <a:spcPct val="0"/>
        </a:spcAft>
        <a:buClr>
          <a:srgbClr val="3366FF"/>
        </a:buClr>
        <a:buSzPct val="80000"/>
        <a:buFont typeface="Wingdings" pitchFamily="2" charset="2"/>
        <a:buChar char="v"/>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itchFamily="2" charset="2"/>
        <a:buChar char="Ø"/>
        <a:defRPr sz="2800">
          <a:solidFill>
            <a:schemeClr val="tx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仿宋_GB2312"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仿宋_GB2312"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仿宋_GB2312" pitchFamily="49" charset="-122"/>
        </a:defRPr>
      </a:lvl5pPr>
      <a:lvl6pPr marL="2514600" indent="-228600" algn="l" rtl="0" fontAlgn="base">
        <a:spcBef>
          <a:spcPct val="20000"/>
        </a:spcBef>
        <a:spcAft>
          <a:spcPct val="0"/>
        </a:spcAft>
        <a:buChar char="»"/>
        <a:defRPr sz="2000">
          <a:solidFill>
            <a:schemeClr val="tx1"/>
          </a:solidFill>
          <a:latin typeface="+mn-lt"/>
          <a:ea typeface="仿宋_GB2312" pitchFamily="49" charset="-122"/>
        </a:defRPr>
      </a:lvl6pPr>
      <a:lvl7pPr marL="2971800" indent="-228600" algn="l" rtl="0" fontAlgn="base">
        <a:spcBef>
          <a:spcPct val="20000"/>
        </a:spcBef>
        <a:spcAft>
          <a:spcPct val="0"/>
        </a:spcAft>
        <a:buChar char="»"/>
        <a:defRPr sz="2000">
          <a:solidFill>
            <a:schemeClr val="tx1"/>
          </a:solidFill>
          <a:latin typeface="+mn-lt"/>
          <a:ea typeface="仿宋_GB2312" pitchFamily="49" charset="-122"/>
        </a:defRPr>
      </a:lvl7pPr>
      <a:lvl8pPr marL="3429000" indent="-228600" algn="l" rtl="0" fontAlgn="base">
        <a:spcBef>
          <a:spcPct val="20000"/>
        </a:spcBef>
        <a:spcAft>
          <a:spcPct val="0"/>
        </a:spcAft>
        <a:buChar char="»"/>
        <a:defRPr sz="2000">
          <a:solidFill>
            <a:schemeClr val="tx1"/>
          </a:solidFill>
          <a:latin typeface="+mn-lt"/>
          <a:ea typeface="仿宋_GB2312" pitchFamily="49" charset="-122"/>
        </a:defRPr>
      </a:lvl8pPr>
      <a:lvl9pPr marL="3886200" indent="-228600" algn="l" rtl="0" fontAlgn="base">
        <a:spcBef>
          <a:spcPct val="20000"/>
        </a:spcBef>
        <a:spcAft>
          <a:spcPct val="0"/>
        </a:spcAft>
        <a:buChar char="»"/>
        <a:defRPr sz="2000">
          <a:solidFill>
            <a:schemeClr val="tx1"/>
          </a:solidFill>
          <a:latin typeface="+mn-lt"/>
          <a:ea typeface="仿宋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1536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26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b="0">
                <a:latin typeface="+mn-lt"/>
                <a:ea typeface="+mn-ea"/>
              </a:defRPr>
            </a:lvl1pPr>
          </a:lstStyle>
          <a:p>
            <a:pPr>
              <a:defRPr/>
            </a:pPr>
            <a:endParaRPr lang="en-US" altLang="zh-CN"/>
          </a:p>
        </p:txBody>
      </p:sp>
      <p:sp>
        <p:nvSpPr>
          <p:cNvPr id="2826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latin typeface="+mn-lt"/>
                <a:ea typeface="+mn-ea"/>
              </a:defRPr>
            </a:lvl1pPr>
          </a:lstStyle>
          <a:p>
            <a:pPr>
              <a:defRPr/>
            </a:pPr>
            <a:endParaRPr lang="en-US" altLang="zh-CN"/>
          </a:p>
        </p:txBody>
      </p:sp>
      <p:sp>
        <p:nvSpPr>
          <p:cNvPr id="2826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latin typeface="+mn-lt"/>
                <a:ea typeface="+mn-ea"/>
              </a:defRPr>
            </a:lvl1pPr>
          </a:lstStyle>
          <a:p>
            <a:pPr>
              <a:defRPr/>
            </a:pPr>
            <a:fld id="{948214C4-133C-437E-94FC-D756411463E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53.em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8" Type="http://schemas.openxmlformats.org/officeDocument/2006/relationships/image" Target="../media/image256.wmf"/><Relationship Id="rId3" Type="http://schemas.openxmlformats.org/officeDocument/2006/relationships/oleObject" Target="../embeddings/oleObject239.bin"/><Relationship Id="rId7" Type="http://schemas.openxmlformats.org/officeDocument/2006/relationships/oleObject" Target="../embeddings/oleObject241.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255.wmf"/><Relationship Id="rId5" Type="http://schemas.openxmlformats.org/officeDocument/2006/relationships/oleObject" Target="../embeddings/oleObject240.bin"/><Relationship Id="rId10" Type="http://schemas.openxmlformats.org/officeDocument/2006/relationships/image" Target="../media/image257.wmf"/><Relationship Id="rId4" Type="http://schemas.openxmlformats.org/officeDocument/2006/relationships/image" Target="../media/image254.wmf"/><Relationship Id="rId9" Type="http://schemas.openxmlformats.org/officeDocument/2006/relationships/oleObject" Target="../embeddings/oleObject242.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8" Type="http://schemas.openxmlformats.org/officeDocument/2006/relationships/image" Target="../media/image259.wmf"/><Relationship Id="rId3" Type="http://schemas.openxmlformats.org/officeDocument/2006/relationships/oleObject" Target="../embeddings/oleObject243.bin"/><Relationship Id="rId7" Type="http://schemas.openxmlformats.org/officeDocument/2006/relationships/oleObject" Target="../embeddings/oleObject245.bin"/><Relationship Id="rId12" Type="http://schemas.openxmlformats.org/officeDocument/2006/relationships/image" Target="../media/image221.w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218.wmf"/><Relationship Id="rId11" Type="http://schemas.openxmlformats.org/officeDocument/2006/relationships/oleObject" Target="../embeddings/oleObject247.bin"/><Relationship Id="rId5" Type="http://schemas.openxmlformats.org/officeDocument/2006/relationships/oleObject" Target="../embeddings/oleObject244.bin"/><Relationship Id="rId10" Type="http://schemas.openxmlformats.org/officeDocument/2006/relationships/image" Target="../media/image260.wmf"/><Relationship Id="rId4" Type="http://schemas.openxmlformats.org/officeDocument/2006/relationships/image" Target="../media/image258.wmf"/><Relationship Id="rId9" Type="http://schemas.openxmlformats.org/officeDocument/2006/relationships/oleObject" Target="../embeddings/oleObject246.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48.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262.wmf"/><Relationship Id="rId5" Type="http://schemas.openxmlformats.org/officeDocument/2006/relationships/oleObject" Target="../embeddings/oleObject249.bin"/><Relationship Id="rId4" Type="http://schemas.openxmlformats.org/officeDocument/2006/relationships/image" Target="../media/image261.wmf"/></Relationships>
</file>

<file path=ppt/slides/_rels/slide106.x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oleObject" Target="../embeddings/oleObject250.bin"/><Relationship Id="rId7" Type="http://schemas.openxmlformats.org/officeDocument/2006/relationships/oleObject" Target="../embeddings/oleObject252.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220.wmf"/><Relationship Id="rId5" Type="http://schemas.openxmlformats.org/officeDocument/2006/relationships/oleObject" Target="../embeddings/oleObject251.bin"/><Relationship Id="rId4" Type="http://schemas.openxmlformats.org/officeDocument/2006/relationships/image" Target="../media/image263.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53.bin"/><Relationship Id="rId2" Type="http://schemas.openxmlformats.org/officeDocument/2006/relationships/slideLayout" Target="../slideLayouts/slideLayout7.xml"/><Relationship Id="rId1" Type="http://schemas.openxmlformats.org/officeDocument/2006/relationships/vmlDrawing" Target="../drawings/vmlDrawing69.vml"/><Relationship Id="rId4" Type="http://schemas.openxmlformats.org/officeDocument/2006/relationships/image" Target="../media/image265.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oleObject" Target="../embeddings/oleObject254.bin"/><Relationship Id="rId7" Type="http://schemas.openxmlformats.org/officeDocument/2006/relationships/oleObject" Target="../embeddings/oleObject256.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267.wmf"/><Relationship Id="rId5" Type="http://schemas.openxmlformats.org/officeDocument/2006/relationships/oleObject" Target="../embeddings/oleObject255.bin"/><Relationship Id="rId4" Type="http://schemas.openxmlformats.org/officeDocument/2006/relationships/image" Target="../media/image266.wmf"/></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110.xml.rels><?xml version="1.0" encoding="UTF-8" standalone="yes"?>
<Relationships xmlns="http://schemas.openxmlformats.org/package/2006/relationships"><Relationship Id="rId8" Type="http://schemas.openxmlformats.org/officeDocument/2006/relationships/oleObject" Target="../embeddings/oleObject259.bin"/><Relationship Id="rId13" Type="http://schemas.openxmlformats.org/officeDocument/2006/relationships/image" Target="../media/image273.emf"/><Relationship Id="rId3" Type="http://schemas.openxmlformats.org/officeDocument/2006/relationships/oleObject" Target="../embeddings/oleObject257.bin"/><Relationship Id="rId7" Type="http://schemas.openxmlformats.org/officeDocument/2006/relationships/image" Target="../media/image270.emf"/><Relationship Id="rId12" Type="http://schemas.openxmlformats.org/officeDocument/2006/relationships/oleObject" Target="../embeddings/oleObject261.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oleObject" Target="../embeddings/oleObject258.bin"/><Relationship Id="rId11" Type="http://schemas.openxmlformats.org/officeDocument/2006/relationships/image" Target="../media/image272.emf"/><Relationship Id="rId5" Type="http://schemas.openxmlformats.org/officeDocument/2006/relationships/image" Target="../media/image275.png"/><Relationship Id="rId15" Type="http://schemas.openxmlformats.org/officeDocument/2006/relationships/image" Target="../media/image274.emf"/><Relationship Id="rId10" Type="http://schemas.openxmlformats.org/officeDocument/2006/relationships/oleObject" Target="../embeddings/oleObject260.bin"/><Relationship Id="rId4" Type="http://schemas.openxmlformats.org/officeDocument/2006/relationships/image" Target="../media/image269.emf"/><Relationship Id="rId9" Type="http://schemas.openxmlformats.org/officeDocument/2006/relationships/image" Target="../media/image271.emf"/><Relationship Id="rId14" Type="http://schemas.openxmlformats.org/officeDocument/2006/relationships/oleObject" Target="../embeddings/oleObject26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5.wmf"/><Relationship Id="rId2" Type="http://schemas.openxmlformats.org/officeDocument/2006/relationships/slideLayout" Target="../slideLayouts/slideLayout7.xml"/><Relationship Id="rId16" Type="http://schemas.openxmlformats.org/officeDocument/2006/relationships/image" Target="../media/image17.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7.bin"/><Relationship Id="rId14" Type="http://schemas.openxmlformats.org/officeDocument/2006/relationships/image" Target="../media/image16.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1.png"/><Relationship Id="rId7" Type="http://schemas.openxmlformats.org/officeDocument/2006/relationships/image" Target="../media/image19.wmf"/><Relationship Id="rId12"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oleObject" Target="../embeddings/oleObject15.bin"/><Relationship Id="rId5" Type="http://schemas.openxmlformats.org/officeDocument/2006/relationships/image" Target="../media/image18.wmf"/><Relationship Id="rId10" Type="http://schemas.openxmlformats.org/officeDocument/2006/relationships/image" Target="../media/image15.wmf"/><Relationship Id="rId4" Type="http://schemas.openxmlformats.org/officeDocument/2006/relationships/oleObject" Target="../embeddings/oleObject11.bin"/><Relationship Id="rId9"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0.bin"/><Relationship Id="rId14" Type="http://schemas.openxmlformats.org/officeDocument/2006/relationships/image" Target="../media/image28.wmf"/></Relationships>
</file>

<file path=ppt/slides/_rels/slide18.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33.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0.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6.bin"/><Relationship Id="rId14"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5.wmf"/><Relationship Id="rId5" Type="http://schemas.openxmlformats.org/officeDocument/2006/relationships/oleObject" Target="../embeddings/oleObject31.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9.emf"/><Relationship Id="rId5" Type="http://schemas.openxmlformats.org/officeDocument/2006/relationships/oleObject" Target="../embeddings/oleObject35.bin"/><Relationship Id="rId10" Type="http://schemas.openxmlformats.org/officeDocument/2006/relationships/image" Target="../media/image41.emf"/><Relationship Id="rId4" Type="http://schemas.openxmlformats.org/officeDocument/2006/relationships/image" Target="../media/image38.emf"/><Relationship Id="rId9" Type="http://schemas.openxmlformats.org/officeDocument/2006/relationships/oleObject" Target="../embeddings/oleObject37.bin"/></Relationships>
</file>

<file path=ppt/slides/_rels/slide21.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3.wmf"/><Relationship Id="rId5" Type="http://schemas.openxmlformats.org/officeDocument/2006/relationships/oleObject" Target="../embeddings/oleObject39.bin"/><Relationship Id="rId4" Type="http://schemas.openxmlformats.org/officeDocument/2006/relationships/image" Target="../media/image42.wmf"/></Relationships>
</file>

<file path=ppt/slides/_rels/slide22.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6.bin"/><Relationship Id="rId18" Type="http://schemas.openxmlformats.org/officeDocument/2006/relationships/image" Target="../media/image52.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49.wmf"/><Relationship Id="rId17"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image" Target="../media/image51.wmf"/><Relationship Id="rId20" Type="http://schemas.openxmlformats.org/officeDocument/2006/relationships/image" Target="../media/image53.wmf"/><Relationship Id="rId1" Type="http://schemas.openxmlformats.org/officeDocument/2006/relationships/vmlDrawing" Target="../drawings/vmlDrawing11.vml"/><Relationship Id="rId6" Type="http://schemas.openxmlformats.org/officeDocument/2006/relationships/image" Target="../media/image46.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48.wmf"/><Relationship Id="rId19" Type="http://schemas.openxmlformats.org/officeDocument/2006/relationships/oleObject" Target="../embeddings/oleObject49.bin"/><Relationship Id="rId4" Type="http://schemas.openxmlformats.org/officeDocument/2006/relationships/image" Target="../media/image45.wmf"/><Relationship Id="rId9" Type="http://schemas.openxmlformats.org/officeDocument/2006/relationships/oleObject" Target="../embeddings/oleObject44.bin"/><Relationship Id="rId14" Type="http://schemas.openxmlformats.org/officeDocument/2006/relationships/image" Target="../media/image5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5.wmf"/><Relationship Id="rId5" Type="http://schemas.openxmlformats.org/officeDocument/2006/relationships/oleObject" Target="../embeddings/oleObject51.bin"/><Relationship Id="rId4" Type="http://schemas.openxmlformats.org/officeDocument/2006/relationships/image" Target="../media/image54.wmf"/></Relationships>
</file>

<file path=ppt/slides/_rels/slide24.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57.bin"/><Relationship Id="rId18" Type="http://schemas.openxmlformats.org/officeDocument/2006/relationships/image" Target="../media/image63.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0.wmf"/><Relationship Id="rId17"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image" Target="../media/image62.wmf"/><Relationship Id="rId1" Type="http://schemas.openxmlformats.org/officeDocument/2006/relationships/vmlDrawing" Target="../drawings/vmlDrawing13.vml"/><Relationship Id="rId6" Type="http://schemas.openxmlformats.org/officeDocument/2006/relationships/image" Target="../media/image57.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5.bin"/><Relationship Id="rId14" Type="http://schemas.openxmlformats.org/officeDocument/2006/relationships/image" Target="../media/image6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64.wmf"/></Relationships>
</file>

<file path=ppt/slides/_rels/slide29.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6.wmf"/><Relationship Id="rId5" Type="http://schemas.openxmlformats.org/officeDocument/2006/relationships/oleObject" Target="../embeddings/oleObject62.bin"/><Relationship Id="rId10" Type="http://schemas.openxmlformats.org/officeDocument/2006/relationships/image" Target="../media/image68.wmf"/><Relationship Id="rId4" Type="http://schemas.openxmlformats.org/officeDocument/2006/relationships/image" Target="../media/image65.emf"/><Relationship Id="rId9" Type="http://schemas.openxmlformats.org/officeDocument/2006/relationships/oleObject" Target="../embeddings/oleObject64.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3.wmf"/><Relationship Id="rId2" Type="http://schemas.openxmlformats.org/officeDocument/2006/relationships/slideLayout" Target="../slideLayouts/slideLayout7.xml"/><Relationship Id="rId16" Type="http://schemas.openxmlformats.org/officeDocument/2006/relationships/image" Target="../media/image75.wmf"/><Relationship Id="rId1" Type="http://schemas.openxmlformats.org/officeDocument/2006/relationships/vmlDrawing" Target="../drawings/vmlDrawing16.vml"/><Relationship Id="rId6" Type="http://schemas.openxmlformats.org/officeDocument/2006/relationships/image" Target="../media/image70.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72.emf"/><Relationship Id="rId4" Type="http://schemas.openxmlformats.org/officeDocument/2006/relationships/image" Target="../media/image69.wmf"/><Relationship Id="rId9" Type="http://schemas.openxmlformats.org/officeDocument/2006/relationships/oleObject" Target="../embeddings/oleObject68.bin"/><Relationship Id="rId14" Type="http://schemas.openxmlformats.org/officeDocument/2006/relationships/image" Target="../media/image74.wmf"/></Relationships>
</file>

<file path=ppt/slides/_rels/slide31.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77.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73.bin"/><Relationship Id="rId5" Type="http://schemas.openxmlformats.org/officeDocument/2006/relationships/image" Target="../media/image76.wmf"/><Relationship Id="rId4" Type="http://schemas.openxmlformats.org/officeDocument/2006/relationships/oleObject" Target="../embeddings/oleObject72.bin"/></Relationships>
</file>

<file path=ppt/slides/_rels/slide32.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83.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0.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77.bin"/></Relationships>
</file>

<file path=ppt/slides/_rels/slide33.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5.wmf"/><Relationship Id="rId5" Type="http://schemas.openxmlformats.org/officeDocument/2006/relationships/oleObject" Target="../embeddings/oleObject80.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2.bin"/></Relationships>
</file>

<file path=ppt/slides/_rels/slide34.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8.wmf"/><Relationship Id="rId5" Type="http://schemas.openxmlformats.org/officeDocument/2006/relationships/oleObject" Target="../embeddings/oleObject84.bin"/><Relationship Id="rId4" Type="http://schemas.openxmlformats.org/officeDocument/2006/relationships/image" Target="../media/image84.wmf"/></Relationships>
</file>

<file path=ppt/slides/_rels/slide35.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7.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87.bin"/><Relationship Id="rId5" Type="http://schemas.openxmlformats.org/officeDocument/2006/relationships/image" Target="../media/image8.emf"/><Relationship Id="rId4" Type="http://schemas.openxmlformats.org/officeDocument/2006/relationships/oleObject" Target="../embeddings/oleObject86.bin"/></Relationships>
</file>

<file path=ppt/slides/_rels/slide36.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92.wmf"/><Relationship Id="rId5" Type="http://schemas.openxmlformats.org/officeDocument/2006/relationships/oleObject" Target="../embeddings/oleObject89.bin"/><Relationship Id="rId4" Type="http://schemas.openxmlformats.org/officeDocument/2006/relationships/image" Target="../media/image91.wmf"/></Relationships>
</file>

<file path=ppt/slides/_rels/slide3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92.wmf"/><Relationship Id="rId5" Type="http://schemas.openxmlformats.org/officeDocument/2006/relationships/oleObject" Target="../embeddings/oleObject92.bin"/><Relationship Id="rId4" Type="http://schemas.openxmlformats.org/officeDocument/2006/relationships/image" Target="../media/image96.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8.wmf"/><Relationship Id="rId5" Type="http://schemas.openxmlformats.org/officeDocument/2006/relationships/oleObject" Target="../embeddings/oleObject94.bin"/><Relationship Id="rId4" Type="http://schemas.openxmlformats.org/officeDocument/2006/relationships/image" Target="../media/image97.wmf"/></Relationships>
</file>

<file path=ppt/slides/_rels/slide41.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101.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6.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100.wmf"/><Relationship Id="rId4" Type="http://schemas.openxmlformats.org/officeDocument/2006/relationships/image" Target="../media/image91.wmf"/><Relationship Id="rId9" Type="http://schemas.openxmlformats.org/officeDocument/2006/relationships/oleObject" Target="../embeddings/oleObject98.bin"/><Relationship Id="rId14" Type="http://schemas.openxmlformats.org/officeDocument/2006/relationships/image" Target="../media/image98.wmf"/></Relationships>
</file>

<file path=ppt/slides/_rels/slide42.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6.wmf"/><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103.w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4.bin"/><Relationship Id="rId14" Type="http://schemas.openxmlformats.org/officeDocument/2006/relationships/image" Target="../media/image107.wmf"/></Relationships>
</file>

<file path=ppt/slides/_rels/slide43.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07.wmf"/><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image" Target="../media/image109.wmf"/><Relationship Id="rId11" Type="http://schemas.openxmlformats.org/officeDocument/2006/relationships/oleObject" Target="../embeddings/oleObject111.bin"/><Relationship Id="rId5" Type="http://schemas.openxmlformats.org/officeDocument/2006/relationships/oleObject" Target="../embeddings/oleObject108.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10.bin"/></Relationships>
</file>

<file path=ppt/slides/_rels/slide44.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12.bin"/><Relationship Id="rId7" Type="http://schemas.openxmlformats.org/officeDocument/2006/relationships/oleObject" Target="../embeddings/oleObject113.bin"/><Relationship Id="rId2" Type="http://schemas.openxmlformats.org/officeDocument/2006/relationships/slideLayout" Target="../slideLayouts/slideLayout13.xml"/><Relationship Id="rId1" Type="http://schemas.openxmlformats.org/officeDocument/2006/relationships/vmlDrawing" Target="../drawings/vmlDrawing28.vml"/><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emf"/></Relationships>
</file>

<file path=ppt/slides/_rels/slide45.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16.png"/><Relationship Id="rId7"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15.emf"/><Relationship Id="rId5" Type="http://schemas.openxmlformats.org/officeDocument/2006/relationships/oleObject" Target="../embeddings/oleObject114.bin"/><Relationship Id="rId4" Type="http://schemas.openxmlformats.org/officeDocument/2006/relationships/image" Target="../media/image117.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19.wmf"/><Relationship Id="rId5" Type="http://schemas.openxmlformats.org/officeDocument/2006/relationships/oleObject" Target="../embeddings/oleObject117.bin"/><Relationship Id="rId4" Type="http://schemas.openxmlformats.org/officeDocument/2006/relationships/image" Target="../media/image118.w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0.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121.wmf"/><Relationship Id="rId4" Type="http://schemas.openxmlformats.org/officeDocument/2006/relationships/oleObject" Target="../embeddings/oleObject118.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127.wmf"/><Relationship Id="rId3" Type="http://schemas.openxmlformats.org/officeDocument/2006/relationships/image" Target="../media/image129.png"/><Relationship Id="rId7" Type="http://schemas.openxmlformats.org/officeDocument/2006/relationships/image" Target="../media/image124.wmf"/><Relationship Id="rId12"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20.bin"/><Relationship Id="rId11" Type="http://schemas.openxmlformats.org/officeDocument/2006/relationships/image" Target="../media/image126.wmf"/><Relationship Id="rId5" Type="http://schemas.openxmlformats.org/officeDocument/2006/relationships/image" Target="../media/image123.wmf"/><Relationship Id="rId15" Type="http://schemas.openxmlformats.org/officeDocument/2006/relationships/image" Target="../media/image128.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25.wmf"/><Relationship Id="rId14" Type="http://schemas.openxmlformats.org/officeDocument/2006/relationships/oleObject" Target="../embeddings/oleObject124.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31.wmf"/><Relationship Id="rId5" Type="http://schemas.openxmlformats.org/officeDocument/2006/relationships/oleObject" Target="../embeddings/oleObject126.bin"/><Relationship Id="rId4" Type="http://schemas.openxmlformats.org/officeDocument/2006/relationships/image" Target="../media/image130.wm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33.wmf"/><Relationship Id="rId5" Type="http://schemas.openxmlformats.org/officeDocument/2006/relationships/oleObject" Target="../embeddings/oleObject128.bin"/><Relationship Id="rId4" Type="http://schemas.openxmlformats.org/officeDocument/2006/relationships/image" Target="../media/image132.wmf"/></Relationships>
</file>

<file path=ppt/slides/_rels/slide61.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35.wmf"/><Relationship Id="rId5" Type="http://schemas.openxmlformats.org/officeDocument/2006/relationships/oleObject" Target="../embeddings/oleObject130.bin"/><Relationship Id="rId4" Type="http://schemas.openxmlformats.org/officeDocument/2006/relationships/image" Target="../media/image134.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38.wmf"/><Relationship Id="rId5" Type="http://schemas.openxmlformats.org/officeDocument/2006/relationships/oleObject" Target="../embeddings/oleObject133.bin"/><Relationship Id="rId4" Type="http://schemas.openxmlformats.org/officeDocument/2006/relationships/image" Target="../media/image137.wmf"/></Relationships>
</file>

<file path=ppt/slides/_rels/slide63.xml.rels><?xml version="1.0" encoding="UTF-8" standalone="yes"?>
<Relationships xmlns="http://schemas.openxmlformats.org/package/2006/relationships"><Relationship Id="rId8" Type="http://schemas.openxmlformats.org/officeDocument/2006/relationships/image" Target="../media/image141.wmf"/><Relationship Id="rId13" Type="http://schemas.openxmlformats.org/officeDocument/2006/relationships/oleObject" Target="../embeddings/oleObject139.bin"/><Relationship Id="rId18" Type="http://schemas.openxmlformats.org/officeDocument/2006/relationships/image" Target="../media/image146.wmf"/><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43.wmf"/><Relationship Id="rId17" Type="http://schemas.openxmlformats.org/officeDocument/2006/relationships/oleObject" Target="../embeddings/oleObject141.bin"/><Relationship Id="rId2" Type="http://schemas.openxmlformats.org/officeDocument/2006/relationships/slideLayout" Target="../slideLayouts/slideLayout7.xml"/><Relationship Id="rId16" Type="http://schemas.openxmlformats.org/officeDocument/2006/relationships/image" Target="../media/image145.wmf"/><Relationship Id="rId1" Type="http://schemas.openxmlformats.org/officeDocument/2006/relationships/vmlDrawing" Target="../drawings/vmlDrawing37.vml"/><Relationship Id="rId6" Type="http://schemas.openxmlformats.org/officeDocument/2006/relationships/image" Target="../media/image140.wmf"/><Relationship Id="rId11" Type="http://schemas.openxmlformats.org/officeDocument/2006/relationships/oleObject" Target="../embeddings/oleObject138.bin"/><Relationship Id="rId5" Type="http://schemas.openxmlformats.org/officeDocument/2006/relationships/oleObject" Target="../embeddings/oleObject135.bin"/><Relationship Id="rId15" Type="http://schemas.openxmlformats.org/officeDocument/2006/relationships/oleObject" Target="../embeddings/oleObject140.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137.bin"/><Relationship Id="rId14" Type="http://schemas.openxmlformats.org/officeDocument/2006/relationships/image" Target="../media/image144.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147.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13.xml"/><Relationship Id="rId1" Type="http://schemas.openxmlformats.org/officeDocument/2006/relationships/vmlDrawing" Target="../drawings/vmlDrawing39.vml"/><Relationship Id="rId5" Type="http://schemas.openxmlformats.org/officeDocument/2006/relationships/image" Target="../media/image149.png"/><Relationship Id="rId4" Type="http://schemas.openxmlformats.org/officeDocument/2006/relationships/image" Target="../media/image148.w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46.bin"/><Relationship Id="rId13" Type="http://schemas.openxmlformats.org/officeDocument/2006/relationships/image" Target="../media/image154.wmf"/><Relationship Id="rId3" Type="http://schemas.openxmlformats.org/officeDocument/2006/relationships/oleObject" Target="../embeddings/oleObject144.bin"/><Relationship Id="rId7" Type="http://schemas.openxmlformats.org/officeDocument/2006/relationships/image" Target="../media/image151.wmf"/><Relationship Id="rId12" Type="http://schemas.openxmlformats.org/officeDocument/2006/relationships/oleObject" Target="../embeddings/oleObject148.bin"/><Relationship Id="rId2" Type="http://schemas.openxmlformats.org/officeDocument/2006/relationships/slideLayout" Target="../slideLayouts/slideLayout13.xml"/><Relationship Id="rId1" Type="http://schemas.openxmlformats.org/officeDocument/2006/relationships/vmlDrawing" Target="../drawings/vmlDrawing40.vml"/><Relationship Id="rId6" Type="http://schemas.openxmlformats.org/officeDocument/2006/relationships/oleObject" Target="../embeddings/oleObject145.bin"/><Relationship Id="rId11" Type="http://schemas.openxmlformats.org/officeDocument/2006/relationships/image" Target="../media/image153.wmf"/><Relationship Id="rId5" Type="http://schemas.openxmlformats.org/officeDocument/2006/relationships/image" Target="../media/image155.png"/><Relationship Id="rId10" Type="http://schemas.openxmlformats.org/officeDocument/2006/relationships/oleObject" Target="../embeddings/oleObject147.bin"/><Relationship Id="rId4" Type="http://schemas.openxmlformats.org/officeDocument/2006/relationships/image" Target="../media/image150.wmf"/><Relationship Id="rId9" Type="http://schemas.openxmlformats.org/officeDocument/2006/relationships/image" Target="../media/image152.wmf"/></Relationships>
</file>

<file path=ppt/slides/_rels/slide69.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60.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57.wmf"/><Relationship Id="rId11" Type="http://schemas.openxmlformats.org/officeDocument/2006/relationships/oleObject" Target="../embeddings/oleObject153.bin"/><Relationship Id="rId5" Type="http://schemas.openxmlformats.org/officeDocument/2006/relationships/oleObject" Target="../embeddings/oleObject150.bin"/><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15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s>
</file>

<file path=ppt/slides/_rels/slide70.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oleObject" Target="../embeddings/oleObject159.bin"/><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165.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62.wmf"/><Relationship Id="rId11" Type="http://schemas.openxmlformats.org/officeDocument/2006/relationships/oleObject" Target="../embeddings/oleObject158.bin"/><Relationship Id="rId5" Type="http://schemas.openxmlformats.org/officeDocument/2006/relationships/oleObject" Target="../embeddings/oleObject155.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57.bin"/><Relationship Id="rId14" Type="http://schemas.openxmlformats.org/officeDocument/2006/relationships/image" Target="../media/image166.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167.w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63.bin"/><Relationship Id="rId13" Type="http://schemas.openxmlformats.org/officeDocument/2006/relationships/image" Target="../media/image172.wmf"/><Relationship Id="rId3" Type="http://schemas.openxmlformats.org/officeDocument/2006/relationships/image" Target="../media/image174.png"/><Relationship Id="rId7" Type="http://schemas.openxmlformats.org/officeDocument/2006/relationships/image" Target="../media/image169.png"/><Relationship Id="rId12"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62.bin"/><Relationship Id="rId11" Type="http://schemas.openxmlformats.org/officeDocument/2006/relationships/image" Target="../media/image171.emf"/><Relationship Id="rId5" Type="http://schemas.openxmlformats.org/officeDocument/2006/relationships/image" Target="../media/image168.wmf"/><Relationship Id="rId15" Type="http://schemas.openxmlformats.org/officeDocument/2006/relationships/image" Target="../media/image173.wmf"/><Relationship Id="rId10" Type="http://schemas.openxmlformats.org/officeDocument/2006/relationships/oleObject" Target="../embeddings/oleObject164.bin"/><Relationship Id="rId4" Type="http://schemas.openxmlformats.org/officeDocument/2006/relationships/oleObject" Target="../embeddings/oleObject161.bin"/><Relationship Id="rId9" Type="http://schemas.openxmlformats.org/officeDocument/2006/relationships/image" Target="../media/image170.wmf"/><Relationship Id="rId14" Type="http://schemas.openxmlformats.org/officeDocument/2006/relationships/oleObject" Target="../embeddings/oleObject166.bin"/></Relationships>
</file>

<file path=ppt/slides/_rels/slide73.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167.bin"/><Relationship Id="rId7" Type="http://schemas.openxmlformats.org/officeDocument/2006/relationships/oleObject" Target="../embeddings/oleObject169.bin"/><Relationship Id="rId12" Type="http://schemas.openxmlformats.org/officeDocument/2006/relationships/image" Target="../media/image179.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76.wmf"/><Relationship Id="rId11" Type="http://schemas.openxmlformats.org/officeDocument/2006/relationships/oleObject" Target="../embeddings/oleObject171.bin"/><Relationship Id="rId5" Type="http://schemas.openxmlformats.org/officeDocument/2006/relationships/oleObject" Target="../embeddings/oleObject168.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170.bin"/></Relationships>
</file>

<file path=ppt/slides/_rels/slide74.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177.bin"/><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84.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81.wmf"/><Relationship Id="rId11" Type="http://schemas.openxmlformats.org/officeDocument/2006/relationships/oleObject" Target="../embeddings/oleObject176.bin"/><Relationship Id="rId5" Type="http://schemas.openxmlformats.org/officeDocument/2006/relationships/oleObject" Target="../embeddings/oleObject173.bin"/><Relationship Id="rId10" Type="http://schemas.openxmlformats.org/officeDocument/2006/relationships/image" Target="../media/image183.wmf"/><Relationship Id="rId4" Type="http://schemas.openxmlformats.org/officeDocument/2006/relationships/image" Target="../media/image180.wmf"/><Relationship Id="rId9" Type="http://schemas.openxmlformats.org/officeDocument/2006/relationships/oleObject" Target="../embeddings/oleObject175.bin"/><Relationship Id="rId14" Type="http://schemas.openxmlformats.org/officeDocument/2006/relationships/image" Target="../media/image185.wmf"/></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1.xml"/><Relationship Id="rId1" Type="http://schemas.openxmlformats.org/officeDocument/2006/relationships/vmlDrawing" Target="../drawings/vmlDrawing47.vml"/><Relationship Id="rId6" Type="http://schemas.openxmlformats.org/officeDocument/2006/relationships/image" Target="../media/image187.wmf"/><Relationship Id="rId5" Type="http://schemas.openxmlformats.org/officeDocument/2006/relationships/oleObject" Target="../embeddings/oleObject179.bin"/><Relationship Id="rId4" Type="http://schemas.openxmlformats.org/officeDocument/2006/relationships/image" Target="../media/image186.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oleObject" Target="../embeddings/oleObject180.bin"/><Relationship Id="rId7" Type="http://schemas.openxmlformats.org/officeDocument/2006/relationships/oleObject" Target="../embeddings/oleObject182.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89.wmf"/><Relationship Id="rId5" Type="http://schemas.openxmlformats.org/officeDocument/2006/relationships/oleObject" Target="../embeddings/oleObject181.bin"/><Relationship Id="rId4" Type="http://schemas.openxmlformats.org/officeDocument/2006/relationships/image" Target="../media/image18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85.bin"/><Relationship Id="rId3" Type="http://schemas.openxmlformats.org/officeDocument/2006/relationships/image" Target="../media/image195.png"/><Relationship Id="rId7" Type="http://schemas.openxmlformats.org/officeDocument/2006/relationships/image" Target="../media/image192.e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184.bin"/><Relationship Id="rId11" Type="http://schemas.openxmlformats.org/officeDocument/2006/relationships/image" Target="../media/image194.emf"/><Relationship Id="rId5" Type="http://schemas.openxmlformats.org/officeDocument/2006/relationships/image" Target="../media/image191.emf"/><Relationship Id="rId10" Type="http://schemas.openxmlformats.org/officeDocument/2006/relationships/oleObject" Target="../embeddings/oleObject186.bin"/><Relationship Id="rId4" Type="http://schemas.openxmlformats.org/officeDocument/2006/relationships/oleObject" Target="../embeddings/oleObject183.bin"/><Relationship Id="rId9" Type="http://schemas.openxmlformats.org/officeDocument/2006/relationships/image" Target="../media/image193.e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89.bin"/><Relationship Id="rId3" Type="http://schemas.openxmlformats.org/officeDocument/2006/relationships/image" Target="../media/image199.png"/><Relationship Id="rId7" Type="http://schemas.openxmlformats.org/officeDocument/2006/relationships/image" Target="../media/image197.e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188.bin"/><Relationship Id="rId5" Type="http://schemas.openxmlformats.org/officeDocument/2006/relationships/image" Target="../media/image196.emf"/><Relationship Id="rId4" Type="http://schemas.openxmlformats.org/officeDocument/2006/relationships/oleObject" Target="../embeddings/oleObject187.bin"/><Relationship Id="rId9" Type="http://schemas.openxmlformats.org/officeDocument/2006/relationships/image" Target="../media/image198.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8" Type="http://schemas.openxmlformats.org/officeDocument/2006/relationships/image" Target="../media/image201.wmf"/><Relationship Id="rId3" Type="http://schemas.openxmlformats.org/officeDocument/2006/relationships/oleObject" Target="../embeddings/oleObject190.bin"/><Relationship Id="rId7" Type="http://schemas.openxmlformats.org/officeDocument/2006/relationships/oleObject" Target="../embeddings/oleObject191.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04.png"/><Relationship Id="rId5" Type="http://schemas.openxmlformats.org/officeDocument/2006/relationships/image" Target="../media/image203.png"/><Relationship Id="rId10" Type="http://schemas.openxmlformats.org/officeDocument/2006/relationships/image" Target="../media/image202.wmf"/><Relationship Id="rId4" Type="http://schemas.openxmlformats.org/officeDocument/2006/relationships/image" Target="../media/image200.wmf"/><Relationship Id="rId9" Type="http://schemas.openxmlformats.org/officeDocument/2006/relationships/oleObject" Target="../embeddings/oleObject192.bin"/></Relationships>
</file>

<file path=ppt/slides/_rels/slide86.xml.rels><?xml version="1.0" encoding="UTF-8" standalone="yes"?>
<Relationships xmlns="http://schemas.openxmlformats.org/package/2006/relationships"><Relationship Id="rId8" Type="http://schemas.openxmlformats.org/officeDocument/2006/relationships/image" Target="../media/image207.wmf"/><Relationship Id="rId13" Type="http://schemas.openxmlformats.org/officeDocument/2006/relationships/oleObject" Target="../embeddings/oleObject198.bin"/><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209.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06.wmf"/><Relationship Id="rId11" Type="http://schemas.openxmlformats.org/officeDocument/2006/relationships/oleObject" Target="../embeddings/oleObject197.bin"/><Relationship Id="rId5" Type="http://schemas.openxmlformats.org/officeDocument/2006/relationships/oleObject" Target="../embeddings/oleObject194.bin"/><Relationship Id="rId10" Type="http://schemas.openxmlformats.org/officeDocument/2006/relationships/image" Target="../media/image208.wmf"/><Relationship Id="rId4" Type="http://schemas.openxmlformats.org/officeDocument/2006/relationships/image" Target="../media/image205.wmf"/><Relationship Id="rId9" Type="http://schemas.openxmlformats.org/officeDocument/2006/relationships/oleObject" Target="../embeddings/oleObject196.bin"/><Relationship Id="rId14" Type="http://schemas.openxmlformats.org/officeDocument/2006/relationships/image" Target="../media/image210.wmf"/></Relationships>
</file>

<file path=ppt/slides/_rels/slide87.x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oleObject" Target="../embeddings/oleObject199.bin"/><Relationship Id="rId7" Type="http://schemas.openxmlformats.org/officeDocument/2006/relationships/oleObject" Target="../embeddings/oleObject201.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12.wmf"/><Relationship Id="rId5" Type="http://schemas.openxmlformats.org/officeDocument/2006/relationships/oleObject" Target="../embeddings/oleObject200.bin"/><Relationship Id="rId10" Type="http://schemas.openxmlformats.org/officeDocument/2006/relationships/image" Target="../media/image214.wmf"/><Relationship Id="rId4" Type="http://schemas.openxmlformats.org/officeDocument/2006/relationships/image" Target="../media/image211.wmf"/><Relationship Id="rId9" Type="http://schemas.openxmlformats.org/officeDocument/2006/relationships/oleObject" Target="../embeddings/oleObject202.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16.wmf"/><Relationship Id="rId5" Type="http://schemas.openxmlformats.org/officeDocument/2006/relationships/oleObject" Target="../embeddings/oleObject204.bin"/><Relationship Id="rId4" Type="http://schemas.openxmlformats.org/officeDocument/2006/relationships/image" Target="../media/image215.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55.vml"/><Relationship Id="rId4" Type="http://schemas.openxmlformats.org/officeDocument/2006/relationships/image" Target="../media/image21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209.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219.wmf"/><Relationship Id="rId11" Type="http://schemas.openxmlformats.org/officeDocument/2006/relationships/oleObject" Target="../embeddings/oleObject210.bin"/><Relationship Id="rId5" Type="http://schemas.openxmlformats.org/officeDocument/2006/relationships/oleObject" Target="../embeddings/oleObject207.bin"/><Relationship Id="rId10" Type="http://schemas.openxmlformats.org/officeDocument/2006/relationships/image" Target="../media/image221.wmf"/><Relationship Id="rId4" Type="http://schemas.openxmlformats.org/officeDocument/2006/relationships/image" Target="../media/image218.wmf"/><Relationship Id="rId9" Type="http://schemas.openxmlformats.org/officeDocument/2006/relationships/oleObject" Target="../embeddings/oleObject209.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oleObject" Target="../embeddings/oleObject211.bin"/><Relationship Id="rId7" Type="http://schemas.openxmlformats.org/officeDocument/2006/relationships/oleObject" Target="../embeddings/oleObject213.bin"/><Relationship Id="rId12" Type="http://schemas.openxmlformats.org/officeDocument/2006/relationships/image" Target="../media/image226.w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223.wmf"/><Relationship Id="rId11" Type="http://schemas.openxmlformats.org/officeDocument/2006/relationships/oleObject" Target="../embeddings/oleObject215.bin"/><Relationship Id="rId5" Type="http://schemas.openxmlformats.org/officeDocument/2006/relationships/oleObject" Target="../embeddings/oleObject212.bin"/><Relationship Id="rId10" Type="http://schemas.openxmlformats.org/officeDocument/2006/relationships/image" Target="../media/image225.wmf"/><Relationship Id="rId4" Type="http://schemas.openxmlformats.org/officeDocument/2006/relationships/image" Target="../media/image222.wmf"/><Relationship Id="rId9" Type="http://schemas.openxmlformats.org/officeDocument/2006/relationships/oleObject" Target="../embeddings/oleObject214.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16.bin"/><Relationship Id="rId2" Type="http://schemas.openxmlformats.org/officeDocument/2006/relationships/slideLayout" Target="../slideLayouts/slideLayout7.xml"/><Relationship Id="rId1" Type="http://schemas.openxmlformats.org/officeDocument/2006/relationships/vmlDrawing" Target="../drawings/vmlDrawing58.vml"/><Relationship Id="rId4" Type="http://schemas.openxmlformats.org/officeDocument/2006/relationships/image" Target="../media/image227.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17.bin"/><Relationship Id="rId2" Type="http://schemas.openxmlformats.org/officeDocument/2006/relationships/slideLayout" Target="../slideLayouts/slideLayout13.xml"/><Relationship Id="rId1" Type="http://schemas.openxmlformats.org/officeDocument/2006/relationships/vmlDrawing" Target="../drawings/vmlDrawing59.vml"/><Relationship Id="rId4" Type="http://schemas.openxmlformats.org/officeDocument/2006/relationships/image" Target="../media/image228.wmf"/></Relationships>
</file>

<file path=ppt/slides/_rels/slide95.xml.rels><?xml version="1.0" encoding="UTF-8" standalone="yes"?>
<Relationships xmlns="http://schemas.openxmlformats.org/package/2006/relationships"><Relationship Id="rId8" Type="http://schemas.openxmlformats.org/officeDocument/2006/relationships/image" Target="../media/image231.wmf"/><Relationship Id="rId13" Type="http://schemas.openxmlformats.org/officeDocument/2006/relationships/oleObject" Target="../embeddings/oleObject223.bin"/><Relationship Id="rId3" Type="http://schemas.openxmlformats.org/officeDocument/2006/relationships/oleObject" Target="../embeddings/oleObject218.bin"/><Relationship Id="rId7" Type="http://schemas.openxmlformats.org/officeDocument/2006/relationships/oleObject" Target="../embeddings/oleObject220.bin"/><Relationship Id="rId12" Type="http://schemas.openxmlformats.org/officeDocument/2006/relationships/image" Target="../media/image233.wmf"/><Relationship Id="rId2" Type="http://schemas.openxmlformats.org/officeDocument/2006/relationships/slideLayout" Target="../slideLayouts/slideLayout13.xml"/><Relationship Id="rId1" Type="http://schemas.openxmlformats.org/officeDocument/2006/relationships/vmlDrawing" Target="../drawings/vmlDrawing60.vml"/><Relationship Id="rId6" Type="http://schemas.openxmlformats.org/officeDocument/2006/relationships/image" Target="../media/image230.wmf"/><Relationship Id="rId11" Type="http://schemas.openxmlformats.org/officeDocument/2006/relationships/oleObject" Target="../embeddings/oleObject222.bin"/><Relationship Id="rId5" Type="http://schemas.openxmlformats.org/officeDocument/2006/relationships/oleObject" Target="../embeddings/oleObject219.bin"/><Relationship Id="rId10" Type="http://schemas.openxmlformats.org/officeDocument/2006/relationships/image" Target="../media/image232.wmf"/><Relationship Id="rId4" Type="http://schemas.openxmlformats.org/officeDocument/2006/relationships/image" Target="../media/image229.wmf"/><Relationship Id="rId9" Type="http://schemas.openxmlformats.org/officeDocument/2006/relationships/oleObject" Target="../embeddings/oleObject221.bin"/><Relationship Id="rId14" Type="http://schemas.openxmlformats.org/officeDocument/2006/relationships/image" Target="../media/image234.wmf"/></Relationships>
</file>

<file path=ppt/slides/_rels/slide96.xml.rels><?xml version="1.0" encoding="UTF-8" standalone="yes"?>
<Relationships xmlns="http://schemas.openxmlformats.org/package/2006/relationships"><Relationship Id="rId3" Type="http://schemas.openxmlformats.org/officeDocument/2006/relationships/image" Target="../media/image237.emf"/><Relationship Id="rId7" Type="http://schemas.openxmlformats.org/officeDocument/2006/relationships/image" Target="../media/image236.wmf"/><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oleObject" Target="../embeddings/oleObject225.bin"/><Relationship Id="rId5" Type="http://schemas.openxmlformats.org/officeDocument/2006/relationships/image" Target="../media/image235.wmf"/><Relationship Id="rId4" Type="http://schemas.openxmlformats.org/officeDocument/2006/relationships/oleObject" Target="../embeddings/oleObject224.bin"/></Relationships>
</file>

<file path=ppt/slides/_rels/slide97.x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oleObject" Target="../embeddings/oleObject226.bin"/><Relationship Id="rId7" Type="http://schemas.openxmlformats.org/officeDocument/2006/relationships/oleObject" Target="../embeddings/oleObject227.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242.emf"/><Relationship Id="rId5" Type="http://schemas.openxmlformats.org/officeDocument/2006/relationships/image" Target="../media/image241.emf"/><Relationship Id="rId10" Type="http://schemas.openxmlformats.org/officeDocument/2006/relationships/image" Target="../media/image240.wmf"/><Relationship Id="rId4" Type="http://schemas.openxmlformats.org/officeDocument/2006/relationships/image" Target="../media/image238.wmf"/><Relationship Id="rId9" Type="http://schemas.openxmlformats.org/officeDocument/2006/relationships/oleObject" Target="../embeddings/oleObject228.bin"/></Relationships>
</file>

<file path=ppt/slides/_rels/slide98.xml.rels><?xml version="1.0" encoding="UTF-8" standalone="yes"?>
<Relationships xmlns="http://schemas.openxmlformats.org/package/2006/relationships"><Relationship Id="rId8" Type="http://schemas.openxmlformats.org/officeDocument/2006/relationships/image" Target="../media/image245.wmf"/><Relationship Id="rId3" Type="http://schemas.openxmlformats.org/officeDocument/2006/relationships/oleObject" Target="../embeddings/oleObject229.bin"/><Relationship Id="rId7" Type="http://schemas.openxmlformats.org/officeDocument/2006/relationships/oleObject" Target="../embeddings/oleObject231.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244.wmf"/><Relationship Id="rId5" Type="http://schemas.openxmlformats.org/officeDocument/2006/relationships/oleObject" Target="../embeddings/oleObject230.bin"/><Relationship Id="rId4" Type="http://schemas.openxmlformats.org/officeDocument/2006/relationships/image" Target="../media/image243.wmf"/></Relationships>
</file>

<file path=ppt/slides/_rels/slide99.xml.rels><?xml version="1.0" encoding="UTF-8" standalone="yes"?>
<Relationships xmlns="http://schemas.openxmlformats.org/package/2006/relationships"><Relationship Id="rId8" Type="http://schemas.openxmlformats.org/officeDocument/2006/relationships/image" Target="../media/image248.wmf"/><Relationship Id="rId13" Type="http://schemas.openxmlformats.org/officeDocument/2006/relationships/oleObject" Target="../embeddings/oleObject237.bin"/><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250.wmf"/><Relationship Id="rId2" Type="http://schemas.openxmlformats.org/officeDocument/2006/relationships/slideLayout" Target="../slideLayouts/slideLayout7.xml"/><Relationship Id="rId16" Type="http://schemas.openxmlformats.org/officeDocument/2006/relationships/image" Target="../media/image252.wmf"/><Relationship Id="rId1" Type="http://schemas.openxmlformats.org/officeDocument/2006/relationships/vmlDrawing" Target="../drawings/vmlDrawing64.vml"/><Relationship Id="rId6" Type="http://schemas.openxmlformats.org/officeDocument/2006/relationships/image" Target="../media/image247.wmf"/><Relationship Id="rId11" Type="http://schemas.openxmlformats.org/officeDocument/2006/relationships/oleObject" Target="../embeddings/oleObject236.bin"/><Relationship Id="rId5" Type="http://schemas.openxmlformats.org/officeDocument/2006/relationships/oleObject" Target="../embeddings/oleObject233.bin"/><Relationship Id="rId15" Type="http://schemas.openxmlformats.org/officeDocument/2006/relationships/oleObject" Target="../embeddings/oleObject238.bin"/><Relationship Id="rId10" Type="http://schemas.openxmlformats.org/officeDocument/2006/relationships/image" Target="../media/image249.wmf"/><Relationship Id="rId4" Type="http://schemas.openxmlformats.org/officeDocument/2006/relationships/image" Target="../media/image246.wmf"/><Relationship Id="rId9" Type="http://schemas.openxmlformats.org/officeDocument/2006/relationships/oleObject" Target="../embeddings/oleObject235.bin"/><Relationship Id="rId14" Type="http://schemas.openxmlformats.org/officeDocument/2006/relationships/image" Target="../media/image25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11188" y="1989138"/>
            <a:ext cx="8208962"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spcBef>
                <a:spcPct val="50000"/>
              </a:spcBef>
            </a:pPr>
            <a:r>
              <a:rPr lang="zh-CN" altLang="en-US" sz="4800" dirty="0">
                <a:solidFill>
                  <a:srgbClr val="990000"/>
                </a:solidFill>
                <a:latin typeface="楷体" panose="02010609060101010101" pitchFamily="49" charset="-122"/>
                <a:ea typeface="楷体" panose="02010609060101010101" pitchFamily="49" charset="-122"/>
              </a:rPr>
              <a:t>第二章 </a:t>
            </a:r>
          </a:p>
          <a:p>
            <a:pPr eaLnBrk="1" hangingPunct="1">
              <a:spcBef>
                <a:spcPct val="50000"/>
              </a:spcBef>
            </a:pPr>
            <a:r>
              <a:rPr lang="zh-CN" altLang="en-US" sz="4800" dirty="0">
                <a:solidFill>
                  <a:srgbClr val="990000"/>
                </a:solidFill>
                <a:latin typeface="楷体" panose="02010609060101010101" pitchFamily="49" charset="-122"/>
                <a:ea typeface="楷体" panose="02010609060101010101" pitchFamily="49" charset="-122"/>
              </a:rPr>
              <a:t>开放式光腔与高斯光束</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684213" y="1628775"/>
            <a:ext cx="8459787" cy="1309688"/>
            <a:chOff x="431" y="1026"/>
            <a:chExt cx="5329" cy="825"/>
          </a:xfrm>
        </p:grpSpPr>
        <p:grpSp>
          <p:nvGrpSpPr>
            <p:cNvPr id="24581" name="Group 9"/>
            <p:cNvGrpSpPr>
              <a:grpSpLocks/>
            </p:cNvGrpSpPr>
            <p:nvPr/>
          </p:nvGrpSpPr>
          <p:grpSpPr bwMode="auto">
            <a:xfrm>
              <a:off x="431" y="1026"/>
              <a:ext cx="5329" cy="825"/>
              <a:chOff x="431" y="1017"/>
              <a:chExt cx="5329" cy="825"/>
            </a:xfrm>
          </p:grpSpPr>
          <p:sp>
            <p:nvSpPr>
              <p:cNvPr id="24583" name="Text Box 3"/>
              <p:cNvSpPr txBox="1">
                <a:spLocks noChangeArrowheads="1"/>
              </p:cNvSpPr>
              <p:nvPr/>
            </p:nvSpPr>
            <p:spPr bwMode="auto">
              <a:xfrm>
                <a:off x="1247" y="1017"/>
                <a:ext cx="44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spcBef>
                    <a:spcPct val="50000"/>
                  </a:spcBef>
                </a:pPr>
                <a:r>
                  <a:rPr lang="zh-CN" altLang="en-US" sz="2800" dirty="0">
                    <a:solidFill>
                      <a:srgbClr val="000000"/>
                    </a:solidFill>
                    <a:latin typeface="楷体" panose="02010609060101010101" pitchFamily="49" charset="-122"/>
                    <a:ea typeface="楷体" panose="02010609060101010101" pitchFamily="49" charset="-122"/>
                  </a:rPr>
                  <a:t>沿光轴方向（纵向）场分布</a:t>
                </a:r>
                <a:r>
                  <a:rPr lang="en-US" altLang="zh-CN" sz="2800" i="1" dirty="0">
                    <a:solidFill>
                      <a:srgbClr val="000000"/>
                    </a:solidFill>
                    <a:latin typeface="楷体" panose="02010609060101010101" pitchFamily="49" charset="-122"/>
                    <a:ea typeface="楷体" panose="02010609060101010101" pitchFamily="49" charset="-122"/>
                  </a:rPr>
                  <a:t>E(z)</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 </a:t>
                </a:r>
                <a:r>
                  <a:rPr lang="zh-CN" altLang="en-US" sz="2800" dirty="0">
                    <a:solidFill>
                      <a:srgbClr val="FF0066"/>
                    </a:solidFill>
                    <a:latin typeface="楷体" panose="02010609060101010101" pitchFamily="49" charset="-122"/>
                    <a:ea typeface="楷体" panose="02010609060101010101" pitchFamily="49" charset="-122"/>
                  </a:rPr>
                  <a:t>纵模</a:t>
                </a:r>
                <a:endParaRPr lang="zh-CN" altLang="en-US" sz="2400" dirty="0">
                  <a:latin typeface="楷体" panose="02010609060101010101" pitchFamily="49" charset="-122"/>
                  <a:ea typeface="楷体" panose="02010609060101010101" pitchFamily="49" charset="-122"/>
                </a:endParaRPr>
              </a:p>
            </p:txBody>
          </p:sp>
          <p:sp>
            <p:nvSpPr>
              <p:cNvPr id="24584" name="Rectangle 4"/>
              <p:cNvSpPr>
                <a:spLocks noChangeArrowheads="1"/>
              </p:cNvSpPr>
              <p:nvPr/>
            </p:nvSpPr>
            <p:spPr bwMode="auto">
              <a:xfrm>
                <a:off x="431" y="1198"/>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spcBef>
                    <a:spcPct val="50000"/>
                  </a:spcBef>
                </a:pPr>
                <a:r>
                  <a:rPr lang="zh-CN" altLang="en-US" sz="2800" u="sng">
                    <a:solidFill>
                      <a:srgbClr val="990000"/>
                    </a:solidFill>
                    <a:ea typeface="黑体" pitchFamily="2" charset="-122"/>
                  </a:rPr>
                  <a:t>场分布</a:t>
                </a:r>
                <a:endParaRPr lang="zh-CN" altLang="en-US" sz="2400" b="0">
                  <a:ea typeface="黑体" pitchFamily="2" charset="-122"/>
                </a:endParaRPr>
              </a:p>
            </p:txBody>
          </p:sp>
          <p:sp>
            <p:nvSpPr>
              <p:cNvPr id="24585" name="Text Box 5"/>
              <p:cNvSpPr txBox="1">
                <a:spLocks noChangeArrowheads="1"/>
              </p:cNvSpPr>
              <p:nvPr/>
            </p:nvSpPr>
            <p:spPr bwMode="auto">
              <a:xfrm>
                <a:off x="1247" y="1515"/>
                <a:ext cx="45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spcBef>
                    <a:spcPct val="50000"/>
                  </a:spcBef>
                </a:pPr>
                <a:r>
                  <a:rPr lang="zh-CN" altLang="en-US" sz="2800" dirty="0">
                    <a:solidFill>
                      <a:srgbClr val="000000"/>
                    </a:solidFill>
                    <a:latin typeface="楷体" panose="02010609060101010101" pitchFamily="49" charset="-122"/>
                    <a:ea typeface="楷体" panose="02010609060101010101" pitchFamily="49" charset="-122"/>
                  </a:rPr>
                  <a:t>垂直于光轴方向</a:t>
                </a:r>
                <a:r>
                  <a:rPr lang="en-US" altLang="zh-CN" sz="2800" dirty="0">
                    <a:solidFill>
                      <a:srgbClr val="0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横向</a:t>
                </a:r>
                <a:r>
                  <a:rPr lang="en-US" altLang="zh-CN" sz="2800" dirty="0">
                    <a:solidFill>
                      <a:srgbClr val="0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场分布</a:t>
                </a:r>
                <a:r>
                  <a:rPr lang="en-US" altLang="zh-CN" sz="2800" i="1" dirty="0">
                    <a:solidFill>
                      <a:srgbClr val="000000"/>
                    </a:solidFill>
                    <a:latin typeface="楷体" panose="02010609060101010101" pitchFamily="49" charset="-122"/>
                    <a:ea typeface="楷体" panose="02010609060101010101" pitchFamily="49" charset="-122"/>
                  </a:rPr>
                  <a:t>E(</a:t>
                </a:r>
                <a:r>
                  <a:rPr lang="en-US" altLang="zh-CN" sz="2800" i="1" dirty="0" err="1">
                    <a:solidFill>
                      <a:srgbClr val="000000"/>
                    </a:solidFill>
                    <a:latin typeface="楷体" panose="02010609060101010101" pitchFamily="49" charset="-122"/>
                    <a:ea typeface="楷体" panose="02010609060101010101" pitchFamily="49" charset="-122"/>
                  </a:rPr>
                  <a:t>x,y</a:t>
                </a:r>
                <a:r>
                  <a:rPr lang="en-US" altLang="zh-CN" sz="2800" i="1" dirty="0">
                    <a:solidFill>
                      <a:srgbClr val="000000"/>
                    </a:solidFill>
                    <a:latin typeface="楷体" panose="02010609060101010101" pitchFamily="49" charset="-122"/>
                    <a:ea typeface="楷体" panose="02010609060101010101" pitchFamily="49" charset="-122"/>
                  </a:rPr>
                  <a:t>)</a:t>
                </a:r>
                <a:r>
                  <a:rPr lang="zh-CN" altLang="en-US" sz="2400" dirty="0">
                    <a:solidFill>
                      <a:srgbClr val="000000"/>
                    </a:solidFill>
                    <a:latin typeface="楷体" panose="02010609060101010101" pitchFamily="49" charset="-122"/>
                    <a:ea typeface="楷体" panose="02010609060101010101" pitchFamily="49" charset="-122"/>
                  </a:rPr>
                  <a:t>－</a:t>
                </a:r>
                <a:r>
                  <a:rPr lang="zh-CN" altLang="en-US" sz="2800" dirty="0">
                    <a:solidFill>
                      <a:srgbClr val="FF0066"/>
                    </a:solidFill>
                    <a:latin typeface="楷体" panose="02010609060101010101" pitchFamily="49" charset="-122"/>
                    <a:ea typeface="楷体" panose="02010609060101010101" pitchFamily="49" charset="-122"/>
                  </a:rPr>
                  <a:t>横模</a:t>
                </a:r>
              </a:p>
            </p:txBody>
          </p:sp>
        </p:grpSp>
        <p:sp>
          <p:nvSpPr>
            <p:cNvPr id="24582" name="AutoShape 2"/>
            <p:cNvSpPr>
              <a:spLocks/>
            </p:cNvSpPr>
            <p:nvPr/>
          </p:nvSpPr>
          <p:spPr bwMode="auto">
            <a:xfrm>
              <a:off x="1202" y="1130"/>
              <a:ext cx="48" cy="576"/>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grpSp>
      <p:sp>
        <p:nvSpPr>
          <p:cNvPr id="245767" name="Text Box 7"/>
          <p:cNvSpPr txBox="1">
            <a:spLocks noChangeArrowheads="1"/>
          </p:cNvSpPr>
          <p:nvPr/>
        </p:nvSpPr>
        <p:spPr bwMode="auto">
          <a:xfrm>
            <a:off x="827088" y="3141663"/>
            <a:ext cx="8316912"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spcBef>
                <a:spcPct val="50000"/>
              </a:spcBef>
            </a:pPr>
            <a:r>
              <a:rPr lang="zh-CN" altLang="en-US" sz="2800" dirty="0">
                <a:latin typeface="楷体" panose="02010609060101010101" pitchFamily="49" charset="-122"/>
                <a:ea typeface="楷体" panose="02010609060101010101" pitchFamily="49" charset="-122"/>
              </a:rPr>
              <a:t>模式</a:t>
            </a:r>
            <a:r>
              <a:rPr lang="zh-CN" altLang="en-US" sz="2800" dirty="0">
                <a:solidFill>
                  <a:srgbClr val="FF0066"/>
                </a:solidFill>
                <a:latin typeface="楷体" panose="02010609060101010101" pitchFamily="49" charset="-122"/>
                <a:ea typeface="楷体" panose="02010609060101010101" pitchFamily="49" charset="-122"/>
              </a:rPr>
              <a:t>表示方法</a:t>
            </a:r>
            <a:r>
              <a:rPr lang="zh-CN" altLang="en-US" sz="2800" dirty="0">
                <a:latin typeface="楷体" panose="02010609060101010101" pitchFamily="49" charset="-122"/>
                <a:ea typeface="楷体" panose="02010609060101010101" pitchFamily="49" charset="-122"/>
              </a:rPr>
              <a:t>及场的准横性</a:t>
            </a:r>
            <a:endParaRPr lang="zh-CN" altLang="en-US" sz="2800" dirty="0">
              <a:solidFill>
                <a:srgbClr val="FF0066"/>
              </a:solidFill>
              <a:latin typeface="楷体" panose="02010609060101010101" pitchFamily="49" charset="-122"/>
              <a:ea typeface="楷体" panose="02010609060101010101" pitchFamily="49" charset="-122"/>
            </a:endParaRPr>
          </a:p>
          <a:p>
            <a:pPr algn="l">
              <a:lnSpc>
                <a:spcPct val="120000"/>
              </a:lnSpc>
              <a:spcBef>
                <a:spcPct val="30000"/>
              </a:spcBef>
              <a:buFontTx/>
              <a:buChar char="•"/>
            </a:pPr>
            <a:r>
              <a:rPr lang="zh-CN" altLang="en-US" sz="2800" b="0" dirty="0">
                <a:latin typeface="黑体" pitchFamily="2" charset="-122"/>
                <a:ea typeface="黑体" pitchFamily="2" charset="-122"/>
              </a:rPr>
              <a:t> </a:t>
            </a:r>
            <a:r>
              <a:rPr lang="en-US" altLang="zh-CN" sz="2800" dirty="0" err="1">
                <a:solidFill>
                  <a:schemeClr val="accent2"/>
                </a:solidFill>
                <a:latin typeface="楷体" panose="02010609060101010101" pitchFamily="49" charset="-122"/>
                <a:ea typeface="楷体" panose="02010609060101010101" pitchFamily="49" charset="-122"/>
              </a:rPr>
              <a:t>TEM</a:t>
            </a:r>
            <a:r>
              <a:rPr lang="en-US" altLang="zh-CN" sz="2800" i="1" dirty="0" err="1">
                <a:solidFill>
                  <a:schemeClr val="accent2"/>
                </a:solidFill>
                <a:latin typeface="楷体" panose="02010609060101010101" pitchFamily="49" charset="-122"/>
                <a:ea typeface="楷体" panose="02010609060101010101" pitchFamily="49" charset="-122"/>
              </a:rPr>
              <a:t>mnq</a:t>
            </a:r>
            <a:r>
              <a:rPr lang="zh-CN" altLang="en-US" sz="2800" dirty="0">
                <a:latin typeface="楷体" panose="02010609060101010101" pitchFamily="49" charset="-122"/>
                <a:ea typeface="楷体" panose="02010609060101010101" pitchFamily="49" charset="-122"/>
              </a:rPr>
              <a:t>－</a:t>
            </a:r>
            <a:r>
              <a:rPr lang="en-US" altLang="zh-CN" sz="2800" i="1" dirty="0">
                <a:latin typeface="楷体" panose="02010609060101010101" pitchFamily="49" charset="-122"/>
                <a:ea typeface="楷体" panose="02010609060101010101" pitchFamily="49" charset="-122"/>
              </a:rPr>
              <a:t>Transverse Electromagnetic wave</a:t>
            </a:r>
            <a:endParaRPr lang="en-US" altLang="zh-CN" sz="2800" dirty="0">
              <a:latin typeface="楷体" panose="02010609060101010101" pitchFamily="49" charset="-122"/>
              <a:ea typeface="楷体" panose="02010609060101010101" pitchFamily="49" charset="-122"/>
            </a:endParaRPr>
          </a:p>
          <a:p>
            <a:pPr algn="l">
              <a:lnSpc>
                <a:spcPct val="110000"/>
              </a:lnSpc>
              <a:spcBef>
                <a:spcPct val="30000"/>
              </a:spcBef>
            </a:pPr>
            <a:r>
              <a:rPr lang="en-US" altLang="zh-CN" sz="2800" dirty="0">
                <a:latin typeface="楷体" panose="02010609060101010101" pitchFamily="49" charset="-122"/>
                <a:ea typeface="楷体" panose="02010609060101010101" pitchFamily="49" charset="-122"/>
              </a:rPr>
              <a:t>            </a:t>
            </a:r>
            <a:r>
              <a:rPr lang="en-US" altLang="zh-CN" sz="2800" i="1" dirty="0">
                <a:solidFill>
                  <a:srgbClr val="000000"/>
                </a:solidFill>
                <a:latin typeface="Times New Roman" pitchFamily="18" charset="0"/>
                <a:ea typeface="楷体" panose="02010609060101010101" pitchFamily="49" charset="-122"/>
              </a:rPr>
              <a:t>m, n</a:t>
            </a:r>
            <a:r>
              <a:rPr lang="zh-CN" altLang="en-US" sz="2800" dirty="0">
                <a:latin typeface="楷体" panose="02010609060101010101" pitchFamily="49" charset="-122"/>
                <a:ea typeface="楷体" panose="02010609060101010101" pitchFamily="49" charset="-122"/>
              </a:rPr>
              <a:t>－ 横模指数 ；</a:t>
            </a:r>
            <a:r>
              <a:rPr lang="en-US" altLang="zh-CN" sz="2800" i="1" dirty="0">
                <a:solidFill>
                  <a:srgbClr val="000000"/>
                </a:solidFill>
                <a:latin typeface="Times New Roman" pitchFamily="18" charset="0"/>
                <a:ea typeface="楷体" panose="02010609060101010101" pitchFamily="49" charset="-122"/>
              </a:rPr>
              <a:t>q</a:t>
            </a:r>
            <a:r>
              <a:rPr lang="zh-CN" altLang="en-US" sz="2800" dirty="0">
                <a:latin typeface="楷体" panose="02010609060101010101" pitchFamily="49" charset="-122"/>
                <a:ea typeface="楷体" panose="02010609060101010101" pitchFamily="49" charset="-122"/>
              </a:rPr>
              <a:t>－纵模指数</a:t>
            </a:r>
          </a:p>
          <a:p>
            <a:pPr algn="l">
              <a:lnSpc>
                <a:spcPct val="110000"/>
              </a:lnSpc>
              <a:spcBef>
                <a:spcPct val="30000"/>
              </a:spcBef>
              <a:buFontTx/>
              <a:buChar char="•"/>
            </a:pPr>
            <a:r>
              <a:rPr lang="zh-CN" altLang="en-US" sz="2800" dirty="0">
                <a:latin typeface="楷体" panose="02010609060101010101" pitchFamily="49" charset="-122"/>
                <a:ea typeface="楷体" panose="02010609060101010101" pitchFamily="49" charset="-122"/>
              </a:rPr>
              <a:t>横模与纵模体现了电磁场模式的两个方面，一个模式同时属于一个横模和一个纵模。</a:t>
            </a:r>
          </a:p>
        </p:txBody>
      </p:sp>
      <p:sp>
        <p:nvSpPr>
          <p:cNvPr id="245768" name="Text Box 8"/>
          <p:cNvSpPr txBox="1">
            <a:spLocks noChangeArrowheads="1"/>
          </p:cNvSpPr>
          <p:nvPr/>
        </p:nvSpPr>
        <p:spPr bwMode="auto">
          <a:xfrm>
            <a:off x="755650" y="981075"/>
            <a:ext cx="3671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lang="en-US" altLang="zh-CN" sz="2800" dirty="0">
                <a:latin typeface="楷体" panose="02010609060101010101" pitchFamily="49" charset="-122"/>
                <a:ea typeface="楷体" panose="02010609060101010101" pitchFamily="49" charset="-122"/>
              </a:rPr>
              <a:t>6</a:t>
            </a:r>
            <a:r>
              <a:rPr lang="zh-CN" altLang="en-US" sz="2800" dirty="0">
                <a:latin typeface="楷体" panose="02010609060101010101" pitchFamily="49" charset="-122"/>
                <a:ea typeface="楷体" panose="02010609060101010101" pitchFamily="49" charset="-122"/>
              </a:rPr>
              <a:t>、开腔中模式的表征</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7" grpId="0"/>
      <p:bldP spid="24576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500063" y="357188"/>
            <a:ext cx="44640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80000"/>
              </a:lnSpc>
            </a:pPr>
            <a:r>
              <a:rPr lang="en-US" altLang="zh-CN" sz="2800" dirty="0">
                <a:latin typeface="楷体" panose="02010609060101010101" pitchFamily="49" charset="-122"/>
                <a:ea typeface="楷体" panose="02010609060101010101" pitchFamily="49" charset="-122"/>
              </a:rPr>
              <a:t>(3) </a:t>
            </a:r>
            <a:r>
              <a:rPr lang="zh-CN" altLang="en-US" sz="2800" dirty="0">
                <a:latin typeface="楷体" panose="02010609060101010101" pitchFamily="49" charset="-122"/>
                <a:ea typeface="楷体" panose="02010609060101010101" pitchFamily="49" charset="-122"/>
              </a:rPr>
              <a:t>高阶横模的强度分布</a:t>
            </a:r>
          </a:p>
        </p:txBody>
      </p:sp>
      <p:pic>
        <p:nvPicPr>
          <p:cNvPr id="4" name="图片 3" descr="gaojiemo.emf"/>
          <p:cNvPicPr>
            <a:picLocks noChangeAspect="1"/>
          </p:cNvPicPr>
          <p:nvPr/>
        </p:nvPicPr>
        <p:blipFill>
          <a:blip r:embed="rId2">
            <a:extLst>
              <a:ext uri="{28A0092B-C50C-407E-A947-70E740481C1C}">
                <a14:useLocalDpi xmlns:a14="http://schemas.microsoft.com/office/drawing/2010/main" val="0"/>
              </a:ext>
            </a:extLst>
          </a:blip>
          <a:srcRect l="8594" t="2940" r="7031"/>
          <a:stretch>
            <a:fillRect/>
          </a:stretch>
        </p:blipFill>
        <p:spPr bwMode="auto">
          <a:xfrm>
            <a:off x="785813" y="857250"/>
            <a:ext cx="7715250" cy="578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8377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8" name="Rectangle 12"/>
          <p:cNvSpPr>
            <a:spLocks noChangeArrowheads="1"/>
          </p:cNvSpPr>
          <p:nvPr/>
        </p:nvSpPr>
        <p:spPr bwMode="auto">
          <a:xfrm>
            <a:off x="785813" y="928688"/>
            <a:ext cx="8001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高阶模的场分布较基模复杂，取决于厄米多项式与高斯分布函数的乘积。</a:t>
            </a:r>
          </a:p>
        </p:txBody>
      </p:sp>
      <p:sp>
        <p:nvSpPr>
          <p:cNvPr id="352271" name="Text Box 15"/>
          <p:cNvSpPr txBox="1">
            <a:spLocks noChangeArrowheads="1"/>
          </p:cNvSpPr>
          <p:nvPr/>
        </p:nvSpPr>
        <p:spPr bwMode="auto">
          <a:xfrm>
            <a:off x="857250" y="2214563"/>
            <a:ext cx="80645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a </a:t>
            </a:r>
            <a:r>
              <a:rPr lang="zh-CN" altLang="en-US" sz="2800" dirty="0">
                <a:latin typeface="楷体" panose="02010609060101010101" pitchFamily="49" charset="-122"/>
                <a:ea typeface="楷体" panose="02010609060101010101" pitchFamily="49" charset="-122"/>
              </a:rPr>
              <a:t>厄米多项式的零点决定场的节线（光强零点）。</a:t>
            </a:r>
          </a:p>
          <a:p>
            <a:r>
              <a:rPr lang="en-US" altLang="zh-CN" sz="2800" dirty="0">
                <a:latin typeface="楷体" panose="02010609060101010101" pitchFamily="49" charset="-122"/>
                <a:ea typeface="楷体" panose="02010609060101010101" pitchFamily="49" charset="-122"/>
              </a:rPr>
              <a:t>b </a:t>
            </a:r>
            <a:r>
              <a:rPr lang="zh-CN" altLang="en-US" sz="2800" dirty="0">
                <a:latin typeface="楷体" panose="02010609060101010101" pitchFamily="49" charset="-122"/>
                <a:ea typeface="楷体" panose="02010609060101010101" pitchFamily="49" charset="-122"/>
              </a:rPr>
              <a:t>厄米多项式的正负交替变化与高斯分布函数随着</a:t>
            </a:r>
            <a:r>
              <a:rPr lang="en-US" altLang="zh-CN" sz="2800" dirty="0" err="1">
                <a:latin typeface="楷体" panose="02010609060101010101" pitchFamily="49" charset="-122"/>
                <a:ea typeface="楷体" panose="02010609060101010101" pitchFamily="49" charset="-122"/>
              </a:rPr>
              <a:t>x,y</a:t>
            </a:r>
            <a:r>
              <a:rPr lang="zh-CN" altLang="en-US" sz="2800" dirty="0">
                <a:latin typeface="楷体" panose="02010609060101010101" pitchFamily="49" charset="-122"/>
                <a:ea typeface="楷体" panose="02010609060101010101" pitchFamily="49" charset="-122"/>
              </a:rPr>
              <a:t>增大而单调下降的特性决定着场分布的外形轮廓</a:t>
            </a:r>
            <a:r>
              <a:rPr lang="en-US" altLang="zh-CN" sz="2800" dirty="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c </a:t>
            </a:r>
            <a:r>
              <a:rPr lang="zh-CN" altLang="en-US" sz="2800" dirty="0">
                <a:latin typeface="楷体" panose="02010609060101010101" pitchFamily="49" charset="-122"/>
                <a:ea typeface="楷体" panose="02010609060101010101" pitchFamily="49" charset="-122"/>
              </a:rPr>
              <a:t>由于</a:t>
            </a:r>
            <a:r>
              <a:rPr lang="en-US" altLang="zh-CN" sz="2800" dirty="0">
                <a:latin typeface="Times New Roman" pitchFamily="18" charset="0"/>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阶厄米多项式有</a:t>
            </a:r>
            <a:r>
              <a:rPr lang="en-US" altLang="zh-CN" sz="2800" dirty="0">
                <a:latin typeface="Times New Roman" pitchFamily="18" charset="0"/>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个零点，因此</a:t>
            </a:r>
            <a:r>
              <a:rPr lang="en-US" altLang="zh-CN" sz="2800" dirty="0" err="1">
                <a:latin typeface="Times New Roman" pitchFamily="18" charset="0"/>
                <a:ea typeface="楷体" panose="02010609060101010101" pitchFamily="49" charset="-122"/>
              </a:rPr>
              <a:t>TEM</a:t>
            </a:r>
            <a:r>
              <a:rPr lang="en-US" altLang="zh-CN" sz="2800" baseline="-25000" dirty="0" err="1">
                <a:latin typeface="Times New Roman" pitchFamily="18" charset="0"/>
                <a:ea typeface="楷体" panose="02010609060101010101" pitchFamily="49" charset="-122"/>
              </a:rPr>
              <a:t>mn</a:t>
            </a:r>
            <a:r>
              <a:rPr lang="zh-CN" altLang="en-US" sz="2800" dirty="0">
                <a:latin typeface="楷体" panose="02010609060101010101" pitchFamily="49" charset="-122"/>
                <a:ea typeface="楷体" panose="02010609060101010101" pitchFamily="49" charset="-122"/>
              </a:rPr>
              <a:t>模沿</a:t>
            </a:r>
            <a:r>
              <a:rPr lang="en-US" altLang="zh-CN" sz="2800" dirty="0">
                <a:latin typeface="Times New Roman" pitchFamily="18" charset="0"/>
                <a:ea typeface="楷体" panose="02010609060101010101" pitchFamily="49" charset="-122"/>
              </a:rPr>
              <a:t>x</a:t>
            </a:r>
            <a:r>
              <a:rPr lang="zh-CN" altLang="en-US" sz="2800" dirty="0">
                <a:latin typeface="楷体" panose="02010609060101010101" pitchFamily="49" charset="-122"/>
                <a:ea typeface="楷体" panose="02010609060101010101" pitchFamily="49" charset="-122"/>
              </a:rPr>
              <a:t>方向有</a:t>
            </a:r>
            <a:r>
              <a:rPr lang="en-US" altLang="zh-CN" sz="2800" dirty="0">
                <a:latin typeface="Times New Roman" pitchFamily="18" charset="0"/>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条节线，沿</a:t>
            </a:r>
            <a:r>
              <a:rPr lang="en-US" altLang="zh-CN" sz="2800" dirty="0">
                <a:latin typeface="Times New Roman" pitchFamily="18" charset="0"/>
                <a:ea typeface="楷体" panose="02010609060101010101" pitchFamily="49" charset="-122"/>
              </a:rPr>
              <a:t>y</a:t>
            </a:r>
            <a:r>
              <a:rPr lang="zh-CN" altLang="en-US" sz="2800" dirty="0">
                <a:latin typeface="楷体" panose="02010609060101010101" pitchFamily="49" charset="-122"/>
                <a:ea typeface="楷体" panose="02010609060101010101" pitchFamily="49" charset="-122"/>
              </a:rPr>
              <a:t>方向有</a:t>
            </a:r>
            <a:r>
              <a:rPr lang="en-US" altLang="zh-CN" sz="2800" dirty="0">
                <a:latin typeface="Times New Roman" pitchFamily="18" charset="0"/>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条节线。</a:t>
            </a:r>
          </a:p>
        </p:txBody>
      </p:sp>
    </p:spTree>
    <p:extLst>
      <p:ext uri="{BB962C8B-B14F-4D97-AF65-F5344CB8AC3E}">
        <p14:creationId xmlns:p14="http://schemas.microsoft.com/office/powerpoint/2010/main" val="9669376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2268"/>
                                        </p:tgtEl>
                                        <p:attrNameLst>
                                          <p:attrName>style.visibility</p:attrName>
                                        </p:attrNameLst>
                                      </p:cBhvr>
                                      <p:to>
                                        <p:strVal val="visible"/>
                                      </p:to>
                                    </p:set>
                                    <p:animEffect transition="in" filter="box(in)">
                                      <p:cBhvr>
                                        <p:cTn id="7" dur="500"/>
                                        <p:tgtEl>
                                          <p:spTgt spid="352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2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8" grpId="0"/>
      <p:bldP spid="35227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3284" name="Object 4"/>
          <p:cNvGraphicFramePr>
            <a:graphicFrameLocks noChangeAspect="1"/>
          </p:cNvGraphicFramePr>
          <p:nvPr/>
        </p:nvGraphicFramePr>
        <p:xfrm>
          <a:off x="0" y="2492375"/>
          <a:ext cx="4572000" cy="977900"/>
        </p:xfrm>
        <a:graphic>
          <a:graphicData uri="http://schemas.openxmlformats.org/presentationml/2006/ole">
            <mc:AlternateContent xmlns:mc="http://schemas.openxmlformats.org/markup-compatibility/2006">
              <mc:Choice xmlns:v="urn:schemas-microsoft-com:vml" Requires="v">
                <p:oleObj spid="_x0000_s107526" name="公式" r:id="rId3" imgW="2209680" imgH="634680" progId="Equation.3">
                  <p:embed/>
                </p:oleObj>
              </mc:Choice>
              <mc:Fallback>
                <p:oleObj name="公式" r:id="rId3" imgW="2209680" imgH="634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92375"/>
                        <a:ext cx="4572000" cy="9779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3285" name="Object 5"/>
          <p:cNvGraphicFramePr>
            <a:graphicFrameLocks noChangeAspect="1"/>
          </p:cNvGraphicFramePr>
          <p:nvPr/>
        </p:nvGraphicFramePr>
        <p:xfrm>
          <a:off x="4716463" y="2492375"/>
          <a:ext cx="4427537" cy="1008063"/>
        </p:xfrm>
        <a:graphic>
          <a:graphicData uri="http://schemas.openxmlformats.org/presentationml/2006/ole">
            <mc:AlternateContent xmlns:mc="http://schemas.openxmlformats.org/markup-compatibility/2006">
              <mc:Choice xmlns:v="urn:schemas-microsoft-com:vml" Requires="v">
                <p:oleObj spid="_x0000_s107527" name="公式" r:id="rId5" imgW="2082600" imgH="634680" progId="Equation.3">
                  <p:embed/>
                </p:oleObj>
              </mc:Choice>
              <mc:Fallback>
                <p:oleObj name="公式" r:id="rId5" imgW="2082600" imgH="634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2492375"/>
                        <a:ext cx="4427537" cy="100806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3286" name="Object 6"/>
          <p:cNvGraphicFramePr>
            <a:graphicFrameLocks noChangeAspect="1"/>
          </p:cNvGraphicFramePr>
          <p:nvPr/>
        </p:nvGraphicFramePr>
        <p:xfrm>
          <a:off x="900113" y="4292600"/>
          <a:ext cx="2633662" cy="1162050"/>
        </p:xfrm>
        <a:graphic>
          <a:graphicData uri="http://schemas.openxmlformats.org/presentationml/2006/ole">
            <mc:AlternateContent xmlns:mc="http://schemas.openxmlformats.org/markup-compatibility/2006">
              <mc:Choice xmlns:v="urn:schemas-microsoft-com:vml" Requires="v">
                <p:oleObj spid="_x0000_s107528" name="公式" r:id="rId7" imgW="1091880" imgH="482400" progId="Equation.3">
                  <p:embed/>
                </p:oleObj>
              </mc:Choice>
              <mc:Fallback>
                <p:oleObj name="公式" r:id="rId7" imgW="109188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292600"/>
                        <a:ext cx="2633662" cy="116205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3287" name="Object 7"/>
          <p:cNvGraphicFramePr>
            <a:graphicFrameLocks noChangeAspect="1"/>
          </p:cNvGraphicFramePr>
          <p:nvPr/>
        </p:nvGraphicFramePr>
        <p:xfrm>
          <a:off x="4067175" y="3860800"/>
          <a:ext cx="2520950" cy="2028825"/>
        </p:xfrm>
        <a:graphic>
          <a:graphicData uri="http://schemas.openxmlformats.org/presentationml/2006/ole">
            <mc:AlternateContent xmlns:mc="http://schemas.openxmlformats.org/markup-compatibility/2006">
              <mc:Choice xmlns:v="urn:schemas-microsoft-com:vml" Requires="v">
                <p:oleObj spid="_x0000_s107529" name="公式" r:id="rId9" imgW="1143000" imgH="914400" progId="Equation.3">
                  <p:embed/>
                </p:oleObj>
              </mc:Choice>
              <mc:Fallback>
                <p:oleObj name="公式" r:id="rId9" imgW="1143000" imgH="914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3860800"/>
                        <a:ext cx="2520950" cy="202882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3288" name="AutoShape 8"/>
          <p:cNvSpPr>
            <a:spLocks noChangeArrowheads="1"/>
          </p:cNvSpPr>
          <p:nvPr/>
        </p:nvSpPr>
        <p:spPr bwMode="auto">
          <a:xfrm>
            <a:off x="3563938" y="4797425"/>
            <a:ext cx="457200" cy="228600"/>
          </a:xfrm>
          <a:prstGeom prst="rightArrow">
            <a:avLst>
              <a:gd name="adj1" fmla="val 50000"/>
              <a:gd name="adj2" fmla="val 50000"/>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53294" name="Rectangle 14"/>
          <p:cNvSpPr>
            <a:spLocks noChangeArrowheads="1"/>
          </p:cNvSpPr>
          <p:nvPr/>
        </p:nvSpPr>
        <p:spPr bwMode="auto">
          <a:xfrm>
            <a:off x="611188" y="1125538"/>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由国际标准化组织</a:t>
            </a:r>
            <a:r>
              <a:rPr lang="en-US" altLang="zh-CN" sz="2800" dirty="0">
                <a:latin typeface="楷体" panose="02010609060101010101" pitchFamily="49" charset="-122"/>
                <a:ea typeface="楷体" panose="02010609060101010101" pitchFamily="49" charset="-122"/>
              </a:rPr>
              <a:t>(ISO) </a:t>
            </a:r>
            <a:r>
              <a:rPr lang="zh-CN" altLang="en-US" sz="2800" dirty="0">
                <a:latin typeface="楷体" panose="02010609060101010101" pitchFamily="49" charset="-122"/>
                <a:ea typeface="楷体" panose="02010609060101010101" pitchFamily="49" charset="-122"/>
              </a:rPr>
              <a:t>的约定，将光斑半径的平方定义为光场分布坐标均方差值的四倍！</a:t>
            </a:r>
          </a:p>
        </p:txBody>
      </p:sp>
      <p:sp>
        <p:nvSpPr>
          <p:cNvPr id="353295" name="Rectangle 15"/>
          <p:cNvSpPr>
            <a:spLocks noChangeArrowheads="1"/>
          </p:cNvSpPr>
          <p:nvPr/>
        </p:nvSpPr>
        <p:spPr bwMode="auto">
          <a:xfrm>
            <a:off x="611188" y="333375"/>
            <a:ext cx="23764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80000"/>
              </a:lnSpc>
            </a:pPr>
            <a:r>
              <a:rPr lang="en-US" altLang="zh-CN" sz="2800" dirty="0">
                <a:latin typeface="楷体" panose="02010609060101010101" pitchFamily="49" charset="-122"/>
                <a:ea typeface="楷体" panose="02010609060101010101" pitchFamily="49" charset="-122"/>
              </a:rPr>
              <a:t>(4) </a:t>
            </a:r>
            <a:r>
              <a:rPr lang="zh-CN" altLang="en-US" sz="2800" dirty="0">
                <a:latin typeface="楷体" panose="02010609060101010101" pitchFamily="49" charset="-122"/>
                <a:ea typeface="楷体" panose="02010609060101010101" pitchFamily="49" charset="-122"/>
              </a:rPr>
              <a:t>光斑半径</a:t>
            </a:r>
          </a:p>
        </p:txBody>
      </p:sp>
      <p:sp>
        <p:nvSpPr>
          <p:cNvPr id="353296" name="Text Box 16"/>
          <p:cNvSpPr txBox="1">
            <a:spLocks noChangeArrowheads="1"/>
          </p:cNvSpPr>
          <p:nvPr/>
        </p:nvSpPr>
        <p:spPr bwMode="auto">
          <a:xfrm>
            <a:off x="3886200" y="5876925"/>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高阶横模与基模光斑尺寸之比</a:t>
            </a:r>
          </a:p>
        </p:txBody>
      </p:sp>
    </p:spTree>
    <p:extLst>
      <p:ext uri="{BB962C8B-B14F-4D97-AF65-F5344CB8AC3E}">
        <p14:creationId xmlns:p14="http://schemas.microsoft.com/office/powerpoint/2010/main" val="11418623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3295"/>
                                        </p:tgtEl>
                                        <p:attrNameLst>
                                          <p:attrName>style.visibility</p:attrName>
                                        </p:attrNameLst>
                                      </p:cBhvr>
                                      <p:to>
                                        <p:strVal val="visible"/>
                                      </p:to>
                                    </p:set>
                                    <p:animEffect transition="in" filter="box(in)">
                                      <p:cBhvr>
                                        <p:cTn id="7" dur="500"/>
                                        <p:tgtEl>
                                          <p:spTgt spid="3532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3294"/>
                                        </p:tgtEl>
                                        <p:attrNameLst>
                                          <p:attrName>style.visibility</p:attrName>
                                        </p:attrNameLst>
                                      </p:cBhvr>
                                      <p:to>
                                        <p:strVal val="visible"/>
                                      </p:to>
                                    </p:set>
                                    <p:animEffect transition="in" filter="blinds(horizontal)">
                                      <p:cBhvr>
                                        <p:cTn id="12" dur="500"/>
                                        <p:tgtEl>
                                          <p:spTgt spid="353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3284"/>
                                        </p:tgtEl>
                                        <p:attrNameLst>
                                          <p:attrName>style.visibility</p:attrName>
                                        </p:attrNameLst>
                                      </p:cBhvr>
                                      <p:to>
                                        <p:strVal val="visible"/>
                                      </p:to>
                                    </p:set>
                                    <p:animEffect transition="in" filter="blinds(horizontal)">
                                      <p:cBhvr>
                                        <p:cTn id="17" dur="500"/>
                                        <p:tgtEl>
                                          <p:spTgt spid="3532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53285"/>
                                        </p:tgtEl>
                                        <p:attrNameLst>
                                          <p:attrName>style.visibility</p:attrName>
                                        </p:attrNameLst>
                                      </p:cBhvr>
                                      <p:to>
                                        <p:strVal val="visible"/>
                                      </p:to>
                                    </p:set>
                                    <p:animEffect transition="in" filter="box(in)">
                                      <p:cBhvr>
                                        <p:cTn id="22" dur="500"/>
                                        <p:tgtEl>
                                          <p:spTgt spid="3532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53286"/>
                                        </p:tgtEl>
                                        <p:attrNameLst>
                                          <p:attrName>style.visibility</p:attrName>
                                        </p:attrNameLst>
                                      </p:cBhvr>
                                      <p:to>
                                        <p:strVal val="visible"/>
                                      </p:to>
                                    </p:set>
                                    <p:animEffect transition="in" filter="checkerboard(across)">
                                      <p:cBhvr>
                                        <p:cTn id="27" dur="500"/>
                                        <p:tgtEl>
                                          <p:spTgt spid="3532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3288"/>
                                        </p:tgtEl>
                                        <p:attrNameLst>
                                          <p:attrName>style.visibility</p:attrName>
                                        </p:attrNameLst>
                                      </p:cBhvr>
                                      <p:to>
                                        <p:strVal val="visible"/>
                                      </p:to>
                                    </p:set>
                                    <p:animEffect transition="in" filter="blinds(horizontal)">
                                      <p:cBhvr>
                                        <p:cTn id="32" dur="500"/>
                                        <p:tgtEl>
                                          <p:spTgt spid="3532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53287"/>
                                        </p:tgtEl>
                                        <p:attrNameLst>
                                          <p:attrName>style.visibility</p:attrName>
                                        </p:attrNameLst>
                                      </p:cBhvr>
                                      <p:to>
                                        <p:strVal val="visible"/>
                                      </p:to>
                                    </p:set>
                                    <p:animEffect transition="in" filter="box(in)">
                                      <p:cBhvr>
                                        <p:cTn id="37" dur="500"/>
                                        <p:tgtEl>
                                          <p:spTgt spid="3532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53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8" grpId="0" animBg="1"/>
      <p:bldP spid="353294" grpId="0"/>
      <p:bldP spid="353295" grpId="0"/>
      <p:bldP spid="35329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Text Box 4"/>
          <p:cNvSpPr txBox="1">
            <a:spLocks noChangeArrowheads="1"/>
          </p:cNvSpPr>
          <p:nvPr/>
        </p:nvSpPr>
        <p:spPr bwMode="auto">
          <a:xfrm>
            <a:off x="755650" y="836613"/>
            <a:ext cx="2879725" cy="5191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solidFill>
                  <a:srgbClr val="000000"/>
                </a:solidFill>
                <a:latin typeface="楷体" panose="02010609060101010101" pitchFamily="49" charset="-122"/>
                <a:ea typeface="楷体" panose="02010609060101010101" pitchFamily="49" charset="-122"/>
              </a:rPr>
              <a:t>(</a:t>
            </a:r>
            <a:r>
              <a:rPr kumimoji="0" lang="zh-CN" altLang="en-US" sz="2800" dirty="0">
                <a:solidFill>
                  <a:srgbClr val="000000"/>
                </a:solidFill>
                <a:latin typeface="楷体" panose="02010609060101010101" pitchFamily="49" charset="-122"/>
                <a:ea typeface="楷体" panose="02010609060101010101" pitchFamily="49" charset="-122"/>
              </a:rPr>
              <a:t>二</a:t>
            </a:r>
            <a:r>
              <a:rPr kumimoji="0" lang="en-US" altLang="zh-CN" sz="2800" dirty="0">
                <a:solidFill>
                  <a:srgbClr val="000000"/>
                </a:solidFill>
                <a:latin typeface="楷体" panose="02010609060101010101" pitchFamily="49" charset="-122"/>
                <a:ea typeface="楷体" panose="02010609060101010101" pitchFamily="49" charset="-122"/>
              </a:rPr>
              <a:t>)</a:t>
            </a:r>
            <a:r>
              <a:rPr kumimoji="0" lang="zh-CN" altLang="en-US" sz="2800" dirty="0">
                <a:solidFill>
                  <a:srgbClr val="000000"/>
                </a:solidFill>
                <a:latin typeface="楷体" panose="02010609060101010101" pitchFamily="49" charset="-122"/>
                <a:ea typeface="楷体" panose="02010609060101010101" pitchFamily="49" charset="-122"/>
              </a:rPr>
              <a:t>相位分布</a:t>
            </a:r>
            <a:endParaRPr lang="zh-CN" altLang="en-US" sz="2800" dirty="0">
              <a:solidFill>
                <a:srgbClr val="000000"/>
              </a:solidFill>
              <a:latin typeface="楷体" panose="02010609060101010101" pitchFamily="49" charset="-122"/>
              <a:ea typeface="楷体" panose="02010609060101010101" pitchFamily="49" charset="-122"/>
              <a:sym typeface="Symbol" pitchFamily="18" charset="2"/>
            </a:endParaRPr>
          </a:p>
        </p:txBody>
      </p:sp>
      <p:sp>
        <p:nvSpPr>
          <p:cNvPr id="367621" name="Rectangle 5"/>
          <p:cNvSpPr>
            <a:spLocks noChangeArrowheads="1"/>
          </p:cNvSpPr>
          <p:nvPr/>
        </p:nvSpPr>
        <p:spPr bwMode="auto">
          <a:xfrm>
            <a:off x="684213" y="1700213"/>
            <a:ext cx="7704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、由自在现模</a:t>
            </a:r>
            <a:r>
              <a:rPr lang="en-US" altLang="zh-CN" sz="2800" i="1" dirty="0" err="1">
                <a:latin typeface="Times New Roman" pitchFamily="18" charset="0"/>
                <a:ea typeface="楷体" panose="02010609060101010101" pitchFamily="49" charset="-122"/>
              </a:rPr>
              <a:t>v</a:t>
            </a:r>
            <a:r>
              <a:rPr lang="en-US" altLang="zh-CN" sz="2800" i="1" baseline="-25000" dirty="0" err="1">
                <a:latin typeface="Times New Roman" pitchFamily="18" charset="0"/>
                <a:ea typeface="楷体" panose="02010609060101010101" pitchFamily="49" charset="-122"/>
              </a:rPr>
              <a:t>mn</a:t>
            </a:r>
            <a:r>
              <a:rPr lang="en-US" altLang="zh-CN" sz="2800" dirty="0">
                <a:latin typeface="Times New Roman" pitchFamily="18" charset="0"/>
                <a:ea typeface="楷体" panose="02010609060101010101" pitchFamily="49" charset="-122"/>
              </a:rPr>
              <a:t>(</a:t>
            </a:r>
            <a:r>
              <a:rPr lang="en-US" altLang="zh-CN" sz="2800" i="1" dirty="0">
                <a:latin typeface="Times New Roman" pitchFamily="18" charset="0"/>
                <a:ea typeface="楷体" panose="02010609060101010101" pitchFamily="49" charset="-122"/>
              </a:rPr>
              <a:t>x</a:t>
            </a:r>
            <a:r>
              <a:rPr lang="en-US" altLang="zh-CN" sz="2800" dirty="0">
                <a:latin typeface="Times New Roman" pitchFamily="18" charset="0"/>
                <a:ea typeface="楷体" panose="02010609060101010101" pitchFamily="49" charset="-122"/>
              </a:rPr>
              <a:t>, </a:t>
            </a:r>
            <a:r>
              <a:rPr lang="en-US" altLang="zh-CN" sz="2800" i="1" dirty="0">
                <a:latin typeface="Times New Roman" pitchFamily="18" charset="0"/>
                <a:ea typeface="楷体" panose="02010609060101010101" pitchFamily="49" charset="-122"/>
              </a:rPr>
              <a:t>y</a:t>
            </a:r>
            <a:r>
              <a:rPr lang="en-US" altLang="zh-CN" sz="2800" dirty="0">
                <a:latin typeface="Times New Roman" pitchFamily="18" charset="0"/>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的辐角决定。</a:t>
            </a:r>
          </a:p>
        </p:txBody>
      </p:sp>
      <p:sp>
        <p:nvSpPr>
          <p:cNvPr id="367622" name="Rectangle 6"/>
          <p:cNvSpPr>
            <a:spLocks noChangeArrowheads="1"/>
          </p:cNvSpPr>
          <p:nvPr/>
        </p:nvSpPr>
        <p:spPr bwMode="auto">
          <a:xfrm>
            <a:off x="684213" y="2420938"/>
            <a:ext cx="82089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、由于长椭球函数是实数，</a:t>
            </a:r>
            <a:r>
              <a:rPr lang="en-US" altLang="zh-CN" sz="2800" i="1" dirty="0">
                <a:latin typeface="Times New Roman" pitchFamily="18" charset="0"/>
                <a:ea typeface="楷体" panose="02010609060101010101" pitchFamily="49" charset="-122"/>
              </a:rPr>
              <a:t> </a:t>
            </a:r>
            <a:r>
              <a:rPr lang="en-US" altLang="zh-CN" sz="2800" i="1" dirty="0" err="1">
                <a:latin typeface="Times New Roman" pitchFamily="18" charset="0"/>
                <a:ea typeface="楷体" panose="02010609060101010101" pitchFamily="49" charset="-122"/>
              </a:rPr>
              <a:t>v</a:t>
            </a:r>
            <a:r>
              <a:rPr lang="en-US" altLang="zh-CN" sz="2800" i="1" baseline="-25000" dirty="0" err="1">
                <a:latin typeface="Times New Roman" pitchFamily="18" charset="0"/>
                <a:ea typeface="楷体" panose="02010609060101010101" pitchFamily="49" charset="-122"/>
              </a:rPr>
              <a:t>mn</a:t>
            </a:r>
            <a:r>
              <a:rPr lang="en-US" altLang="zh-CN" sz="2800" dirty="0">
                <a:latin typeface="Times New Roman" pitchFamily="18" charset="0"/>
                <a:ea typeface="楷体" panose="02010609060101010101" pitchFamily="49" charset="-122"/>
              </a:rPr>
              <a:t>(</a:t>
            </a:r>
            <a:r>
              <a:rPr lang="en-US" altLang="zh-CN" sz="2800" i="1" dirty="0">
                <a:latin typeface="Times New Roman" pitchFamily="18" charset="0"/>
                <a:ea typeface="楷体" panose="02010609060101010101" pitchFamily="49" charset="-122"/>
              </a:rPr>
              <a:t>x</a:t>
            </a:r>
            <a:r>
              <a:rPr lang="en-US" altLang="zh-CN" sz="2800" dirty="0">
                <a:latin typeface="Times New Roman" pitchFamily="18" charset="0"/>
                <a:ea typeface="楷体" panose="02010609060101010101" pitchFamily="49" charset="-122"/>
              </a:rPr>
              <a:t>, </a:t>
            </a:r>
            <a:r>
              <a:rPr lang="en-US" altLang="zh-CN" sz="2800" i="1" dirty="0">
                <a:latin typeface="Times New Roman" pitchFamily="18" charset="0"/>
                <a:ea typeface="楷体" panose="02010609060101010101" pitchFamily="49" charset="-122"/>
              </a:rPr>
              <a:t>y</a:t>
            </a:r>
            <a:r>
              <a:rPr lang="en-US" altLang="zh-CN" sz="2800" dirty="0">
                <a:latin typeface="Times New Roman" pitchFamily="18" charset="0"/>
                <a:ea typeface="楷体" panose="02010609060101010101" pitchFamily="49" charset="-122"/>
              </a:rPr>
              <a:t>) </a:t>
            </a:r>
            <a:r>
              <a:rPr lang="zh-CN" altLang="en-US" sz="2800" dirty="0">
                <a:latin typeface="Times New Roman" pitchFamily="18" charset="0"/>
                <a:ea typeface="楷体" panose="02010609060101010101" pitchFamily="49" charset="-122"/>
              </a:rPr>
              <a:t>亦为实函数。</a:t>
            </a:r>
            <a:r>
              <a:rPr lang="zh-CN" altLang="en-US" sz="2800" dirty="0">
                <a:latin typeface="楷体" panose="02010609060101010101" pitchFamily="49" charset="-122"/>
                <a:ea typeface="楷体" panose="02010609060101010101" pitchFamily="49" charset="-122"/>
              </a:rPr>
              <a:t>故说明无论是基模还是高阶模，</a:t>
            </a:r>
            <a:r>
              <a:rPr lang="zh-CN" altLang="en-US" sz="2800" dirty="0">
                <a:latin typeface="楷体" panose="02010609060101010101" pitchFamily="49" charset="-122"/>
                <a:ea typeface="楷体" panose="02010609060101010101" pitchFamily="49" charset="-122"/>
                <a:sym typeface="MT Extra" pitchFamily="18" charset="2"/>
              </a:rPr>
              <a:t>镜面上各点场的相位值都相等，且</a:t>
            </a:r>
            <a:r>
              <a:rPr lang="zh-CN" altLang="en-US" sz="2800" dirty="0">
                <a:latin typeface="楷体" panose="02010609060101010101" pitchFamily="49" charset="-122"/>
                <a:ea typeface="楷体" panose="02010609060101010101" pitchFamily="49" charset="-122"/>
              </a:rPr>
              <a:t>等相位面与共焦腔镜面重合。</a:t>
            </a:r>
          </a:p>
        </p:txBody>
      </p:sp>
      <p:sp>
        <p:nvSpPr>
          <p:cNvPr id="367623" name="Text Box 7"/>
          <p:cNvSpPr txBox="1">
            <a:spLocks noChangeArrowheads="1"/>
          </p:cNvSpPr>
          <p:nvPr/>
        </p:nvSpPr>
        <p:spPr bwMode="auto">
          <a:xfrm>
            <a:off x="684213" y="4076700"/>
            <a:ext cx="8135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注意：不同于平行平面腔！后者镜面上不同相</a:t>
            </a:r>
            <a:r>
              <a:rPr kumimoji="0" lang="zh-CN" altLang="en-US" sz="2800" dirty="0">
                <a:latin typeface="Times New Roman" pitchFamily="18" charset="0"/>
                <a:ea typeface="仿宋_GB2312" pitchFamily="49" charset="-122"/>
              </a:rPr>
              <a:t>。</a:t>
            </a:r>
            <a:endParaRPr kumimoji="0" lang="zh-CN" altLang="en-US" sz="2800" dirty="0">
              <a:latin typeface="Times New Roman" pitchFamily="18" charset="0"/>
              <a:ea typeface="仿宋_GB2312" pitchFamily="49" charset="-122"/>
              <a:sym typeface="Symbol" pitchFamily="18" charset="2"/>
            </a:endParaRPr>
          </a:p>
        </p:txBody>
      </p:sp>
    </p:spTree>
    <p:extLst>
      <p:ext uri="{BB962C8B-B14F-4D97-AF65-F5344CB8AC3E}">
        <p14:creationId xmlns:p14="http://schemas.microsoft.com/office/powerpoint/2010/main" val="42401811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7620">
                                            <p:txEl>
                                              <p:pRg st="0" end="0"/>
                                            </p:txEl>
                                          </p:spTgt>
                                        </p:tgtEl>
                                        <p:attrNameLst>
                                          <p:attrName>style.visibility</p:attrName>
                                        </p:attrNameLst>
                                      </p:cBhvr>
                                      <p:to>
                                        <p:strVal val="visible"/>
                                      </p:to>
                                    </p:set>
                                    <p:animEffect transition="in" filter="box(in)">
                                      <p:cBhvr>
                                        <p:cTn id="7" dur="500"/>
                                        <p:tgtEl>
                                          <p:spTgt spid="3676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7621"/>
                                        </p:tgtEl>
                                        <p:attrNameLst>
                                          <p:attrName>style.visibility</p:attrName>
                                        </p:attrNameLst>
                                      </p:cBhvr>
                                      <p:to>
                                        <p:strVal val="visible"/>
                                      </p:to>
                                    </p:set>
                                    <p:animEffect transition="in" filter="blinds(horizontal)">
                                      <p:cBhvr>
                                        <p:cTn id="12" dur="500"/>
                                        <p:tgtEl>
                                          <p:spTgt spid="3676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7622"/>
                                        </p:tgtEl>
                                        <p:attrNameLst>
                                          <p:attrName>style.visibility</p:attrName>
                                        </p:attrNameLst>
                                      </p:cBhvr>
                                      <p:to>
                                        <p:strVal val="visible"/>
                                      </p:to>
                                    </p:set>
                                    <p:animEffect transition="in" filter="blinds(horizontal)">
                                      <p:cBhvr>
                                        <p:cTn id="17" dur="500"/>
                                        <p:tgtEl>
                                          <p:spTgt spid="3676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67623">
                                            <p:txEl>
                                              <p:pRg st="0" end="0"/>
                                            </p:txEl>
                                          </p:spTgt>
                                        </p:tgtEl>
                                        <p:attrNameLst>
                                          <p:attrName>style.visibility</p:attrName>
                                        </p:attrNameLst>
                                      </p:cBhvr>
                                      <p:to>
                                        <p:strVal val="visible"/>
                                      </p:to>
                                    </p:set>
                                    <p:animEffect transition="in" filter="box(in)">
                                      <p:cBhvr>
                                        <p:cTn id="22" dur="500"/>
                                        <p:tgtEl>
                                          <p:spTgt spid="3676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1" grpId="0"/>
      <p:bldP spid="36762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603" name="Text Box 11"/>
          <p:cNvSpPr txBox="1">
            <a:spLocks noChangeArrowheads="1"/>
          </p:cNvSpPr>
          <p:nvPr/>
        </p:nvSpPr>
        <p:spPr bwMode="auto">
          <a:xfrm>
            <a:off x="395288" y="188913"/>
            <a:ext cx="81359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solidFill>
                  <a:srgbClr val="CC3300"/>
                </a:solidFill>
                <a:latin typeface="Times New Roman" pitchFamily="18" charset="0"/>
                <a:ea typeface="楷体" panose="02010609060101010101" pitchFamily="49" charset="-122"/>
              </a:rPr>
              <a:t>三、单程功率损耗</a:t>
            </a:r>
            <a:r>
              <a:rPr kumimoji="0" lang="en-US" altLang="zh-CN" sz="2800" dirty="0">
                <a:solidFill>
                  <a:srgbClr val="CC3300"/>
                </a:solidFill>
                <a:latin typeface="Times New Roman" pitchFamily="18" charset="0"/>
                <a:ea typeface="楷体" panose="02010609060101010101" pitchFamily="49" charset="-122"/>
              </a:rPr>
              <a:t>—</a:t>
            </a:r>
            <a:r>
              <a:rPr kumimoji="0" lang="zh-CN" altLang="en-US" sz="2800" dirty="0">
                <a:solidFill>
                  <a:srgbClr val="CC3300"/>
                </a:solidFill>
                <a:latin typeface="Times New Roman" pitchFamily="18" charset="0"/>
                <a:ea typeface="楷体" panose="02010609060101010101" pitchFamily="49" charset="-122"/>
              </a:rPr>
              <a:t>由本征值的模决定</a:t>
            </a:r>
            <a:endParaRPr kumimoji="0" lang="zh-CN" altLang="en-US" sz="2800" dirty="0">
              <a:solidFill>
                <a:srgbClr val="CC3300"/>
              </a:solidFill>
              <a:latin typeface="Times New Roman" pitchFamily="18" charset="0"/>
              <a:ea typeface="楷体" panose="02010609060101010101" pitchFamily="49" charset="-122"/>
              <a:sym typeface="Symbol" pitchFamily="18" charset="2"/>
            </a:endParaRPr>
          </a:p>
        </p:txBody>
      </p:sp>
      <p:graphicFrame>
        <p:nvGraphicFramePr>
          <p:cNvPr id="366604" name="Object 12"/>
          <p:cNvGraphicFramePr>
            <a:graphicFrameLocks noChangeAspect="1"/>
          </p:cNvGraphicFramePr>
          <p:nvPr/>
        </p:nvGraphicFramePr>
        <p:xfrm>
          <a:off x="1258888" y="2276475"/>
          <a:ext cx="6624637" cy="1200150"/>
        </p:xfrm>
        <a:graphic>
          <a:graphicData uri="http://schemas.openxmlformats.org/presentationml/2006/ole">
            <mc:AlternateContent xmlns:mc="http://schemas.openxmlformats.org/markup-compatibility/2006">
              <mc:Choice xmlns:v="urn:schemas-microsoft-com:vml" Requires="v">
                <p:oleObj spid="_x0000_s108551" name="公式" r:id="rId3" imgW="2501640" imgH="507960" progId="Equation.3">
                  <p:embed/>
                </p:oleObj>
              </mc:Choice>
              <mc:Fallback>
                <p:oleObj name="公式" r:id="rId3" imgW="250164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276475"/>
                        <a:ext cx="6624637" cy="120015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605" name="Object 13"/>
          <p:cNvGraphicFramePr>
            <a:graphicFrameLocks noChangeAspect="1"/>
          </p:cNvGraphicFramePr>
          <p:nvPr/>
        </p:nvGraphicFramePr>
        <p:xfrm>
          <a:off x="3000375" y="928688"/>
          <a:ext cx="4227513" cy="725487"/>
        </p:xfrm>
        <a:graphic>
          <a:graphicData uri="http://schemas.openxmlformats.org/presentationml/2006/ole">
            <mc:AlternateContent xmlns:mc="http://schemas.openxmlformats.org/markup-compatibility/2006">
              <mc:Choice xmlns:v="urn:schemas-microsoft-com:vml" Requires="v">
                <p:oleObj spid="_x0000_s108552" name="公式" r:id="rId5" imgW="1143000" imgH="241200" progId="Equation.3">
                  <p:embed/>
                </p:oleObj>
              </mc:Choice>
              <mc:Fallback>
                <p:oleObj name="公式" r:id="rId5" imgW="114300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5" y="928688"/>
                        <a:ext cx="4227513" cy="72548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6606" name="AutoShape 14"/>
          <p:cNvSpPr>
            <a:spLocks noChangeArrowheads="1"/>
          </p:cNvSpPr>
          <p:nvPr/>
        </p:nvSpPr>
        <p:spPr bwMode="auto">
          <a:xfrm>
            <a:off x="4786313" y="1785938"/>
            <a:ext cx="215900" cy="503237"/>
          </a:xfrm>
          <a:prstGeom prst="downArrow">
            <a:avLst>
              <a:gd name="adj1" fmla="val 50000"/>
              <a:gd name="adj2" fmla="val 58272"/>
            </a:avLst>
          </a:prstGeom>
          <a:solidFill>
            <a:srgbClr val="FFFF99"/>
          </a:solidFill>
          <a:ln w="38100">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66607" name="Object 15"/>
          <p:cNvGraphicFramePr>
            <a:graphicFrameLocks noChangeAspect="1"/>
          </p:cNvGraphicFramePr>
          <p:nvPr/>
        </p:nvGraphicFramePr>
        <p:xfrm>
          <a:off x="684213" y="3644900"/>
          <a:ext cx="7800975" cy="1100138"/>
        </p:xfrm>
        <a:graphic>
          <a:graphicData uri="http://schemas.openxmlformats.org/presentationml/2006/ole">
            <mc:AlternateContent xmlns:mc="http://schemas.openxmlformats.org/markup-compatibility/2006">
              <mc:Choice xmlns:v="urn:schemas-microsoft-com:vml" Requires="v">
                <p:oleObj spid="_x0000_s108553" name="公式" r:id="rId7" imgW="2933640" imgH="482400" progId="Equation.3">
                  <p:embed/>
                </p:oleObj>
              </mc:Choice>
              <mc:Fallback>
                <p:oleObj name="公式" r:id="rId7" imgW="293364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644900"/>
                        <a:ext cx="7800975" cy="1100138"/>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6608" name="Object 16"/>
          <p:cNvGraphicFramePr>
            <a:graphicFrameLocks noChangeAspect="1"/>
          </p:cNvGraphicFramePr>
          <p:nvPr/>
        </p:nvGraphicFramePr>
        <p:xfrm>
          <a:off x="827088" y="5084763"/>
          <a:ext cx="7808912" cy="771525"/>
        </p:xfrm>
        <a:graphic>
          <a:graphicData uri="http://schemas.openxmlformats.org/presentationml/2006/ole">
            <mc:AlternateContent xmlns:mc="http://schemas.openxmlformats.org/markup-compatibility/2006">
              <mc:Choice xmlns:v="urn:schemas-microsoft-com:vml" Requires="v">
                <p:oleObj spid="_x0000_s108554" name="公式" r:id="rId9" imgW="2425680" imgH="279360" progId="Equation.3">
                  <p:embed/>
                </p:oleObj>
              </mc:Choice>
              <mc:Fallback>
                <p:oleObj name="公式" r:id="rId9" imgW="2425680" imgH="2793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084763"/>
                        <a:ext cx="7808912" cy="771525"/>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5099" name="Object 11"/>
          <p:cNvGraphicFramePr>
            <a:graphicFrameLocks noChangeAspect="1"/>
          </p:cNvGraphicFramePr>
          <p:nvPr/>
        </p:nvGraphicFramePr>
        <p:xfrm>
          <a:off x="714375" y="857250"/>
          <a:ext cx="1727200" cy="873125"/>
        </p:xfrm>
        <a:graphic>
          <a:graphicData uri="http://schemas.openxmlformats.org/presentationml/2006/ole">
            <mc:AlternateContent xmlns:mc="http://schemas.openxmlformats.org/markup-compatibility/2006">
              <mc:Choice xmlns:v="urn:schemas-microsoft-com:vml" Requires="v">
                <p:oleObj spid="_x0000_s108555" name="公式" r:id="rId11" imgW="1054080" imgH="558720" progId="Equation.3">
                  <p:embed/>
                </p:oleObj>
              </mc:Choice>
              <mc:Fallback>
                <p:oleObj name="公式" r:id="rId11" imgW="1054080" imgH="5587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375" y="857250"/>
                        <a:ext cx="1727200" cy="8731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308254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6603">
                                            <p:txEl>
                                              <p:pRg st="0" end="0"/>
                                            </p:txEl>
                                          </p:spTgt>
                                        </p:tgtEl>
                                        <p:attrNameLst>
                                          <p:attrName>style.visibility</p:attrName>
                                        </p:attrNameLst>
                                      </p:cBhvr>
                                      <p:to>
                                        <p:strVal val="visible"/>
                                      </p:to>
                                    </p:set>
                                    <p:animEffect transition="in" filter="box(in)">
                                      <p:cBhvr>
                                        <p:cTn id="7" dur="500"/>
                                        <p:tgtEl>
                                          <p:spTgt spid="366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5099"/>
                                        </p:tgtEl>
                                        <p:attrNameLst>
                                          <p:attrName>style.visibility</p:attrName>
                                        </p:attrNameLst>
                                      </p:cBhvr>
                                      <p:to>
                                        <p:strVal val="visible"/>
                                      </p:to>
                                    </p:set>
                                    <p:animEffect transition="in" filter="box(in)">
                                      <p:cBhvr>
                                        <p:cTn id="12" dur="500"/>
                                        <p:tgtEl>
                                          <p:spTgt spid="345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66605"/>
                                        </p:tgtEl>
                                        <p:attrNameLst>
                                          <p:attrName>style.visibility</p:attrName>
                                        </p:attrNameLst>
                                      </p:cBhvr>
                                      <p:to>
                                        <p:strVal val="visible"/>
                                      </p:to>
                                    </p:set>
                                    <p:animEffect transition="in" filter="box(in)">
                                      <p:cBhvr>
                                        <p:cTn id="17" dur="500"/>
                                        <p:tgtEl>
                                          <p:spTgt spid="366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6606"/>
                                        </p:tgtEl>
                                        <p:attrNameLst>
                                          <p:attrName>style.visibility</p:attrName>
                                        </p:attrNameLst>
                                      </p:cBhvr>
                                      <p:to>
                                        <p:strVal val="visible"/>
                                      </p:to>
                                    </p:set>
                                    <p:animEffect transition="in" filter="box(in)">
                                      <p:cBhvr>
                                        <p:cTn id="22" dur="500"/>
                                        <p:tgtEl>
                                          <p:spTgt spid="3666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66604"/>
                                        </p:tgtEl>
                                        <p:attrNameLst>
                                          <p:attrName>style.visibility</p:attrName>
                                        </p:attrNameLst>
                                      </p:cBhvr>
                                      <p:to>
                                        <p:strVal val="visible"/>
                                      </p:to>
                                    </p:set>
                                    <p:animEffect transition="in" filter="checkerboard(across)">
                                      <p:cBhvr>
                                        <p:cTn id="27" dur="500"/>
                                        <p:tgtEl>
                                          <p:spTgt spid="3666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66607"/>
                                        </p:tgtEl>
                                        <p:attrNameLst>
                                          <p:attrName>style.visibility</p:attrName>
                                        </p:attrNameLst>
                                      </p:cBhvr>
                                      <p:to>
                                        <p:strVal val="visible"/>
                                      </p:to>
                                    </p:set>
                                    <p:animEffect transition="in" filter="checkerboard(across)">
                                      <p:cBhvr>
                                        <p:cTn id="32" dur="500"/>
                                        <p:tgtEl>
                                          <p:spTgt spid="3666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66608"/>
                                        </p:tgtEl>
                                        <p:attrNameLst>
                                          <p:attrName>style.visibility</p:attrName>
                                        </p:attrNameLst>
                                      </p:cBhvr>
                                      <p:to>
                                        <p:strVal val="visible"/>
                                      </p:to>
                                    </p:set>
                                    <p:animEffect transition="in" filter="checkerboard(across)">
                                      <p:cBhvr>
                                        <p:cTn id="37" dur="500"/>
                                        <p:tgtEl>
                                          <p:spTgt spid="366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06"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13" name="Text Box 9"/>
          <p:cNvSpPr txBox="1">
            <a:spLocks noChangeArrowheads="1"/>
          </p:cNvSpPr>
          <p:nvPr/>
        </p:nvSpPr>
        <p:spPr bwMode="auto">
          <a:xfrm>
            <a:off x="755650" y="765175"/>
            <a:ext cx="838835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15000"/>
              </a:lnSpc>
              <a:spcBef>
                <a:spcPct val="0"/>
              </a:spcBef>
            </a:pPr>
            <a:r>
              <a:rPr kumimoji="0" lang="zh-CN" altLang="en-US" sz="2800" dirty="0">
                <a:latin typeface="楷体" panose="02010609060101010101" pitchFamily="49" charset="-122"/>
                <a:ea typeface="楷体" panose="02010609060101010101" pitchFamily="49" charset="-122"/>
              </a:rPr>
              <a:t>结论</a:t>
            </a:r>
            <a:r>
              <a:rPr kumimoji="0" lang="en-US" altLang="zh-CN" sz="2800" dirty="0">
                <a:latin typeface="楷体" panose="02010609060101010101" pitchFamily="49" charset="-122"/>
                <a:ea typeface="楷体" panose="02010609060101010101" pitchFamily="49" charset="-122"/>
              </a:rPr>
              <a:t>:  </a:t>
            </a:r>
          </a:p>
          <a:p>
            <a:pPr eaLnBrk="1" hangingPunct="1">
              <a:lnSpc>
                <a:spcPct val="115000"/>
              </a:lnSpc>
              <a:spcBef>
                <a:spcPct val="0"/>
              </a:spcBef>
            </a:pPr>
            <a:r>
              <a:rPr kumimoji="0" lang="en-US" altLang="zh-CN" sz="2800" dirty="0">
                <a:latin typeface="楷体" panose="02010609060101010101" pitchFamily="49" charset="-122"/>
                <a:ea typeface="楷体" panose="02010609060101010101" pitchFamily="49" charset="-122"/>
                <a:sym typeface="Wingdings" pitchFamily="2" charset="2"/>
              </a:rPr>
              <a:t>(1)</a:t>
            </a:r>
            <a:r>
              <a:rPr kumimoji="0" lang="zh-CN" altLang="en-US" sz="2800" dirty="0">
                <a:latin typeface="楷体" panose="02010609060101010101" pitchFamily="49" charset="-122"/>
                <a:ea typeface="楷体" panose="02010609060101010101" pitchFamily="49" charset="-122"/>
              </a:rPr>
              <a:t>某阶高阶横模的单程损耗</a:t>
            </a:r>
            <a:r>
              <a:rPr kumimoji="0" lang="el-GR" altLang="zh-CN" sz="2800" i="1" dirty="0">
                <a:latin typeface="Times New Roman" pitchFamily="18" charset="0"/>
                <a:ea typeface="楷体" panose="02010609060101010101" pitchFamily="49" charset="-122"/>
              </a:rPr>
              <a:t>δ</a:t>
            </a:r>
            <a:r>
              <a:rPr kumimoji="0" lang="en-US" altLang="zh-CN" sz="2800" i="1" baseline="-25000" dirty="0" err="1">
                <a:latin typeface="Times New Roman" pitchFamily="18" charset="0"/>
                <a:ea typeface="楷体" panose="02010609060101010101" pitchFamily="49" charset="-122"/>
              </a:rPr>
              <a:t>mn</a:t>
            </a:r>
            <a:r>
              <a:rPr kumimoji="0" lang="zh-CN" altLang="en-US" sz="2800" dirty="0">
                <a:latin typeface="楷体" panose="02010609060101010101" pitchFamily="49" charset="-122"/>
                <a:ea typeface="楷体" panose="02010609060101010101" pitchFamily="49" charset="-122"/>
              </a:rPr>
              <a:t>最终只取决于菲涅</a:t>
            </a:r>
          </a:p>
          <a:p>
            <a:pPr eaLnBrk="1" hangingPunct="1">
              <a:lnSpc>
                <a:spcPct val="115000"/>
              </a:lnSpc>
              <a:spcBef>
                <a:spcPct val="0"/>
              </a:spcBef>
            </a:pPr>
            <a:r>
              <a:rPr kumimoji="0" lang="zh-CN" altLang="en-US" sz="2800" dirty="0">
                <a:latin typeface="楷体" panose="02010609060101010101" pitchFamily="49" charset="-122"/>
                <a:ea typeface="楷体" panose="02010609060101010101" pitchFamily="49" charset="-122"/>
              </a:rPr>
              <a:t>   耳数</a:t>
            </a:r>
            <a:r>
              <a:rPr kumimoji="0" lang="en-US" altLang="zh-CN" sz="2800" i="1" dirty="0">
                <a:latin typeface="Times New Roman" pitchFamily="18" charset="0"/>
                <a:ea typeface="楷体" panose="02010609060101010101" pitchFamily="49" charset="-122"/>
              </a:rPr>
              <a:t>N</a:t>
            </a:r>
            <a:r>
              <a:rPr kumimoji="0" lang="zh-CN" altLang="en-US" sz="2800" dirty="0">
                <a:latin typeface="Times New Roman" pitchFamily="18" charset="0"/>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而与腔的具体几何尺寸无关</a:t>
            </a:r>
            <a:r>
              <a:rPr kumimoji="0" lang="en-US" altLang="zh-CN" sz="2800" dirty="0">
                <a:latin typeface="楷体" panose="02010609060101010101" pitchFamily="49" charset="-122"/>
                <a:ea typeface="楷体" panose="02010609060101010101" pitchFamily="49" charset="-122"/>
              </a:rPr>
              <a:t>!</a:t>
            </a:r>
            <a:endParaRPr kumimoji="0" lang="en-US" altLang="zh-CN" sz="2800" dirty="0">
              <a:latin typeface="楷体" panose="02010609060101010101" pitchFamily="49" charset="-122"/>
              <a:ea typeface="楷体" panose="02010609060101010101" pitchFamily="49" charset="-122"/>
              <a:sym typeface="Symbol" pitchFamily="18" charset="2"/>
            </a:endParaRPr>
          </a:p>
        </p:txBody>
      </p:sp>
      <p:sp>
        <p:nvSpPr>
          <p:cNvPr id="354314" name="Text Box 10"/>
          <p:cNvSpPr txBox="1">
            <a:spLocks noChangeArrowheads="1"/>
          </p:cNvSpPr>
          <p:nvPr/>
        </p:nvSpPr>
        <p:spPr bwMode="auto">
          <a:xfrm>
            <a:off x="611188" y="2420938"/>
            <a:ext cx="806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sym typeface="Wingdings" pitchFamily="2" charset="2"/>
              </a:rPr>
              <a:t>(2)</a:t>
            </a:r>
            <a:r>
              <a:rPr kumimoji="0" lang="en-US" altLang="zh-CN" sz="2800"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所有模式的损耗都随菲涅耳数的增加而减小。</a:t>
            </a:r>
          </a:p>
        </p:txBody>
      </p:sp>
      <p:sp>
        <p:nvSpPr>
          <p:cNvPr id="354315" name="Text Box 11"/>
          <p:cNvSpPr txBox="1">
            <a:spLocks noChangeArrowheads="1"/>
          </p:cNvSpPr>
          <p:nvPr/>
        </p:nvSpPr>
        <p:spPr bwMode="auto">
          <a:xfrm>
            <a:off x="611188" y="3068638"/>
            <a:ext cx="935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a:latin typeface="仿宋_GB2312" pitchFamily="49" charset="-122"/>
                <a:ea typeface="仿宋_GB2312" pitchFamily="49" charset="-122"/>
                <a:sym typeface="Wingdings" pitchFamily="2" charset="2"/>
              </a:rPr>
              <a:t>(3)</a:t>
            </a:r>
            <a:endParaRPr kumimoji="0" lang="en-US" altLang="zh-CN" sz="2400">
              <a:latin typeface="仿宋_GB2312" pitchFamily="49" charset="-122"/>
              <a:ea typeface="仿宋_GB2312" pitchFamily="49" charset="-122"/>
            </a:endParaRPr>
          </a:p>
        </p:txBody>
      </p:sp>
      <p:graphicFrame>
        <p:nvGraphicFramePr>
          <p:cNvPr id="354316" name="Object 12"/>
          <p:cNvGraphicFramePr>
            <a:graphicFrameLocks noChangeAspect="1"/>
          </p:cNvGraphicFramePr>
          <p:nvPr/>
        </p:nvGraphicFramePr>
        <p:xfrm>
          <a:off x="1258888" y="3860800"/>
          <a:ext cx="5600700" cy="1333500"/>
        </p:xfrm>
        <a:graphic>
          <a:graphicData uri="http://schemas.openxmlformats.org/presentationml/2006/ole">
            <mc:AlternateContent xmlns:mc="http://schemas.openxmlformats.org/markup-compatibility/2006">
              <mc:Choice xmlns:v="urn:schemas-microsoft-com:vml" Requires="v">
                <p:oleObj spid="_x0000_s109572" name="公式" r:id="rId3" imgW="1739880" imgH="482400" progId="Equation.3">
                  <p:embed/>
                </p:oleObj>
              </mc:Choice>
              <mc:Fallback>
                <p:oleObj name="公式" r:id="rId3" imgW="173988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860800"/>
                        <a:ext cx="5600700" cy="13335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4317" name="Text Box 13"/>
          <p:cNvSpPr txBox="1">
            <a:spLocks noChangeArrowheads="1"/>
          </p:cNvSpPr>
          <p:nvPr/>
        </p:nvSpPr>
        <p:spPr bwMode="auto">
          <a:xfrm>
            <a:off x="684213" y="5445125"/>
            <a:ext cx="80645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sym typeface="Wingdings" pitchFamily="2" charset="2"/>
              </a:rPr>
              <a:t>(5)</a:t>
            </a:r>
            <a:r>
              <a:rPr kumimoji="0" lang="zh-CN" altLang="en-US" sz="2800" dirty="0">
                <a:latin typeface="楷体" panose="02010609060101010101" pitchFamily="49" charset="-122"/>
                <a:ea typeface="楷体" panose="02010609060101010101" pitchFamily="49" charset="-122"/>
              </a:rPr>
              <a:t>菲涅耳数相同时，损耗随横模次数的增加而迅</a:t>
            </a:r>
          </a:p>
          <a:p>
            <a:pPr eaLnBrk="1" hangingPunct="1">
              <a:lnSpc>
                <a:spcPct val="110000"/>
              </a:lnSpc>
              <a:spcBef>
                <a:spcPct val="0"/>
              </a:spcBef>
            </a:pPr>
            <a:r>
              <a:rPr kumimoji="0" lang="zh-CN" altLang="en-US" sz="2800" dirty="0">
                <a:latin typeface="楷体" panose="02010609060101010101" pitchFamily="49" charset="-122"/>
                <a:ea typeface="楷体" panose="02010609060101010101" pitchFamily="49" charset="-122"/>
              </a:rPr>
              <a:t>   速增加。</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对横模的选择有利！</a:t>
            </a:r>
            <a:r>
              <a:rPr kumimoji="0" lang="en-US" altLang="zh-CN" sz="2800" dirty="0">
                <a:latin typeface="楷体" panose="02010609060101010101" pitchFamily="49" charset="-122"/>
                <a:ea typeface="楷体" panose="02010609060101010101" pitchFamily="49" charset="-122"/>
              </a:rPr>
              <a:t>)</a:t>
            </a:r>
          </a:p>
        </p:txBody>
      </p:sp>
      <p:sp>
        <p:nvSpPr>
          <p:cNvPr id="354318" name="Text Box 14"/>
          <p:cNvSpPr txBox="1">
            <a:spLocks noChangeArrowheads="1"/>
          </p:cNvSpPr>
          <p:nvPr/>
        </p:nvSpPr>
        <p:spPr bwMode="auto">
          <a:xfrm>
            <a:off x="7091363" y="4365625"/>
            <a:ext cx="2052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sym typeface="Wingdings" pitchFamily="2" charset="2"/>
              </a:rPr>
              <a:t>见图</a:t>
            </a:r>
            <a:r>
              <a:rPr kumimoji="0" lang="en-US" altLang="zh-CN" sz="2800" dirty="0">
                <a:latin typeface="楷体" panose="02010609060101010101" pitchFamily="49" charset="-122"/>
                <a:ea typeface="楷体" panose="02010609060101010101" pitchFamily="49" charset="-122"/>
                <a:sym typeface="Wingdings" pitchFamily="2" charset="2"/>
              </a:rPr>
              <a:t>2.5.5</a:t>
            </a:r>
            <a:endParaRPr kumimoji="0" lang="en-US" altLang="zh-CN" sz="2800" dirty="0">
              <a:latin typeface="楷体" panose="02010609060101010101" pitchFamily="49" charset="-122"/>
              <a:ea typeface="楷体" panose="02010609060101010101" pitchFamily="49" charset="-122"/>
            </a:endParaRPr>
          </a:p>
        </p:txBody>
      </p:sp>
      <p:graphicFrame>
        <p:nvGraphicFramePr>
          <p:cNvPr id="354319" name="Object 15"/>
          <p:cNvGraphicFramePr>
            <a:graphicFrameLocks noChangeAspect="1"/>
          </p:cNvGraphicFramePr>
          <p:nvPr/>
        </p:nvGraphicFramePr>
        <p:xfrm>
          <a:off x="5292725" y="3068638"/>
          <a:ext cx="3127375" cy="569912"/>
        </p:xfrm>
        <a:graphic>
          <a:graphicData uri="http://schemas.openxmlformats.org/presentationml/2006/ole">
            <mc:AlternateContent xmlns:mc="http://schemas.openxmlformats.org/markup-compatibility/2006">
              <mc:Choice xmlns:v="urn:schemas-microsoft-com:vml" Requires="v">
                <p:oleObj spid="_x0000_s109573" name="公式" r:id="rId5" imgW="1180800" imgH="241200" progId="Equation.3">
                  <p:embed/>
                </p:oleObj>
              </mc:Choice>
              <mc:Fallback>
                <p:oleObj name="公式" r:id="rId5" imgW="118080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3068638"/>
                        <a:ext cx="3127375" cy="569912"/>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20" name="Text Box 16"/>
          <p:cNvSpPr txBox="1">
            <a:spLocks noChangeArrowheads="1"/>
          </p:cNvSpPr>
          <p:nvPr/>
        </p:nvSpPr>
        <p:spPr bwMode="auto">
          <a:xfrm>
            <a:off x="1187450" y="3068638"/>
            <a:ext cx="5400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TEM</a:t>
            </a:r>
            <a:r>
              <a:rPr lang="en-US" altLang="zh-CN" sz="2800" baseline="-25000" dirty="0">
                <a:latin typeface="楷体" panose="02010609060101010101" pitchFamily="49" charset="-122"/>
                <a:ea typeface="楷体" panose="02010609060101010101" pitchFamily="49" charset="-122"/>
              </a:rPr>
              <a:t>00</a:t>
            </a:r>
            <a:r>
              <a:rPr lang="zh-CN" altLang="en-US" sz="2800" dirty="0">
                <a:latin typeface="楷体" panose="02010609060101010101" pitchFamily="49" charset="-122"/>
                <a:ea typeface="楷体" panose="02010609060101010101" pitchFamily="49" charset="-122"/>
              </a:rPr>
              <a:t>模的损耗可近似为</a:t>
            </a:r>
          </a:p>
        </p:txBody>
      </p:sp>
      <p:sp>
        <p:nvSpPr>
          <p:cNvPr id="354321" name="Text Box 17"/>
          <p:cNvSpPr txBox="1">
            <a:spLocks noChangeArrowheads="1"/>
          </p:cNvSpPr>
          <p:nvPr/>
        </p:nvSpPr>
        <p:spPr bwMode="auto">
          <a:xfrm>
            <a:off x="611188" y="3933825"/>
            <a:ext cx="935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a:latin typeface="仿宋_GB2312" pitchFamily="49" charset="-122"/>
                <a:ea typeface="仿宋_GB2312" pitchFamily="49" charset="-122"/>
                <a:sym typeface="Wingdings" pitchFamily="2" charset="2"/>
              </a:rPr>
              <a:t>(4)</a:t>
            </a:r>
            <a:endParaRPr kumimoji="0" lang="en-US" altLang="zh-CN" sz="2400">
              <a:latin typeface="仿宋_GB2312" pitchFamily="49" charset="-122"/>
              <a:ea typeface="仿宋_GB2312" pitchFamily="49" charset="-122"/>
            </a:endParaRPr>
          </a:p>
        </p:txBody>
      </p:sp>
    </p:spTree>
    <p:extLst>
      <p:ext uri="{BB962C8B-B14F-4D97-AF65-F5344CB8AC3E}">
        <p14:creationId xmlns:p14="http://schemas.microsoft.com/office/powerpoint/2010/main" val="9957926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4313"/>
                                        </p:tgtEl>
                                        <p:attrNameLst>
                                          <p:attrName>style.visibility</p:attrName>
                                        </p:attrNameLst>
                                      </p:cBhvr>
                                      <p:to>
                                        <p:strVal val="visible"/>
                                      </p:to>
                                    </p:set>
                                    <p:animEffect transition="in" filter="box(in)">
                                      <p:cBhvr>
                                        <p:cTn id="7" dur="500"/>
                                        <p:tgtEl>
                                          <p:spTgt spid="3543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4314"/>
                                        </p:tgtEl>
                                        <p:attrNameLst>
                                          <p:attrName>style.visibility</p:attrName>
                                        </p:attrNameLst>
                                      </p:cBhvr>
                                      <p:to>
                                        <p:strVal val="visible"/>
                                      </p:to>
                                    </p:set>
                                    <p:animEffect transition="in" filter="box(in)">
                                      <p:cBhvr>
                                        <p:cTn id="12" dur="500"/>
                                        <p:tgtEl>
                                          <p:spTgt spid="354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4315"/>
                                        </p:tgtEl>
                                        <p:attrNameLst>
                                          <p:attrName>style.visibility</p:attrName>
                                        </p:attrNameLst>
                                      </p:cBhvr>
                                      <p:to>
                                        <p:strVal val="visible"/>
                                      </p:to>
                                    </p:set>
                                    <p:animEffect transition="in" filter="blinds(horizontal)">
                                      <p:cBhvr>
                                        <p:cTn id="17" dur="500"/>
                                        <p:tgtEl>
                                          <p:spTgt spid="354315"/>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5432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354319"/>
                                        </p:tgtEl>
                                        <p:attrNameLst>
                                          <p:attrName>style.visibility</p:attrName>
                                        </p:attrNameLst>
                                      </p:cBhvr>
                                      <p:to>
                                        <p:strVal val="visible"/>
                                      </p:to>
                                    </p:set>
                                    <p:animEffect transition="in" filter="checkerboard(across)">
                                      <p:cBhvr>
                                        <p:cTn id="24" dur="500"/>
                                        <p:tgtEl>
                                          <p:spTgt spid="3543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54321"/>
                                        </p:tgtEl>
                                        <p:attrNameLst>
                                          <p:attrName>style.visibility</p:attrName>
                                        </p:attrNameLst>
                                      </p:cBhvr>
                                      <p:to>
                                        <p:strVal val="visible"/>
                                      </p:to>
                                    </p:set>
                                    <p:animEffect transition="in" filter="blinds(horizontal)">
                                      <p:cBhvr>
                                        <p:cTn id="29" dur="500"/>
                                        <p:tgtEl>
                                          <p:spTgt spid="354321"/>
                                        </p:tgtEl>
                                      </p:cBhvr>
                                    </p:animEffect>
                                  </p:childTnLst>
                                </p:cTn>
                              </p:par>
                              <p:par>
                                <p:cTn id="30" presetID="3" presetClass="entr" presetSubtype="10" fill="hold" nodeType="withEffect">
                                  <p:stCondLst>
                                    <p:cond delay="0"/>
                                  </p:stCondLst>
                                  <p:childTnLst>
                                    <p:set>
                                      <p:cBhvr>
                                        <p:cTn id="31" dur="1" fill="hold">
                                          <p:stCondLst>
                                            <p:cond delay="0"/>
                                          </p:stCondLst>
                                        </p:cTn>
                                        <p:tgtEl>
                                          <p:spTgt spid="354316"/>
                                        </p:tgtEl>
                                        <p:attrNameLst>
                                          <p:attrName>style.visibility</p:attrName>
                                        </p:attrNameLst>
                                      </p:cBhvr>
                                      <p:to>
                                        <p:strVal val="visible"/>
                                      </p:to>
                                    </p:set>
                                    <p:animEffect transition="in" filter="blinds(horizontal)">
                                      <p:cBhvr>
                                        <p:cTn id="32" dur="500"/>
                                        <p:tgtEl>
                                          <p:spTgt spid="3543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4318"/>
                                        </p:tgtEl>
                                        <p:attrNameLst>
                                          <p:attrName>style.visibility</p:attrName>
                                        </p:attrNameLst>
                                      </p:cBhvr>
                                      <p:to>
                                        <p:strVal val="visible"/>
                                      </p:to>
                                    </p:set>
                                    <p:animEffect transition="in" filter="blinds(horizontal)">
                                      <p:cBhvr>
                                        <p:cTn id="37" dur="500"/>
                                        <p:tgtEl>
                                          <p:spTgt spid="3543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54317"/>
                                        </p:tgtEl>
                                        <p:attrNameLst>
                                          <p:attrName>style.visibility</p:attrName>
                                        </p:attrNameLst>
                                      </p:cBhvr>
                                      <p:to>
                                        <p:strVal val="visible"/>
                                      </p:to>
                                    </p:set>
                                    <p:animEffect transition="in" filter="checkerboard(across)">
                                      <p:cBhvr>
                                        <p:cTn id="42" dur="500"/>
                                        <p:tgtEl>
                                          <p:spTgt spid="354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3" grpId="0"/>
      <p:bldP spid="354314" grpId="0"/>
      <p:bldP spid="354315" grpId="0"/>
      <p:bldP spid="354317" grpId="0"/>
      <p:bldP spid="354318" grpId="0"/>
      <p:bldP spid="354320" grpId="0"/>
      <p:bldP spid="35432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323850" y="260350"/>
            <a:ext cx="741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solidFill>
                  <a:srgbClr val="CC3300"/>
                </a:solidFill>
                <a:latin typeface="Times New Roman" pitchFamily="18" charset="0"/>
                <a:ea typeface="楷体" panose="02010609060101010101" pitchFamily="49" charset="-122"/>
                <a:sym typeface="Wingdings" pitchFamily="2" charset="2"/>
              </a:rPr>
              <a:t>四、单程相移和谐振频率</a:t>
            </a:r>
            <a:endParaRPr kumimoji="0" lang="zh-CN" altLang="en-US" sz="2800" dirty="0">
              <a:solidFill>
                <a:srgbClr val="CC3300"/>
              </a:solidFill>
              <a:latin typeface="Times New Roman" pitchFamily="18" charset="0"/>
              <a:ea typeface="楷体" panose="02010609060101010101" pitchFamily="49" charset="-122"/>
            </a:endParaRPr>
          </a:p>
        </p:txBody>
      </p:sp>
      <p:sp>
        <p:nvSpPr>
          <p:cNvPr id="3" name="Text Box 9"/>
          <p:cNvSpPr txBox="1">
            <a:spLocks noChangeArrowheads="1"/>
          </p:cNvSpPr>
          <p:nvPr/>
        </p:nvSpPr>
        <p:spPr bwMode="auto">
          <a:xfrm>
            <a:off x="755650" y="1125538"/>
            <a:ext cx="741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sym typeface="Wingdings" pitchFamily="2" charset="2"/>
              </a:rPr>
              <a:t>1</a:t>
            </a:r>
            <a:r>
              <a:rPr kumimoji="0" lang="zh-CN" altLang="en-US" sz="2800" dirty="0">
                <a:latin typeface="楷体" panose="02010609060101010101" pitchFamily="49" charset="-122"/>
                <a:ea typeface="楷体" panose="02010609060101010101" pitchFamily="49" charset="-122"/>
                <a:sym typeface="Wingdings" pitchFamily="2" charset="2"/>
              </a:rPr>
              <a:t>、</a:t>
            </a:r>
            <a:r>
              <a:rPr kumimoji="0" lang="en-US" altLang="zh-CN" sz="2800" i="1" dirty="0" err="1">
                <a:latin typeface="Times New Roman" pitchFamily="18" charset="0"/>
                <a:ea typeface="楷体" panose="02010609060101010101" pitchFamily="49" charset="-122"/>
                <a:sym typeface="Wingdings" pitchFamily="2" charset="2"/>
              </a:rPr>
              <a:t>TEM</a:t>
            </a:r>
            <a:r>
              <a:rPr kumimoji="0" lang="en-US" altLang="zh-CN" sz="2800" i="1" baseline="-25000" dirty="0" err="1">
                <a:latin typeface="Times New Roman" pitchFamily="18" charset="0"/>
                <a:ea typeface="楷体" panose="02010609060101010101" pitchFamily="49" charset="-122"/>
                <a:sym typeface="Wingdings" pitchFamily="2" charset="2"/>
              </a:rPr>
              <a:t>mn</a:t>
            </a:r>
            <a:r>
              <a:rPr kumimoji="0" lang="zh-CN" altLang="en-US" sz="2800" dirty="0">
                <a:latin typeface="楷体" panose="02010609060101010101" pitchFamily="49" charset="-122"/>
                <a:ea typeface="楷体" panose="02010609060101010101" pitchFamily="49" charset="-122"/>
                <a:sym typeface="Wingdings" pitchFamily="2" charset="2"/>
              </a:rPr>
              <a:t>模在腔内一次单程渡越的总相移</a:t>
            </a:r>
            <a:endParaRPr kumimoji="0" lang="zh-CN" altLang="en-US" sz="2800" dirty="0">
              <a:latin typeface="楷体" panose="02010609060101010101" pitchFamily="49" charset="-122"/>
              <a:ea typeface="楷体" panose="02010609060101010101" pitchFamily="49" charset="-122"/>
            </a:endParaRPr>
          </a:p>
        </p:txBody>
      </p:sp>
      <p:graphicFrame>
        <p:nvGraphicFramePr>
          <p:cNvPr id="355338" name="Object 10"/>
          <p:cNvGraphicFramePr>
            <a:graphicFrameLocks noChangeAspect="1"/>
          </p:cNvGraphicFramePr>
          <p:nvPr/>
        </p:nvGraphicFramePr>
        <p:xfrm>
          <a:off x="1714500" y="1785938"/>
          <a:ext cx="4500563" cy="985837"/>
        </p:xfrm>
        <a:graphic>
          <a:graphicData uri="http://schemas.openxmlformats.org/presentationml/2006/ole">
            <mc:AlternateContent xmlns:mc="http://schemas.openxmlformats.org/markup-compatibility/2006">
              <mc:Choice xmlns:v="urn:schemas-microsoft-com:vml" Requires="v">
                <p:oleObj spid="_x0000_s110597" name="公式" r:id="rId3" imgW="1600200" imgH="431640" progId="Equation.3">
                  <p:embed/>
                </p:oleObj>
              </mc:Choice>
              <mc:Fallback>
                <p:oleObj name="公式" r:id="rId3" imgW="16002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785938"/>
                        <a:ext cx="4500563" cy="98583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098" name="Object 3"/>
          <p:cNvGraphicFramePr>
            <a:graphicFrameLocks noChangeAspect="1"/>
          </p:cNvGraphicFramePr>
          <p:nvPr/>
        </p:nvGraphicFramePr>
        <p:xfrm>
          <a:off x="928688" y="3000375"/>
          <a:ext cx="6884987" cy="936625"/>
        </p:xfrm>
        <a:graphic>
          <a:graphicData uri="http://schemas.openxmlformats.org/presentationml/2006/ole">
            <mc:AlternateContent xmlns:mc="http://schemas.openxmlformats.org/markup-compatibility/2006">
              <mc:Choice xmlns:v="urn:schemas-microsoft-com:vml" Requires="v">
                <p:oleObj spid="_x0000_s110598" name="公式" r:id="rId5" imgW="2514600" imgH="368280" progId="Equation.3">
                  <p:embed/>
                </p:oleObj>
              </mc:Choice>
              <mc:Fallback>
                <p:oleObj name="公式" r:id="rId5" imgW="251460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88" y="3000375"/>
                        <a:ext cx="6884987" cy="936625"/>
                      </a:xfrm>
                      <a:prstGeom prst="rect">
                        <a:avLst/>
                      </a:prstGeom>
                      <a:gradFill rotWithShape="1">
                        <a:gsLst>
                          <a:gs pos="0">
                            <a:srgbClr val="FF66FF"/>
                          </a:gs>
                          <a:gs pos="50000">
                            <a:srgbClr val="FFFFFF"/>
                          </a:gs>
                          <a:gs pos="100000">
                            <a:srgbClr val="FF66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1785938" y="4214813"/>
          <a:ext cx="4464050" cy="900112"/>
        </p:xfrm>
        <a:graphic>
          <a:graphicData uri="http://schemas.openxmlformats.org/presentationml/2006/ole">
            <mc:AlternateContent xmlns:mc="http://schemas.openxmlformats.org/markup-compatibility/2006">
              <mc:Choice xmlns:v="urn:schemas-microsoft-com:vml" Requires="v">
                <p:oleObj spid="_x0000_s110599" name="公式" r:id="rId7" imgW="1587240" imgH="393480" progId="Equation.3">
                  <p:embed/>
                </p:oleObj>
              </mc:Choice>
              <mc:Fallback>
                <p:oleObj name="公式" r:id="rId7" imgW="158724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5938" y="4214813"/>
                        <a:ext cx="4464050" cy="900112"/>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11"/>
          <p:cNvSpPr>
            <a:spLocks noChangeArrowheads="1"/>
          </p:cNvSpPr>
          <p:nvPr/>
        </p:nvSpPr>
        <p:spPr bwMode="auto">
          <a:xfrm>
            <a:off x="3000375" y="4357688"/>
            <a:ext cx="719138" cy="576262"/>
          </a:xfrm>
          <a:prstGeom prst="rect">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8" name="AutoShape 13"/>
          <p:cNvSpPr>
            <a:spLocks noChangeArrowheads="1"/>
          </p:cNvSpPr>
          <p:nvPr/>
        </p:nvSpPr>
        <p:spPr bwMode="auto">
          <a:xfrm>
            <a:off x="3286125" y="5000625"/>
            <a:ext cx="215900" cy="431800"/>
          </a:xfrm>
          <a:prstGeom prst="downArrow">
            <a:avLst>
              <a:gd name="adj1" fmla="val 50000"/>
              <a:gd name="adj2" fmla="val 50000"/>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9" name="Rectangle 12"/>
          <p:cNvSpPr>
            <a:spLocks noChangeArrowheads="1"/>
          </p:cNvSpPr>
          <p:nvPr/>
        </p:nvSpPr>
        <p:spPr bwMode="auto">
          <a:xfrm>
            <a:off x="4054475" y="4286250"/>
            <a:ext cx="2232025" cy="792163"/>
          </a:xfrm>
          <a:prstGeom prst="rect">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0" name="Text Box 14"/>
          <p:cNvSpPr txBox="1">
            <a:spLocks noChangeArrowheads="1"/>
          </p:cNvSpPr>
          <p:nvPr/>
        </p:nvSpPr>
        <p:spPr bwMode="auto">
          <a:xfrm>
            <a:off x="2571750" y="5429250"/>
            <a:ext cx="180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sym typeface="Wingdings" pitchFamily="2" charset="2"/>
              </a:rPr>
              <a:t>几何相移</a:t>
            </a:r>
            <a:endParaRPr kumimoji="0" lang="zh-CN" altLang="en-US" sz="2800" dirty="0">
              <a:latin typeface="Times New Roman" pitchFamily="18" charset="0"/>
              <a:ea typeface="楷体" panose="02010609060101010101" pitchFamily="49" charset="-122"/>
            </a:endParaRPr>
          </a:p>
        </p:txBody>
      </p:sp>
      <p:sp>
        <p:nvSpPr>
          <p:cNvPr id="11" name="AutoShape 15"/>
          <p:cNvSpPr>
            <a:spLocks noChangeArrowheads="1"/>
          </p:cNvSpPr>
          <p:nvPr/>
        </p:nvSpPr>
        <p:spPr bwMode="auto">
          <a:xfrm>
            <a:off x="5000625" y="5143500"/>
            <a:ext cx="215900" cy="287338"/>
          </a:xfrm>
          <a:prstGeom prst="downArrow">
            <a:avLst>
              <a:gd name="adj1" fmla="val 50000"/>
              <a:gd name="adj2" fmla="val 33272"/>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2" name="Text Box 16"/>
          <p:cNvSpPr txBox="1">
            <a:spLocks noChangeArrowheads="1"/>
          </p:cNvSpPr>
          <p:nvPr/>
        </p:nvSpPr>
        <p:spPr bwMode="auto">
          <a:xfrm>
            <a:off x="4286250" y="5500688"/>
            <a:ext cx="1800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sym typeface="Wingdings" pitchFamily="2" charset="2"/>
              </a:rPr>
              <a:t>附加相移</a:t>
            </a:r>
            <a:endParaRPr kumimoji="0" lang="zh-CN" altLang="en-US" sz="2800" dirty="0">
              <a:latin typeface="Times New Roman" pitchFamily="18" charset="0"/>
              <a:ea typeface="楷体" panose="02010609060101010101" pitchFamily="49" charset="-122"/>
            </a:endParaRPr>
          </a:p>
        </p:txBody>
      </p:sp>
    </p:spTree>
    <p:extLst>
      <p:ext uri="{BB962C8B-B14F-4D97-AF65-F5344CB8AC3E}">
        <p14:creationId xmlns:p14="http://schemas.microsoft.com/office/powerpoint/2010/main" val="33288131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55338"/>
                                        </p:tgtEl>
                                        <p:attrNameLst>
                                          <p:attrName>style.visibility</p:attrName>
                                        </p:attrNameLst>
                                      </p:cBhvr>
                                      <p:to>
                                        <p:strVal val="visible"/>
                                      </p:to>
                                    </p:set>
                                    <p:animEffect transition="in" filter="box(in)">
                                      <p:cBhvr>
                                        <p:cTn id="17" dur="500"/>
                                        <p:tgtEl>
                                          <p:spTgt spid="3553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5098"/>
                                        </p:tgtEl>
                                        <p:attrNameLst>
                                          <p:attrName>style.visibility</p:attrName>
                                        </p:attrNameLst>
                                      </p:cBhvr>
                                      <p:to>
                                        <p:strVal val="visible"/>
                                      </p:to>
                                    </p:set>
                                    <p:animEffect transition="in" filter="blinds(horizontal)">
                                      <p:cBhvr>
                                        <p:cTn id="22" dur="500"/>
                                        <p:tgtEl>
                                          <p:spTgt spid="3450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0" presetClass="entr" presetSubtype="0" decel="10000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ppt_w</p:attrName>
                                        </p:attrNameLst>
                                      </p:cBhvr>
                                      <p:tavLst>
                                        <p:tav tm="0">
                                          <p:val>
                                            <p:strVal val="#ppt_w+.3"/>
                                          </p:val>
                                        </p:tav>
                                        <p:tav tm="100000">
                                          <p:val>
                                            <p:strVal val="#ppt_w"/>
                                          </p:val>
                                        </p:tav>
                                      </p:tavLst>
                                    </p:anim>
                                    <p:anim calcmode="lin" valueType="num">
                                      <p:cBhvr>
                                        <p:cTn id="33" dur="1000" fill="hold"/>
                                        <p:tgtEl>
                                          <p:spTgt spid="7"/>
                                        </p:tgtEl>
                                        <p:attrNameLst>
                                          <p:attrName>ppt_h</p:attrName>
                                        </p:attrNameLst>
                                      </p:cBhvr>
                                      <p:tavLst>
                                        <p:tav tm="0">
                                          <p:val>
                                            <p:strVal val="#ppt_h"/>
                                          </p:val>
                                        </p:tav>
                                        <p:tav tm="100000">
                                          <p:val>
                                            <p:strVal val="#ppt_h"/>
                                          </p:val>
                                        </p:tav>
                                      </p:tavLst>
                                    </p:anim>
                                    <p:animEffect transition="in" filter="fade">
                                      <p:cBhvr>
                                        <p:cTn id="34" dur="1000"/>
                                        <p:tgtEl>
                                          <p:spTgt spid="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heckerboard(across)">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linds(horizontal)">
                                      <p:cBhvr>
                                        <p:cTn id="50" dur="500"/>
                                        <p:tgtEl>
                                          <p:spTgt spid="1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blinds(horizontal)">
                                      <p:cBhvr>
                                        <p:cTn id="6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animBg="1"/>
      <p:bldP spid="8" grpId="0" animBg="1"/>
      <p:bldP spid="9" grpId="0" animBg="1"/>
      <p:bldP spid="10" grpId="0"/>
      <p:bldP spid="11" grpId="0" animBg="1"/>
      <p:bldP spid="1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45" name="Text Box 17"/>
          <p:cNvSpPr txBox="1">
            <a:spLocks noChangeArrowheads="1"/>
          </p:cNvSpPr>
          <p:nvPr/>
        </p:nvSpPr>
        <p:spPr bwMode="auto">
          <a:xfrm>
            <a:off x="642938" y="857250"/>
            <a:ext cx="1873250" cy="5191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sym typeface="Wingdings" pitchFamily="2" charset="2"/>
              </a:rPr>
              <a:t>相移特点</a:t>
            </a:r>
            <a:endParaRPr kumimoji="0" lang="zh-CN" altLang="en-US" sz="2800" dirty="0">
              <a:latin typeface="Times New Roman" pitchFamily="18" charset="0"/>
              <a:ea typeface="楷体" panose="02010609060101010101" pitchFamily="49" charset="-122"/>
            </a:endParaRPr>
          </a:p>
        </p:txBody>
      </p:sp>
      <p:sp>
        <p:nvSpPr>
          <p:cNvPr id="355346" name="Text Box 18"/>
          <p:cNvSpPr txBox="1">
            <a:spLocks noChangeArrowheads="1"/>
          </p:cNvSpPr>
          <p:nvPr/>
        </p:nvSpPr>
        <p:spPr bwMode="auto">
          <a:xfrm>
            <a:off x="1500188" y="1571625"/>
            <a:ext cx="5759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sym typeface="Wingdings" pitchFamily="2" charset="2"/>
              </a:rPr>
              <a:t>(1) </a:t>
            </a:r>
            <a:r>
              <a:rPr kumimoji="0" lang="zh-CN" altLang="en-US" sz="2800" dirty="0">
                <a:latin typeface="楷体" panose="02010609060101010101" pitchFamily="49" charset="-122"/>
                <a:ea typeface="楷体" panose="02010609060101010101" pitchFamily="49" charset="-122"/>
                <a:sym typeface="Wingdings" pitchFamily="2" charset="2"/>
              </a:rPr>
              <a:t>与腔的菲涅耳数无关！</a:t>
            </a:r>
            <a:endParaRPr kumimoji="0" lang="zh-CN" altLang="en-US" sz="2800" dirty="0">
              <a:latin typeface="楷体" panose="02010609060101010101" pitchFamily="49" charset="-122"/>
              <a:ea typeface="楷体" panose="02010609060101010101" pitchFamily="49" charset="-122"/>
            </a:endParaRPr>
          </a:p>
        </p:txBody>
      </p:sp>
      <p:sp>
        <p:nvSpPr>
          <p:cNvPr id="355347" name="Text Box 19"/>
          <p:cNvSpPr txBox="1">
            <a:spLocks noChangeArrowheads="1"/>
          </p:cNvSpPr>
          <p:nvPr/>
        </p:nvSpPr>
        <p:spPr bwMode="auto">
          <a:xfrm>
            <a:off x="1500188" y="2286000"/>
            <a:ext cx="6769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sym typeface="Wingdings" pitchFamily="2" charset="2"/>
              </a:rPr>
              <a:t>(2) </a:t>
            </a:r>
            <a:r>
              <a:rPr kumimoji="0" lang="zh-CN" altLang="en-US" sz="2800" dirty="0">
                <a:latin typeface="楷体" panose="02010609060101010101" pitchFamily="49" charset="-122"/>
                <a:ea typeface="楷体" panose="02010609060101010101" pitchFamily="49" charset="-122"/>
                <a:sym typeface="Wingdings" pitchFamily="2" charset="2"/>
              </a:rPr>
              <a:t>附加相移随横模阶次不同而不同！</a:t>
            </a:r>
            <a:endParaRPr kumimoji="0" lang="zh-CN" altLang="en-US" sz="2800" dirty="0">
              <a:latin typeface="楷体" panose="02010609060101010101" pitchFamily="49" charset="-122"/>
              <a:ea typeface="楷体" panose="02010609060101010101" pitchFamily="49" charset="-122"/>
            </a:endParaRPr>
          </a:p>
        </p:txBody>
      </p:sp>
      <p:sp>
        <p:nvSpPr>
          <p:cNvPr id="355348" name="Text Box 20"/>
          <p:cNvSpPr txBox="1">
            <a:spLocks noChangeArrowheads="1"/>
          </p:cNvSpPr>
          <p:nvPr/>
        </p:nvSpPr>
        <p:spPr bwMode="auto">
          <a:xfrm>
            <a:off x="1571625" y="3000375"/>
            <a:ext cx="6769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sym typeface="Wingdings" pitchFamily="2" charset="2"/>
              </a:rPr>
              <a:t>(3) </a:t>
            </a:r>
            <a:r>
              <a:rPr kumimoji="0" lang="zh-CN" altLang="en-US" sz="2800" dirty="0">
                <a:latin typeface="楷体" panose="02010609060101010101" pitchFamily="49" charset="-122"/>
                <a:ea typeface="楷体" panose="02010609060101010101" pitchFamily="49" charset="-122"/>
                <a:sym typeface="Wingdings" pitchFamily="2" charset="2"/>
              </a:rPr>
              <a:t>不同横模的相移相差</a:t>
            </a:r>
            <a:r>
              <a:rPr kumimoji="0" lang="el-GR" altLang="zh-CN" sz="2800" dirty="0">
                <a:latin typeface="楷体" panose="02010609060101010101" pitchFamily="49" charset="-122"/>
                <a:ea typeface="楷体" panose="02010609060101010101" pitchFamily="49" charset="-122"/>
                <a:sym typeface="Wingdings" pitchFamily="2" charset="2"/>
              </a:rPr>
              <a:t>π</a:t>
            </a:r>
            <a:r>
              <a:rPr kumimoji="0" lang="en-US" altLang="zh-CN" sz="2800" dirty="0">
                <a:latin typeface="楷体" panose="02010609060101010101" pitchFamily="49" charset="-122"/>
                <a:ea typeface="楷体" panose="02010609060101010101" pitchFamily="49" charset="-122"/>
                <a:sym typeface="Wingdings" pitchFamily="2" charset="2"/>
              </a:rPr>
              <a:t>/2</a:t>
            </a:r>
            <a:r>
              <a:rPr kumimoji="0" lang="zh-CN" altLang="en-US" sz="2800" dirty="0">
                <a:latin typeface="楷体" panose="02010609060101010101" pitchFamily="49" charset="-122"/>
                <a:ea typeface="楷体" panose="02010609060101010101" pitchFamily="49" charset="-122"/>
                <a:sym typeface="Wingdings" pitchFamily="2" charset="2"/>
              </a:rPr>
              <a:t>的整数倍！</a:t>
            </a:r>
            <a:endParaRPr kumimoji="0" lang="zh-CN" altLang="en-US" sz="2800" dirty="0">
              <a:latin typeface="楷体" panose="02010609060101010101" pitchFamily="49" charset="-122"/>
              <a:ea typeface="楷体" panose="02010609060101010101" pitchFamily="49" charset="-122"/>
            </a:endParaRPr>
          </a:p>
        </p:txBody>
      </p:sp>
      <p:sp>
        <p:nvSpPr>
          <p:cNvPr id="16" name="Text Box 4"/>
          <p:cNvSpPr txBox="1">
            <a:spLocks noChangeArrowheads="1"/>
          </p:cNvSpPr>
          <p:nvPr/>
        </p:nvSpPr>
        <p:spPr bwMode="auto">
          <a:xfrm>
            <a:off x="714375" y="3714750"/>
            <a:ext cx="266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sym typeface="Wingdings" pitchFamily="2" charset="2"/>
              </a:rPr>
              <a:t>2</a:t>
            </a:r>
            <a:r>
              <a:rPr kumimoji="0" lang="zh-CN" altLang="en-US" sz="2800" dirty="0">
                <a:latin typeface="楷体" panose="02010609060101010101" pitchFamily="49" charset="-122"/>
                <a:ea typeface="楷体" panose="02010609060101010101" pitchFamily="49" charset="-122"/>
                <a:sym typeface="Wingdings" pitchFamily="2" charset="2"/>
              </a:rPr>
              <a:t>、谐振频率</a:t>
            </a:r>
            <a:endParaRPr kumimoji="0" lang="zh-CN" altLang="en-US" sz="2800" dirty="0">
              <a:latin typeface="楷体" panose="02010609060101010101" pitchFamily="49" charset="-122"/>
              <a:ea typeface="楷体" panose="02010609060101010101" pitchFamily="49" charset="-122"/>
            </a:endParaRPr>
          </a:p>
        </p:txBody>
      </p:sp>
      <p:sp>
        <p:nvSpPr>
          <p:cNvPr id="17" name="Text Box 5"/>
          <p:cNvSpPr txBox="1">
            <a:spLocks noChangeArrowheads="1"/>
          </p:cNvSpPr>
          <p:nvPr/>
        </p:nvSpPr>
        <p:spPr bwMode="auto">
          <a:xfrm>
            <a:off x="1000125" y="4357688"/>
            <a:ext cx="2663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sym typeface="Wingdings" pitchFamily="2" charset="2"/>
              </a:rPr>
              <a:t>(1) </a:t>
            </a:r>
            <a:r>
              <a:rPr kumimoji="0" lang="zh-CN" altLang="en-US" sz="2800" dirty="0">
                <a:latin typeface="楷体" panose="02010609060101010101" pitchFamily="49" charset="-122"/>
                <a:ea typeface="楷体" panose="02010609060101010101" pitchFamily="49" charset="-122"/>
                <a:sym typeface="Wingdings" pitchFamily="2" charset="2"/>
              </a:rPr>
              <a:t>谐振频率</a:t>
            </a:r>
            <a:endParaRPr kumimoji="0" lang="zh-CN" altLang="en-US" sz="2800" dirty="0">
              <a:latin typeface="楷体" panose="02010609060101010101" pitchFamily="49" charset="-122"/>
              <a:ea typeface="楷体" panose="02010609060101010101" pitchFamily="49" charset="-122"/>
            </a:endParaRPr>
          </a:p>
        </p:txBody>
      </p:sp>
      <p:graphicFrame>
        <p:nvGraphicFramePr>
          <p:cNvPr id="356358" name="Object 6"/>
          <p:cNvGraphicFramePr>
            <a:graphicFrameLocks noChangeAspect="1"/>
          </p:cNvGraphicFramePr>
          <p:nvPr/>
        </p:nvGraphicFramePr>
        <p:xfrm>
          <a:off x="1143000" y="5072063"/>
          <a:ext cx="7532688" cy="977900"/>
        </p:xfrm>
        <a:graphic>
          <a:graphicData uri="http://schemas.openxmlformats.org/presentationml/2006/ole">
            <mc:AlternateContent xmlns:mc="http://schemas.openxmlformats.org/markup-compatibility/2006">
              <mc:Choice xmlns:v="urn:schemas-microsoft-com:vml" Requires="v">
                <p:oleObj spid="_x0000_s111619" name="Equation" r:id="rId3" imgW="3340080" imgH="444240" progId="Equation.DSMT4">
                  <p:embed/>
                </p:oleObj>
              </mc:Choice>
              <mc:Fallback>
                <p:oleObj name="Equation" r:id="rId3" imgW="3340080" imgH="444240" progId="Equation.DSMT4">
                  <p:embed/>
                  <p:pic>
                    <p:nvPicPr>
                      <p:cNvPr id="0" name=""/>
                      <p:cNvPicPr>
                        <a:picLocks noChangeAspect="1" noChangeArrowheads="1"/>
                      </p:cNvPicPr>
                      <p:nvPr/>
                    </p:nvPicPr>
                    <p:blipFill>
                      <a:blip r:embed="rId4">
                        <a:lum bright="-88000"/>
                        <a:extLst>
                          <a:ext uri="{28A0092B-C50C-407E-A947-70E740481C1C}">
                            <a14:useLocalDpi xmlns:a14="http://schemas.microsoft.com/office/drawing/2010/main" val="0"/>
                          </a:ext>
                        </a:extLst>
                      </a:blip>
                      <a:srcRect/>
                      <a:stretch>
                        <a:fillRect/>
                      </a:stretch>
                    </p:blipFill>
                    <p:spPr bwMode="auto">
                      <a:xfrm>
                        <a:off x="1143000" y="5072063"/>
                        <a:ext cx="7532688" cy="977900"/>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38847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5345"/>
                                        </p:tgtEl>
                                        <p:attrNameLst>
                                          <p:attrName>style.visibility</p:attrName>
                                        </p:attrNameLst>
                                      </p:cBhvr>
                                      <p:to>
                                        <p:strVal val="visible"/>
                                      </p:to>
                                    </p:set>
                                    <p:animEffect transition="in" filter="blinds(horizontal)">
                                      <p:cBhvr>
                                        <p:cTn id="7" dur="500"/>
                                        <p:tgtEl>
                                          <p:spTgt spid="3553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5346"/>
                                        </p:tgtEl>
                                        <p:attrNameLst>
                                          <p:attrName>style.visibility</p:attrName>
                                        </p:attrNameLst>
                                      </p:cBhvr>
                                      <p:to>
                                        <p:strVal val="visible"/>
                                      </p:to>
                                    </p:set>
                                    <p:animEffect transition="in" filter="blinds(horizontal)">
                                      <p:cBhvr>
                                        <p:cTn id="12" dur="500"/>
                                        <p:tgtEl>
                                          <p:spTgt spid="3553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5347"/>
                                        </p:tgtEl>
                                        <p:attrNameLst>
                                          <p:attrName>style.visibility</p:attrName>
                                        </p:attrNameLst>
                                      </p:cBhvr>
                                      <p:to>
                                        <p:strVal val="visible"/>
                                      </p:to>
                                    </p:set>
                                    <p:animEffect transition="in" filter="blinds(horizontal)">
                                      <p:cBhvr>
                                        <p:cTn id="17" dur="500"/>
                                        <p:tgtEl>
                                          <p:spTgt spid="3553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5348"/>
                                        </p:tgtEl>
                                        <p:attrNameLst>
                                          <p:attrName>style.visibility</p:attrName>
                                        </p:attrNameLst>
                                      </p:cBhvr>
                                      <p:to>
                                        <p:strVal val="visible"/>
                                      </p:to>
                                    </p:set>
                                    <p:animEffect transition="in" filter="blinds(horizontal)">
                                      <p:cBhvr>
                                        <p:cTn id="22" dur="500"/>
                                        <p:tgtEl>
                                          <p:spTgt spid="3553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56358"/>
                                        </p:tgtEl>
                                        <p:attrNameLst>
                                          <p:attrName>style.visibility</p:attrName>
                                        </p:attrNameLst>
                                      </p:cBhvr>
                                      <p:to>
                                        <p:strVal val="visible"/>
                                      </p:to>
                                    </p:set>
                                    <p:animEffect transition="in" filter="checkerboard(across)">
                                      <p:cBhvr>
                                        <p:cTn id="37" dur="500"/>
                                        <p:tgtEl>
                                          <p:spTgt spid="356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45" grpId="0" animBg="1"/>
      <p:bldP spid="355346" grpId="0"/>
      <p:bldP spid="355347" grpId="0"/>
      <p:bldP spid="355348" grpId="0"/>
      <p:bldP spid="16" grpId="0"/>
      <p:bldP spid="1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9" name="Text Box 7"/>
          <p:cNvSpPr txBox="1">
            <a:spLocks noChangeArrowheads="1"/>
          </p:cNvSpPr>
          <p:nvPr/>
        </p:nvSpPr>
        <p:spPr bwMode="auto">
          <a:xfrm>
            <a:off x="571500" y="2214563"/>
            <a:ext cx="1079500" cy="5191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sym typeface="Wingdings" pitchFamily="2" charset="2"/>
              </a:rPr>
              <a:t>特点</a:t>
            </a:r>
            <a:endParaRPr kumimoji="0" lang="zh-CN" altLang="en-US" sz="2800" dirty="0">
              <a:latin typeface="Times New Roman" pitchFamily="18" charset="0"/>
              <a:ea typeface="楷体" panose="02010609060101010101" pitchFamily="49" charset="-122"/>
            </a:endParaRPr>
          </a:p>
        </p:txBody>
      </p:sp>
      <p:sp>
        <p:nvSpPr>
          <p:cNvPr id="356360" name="Text Box 8"/>
          <p:cNvSpPr txBox="1">
            <a:spLocks noChangeArrowheads="1"/>
          </p:cNvSpPr>
          <p:nvPr/>
        </p:nvSpPr>
        <p:spPr bwMode="auto">
          <a:xfrm>
            <a:off x="642938" y="2786063"/>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sym typeface="Wingdings" pitchFamily="2" charset="2"/>
              </a:rPr>
              <a:t>a</a:t>
            </a:r>
            <a:r>
              <a:rPr kumimoji="0" lang="zh-CN" altLang="en-US" sz="2800" dirty="0">
                <a:latin typeface="楷体" panose="02010609060101010101" pitchFamily="49" charset="-122"/>
                <a:ea typeface="楷体" panose="02010609060101010101" pitchFamily="49" charset="-122"/>
                <a:sym typeface="Wingdings" pitchFamily="2" charset="2"/>
              </a:rPr>
              <a:t>、相同横模可有不同的谐振频率</a:t>
            </a:r>
            <a:r>
              <a:rPr kumimoji="0" lang="en-US" altLang="zh-CN" sz="2800" dirty="0">
                <a:latin typeface="楷体" panose="02010609060101010101" pitchFamily="49" charset="-122"/>
                <a:ea typeface="楷体" panose="02010609060101010101" pitchFamily="49" charset="-122"/>
                <a:sym typeface="Wingdings" pitchFamily="2" charset="2"/>
              </a:rPr>
              <a:t>(q</a:t>
            </a:r>
            <a:r>
              <a:rPr kumimoji="0" lang="zh-CN" altLang="en-US" sz="2800" dirty="0">
                <a:latin typeface="楷体" panose="02010609060101010101" pitchFamily="49" charset="-122"/>
                <a:ea typeface="楷体" panose="02010609060101010101" pitchFamily="49" charset="-122"/>
                <a:sym typeface="Wingdings" pitchFamily="2" charset="2"/>
              </a:rPr>
              <a:t>不同</a:t>
            </a:r>
            <a:r>
              <a:rPr kumimoji="0" lang="en-US" altLang="zh-CN" sz="2800" dirty="0">
                <a:latin typeface="楷体" panose="02010609060101010101" pitchFamily="49" charset="-122"/>
                <a:ea typeface="楷体" panose="02010609060101010101" pitchFamily="49" charset="-122"/>
                <a:sym typeface="Wingdings" pitchFamily="2" charset="2"/>
              </a:rPr>
              <a:t>)</a:t>
            </a:r>
            <a:r>
              <a:rPr kumimoji="0" lang="zh-CN" altLang="en-US" sz="2800" dirty="0">
                <a:latin typeface="楷体" panose="02010609060101010101" pitchFamily="49" charset="-122"/>
                <a:ea typeface="楷体" panose="02010609060101010101" pitchFamily="49" charset="-122"/>
                <a:sym typeface="Wingdings" pitchFamily="2" charset="2"/>
              </a:rPr>
              <a:t>。</a:t>
            </a:r>
            <a:endParaRPr kumimoji="0" lang="zh-CN" altLang="en-US" sz="2800" dirty="0">
              <a:latin typeface="楷体" panose="02010609060101010101" pitchFamily="49" charset="-122"/>
              <a:ea typeface="楷体" panose="02010609060101010101" pitchFamily="49" charset="-122"/>
            </a:endParaRPr>
          </a:p>
        </p:txBody>
      </p:sp>
      <p:sp>
        <p:nvSpPr>
          <p:cNvPr id="356361" name="Text Box 9"/>
          <p:cNvSpPr txBox="1">
            <a:spLocks noChangeArrowheads="1"/>
          </p:cNvSpPr>
          <p:nvPr/>
        </p:nvSpPr>
        <p:spPr bwMode="auto">
          <a:xfrm>
            <a:off x="571500" y="3571875"/>
            <a:ext cx="90011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20000"/>
              </a:lnSpc>
              <a:spcBef>
                <a:spcPct val="0"/>
              </a:spcBef>
            </a:pPr>
            <a:r>
              <a:rPr kumimoji="0" lang="en-US" altLang="zh-CN" sz="2800" dirty="0">
                <a:latin typeface="楷体" panose="02010609060101010101" pitchFamily="49" charset="-122"/>
                <a:ea typeface="楷体" panose="02010609060101010101" pitchFamily="49" charset="-122"/>
                <a:sym typeface="Wingdings" pitchFamily="2" charset="2"/>
              </a:rPr>
              <a:t>b</a:t>
            </a:r>
            <a:r>
              <a:rPr kumimoji="0" lang="zh-CN" altLang="en-US" sz="2800" dirty="0">
                <a:latin typeface="楷体" panose="02010609060101010101" pitchFamily="49" charset="-122"/>
                <a:ea typeface="楷体" panose="02010609060101010101" pitchFamily="49" charset="-122"/>
                <a:sym typeface="Wingdings" pitchFamily="2" charset="2"/>
              </a:rPr>
              <a:t>、</a:t>
            </a:r>
            <a:r>
              <a:rPr lang="zh-CN" altLang="en-US" sz="2800" dirty="0">
                <a:latin typeface="楷体" panose="02010609060101010101" pitchFamily="49" charset="-122"/>
                <a:ea typeface="楷体" panose="02010609060101010101" pitchFamily="49" charset="-122"/>
                <a:sym typeface="Symbol" pitchFamily="18" charset="2"/>
              </a:rPr>
              <a:t>模简并－ 有相同</a:t>
            </a:r>
            <a:r>
              <a:rPr kumimoji="0" lang="zh-CN" altLang="en-US" sz="2800" dirty="0">
                <a:latin typeface="楷体" panose="02010609060101010101" pitchFamily="49" charset="-122"/>
                <a:ea typeface="楷体" panose="02010609060101010101" pitchFamily="49" charset="-122"/>
                <a:sym typeface="Wingdings" pitchFamily="2" charset="2"/>
              </a:rPr>
              <a:t>谐振</a:t>
            </a:r>
            <a:r>
              <a:rPr lang="zh-CN" altLang="en-US" sz="2800" dirty="0">
                <a:latin typeface="楷体" panose="02010609060101010101" pitchFamily="49" charset="-122"/>
                <a:ea typeface="楷体" panose="02010609060101010101" pitchFamily="49" charset="-122"/>
                <a:sym typeface="Symbol" pitchFamily="18" charset="2"/>
              </a:rPr>
              <a:t>频率的不同模式</a:t>
            </a:r>
            <a:r>
              <a:rPr lang="en-US" altLang="zh-CN" sz="2800" dirty="0">
                <a:latin typeface="楷体" panose="02010609060101010101" pitchFamily="49" charset="-122"/>
                <a:ea typeface="楷体" panose="02010609060101010101" pitchFamily="49" charset="-122"/>
                <a:sym typeface="Symbol" pitchFamily="18" charset="2"/>
              </a:rPr>
              <a:t>(</a:t>
            </a:r>
            <a:r>
              <a:rPr lang="zh-CN" altLang="en-US" sz="2800" dirty="0">
                <a:latin typeface="楷体" panose="02010609060101010101" pitchFamily="49" charset="-122"/>
                <a:ea typeface="楷体" panose="02010609060101010101" pitchFamily="49" charset="-122"/>
                <a:sym typeface="Symbol" pitchFamily="18" charset="2"/>
              </a:rPr>
              <a:t>只要</a:t>
            </a:r>
          </a:p>
          <a:p>
            <a:pPr eaLnBrk="1" hangingPunct="1">
              <a:lnSpc>
                <a:spcPct val="120000"/>
              </a:lnSpc>
              <a:spcBef>
                <a:spcPct val="0"/>
              </a:spcBef>
            </a:pPr>
            <a:r>
              <a:rPr lang="zh-CN" altLang="en-US" sz="2800" dirty="0">
                <a:latin typeface="楷体" panose="02010609060101010101" pitchFamily="49" charset="-122"/>
                <a:ea typeface="楷体" panose="02010609060101010101" pitchFamily="49" charset="-122"/>
                <a:sym typeface="Symbol" pitchFamily="18" charset="2"/>
              </a:rPr>
              <a:t>   </a:t>
            </a:r>
            <a:r>
              <a:rPr lang="en-US" altLang="zh-CN" sz="2800" i="1" dirty="0">
                <a:latin typeface="Times New Roman" pitchFamily="18" charset="0"/>
                <a:ea typeface="楷体" panose="02010609060101010101" pitchFamily="49" charset="-122"/>
                <a:sym typeface="Symbol" pitchFamily="18" charset="2"/>
              </a:rPr>
              <a:t>q</a:t>
            </a:r>
            <a:r>
              <a:rPr lang="en-US" altLang="zh-CN" sz="2800" dirty="0">
                <a:latin typeface="Times New Roman" pitchFamily="18" charset="0"/>
                <a:ea typeface="楷体" panose="02010609060101010101" pitchFamily="49" charset="-122"/>
                <a:sym typeface="Symbol" pitchFamily="18" charset="2"/>
              </a:rPr>
              <a:t>+1/2(</a:t>
            </a:r>
            <a:r>
              <a:rPr lang="en-US" altLang="zh-CN" sz="2800" i="1" dirty="0" err="1">
                <a:latin typeface="Times New Roman" pitchFamily="18" charset="0"/>
                <a:ea typeface="楷体" panose="02010609060101010101" pitchFamily="49" charset="-122"/>
                <a:sym typeface="Symbol" pitchFamily="18" charset="2"/>
              </a:rPr>
              <a:t>m</a:t>
            </a:r>
            <a:r>
              <a:rPr lang="en-US" altLang="zh-CN" sz="2800" dirty="0" err="1">
                <a:latin typeface="Times New Roman" pitchFamily="18" charset="0"/>
                <a:ea typeface="楷体" panose="02010609060101010101" pitchFamily="49" charset="-122"/>
                <a:sym typeface="Symbol" pitchFamily="18" charset="2"/>
              </a:rPr>
              <a:t>+</a:t>
            </a:r>
            <a:r>
              <a:rPr lang="en-US" altLang="zh-CN" sz="2800" i="1" dirty="0" err="1">
                <a:latin typeface="Times New Roman" pitchFamily="18" charset="0"/>
                <a:ea typeface="楷体" panose="02010609060101010101" pitchFamily="49" charset="-122"/>
                <a:sym typeface="Symbol" pitchFamily="18" charset="2"/>
              </a:rPr>
              <a:t>n</a:t>
            </a:r>
            <a:r>
              <a:rPr lang="en-US" altLang="zh-CN" sz="2800" dirty="0">
                <a:latin typeface="Times New Roman" pitchFamily="18" charset="0"/>
                <a:ea typeface="楷体" panose="02010609060101010101" pitchFamily="49" charset="-122"/>
                <a:sym typeface="Symbol" pitchFamily="18" charset="2"/>
              </a:rPr>
              <a:t>)</a:t>
            </a:r>
            <a:r>
              <a:rPr lang="zh-CN" altLang="en-US" sz="2800" dirty="0">
                <a:latin typeface="楷体" panose="02010609060101010101" pitchFamily="49" charset="-122"/>
                <a:ea typeface="楷体" panose="02010609060101010101" pitchFamily="49" charset="-122"/>
                <a:sym typeface="Symbol" pitchFamily="18" charset="2"/>
              </a:rPr>
              <a:t>相同</a:t>
            </a:r>
            <a:r>
              <a:rPr lang="en-US" altLang="zh-CN" sz="2800" dirty="0">
                <a:latin typeface="楷体" panose="02010609060101010101" pitchFamily="49" charset="-122"/>
                <a:ea typeface="楷体" panose="02010609060101010101" pitchFamily="49" charset="-122"/>
                <a:sym typeface="Symbol" pitchFamily="18" charset="2"/>
              </a:rPr>
              <a:t>)</a:t>
            </a:r>
            <a:r>
              <a:rPr kumimoji="0" lang="zh-CN" altLang="en-US" sz="2800" dirty="0">
                <a:latin typeface="楷体" panose="02010609060101010101" pitchFamily="49" charset="-122"/>
                <a:ea typeface="楷体" panose="02010609060101010101" pitchFamily="49" charset="-122"/>
                <a:sym typeface="Wingdings" pitchFamily="2" charset="2"/>
              </a:rPr>
              <a:t>。</a:t>
            </a:r>
            <a:r>
              <a:rPr lang="zh-CN" altLang="en-US" sz="2800" dirty="0">
                <a:latin typeface="楷体" panose="02010609060101010101" pitchFamily="49" charset="-122"/>
                <a:ea typeface="楷体" panose="02010609060101010101" pitchFamily="49" charset="-122"/>
                <a:sym typeface="Symbol" pitchFamily="18" charset="2"/>
              </a:rPr>
              <a:t>模简并是共焦腔的一个特点。</a:t>
            </a:r>
          </a:p>
        </p:txBody>
      </p:sp>
      <p:sp>
        <p:nvSpPr>
          <p:cNvPr id="356366" name="Text Box 14"/>
          <p:cNvSpPr txBox="1">
            <a:spLocks noChangeArrowheads="1"/>
          </p:cNvSpPr>
          <p:nvPr/>
        </p:nvSpPr>
        <p:spPr bwMode="auto">
          <a:xfrm>
            <a:off x="714375" y="5000625"/>
            <a:ext cx="7920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sym typeface="Wingdings" pitchFamily="2" charset="2"/>
              </a:rPr>
              <a:t>c</a:t>
            </a:r>
            <a:r>
              <a:rPr kumimoji="0" lang="zh-CN" altLang="en-US" sz="2800" dirty="0">
                <a:latin typeface="楷体" panose="02010609060101010101" pitchFamily="49" charset="-122"/>
                <a:ea typeface="楷体" panose="02010609060101010101" pitchFamily="49" charset="-122"/>
                <a:sym typeface="Wingdings" pitchFamily="2" charset="2"/>
              </a:rPr>
              <a:t>、</a:t>
            </a:r>
            <a:r>
              <a:rPr lang="zh-CN" altLang="en-US" sz="2800" dirty="0">
                <a:latin typeface="楷体" panose="02010609060101010101" pitchFamily="49" charset="-122"/>
                <a:ea typeface="楷体" panose="02010609060101010101" pitchFamily="49" charset="-122"/>
                <a:sym typeface="Symbol" pitchFamily="18" charset="2"/>
              </a:rPr>
              <a:t>频率简并的模，其单程损耗并不一定简并。</a:t>
            </a:r>
          </a:p>
        </p:txBody>
      </p:sp>
      <p:sp>
        <p:nvSpPr>
          <p:cNvPr id="9" name="Text Box 8"/>
          <p:cNvSpPr txBox="1">
            <a:spLocks noChangeArrowheads="1"/>
          </p:cNvSpPr>
          <p:nvPr/>
        </p:nvSpPr>
        <p:spPr bwMode="auto">
          <a:xfrm>
            <a:off x="928688" y="1000125"/>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  由整数</a:t>
            </a:r>
            <a:r>
              <a:rPr kumimoji="0" lang="en-US" altLang="zh-CN" sz="2800" dirty="0">
                <a:latin typeface="楷体" panose="02010609060101010101" pitchFamily="49" charset="-122"/>
                <a:ea typeface="楷体" panose="02010609060101010101" pitchFamily="49" charset="-122"/>
              </a:rPr>
              <a:t>q</a:t>
            </a:r>
            <a:r>
              <a:rPr kumimoji="0" lang="zh-CN" altLang="en-US" sz="2800" dirty="0">
                <a:latin typeface="楷体" panose="02010609060101010101" pitchFamily="49" charset="-122"/>
                <a:ea typeface="楷体" panose="02010609060101010101" pitchFamily="49" charset="-122"/>
              </a:rPr>
              <a:t>所表征的沿腔轴线方向的场分布称为腔的</a:t>
            </a:r>
            <a:r>
              <a:rPr kumimoji="0" lang="zh-CN" altLang="en-US" sz="2800" dirty="0">
                <a:solidFill>
                  <a:srgbClr val="C00000"/>
                </a:solidFill>
                <a:latin typeface="楷体" panose="02010609060101010101" pitchFamily="49" charset="-122"/>
                <a:ea typeface="楷体" panose="02010609060101010101" pitchFamily="49" charset="-122"/>
              </a:rPr>
              <a:t>纵模</a:t>
            </a:r>
            <a:r>
              <a:rPr kumimoji="0" lang="zh-CN" altLang="en-US" sz="2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9033561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6359"/>
                                        </p:tgtEl>
                                        <p:attrNameLst>
                                          <p:attrName>style.visibility</p:attrName>
                                        </p:attrNameLst>
                                      </p:cBhvr>
                                      <p:to>
                                        <p:strVal val="visible"/>
                                      </p:to>
                                    </p:set>
                                    <p:animEffect transition="in" filter="blinds(horizontal)">
                                      <p:cBhvr>
                                        <p:cTn id="7" dur="500"/>
                                        <p:tgtEl>
                                          <p:spTgt spid="3563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6360"/>
                                        </p:tgtEl>
                                        <p:attrNameLst>
                                          <p:attrName>style.visibility</p:attrName>
                                        </p:attrNameLst>
                                      </p:cBhvr>
                                      <p:to>
                                        <p:strVal val="visible"/>
                                      </p:to>
                                    </p:set>
                                    <p:animEffect transition="in" filter="blinds(horizontal)">
                                      <p:cBhvr>
                                        <p:cTn id="12" dur="500"/>
                                        <p:tgtEl>
                                          <p:spTgt spid="3563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6361"/>
                                        </p:tgtEl>
                                        <p:attrNameLst>
                                          <p:attrName>style.visibility</p:attrName>
                                        </p:attrNameLst>
                                      </p:cBhvr>
                                      <p:to>
                                        <p:strVal val="visible"/>
                                      </p:to>
                                    </p:set>
                                    <p:animEffect transition="in" filter="blinds(horizontal)">
                                      <p:cBhvr>
                                        <p:cTn id="17" dur="500"/>
                                        <p:tgtEl>
                                          <p:spTgt spid="3563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6366"/>
                                        </p:tgtEl>
                                        <p:attrNameLst>
                                          <p:attrName>style.visibility</p:attrName>
                                        </p:attrNameLst>
                                      </p:cBhvr>
                                      <p:to>
                                        <p:strVal val="visible"/>
                                      </p:to>
                                    </p:set>
                                    <p:animEffect transition="in" filter="blinds(horizontal)">
                                      <p:cBhvr>
                                        <p:cTn id="22" dur="500"/>
                                        <p:tgtEl>
                                          <p:spTgt spid="3563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9" grpId="0" animBg="1"/>
      <p:bldP spid="356360" grpId="0"/>
      <p:bldP spid="356361" grpId="0"/>
      <p:bldP spid="356366" grpId="0"/>
      <p:bldP spid="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p:cNvSpPr>
            <a:spLocks noChangeArrowheads="1"/>
          </p:cNvSpPr>
          <p:nvPr/>
        </p:nvSpPr>
        <p:spPr bwMode="auto">
          <a:xfrm>
            <a:off x="395288" y="814388"/>
            <a:ext cx="2330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(2) </a:t>
            </a:r>
            <a:r>
              <a:rPr lang="zh-CN" altLang="en-US" sz="2800" dirty="0">
                <a:latin typeface="楷体" panose="02010609060101010101" pitchFamily="49" charset="-122"/>
                <a:ea typeface="楷体" panose="02010609060101010101" pitchFamily="49" charset="-122"/>
              </a:rPr>
              <a:t>频率间隔</a:t>
            </a:r>
          </a:p>
        </p:txBody>
      </p:sp>
      <p:sp>
        <p:nvSpPr>
          <p:cNvPr id="357381" name="Rectangle 5"/>
          <p:cNvSpPr>
            <a:spLocks noChangeArrowheads="1"/>
          </p:cNvSpPr>
          <p:nvPr/>
        </p:nvSpPr>
        <p:spPr bwMode="auto">
          <a:xfrm>
            <a:off x="684213" y="1341438"/>
            <a:ext cx="7488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、同一横模相邻两个纵模之间的频率间隔。</a:t>
            </a:r>
          </a:p>
        </p:txBody>
      </p:sp>
      <p:graphicFrame>
        <p:nvGraphicFramePr>
          <p:cNvPr id="357382" name="Object 6"/>
          <p:cNvGraphicFramePr>
            <a:graphicFrameLocks noChangeAspect="1"/>
          </p:cNvGraphicFramePr>
          <p:nvPr/>
        </p:nvGraphicFramePr>
        <p:xfrm>
          <a:off x="2051050" y="2060575"/>
          <a:ext cx="3808413" cy="950913"/>
        </p:xfrm>
        <a:graphic>
          <a:graphicData uri="http://schemas.openxmlformats.org/presentationml/2006/ole">
            <mc:AlternateContent xmlns:mc="http://schemas.openxmlformats.org/markup-compatibility/2006">
              <mc:Choice xmlns:v="urn:schemas-microsoft-com:vml" Requires="v">
                <p:oleObj spid="_x0000_s112645" name="Equation" r:id="rId3" imgW="1688760" imgH="431640" progId="Equation.DSMT4">
                  <p:embed/>
                </p:oleObj>
              </mc:Choice>
              <mc:Fallback>
                <p:oleObj name="Equation" r:id="rId3" imgW="1688760" imgH="431640" progId="Equation.DSMT4">
                  <p:embed/>
                  <p:pic>
                    <p:nvPicPr>
                      <p:cNvPr id="0" name=""/>
                      <p:cNvPicPr>
                        <a:picLocks noChangeAspect="1" noChangeArrowheads="1"/>
                      </p:cNvPicPr>
                      <p:nvPr/>
                    </p:nvPicPr>
                    <p:blipFill>
                      <a:blip r:embed="rId4">
                        <a:lum bright="-88000"/>
                        <a:extLst>
                          <a:ext uri="{28A0092B-C50C-407E-A947-70E740481C1C}">
                            <a14:useLocalDpi xmlns:a14="http://schemas.microsoft.com/office/drawing/2010/main" val="0"/>
                          </a:ext>
                        </a:extLst>
                      </a:blip>
                      <a:srcRect/>
                      <a:stretch>
                        <a:fillRect/>
                      </a:stretch>
                    </p:blipFill>
                    <p:spPr bwMode="auto">
                      <a:xfrm>
                        <a:off x="2051050" y="2060575"/>
                        <a:ext cx="3808413" cy="950913"/>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7383" name="Rectangle 7"/>
          <p:cNvSpPr>
            <a:spLocks noChangeArrowheads="1"/>
          </p:cNvSpPr>
          <p:nvPr/>
        </p:nvSpPr>
        <p:spPr bwMode="auto">
          <a:xfrm>
            <a:off x="1116013" y="2997200"/>
            <a:ext cx="7272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与</a:t>
            </a:r>
            <a:r>
              <a:rPr lang="en-US" altLang="zh-CN" sz="2800" dirty="0">
                <a:latin typeface="楷体" panose="02010609060101010101" pitchFamily="49" charset="-122"/>
                <a:ea typeface="楷体" panose="02010609060101010101" pitchFamily="49" charset="-122"/>
              </a:rPr>
              <a:t>F-P</a:t>
            </a:r>
            <a:r>
              <a:rPr lang="zh-CN" altLang="en-US" sz="2800" dirty="0">
                <a:latin typeface="楷体" panose="02010609060101010101" pitchFamily="49" charset="-122"/>
                <a:ea typeface="楷体" panose="02010609060101010101" pitchFamily="49" charset="-122"/>
              </a:rPr>
              <a:t>腔中均匀平面波模型得到的结果一致。</a:t>
            </a:r>
          </a:p>
        </p:txBody>
      </p:sp>
      <p:sp>
        <p:nvSpPr>
          <p:cNvPr id="357384" name="Rectangle 8"/>
          <p:cNvSpPr>
            <a:spLocks noChangeArrowheads="1"/>
          </p:cNvSpPr>
          <p:nvPr/>
        </p:nvSpPr>
        <p:spPr bwMode="auto">
          <a:xfrm>
            <a:off x="755650" y="3573463"/>
            <a:ext cx="8208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、同一</a:t>
            </a:r>
            <a:r>
              <a:rPr lang="en-US" altLang="zh-CN" sz="2800" i="1" dirty="0">
                <a:latin typeface="Times New Roman" pitchFamily="18" charset="0"/>
                <a:ea typeface="楷体" panose="02010609060101010101" pitchFamily="49" charset="-122"/>
              </a:rPr>
              <a:t>q</a:t>
            </a:r>
            <a:r>
              <a:rPr lang="zh-CN" altLang="en-US" sz="2800" i="1"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相邻 </a:t>
            </a:r>
            <a:r>
              <a:rPr lang="en-US" altLang="zh-CN" sz="2800" i="1" dirty="0">
                <a:latin typeface="Times New Roman" pitchFamily="18" charset="0"/>
                <a:ea typeface="楷体" panose="02010609060101010101" pitchFamily="49" charset="-122"/>
              </a:rPr>
              <a:t>m </a:t>
            </a:r>
            <a:r>
              <a:rPr lang="zh-CN" altLang="en-US" sz="2800" dirty="0">
                <a:latin typeface="楷体" panose="02010609060101010101" pitchFamily="49" charset="-122"/>
                <a:ea typeface="楷体" panose="02010609060101010101" pitchFamily="49" charset="-122"/>
              </a:rPr>
              <a:t>或相邻 </a:t>
            </a:r>
            <a:r>
              <a:rPr lang="en-US" altLang="zh-CN" sz="2800" i="1" dirty="0">
                <a:latin typeface="Times New Roman" pitchFamily="18" charset="0"/>
                <a:ea typeface="楷体" panose="02010609060101010101" pitchFamily="49" charset="-122"/>
              </a:rPr>
              <a:t>n </a:t>
            </a:r>
            <a:r>
              <a:rPr lang="zh-CN" altLang="en-US" sz="2800" dirty="0">
                <a:latin typeface="楷体" panose="02010609060101010101" pitchFamily="49" charset="-122"/>
                <a:ea typeface="楷体" panose="02010609060101010101" pitchFamily="49" charset="-122"/>
              </a:rPr>
              <a:t>的横模的频率间隔。</a:t>
            </a:r>
          </a:p>
        </p:txBody>
      </p:sp>
      <p:graphicFrame>
        <p:nvGraphicFramePr>
          <p:cNvPr id="357385" name="Object 9"/>
          <p:cNvGraphicFramePr>
            <a:graphicFrameLocks noChangeAspect="1"/>
          </p:cNvGraphicFramePr>
          <p:nvPr/>
        </p:nvGraphicFramePr>
        <p:xfrm>
          <a:off x="1778000" y="4221163"/>
          <a:ext cx="5270500" cy="950912"/>
        </p:xfrm>
        <a:graphic>
          <a:graphicData uri="http://schemas.openxmlformats.org/presentationml/2006/ole">
            <mc:AlternateContent xmlns:mc="http://schemas.openxmlformats.org/markup-compatibility/2006">
              <mc:Choice xmlns:v="urn:schemas-microsoft-com:vml" Requires="v">
                <p:oleObj spid="_x0000_s112646" name="Equation" r:id="rId5" imgW="2336760" imgH="431640" progId="Equation.DSMT4">
                  <p:embed/>
                </p:oleObj>
              </mc:Choice>
              <mc:Fallback>
                <p:oleObj name="Equation" r:id="rId5" imgW="2336760" imgH="431640" progId="Equation.DSMT4">
                  <p:embed/>
                  <p:pic>
                    <p:nvPicPr>
                      <p:cNvPr id="0" name=""/>
                      <p:cNvPicPr>
                        <a:picLocks noChangeAspect="1" noChangeArrowheads="1"/>
                      </p:cNvPicPr>
                      <p:nvPr/>
                    </p:nvPicPr>
                    <p:blipFill>
                      <a:blip r:embed="rId6">
                        <a:lum bright="-88000"/>
                        <a:extLst>
                          <a:ext uri="{28A0092B-C50C-407E-A947-70E740481C1C}">
                            <a14:useLocalDpi xmlns:a14="http://schemas.microsoft.com/office/drawing/2010/main" val="0"/>
                          </a:ext>
                        </a:extLst>
                      </a:blip>
                      <a:srcRect/>
                      <a:stretch>
                        <a:fillRect/>
                      </a:stretch>
                    </p:blipFill>
                    <p:spPr bwMode="auto">
                      <a:xfrm>
                        <a:off x="1778000" y="4221163"/>
                        <a:ext cx="5270500" cy="950912"/>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7386" name="Object 10"/>
          <p:cNvGraphicFramePr>
            <a:graphicFrameLocks noChangeAspect="1"/>
          </p:cNvGraphicFramePr>
          <p:nvPr/>
        </p:nvGraphicFramePr>
        <p:xfrm>
          <a:off x="1778000" y="5300663"/>
          <a:ext cx="5241925" cy="950912"/>
        </p:xfrm>
        <a:graphic>
          <a:graphicData uri="http://schemas.openxmlformats.org/presentationml/2006/ole">
            <mc:AlternateContent xmlns:mc="http://schemas.openxmlformats.org/markup-compatibility/2006">
              <mc:Choice xmlns:v="urn:schemas-microsoft-com:vml" Requires="v">
                <p:oleObj spid="_x0000_s112647" name="Equation" r:id="rId7" imgW="2323800" imgH="431640" progId="Equation.DSMT4">
                  <p:embed/>
                </p:oleObj>
              </mc:Choice>
              <mc:Fallback>
                <p:oleObj name="Equation" r:id="rId7" imgW="2323800" imgH="431640" progId="Equation.DSMT4">
                  <p:embed/>
                  <p:pic>
                    <p:nvPicPr>
                      <p:cNvPr id="0" name=""/>
                      <p:cNvPicPr>
                        <a:picLocks noChangeAspect="1" noChangeArrowheads="1"/>
                      </p:cNvPicPr>
                      <p:nvPr/>
                    </p:nvPicPr>
                    <p:blipFill>
                      <a:blip r:embed="rId8">
                        <a:lum bright="-88000"/>
                        <a:extLst>
                          <a:ext uri="{28A0092B-C50C-407E-A947-70E740481C1C}">
                            <a14:useLocalDpi xmlns:a14="http://schemas.microsoft.com/office/drawing/2010/main" val="0"/>
                          </a:ext>
                        </a:extLst>
                      </a:blip>
                      <a:srcRect/>
                      <a:stretch>
                        <a:fillRect/>
                      </a:stretch>
                    </p:blipFill>
                    <p:spPr bwMode="auto">
                      <a:xfrm>
                        <a:off x="1778000" y="5300663"/>
                        <a:ext cx="5241925" cy="950912"/>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216707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7380"/>
                                        </p:tgtEl>
                                        <p:attrNameLst>
                                          <p:attrName>style.visibility</p:attrName>
                                        </p:attrNameLst>
                                      </p:cBhvr>
                                      <p:to>
                                        <p:strVal val="visible"/>
                                      </p:to>
                                    </p:set>
                                    <p:animEffect transition="in" filter="blinds(horizontal)">
                                      <p:cBhvr>
                                        <p:cTn id="7" dur="500"/>
                                        <p:tgtEl>
                                          <p:spTgt spid="3573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7381"/>
                                        </p:tgtEl>
                                        <p:attrNameLst>
                                          <p:attrName>style.visibility</p:attrName>
                                        </p:attrNameLst>
                                      </p:cBhvr>
                                      <p:to>
                                        <p:strVal val="visible"/>
                                      </p:to>
                                    </p:set>
                                    <p:animEffect transition="in" filter="checkerboard(across)">
                                      <p:cBhvr>
                                        <p:cTn id="12" dur="500"/>
                                        <p:tgtEl>
                                          <p:spTgt spid="3573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57382"/>
                                        </p:tgtEl>
                                        <p:attrNameLst>
                                          <p:attrName>style.visibility</p:attrName>
                                        </p:attrNameLst>
                                      </p:cBhvr>
                                      <p:to>
                                        <p:strVal val="visible"/>
                                      </p:to>
                                    </p:set>
                                    <p:animEffect transition="in" filter="checkerboard(across)">
                                      <p:cBhvr>
                                        <p:cTn id="17" dur="500"/>
                                        <p:tgtEl>
                                          <p:spTgt spid="3573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57383"/>
                                        </p:tgtEl>
                                        <p:attrNameLst>
                                          <p:attrName>style.visibility</p:attrName>
                                        </p:attrNameLst>
                                      </p:cBhvr>
                                      <p:to>
                                        <p:strVal val="visible"/>
                                      </p:to>
                                    </p:set>
                                    <p:animEffect transition="in" filter="checkerboard(across)">
                                      <p:cBhvr>
                                        <p:cTn id="22" dur="500"/>
                                        <p:tgtEl>
                                          <p:spTgt spid="3573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57384"/>
                                        </p:tgtEl>
                                        <p:attrNameLst>
                                          <p:attrName>style.visibility</p:attrName>
                                        </p:attrNameLst>
                                      </p:cBhvr>
                                      <p:to>
                                        <p:strVal val="visible"/>
                                      </p:to>
                                    </p:set>
                                    <p:animEffect transition="in" filter="checkerboard(across)">
                                      <p:cBhvr>
                                        <p:cTn id="27" dur="500"/>
                                        <p:tgtEl>
                                          <p:spTgt spid="3573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57385"/>
                                        </p:tgtEl>
                                        <p:attrNameLst>
                                          <p:attrName>style.visibility</p:attrName>
                                        </p:attrNameLst>
                                      </p:cBhvr>
                                      <p:to>
                                        <p:strVal val="visible"/>
                                      </p:to>
                                    </p:set>
                                    <p:animEffect transition="in" filter="checkerboard(across)">
                                      <p:cBhvr>
                                        <p:cTn id="32" dur="500"/>
                                        <p:tgtEl>
                                          <p:spTgt spid="3573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57386"/>
                                        </p:tgtEl>
                                        <p:attrNameLst>
                                          <p:attrName>style.visibility</p:attrName>
                                        </p:attrNameLst>
                                      </p:cBhvr>
                                      <p:to>
                                        <p:strVal val="visible"/>
                                      </p:to>
                                    </p:set>
                                    <p:animEffect transition="in" filter="checkerboard(across)">
                                      <p:cBhvr>
                                        <p:cTn id="37" dur="500"/>
                                        <p:tgtEl>
                                          <p:spTgt spid="357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p:bldP spid="357381" grpId="0"/>
      <p:bldP spid="357383" grpId="0"/>
      <p:bldP spid="35738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539750" y="4903788"/>
            <a:ext cx="786765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lnSpc>
                <a:spcPct val="90000"/>
              </a:lnSpc>
              <a:spcBef>
                <a:spcPct val="40000"/>
              </a:spcBef>
              <a:buFontTx/>
              <a:buChar char="•"/>
            </a:pPr>
            <a:r>
              <a:rPr lang="en-US" altLang="zh-CN" sz="2400" b="0" dirty="0">
                <a:latin typeface="Times New Roman" pitchFamily="18" charset="0"/>
                <a:ea typeface="宋体" pitchFamily="2" charset="-122"/>
              </a:rPr>
              <a:t>  </a:t>
            </a:r>
            <a:r>
              <a:rPr lang="zh-CN" altLang="en-US" sz="2400" dirty="0">
                <a:solidFill>
                  <a:srgbClr val="008080"/>
                </a:solidFill>
                <a:latin typeface="楷体" panose="02010609060101010101" pitchFamily="49" charset="-122"/>
                <a:ea typeface="楷体" panose="02010609060101010101" pitchFamily="49" charset="-122"/>
              </a:rPr>
              <a:t>基</a:t>
            </a:r>
            <a:r>
              <a:rPr lang="en-US" altLang="zh-CN" sz="2400" dirty="0">
                <a:solidFill>
                  <a:srgbClr val="008080"/>
                </a:solidFill>
                <a:latin typeface="楷体" panose="02010609060101010101" pitchFamily="49" charset="-122"/>
                <a:ea typeface="楷体" panose="02010609060101010101" pitchFamily="49" charset="-122"/>
              </a:rPr>
              <a:t>(</a:t>
            </a:r>
            <a:r>
              <a:rPr lang="zh-CN" altLang="en-US" sz="2400" dirty="0">
                <a:solidFill>
                  <a:srgbClr val="008080"/>
                </a:solidFill>
                <a:latin typeface="楷体" panose="02010609060101010101" pitchFamily="49" charset="-122"/>
                <a:ea typeface="楷体" panose="02010609060101010101" pitchFamily="49" charset="-122"/>
              </a:rPr>
              <a:t>横</a:t>
            </a:r>
            <a:r>
              <a:rPr lang="en-US" altLang="zh-CN" sz="2400" dirty="0">
                <a:solidFill>
                  <a:srgbClr val="008080"/>
                </a:solidFill>
                <a:latin typeface="楷体" panose="02010609060101010101" pitchFamily="49" charset="-122"/>
                <a:ea typeface="楷体" panose="02010609060101010101" pitchFamily="49" charset="-122"/>
              </a:rPr>
              <a:t>)</a:t>
            </a:r>
            <a:r>
              <a:rPr lang="zh-CN" altLang="en-US" sz="2400" dirty="0">
                <a:solidFill>
                  <a:srgbClr val="008080"/>
                </a:solidFill>
                <a:latin typeface="楷体" panose="02010609060101010101" pitchFamily="49" charset="-122"/>
                <a:ea typeface="楷体" panose="02010609060101010101" pitchFamily="49" charset="-122"/>
              </a:rPr>
              <a:t>模</a:t>
            </a:r>
            <a:r>
              <a:rPr lang="zh-CN" altLang="en-US" sz="2400" dirty="0">
                <a:latin typeface="楷体" panose="02010609060101010101" pitchFamily="49" charset="-122"/>
                <a:ea typeface="楷体" panose="02010609060101010101" pitchFamily="49" charset="-122"/>
              </a:rPr>
              <a:t> </a:t>
            </a:r>
            <a:r>
              <a:rPr lang="en-US" altLang="zh-CN" sz="2400" dirty="0">
                <a:solidFill>
                  <a:srgbClr val="FF0066"/>
                </a:solidFill>
                <a:latin typeface="楷体" panose="02010609060101010101" pitchFamily="49" charset="-122"/>
                <a:ea typeface="楷体" panose="02010609060101010101" pitchFamily="49" charset="-122"/>
              </a:rPr>
              <a:t>TEM</a:t>
            </a:r>
            <a:r>
              <a:rPr lang="en-US" altLang="zh-CN" sz="2400" baseline="-25000" dirty="0">
                <a:solidFill>
                  <a:srgbClr val="FF0066"/>
                </a:solidFill>
                <a:latin typeface="楷体" panose="02010609060101010101" pitchFamily="49" charset="-122"/>
                <a:ea typeface="楷体" panose="02010609060101010101" pitchFamily="49" charset="-122"/>
              </a:rPr>
              <a:t>00</a:t>
            </a:r>
            <a:endParaRPr lang="en-US" altLang="zh-CN" sz="2400" dirty="0">
              <a:latin typeface="楷体" panose="02010609060101010101" pitchFamily="49" charset="-122"/>
              <a:ea typeface="楷体" panose="02010609060101010101" pitchFamily="49" charset="-122"/>
            </a:endParaRPr>
          </a:p>
          <a:p>
            <a:pPr algn="l">
              <a:lnSpc>
                <a:spcPct val="90000"/>
              </a:lnSpc>
              <a:spcBef>
                <a:spcPct val="50000"/>
              </a:spcBef>
              <a:buFontTx/>
              <a:buChar char="•"/>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光斑轴对称或旋转对称分布取决于腔镜的几何形状</a:t>
            </a:r>
          </a:p>
          <a:p>
            <a:pPr algn="l">
              <a:lnSpc>
                <a:spcPct val="90000"/>
              </a:lnSpc>
              <a:spcBef>
                <a:spcPct val="50000"/>
              </a:spcBef>
              <a:buFontTx/>
              <a:buChar char="•"/>
            </a:pPr>
            <a:r>
              <a:rPr lang="zh-CN" altLang="en-US" sz="2400" dirty="0">
                <a:latin typeface="楷体" panose="02010609060101010101" pitchFamily="49" charset="-122"/>
                <a:ea typeface="楷体" panose="02010609060101010101" pitchFamily="49" charset="-122"/>
              </a:rPr>
              <a:t> 增益介质的不均匀或腔内插入其它光学元件（布氏窗、</a:t>
            </a:r>
          </a:p>
          <a:p>
            <a:pPr algn="l">
              <a:lnSpc>
                <a:spcPct val="90000"/>
              </a:lnSpc>
              <a:spcBef>
                <a:spcPct val="50000"/>
              </a:spcBef>
            </a:pPr>
            <a:r>
              <a:rPr lang="zh-CN" altLang="en-US" sz="2400" dirty="0">
                <a:latin typeface="楷体" panose="02010609060101010101" pitchFamily="49" charset="-122"/>
                <a:ea typeface="楷体" panose="02010609060101010101" pitchFamily="49" charset="-122"/>
              </a:rPr>
              <a:t>  反射镜等）会破坏腔的旋转对称性，出现轴对称横模。</a:t>
            </a:r>
          </a:p>
        </p:txBody>
      </p:sp>
      <p:sp>
        <p:nvSpPr>
          <p:cNvPr id="25603" name="Text Box 4"/>
          <p:cNvSpPr txBox="1">
            <a:spLocks noChangeArrowheads="1"/>
          </p:cNvSpPr>
          <p:nvPr/>
        </p:nvSpPr>
        <p:spPr bwMode="auto">
          <a:xfrm>
            <a:off x="250825" y="2708275"/>
            <a:ext cx="84248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lnSpc>
                <a:spcPct val="90000"/>
              </a:lnSpc>
              <a:spcBef>
                <a:spcPct val="40000"/>
              </a:spcBef>
            </a:pPr>
            <a:r>
              <a:rPr lang="zh-CN" altLang="en-US" sz="24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）旋转对称  </a:t>
            </a:r>
            <a:r>
              <a:rPr lang="en-US" altLang="zh-CN" sz="2800" dirty="0" err="1">
                <a:latin typeface="楷体" panose="02010609060101010101" pitchFamily="49" charset="-122"/>
                <a:ea typeface="楷体" panose="02010609060101010101" pitchFamily="49" charset="-122"/>
              </a:rPr>
              <a:t>TEMmn</a:t>
            </a:r>
            <a:r>
              <a:rPr lang="en-US" altLang="zh-CN" sz="2800" dirty="0">
                <a:latin typeface="楷体" panose="02010609060101010101" pitchFamily="49" charset="-122"/>
                <a:ea typeface="楷体" panose="02010609060101010101" pitchFamily="49" charset="-122"/>
              </a:rPr>
              <a:t> m</a:t>
            </a:r>
            <a:r>
              <a:rPr lang="zh-CN" altLang="en-US" sz="2800" dirty="0">
                <a:latin typeface="楷体" panose="02010609060101010101" pitchFamily="49" charset="-122"/>
                <a:ea typeface="楷体" panose="02010609060101010101" pitchFamily="49" charset="-122"/>
              </a:rPr>
              <a:t>－暗直径数；</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－暗环数</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半径方向</a:t>
            </a:r>
            <a:r>
              <a:rPr lang="en-US" altLang="zh-CN" sz="2800" dirty="0">
                <a:latin typeface="楷体" panose="02010609060101010101" pitchFamily="49" charset="-122"/>
                <a:ea typeface="楷体" panose="02010609060101010101" pitchFamily="49" charset="-122"/>
              </a:rPr>
              <a:t>)</a:t>
            </a:r>
          </a:p>
        </p:txBody>
      </p:sp>
      <p:pic>
        <p:nvPicPr>
          <p:cNvPr id="25604" name="Picture 6" descr="spot pattern"/>
          <p:cNvPicPr>
            <a:picLocks noChangeAspect="1" noChangeArrowheads="1"/>
          </p:cNvPicPr>
          <p:nvPr/>
        </p:nvPicPr>
        <p:blipFill>
          <a:blip r:embed="rId2" cstate="print">
            <a:extLst>
              <a:ext uri="{28A0092B-C50C-407E-A947-70E740481C1C}">
                <a14:useLocalDpi xmlns:a14="http://schemas.microsoft.com/office/drawing/2010/main" val="0"/>
              </a:ext>
            </a:extLst>
          </a:blip>
          <a:srcRect l="3999" t="77315" r="6000" b="10709"/>
          <a:stretch>
            <a:fillRect/>
          </a:stretch>
        </p:blipFill>
        <p:spPr bwMode="auto">
          <a:xfrm>
            <a:off x="4716463" y="3573463"/>
            <a:ext cx="34718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5" name="Group 25"/>
          <p:cNvGrpSpPr>
            <a:grpSpLocks/>
          </p:cNvGrpSpPr>
          <p:nvPr/>
        </p:nvGrpSpPr>
        <p:grpSpPr bwMode="auto">
          <a:xfrm>
            <a:off x="395288" y="3716338"/>
            <a:ext cx="7566025" cy="1174750"/>
            <a:chOff x="436" y="2064"/>
            <a:chExt cx="4766" cy="740"/>
          </a:xfrm>
        </p:grpSpPr>
        <p:pic>
          <p:nvPicPr>
            <p:cNvPr id="25617" name="Picture 5" descr="spot pattern"/>
            <p:cNvPicPr>
              <a:picLocks noChangeAspect="1" noChangeArrowheads="1"/>
            </p:cNvPicPr>
            <p:nvPr/>
          </p:nvPicPr>
          <p:blipFill>
            <a:blip r:embed="rId2" cstate="print">
              <a:extLst>
                <a:ext uri="{28A0092B-C50C-407E-A947-70E740481C1C}">
                  <a14:useLocalDpi xmlns:a14="http://schemas.microsoft.com/office/drawing/2010/main" val="0"/>
                </a:ext>
              </a:extLst>
            </a:blip>
            <a:srcRect l="3999" t="55536" r="6000" b="32486"/>
            <a:stretch>
              <a:fillRect/>
            </a:stretch>
          </p:blipFill>
          <p:spPr bwMode="auto">
            <a:xfrm>
              <a:off x="436" y="2064"/>
              <a:ext cx="218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18" name="Group 7"/>
            <p:cNvGrpSpPr>
              <a:grpSpLocks/>
            </p:cNvGrpSpPr>
            <p:nvPr/>
          </p:nvGrpSpPr>
          <p:grpSpPr bwMode="auto">
            <a:xfrm>
              <a:off x="484" y="2592"/>
              <a:ext cx="4718" cy="212"/>
              <a:chOff x="528" y="2592"/>
              <a:chExt cx="4660" cy="212"/>
            </a:xfrm>
          </p:grpSpPr>
          <p:sp>
            <p:nvSpPr>
              <p:cNvPr id="25619" name="Text Box 8"/>
              <p:cNvSpPr txBox="1">
                <a:spLocks noChangeArrowheads="1"/>
              </p:cNvSpPr>
              <p:nvPr/>
            </p:nvSpPr>
            <p:spPr bwMode="auto">
              <a:xfrm>
                <a:off x="528" y="2592"/>
                <a:ext cx="4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600" b="0">
                    <a:ea typeface="宋体" pitchFamily="2" charset="-122"/>
                  </a:rPr>
                  <a:t>TEM</a:t>
                </a:r>
                <a:r>
                  <a:rPr lang="en-US" altLang="zh-CN" sz="1600" b="0" baseline="-25000">
                    <a:ea typeface="宋体" pitchFamily="2" charset="-122"/>
                  </a:rPr>
                  <a:t>00</a:t>
                </a:r>
                <a:endParaRPr lang="en-US" altLang="zh-CN" sz="1600" b="0">
                  <a:latin typeface="Times New Roman" pitchFamily="18" charset="0"/>
                  <a:ea typeface="宋体" pitchFamily="2" charset="-122"/>
                </a:endParaRPr>
              </a:p>
            </p:txBody>
          </p:sp>
          <p:sp>
            <p:nvSpPr>
              <p:cNvPr id="25620" name="Text Box 9"/>
              <p:cNvSpPr txBox="1">
                <a:spLocks noChangeArrowheads="1"/>
              </p:cNvSpPr>
              <p:nvPr/>
            </p:nvSpPr>
            <p:spPr bwMode="auto">
              <a:xfrm>
                <a:off x="1344" y="2592"/>
                <a:ext cx="4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600" b="0">
                    <a:ea typeface="宋体" pitchFamily="2" charset="-122"/>
                  </a:rPr>
                  <a:t>TEM</a:t>
                </a:r>
                <a:r>
                  <a:rPr lang="en-US" altLang="zh-CN" sz="1600" b="0" baseline="-25000">
                    <a:ea typeface="宋体" pitchFamily="2" charset="-122"/>
                  </a:rPr>
                  <a:t>01</a:t>
                </a:r>
              </a:p>
            </p:txBody>
          </p:sp>
          <p:sp>
            <p:nvSpPr>
              <p:cNvPr id="25621" name="Text Box 10"/>
              <p:cNvSpPr txBox="1">
                <a:spLocks noChangeArrowheads="1"/>
              </p:cNvSpPr>
              <p:nvPr/>
            </p:nvSpPr>
            <p:spPr bwMode="auto">
              <a:xfrm>
                <a:off x="2064" y="2592"/>
                <a:ext cx="4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600" b="0">
                    <a:ea typeface="宋体" pitchFamily="2" charset="-122"/>
                  </a:rPr>
                  <a:t>TEM</a:t>
                </a:r>
                <a:r>
                  <a:rPr lang="en-US" altLang="zh-CN" sz="1600" b="0" baseline="-25000">
                    <a:ea typeface="宋体" pitchFamily="2" charset="-122"/>
                  </a:rPr>
                  <a:t>02</a:t>
                </a:r>
                <a:endParaRPr lang="en-US" altLang="zh-CN" sz="2400" b="0">
                  <a:latin typeface="Times New Roman" pitchFamily="18" charset="0"/>
                  <a:ea typeface="宋体" pitchFamily="2" charset="-122"/>
                </a:endParaRPr>
              </a:p>
            </p:txBody>
          </p:sp>
          <p:sp>
            <p:nvSpPr>
              <p:cNvPr id="25622" name="Rectangle 11"/>
              <p:cNvSpPr>
                <a:spLocks noChangeArrowheads="1"/>
              </p:cNvSpPr>
              <p:nvPr/>
            </p:nvSpPr>
            <p:spPr bwMode="auto">
              <a:xfrm>
                <a:off x="3168" y="2592"/>
                <a:ext cx="4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600" b="0">
                    <a:ea typeface="宋体" pitchFamily="2" charset="-122"/>
                  </a:rPr>
                  <a:t>TEM</a:t>
                </a:r>
                <a:r>
                  <a:rPr lang="en-US" altLang="zh-CN" sz="1600" b="0" baseline="-25000">
                    <a:ea typeface="宋体" pitchFamily="2" charset="-122"/>
                  </a:rPr>
                  <a:t>10</a:t>
                </a:r>
              </a:p>
            </p:txBody>
          </p:sp>
          <p:sp>
            <p:nvSpPr>
              <p:cNvPr id="25623" name="Rectangle 12"/>
              <p:cNvSpPr>
                <a:spLocks noChangeArrowheads="1"/>
              </p:cNvSpPr>
              <p:nvPr/>
            </p:nvSpPr>
            <p:spPr bwMode="auto">
              <a:xfrm>
                <a:off x="3984" y="2592"/>
                <a:ext cx="4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600" b="0">
                    <a:ea typeface="宋体" pitchFamily="2" charset="-122"/>
                  </a:rPr>
                  <a:t>TEM</a:t>
                </a:r>
                <a:r>
                  <a:rPr lang="en-US" altLang="zh-CN" sz="1600" b="0" baseline="-25000">
                    <a:ea typeface="宋体" pitchFamily="2" charset="-122"/>
                  </a:rPr>
                  <a:t>20</a:t>
                </a:r>
              </a:p>
            </p:txBody>
          </p:sp>
          <p:sp>
            <p:nvSpPr>
              <p:cNvPr id="25624" name="Rectangle 13"/>
              <p:cNvSpPr>
                <a:spLocks noChangeArrowheads="1"/>
              </p:cNvSpPr>
              <p:nvPr/>
            </p:nvSpPr>
            <p:spPr bwMode="auto">
              <a:xfrm>
                <a:off x="4704" y="2592"/>
                <a:ext cx="4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600" b="0">
                    <a:ea typeface="宋体" pitchFamily="2" charset="-122"/>
                  </a:rPr>
                  <a:t>TEM</a:t>
                </a:r>
                <a:r>
                  <a:rPr lang="en-US" altLang="zh-CN" sz="1600" b="0" baseline="-25000">
                    <a:ea typeface="宋体" pitchFamily="2" charset="-122"/>
                  </a:rPr>
                  <a:t>30</a:t>
                </a:r>
              </a:p>
            </p:txBody>
          </p:sp>
        </p:grpSp>
      </p:grpSp>
      <p:sp>
        <p:nvSpPr>
          <p:cNvPr id="25606" name="Text Box 14"/>
          <p:cNvSpPr txBox="1">
            <a:spLocks noChangeArrowheads="1"/>
          </p:cNvSpPr>
          <p:nvPr/>
        </p:nvSpPr>
        <p:spPr bwMode="auto">
          <a:xfrm>
            <a:off x="179388" y="188913"/>
            <a:ext cx="8640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spcBef>
                <a:spcPct val="50000"/>
              </a:spcBef>
            </a:pPr>
            <a:r>
              <a:rPr lang="zh-CN" altLang="en-US" sz="2800" dirty="0">
                <a:solidFill>
                  <a:srgbClr val="FF0066"/>
                </a:solidFill>
                <a:latin typeface="黑体" pitchFamily="2" charset="-122"/>
                <a:ea typeface="楷体" panose="02010609060101010101" pitchFamily="49" charset="-122"/>
              </a:rPr>
              <a:t>横模</a:t>
            </a:r>
            <a:r>
              <a:rPr lang="zh-CN" altLang="en-US" sz="2800" dirty="0">
                <a:latin typeface="黑体" pitchFamily="2" charset="-122"/>
                <a:ea typeface="楷体" panose="02010609060101010101" pitchFamily="49" charset="-122"/>
              </a:rPr>
              <a:t>－横向场分布（表现为不同光斑花样）</a:t>
            </a:r>
            <a:endParaRPr lang="zh-CN" altLang="en-US" sz="2400" dirty="0">
              <a:latin typeface="Times New Roman" pitchFamily="18" charset="0"/>
              <a:ea typeface="楷体" panose="02010609060101010101" pitchFamily="49" charset="-122"/>
            </a:endParaRPr>
          </a:p>
        </p:txBody>
      </p:sp>
      <p:sp>
        <p:nvSpPr>
          <p:cNvPr id="25607" name="Text Box 15"/>
          <p:cNvSpPr txBox="1">
            <a:spLocks noChangeArrowheads="1"/>
          </p:cNvSpPr>
          <p:nvPr/>
        </p:nvSpPr>
        <p:spPr bwMode="auto">
          <a:xfrm>
            <a:off x="0" y="765175"/>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just">
              <a:lnSpc>
                <a:spcPct val="90000"/>
              </a:lnSpc>
              <a:spcBef>
                <a:spcPct val="40000"/>
              </a:spcBef>
            </a:pP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a:t>
            </a:r>
            <a:r>
              <a:rPr lang="en-US" altLang="zh-CN" sz="2800" i="1" dirty="0">
                <a:latin typeface="Times New Roman" pitchFamily="18" charset="0"/>
                <a:ea typeface="楷体" panose="02010609060101010101" pitchFamily="49" charset="-122"/>
              </a:rPr>
              <a:t>x, y</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轴对称 </a:t>
            </a:r>
            <a:r>
              <a:rPr lang="en-US" altLang="zh-CN" sz="2800" dirty="0" err="1">
                <a:latin typeface="楷体" panose="02010609060101010101" pitchFamily="49" charset="-122"/>
                <a:ea typeface="楷体" panose="02010609060101010101" pitchFamily="49" charset="-122"/>
              </a:rPr>
              <a:t>TEMmn</a:t>
            </a:r>
            <a:r>
              <a:rPr lang="en-US" altLang="zh-CN" sz="2800" dirty="0">
                <a:latin typeface="楷体" panose="02010609060101010101" pitchFamily="49" charset="-122"/>
                <a:ea typeface="楷体" panose="02010609060101010101" pitchFamily="49" charset="-122"/>
              </a:rPr>
              <a:t> m</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x</a:t>
            </a:r>
            <a:r>
              <a:rPr lang="zh-CN" altLang="en-US" sz="2800" dirty="0">
                <a:latin typeface="楷体" panose="02010609060101010101" pitchFamily="49" charset="-122"/>
                <a:ea typeface="楷体" panose="02010609060101010101" pitchFamily="49" charset="-122"/>
              </a:rPr>
              <a:t>向暗区数 </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y</a:t>
            </a:r>
            <a:r>
              <a:rPr lang="zh-CN" altLang="en-US" sz="2800" dirty="0">
                <a:latin typeface="楷体" panose="02010609060101010101" pitchFamily="49" charset="-122"/>
                <a:ea typeface="楷体" panose="02010609060101010101" pitchFamily="49" charset="-122"/>
              </a:rPr>
              <a:t>向暗区数</a:t>
            </a:r>
          </a:p>
        </p:txBody>
      </p:sp>
      <p:grpSp>
        <p:nvGrpSpPr>
          <p:cNvPr id="25608" name="Group 16"/>
          <p:cNvGrpSpPr>
            <a:grpSpLocks/>
          </p:cNvGrpSpPr>
          <p:nvPr/>
        </p:nvGrpSpPr>
        <p:grpSpPr bwMode="auto">
          <a:xfrm>
            <a:off x="684213" y="1557338"/>
            <a:ext cx="7405687" cy="1103312"/>
            <a:chOff x="576" y="480"/>
            <a:chExt cx="4560" cy="621"/>
          </a:xfrm>
        </p:grpSpPr>
        <p:pic>
          <p:nvPicPr>
            <p:cNvPr id="25609" name="Picture 17" descr="spot pattern"/>
            <p:cNvPicPr>
              <a:picLocks noChangeAspect="1" noChangeArrowheads="1"/>
            </p:cNvPicPr>
            <p:nvPr/>
          </p:nvPicPr>
          <p:blipFill>
            <a:blip r:embed="rId2" cstate="print">
              <a:extLst>
                <a:ext uri="{28A0092B-C50C-407E-A947-70E740481C1C}">
                  <a14:useLocalDpi xmlns:a14="http://schemas.microsoft.com/office/drawing/2010/main" val="0"/>
                </a:ext>
              </a:extLst>
            </a:blip>
            <a:srcRect l="6250" t="5444" r="4167" b="85844"/>
            <a:stretch>
              <a:fillRect/>
            </a:stretch>
          </p:blipFill>
          <p:spPr bwMode="auto">
            <a:xfrm>
              <a:off x="576" y="480"/>
              <a:ext cx="20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18" descr="spot pattern"/>
            <p:cNvPicPr>
              <a:picLocks noChangeAspect="1" noChangeArrowheads="1"/>
            </p:cNvPicPr>
            <p:nvPr/>
          </p:nvPicPr>
          <p:blipFill>
            <a:blip r:embed="rId2" cstate="print">
              <a:extLst>
                <a:ext uri="{28A0092B-C50C-407E-A947-70E740481C1C}">
                  <a14:useLocalDpi xmlns:a14="http://schemas.microsoft.com/office/drawing/2010/main" val="0"/>
                </a:ext>
              </a:extLst>
            </a:blip>
            <a:srcRect l="8000" t="29402" r="3999" b="61888"/>
            <a:stretch>
              <a:fillRect/>
            </a:stretch>
          </p:blipFill>
          <p:spPr bwMode="auto">
            <a:xfrm>
              <a:off x="3024" y="480"/>
              <a:ext cx="21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Text Box 19"/>
            <p:cNvSpPr txBox="1">
              <a:spLocks noChangeArrowheads="1"/>
            </p:cNvSpPr>
            <p:nvPr/>
          </p:nvSpPr>
          <p:spPr bwMode="auto">
            <a:xfrm>
              <a:off x="624" y="912"/>
              <a:ext cx="43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400" b="0">
                  <a:ea typeface="宋体" pitchFamily="2" charset="-122"/>
                </a:rPr>
                <a:t>TEM</a:t>
              </a:r>
              <a:r>
                <a:rPr lang="en-US" altLang="zh-CN" sz="1400" b="0" baseline="-25000">
                  <a:ea typeface="宋体" pitchFamily="2" charset="-122"/>
                </a:rPr>
                <a:t>00</a:t>
              </a:r>
              <a:endParaRPr lang="en-US" altLang="zh-CN" sz="1400" b="0">
                <a:ea typeface="宋体" pitchFamily="2" charset="-122"/>
              </a:endParaRPr>
            </a:p>
          </p:txBody>
        </p:sp>
        <p:sp>
          <p:nvSpPr>
            <p:cNvPr id="25612" name="Text Box 20"/>
            <p:cNvSpPr txBox="1">
              <a:spLocks noChangeArrowheads="1"/>
            </p:cNvSpPr>
            <p:nvPr/>
          </p:nvSpPr>
          <p:spPr bwMode="auto">
            <a:xfrm>
              <a:off x="1296" y="912"/>
              <a:ext cx="484"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600" b="0">
                  <a:ea typeface="宋体" pitchFamily="2" charset="-122"/>
                </a:rPr>
                <a:t>TEM</a:t>
              </a:r>
              <a:r>
                <a:rPr lang="en-US" altLang="zh-CN" sz="1600" b="0" baseline="-25000">
                  <a:ea typeface="宋体" pitchFamily="2" charset="-122"/>
                </a:rPr>
                <a:t>10</a:t>
              </a:r>
              <a:endParaRPr lang="en-US" altLang="zh-CN" sz="2400" b="0">
                <a:latin typeface="Times New Roman" pitchFamily="18" charset="0"/>
                <a:ea typeface="宋体" pitchFamily="2" charset="-122"/>
              </a:endParaRPr>
            </a:p>
          </p:txBody>
        </p:sp>
        <p:sp>
          <p:nvSpPr>
            <p:cNvPr id="25613" name="Text Box 21"/>
            <p:cNvSpPr txBox="1">
              <a:spLocks noChangeArrowheads="1"/>
            </p:cNvSpPr>
            <p:nvPr/>
          </p:nvSpPr>
          <p:spPr bwMode="auto">
            <a:xfrm>
              <a:off x="1967" y="912"/>
              <a:ext cx="47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600" b="0">
                  <a:ea typeface="宋体" pitchFamily="2" charset="-122"/>
                </a:rPr>
                <a:t>TEM</a:t>
              </a:r>
              <a:r>
                <a:rPr lang="en-US" altLang="zh-CN" sz="1600" b="0" baseline="-25000">
                  <a:ea typeface="宋体" pitchFamily="2" charset="-122"/>
                </a:rPr>
                <a:t>20</a:t>
              </a:r>
              <a:endParaRPr lang="en-US" altLang="zh-CN" sz="2400" b="0">
                <a:latin typeface="Times New Roman" pitchFamily="18" charset="0"/>
                <a:ea typeface="宋体" pitchFamily="2" charset="-122"/>
              </a:endParaRPr>
            </a:p>
          </p:txBody>
        </p:sp>
        <p:sp>
          <p:nvSpPr>
            <p:cNvPr id="25614" name="Text Box 22"/>
            <p:cNvSpPr txBox="1">
              <a:spLocks noChangeArrowheads="1"/>
            </p:cNvSpPr>
            <p:nvPr/>
          </p:nvSpPr>
          <p:spPr bwMode="auto">
            <a:xfrm>
              <a:off x="3120" y="912"/>
              <a:ext cx="47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600" b="0">
                  <a:ea typeface="宋体" pitchFamily="2" charset="-122"/>
                </a:rPr>
                <a:t>TEM</a:t>
              </a:r>
              <a:r>
                <a:rPr lang="en-US" altLang="zh-CN" sz="1600" b="0" baseline="-25000">
                  <a:ea typeface="宋体" pitchFamily="2" charset="-122"/>
                </a:rPr>
                <a:t>03</a:t>
              </a:r>
            </a:p>
          </p:txBody>
        </p:sp>
        <p:sp>
          <p:nvSpPr>
            <p:cNvPr id="25615" name="Text Box 23"/>
            <p:cNvSpPr txBox="1">
              <a:spLocks noChangeArrowheads="1"/>
            </p:cNvSpPr>
            <p:nvPr/>
          </p:nvSpPr>
          <p:spPr bwMode="auto">
            <a:xfrm>
              <a:off x="3792" y="912"/>
              <a:ext cx="484"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600" b="0">
                  <a:ea typeface="宋体" pitchFamily="2" charset="-122"/>
                </a:rPr>
                <a:t>TEM</a:t>
              </a:r>
              <a:r>
                <a:rPr lang="en-US" altLang="zh-CN" sz="1600" b="0" baseline="-25000">
                  <a:ea typeface="宋体" pitchFamily="2" charset="-122"/>
                </a:rPr>
                <a:t>11</a:t>
              </a:r>
            </a:p>
          </p:txBody>
        </p:sp>
        <p:sp>
          <p:nvSpPr>
            <p:cNvPr id="25616" name="Text Box 24"/>
            <p:cNvSpPr txBox="1">
              <a:spLocks noChangeArrowheads="1"/>
            </p:cNvSpPr>
            <p:nvPr/>
          </p:nvSpPr>
          <p:spPr bwMode="auto">
            <a:xfrm>
              <a:off x="4464" y="912"/>
              <a:ext cx="484"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600" b="0">
                  <a:ea typeface="宋体" pitchFamily="2" charset="-122"/>
                </a:rPr>
                <a:t>TEM</a:t>
              </a:r>
              <a:r>
                <a:rPr lang="en-US" altLang="zh-CN" sz="1600" b="0" baseline="-25000">
                  <a:ea typeface="宋体" pitchFamily="2" charset="-122"/>
                </a:rPr>
                <a:t>31</a:t>
              </a:r>
            </a:p>
          </p:txBody>
        </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02" name="Object 2"/>
          <p:cNvGraphicFramePr>
            <a:graphicFrameLocks noChangeAspect="1"/>
          </p:cNvGraphicFramePr>
          <p:nvPr/>
        </p:nvGraphicFramePr>
        <p:xfrm>
          <a:off x="1636713" y="3032125"/>
          <a:ext cx="1193800" cy="701675"/>
        </p:xfrm>
        <a:graphic>
          <a:graphicData uri="http://schemas.openxmlformats.org/presentationml/2006/ole">
            <mc:AlternateContent xmlns:mc="http://schemas.openxmlformats.org/markup-compatibility/2006">
              <mc:Choice xmlns:v="urn:schemas-microsoft-com:vml" Requires="v">
                <p:oleObj spid="_x0000_s113672" name="Equation" r:id="rId3" imgW="431640" imgH="253800" progId="Equation.DSMT4">
                  <p:embed/>
                </p:oleObj>
              </mc:Choice>
              <mc:Fallback>
                <p:oleObj name="Equation" r:id="rId3" imgW="43164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713" y="3032125"/>
                        <a:ext cx="11938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5840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123950"/>
            <a:ext cx="8675688"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04" name="Line 4"/>
          <p:cNvSpPr>
            <a:spLocks noChangeShapeType="1"/>
          </p:cNvSpPr>
          <p:nvPr/>
        </p:nvSpPr>
        <p:spPr bwMode="auto">
          <a:xfrm>
            <a:off x="2124075" y="2924175"/>
            <a:ext cx="0" cy="2889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405" name="Object 5"/>
          <p:cNvGraphicFramePr>
            <a:graphicFrameLocks noChangeAspect="1"/>
          </p:cNvGraphicFramePr>
          <p:nvPr/>
        </p:nvGraphicFramePr>
        <p:xfrm>
          <a:off x="3348038" y="3122613"/>
          <a:ext cx="771525" cy="666750"/>
        </p:xfrm>
        <a:graphic>
          <a:graphicData uri="http://schemas.openxmlformats.org/presentationml/2006/ole">
            <mc:AlternateContent xmlns:mc="http://schemas.openxmlformats.org/markup-compatibility/2006">
              <mc:Choice xmlns:v="urn:schemas-microsoft-com:vml" Requires="v">
                <p:oleObj spid="_x0000_s113673" name="Equation" r:id="rId6" imgW="279360" imgH="241200" progId="Equation.DSMT4">
                  <p:embed/>
                </p:oleObj>
              </mc:Choice>
              <mc:Fallback>
                <p:oleObj name="Equation" r:id="rId6" imgW="27936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3122613"/>
                        <a:ext cx="771525"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06" name="Line 6"/>
          <p:cNvSpPr>
            <a:spLocks noChangeShapeType="1"/>
          </p:cNvSpPr>
          <p:nvPr/>
        </p:nvSpPr>
        <p:spPr bwMode="auto">
          <a:xfrm>
            <a:off x="3635375" y="2924175"/>
            <a:ext cx="0" cy="2889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407" name="Object 7"/>
          <p:cNvGraphicFramePr>
            <a:graphicFrameLocks noChangeAspect="1"/>
          </p:cNvGraphicFramePr>
          <p:nvPr/>
        </p:nvGraphicFramePr>
        <p:xfrm>
          <a:off x="4518025" y="3051175"/>
          <a:ext cx="1193800" cy="701675"/>
        </p:xfrm>
        <a:graphic>
          <a:graphicData uri="http://schemas.openxmlformats.org/presentationml/2006/ole">
            <mc:AlternateContent xmlns:mc="http://schemas.openxmlformats.org/markup-compatibility/2006">
              <mc:Choice xmlns:v="urn:schemas-microsoft-com:vml" Requires="v">
                <p:oleObj spid="_x0000_s113674" name="Equation" r:id="rId8" imgW="431640" imgH="253800" progId="Equation.DSMT4">
                  <p:embed/>
                </p:oleObj>
              </mc:Choice>
              <mc:Fallback>
                <p:oleObj name="Equation" r:id="rId8" imgW="431640" imgH="253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8025" y="3051175"/>
                        <a:ext cx="11938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08" name="Line 8"/>
          <p:cNvSpPr>
            <a:spLocks noChangeShapeType="1"/>
          </p:cNvSpPr>
          <p:nvPr/>
        </p:nvSpPr>
        <p:spPr bwMode="auto">
          <a:xfrm>
            <a:off x="5003800" y="2924175"/>
            <a:ext cx="0" cy="2889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409" name="Object 9"/>
          <p:cNvGraphicFramePr>
            <a:graphicFrameLocks noChangeAspect="1"/>
          </p:cNvGraphicFramePr>
          <p:nvPr/>
        </p:nvGraphicFramePr>
        <p:xfrm>
          <a:off x="4049713" y="1123950"/>
          <a:ext cx="808037" cy="666750"/>
        </p:xfrm>
        <a:graphic>
          <a:graphicData uri="http://schemas.openxmlformats.org/presentationml/2006/ole">
            <mc:AlternateContent xmlns:mc="http://schemas.openxmlformats.org/markup-compatibility/2006">
              <mc:Choice xmlns:v="urn:schemas-microsoft-com:vml" Requires="v">
                <p:oleObj spid="_x0000_s113675" name="Equation" r:id="rId10" imgW="291960" imgH="241200" progId="Equation.DSMT4">
                  <p:embed/>
                </p:oleObj>
              </mc:Choice>
              <mc:Fallback>
                <p:oleObj name="Equation" r:id="rId10" imgW="29196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9713" y="1123950"/>
                        <a:ext cx="808037"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10" name="Object 10"/>
          <p:cNvGraphicFramePr>
            <a:graphicFrameLocks noChangeAspect="1"/>
          </p:cNvGraphicFramePr>
          <p:nvPr/>
        </p:nvGraphicFramePr>
        <p:xfrm>
          <a:off x="3635375" y="1916113"/>
          <a:ext cx="576263" cy="431800"/>
        </p:xfrm>
        <a:graphic>
          <a:graphicData uri="http://schemas.openxmlformats.org/presentationml/2006/ole">
            <mc:AlternateContent xmlns:mc="http://schemas.openxmlformats.org/markup-compatibility/2006">
              <mc:Choice xmlns:v="urn:schemas-microsoft-com:vml" Requires="v">
                <p:oleObj spid="_x0000_s113676" name="Equation" r:id="rId12" imgW="304560" imgH="228600" progId="Equation.DSMT4">
                  <p:embed/>
                </p:oleObj>
              </mc:Choice>
              <mc:Fallback>
                <p:oleObj name="Equation" r:id="rId12" imgW="30456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35375" y="1916113"/>
                        <a:ext cx="5762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11" name="Object 11"/>
          <p:cNvGraphicFramePr>
            <a:graphicFrameLocks noChangeAspect="1"/>
          </p:cNvGraphicFramePr>
          <p:nvPr/>
        </p:nvGraphicFramePr>
        <p:xfrm>
          <a:off x="3659188" y="2205038"/>
          <a:ext cx="528637" cy="431800"/>
        </p:xfrm>
        <a:graphic>
          <a:graphicData uri="http://schemas.openxmlformats.org/presentationml/2006/ole">
            <mc:AlternateContent xmlns:mc="http://schemas.openxmlformats.org/markup-compatibility/2006">
              <mc:Choice xmlns:v="urn:schemas-microsoft-com:vml" Requires="v">
                <p:oleObj spid="_x0000_s113677" name="Equation" r:id="rId14" imgW="279360" imgH="228600" progId="Equation.DSMT4">
                  <p:embed/>
                </p:oleObj>
              </mc:Choice>
              <mc:Fallback>
                <p:oleObj name="Equation" r:id="rId14" imgW="27936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59188" y="2205038"/>
                        <a:ext cx="52863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13" name="Text Box 13"/>
          <p:cNvSpPr txBox="1">
            <a:spLocks noChangeArrowheads="1"/>
          </p:cNvSpPr>
          <p:nvPr/>
        </p:nvSpPr>
        <p:spPr bwMode="auto">
          <a:xfrm>
            <a:off x="2700338" y="4076700"/>
            <a:ext cx="3313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sym typeface="Symbol" pitchFamily="18" charset="2"/>
              </a:rPr>
              <a:t>共焦腔的振荡频谱</a:t>
            </a:r>
          </a:p>
        </p:txBody>
      </p:sp>
    </p:spTree>
    <p:extLst>
      <p:ext uri="{BB962C8B-B14F-4D97-AF65-F5344CB8AC3E}">
        <p14:creationId xmlns:p14="http://schemas.microsoft.com/office/powerpoint/2010/main" val="18213773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8403"/>
                                        </p:tgtEl>
                                        <p:attrNameLst>
                                          <p:attrName>style.visibility</p:attrName>
                                        </p:attrNameLst>
                                      </p:cBhvr>
                                      <p:to>
                                        <p:strVal val="visible"/>
                                      </p:to>
                                    </p:set>
                                    <p:animEffect transition="in" filter="checkerboard(across)">
                                      <p:cBhvr>
                                        <p:cTn id="7" dur="500"/>
                                        <p:tgtEl>
                                          <p:spTgt spid="358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8404"/>
                                        </p:tgtEl>
                                        <p:attrNameLst>
                                          <p:attrName>style.visibility</p:attrName>
                                        </p:attrNameLst>
                                      </p:cBhvr>
                                      <p:to>
                                        <p:strVal val="visible"/>
                                      </p:to>
                                    </p:set>
                                    <p:animEffect transition="in" filter="checkerboard(across)">
                                      <p:cBhvr>
                                        <p:cTn id="12" dur="500"/>
                                        <p:tgtEl>
                                          <p:spTgt spid="358404"/>
                                        </p:tgtEl>
                                      </p:cBhvr>
                                    </p:animEffect>
                                  </p:childTnLst>
                                </p:cTn>
                              </p:par>
                              <p:par>
                                <p:cTn id="13" presetID="5" presetClass="entr" presetSubtype="10" fill="hold" nodeType="withEffect">
                                  <p:stCondLst>
                                    <p:cond delay="0"/>
                                  </p:stCondLst>
                                  <p:childTnLst>
                                    <p:set>
                                      <p:cBhvr>
                                        <p:cTn id="14" dur="1" fill="hold">
                                          <p:stCondLst>
                                            <p:cond delay="0"/>
                                          </p:stCondLst>
                                        </p:cTn>
                                        <p:tgtEl>
                                          <p:spTgt spid="358402"/>
                                        </p:tgtEl>
                                        <p:attrNameLst>
                                          <p:attrName>style.visibility</p:attrName>
                                        </p:attrNameLst>
                                      </p:cBhvr>
                                      <p:to>
                                        <p:strVal val="visible"/>
                                      </p:to>
                                    </p:set>
                                    <p:animEffect transition="in" filter="checkerboard(across)">
                                      <p:cBhvr>
                                        <p:cTn id="15" dur="500"/>
                                        <p:tgtEl>
                                          <p:spTgt spid="35840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58406"/>
                                        </p:tgtEl>
                                        <p:attrNameLst>
                                          <p:attrName>style.visibility</p:attrName>
                                        </p:attrNameLst>
                                      </p:cBhvr>
                                      <p:to>
                                        <p:strVal val="visible"/>
                                      </p:to>
                                    </p:set>
                                    <p:animEffect transition="in" filter="checkerboard(across)">
                                      <p:cBhvr>
                                        <p:cTn id="20" dur="500"/>
                                        <p:tgtEl>
                                          <p:spTgt spid="358406"/>
                                        </p:tgtEl>
                                      </p:cBhvr>
                                    </p:animEffect>
                                  </p:childTnLst>
                                </p:cTn>
                              </p:par>
                              <p:par>
                                <p:cTn id="21" presetID="5" presetClass="entr" presetSubtype="10" fill="hold" nodeType="withEffect">
                                  <p:stCondLst>
                                    <p:cond delay="0"/>
                                  </p:stCondLst>
                                  <p:childTnLst>
                                    <p:set>
                                      <p:cBhvr>
                                        <p:cTn id="22" dur="1" fill="hold">
                                          <p:stCondLst>
                                            <p:cond delay="0"/>
                                          </p:stCondLst>
                                        </p:cTn>
                                        <p:tgtEl>
                                          <p:spTgt spid="358405"/>
                                        </p:tgtEl>
                                        <p:attrNameLst>
                                          <p:attrName>style.visibility</p:attrName>
                                        </p:attrNameLst>
                                      </p:cBhvr>
                                      <p:to>
                                        <p:strVal val="visible"/>
                                      </p:to>
                                    </p:set>
                                    <p:animEffect transition="in" filter="checkerboard(across)">
                                      <p:cBhvr>
                                        <p:cTn id="23" dur="500"/>
                                        <p:tgtEl>
                                          <p:spTgt spid="35840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58408"/>
                                        </p:tgtEl>
                                        <p:attrNameLst>
                                          <p:attrName>style.visibility</p:attrName>
                                        </p:attrNameLst>
                                      </p:cBhvr>
                                      <p:to>
                                        <p:strVal val="visible"/>
                                      </p:to>
                                    </p:set>
                                    <p:animEffect transition="in" filter="checkerboard(across)">
                                      <p:cBhvr>
                                        <p:cTn id="28" dur="500"/>
                                        <p:tgtEl>
                                          <p:spTgt spid="358408"/>
                                        </p:tgtEl>
                                      </p:cBhvr>
                                    </p:animEffect>
                                  </p:childTnLst>
                                </p:cTn>
                              </p:par>
                              <p:par>
                                <p:cTn id="29" presetID="5" presetClass="entr" presetSubtype="10" fill="hold" nodeType="withEffect">
                                  <p:stCondLst>
                                    <p:cond delay="0"/>
                                  </p:stCondLst>
                                  <p:childTnLst>
                                    <p:set>
                                      <p:cBhvr>
                                        <p:cTn id="30" dur="1" fill="hold">
                                          <p:stCondLst>
                                            <p:cond delay="0"/>
                                          </p:stCondLst>
                                        </p:cTn>
                                        <p:tgtEl>
                                          <p:spTgt spid="358407"/>
                                        </p:tgtEl>
                                        <p:attrNameLst>
                                          <p:attrName>style.visibility</p:attrName>
                                        </p:attrNameLst>
                                      </p:cBhvr>
                                      <p:to>
                                        <p:strVal val="visible"/>
                                      </p:to>
                                    </p:set>
                                    <p:animEffect transition="in" filter="checkerboard(across)">
                                      <p:cBhvr>
                                        <p:cTn id="31" dur="500"/>
                                        <p:tgtEl>
                                          <p:spTgt spid="35840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nodeType="clickEffect">
                                  <p:stCondLst>
                                    <p:cond delay="0"/>
                                  </p:stCondLst>
                                  <p:childTnLst>
                                    <p:set>
                                      <p:cBhvr>
                                        <p:cTn id="35" dur="1" fill="hold">
                                          <p:stCondLst>
                                            <p:cond delay="0"/>
                                          </p:stCondLst>
                                        </p:cTn>
                                        <p:tgtEl>
                                          <p:spTgt spid="358409"/>
                                        </p:tgtEl>
                                        <p:attrNameLst>
                                          <p:attrName>style.visibility</p:attrName>
                                        </p:attrNameLst>
                                      </p:cBhvr>
                                      <p:to>
                                        <p:strVal val="visible"/>
                                      </p:to>
                                    </p:set>
                                    <p:anim calcmode="lin" valueType="num">
                                      <p:cBhvr>
                                        <p:cTn id="36" dur="1000" fill="hold"/>
                                        <p:tgtEl>
                                          <p:spTgt spid="358409"/>
                                        </p:tgtEl>
                                        <p:attrNameLst>
                                          <p:attrName>ppt_w</p:attrName>
                                        </p:attrNameLst>
                                      </p:cBhvr>
                                      <p:tavLst>
                                        <p:tav tm="0">
                                          <p:val>
                                            <p:strVal val="#ppt_w*0.70"/>
                                          </p:val>
                                        </p:tav>
                                        <p:tav tm="100000">
                                          <p:val>
                                            <p:strVal val="#ppt_w"/>
                                          </p:val>
                                        </p:tav>
                                      </p:tavLst>
                                    </p:anim>
                                    <p:anim calcmode="lin" valueType="num">
                                      <p:cBhvr>
                                        <p:cTn id="37" dur="1000" fill="hold"/>
                                        <p:tgtEl>
                                          <p:spTgt spid="358409"/>
                                        </p:tgtEl>
                                        <p:attrNameLst>
                                          <p:attrName>ppt_h</p:attrName>
                                        </p:attrNameLst>
                                      </p:cBhvr>
                                      <p:tavLst>
                                        <p:tav tm="0">
                                          <p:val>
                                            <p:strVal val="#ppt_h"/>
                                          </p:val>
                                        </p:tav>
                                        <p:tav tm="100000">
                                          <p:val>
                                            <p:strVal val="#ppt_h"/>
                                          </p:val>
                                        </p:tav>
                                      </p:tavLst>
                                    </p:anim>
                                    <p:animEffect transition="in" filter="fade">
                                      <p:cBhvr>
                                        <p:cTn id="38" dur="1000"/>
                                        <p:tgtEl>
                                          <p:spTgt spid="35840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358411"/>
                                        </p:tgtEl>
                                        <p:attrNameLst>
                                          <p:attrName>style.visibility</p:attrName>
                                        </p:attrNameLst>
                                      </p:cBhvr>
                                      <p:to>
                                        <p:strVal val="visible"/>
                                      </p:to>
                                    </p:set>
                                    <p:animEffect transition="in" filter="checkerboard(across)">
                                      <p:cBhvr>
                                        <p:cTn id="43" dur="500"/>
                                        <p:tgtEl>
                                          <p:spTgt spid="358411"/>
                                        </p:tgtEl>
                                      </p:cBhvr>
                                    </p:animEffect>
                                  </p:childTnLst>
                                </p:cTn>
                              </p:par>
                              <p:par>
                                <p:cTn id="44" presetID="5" presetClass="entr" presetSubtype="10" fill="hold" nodeType="withEffect">
                                  <p:stCondLst>
                                    <p:cond delay="0"/>
                                  </p:stCondLst>
                                  <p:childTnLst>
                                    <p:set>
                                      <p:cBhvr>
                                        <p:cTn id="45" dur="1" fill="hold">
                                          <p:stCondLst>
                                            <p:cond delay="0"/>
                                          </p:stCondLst>
                                        </p:cTn>
                                        <p:tgtEl>
                                          <p:spTgt spid="358410"/>
                                        </p:tgtEl>
                                        <p:attrNameLst>
                                          <p:attrName>style.visibility</p:attrName>
                                        </p:attrNameLst>
                                      </p:cBhvr>
                                      <p:to>
                                        <p:strVal val="visible"/>
                                      </p:to>
                                    </p:set>
                                    <p:animEffect transition="in" filter="checkerboard(across)">
                                      <p:cBhvr>
                                        <p:cTn id="46" dur="500"/>
                                        <p:tgtEl>
                                          <p:spTgt spid="35841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58413"/>
                                        </p:tgtEl>
                                        <p:attrNameLst>
                                          <p:attrName>style.visibility</p:attrName>
                                        </p:attrNameLst>
                                      </p:cBhvr>
                                      <p:to>
                                        <p:strVal val="visible"/>
                                      </p:to>
                                    </p:set>
                                    <p:animEffect transition="in" filter="blinds(horizontal)">
                                      <p:cBhvr>
                                        <p:cTn id="51" dur="500"/>
                                        <p:tgtEl>
                                          <p:spTgt spid="358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P spid="358406" grpId="0" animBg="1"/>
      <p:bldP spid="358408" grpId="0" animBg="1"/>
      <p:bldP spid="3584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6" name="Rectangle 10"/>
          <p:cNvSpPr>
            <a:spLocks noChangeArrowheads="1"/>
          </p:cNvSpPr>
          <p:nvPr/>
        </p:nvSpPr>
        <p:spPr bwMode="auto">
          <a:xfrm>
            <a:off x="323850" y="333375"/>
            <a:ext cx="8459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solidFill>
                  <a:srgbClr val="CC3300"/>
                </a:solidFill>
                <a:latin typeface="楷体" panose="02010609060101010101" pitchFamily="49" charset="-122"/>
                <a:ea typeface="楷体" panose="02010609060101010101" pitchFamily="49" charset="-122"/>
              </a:rPr>
              <a:t>三、均匀平面波模型法分析开腔傍轴传播的谐振条件</a:t>
            </a:r>
          </a:p>
        </p:txBody>
      </p:sp>
      <p:sp>
        <p:nvSpPr>
          <p:cNvPr id="280587" name="Rectangle 11"/>
          <p:cNvSpPr>
            <a:spLocks noChangeArrowheads="1"/>
          </p:cNvSpPr>
          <p:nvPr/>
        </p:nvSpPr>
        <p:spPr bwMode="auto">
          <a:xfrm>
            <a:off x="973138" y="1052513"/>
            <a:ext cx="7885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楷体" panose="02010609060101010101" pitchFamily="49" charset="-122"/>
                <a:ea typeface="楷体" panose="02010609060101010101" pitchFamily="49" charset="-122"/>
              </a:rPr>
              <a:t>以</a:t>
            </a:r>
            <a:r>
              <a:rPr kumimoji="0" lang="en-US" altLang="zh-CN" sz="2800" dirty="0">
                <a:latin typeface="楷体" panose="02010609060101010101" pitchFamily="49" charset="-122"/>
                <a:ea typeface="楷体" panose="02010609060101010101" pitchFamily="49" charset="-122"/>
              </a:rPr>
              <a:t>F-P</a:t>
            </a:r>
            <a:r>
              <a:rPr kumimoji="0" lang="zh-CN" altLang="en-US" sz="2800" dirty="0">
                <a:latin typeface="楷体" panose="02010609060101010101" pitchFamily="49" charset="-122"/>
                <a:ea typeface="楷体" panose="02010609060101010101" pitchFamily="49" charset="-122"/>
              </a:rPr>
              <a:t>腔中光沿轴向进行传输的情形为例讨论！</a:t>
            </a:r>
          </a:p>
        </p:txBody>
      </p:sp>
      <p:sp>
        <p:nvSpPr>
          <p:cNvPr id="280588" name="Text Box 12"/>
          <p:cNvSpPr txBox="1">
            <a:spLocks noChangeArrowheads="1"/>
          </p:cNvSpPr>
          <p:nvPr/>
        </p:nvSpPr>
        <p:spPr bwMode="auto">
          <a:xfrm>
            <a:off x="755650" y="1787525"/>
            <a:ext cx="8208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、腔内要形成的稳定的驻波模式，必须满足驻波条件</a:t>
            </a:r>
          </a:p>
        </p:txBody>
      </p:sp>
      <p:grpSp>
        <p:nvGrpSpPr>
          <p:cNvPr id="2" name="Group 21"/>
          <p:cNvGrpSpPr>
            <a:grpSpLocks/>
          </p:cNvGrpSpPr>
          <p:nvPr/>
        </p:nvGrpSpPr>
        <p:grpSpPr bwMode="auto">
          <a:xfrm>
            <a:off x="2124075" y="3363913"/>
            <a:ext cx="4826000" cy="1624012"/>
            <a:chOff x="1338" y="2119"/>
            <a:chExt cx="3040" cy="1023"/>
          </a:xfrm>
        </p:grpSpPr>
        <p:sp>
          <p:nvSpPr>
            <p:cNvPr id="2055" name="Rectangle 14"/>
            <p:cNvSpPr>
              <a:spLocks noChangeArrowheads="1"/>
            </p:cNvSpPr>
            <p:nvPr/>
          </p:nvSpPr>
          <p:spPr bwMode="auto">
            <a:xfrm>
              <a:off x="1338" y="2119"/>
              <a:ext cx="3040" cy="1023"/>
            </a:xfrm>
            <a:prstGeom prst="rect">
              <a:avLst/>
            </a:prstGeom>
            <a:solidFill>
              <a:schemeClr val="tx1">
                <a:alpha val="32941"/>
              </a:schemeClr>
            </a:solidFill>
            <a:ln w="9525">
              <a:solidFill>
                <a:schemeClr val="tx1"/>
              </a:solidFill>
              <a:miter lim="800000"/>
              <a:headEnd/>
              <a:tailEnd/>
            </a:ln>
          </p:spPr>
          <p:txBody>
            <a:bodyPr wrap="none" anchor="ct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graphicFrame>
          <p:nvGraphicFramePr>
            <p:cNvPr id="2050" name="Object 15"/>
            <p:cNvGraphicFramePr>
              <a:graphicFrameLocks noChangeAspect="1"/>
            </p:cNvGraphicFramePr>
            <p:nvPr/>
          </p:nvGraphicFramePr>
          <p:xfrm>
            <a:off x="1517" y="2188"/>
            <a:ext cx="2586" cy="814"/>
          </p:xfrm>
          <a:graphic>
            <a:graphicData uri="http://schemas.openxmlformats.org/presentationml/2006/ole">
              <mc:AlternateContent xmlns:mc="http://schemas.openxmlformats.org/markup-compatibility/2006">
                <mc:Choice xmlns:v="urn:schemas-microsoft-com:vml" Requires="v">
                  <p:oleObj spid="_x0000_s2061" name="VISIO" r:id="rId3" imgW="3983400" imgH="1780200" progId="Visio.Drawing.6">
                    <p:embed/>
                  </p:oleObj>
                </mc:Choice>
                <mc:Fallback>
                  <p:oleObj name="VISIO" r:id="rId3" imgW="3983400" imgH="1780200" progId="Visio.Drawing.6">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l="13194" r="14912"/>
                        <a:stretch>
                          <a:fillRect/>
                        </a:stretch>
                      </p:blipFill>
                      <p:spPr bwMode="auto">
                        <a:xfrm>
                          <a:off x="1517" y="2188"/>
                          <a:ext cx="2586" cy="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Line 16"/>
            <p:cNvSpPr>
              <a:spLocks noChangeShapeType="1"/>
            </p:cNvSpPr>
            <p:nvPr/>
          </p:nvSpPr>
          <p:spPr bwMode="auto">
            <a:xfrm>
              <a:off x="2710" y="2188"/>
              <a:ext cx="567"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 name="Line 17"/>
            <p:cNvSpPr>
              <a:spLocks noChangeShapeType="1"/>
            </p:cNvSpPr>
            <p:nvPr/>
          </p:nvSpPr>
          <p:spPr bwMode="auto">
            <a:xfrm flipH="1">
              <a:off x="2715" y="3073"/>
              <a:ext cx="567"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 name="Rectangle 18"/>
            <p:cNvSpPr>
              <a:spLocks noChangeArrowheads="1"/>
            </p:cNvSpPr>
            <p:nvPr/>
          </p:nvSpPr>
          <p:spPr bwMode="auto">
            <a:xfrm>
              <a:off x="1398" y="2119"/>
              <a:ext cx="127" cy="1009"/>
            </a:xfrm>
            <a:prstGeom prst="rect">
              <a:avLst/>
            </a:prstGeom>
            <a:solidFill>
              <a:srgbClr val="FF00FF"/>
            </a:solidFill>
            <a:ln w="9525">
              <a:solidFill>
                <a:schemeClr val="tx1"/>
              </a:solidFill>
              <a:miter lim="800000"/>
              <a:headEnd/>
              <a:tailEnd/>
            </a:ln>
          </p:spPr>
          <p:txBody>
            <a:bodyPr wrap="none" anchor="ct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2059" name="Rectangle 19"/>
            <p:cNvSpPr>
              <a:spLocks noChangeArrowheads="1"/>
            </p:cNvSpPr>
            <p:nvPr/>
          </p:nvSpPr>
          <p:spPr bwMode="auto">
            <a:xfrm>
              <a:off x="4080" y="2119"/>
              <a:ext cx="126" cy="1009"/>
            </a:xfrm>
            <a:prstGeom prst="rect">
              <a:avLst/>
            </a:prstGeom>
            <a:solidFill>
              <a:srgbClr val="FF00FF"/>
            </a:solidFill>
            <a:ln w="9525">
              <a:solidFill>
                <a:schemeClr val="tx1"/>
              </a:solidFill>
              <a:miter lim="800000"/>
              <a:headEnd/>
              <a:tailEnd/>
            </a:ln>
          </p:spPr>
          <p:txBody>
            <a:bodyPr wrap="none" anchor="ct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0586"/>
                                        </p:tgtEl>
                                        <p:attrNameLst>
                                          <p:attrName>style.visibility</p:attrName>
                                        </p:attrNameLst>
                                      </p:cBhvr>
                                      <p:to>
                                        <p:strVal val="visible"/>
                                      </p:to>
                                    </p:set>
                                    <p:animEffect transition="in" filter="blinds(horizontal)">
                                      <p:cBhvr>
                                        <p:cTn id="7" dur="500"/>
                                        <p:tgtEl>
                                          <p:spTgt spid="280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0587"/>
                                        </p:tgtEl>
                                        <p:attrNameLst>
                                          <p:attrName>style.visibility</p:attrName>
                                        </p:attrNameLst>
                                      </p:cBhvr>
                                      <p:to>
                                        <p:strVal val="visible"/>
                                      </p:to>
                                    </p:set>
                                    <p:animEffect transition="in" filter="checkerboard(across)">
                                      <p:cBhvr>
                                        <p:cTn id="12" dur="500"/>
                                        <p:tgtEl>
                                          <p:spTgt spid="280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80588">
                                            <p:txEl>
                                              <p:pRg st="0" end="0"/>
                                            </p:txEl>
                                          </p:spTgt>
                                        </p:tgtEl>
                                        <p:attrNameLst>
                                          <p:attrName>style.visibility</p:attrName>
                                        </p:attrNameLst>
                                      </p:cBhvr>
                                      <p:to>
                                        <p:strVal val="visible"/>
                                      </p:to>
                                    </p:set>
                                    <p:animEffect transition="in" filter="box(in)">
                                      <p:cBhvr>
                                        <p:cTn id="17" dur="500"/>
                                        <p:tgtEl>
                                          <p:spTgt spid="28058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6" grpId="0"/>
      <p:bldP spid="28058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ChangeArrowheads="1"/>
          </p:cNvSpPr>
          <p:nvPr/>
        </p:nvSpPr>
        <p:spPr bwMode="auto">
          <a:xfrm>
            <a:off x="755650" y="1052513"/>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楷体" panose="02010609060101010101" pitchFamily="49" charset="-122"/>
                <a:ea typeface="楷体" panose="02010609060101010101" pitchFamily="49" charset="-122"/>
              </a:rPr>
              <a:t>假设：</a:t>
            </a:r>
            <a:r>
              <a:rPr kumimoji="0" lang="en-US" altLang="zh-CN" sz="2800" i="1" dirty="0">
                <a:latin typeface="Times New Roman" pitchFamily="18" charset="0"/>
                <a:ea typeface="楷体" panose="02010609060101010101" pitchFamily="49" charset="-122"/>
              </a:rPr>
              <a:t>n</a:t>
            </a:r>
            <a:r>
              <a:rPr kumimoji="0" lang="zh-CN" altLang="en-US" sz="2800" dirty="0">
                <a:latin typeface="楷体" panose="02010609060101010101" pitchFamily="49" charset="-122"/>
                <a:ea typeface="楷体" panose="02010609060101010101" pitchFamily="49" charset="-122"/>
              </a:rPr>
              <a:t>为腔内介质的折射率，  为腔长，</a:t>
            </a:r>
          </a:p>
        </p:txBody>
      </p:sp>
      <p:graphicFrame>
        <p:nvGraphicFramePr>
          <p:cNvPr id="247812" name="Object 4"/>
          <p:cNvGraphicFramePr>
            <a:graphicFrameLocks noChangeAspect="1"/>
          </p:cNvGraphicFramePr>
          <p:nvPr/>
        </p:nvGraphicFramePr>
        <p:xfrm>
          <a:off x="873125" y="3068638"/>
          <a:ext cx="3141663" cy="1009650"/>
        </p:xfrm>
        <a:graphic>
          <a:graphicData uri="http://schemas.openxmlformats.org/presentationml/2006/ole">
            <mc:AlternateContent xmlns:mc="http://schemas.openxmlformats.org/markup-compatibility/2006">
              <mc:Choice xmlns:v="urn:schemas-microsoft-com:vml" Requires="v">
                <p:oleObj spid="_x0000_s3095" name="Equation" r:id="rId3" imgW="1460160" imgH="469800" progId="Equation.DSMT4">
                  <p:embed/>
                </p:oleObj>
              </mc:Choice>
              <mc:Fallback>
                <p:oleObj name="Equation" r:id="rId3" imgW="1460160" imgH="469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3068638"/>
                        <a:ext cx="3141663" cy="10096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7813" name="Object 5"/>
          <p:cNvGraphicFramePr>
            <a:graphicFrameLocks noChangeAspect="1"/>
          </p:cNvGraphicFramePr>
          <p:nvPr/>
        </p:nvGraphicFramePr>
        <p:xfrm>
          <a:off x="7380288" y="1052513"/>
          <a:ext cx="490537" cy="517525"/>
        </p:xfrm>
        <a:graphic>
          <a:graphicData uri="http://schemas.openxmlformats.org/presentationml/2006/ole">
            <mc:AlternateContent xmlns:mc="http://schemas.openxmlformats.org/markup-compatibility/2006">
              <mc:Choice xmlns:v="urn:schemas-microsoft-com:vml" Requires="v">
                <p:oleObj spid="_x0000_s3096" name="公式" r:id="rId5" imgW="228600" imgH="241200" progId="Equation.3">
                  <p:embed/>
                </p:oleObj>
              </mc:Choice>
              <mc:Fallback>
                <p:oleObj name="公式" r:id="rId5" imgW="228600" imgH="24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0288" y="1052513"/>
                        <a:ext cx="490537" cy="5175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14" name="Rectangle 6"/>
          <p:cNvSpPr>
            <a:spLocks noChangeArrowheads="1"/>
          </p:cNvSpPr>
          <p:nvPr/>
        </p:nvSpPr>
        <p:spPr bwMode="auto">
          <a:xfrm>
            <a:off x="754063" y="1700213"/>
            <a:ext cx="7489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楷体" panose="02010609060101010101" pitchFamily="49" charset="-122"/>
                <a:ea typeface="楷体" panose="02010609060101010101" pitchFamily="49" charset="-122"/>
              </a:rPr>
              <a:t>为光在真空中的波长。  为腔的光学长度。</a:t>
            </a:r>
          </a:p>
        </p:txBody>
      </p:sp>
      <p:graphicFrame>
        <p:nvGraphicFramePr>
          <p:cNvPr id="247815" name="Object 7"/>
          <p:cNvGraphicFramePr>
            <a:graphicFrameLocks noChangeAspect="1"/>
          </p:cNvGraphicFramePr>
          <p:nvPr/>
        </p:nvGraphicFramePr>
        <p:xfrm>
          <a:off x="4356100" y="1844675"/>
          <a:ext cx="354013" cy="354013"/>
        </p:xfrm>
        <a:graphic>
          <a:graphicData uri="http://schemas.openxmlformats.org/presentationml/2006/ole">
            <mc:AlternateContent xmlns:mc="http://schemas.openxmlformats.org/markup-compatibility/2006">
              <mc:Choice xmlns:v="urn:schemas-microsoft-com:vml" Requires="v">
                <p:oleObj spid="_x0000_s3097" name="公式" r:id="rId7" imgW="164880" imgH="164880" progId="Equation.3">
                  <p:embed/>
                </p:oleObj>
              </mc:Choice>
              <mc:Fallback>
                <p:oleObj name="公式" r:id="rId7" imgW="164880" imgH="1648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1844675"/>
                        <a:ext cx="354013" cy="3540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7817" name="Object 9"/>
          <p:cNvGraphicFramePr>
            <a:graphicFrameLocks noChangeAspect="1"/>
          </p:cNvGraphicFramePr>
          <p:nvPr/>
        </p:nvGraphicFramePr>
        <p:xfrm>
          <a:off x="1116013" y="2420938"/>
          <a:ext cx="274637" cy="354012"/>
        </p:xfrm>
        <a:graphic>
          <a:graphicData uri="http://schemas.openxmlformats.org/presentationml/2006/ole">
            <mc:AlternateContent xmlns:mc="http://schemas.openxmlformats.org/markup-compatibility/2006">
              <mc:Choice xmlns:v="urn:schemas-microsoft-com:vml" Requires="v">
                <p:oleObj spid="_x0000_s3098" name="公式" r:id="rId9" imgW="126720" imgH="164880" progId="Equation.3">
                  <p:embed/>
                </p:oleObj>
              </mc:Choice>
              <mc:Fallback>
                <p:oleObj name="公式" r:id="rId9" imgW="126720" imgH="1648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2420938"/>
                        <a:ext cx="274637" cy="3540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18" name="Rectangle 10"/>
          <p:cNvSpPr>
            <a:spLocks noChangeArrowheads="1"/>
          </p:cNvSpPr>
          <p:nvPr/>
        </p:nvSpPr>
        <p:spPr bwMode="auto">
          <a:xfrm>
            <a:off x="1476375" y="2276475"/>
            <a:ext cx="2951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ea typeface="楷体" panose="02010609060101010101" pitchFamily="49" charset="-122"/>
              </a:rPr>
              <a:t>为整数。则：</a:t>
            </a:r>
          </a:p>
        </p:txBody>
      </p:sp>
      <p:sp>
        <p:nvSpPr>
          <p:cNvPr id="247819" name="AutoShape 11"/>
          <p:cNvSpPr>
            <a:spLocks noChangeArrowheads="1"/>
          </p:cNvSpPr>
          <p:nvPr/>
        </p:nvSpPr>
        <p:spPr bwMode="auto">
          <a:xfrm>
            <a:off x="4067175" y="3429000"/>
            <a:ext cx="433388" cy="360363"/>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graphicFrame>
        <p:nvGraphicFramePr>
          <p:cNvPr id="247820" name="Object 12"/>
          <p:cNvGraphicFramePr>
            <a:graphicFrameLocks noChangeAspect="1"/>
          </p:cNvGraphicFramePr>
          <p:nvPr/>
        </p:nvGraphicFramePr>
        <p:xfrm>
          <a:off x="4656138" y="3141663"/>
          <a:ext cx="1503362" cy="846137"/>
        </p:xfrm>
        <a:graphic>
          <a:graphicData uri="http://schemas.openxmlformats.org/presentationml/2006/ole">
            <mc:AlternateContent xmlns:mc="http://schemas.openxmlformats.org/markup-compatibility/2006">
              <mc:Choice xmlns:v="urn:schemas-microsoft-com:vml" Requires="v">
                <p:oleObj spid="_x0000_s3099" name="Equation" r:id="rId11" imgW="698400" imgH="393480" progId="Equation.DSMT4">
                  <p:embed/>
                </p:oleObj>
              </mc:Choice>
              <mc:Fallback>
                <p:oleObj name="Equation" r:id="rId11" imgW="698400" imgH="39348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6138" y="3141663"/>
                        <a:ext cx="1503362" cy="8461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21" name="Text Box 13"/>
          <p:cNvSpPr txBox="1">
            <a:spLocks noChangeArrowheads="1"/>
          </p:cNvSpPr>
          <p:nvPr/>
        </p:nvSpPr>
        <p:spPr bwMode="auto">
          <a:xfrm>
            <a:off x="6372225" y="3357563"/>
            <a:ext cx="2374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Times New Roman" pitchFamily="18" charset="0"/>
                <a:ea typeface="楷体" panose="02010609060101010101" pitchFamily="49" charset="-122"/>
              </a:rPr>
              <a:t>——</a:t>
            </a:r>
            <a:r>
              <a:rPr kumimoji="0" lang="zh-CN" altLang="en-US" sz="2800" dirty="0">
                <a:latin typeface="Times New Roman" pitchFamily="18" charset="0"/>
                <a:ea typeface="楷体" panose="02010609060101010101" pitchFamily="49" charset="-122"/>
              </a:rPr>
              <a:t>谐振条件</a:t>
            </a:r>
            <a:endParaRPr kumimoji="0" lang="zh-CN" altLang="en-US" sz="2800" dirty="0">
              <a:ea typeface="楷体" panose="02010609060101010101" pitchFamily="49" charset="-122"/>
            </a:endParaRPr>
          </a:p>
        </p:txBody>
      </p:sp>
      <p:sp>
        <p:nvSpPr>
          <p:cNvPr id="247824" name="AutoShape 16"/>
          <p:cNvSpPr>
            <a:spLocks noChangeArrowheads="1"/>
          </p:cNvSpPr>
          <p:nvPr/>
        </p:nvSpPr>
        <p:spPr bwMode="auto">
          <a:xfrm rot="5400000">
            <a:off x="5219701" y="4221162"/>
            <a:ext cx="360362" cy="360363"/>
          </a:xfrm>
          <a:prstGeom prst="rightArrow">
            <a:avLst>
              <a:gd name="adj1" fmla="val 50000"/>
              <a:gd name="adj2" fmla="val 25000"/>
            </a:avLst>
          </a:prstGeom>
          <a:solidFill>
            <a:srgbClr val="FFFF00"/>
          </a:solidFill>
          <a:ln w="38100">
            <a:solidFill>
              <a:srgbClr val="FF0000"/>
            </a:solidFill>
            <a:miter lim="800000"/>
            <a:headEnd/>
            <a:tailEnd/>
          </a:ln>
        </p:spPr>
        <p:txBody>
          <a:bodyPr wrap="none" anchor="ct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graphicFrame>
        <p:nvGraphicFramePr>
          <p:cNvPr id="247825" name="Object 17"/>
          <p:cNvGraphicFramePr>
            <a:graphicFrameLocks noChangeAspect="1"/>
          </p:cNvGraphicFramePr>
          <p:nvPr/>
        </p:nvGraphicFramePr>
        <p:xfrm>
          <a:off x="3924300" y="4652963"/>
          <a:ext cx="3775075" cy="846137"/>
        </p:xfrm>
        <a:graphic>
          <a:graphicData uri="http://schemas.openxmlformats.org/presentationml/2006/ole">
            <mc:AlternateContent xmlns:mc="http://schemas.openxmlformats.org/markup-compatibility/2006">
              <mc:Choice xmlns:v="urn:schemas-microsoft-com:vml" Requires="v">
                <p:oleObj spid="_x0000_s3100" name="Equation" r:id="rId13" imgW="1752480" imgH="393480" progId="Equation.DSMT4">
                  <p:embed/>
                </p:oleObj>
              </mc:Choice>
              <mc:Fallback>
                <p:oleObj name="Equation" r:id="rId13" imgW="1752480" imgH="39348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4300" y="4652963"/>
                        <a:ext cx="3775075" cy="8461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26" name="Text Box 18"/>
          <p:cNvSpPr txBox="1">
            <a:spLocks noChangeArrowheads="1"/>
          </p:cNvSpPr>
          <p:nvPr/>
        </p:nvSpPr>
        <p:spPr bwMode="auto">
          <a:xfrm>
            <a:off x="5076825" y="5734050"/>
            <a:ext cx="2374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Times New Roman" pitchFamily="18" charset="0"/>
                <a:ea typeface="楷体" panose="02010609060101010101" pitchFamily="49" charset="-122"/>
              </a:rPr>
              <a:t>——</a:t>
            </a:r>
            <a:r>
              <a:rPr kumimoji="0" lang="zh-CN" altLang="en-US" sz="2800" dirty="0">
                <a:latin typeface="Times New Roman" pitchFamily="18" charset="0"/>
                <a:ea typeface="楷体" panose="02010609060101010101" pitchFamily="49" charset="-122"/>
              </a:rPr>
              <a:t>纵模间隔</a:t>
            </a:r>
            <a:endParaRPr kumimoji="0" lang="zh-CN" altLang="en-US" sz="2800" dirty="0">
              <a:ea typeface="楷体" panose="02010609060101010101" pitchFamily="49" charset="-122"/>
            </a:endParaRPr>
          </a:p>
        </p:txBody>
      </p:sp>
      <p:graphicFrame>
        <p:nvGraphicFramePr>
          <p:cNvPr id="247836" name="Object 28"/>
          <p:cNvGraphicFramePr>
            <a:graphicFrameLocks noChangeAspect="1"/>
          </p:cNvGraphicFramePr>
          <p:nvPr/>
        </p:nvGraphicFramePr>
        <p:xfrm>
          <a:off x="5651500" y="1125538"/>
          <a:ext cx="265113" cy="358775"/>
        </p:xfrm>
        <a:graphic>
          <a:graphicData uri="http://schemas.openxmlformats.org/presentationml/2006/ole">
            <mc:AlternateContent xmlns:mc="http://schemas.openxmlformats.org/markup-compatibility/2006">
              <mc:Choice xmlns:v="urn:schemas-microsoft-com:vml" Requires="v">
                <p:oleObj spid="_x0000_s3101" name="公式" r:id="rId15" imgW="139680" imgH="164880" progId="Equation.3">
                  <p:embed/>
                </p:oleObj>
              </mc:Choice>
              <mc:Fallback>
                <p:oleObj name="公式" r:id="rId15" imgW="139680" imgH="16488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1500" y="1125538"/>
                        <a:ext cx="265113" cy="3587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7811"/>
                                        </p:tgtEl>
                                        <p:attrNameLst>
                                          <p:attrName>style.visibility</p:attrName>
                                        </p:attrNameLst>
                                      </p:cBhvr>
                                      <p:to>
                                        <p:strVal val="visible"/>
                                      </p:to>
                                    </p:set>
                                    <p:animEffect transition="in" filter="checkerboard(across)">
                                      <p:cBhvr>
                                        <p:cTn id="7" dur="500"/>
                                        <p:tgtEl>
                                          <p:spTgt spid="247811"/>
                                        </p:tgtEl>
                                      </p:cBhvr>
                                    </p:animEffect>
                                  </p:childTnLst>
                                </p:cTn>
                              </p:par>
                              <p:par>
                                <p:cTn id="8" presetID="5" presetClass="entr" presetSubtype="10" fill="hold" nodeType="withEffect">
                                  <p:stCondLst>
                                    <p:cond delay="0"/>
                                  </p:stCondLst>
                                  <p:childTnLst>
                                    <p:set>
                                      <p:cBhvr>
                                        <p:cTn id="9" dur="1" fill="hold">
                                          <p:stCondLst>
                                            <p:cond delay="0"/>
                                          </p:stCondLst>
                                        </p:cTn>
                                        <p:tgtEl>
                                          <p:spTgt spid="247813"/>
                                        </p:tgtEl>
                                        <p:attrNameLst>
                                          <p:attrName>style.visibility</p:attrName>
                                        </p:attrNameLst>
                                      </p:cBhvr>
                                      <p:to>
                                        <p:strVal val="visible"/>
                                      </p:to>
                                    </p:set>
                                    <p:animEffect transition="in" filter="checkerboard(across)">
                                      <p:cBhvr>
                                        <p:cTn id="10" dur="500"/>
                                        <p:tgtEl>
                                          <p:spTgt spid="24781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47814"/>
                                        </p:tgtEl>
                                        <p:attrNameLst>
                                          <p:attrName>style.visibility</p:attrName>
                                        </p:attrNameLst>
                                      </p:cBhvr>
                                      <p:to>
                                        <p:strVal val="visible"/>
                                      </p:to>
                                    </p:set>
                                    <p:animEffect transition="in" filter="checkerboard(across)">
                                      <p:cBhvr>
                                        <p:cTn id="13" dur="500"/>
                                        <p:tgtEl>
                                          <p:spTgt spid="247814"/>
                                        </p:tgtEl>
                                      </p:cBhvr>
                                    </p:animEffect>
                                  </p:childTnLst>
                                </p:cTn>
                              </p:par>
                              <p:par>
                                <p:cTn id="14" presetID="5" presetClass="entr" presetSubtype="10" fill="hold" nodeType="withEffect">
                                  <p:stCondLst>
                                    <p:cond delay="0"/>
                                  </p:stCondLst>
                                  <p:childTnLst>
                                    <p:set>
                                      <p:cBhvr>
                                        <p:cTn id="15" dur="1" fill="hold">
                                          <p:stCondLst>
                                            <p:cond delay="0"/>
                                          </p:stCondLst>
                                        </p:cTn>
                                        <p:tgtEl>
                                          <p:spTgt spid="247815"/>
                                        </p:tgtEl>
                                        <p:attrNameLst>
                                          <p:attrName>style.visibility</p:attrName>
                                        </p:attrNameLst>
                                      </p:cBhvr>
                                      <p:to>
                                        <p:strVal val="visible"/>
                                      </p:to>
                                    </p:set>
                                    <p:animEffect transition="in" filter="checkerboard(across)">
                                      <p:cBhvr>
                                        <p:cTn id="16" dur="500"/>
                                        <p:tgtEl>
                                          <p:spTgt spid="247815"/>
                                        </p:tgtEl>
                                      </p:cBhvr>
                                    </p:animEffect>
                                  </p:childTnLst>
                                </p:cTn>
                              </p:par>
                              <p:par>
                                <p:cTn id="17" presetID="5" presetClass="entr" presetSubtype="10" fill="hold" nodeType="withEffect">
                                  <p:stCondLst>
                                    <p:cond delay="0"/>
                                  </p:stCondLst>
                                  <p:childTnLst>
                                    <p:set>
                                      <p:cBhvr>
                                        <p:cTn id="18" dur="1" fill="hold">
                                          <p:stCondLst>
                                            <p:cond delay="0"/>
                                          </p:stCondLst>
                                        </p:cTn>
                                        <p:tgtEl>
                                          <p:spTgt spid="247817"/>
                                        </p:tgtEl>
                                        <p:attrNameLst>
                                          <p:attrName>style.visibility</p:attrName>
                                        </p:attrNameLst>
                                      </p:cBhvr>
                                      <p:to>
                                        <p:strVal val="visible"/>
                                      </p:to>
                                    </p:set>
                                    <p:animEffect transition="in" filter="checkerboard(across)">
                                      <p:cBhvr>
                                        <p:cTn id="19" dur="500"/>
                                        <p:tgtEl>
                                          <p:spTgt spid="24781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47818"/>
                                        </p:tgtEl>
                                        <p:attrNameLst>
                                          <p:attrName>style.visibility</p:attrName>
                                        </p:attrNameLst>
                                      </p:cBhvr>
                                      <p:to>
                                        <p:strVal val="visible"/>
                                      </p:to>
                                    </p:set>
                                    <p:animEffect transition="in" filter="checkerboard(across)">
                                      <p:cBhvr>
                                        <p:cTn id="22" dur="500"/>
                                        <p:tgtEl>
                                          <p:spTgt spid="247818"/>
                                        </p:tgtEl>
                                      </p:cBhvr>
                                    </p:animEffect>
                                  </p:childTnLst>
                                </p:cTn>
                              </p:par>
                              <p:par>
                                <p:cTn id="23" presetID="1" presetClass="entr" presetSubtype="0" fill="hold" nodeType="withEffect">
                                  <p:stCondLst>
                                    <p:cond delay="0"/>
                                  </p:stCondLst>
                                  <p:childTnLst>
                                    <p:set>
                                      <p:cBhvr>
                                        <p:cTn id="24" dur="1" fill="hold">
                                          <p:stCondLst>
                                            <p:cond delay="0"/>
                                          </p:stCondLst>
                                        </p:cTn>
                                        <p:tgtEl>
                                          <p:spTgt spid="24783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47812"/>
                                        </p:tgtEl>
                                        <p:attrNameLst>
                                          <p:attrName>style.visibility</p:attrName>
                                        </p:attrNameLst>
                                      </p:cBhvr>
                                      <p:to>
                                        <p:strVal val="visible"/>
                                      </p:to>
                                    </p:set>
                                    <p:animEffect transition="in" filter="wipe(down)">
                                      <p:cBhvr>
                                        <p:cTn id="29" dur="500"/>
                                        <p:tgtEl>
                                          <p:spTgt spid="2478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247819"/>
                                        </p:tgtEl>
                                        <p:attrNameLst>
                                          <p:attrName>style.visibility</p:attrName>
                                        </p:attrNameLst>
                                      </p:cBhvr>
                                      <p:to>
                                        <p:strVal val="visible"/>
                                      </p:to>
                                    </p:set>
                                    <p:animEffect transition="in" filter="diamond(in)">
                                      <p:cBhvr>
                                        <p:cTn id="34" dur="500"/>
                                        <p:tgtEl>
                                          <p:spTgt spid="2478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247820"/>
                                        </p:tgtEl>
                                        <p:attrNameLst>
                                          <p:attrName>style.visibility</p:attrName>
                                        </p:attrNameLst>
                                      </p:cBhvr>
                                      <p:to>
                                        <p:strVal val="visible"/>
                                      </p:to>
                                    </p:set>
                                    <p:animEffect transition="in" filter="wipe(down)">
                                      <p:cBhvr>
                                        <p:cTn id="39" dur="500"/>
                                        <p:tgtEl>
                                          <p:spTgt spid="24782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47821">
                                            <p:txEl>
                                              <p:pRg st="0" end="0"/>
                                            </p:txEl>
                                          </p:spTgt>
                                        </p:tgtEl>
                                        <p:attrNameLst>
                                          <p:attrName>style.visibility</p:attrName>
                                        </p:attrNameLst>
                                      </p:cBhvr>
                                      <p:to>
                                        <p:strVal val="visible"/>
                                      </p:to>
                                    </p:set>
                                    <p:animEffect transition="in" filter="box(in)">
                                      <p:cBhvr>
                                        <p:cTn id="44" dur="500"/>
                                        <p:tgtEl>
                                          <p:spTgt spid="247821">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8" presetClass="entr" presetSubtype="16" fill="hold" grpId="0" nodeType="clickEffect">
                                  <p:stCondLst>
                                    <p:cond delay="0"/>
                                  </p:stCondLst>
                                  <p:childTnLst>
                                    <p:set>
                                      <p:cBhvr>
                                        <p:cTn id="48" dur="1" fill="hold">
                                          <p:stCondLst>
                                            <p:cond delay="0"/>
                                          </p:stCondLst>
                                        </p:cTn>
                                        <p:tgtEl>
                                          <p:spTgt spid="247824"/>
                                        </p:tgtEl>
                                        <p:attrNameLst>
                                          <p:attrName>style.visibility</p:attrName>
                                        </p:attrNameLst>
                                      </p:cBhvr>
                                      <p:to>
                                        <p:strVal val="visible"/>
                                      </p:to>
                                    </p:set>
                                    <p:animEffect transition="in" filter="diamond(in)">
                                      <p:cBhvr>
                                        <p:cTn id="49" dur="500"/>
                                        <p:tgtEl>
                                          <p:spTgt spid="24782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247825"/>
                                        </p:tgtEl>
                                        <p:attrNameLst>
                                          <p:attrName>style.visibility</p:attrName>
                                        </p:attrNameLst>
                                      </p:cBhvr>
                                      <p:to>
                                        <p:strVal val="visible"/>
                                      </p:to>
                                    </p:set>
                                    <p:animEffect transition="in" filter="wipe(down)">
                                      <p:cBhvr>
                                        <p:cTn id="54" dur="500"/>
                                        <p:tgtEl>
                                          <p:spTgt spid="24782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247826">
                                            <p:txEl>
                                              <p:pRg st="0" end="0"/>
                                            </p:txEl>
                                          </p:spTgt>
                                        </p:tgtEl>
                                        <p:attrNameLst>
                                          <p:attrName>style.visibility</p:attrName>
                                        </p:attrNameLst>
                                      </p:cBhvr>
                                      <p:to>
                                        <p:strVal val="visible"/>
                                      </p:to>
                                    </p:set>
                                    <p:animEffect transition="in" filter="box(in)">
                                      <p:cBhvr>
                                        <p:cTn id="59" dur="500"/>
                                        <p:tgtEl>
                                          <p:spTgt spid="2478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p:bldP spid="247814" grpId="0"/>
      <p:bldP spid="247818" grpId="0"/>
      <p:bldP spid="247819" grpId="0" animBg="1"/>
      <p:bldP spid="2478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8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678113"/>
            <a:ext cx="5545137"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8835" name="Object 3"/>
          <p:cNvGraphicFramePr>
            <a:graphicFrameLocks noChangeAspect="1"/>
          </p:cNvGraphicFramePr>
          <p:nvPr/>
        </p:nvGraphicFramePr>
        <p:xfrm>
          <a:off x="2700338" y="2678113"/>
          <a:ext cx="504825" cy="434975"/>
        </p:xfrm>
        <a:graphic>
          <a:graphicData uri="http://schemas.openxmlformats.org/presentationml/2006/ole">
            <mc:AlternateContent xmlns:mc="http://schemas.openxmlformats.org/markup-compatibility/2006">
              <mc:Choice xmlns:v="urn:schemas-microsoft-com:vml" Requires="v">
                <p:oleObj spid="_x0000_s4114" name="公式" r:id="rId4" imgW="279360" imgH="241200" progId="Equation.3">
                  <p:embed/>
                </p:oleObj>
              </mc:Choice>
              <mc:Fallback>
                <p:oleObj name="公式" r:id="rId4" imgW="27936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2678113"/>
                        <a:ext cx="504825" cy="4349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36" name="Object 4"/>
          <p:cNvGraphicFramePr>
            <a:graphicFrameLocks noChangeAspect="1"/>
          </p:cNvGraphicFramePr>
          <p:nvPr/>
        </p:nvGraphicFramePr>
        <p:xfrm>
          <a:off x="1908175" y="3111500"/>
          <a:ext cx="504825" cy="412750"/>
        </p:xfrm>
        <a:graphic>
          <a:graphicData uri="http://schemas.openxmlformats.org/presentationml/2006/ole">
            <mc:AlternateContent xmlns:mc="http://schemas.openxmlformats.org/markup-compatibility/2006">
              <mc:Choice xmlns:v="urn:schemas-microsoft-com:vml" Requires="v">
                <p:oleObj spid="_x0000_s4115" name="公式" r:id="rId6" imgW="279360" imgH="228600" progId="Equation.3">
                  <p:embed/>
                </p:oleObj>
              </mc:Choice>
              <mc:Fallback>
                <p:oleObj name="公式" r:id="rId6" imgW="27936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3111500"/>
                        <a:ext cx="504825" cy="4127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37" name="Object 5"/>
          <p:cNvGraphicFramePr>
            <a:graphicFrameLocks noChangeAspect="1"/>
          </p:cNvGraphicFramePr>
          <p:nvPr/>
        </p:nvGraphicFramePr>
        <p:xfrm>
          <a:off x="1189038" y="3973513"/>
          <a:ext cx="504825" cy="412750"/>
        </p:xfrm>
        <a:graphic>
          <a:graphicData uri="http://schemas.openxmlformats.org/presentationml/2006/ole">
            <mc:AlternateContent xmlns:mc="http://schemas.openxmlformats.org/markup-compatibility/2006">
              <mc:Choice xmlns:v="urn:schemas-microsoft-com:vml" Requires="v">
                <p:oleObj spid="_x0000_s4116" name="公式" r:id="rId8" imgW="279360" imgH="228600" progId="Equation.3">
                  <p:embed/>
                </p:oleObj>
              </mc:Choice>
              <mc:Fallback>
                <p:oleObj name="公式" r:id="rId8" imgW="27936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9038" y="3973513"/>
                        <a:ext cx="504825" cy="4127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8838" name="Text Box 6"/>
          <p:cNvSpPr txBox="1">
            <a:spLocks noChangeArrowheads="1"/>
          </p:cNvSpPr>
          <p:nvPr/>
        </p:nvSpPr>
        <p:spPr bwMode="auto">
          <a:xfrm>
            <a:off x="1908175" y="3902075"/>
            <a:ext cx="2374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Times New Roman" pitchFamily="18" charset="0"/>
                <a:ea typeface="楷体" panose="02010609060101010101" pitchFamily="49" charset="-122"/>
              </a:rPr>
              <a:t>：单模线宽</a:t>
            </a:r>
            <a:endParaRPr kumimoji="0" lang="zh-CN" altLang="en-US" sz="2800" dirty="0">
              <a:ea typeface="楷体" panose="02010609060101010101" pitchFamily="49" charset="-122"/>
            </a:endParaRPr>
          </a:p>
        </p:txBody>
      </p:sp>
      <p:sp>
        <p:nvSpPr>
          <p:cNvPr id="248840" name="Rectangle 8"/>
          <p:cNvSpPr>
            <a:spLocks noChangeArrowheads="1"/>
          </p:cNvSpPr>
          <p:nvPr/>
        </p:nvSpPr>
        <p:spPr bwMode="auto">
          <a:xfrm>
            <a:off x="5651500" y="3933825"/>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ea typeface="楷体" panose="02010609060101010101" pitchFamily="49" charset="-122"/>
              </a:rPr>
              <a:t>频率梳</a:t>
            </a:r>
          </a:p>
        </p:txBody>
      </p:sp>
      <p:sp>
        <p:nvSpPr>
          <p:cNvPr id="248843" name="Text Box 11"/>
          <p:cNvSpPr txBox="1">
            <a:spLocks noChangeArrowheads="1"/>
          </p:cNvSpPr>
          <p:nvPr/>
        </p:nvSpPr>
        <p:spPr bwMode="auto">
          <a:xfrm>
            <a:off x="755650" y="836613"/>
            <a:ext cx="324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、模式特点</a:t>
            </a:r>
          </a:p>
        </p:txBody>
      </p:sp>
      <p:sp>
        <p:nvSpPr>
          <p:cNvPr id="248844" name="Text Box 12"/>
          <p:cNvSpPr txBox="1">
            <a:spLocks noChangeArrowheads="1"/>
          </p:cNvSpPr>
          <p:nvPr/>
        </p:nvSpPr>
        <p:spPr bwMode="auto">
          <a:xfrm>
            <a:off x="827088" y="1484313"/>
            <a:ext cx="7489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①</a:t>
            </a:r>
            <a:r>
              <a:rPr kumimoji="0" lang="zh-CN" altLang="en-US" sz="2800" dirty="0">
                <a:latin typeface="楷体" panose="02010609060101010101" pitchFamily="49" charset="-122"/>
                <a:ea typeface="楷体" panose="02010609060101010101" pitchFamily="49" charset="-122"/>
              </a:rPr>
              <a:t>满足谐振条件的各个频率即纵模由</a:t>
            </a:r>
            <a:r>
              <a:rPr kumimoji="0" lang="en-US" altLang="zh-CN" sz="2800" dirty="0">
                <a:latin typeface="楷体" panose="02010609060101010101" pitchFamily="49" charset="-122"/>
                <a:ea typeface="楷体" panose="02010609060101010101" pitchFamily="49" charset="-122"/>
              </a:rPr>
              <a:t>q</a:t>
            </a:r>
            <a:r>
              <a:rPr kumimoji="0" lang="zh-CN" altLang="en-US" sz="2800" dirty="0">
                <a:latin typeface="楷体" panose="02010609060101010101" pitchFamily="49" charset="-122"/>
                <a:ea typeface="楷体" panose="02010609060101010101" pitchFamily="49" charset="-122"/>
              </a:rPr>
              <a:t>决定，且是分立的！</a:t>
            </a:r>
          </a:p>
        </p:txBody>
      </p:sp>
      <p:graphicFrame>
        <p:nvGraphicFramePr>
          <p:cNvPr id="248845" name="Object 13"/>
          <p:cNvGraphicFramePr>
            <a:graphicFrameLocks noChangeAspect="1"/>
          </p:cNvGraphicFramePr>
          <p:nvPr/>
        </p:nvGraphicFramePr>
        <p:xfrm>
          <a:off x="7215188" y="1928813"/>
          <a:ext cx="1503362" cy="846137"/>
        </p:xfrm>
        <a:graphic>
          <a:graphicData uri="http://schemas.openxmlformats.org/presentationml/2006/ole">
            <mc:AlternateContent xmlns:mc="http://schemas.openxmlformats.org/markup-compatibility/2006">
              <mc:Choice xmlns:v="urn:schemas-microsoft-com:vml" Requires="v">
                <p:oleObj spid="_x0000_s4117" name="Equation" r:id="rId9" imgW="698400" imgH="393480" progId="Equation.DSMT4">
                  <p:embed/>
                </p:oleObj>
              </mc:Choice>
              <mc:Fallback>
                <p:oleObj name="Equation" r:id="rId9" imgW="698400" imgH="39348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15188" y="1928813"/>
                        <a:ext cx="1503362" cy="8461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8846" name="Text Box 14"/>
          <p:cNvSpPr txBox="1">
            <a:spLocks noChangeArrowheads="1"/>
          </p:cNvSpPr>
          <p:nvPr/>
        </p:nvSpPr>
        <p:spPr bwMode="auto">
          <a:xfrm>
            <a:off x="827088" y="4781550"/>
            <a:ext cx="7559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ea typeface="楷体" panose="02010609060101010101" pitchFamily="49" charset="-122"/>
              </a:rPr>
              <a:t>②</a:t>
            </a:r>
            <a:r>
              <a:rPr kumimoji="0" lang="zh-CN" altLang="en-US" sz="2800" dirty="0">
                <a:ea typeface="楷体" panose="02010609060101010101" pitchFamily="49" charset="-122"/>
              </a:rPr>
              <a:t>在</a:t>
            </a:r>
            <a:r>
              <a:rPr kumimoji="0" lang="en-US" altLang="zh-CN" sz="2800" dirty="0">
                <a:latin typeface="Times New Roman" pitchFamily="18" charset="0"/>
                <a:ea typeface="楷体" panose="02010609060101010101" pitchFamily="49" charset="-122"/>
              </a:rPr>
              <a:t>F-P</a:t>
            </a:r>
            <a:r>
              <a:rPr kumimoji="0" lang="zh-CN" altLang="en-US" sz="2800" dirty="0">
                <a:latin typeface="Times New Roman" pitchFamily="18" charset="0"/>
                <a:ea typeface="楷体" panose="02010609060101010101" pitchFamily="49" charset="-122"/>
              </a:rPr>
              <a:t>腔中横截面内的场是均匀分布。</a:t>
            </a:r>
          </a:p>
        </p:txBody>
      </p:sp>
      <p:graphicFrame>
        <p:nvGraphicFramePr>
          <p:cNvPr id="248847" name="Object 15"/>
          <p:cNvGraphicFramePr>
            <a:graphicFrameLocks noChangeAspect="1"/>
          </p:cNvGraphicFramePr>
          <p:nvPr/>
        </p:nvGraphicFramePr>
        <p:xfrm>
          <a:off x="7215188" y="2857500"/>
          <a:ext cx="1555750" cy="890588"/>
        </p:xfrm>
        <a:graphic>
          <a:graphicData uri="http://schemas.openxmlformats.org/presentationml/2006/ole">
            <mc:AlternateContent xmlns:mc="http://schemas.openxmlformats.org/markup-compatibility/2006">
              <mc:Choice xmlns:v="urn:schemas-microsoft-com:vml" Requires="v">
                <p:oleObj spid="_x0000_s4118" name="Equation" r:id="rId11" imgW="685800" imgH="393480" progId="Equation.DSMT4">
                  <p:embed/>
                </p:oleObj>
              </mc:Choice>
              <mc:Fallback>
                <p:oleObj name="Equation" r:id="rId11" imgW="685800" imgH="39348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15188" y="2857500"/>
                        <a:ext cx="1555750" cy="8905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8834"/>
                                        </p:tgtEl>
                                        <p:attrNameLst>
                                          <p:attrName>style.visibility</p:attrName>
                                        </p:attrNameLst>
                                      </p:cBhvr>
                                      <p:to>
                                        <p:strVal val="visible"/>
                                      </p:to>
                                    </p:set>
                                    <p:animEffect transition="in" filter="blinds(horizontal)">
                                      <p:cBhvr>
                                        <p:cTn id="7" dur="500"/>
                                        <p:tgtEl>
                                          <p:spTgt spid="248834"/>
                                        </p:tgtEl>
                                      </p:cBhvr>
                                    </p:animEffect>
                                  </p:childTnLst>
                                </p:cTn>
                              </p:par>
                              <p:par>
                                <p:cTn id="8" presetID="3" presetClass="entr" presetSubtype="10" fill="hold" nodeType="withEffect">
                                  <p:stCondLst>
                                    <p:cond delay="0"/>
                                  </p:stCondLst>
                                  <p:childTnLst>
                                    <p:set>
                                      <p:cBhvr>
                                        <p:cTn id="9" dur="1" fill="hold">
                                          <p:stCondLst>
                                            <p:cond delay="0"/>
                                          </p:stCondLst>
                                        </p:cTn>
                                        <p:tgtEl>
                                          <p:spTgt spid="248835"/>
                                        </p:tgtEl>
                                        <p:attrNameLst>
                                          <p:attrName>style.visibility</p:attrName>
                                        </p:attrNameLst>
                                      </p:cBhvr>
                                      <p:to>
                                        <p:strVal val="visible"/>
                                      </p:to>
                                    </p:set>
                                    <p:animEffect transition="in" filter="blinds(horizontal)">
                                      <p:cBhvr>
                                        <p:cTn id="10" dur="500"/>
                                        <p:tgtEl>
                                          <p:spTgt spid="248835"/>
                                        </p:tgtEl>
                                      </p:cBhvr>
                                    </p:animEffect>
                                  </p:childTnLst>
                                </p:cTn>
                              </p:par>
                              <p:par>
                                <p:cTn id="11" presetID="3" presetClass="entr" presetSubtype="10" fill="hold" nodeType="withEffect">
                                  <p:stCondLst>
                                    <p:cond delay="0"/>
                                  </p:stCondLst>
                                  <p:childTnLst>
                                    <p:set>
                                      <p:cBhvr>
                                        <p:cTn id="12" dur="1" fill="hold">
                                          <p:stCondLst>
                                            <p:cond delay="0"/>
                                          </p:stCondLst>
                                        </p:cTn>
                                        <p:tgtEl>
                                          <p:spTgt spid="248836"/>
                                        </p:tgtEl>
                                        <p:attrNameLst>
                                          <p:attrName>style.visibility</p:attrName>
                                        </p:attrNameLst>
                                      </p:cBhvr>
                                      <p:to>
                                        <p:strVal val="visible"/>
                                      </p:to>
                                    </p:set>
                                    <p:animEffect transition="in" filter="blinds(horizontal)">
                                      <p:cBhvr>
                                        <p:cTn id="13" dur="500"/>
                                        <p:tgtEl>
                                          <p:spTgt spid="2488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8840"/>
                                        </p:tgtEl>
                                        <p:attrNameLst>
                                          <p:attrName>style.visibility</p:attrName>
                                        </p:attrNameLst>
                                      </p:cBhvr>
                                      <p:to>
                                        <p:strVal val="visible"/>
                                      </p:to>
                                    </p:set>
                                    <p:animEffect transition="in" filter="blinds(horizontal)">
                                      <p:cBhvr>
                                        <p:cTn id="18" dur="500"/>
                                        <p:tgtEl>
                                          <p:spTgt spid="24884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48843">
                                            <p:txEl>
                                              <p:pRg st="0" end="0"/>
                                            </p:txEl>
                                          </p:spTgt>
                                        </p:tgtEl>
                                        <p:attrNameLst>
                                          <p:attrName>style.visibility</p:attrName>
                                        </p:attrNameLst>
                                      </p:cBhvr>
                                      <p:to>
                                        <p:strVal val="visible"/>
                                      </p:to>
                                    </p:set>
                                    <p:animEffect transition="in" filter="box(in)">
                                      <p:cBhvr>
                                        <p:cTn id="23" dur="500"/>
                                        <p:tgtEl>
                                          <p:spTgt spid="24884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248844">
                                            <p:txEl>
                                              <p:pRg st="0" end="0"/>
                                            </p:txEl>
                                          </p:spTgt>
                                        </p:tgtEl>
                                        <p:attrNameLst>
                                          <p:attrName>style.visibility</p:attrName>
                                        </p:attrNameLst>
                                      </p:cBhvr>
                                      <p:to>
                                        <p:strVal val="visible"/>
                                      </p:to>
                                    </p:set>
                                    <p:animEffect transition="in" filter="box(in)">
                                      <p:cBhvr>
                                        <p:cTn id="28" dur="500"/>
                                        <p:tgtEl>
                                          <p:spTgt spid="248844">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248845"/>
                                        </p:tgtEl>
                                        <p:attrNameLst>
                                          <p:attrName>style.visibility</p:attrName>
                                        </p:attrNameLst>
                                      </p:cBhvr>
                                      <p:to>
                                        <p:strVal val="visible"/>
                                      </p:to>
                                    </p:set>
                                    <p:animEffect transition="in" filter="wipe(down)">
                                      <p:cBhvr>
                                        <p:cTn id="33" dur="500"/>
                                        <p:tgtEl>
                                          <p:spTgt spid="2488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248837"/>
                                        </p:tgtEl>
                                        <p:attrNameLst>
                                          <p:attrName>style.visibility</p:attrName>
                                        </p:attrNameLst>
                                      </p:cBhvr>
                                      <p:to>
                                        <p:strVal val="visible"/>
                                      </p:to>
                                    </p:set>
                                    <p:animEffect transition="in" filter="box(in)">
                                      <p:cBhvr>
                                        <p:cTn id="38" dur="500"/>
                                        <p:tgtEl>
                                          <p:spTgt spid="248837"/>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48838"/>
                                        </p:tgtEl>
                                        <p:attrNameLst>
                                          <p:attrName>style.visibility</p:attrName>
                                        </p:attrNameLst>
                                      </p:cBhvr>
                                      <p:to>
                                        <p:strVal val="visible"/>
                                      </p:to>
                                    </p:set>
                                    <p:animEffect transition="in" filter="box(in)">
                                      <p:cBhvr>
                                        <p:cTn id="41" dur="500"/>
                                        <p:tgtEl>
                                          <p:spTgt spid="24883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248846">
                                            <p:txEl>
                                              <p:pRg st="0" end="0"/>
                                            </p:txEl>
                                          </p:spTgt>
                                        </p:tgtEl>
                                        <p:attrNameLst>
                                          <p:attrName>style.visibility</p:attrName>
                                        </p:attrNameLst>
                                      </p:cBhvr>
                                      <p:to>
                                        <p:strVal val="visible"/>
                                      </p:to>
                                    </p:set>
                                    <p:animEffect transition="in" filter="box(in)">
                                      <p:cBhvr>
                                        <p:cTn id="46" dur="500"/>
                                        <p:tgtEl>
                                          <p:spTgt spid="248846">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248847"/>
                                        </p:tgtEl>
                                        <p:attrNameLst>
                                          <p:attrName>style.visibility</p:attrName>
                                        </p:attrNameLst>
                                      </p:cBhvr>
                                      <p:to>
                                        <p:strVal val="visible"/>
                                      </p:to>
                                    </p:set>
                                    <p:animEffect transition="in" filter="wipe(down)">
                                      <p:cBhvr>
                                        <p:cTn id="51" dur="500"/>
                                        <p:tgtEl>
                                          <p:spTgt spid="248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8" grpId="0"/>
      <p:bldP spid="2488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ext Box 2"/>
          <p:cNvSpPr txBox="1">
            <a:spLocks noChangeArrowheads="1"/>
          </p:cNvSpPr>
          <p:nvPr/>
        </p:nvSpPr>
        <p:spPr bwMode="auto">
          <a:xfrm>
            <a:off x="468313" y="260350"/>
            <a:ext cx="7559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solidFill>
                  <a:srgbClr val="CC3300"/>
                </a:solidFill>
                <a:latin typeface="楷体" panose="02010609060101010101" pitchFamily="49" charset="-122"/>
                <a:ea typeface="楷体" panose="02010609060101010101" pitchFamily="49" charset="-122"/>
              </a:rPr>
              <a:t>四、光腔的损耗分类及其描述</a:t>
            </a:r>
          </a:p>
        </p:txBody>
      </p:sp>
      <p:sp>
        <p:nvSpPr>
          <p:cNvPr id="250883" name="Text Box 3"/>
          <p:cNvSpPr txBox="1">
            <a:spLocks noChangeArrowheads="1"/>
          </p:cNvSpPr>
          <p:nvPr/>
        </p:nvSpPr>
        <p:spPr bwMode="auto">
          <a:xfrm>
            <a:off x="755650" y="908050"/>
            <a:ext cx="2160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、分类</a:t>
            </a:r>
          </a:p>
        </p:txBody>
      </p:sp>
      <p:sp>
        <p:nvSpPr>
          <p:cNvPr id="250885" name="Text Box 5"/>
          <p:cNvSpPr txBox="1">
            <a:spLocks noChangeArrowheads="1"/>
          </p:cNvSpPr>
          <p:nvPr/>
        </p:nvSpPr>
        <p:spPr bwMode="auto">
          <a:xfrm>
            <a:off x="971550" y="1557338"/>
            <a:ext cx="77041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a</a:t>
            </a:r>
            <a:r>
              <a:rPr kumimoji="0" lang="zh-CN" altLang="en-US" sz="2800" dirty="0">
                <a:latin typeface="楷体" panose="02010609060101010101" pitchFamily="49" charset="-122"/>
                <a:ea typeface="楷体" panose="02010609060101010101" pitchFamily="49" charset="-122"/>
              </a:rPr>
              <a:t>、几何偏折损耗：从腔的侧面偏折出去而形成的损耗。其大小与腔型、腔尺寸以及模式有关。稳定腔的小，非稳腔的高；低阶横模的小，高阶横模的高。</a:t>
            </a:r>
          </a:p>
        </p:txBody>
      </p:sp>
      <p:sp>
        <p:nvSpPr>
          <p:cNvPr id="250888" name="Text Box 8"/>
          <p:cNvSpPr txBox="1">
            <a:spLocks noChangeArrowheads="1"/>
          </p:cNvSpPr>
          <p:nvPr/>
        </p:nvSpPr>
        <p:spPr bwMode="auto">
          <a:xfrm>
            <a:off x="900113" y="3573463"/>
            <a:ext cx="777557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lnSpc>
                <a:spcPct val="110000"/>
              </a:lnSpc>
            </a:pPr>
            <a:r>
              <a:rPr kumimoji="0" lang="en-US" altLang="zh-CN" sz="2800" dirty="0">
                <a:latin typeface="楷体" panose="02010609060101010101" pitchFamily="49" charset="-122"/>
                <a:ea typeface="楷体" panose="02010609060101010101" pitchFamily="49" charset="-122"/>
              </a:rPr>
              <a:t>b</a:t>
            </a:r>
            <a:r>
              <a:rPr kumimoji="0" lang="zh-CN" altLang="en-US" sz="2800" dirty="0">
                <a:latin typeface="楷体" panose="02010609060101010101" pitchFamily="49" charset="-122"/>
                <a:ea typeface="楷体" panose="02010609060101010101" pitchFamily="49" charset="-122"/>
              </a:rPr>
              <a:t>、衍射损耗：由于腔镜尺寸有限导致的！大小与腔的菲涅耳数        、几何参数</a:t>
            </a:r>
            <a:r>
              <a:rPr kumimoji="0" lang="en-US" altLang="zh-CN" sz="2800" i="1" dirty="0">
                <a:latin typeface="楷体" panose="02010609060101010101" pitchFamily="49" charset="-122"/>
                <a:ea typeface="楷体" panose="02010609060101010101" pitchFamily="49" charset="-122"/>
              </a:rPr>
              <a:t>g</a:t>
            </a:r>
            <a:r>
              <a:rPr kumimoji="0" lang="zh-CN" altLang="en-US" sz="2800" dirty="0">
                <a:latin typeface="楷体" panose="02010609060101010101" pitchFamily="49" charset="-122"/>
                <a:ea typeface="楷体" panose="02010609060101010101" pitchFamily="49" charset="-122"/>
              </a:rPr>
              <a:t>、横模种类有关。</a:t>
            </a:r>
            <a:endParaRPr kumimoji="0" lang="zh-CN" altLang="en-US" sz="2800" baseline="-25000" dirty="0">
              <a:latin typeface="楷体" panose="02010609060101010101" pitchFamily="49" charset="-122"/>
              <a:ea typeface="楷体" panose="02010609060101010101" pitchFamily="49" charset="-122"/>
            </a:endParaRPr>
          </a:p>
        </p:txBody>
      </p:sp>
      <p:graphicFrame>
        <p:nvGraphicFramePr>
          <p:cNvPr id="250889" name="Object 9"/>
          <p:cNvGraphicFramePr>
            <a:graphicFrameLocks noChangeAspect="1"/>
          </p:cNvGraphicFramePr>
          <p:nvPr/>
        </p:nvGraphicFramePr>
        <p:xfrm>
          <a:off x="3708400" y="4076700"/>
          <a:ext cx="1239838" cy="573088"/>
        </p:xfrm>
        <a:graphic>
          <a:graphicData uri="http://schemas.openxmlformats.org/presentationml/2006/ole">
            <mc:AlternateContent xmlns:mc="http://schemas.openxmlformats.org/markup-compatibility/2006">
              <mc:Choice xmlns:v="urn:schemas-microsoft-com:vml" Requires="v">
                <p:oleObj spid="_x0000_s5129" name="公式" r:id="rId3" imgW="685800" imgH="317160" progId="Equation.3">
                  <p:embed/>
                </p:oleObj>
              </mc:Choice>
              <mc:Fallback>
                <p:oleObj name="公式" r:id="rId3" imgW="685800" imgH="31716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4076700"/>
                        <a:ext cx="1239838" cy="5730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0890" name="Text Box 10"/>
          <p:cNvSpPr txBox="1">
            <a:spLocks noChangeArrowheads="1"/>
          </p:cNvSpPr>
          <p:nvPr/>
        </p:nvSpPr>
        <p:spPr bwMode="auto">
          <a:xfrm>
            <a:off x="827088" y="5229225"/>
            <a:ext cx="7920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c</a:t>
            </a:r>
            <a:r>
              <a:rPr kumimoji="0" lang="zh-CN" altLang="en-US" sz="2800" dirty="0">
                <a:latin typeface="楷体" panose="02010609060101010101" pitchFamily="49" charset="-122"/>
                <a:ea typeface="楷体" panose="02010609060101010101" pitchFamily="49" charset="-122"/>
              </a:rPr>
              <a:t>、腔镜反射不完全引起的损耗：如镜中的吸收、散射、透射等。</a:t>
            </a:r>
            <a:endParaRPr kumimoji="0" lang="zh-CN" altLang="en-US" sz="2800" baseline="-25000" dirty="0">
              <a:latin typeface="楷体" panose="02010609060101010101" pitchFamily="49" charset="-122"/>
              <a:ea typeface="楷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0882">
                                            <p:txEl>
                                              <p:pRg st="0" end="0"/>
                                            </p:txEl>
                                          </p:spTgt>
                                        </p:tgtEl>
                                        <p:attrNameLst>
                                          <p:attrName>style.visibility</p:attrName>
                                        </p:attrNameLst>
                                      </p:cBhvr>
                                      <p:to>
                                        <p:strVal val="visible"/>
                                      </p:to>
                                    </p:set>
                                    <p:animEffect transition="in" filter="box(in)">
                                      <p:cBhvr>
                                        <p:cTn id="7" dur="500"/>
                                        <p:tgtEl>
                                          <p:spTgt spid="2508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50883">
                                            <p:txEl>
                                              <p:pRg st="0" end="0"/>
                                            </p:txEl>
                                          </p:spTgt>
                                        </p:tgtEl>
                                        <p:attrNameLst>
                                          <p:attrName>style.visibility</p:attrName>
                                        </p:attrNameLst>
                                      </p:cBhvr>
                                      <p:to>
                                        <p:strVal val="visible"/>
                                      </p:to>
                                    </p:set>
                                    <p:animEffect transition="in" filter="box(in)">
                                      <p:cBhvr>
                                        <p:cTn id="12" dur="500"/>
                                        <p:tgtEl>
                                          <p:spTgt spid="2508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50885">
                                            <p:txEl>
                                              <p:pRg st="0" end="0"/>
                                            </p:txEl>
                                          </p:spTgt>
                                        </p:tgtEl>
                                        <p:attrNameLst>
                                          <p:attrName>style.visibility</p:attrName>
                                        </p:attrNameLst>
                                      </p:cBhvr>
                                      <p:to>
                                        <p:strVal val="visible"/>
                                      </p:to>
                                    </p:set>
                                    <p:animEffect transition="in" filter="box(in)">
                                      <p:cBhvr>
                                        <p:cTn id="17" dur="500"/>
                                        <p:tgtEl>
                                          <p:spTgt spid="25088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0888"/>
                                        </p:tgtEl>
                                        <p:attrNameLst>
                                          <p:attrName>style.visibility</p:attrName>
                                        </p:attrNameLst>
                                      </p:cBhvr>
                                      <p:to>
                                        <p:strVal val="visible"/>
                                      </p:to>
                                    </p:set>
                                    <p:animEffect transition="in" filter="blinds(horizontal)">
                                      <p:cBhvr>
                                        <p:cTn id="22" dur="500"/>
                                        <p:tgtEl>
                                          <p:spTgt spid="250888"/>
                                        </p:tgtEl>
                                      </p:cBhvr>
                                    </p:animEffect>
                                  </p:childTnLst>
                                </p:cTn>
                              </p:par>
                              <p:par>
                                <p:cTn id="23" presetID="3" presetClass="entr" presetSubtype="10" fill="hold" nodeType="withEffect">
                                  <p:stCondLst>
                                    <p:cond delay="0"/>
                                  </p:stCondLst>
                                  <p:childTnLst>
                                    <p:set>
                                      <p:cBhvr>
                                        <p:cTn id="24" dur="1" fill="hold">
                                          <p:stCondLst>
                                            <p:cond delay="0"/>
                                          </p:stCondLst>
                                        </p:cTn>
                                        <p:tgtEl>
                                          <p:spTgt spid="250889"/>
                                        </p:tgtEl>
                                        <p:attrNameLst>
                                          <p:attrName>style.visibility</p:attrName>
                                        </p:attrNameLst>
                                      </p:cBhvr>
                                      <p:to>
                                        <p:strVal val="visible"/>
                                      </p:to>
                                    </p:set>
                                    <p:animEffect transition="in" filter="blinds(horizontal)">
                                      <p:cBhvr>
                                        <p:cTn id="25" dur="500"/>
                                        <p:tgtEl>
                                          <p:spTgt spid="25088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50890"/>
                                        </p:tgtEl>
                                        <p:attrNameLst>
                                          <p:attrName>style.visibility</p:attrName>
                                        </p:attrNameLst>
                                      </p:cBhvr>
                                      <p:to>
                                        <p:strVal val="visible"/>
                                      </p:to>
                                    </p:set>
                                    <p:animEffect transition="in" filter="blinds(horizontal)">
                                      <p:cBhvr>
                                        <p:cTn id="30" dur="500"/>
                                        <p:tgtEl>
                                          <p:spTgt spid="250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8" grpId="0"/>
      <p:bldP spid="2508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11" name="Text Box 7"/>
          <p:cNvSpPr txBox="1">
            <a:spLocks noChangeArrowheads="1"/>
          </p:cNvSpPr>
          <p:nvPr/>
        </p:nvSpPr>
        <p:spPr bwMode="auto">
          <a:xfrm>
            <a:off x="827088" y="1125538"/>
            <a:ext cx="7993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d</a:t>
            </a:r>
            <a:r>
              <a:rPr kumimoji="0" lang="zh-CN" altLang="en-US" sz="2800" dirty="0">
                <a:latin typeface="楷体" panose="02010609060101010101" pitchFamily="49" charset="-122"/>
                <a:ea typeface="楷体" panose="02010609060101010101" pitchFamily="49" charset="-122"/>
              </a:rPr>
              <a:t>、内损：材料中的非激活吸收、散射、腔内插入元件引起的损耗等。</a:t>
            </a:r>
          </a:p>
        </p:txBody>
      </p:sp>
      <p:sp>
        <p:nvSpPr>
          <p:cNvPr id="251912" name="Text Box 8"/>
          <p:cNvSpPr txBox="1">
            <a:spLocks noChangeArrowheads="1"/>
          </p:cNvSpPr>
          <p:nvPr/>
        </p:nvSpPr>
        <p:spPr bwMode="auto">
          <a:xfrm>
            <a:off x="971550" y="2420938"/>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solidFill>
                  <a:srgbClr val="CC3300"/>
                </a:solidFill>
                <a:latin typeface="楷体" panose="02010609060101010101" pitchFamily="49" charset="-122"/>
                <a:ea typeface="楷体" panose="02010609060101010101" pitchFamily="49" charset="-122"/>
              </a:rPr>
              <a:t>说明：</a:t>
            </a:r>
            <a:r>
              <a:rPr kumimoji="0" lang="en-US" altLang="zh-CN" sz="2800" dirty="0">
                <a:latin typeface="楷体" panose="02010609060101010101" pitchFamily="49" charset="-122"/>
                <a:ea typeface="楷体" panose="02010609060101010101" pitchFamily="49" charset="-122"/>
              </a:rPr>
              <a:t>a</a:t>
            </a:r>
            <a:r>
              <a:rPr kumimoji="0" lang="zh-CN" altLang="en-US" sz="2800" dirty="0">
                <a:latin typeface="楷体" panose="02010609060101010101" pitchFamily="49" charset="-122"/>
                <a:ea typeface="楷体" panose="02010609060101010101" pitchFamily="49" charset="-122"/>
              </a:rPr>
              <a:t>、</a:t>
            </a:r>
            <a:r>
              <a:rPr kumimoji="0" lang="en-US" altLang="zh-CN" sz="2800" dirty="0">
                <a:latin typeface="楷体" panose="02010609060101010101" pitchFamily="49" charset="-122"/>
                <a:ea typeface="楷体" panose="02010609060101010101" pitchFamily="49" charset="-122"/>
              </a:rPr>
              <a:t>b</a:t>
            </a:r>
            <a:r>
              <a:rPr kumimoji="0" lang="zh-CN" altLang="en-US" sz="2800" dirty="0">
                <a:latin typeface="楷体" panose="02010609060101010101" pitchFamily="49" charset="-122"/>
                <a:ea typeface="楷体" panose="02010609060101010101" pitchFamily="49" charset="-122"/>
              </a:rPr>
              <a:t>由于与模式有关，故又称为选择性损耗，</a:t>
            </a:r>
            <a:r>
              <a:rPr kumimoji="0" lang="en-US" altLang="zh-CN" sz="2800" dirty="0">
                <a:latin typeface="楷体" panose="02010609060101010101" pitchFamily="49" charset="-122"/>
                <a:ea typeface="楷体" panose="02010609060101010101" pitchFamily="49" charset="-122"/>
              </a:rPr>
              <a:t>c</a:t>
            </a:r>
            <a:r>
              <a:rPr kumimoji="0" lang="zh-CN" altLang="en-US" sz="2800" dirty="0">
                <a:latin typeface="楷体" panose="02010609060101010101" pitchFamily="49" charset="-122"/>
                <a:ea typeface="楷体" panose="02010609060101010101" pitchFamily="49" charset="-122"/>
              </a:rPr>
              <a:t>、</a:t>
            </a:r>
            <a:r>
              <a:rPr kumimoji="0" lang="en-US" altLang="zh-CN" sz="2800" dirty="0">
                <a:latin typeface="楷体" panose="02010609060101010101" pitchFamily="49" charset="-122"/>
                <a:ea typeface="楷体" panose="02010609060101010101" pitchFamily="49" charset="-122"/>
              </a:rPr>
              <a:t>d</a:t>
            </a:r>
            <a:r>
              <a:rPr kumimoji="0" lang="zh-CN" altLang="en-US" sz="2800" dirty="0">
                <a:latin typeface="楷体" panose="02010609060101010101" pitchFamily="49" charset="-122"/>
                <a:ea typeface="楷体" panose="02010609060101010101" pitchFamily="49" charset="-122"/>
              </a:rPr>
              <a:t>则为非选择性损耗。</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1911">
                                            <p:txEl>
                                              <p:pRg st="0" end="0"/>
                                            </p:txEl>
                                          </p:spTgt>
                                        </p:tgtEl>
                                        <p:attrNameLst>
                                          <p:attrName>style.visibility</p:attrName>
                                        </p:attrNameLst>
                                      </p:cBhvr>
                                      <p:to>
                                        <p:strVal val="visible"/>
                                      </p:to>
                                    </p:set>
                                    <p:animEffect transition="in" filter="box(in)">
                                      <p:cBhvr>
                                        <p:cTn id="7" dur="500"/>
                                        <p:tgtEl>
                                          <p:spTgt spid="2519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51912">
                                            <p:txEl>
                                              <p:pRg st="0" end="0"/>
                                            </p:txEl>
                                          </p:spTgt>
                                        </p:tgtEl>
                                        <p:attrNameLst>
                                          <p:attrName>style.visibility</p:attrName>
                                        </p:attrNameLst>
                                      </p:cBhvr>
                                      <p:to>
                                        <p:strVal val="visible"/>
                                      </p:to>
                                    </p:set>
                                    <p:animEffect transition="in" filter="box(in)">
                                      <p:cBhvr>
                                        <p:cTn id="12" dur="500"/>
                                        <p:tgtEl>
                                          <p:spTgt spid="2519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468313" y="868363"/>
            <a:ext cx="5543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en-US" sz="2800" dirty="0">
                <a:solidFill>
                  <a:srgbClr val="FF0066"/>
                </a:solidFill>
                <a:latin typeface="楷体" panose="02010609060101010101" pitchFamily="49" charset="-122"/>
                <a:ea typeface="楷体" panose="02010609060101010101" pitchFamily="49" charset="-122"/>
              </a:rPr>
              <a:t>①</a:t>
            </a:r>
            <a:r>
              <a:rPr kumimoji="0" lang="zh-CN" altLang="en-US" sz="2800" dirty="0">
                <a:solidFill>
                  <a:srgbClr val="FF0066"/>
                </a:solidFill>
                <a:latin typeface="楷体" panose="02010609060101010101" pitchFamily="49" charset="-122"/>
                <a:ea typeface="楷体" panose="02010609060101010101" pitchFamily="49" charset="-122"/>
              </a:rPr>
              <a:t>平均单程损耗因子</a:t>
            </a:r>
            <a:r>
              <a:rPr kumimoji="0" lang="el-GR" altLang="zh-CN" sz="2800" dirty="0">
                <a:solidFill>
                  <a:srgbClr val="FF0066"/>
                </a:solidFill>
                <a:latin typeface="楷体" panose="02010609060101010101" pitchFamily="49" charset="-122"/>
                <a:ea typeface="楷体" panose="02010609060101010101" pitchFamily="49" charset="-122"/>
              </a:rPr>
              <a:t>δ</a:t>
            </a:r>
          </a:p>
        </p:txBody>
      </p:sp>
      <p:sp>
        <p:nvSpPr>
          <p:cNvPr id="252931" name="Text Box 3"/>
          <p:cNvSpPr txBox="1">
            <a:spLocks noChangeArrowheads="1"/>
          </p:cNvSpPr>
          <p:nvPr/>
        </p:nvSpPr>
        <p:spPr bwMode="auto">
          <a:xfrm>
            <a:off x="468313" y="147638"/>
            <a:ext cx="4032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、描述</a:t>
            </a:r>
          </a:p>
        </p:txBody>
      </p:sp>
      <p:sp>
        <p:nvSpPr>
          <p:cNvPr id="252932" name="Rectangle 4"/>
          <p:cNvSpPr>
            <a:spLocks noChangeArrowheads="1"/>
          </p:cNvSpPr>
          <p:nvPr/>
        </p:nvSpPr>
        <p:spPr bwMode="auto">
          <a:xfrm>
            <a:off x="611188" y="1196975"/>
            <a:ext cx="7921625" cy="143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lnSpc>
                <a:spcPct val="170000"/>
              </a:lnSpc>
            </a:pPr>
            <a:r>
              <a:rPr kumimoji="0" lang="zh-CN" altLang="en-US" sz="2800" dirty="0">
                <a:latin typeface="楷体" panose="02010609060101010101" pitchFamily="49" charset="-122"/>
                <a:ea typeface="楷体" panose="02010609060101010101" pitchFamily="49" charset="-122"/>
              </a:rPr>
              <a:t>定义一：若初始光强为    </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在腔中往返一次后，光强衰减为               ，则有：</a:t>
            </a:r>
          </a:p>
        </p:txBody>
      </p:sp>
      <p:graphicFrame>
        <p:nvGraphicFramePr>
          <p:cNvPr id="252933" name="Object 5"/>
          <p:cNvGraphicFramePr>
            <a:graphicFrameLocks noChangeAspect="1"/>
          </p:cNvGraphicFramePr>
          <p:nvPr/>
        </p:nvGraphicFramePr>
        <p:xfrm>
          <a:off x="4356100" y="1484313"/>
          <a:ext cx="363538" cy="503237"/>
        </p:xfrm>
        <a:graphic>
          <a:graphicData uri="http://schemas.openxmlformats.org/presentationml/2006/ole">
            <mc:AlternateContent xmlns:mc="http://schemas.openxmlformats.org/markup-compatibility/2006">
              <mc:Choice xmlns:v="urn:schemas-microsoft-com:vml" Requires="v">
                <p:oleObj spid="_x0000_s6165" name="公式" r:id="rId3" imgW="164880" imgH="228600" progId="Equation.3">
                  <p:embed/>
                </p:oleObj>
              </mc:Choice>
              <mc:Fallback>
                <p:oleObj name="公式" r:id="rId3" imgW="16488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484313"/>
                        <a:ext cx="363538" cy="5032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35" name="Object 7"/>
          <p:cNvGraphicFramePr>
            <a:graphicFrameLocks noChangeAspect="1"/>
          </p:cNvGraphicFramePr>
          <p:nvPr/>
        </p:nvGraphicFramePr>
        <p:xfrm>
          <a:off x="2627313" y="2205038"/>
          <a:ext cx="2232025" cy="495300"/>
        </p:xfrm>
        <a:graphic>
          <a:graphicData uri="http://schemas.openxmlformats.org/presentationml/2006/ole">
            <mc:AlternateContent xmlns:mc="http://schemas.openxmlformats.org/markup-compatibility/2006">
              <mc:Choice xmlns:v="urn:schemas-microsoft-com:vml" Requires="v">
                <p:oleObj spid="_x0000_s6166" name="公式" r:id="rId5" imgW="1028520" imgH="228600" progId="Equation.3">
                  <p:embed/>
                </p:oleObj>
              </mc:Choice>
              <mc:Fallback>
                <p:oleObj name="公式" r:id="rId5" imgW="102852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2205038"/>
                        <a:ext cx="2232025" cy="4953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36" name="Object 8"/>
          <p:cNvGraphicFramePr>
            <a:graphicFrameLocks noChangeAspect="1"/>
          </p:cNvGraphicFramePr>
          <p:nvPr/>
        </p:nvGraphicFramePr>
        <p:xfrm>
          <a:off x="3851275" y="2708275"/>
          <a:ext cx="1439863" cy="890588"/>
        </p:xfrm>
        <a:graphic>
          <a:graphicData uri="http://schemas.openxmlformats.org/presentationml/2006/ole">
            <mc:AlternateContent xmlns:mc="http://schemas.openxmlformats.org/markup-compatibility/2006">
              <mc:Choice xmlns:v="urn:schemas-microsoft-com:vml" Requires="v">
                <p:oleObj spid="_x0000_s6167" name="公式" r:id="rId7" imgW="698400" imgH="431640" progId="Equation.3">
                  <p:embed/>
                </p:oleObj>
              </mc:Choice>
              <mc:Fallback>
                <p:oleObj name="公式" r:id="rId7" imgW="69840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2708275"/>
                        <a:ext cx="1439863" cy="8905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37" name="Text Box 9"/>
          <p:cNvSpPr txBox="1">
            <a:spLocks noChangeArrowheads="1"/>
          </p:cNvSpPr>
          <p:nvPr/>
        </p:nvSpPr>
        <p:spPr bwMode="auto">
          <a:xfrm>
            <a:off x="611188" y="3644900"/>
            <a:ext cx="4032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zh-CN" altLang="en-US" sz="2800" dirty="0">
                <a:latin typeface="楷体" panose="02010609060101010101" pitchFamily="49" charset="-122"/>
                <a:ea typeface="楷体" panose="02010609060101010101" pitchFamily="49" charset="-122"/>
              </a:rPr>
              <a:t>对于多种损耗，则：</a:t>
            </a:r>
          </a:p>
        </p:txBody>
      </p:sp>
      <p:graphicFrame>
        <p:nvGraphicFramePr>
          <p:cNvPr id="252938" name="Object 10"/>
          <p:cNvGraphicFramePr>
            <a:graphicFrameLocks noChangeAspect="1"/>
          </p:cNvGraphicFramePr>
          <p:nvPr/>
        </p:nvGraphicFramePr>
        <p:xfrm>
          <a:off x="3995738" y="3644900"/>
          <a:ext cx="1368425" cy="785813"/>
        </p:xfrm>
        <a:graphic>
          <a:graphicData uri="http://schemas.openxmlformats.org/presentationml/2006/ole">
            <mc:AlternateContent xmlns:mc="http://schemas.openxmlformats.org/markup-compatibility/2006">
              <mc:Choice xmlns:v="urn:schemas-microsoft-com:vml" Requires="v">
                <p:oleObj spid="_x0000_s6168" name="公式" r:id="rId9" imgW="596880" imgH="342720" progId="Equation.3">
                  <p:embed/>
                </p:oleObj>
              </mc:Choice>
              <mc:Fallback>
                <p:oleObj name="公式" r:id="rId9" imgW="596880" imgH="34272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3644900"/>
                        <a:ext cx="1368425" cy="7858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39" name="Text Box 11"/>
          <p:cNvSpPr txBox="1">
            <a:spLocks noChangeArrowheads="1"/>
          </p:cNvSpPr>
          <p:nvPr/>
        </p:nvSpPr>
        <p:spPr bwMode="auto">
          <a:xfrm>
            <a:off x="611188" y="429260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zh-CN" altLang="en-US" sz="2800" dirty="0">
                <a:latin typeface="楷体" panose="02010609060101010101" pitchFamily="49" charset="-122"/>
                <a:ea typeface="楷体" panose="02010609060101010101" pitchFamily="49" charset="-122"/>
              </a:rPr>
              <a:t>定义二：单程渡越时光强的平均衰减百分数</a:t>
            </a:r>
          </a:p>
        </p:txBody>
      </p:sp>
      <p:graphicFrame>
        <p:nvGraphicFramePr>
          <p:cNvPr id="252940" name="Object 12"/>
          <p:cNvGraphicFramePr>
            <a:graphicFrameLocks noChangeAspect="1"/>
          </p:cNvGraphicFramePr>
          <p:nvPr/>
        </p:nvGraphicFramePr>
        <p:xfrm>
          <a:off x="2195513" y="4868863"/>
          <a:ext cx="1495425" cy="833437"/>
        </p:xfrm>
        <a:graphic>
          <a:graphicData uri="http://schemas.openxmlformats.org/presentationml/2006/ole">
            <mc:AlternateContent xmlns:mc="http://schemas.openxmlformats.org/markup-compatibility/2006">
              <mc:Choice xmlns:v="urn:schemas-microsoft-com:vml" Requires="v">
                <p:oleObj spid="_x0000_s6169" name="公式" r:id="rId11" imgW="774360" imgH="431640" progId="Equation.3">
                  <p:embed/>
                </p:oleObj>
              </mc:Choice>
              <mc:Fallback>
                <p:oleObj name="公式" r:id="rId11" imgW="774360" imgH="4316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4868863"/>
                        <a:ext cx="1495425" cy="833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41" name="AutoShape 13"/>
          <p:cNvSpPr>
            <a:spLocks noChangeArrowheads="1"/>
          </p:cNvSpPr>
          <p:nvPr/>
        </p:nvSpPr>
        <p:spPr bwMode="auto">
          <a:xfrm>
            <a:off x="3779838" y="5084763"/>
            <a:ext cx="433387" cy="360362"/>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graphicFrame>
        <p:nvGraphicFramePr>
          <p:cNvPr id="252942" name="Object 14"/>
          <p:cNvGraphicFramePr>
            <a:graphicFrameLocks noChangeAspect="1"/>
          </p:cNvGraphicFramePr>
          <p:nvPr/>
        </p:nvGraphicFramePr>
        <p:xfrm>
          <a:off x="4284663" y="4941888"/>
          <a:ext cx="1347787" cy="833437"/>
        </p:xfrm>
        <a:graphic>
          <a:graphicData uri="http://schemas.openxmlformats.org/presentationml/2006/ole">
            <mc:AlternateContent xmlns:mc="http://schemas.openxmlformats.org/markup-compatibility/2006">
              <mc:Choice xmlns:v="urn:schemas-microsoft-com:vml" Requires="v">
                <p:oleObj spid="_x0000_s6170" name="公式" r:id="rId13" imgW="698400" imgH="431640" progId="Equation.3">
                  <p:embed/>
                </p:oleObj>
              </mc:Choice>
              <mc:Fallback>
                <p:oleObj name="公式" r:id="rId13" imgW="698400" imgH="43164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4663" y="4941888"/>
                        <a:ext cx="1347787" cy="833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43" name="Text Box 15"/>
          <p:cNvSpPr txBox="1">
            <a:spLocks noChangeArrowheads="1"/>
          </p:cNvSpPr>
          <p:nvPr/>
        </p:nvSpPr>
        <p:spPr bwMode="auto">
          <a:xfrm>
            <a:off x="755650" y="5805488"/>
            <a:ext cx="7200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zh-CN" altLang="en-US" sz="2800" dirty="0">
                <a:solidFill>
                  <a:srgbClr val="CC3300"/>
                </a:solidFill>
                <a:latin typeface="楷体" panose="02010609060101010101" pitchFamily="49" charset="-122"/>
                <a:ea typeface="楷体" panose="02010609060101010101" pitchFamily="49" charset="-122"/>
              </a:rPr>
              <a:t>说明：</a:t>
            </a:r>
            <a:r>
              <a:rPr kumimoji="0" lang="zh-CN" altLang="en-US" sz="2800" dirty="0">
                <a:latin typeface="楷体" panose="02010609060101010101" pitchFamily="49" charset="-122"/>
                <a:ea typeface="楷体" panose="02010609060101010101" pitchFamily="49" charset="-122"/>
              </a:rPr>
              <a:t>当损耗较小时，两种定义一致。</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52931"/>
                                        </p:tgtEl>
                                        <p:attrNameLst>
                                          <p:attrName>style.visibility</p:attrName>
                                        </p:attrNameLst>
                                      </p:cBhvr>
                                      <p:to>
                                        <p:strVal val="visible"/>
                                      </p:to>
                                    </p:set>
                                    <p:animEffect transition="in" filter="barn(inHorizontal)">
                                      <p:cBhvr>
                                        <p:cTn id="7" dur="500"/>
                                        <p:tgtEl>
                                          <p:spTgt spid="252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52930"/>
                                        </p:tgtEl>
                                        <p:attrNameLst>
                                          <p:attrName>style.visibility</p:attrName>
                                        </p:attrNameLst>
                                      </p:cBhvr>
                                      <p:to>
                                        <p:strVal val="visible"/>
                                      </p:to>
                                    </p:set>
                                    <p:animEffect transition="in" filter="wedge">
                                      <p:cBhvr>
                                        <p:cTn id="12" dur="500"/>
                                        <p:tgtEl>
                                          <p:spTgt spid="2529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2932"/>
                                        </p:tgtEl>
                                        <p:attrNameLst>
                                          <p:attrName>style.visibility</p:attrName>
                                        </p:attrNameLst>
                                      </p:cBhvr>
                                      <p:to>
                                        <p:strVal val="visible"/>
                                      </p:to>
                                    </p:set>
                                    <p:animEffect transition="in" filter="blinds(horizontal)">
                                      <p:cBhvr>
                                        <p:cTn id="17" dur="500"/>
                                        <p:tgtEl>
                                          <p:spTgt spid="252932"/>
                                        </p:tgtEl>
                                      </p:cBhvr>
                                    </p:animEffect>
                                  </p:childTnLst>
                                </p:cTn>
                              </p:par>
                              <p:par>
                                <p:cTn id="18" presetID="3" presetClass="entr" presetSubtype="10" fill="hold" nodeType="withEffect">
                                  <p:stCondLst>
                                    <p:cond delay="0"/>
                                  </p:stCondLst>
                                  <p:childTnLst>
                                    <p:set>
                                      <p:cBhvr>
                                        <p:cTn id="19" dur="1" fill="hold">
                                          <p:stCondLst>
                                            <p:cond delay="0"/>
                                          </p:stCondLst>
                                        </p:cTn>
                                        <p:tgtEl>
                                          <p:spTgt spid="252933"/>
                                        </p:tgtEl>
                                        <p:attrNameLst>
                                          <p:attrName>style.visibility</p:attrName>
                                        </p:attrNameLst>
                                      </p:cBhvr>
                                      <p:to>
                                        <p:strVal val="visible"/>
                                      </p:to>
                                    </p:set>
                                    <p:animEffect transition="in" filter="blinds(horizontal)">
                                      <p:cBhvr>
                                        <p:cTn id="20" dur="500"/>
                                        <p:tgtEl>
                                          <p:spTgt spid="252933"/>
                                        </p:tgtEl>
                                      </p:cBhvr>
                                    </p:animEffect>
                                  </p:childTnLst>
                                </p:cTn>
                              </p:par>
                              <p:par>
                                <p:cTn id="21" presetID="3" presetClass="entr" presetSubtype="10" fill="hold" nodeType="withEffect">
                                  <p:stCondLst>
                                    <p:cond delay="0"/>
                                  </p:stCondLst>
                                  <p:childTnLst>
                                    <p:set>
                                      <p:cBhvr>
                                        <p:cTn id="22" dur="1" fill="hold">
                                          <p:stCondLst>
                                            <p:cond delay="0"/>
                                          </p:stCondLst>
                                        </p:cTn>
                                        <p:tgtEl>
                                          <p:spTgt spid="252935"/>
                                        </p:tgtEl>
                                        <p:attrNameLst>
                                          <p:attrName>style.visibility</p:attrName>
                                        </p:attrNameLst>
                                      </p:cBhvr>
                                      <p:to>
                                        <p:strVal val="visible"/>
                                      </p:to>
                                    </p:set>
                                    <p:animEffect transition="in" filter="blinds(horizontal)">
                                      <p:cBhvr>
                                        <p:cTn id="23" dur="500"/>
                                        <p:tgtEl>
                                          <p:spTgt spid="2529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52936"/>
                                        </p:tgtEl>
                                        <p:attrNameLst>
                                          <p:attrName>style.visibility</p:attrName>
                                        </p:attrNameLst>
                                      </p:cBhvr>
                                      <p:to>
                                        <p:strVal val="visible"/>
                                      </p:to>
                                    </p:set>
                                    <p:animEffect transition="in" filter="blinds(horizontal)">
                                      <p:cBhvr>
                                        <p:cTn id="28" dur="500"/>
                                        <p:tgtEl>
                                          <p:spTgt spid="25293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252937"/>
                                        </p:tgtEl>
                                        <p:attrNameLst>
                                          <p:attrName>style.visibility</p:attrName>
                                        </p:attrNameLst>
                                      </p:cBhvr>
                                      <p:to>
                                        <p:strVal val="visible"/>
                                      </p:to>
                                    </p:set>
                                    <p:animEffect transition="in" filter="barn(inHorizontal)">
                                      <p:cBhvr>
                                        <p:cTn id="33" dur="500"/>
                                        <p:tgtEl>
                                          <p:spTgt spid="25293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52938"/>
                                        </p:tgtEl>
                                        <p:attrNameLst>
                                          <p:attrName>style.visibility</p:attrName>
                                        </p:attrNameLst>
                                      </p:cBhvr>
                                      <p:to>
                                        <p:strVal val="visible"/>
                                      </p:to>
                                    </p:set>
                                    <p:animEffect transition="in" filter="blinds(horizontal)">
                                      <p:cBhvr>
                                        <p:cTn id="38" dur="500"/>
                                        <p:tgtEl>
                                          <p:spTgt spid="25293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6" fill="hold" grpId="0" nodeType="clickEffect">
                                  <p:stCondLst>
                                    <p:cond delay="0"/>
                                  </p:stCondLst>
                                  <p:childTnLst>
                                    <p:set>
                                      <p:cBhvr>
                                        <p:cTn id="42" dur="1" fill="hold">
                                          <p:stCondLst>
                                            <p:cond delay="0"/>
                                          </p:stCondLst>
                                        </p:cTn>
                                        <p:tgtEl>
                                          <p:spTgt spid="252939"/>
                                        </p:tgtEl>
                                        <p:attrNameLst>
                                          <p:attrName>style.visibility</p:attrName>
                                        </p:attrNameLst>
                                      </p:cBhvr>
                                      <p:to>
                                        <p:strVal val="visible"/>
                                      </p:to>
                                    </p:set>
                                    <p:animEffect transition="in" filter="barn(inHorizontal)">
                                      <p:cBhvr>
                                        <p:cTn id="43" dur="500"/>
                                        <p:tgtEl>
                                          <p:spTgt spid="25293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52940"/>
                                        </p:tgtEl>
                                        <p:attrNameLst>
                                          <p:attrName>style.visibility</p:attrName>
                                        </p:attrNameLst>
                                      </p:cBhvr>
                                      <p:to>
                                        <p:strVal val="visible"/>
                                      </p:to>
                                    </p:set>
                                    <p:animEffect transition="in" filter="blinds(horizontal)">
                                      <p:cBhvr>
                                        <p:cTn id="48" dur="500"/>
                                        <p:tgtEl>
                                          <p:spTgt spid="25294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252941"/>
                                        </p:tgtEl>
                                        <p:attrNameLst>
                                          <p:attrName>style.visibility</p:attrName>
                                        </p:attrNameLst>
                                      </p:cBhvr>
                                      <p:to>
                                        <p:strVal val="visible"/>
                                      </p:to>
                                    </p:set>
                                    <p:animEffect transition="in" filter="diamond(in)">
                                      <p:cBhvr>
                                        <p:cTn id="53" dur="500"/>
                                        <p:tgtEl>
                                          <p:spTgt spid="25294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52942"/>
                                        </p:tgtEl>
                                        <p:attrNameLst>
                                          <p:attrName>style.visibility</p:attrName>
                                        </p:attrNameLst>
                                      </p:cBhvr>
                                      <p:to>
                                        <p:strVal val="visible"/>
                                      </p:to>
                                    </p:set>
                                    <p:animEffect transition="in" filter="blinds(horizontal)">
                                      <p:cBhvr>
                                        <p:cTn id="58" dur="500"/>
                                        <p:tgtEl>
                                          <p:spTgt spid="25294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26" fill="hold" grpId="0" nodeType="clickEffect">
                                  <p:stCondLst>
                                    <p:cond delay="0"/>
                                  </p:stCondLst>
                                  <p:childTnLst>
                                    <p:set>
                                      <p:cBhvr>
                                        <p:cTn id="62" dur="1" fill="hold">
                                          <p:stCondLst>
                                            <p:cond delay="0"/>
                                          </p:stCondLst>
                                        </p:cTn>
                                        <p:tgtEl>
                                          <p:spTgt spid="252943"/>
                                        </p:tgtEl>
                                        <p:attrNameLst>
                                          <p:attrName>style.visibility</p:attrName>
                                        </p:attrNameLst>
                                      </p:cBhvr>
                                      <p:to>
                                        <p:strVal val="visible"/>
                                      </p:to>
                                    </p:set>
                                    <p:animEffect transition="in" filter="barn(inHorizontal)">
                                      <p:cBhvr>
                                        <p:cTn id="63" dur="500"/>
                                        <p:tgtEl>
                                          <p:spTgt spid="252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p:bldP spid="252931" grpId="0"/>
      <p:bldP spid="252932" grpId="0"/>
      <p:bldP spid="252937" grpId="0"/>
      <p:bldP spid="252939" grpId="0"/>
      <p:bldP spid="252941" grpId="0" animBg="1"/>
      <p:bldP spid="2529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87" name="Rectangle 15"/>
          <p:cNvSpPr>
            <a:spLocks noChangeArrowheads="1"/>
          </p:cNvSpPr>
          <p:nvPr/>
        </p:nvSpPr>
        <p:spPr bwMode="auto">
          <a:xfrm>
            <a:off x="684213" y="836613"/>
            <a:ext cx="7991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en-US" sz="2800" dirty="0">
                <a:solidFill>
                  <a:srgbClr val="FF0066"/>
                </a:solidFill>
                <a:latin typeface="楷体" panose="02010609060101010101" pitchFamily="49" charset="-122"/>
                <a:ea typeface="楷体" panose="02010609060101010101" pitchFamily="49" charset="-122"/>
              </a:rPr>
              <a:t>②</a:t>
            </a:r>
            <a:r>
              <a:rPr kumimoji="0" lang="zh-CN" altLang="en-US" sz="2800" dirty="0">
                <a:solidFill>
                  <a:srgbClr val="FF0066"/>
                </a:solidFill>
                <a:latin typeface="楷体" panose="02010609060101010101" pitchFamily="49" charset="-122"/>
                <a:ea typeface="楷体" panose="02010609060101010101" pitchFamily="49" charset="-122"/>
              </a:rPr>
              <a:t>光子在腔内的平均寿命</a:t>
            </a:r>
            <a:r>
              <a:rPr kumimoji="0" lang="zh-CN" altLang="en-US" sz="2800" dirty="0">
                <a:latin typeface="楷体" panose="02010609060101010101" pitchFamily="49" charset="-122"/>
                <a:ea typeface="楷体" panose="02010609060101010101" pitchFamily="49" charset="-122"/>
              </a:rPr>
              <a:t>（又叫腔的时间常数）</a:t>
            </a:r>
          </a:p>
        </p:txBody>
      </p:sp>
      <p:graphicFrame>
        <p:nvGraphicFramePr>
          <p:cNvPr id="284688" name="Object 16"/>
          <p:cNvGraphicFramePr>
            <a:graphicFrameLocks noChangeAspect="1"/>
          </p:cNvGraphicFramePr>
          <p:nvPr/>
        </p:nvGraphicFramePr>
        <p:xfrm>
          <a:off x="3203575" y="1484313"/>
          <a:ext cx="1152525" cy="912812"/>
        </p:xfrm>
        <a:graphic>
          <a:graphicData uri="http://schemas.openxmlformats.org/presentationml/2006/ole">
            <mc:AlternateContent xmlns:mc="http://schemas.openxmlformats.org/markup-compatibility/2006">
              <mc:Choice xmlns:v="urn:schemas-microsoft-com:vml" Requires="v">
                <p:oleObj spid="_x0000_s7188" name="公式" r:id="rId3" imgW="545760" imgH="431640" progId="Equation.3">
                  <p:embed/>
                </p:oleObj>
              </mc:Choice>
              <mc:Fallback>
                <p:oleObj name="公式" r:id="rId3" imgW="545760" imgH="43164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484313"/>
                        <a:ext cx="1152525" cy="9128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4689" name="Rectangle 17"/>
          <p:cNvSpPr>
            <a:spLocks noChangeArrowheads="1"/>
          </p:cNvSpPr>
          <p:nvPr/>
        </p:nvSpPr>
        <p:spPr bwMode="auto">
          <a:xfrm>
            <a:off x="1116013" y="5300663"/>
            <a:ext cx="7704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仿宋_GB2312" pitchFamily="49" charset="-122"/>
              </a:rPr>
              <a:t>　</a:t>
            </a:r>
            <a:r>
              <a:rPr kumimoji="0" lang="zh-CN" altLang="en-US" sz="2800" dirty="0">
                <a:latin typeface="楷体" panose="02010609060101010101" pitchFamily="49" charset="-122"/>
                <a:ea typeface="楷体" panose="02010609060101010101" pitchFamily="49" charset="-122"/>
              </a:rPr>
              <a:t>也可看成腔内光子的平均寿命。</a:t>
            </a:r>
            <a:r>
              <a:rPr kumimoji="0" lang="zh-CN" altLang="en-US" sz="2800" dirty="0">
                <a:latin typeface="仿宋_GB2312" pitchFamily="49" charset="-122"/>
              </a:rPr>
              <a:t>　　　　</a:t>
            </a:r>
          </a:p>
        </p:txBody>
      </p:sp>
      <p:sp>
        <p:nvSpPr>
          <p:cNvPr id="284691" name="Rectangle 19"/>
          <p:cNvSpPr>
            <a:spLocks noChangeArrowheads="1"/>
          </p:cNvSpPr>
          <p:nvPr/>
        </p:nvSpPr>
        <p:spPr bwMode="auto">
          <a:xfrm>
            <a:off x="971550" y="2565400"/>
            <a:ext cx="76327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楷体" panose="02010609060101010101" pitchFamily="49" charset="-122"/>
                <a:ea typeface="楷体" panose="02010609060101010101" pitchFamily="49" charset="-122"/>
              </a:rPr>
              <a:t>当      时，　　　</a:t>
            </a:r>
          </a:p>
          <a:p>
            <a:pPr algn="l" eaLnBrk="1" hangingPunct="1">
              <a:lnSpc>
                <a:spcPct val="150000"/>
              </a:lnSpc>
            </a:pPr>
            <a:r>
              <a:rPr kumimoji="0" lang="zh-CN" altLang="en-US" sz="2800" dirty="0">
                <a:latin typeface="楷体" panose="02010609060101010101" pitchFamily="49" charset="-122"/>
                <a:ea typeface="楷体" panose="02010609060101010101" pitchFamily="49" charset="-122"/>
              </a:rPr>
              <a:t>物理意义</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经过    时间后，腔内光强衰减为初始值的</a:t>
            </a:r>
            <a:r>
              <a:rPr kumimoji="0" lang="en-US" altLang="zh-CN" sz="2800" dirty="0">
                <a:latin typeface="楷体" panose="02010609060101010101" pitchFamily="49" charset="-122"/>
                <a:ea typeface="楷体" panose="02010609060101010101" pitchFamily="49" charset="-122"/>
              </a:rPr>
              <a:t>1/e</a:t>
            </a:r>
            <a:r>
              <a:rPr kumimoji="0" lang="zh-CN" altLang="en-US" sz="2800" dirty="0">
                <a:latin typeface="楷体" panose="02010609060101010101" pitchFamily="49" charset="-122"/>
                <a:ea typeface="楷体" panose="02010609060101010101" pitchFamily="49" charset="-122"/>
              </a:rPr>
              <a:t>。　</a:t>
            </a:r>
          </a:p>
        </p:txBody>
      </p:sp>
      <p:graphicFrame>
        <p:nvGraphicFramePr>
          <p:cNvPr id="284692" name="Object 20"/>
          <p:cNvGraphicFramePr>
            <a:graphicFrameLocks noChangeAspect="1"/>
          </p:cNvGraphicFramePr>
          <p:nvPr/>
        </p:nvGraphicFramePr>
        <p:xfrm>
          <a:off x="1547813" y="2636838"/>
          <a:ext cx="863600" cy="488950"/>
        </p:xfrm>
        <a:graphic>
          <a:graphicData uri="http://schemas.openxmlformats.org/presentationml/2006/ole">
            <mc:AlternateContent xmlns:mc="http://schemas.openxmlformats.org/markup-compatibility/2006">
              <mc:Choice xmlns:v="urn:schemas-microsoft-com:vml" Requires="v">
                <p:oleObj spid="_x0000_s7189" name="公式" r:id="rId5" imgW="380880" imgH="215640" progId="Equation.3">
                  <p:embed/>
                </p:oleObj>
              </mc:Choice>
              <mc:Fallback>
                <p:oleObj name="公式" r:id="rId5" imgW="380880" imgH="21564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636838"/>
                        <a:ext cx="863600" cy="4889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93" name="Object 21"/>
          <p:cNvGraphicFramePr>
            <a:graphicFrameLocks noChangeAspect="1"/>
          </p:cNvGraphicFramePr>
          <p:nvPr/>
        </p:nvGraphicFramePr>
        <p:xfrm>
          <a:off x="3276600" y="2492375"/>
          <a:ext cx="954088" cy="760413"/>
        </p:xfrm>
        <a:graphic>
          <a:graphicData uri="http://schemas.openxmlformats.org/presentationml/2006/ole">
            <mc:AlternateContent xmlns:mc="http://schemas.openxmlformats.org/markup-compatibility/2006">
              <mc:Choice xmlns:v="urn:schemas-microsoft-com:vml" Requires="v">
                <p:oleObj spid="_x0000_s7190" name="公式" r:id="rId7" imgW="495000" imgH="393480" progId="Equation.3">
                  <p:embed/>
                </p:oleObj>
              </mc:Choice>
              <mc:Fallback>
                <p:oleObj name="公式" r:id="rId7" imgW="495000" imgH="39348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492375"/>
                        <a:ext cx="954088" cy="7604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4694" name="Rectangle 22"/>
          <p:cNvSpPr>
            <a:spLocks noChangeArrowheads="1"/>
          </p:cNvSpPr>
          <p:nvPr/>
        </p:nvSpPr>
        <p:spPr bwMode="auto">
          <a:xfrm>
            <a:off x="971550" y="4581525"/>
            <a:ext cx="7704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楷体" panose="02010609060101010101" pitchFamily="49" charset="-122"/>
                <a:ea typeface="楷体" panose="02010609060101010101" pitchFamily="49" charset="-122"/>
              </a:rPr>
              <a:t>可见，　越大，　越短，腔内光子数衰减越快！</a:t>
            </a:r>
            <a:r>
              <a:rPr kumimoji="0" lang="zh-CN" altLang="en-US" sz="2800" dirty="0">
                <a:latin typeface="仿宋_GB2312" pitchFamily="49" charset="-122"/>
              </a:rPr>
              <a:t>　　　　</a:t>
            </a:r>
          </a:p>
        </p:txBody>
      </p:sp>
      <p:graphicFrame>
        <p:nvGraphicFramePr>
          <p:cNvPr id="284696" name="Object 24"/>
          <p:cNvGraphicFramePr>
            <a:graphicFrameLocks noChangeAspect="1"/>
          </p:cNvGraphicFramePr>
          <p:nvPr/>
        </p:nvGraphicFramePr>
        <p:xfrm>
          <a:off x="3635375" y="3284538"/>
          <a:ext cx="342900" cy="414337"/>
        </p:xfrm>
        <a:graphic>
          <a:graphicData uri="http://schemas.openxmlformats.org/presentationml/2006/ole">
            <mc:AlternateContent xmlns:mc="http://schemas.openxmlformats.org/markup-compatibility/2006">
              <mc:Choice xmlns:v="urn:schemas-microsoft-com:vml" Requires="v">
                <p:oleObj spid="_x0000_s7191" name="公式" r:id="rId9" imgW="177480" imgH="215640" progId="Equation.3">
                  <p:embed/>
                </p:oleObj>
              </mc:Choice>
              <mc:Fallback>
                <p:oleObj name="公式" r:id="rId9" imgW="177480" imgH="21564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3284538"/>
                        <a:ext cx="342900" cy="4143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90" name="Object 18"/>
          <p:cNvGraphicFramePr>
            <a:graphicFrameLocks noChangeAspect="1"/>
          </p:cNvGraphicFramePr>
          <p:nvPr/>
        </p:nvGraphicFramePr>
        <p:xfrm>
          <a:off x="3492500" y="4652963"/>
          <a:ext cx="342900" cy="414337"/>
        </p:xfrm>
        <a:graphic>
          <a:graphicData uri="http://schemas.openxmlformats.org/presentationml/2006/ole">
            <mc:AlternateContent xmlns:mc="http://schemas.openxmlformats.org/markup-compatibility/2006">
              <mc:Choice xmlns:v="urn:schemas-microsoft-com:vml" Requires="v">
                <p:oleObj spid="_x0000_s7192" name="公式" r:id="rId11" imgW="177480" imgH="215640" progId="Equation.3">
                  <p:embed/>
                </p:oleObj>
              </mc:Choice>
              <mc:Fallback>
                <p:oleObj name="公式" r:id="rId11" imgW="177480" imgH="21564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4652963"/>
                        <a:ext cx="342900" cy="4143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95" name="Object 23"/>
          <p:cNvGraphicFramePr>
            <a:graphicFrameLocks noChangeAspect="1"/>
          </p:cNvGraphicFramePr>
          <p:nvPr/>
        </p:nvGraphicFramePr>
        <p:xfrm>
          <a:off x="2124075" y="4724400"/>
          <a:ext cx="269875" cy="341313"/>
        </p:xfrm>
        <a:graphic>
          <a:graphicData uri="http://schemas.openxmlformats.org/presentationml/2006/ole">
            <mc:AlternateContent xmlns:mc="http://schemas.openxmlformats.org/markup-compatibility/2006">
              <mc:Choice xmlns:v="urn:schemas-microsoft-com:vml" Requires="v">
                <p:oleObj spid="_x0000_s7193" name="公式" r:id="rId12" imgW="139680" imgH="177480" progId="Equation.3">
                  <p:embed/>
                </p:oleObj>
              </mc:Choice>
              <mc:Fallback>
                <p:oleObj name="公式" r:id="rId12" imgW="139680" imgH="177480"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4075" y="4724400"/>
                        <a:ext cx="269875" cy="3413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97" name="Object 25"/>
          <p:cNvGraphicFramePr>
            <a:graphicFrameLocks noChangeAspect="1"/>
          </p:cNvGraphicFramePr>
          <p:nvPr/>
        </p:nvGraphicFramePr>
        <p:xfrm>
          <a:off x="1258888" y="5373688"/>
          <a:ext cx="342900" cy="414337"/>
        </p:xfrm>
        <a:graphic>
          <a:graphicData uri="http://schemas.openxmlformats.org/presentationml/2006/ole">
            <mc:AlternateContent xmlns:mc="http://schemas.openxmlformats.org/markup-compatibility/2006">
              <mc:Choice xmlns:v="urn:schemas-microsoft-com:vml" Requires="v">
                <p:oleObj spid="_x0000_s7194" name="公式" r:id="rId14" imgW="177480" imgH="215640" progId="Equation.3">
                  <p:embed/>
                </p:oleObj>
              </mc:Choice>
              <mc:Fallback>
                <p:oleObj name="公式" r:id="rId14" imgW="177480" imgH="21564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373688"/>
                        <a:ext cx="342900" cy="4143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84687"/>
                                        </p:tgtEl>
                                        <p:attrNameLst>
                                          <p:attrName>style.visibility</p:attrName>
                                        </p:attrNameLst>
                                      </p:cBhvr>
                                      <p:to>
                                        <p:strVal val="visible"/>
                                      </p:to>
                                    </p:set>
                                    <p:animEffect transition="in" filter="wedge">
                                      <p:cBhvr>
                                        <p:cTn id="7" dur="500"/>
                                        <p:tgtEl>
                                          <p:spTgt spid="2846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4688"/>
                                        </p:tgtEl>
                                        <p:attrNameLst>
                                          <p:attrName>style.visibility</p:attrName>
                                        </p:attrNameLst>
                                      </p:cBhvr>
                                      <p:to>
                                        <p:strVal val="visible"/>
                                      </p:to>
                                    </p:set>
                                    <p:animEffect transition="in" filter="blinds(horizontal)">
                                      <p:cBhvr>
                                        <p:cTn id="12" dur="500"/>
                                        <p:tgtEl>
                                          <p:spTgt spid="2846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4691"/>
                                        </p:tgtEl>
                                        <p:attrNameLst>
                                          <p:attrName>style.visibility</p:attrName>
                                        </p:attrNameLst>
                                      </p:cBhvr>
                                      <p:to>
                                        <p:strVal val="visible"/>
                                      </p:to>
                                    </p:set>
                                    <p:animEffect transition="in" filter="box(in)">
                                      <p:cBhvr>
                                        <p:cTn id="17" dur="500"/>
                                        <p:tgtEl>
                                          <p:spTgt spid="284691"/>
                                        </p:tgtEl>
                                      </p:cBhvr>
                                    </p:animEffect>
                                  </p:childTnLst>
                                </p:cTn>
                              </p:par>
                              <p:par>
                                <p:cTn id="18" presetID="4" presetClass="entr" presetSubtype="16" fill="hold" nodeType="withEffect">
                                  <p:stCondLst>
                                    <p:cond delay="0"/>
                                  </p:stCondLst>
                                  <p:childTnLst>
                                    <p:set>
                                      <p:cBhvr>
                                        <p:cTn id="19" dur="1" fill="hold">
                                          <p:stCondLst>
                                            <p:cond delay="0"/>
                                          </p:stCondLst>
                                        </p:cTn>
                                        <p:tgtEl>
                                          <p:spTgt spid="284692"/>
                                        </p:tgtEl>
                                        <p:attrNameLst>
                                          <p:attrName>style.visibility</p:attrName>
                                        </p:attrNameLst>
                                      </p:cBhvr>
                                      <p:to>
                                        <p:strVal val="visible"/>
                                      </p:to>
                                    </p:set>
                                    <p:animEffect transition="in" filter="box(in)">
                                      <p:cBhvr>
                                        <p:cTn id="20" dur="500"/>
                                        <p:tgtEl>
                                          <p:spTgt spid="284692"/>
                                        </p:tgtEl>
                                      </p:cBhvr>
                                    </p:animEffect>
                                  </p:childTnLst>
                                </p:cTn>
                              </p:par>
                              <p:par>
                                <p:cTn id="21" presetID="4" presetClass="entr" presetSubtype="16" fill="hold" nodeType="withEffect">
                                  <p:stCondLst>
                                    <p:cond delay="0"/>
                                  </p:stCondLst>
                                  <p:childTnLst>
                                    <p:set>
                                      <p:cBhvr>
                                        <p:cTn id="22" dur="1" fill="hold">
                                          <p:stCondLst>
                                            <p:cond delay="0"/>
                                          </p:stCondLst>
                                        </p:cTn>
                                        <p:tgtEl>
                                          <p:spTgt spid="284693"/>
                                        </p:tgtEl>
                                        <p:attrNameLst>
                                          <p:attrName>style.visibility</p:attrName>
                                        </p:attrNameLst>
                                      </p:cBhvr>
                                      <p:to>
                                        <p:strVal val="visible"/>
                                      </p:to>
                                    </p:set>
                                    <p:animEffect transition="in" filter="box(in)">
                                      <p:cBhvr>
                                        <p:cTn id="23" dur="500"/>
                                        <p:tgtEl>
                                          <p:spTgt spid="284693"/>
                                        </p:tgtEl>
                                      </p:cBhvr>
                                    </p:animEffect>
                                  </p:childTnLst>
                                </p:cTn>
                              </p:par>
                              <p:par>
                                <p:cTn id="24" presetID="4" presetClass="entr" presetSubtype="16" fill="hold" nodeType="withEffect">
                                  <p:stCondLst>
                                    <p:cond delay="0"/>
                                  </p:stCondLst>
                                  <p:childTnLst>
                                    <p:set>
                                      <p:cBhvr>
                                        <p:cTn id="25" dur="1" fill="hold">
                                          <p:stCondLst>
                                            <p:cond delay="0"/>
                                          </p:stCondLst>
                                        </p:cTn>
                                        <p:tgtEl>
                                          <p:spTgt spid="284696"/>
                                        </p:tgtEl>
                                        <p:attrNameLst>
                                          <p:attrName>style.visibility</p:attrName>
                                        </p:attrNameLst>
                                      </p:cBhvr>
                                      <p:to>
                                        <p:strVal val="visible"/>
                                      </p:to>
                                    </p:set>
                                    <p:animEffect transition="in" filter="box(in)">
                                      <p:cBhvr>
                                        <p:cTn id="26" dur="500"/>
                                        <p:tgtEl>
                                          <p:spTgt spid="2846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84694"/>
                                        </p:tgtEl>
                                        <p:attrNameLst>
                                          <p:attrName>style.visibility</p:attrName>
                                        </p:attrNameLst>
                                      </p:cBhvr>
                                      <p:to>
                                        <p:strVal val="visible"/>
                                      </p:to>
                                    </p:set>
                                    <p:animEffect transition="in" filter="box(in)">
                                      <p:cBhvr>
                                        <p:cTn id="31" dur="500"/>
                                        <p:tgtEl>
                                          <p:spTgt spid="284694"/>
                                        </p:tgtEl>
                                      </p:cBhvr>
                                    </p:animEffect>
                                  </p:childTnLst>
                                </p:cTn>
                              </p:par>
                              <p:par>
                                <p:cTn id="32" presetID="4" presetClass="entr" presetSubtype="16" fill="hold" nodeType="withEffect">
                                  <p:stCondLst>
                                    <p:cond delay="0"/>
                                  </p:stCondLst>
                                  <p:childTnLst>
                                    <p:set>
                                      <p:cBhvr>
                                        <p:cTn id="33" dur="1" fill="hold">
                                          <p:stCondLst>
                                            <p:cond delay="0"/>
                                          </p:stCondLst>
                                        </p:cTn>
                                        <p:tgtEl>
                                          <p:spTgt spid="284695"/>
                                        </p:tgtEl>
                                        <p:attrNameLst>
                                          <p:attrName>style.visibility</p:attrName>
                                        </p:attrNameLst>
                                      </p:cBhvr>
                                      <p:to>
                                        <p:strVal val="visible"/>
                                      </p:to>
                                    </p:set>
                                    <p:animEffect transition="in" filter="box(in)">
                                      <p:cBhvr>
                                        <p:cTn id="34" dur="500"/>
                                        <p:tgtEl>
                                          <p:spTgt spid="284695"/>
                                        </p:tgtEl>
                                      </p:cBhvr>
                                    </p:animEffect>
                                  </p:childTnLst>
                                </p:cTn>
                              </p:par>
                              <p:par>
                                <p:cTn id="35" presetID="4" presetClass="entr" presetSubtype="16" fill="hold" nodeType="withEffect">
                                  <p:stCondLst>
                                    <p:cond delay="0"/>
                                  </p:stCondLst>
                                  <p:childTnLst>
                                    <p:set>
                                      <p:cBhvr>
                                        <p:cTn id="36" dur="1" fill="hold">
                                          <p:stCondLst>
                                            <p:cond delay="0"/>
                                          </p:stCondLst>
                                        </p:cTn>
                                        <p:tgtEl>
                                          <p:spTgt spid="284690"/>
                                        </p:tgtEl>
                                        <p:attrNameLst>
                                          <p:attrName>style.visibility</p:attrName>
                                        </p:attrNameLst>
                                      </p:cBhvr>
                                      <p:to>
                                        <p:strVal val="visible"/>
                                      </p:to>
                                    </p:set>
                                    <p:animEffect transition="in" filter="box(in)">
                                      <p:cBhvr>
                                        <p:cTn id="37" dur="500"/>
                                        <p:tgtEl>
                                          <p:spTgt spid="2846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84689"/>
                                        </p:tgtEl>
                                        <p:attrNameLst>
                                          <p:attrName>style.visibility</p:attrName>
                                        </p:attrNameLst>
                                      </p:cBhvr>
                                      <p:to>
                                        <p:strVal val="visible"/>
                                      </p:to>
                                    </p:set>
                                    <p:animEffect transition="in" filter="box(in)">
                                      <p:cBhvr>
                                        <p:cTn id="42" dur="500"/>
                                        <p:tgtEl>
                                          <p:spTgt spid="284689"/>
                                        </p:tgtEl>
                                      </p:cBhvr>
                                    </p:animEffect>
                                  </p:childTnLst>
                                </p:cTn>
                              </p:par>
                              <p:par>
                                <p:cTn id="43" presetID="4" presetClass="entr" presetSubtype="16" fill="hold" nodeType="withEffect">
                                  <p:stCondLst>
                                    <p:cond delay="0"/>
                                  </p:stCondLst>
                                  <p:childTnLst>
                                    <p:set>
                                      <p:cBhvr>
                                        <p:cTn id="44" dur="1" fill="hold">
                                          <p:stCondLst>
                                            <p:cond delay="0"/>
                                          </p:stCondLst>
                                        </p:cTn>
                                        <p:tgtEl>
                                          <p:spTgt spid="284697"/>
                                        </p:tgtEl>
                                        <p:attrNameLst>
                                          <p:attrName>style.visibility</p:attrName>
                                        </p:attrNameLst>
                                      </p:cBhvr>
                                      <p:to>
                                        <p:strVal val="visible"/>
                                      </p:to>
                                    </p:set>
                                    <p:animEffect transition="in" filter="box(in)">
                                      <p:cBhvr>
                                        <p:cTn id="45" dur="500"/>
                                        <p:tgtEl>
                                          <p:spTgt spid="284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7" grpId="0"/>
      <p:bldP spid="284689" grpId="0"/>
      <p:bldP spid="284691" grpId="0"/>
      <p:bldP spid="2846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64" name="Rectangle 12"/>
          <p:cNvSpPr>
            <a:spLocks noChangeArrowheads="1"/>
          </p:cNvSpPr>
          <p:nvPr/>
        </p:nvSpPr>
        <p:spPr bwMode="auto">
          <a:xfrm>
            <a:off x="539750" y="908050"/>
            <a:ext cx="5543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solidFill>
                  <a:srgbClr val="FF0066"/>
                </a:solidFill>
                <a:latin typeface="楷体" panose="02010609060101010101" pitchFamily="49" charset="-122"/>
                <a:ea typeface="楷体" panose="02010609060101010101" pitchFamily="49" charset="-122"/>
              </a:rPr>
              <a:t>③</a:t>
            </a:r>
            <a:r>
              <a:rPr kumimoji="0" lang="zh-CN" altLang="en-US" sz="2800" dirty="0">
                <a:solidFill>
                  <a:srgbClr val="FF0066"/>
                </a:solidFill>
                <a:latin typeface="楷体" panose="02010609060101010101" pitchFamily="49" charset="-122"/>
                <a:ea typeface="楷体" panose="02010609060101010101" pitchFamily="49" charset="-122"/>
              </a:rPr>
              <a:t>无源腔的</a:t>
            </a:r>
            <a:r>
              <a:rPr kumimoji="0" lang="en-US" altLang="zh-CN" sz="2800" dirty="0">
                <a:solidFill>
                  <a:srgbClr val="FF0066"/>
                </a:solidFill>
                <a:latin typeface="楷体" panose="02010609060101010101" pitchFamily="49" charset="-122"/>
                <a:ea typeface="楷体" panose="02010609060101010101" pitchFamily="49" charset="-122"/>
              </a:rPr>
              <a:t>Q</a:t>
            </a:r>
            <a:r>
              <a:rPr kumimoji="0" lang="zh-CN" altLang="en-US" sz="2800" dirty="0">
                <a:solidFill>
                  <a:srgbClr val="FF0066"/>
                </a:solidFill>
                <a:latin typeface="楷体" panose="02010609060101010101" pitchFamily="49" charset="-122"/>
                <a:ea typeface="楷体" panose="02010609060101010101" pitchFamily="49" charset="-122"/>
              </a:rPr>
              <a:t>值</a:t>
            </a:r>
          </a:p>
        </p:txBody>
      </p:sp>
      <p:sp>
        <p:nvSpPr>
          <p:cNvPr id="253965" name="Rectangle 13"/>
          <p:cNvSpPr>
            <a:spLocks noChangeArrowheads="1"/>
          </p:cNvSpPr>
          <p:nvPr/>
        </p:nvSpPr>
        <p:spPr bwMode="auto">
          <a:xfrm>
            <a:off x="827088" y="1771650"/>
            <a:ext cx="1944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楷体" panose="02010609060101010101" pitchFamily="49" charset="-122"/>
                <a:ea typeface="楷体" panose="02010609060101010101" pitchFamily="49" charset="-122"/>
              </a:rPr>
              <a:t>定义一 </a:t>
            </a:r>
            <a:r>
              <a:rPr kumimoji="0" lang="en-US" altLang="zh-CN" sz="2800" dirty="0">
                <a:latin typeface="楷体" panose="02010609060101010101" pitchFamily="49" charset="-122"/>
                <a:ea typeface="楷体" panose="02010609060101010101" pitchFamily="49" charset="-122"/>
              </a:rPr>
              <a:t>:</a:t>
            </a:r>
            <a:r>
              <a:rPr kumimoji="0" lang="en-US" altLang="zh-CN" sz="2800" dirty="0">
                <a:latin typeface="仿宋_GB2312" pitchFamily="49" charset="-122"/>
              </a:rPr>
              <a:t>  </a:t>
            </a:r>
          </a:p>
        </p:txBody>
      </p:sp>
      <p:graphicFrame>
        <p:nvGraphicFramePr>
          <p:cNvPr id="253966" name="Object 14"/>
          <p:cNvGraphicFramePr>
            <a:graphicFrameLocks noChangeAspect="1"/>
          </p:cNvGraphicFramePr>
          <p:nvPr/>
        </p:nvGraphicFramePr>
        <p:xfrm>
          <a:off x="2555875" y="1555750"/>
          <a:ext cx="1655763" cy="1163638"/>
        </p:xfrm>
        <a:graphic>
          <a:graphicData uri="http://schemas.openxmlformats.org/presentationml/2006/ole">
            <mc:AlternateContent xmlns:mc="http://schemas.openxmlformats.org/markup-compatibility/2006">
              <mc:Choice xmlns:v="urn:schemas-microsoft-com:vml" Requires="v">
                <p:oleObj spid="_x0000_s8215" name="公式" r:id="rId3" imgW="558720" imgH="393480" progId="Equation.3">
                  <p:embed/>
                </p:oleObj>
              </mc:Choice>
              <mc:Fallback>
                <p:oleObj name="公式" r:id="rId3" imgW="558720" imgH="39348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555750"/>
                        <a:ext cx="1655763" cy="11636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3967" name="Oval 15"/>
          <p:cNvSpPr>
            <a:spLocks noChangeArrowheads="1"/>
          </p:cNvSpPr>
          <p:nvPr/>
        </p:nvSpPr>
        <p:spPr bwMode="auto">
          <a:xfrm>
            <a:off x="3708400" y="1555750"/>
            <a:ext cx="574675" cy="574675"/>
          </a:xfrm>
          <a:prstGeom prst="ellipse">
            <a:avLst/>
          </a:pr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253968" name="Line 16"/>
          <p:cNvSpPr>
            <a:spLocks noChangeShapeType="1"/>
          </p:cNvSpPr>
          <p:nvPr/>
        </p:nvSpPr>
        <p:spPr bwMode="auto">
          <a:xfrm flipV="1">
            <a:off x="4354513" y="1555750"/>
            <a:ext cx="504825" cy="215900"/>
          </a:xfrm>
          <a:prstGeom prst="line">
            <a:avLst/>
          </a:prstGeom>
          <a:noFill/>
          <a:ln w="57150">
            <a:solidFill>
              <a:srgbClr val="FFFF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53969" name="Rectangle 17"/>
          <p:cNvSpPr>
            <a:spLocks noChangeArrowheads="1"/>
          </p:cNvSpPr>
          <p:nvPr/>
        </p:nvSpPr>
        <p:spPr bwMode="auto">
          <a:xfrm>
            <a:off x="4932363" y="1195388"/>
            <a:ext cx="3744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楷体" panose="02010609060101010101" pitchFamily="49" charset="-122"/>
                <a:ea typeface="楷体" panose="02010609060101010101" pitchFamily="49" charset="-122"/>
              </a:rPr>
              <a:t>腔内储存的总能量</a:t>
            </a:r>
          </a:p>
        </p:txBody>
      </p:sp>
      <p:sp>
        <p:nvSpPr>
          <p:cNvPr id="253970" name="Oval 18"/>
          <p:cNvSpPr>
            <a:spLocks noChangeArrowheads="1"/>
          </p:cNvSpPr>
          <p:nvPr/>
        </p:nvSpPr>
        <p:spPr bwMode="auto">
          <a:xfrm>
            <a:off x="3708400" y="2205038"/>
            <a:ext cx="503238" cy="503237"/>
          </a:xfrm>
          <a:prstGeom prst="ellipse">
            <a:avLst/>
          </a:pr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253971" name="Line 19"/>
          <p:cNvSpPr>
            <a:spLocks noChangeShapeType="1"/>
          </p:cNvSpPr>
          <p:nvPr/>
        </p:nvSpPr>
        <p:spPr bwMode="auto">
          <a:xfrm flipV="1">
            <a:off x="4283075" y="2276475"/>
            <a:ext cx="576263" cy="215900"/>
          </a:xfrm>
          <a:prstGeom prst="line">
            <a:avLst/>
          </a:prstGeom>
          <a:noFill/>
          <a:ln w="57150">
            <a:solidFill>
              <a:srgbClr val="FFFF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53972" name="Rectangle 20"/>
          <p:cNvSpPr>
            <a:spLocks noChangeArrowheads="1"/>
          </p:cNvSpPr>
          <p:nvPr/>
        </p:nvSpPr>
        <p:spPr bwMode="auto">
          <a:xfrm>
            <a:off x="4859338" y="1987550"/>
            <a:ext cx="4032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楷体" panose="02010609060101010101" pitchFamily="49" charset="-122"/>
                <a:ea typeface="楷体" panose="02010609060101010101" pitchFamily="49" charset="-122"/>
              </a:rPr>
              <a:t>单位时间内损耗的能量</a:t>
            </a:r>
          </a:p>
        </p:txBody>
      </p:sp>
      <p:sp>
        <p:nvSpPr>
          <p:cNvPr id="253973" name="Rectangle 21"/>
          <p:cNvSpPr>
            <a:spLocks noChangeArrowheads="1"/>
          </p:cNvSpPr>
          <p:nvPr/>
        </p:nvSpPr>
        <p:spPr bwMode="auto">
          <a:xfrm>
            <a:off x="755650" y="2995613"/>
            <a:ext cx="194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楷体" panose="02010609060101010101" pitchFamily="49" charset="-122"/>
                <a:ea typeface="楷体" panose="02010609060101010101" pitchFamily="49" charset="-122"/>
              </a:rPr>
              <a:t>定义二 </a:t>
            </a:r>
            <a:r>
              <a:rPr kumimoji="0" lang="en-US" altLang="zh-CN" sz="2800" dirty="0">
                <a:latin typeface="楷体" panose="02010609060101010101" pitchFamily="49" charset="-122"/>
                <a:ea typeface="楷体" panose="02010609060101010101" pitchFamily="49" charset="-122"/>
              </a:rPr>
              <a:t>:</a:t>
            </a:r>
            <a:r>
              <a:rPr kumimoji="0" lang="en-US" altLang="zh-CN" sz="2800" dirty="0">
                <a:latin typeface="仿宋_GB2312" pitchFamily="49" charset="-122"/>
              </a:rPr>
              <a:t>  </a:t>
            </a:r>
          </a:p>
        </p:txBody>
      </p:sp>
      <p:graphicFrame>
        <p:nvGraphicFramePr>
          <p:cNvPr id="253974" name="Object 22"/>
          <p:cNvGraphicFramePr>
            <a:graphicFrameLocks noChangeAspect="1"/>
          </p:cNvGraphicFramePr>
          <p:nvPr/>
        </p:nvGraphicFramePr>
        <p:xfrm>
          <a:off x="2501900" y="3041650"/>
          <a:ext cx="1619250" cy="638175"/>
        </p:xfrm>
        <a:graphic>
          <a:graphicData uri="http://schemas.openxmlformats.org/presentationml/2006/ole">
            <mc:AlternateContent xmlns:mc="http://schemas.openxmlformats.org/markup-compatibility/2006">
              <mc:Choice xmlns:v="urn:schemas-microsoft-com:vml" Requires="v">
                <p:oleObj spid="_x0000_s8216" name="公式" r:id="rId5" imgW="545760" imgH="215640" progId="Equation.3">
                  <p:embed/>
                </p:oleObj>
              </mc:Choice>
              <mc:Fallback>
                <p:oleObj name="公式" r:id="rId5" imgW="545760" imgH="21564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1900" y="3041650"/>
                        <a:ext cx="1619250"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75" name="Object 23"/>
          <p:cNvGraphicFramePr>
            <a:graphicFrameLocks noChangeAspect="1"/>
          </p:cNvGraphicFramePr>
          <p:nvPr/>
        </p:nvGraphicFramePr>
        <p:xfrm>
          <a:off x="4140200" y="2779713"/>
          <a:ext cx="1846263" cy="1276350"/>
        </p:xfrm>
        <a:graphic>
          <a:graphicData uri="http://schemas.openxmlformats.org/presentationml/2006/ole">
            <mc:AlternateContent xmlns:mc="http://schemas.openxmlformats.org/markup-compatibility/2006">
              <mc:Choice xmlns:v="urn:schemas-microsoft-com:vml" Requires="v">
                <p:oleObj spid="_x0000_s8217" name="公式" r:id="rId7" imgW="622080" imgH="431640" progId="Equation.3">
                  <p:embed/>
                </p:oleObj>
              </mc:Choice>
              <mc:Fallback>
                <p:oleObj name="公式" r:id="rId7" imgW="622080" imgH="431640"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2779713"/>
                        <a:ext cx="1846263" cy="12763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3976" name="Rectangle 24"/>
          <p:cNvSpPr>
            <a:spLocks noChangeArrowheads="1"/>
          </p:cNvSpPr>
          <p:nvPr/>
        </p:nvSpPr>
        <p:spPr bwMode="auto">
          <a:xfrm>
            <a:off x="900113" y="4294188"/>
            <a:ext cx="1944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楷体" panose="02010609060101010101" pitchFamily="49" charset="-122"/>
                <a:ea typeface="楷体" panose="02010609060101010101" pitchFamily="49" charset="-122"/>
              </a:rPr>
              <a:t>定义三 </a:t>
            </a:r>
            <a:r>
              <a:rPr kumimoji="0" lang="en-US" altLang="zh-CN" sz="2800" dirty="0">
                <a:latin typeface="楷体" panose="02010609060101010101" pitchFamily="49" charset="-122"/>
                <a:ea typeface="楷体" panose="02010609060101010101" pitchFamily="49" charset="-122"/>
              </a:rPr>
              <a:t>:</a:t>
            </a:r>
            <a:r>
              <a:rPr kumimoji="0" lang="en-US" altLang="zh-CN" sz="2800" dirty="0">
                <a:latin typeface="仿宋_GB2312" pitchFamily="49" charset="-122"/>
              </a:rPr>
              <a:t>  </a:t>
            </a:r>
          </a:p>
        </p:txBody>
      </p:sp>
      <p:graphicFrame>
        <p:nvGraphicFramePr>
          <p:cNvPr id="253977" name="Object 25"/>
          <p:cNvGraphicFramePr>
            <a:graphicFrameLocks noChangeAspect="1"/>
          </p:cNvGraphicFramePr>
          <p:nvPr/>
        </p:nvGraphicFramePr>
        <p:xfrm>
          <a:off x="2411413" y="4005263"/>
          <a:ext cx="1731962" cy="1276350"/>
        </p:xfrm>
        <a:graphic>
          <a:graphicData uri="http://schemas.openxmlformats.org/presentationml/2006/ole">
            <mc:AlternateContent xmlns:mc="http://schemas.openxmlformats.org/markup-compatibility/2006">
              <mc:Choice xmlns:v="urn:schemas-microsoft-com:vml" Requires="v">
                <p:oleObj spid="_x0000_s8218" name="Equation" r:id="rId9" imgW="583920" imgH="431640" progId="Equation.DSMT4">
                  <p:embed/>
                </p:oleObj>
              </mc:Choice>
              <mc:Fallback>
                <p:oleObj name="Equation" r:id="rId9" imgW="583920" imgH="43164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4005263"/>
                        <a:ext cx="1731962" cy="12763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3978" name="Oval 26"/>
          <p:cNvSpPr>
            <a:spLocks noChangeArrowheads="1"/>
          </p:cNvSpPr>
          <p:nvPr/>
        </p:nvSpPr>
        <p:spPr bwMode="auto">
          <a:xfrm>
            <a:off x="3203575" y="4652963"/>
            <a:ext cx="863600" cy="720725"/>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253979" name="Line 27"/>
          <p:cNvSpPr>
            <a:spLocks noChangeShapeType="1"/>
          </p:cNvSpPr>
          <p:nvPr/>
        </p:nvSpPr>
        <p:spPr bwMode="auto">
          <a:xfrm flipV="1">
            <a:off x="4140200" y="4797425"/>
            <a:ext cx="504825" cy="215900"/>
          </a:xfrm>
          <a:prstGeom prst="line">
            <a:avLst/>
          </a:prstGeom>
          <a:noFill/>
          <a:ln w="57150">
            <a:solidFill>
              <a:srgbClr val="FFFF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53980" name="Rectangle 28"/>
          <p:cNvSpPr>
            <a:spLocks noChangeArrowheads="1"/>
          </p:cNvSpPr>
          <p:nvPr/>
        </p:nvSpPr>
        <p:spPr bwMode="auto">
          <a:xfrm>
            <a:off x="4716463" y="4437063"/>
            <a:ext cx="2881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楷体" panose="02010609060101010101" pitchFamily="49" charset="-122"/>
                <a:ea typeface="楷体" panose="02010609060101010101" pitchFamily="49" charset="-122"/>
              </a:rPr>
              <a:t>激光的单模线宽</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53964"/>
                                        </p:tgtEl>
                                        <p:attrNameLst>
                                          <p:attrName>style.visibility</p:attrName>
                                        </p:attrNameLst>
                                      </p:cBhvr>
                                      <p:to>
                                        <p:strVal val="visible"/>
                                      </p:to>
                                    </p:set>
                                    <p:animEffect transition="in" filter="wedge">
                                      <p:cBhvr>
                                        <p:cTn id="7" dur="500"/>
                                        <p:tgtEl>
                                          <p:spTgt spid="253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53965"/>
                                        </p:tgtEl>
                                        <p:attrNameLst>
                                          <p:attrName>style.visibility</p:attrName>
                                        </p:attrNameLst>
                                      </p:cBhvr>
                                      <p:to>
                                        <p:strVal val="visible"/>
                                      </p:to>
                                    </p:set>
                                    <p:animEffect transition="in" filter="wedge">
                                      <p:cBhvr>
                                        <p:cTn id="12" dur="500"/>
                                        <p:tgtEl>
                                          <p:spTgt spid="253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3966"/>
                                        </p:tgtEl>
                                        <p:attrNameLst>
                                          <p:attrName>style.visibility</p:attrName>
                                        </p:attrNameLst>
                                      </p:cBhvr>
                                      <p:to>
                                        <p:strVal val="visible"/>
                                      </p:to>
                                    </p:set>
                                    <p:animEffect transition="in" filter="blinds(horizontal)">
                                      <p:cBhvr>
                                        <p:cTn id="17" dur="500"/>
                                        <p:tgtEl>
                                          <p:spTgt spid="2539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0" presetClass="entr" presetSubtype="0" decel="100000" fill="hold" grpId="0" nodeType="clickEffect">
                                  <p:stCondLst>
                                    <p:cond delay="0"/>
                                  </p:stCondLst>
                                  <p:childTnLst>
                                    <p:set>
                                      <p:cBhvr>
                                        <p:cTn id="21" dur="1" fill="hold">
                                          <p:stCondLst>
                                            <p:cond delay="0"/>
                                          </p:stCondLst>
                                        </p:cTn>
                                        <p:tgtEl>
                                          <p:spTgt spid="253967"/>
                                        </p:tgtEl>
                                        <p:attrNameLst>
                                          <p:attrName>style.visibility</p:attrName>
                                        </p:attrNameLst>
                                      </p:cBhvr>
                                      <p:to>
                                        <p:strVal val="visible"/>
                                      </p:to>
                                    </p:set>
                                    <p:anim calcmode="lin" valueType="num">
                                      <p:cBhvr>
                                        <p:cTn id="22" dur="1000" fill="hold"/>
                                        <p:tgtEl>
                                          <p:spTgt spid="253967"/>
                                        </p:tgtEl>
                                        <p:attrNameLst>
                                          <p:attrName>ppt_w</p:attrName>
                                        </p:attrNameLst>
                                      </p:cBhvr>
                                      <p:tavLst>
                                        <p:tav tm="0">
                                          <p:val>
                                            <p:strVal val="#ppt_w+.3"/>
                                          </p:val>
                                        </p:tav>
                                        <p:tav tm="100000">
                                          <p:val>
                                            <p:strVal val="#ppt_w"/>
                                          </p:val>
                                        </p:tav>
                                      </p:tavLst>
                                    </p:anim>
                                    <p:anim calcmode="lin" valueType="num">
                                      <p:cBhvr>
                                        <p:cTn id="23" dur="1000" fill="hold"/>
                                        <p:tgtEl>
                                          <p:spTgt spid="253967"/>
                                        </p:tgtEl>
                                        <p:attrNameLst>
                                          <p:attrName>ppt_h</p:attrName>
                                        </p:attrNameLst>
                                      </p:cBhvr>
                                      <p:tavLst>
                                        <p:tav tm="0">
                                          <p:val>
                                            <p:strVal val="#ppt_h"/>
                                          </p:val>
                                        </p:tav>
                                        <p:tav tm="100000">
                                          <p:val>
                                            <p:strVal val="#ppt_h"/>
                                          </p:val>
                                        </p:tav>
                                      </p:tavLst>
                                    </p:anim>
                                    <p:animEffect transition="in" filter="fade">
                                      <p:cBhvr>
                                        <p:cTn id="24" dur="1000"/>
                                        <p:tgtEl>
                                          <p:spTgt spid="25396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53968"/>
                                        </p:tgtEl>
                                        <p:attrNameLst>
                                          <p:attrName>style.visibility</p:attrName>
                                        </p:attrNameLst>
                                      </p:cBhvr>
                                      <p:to>
                                        <p:strVal val="visible"/>
                                      </p:to>
                                    </p:set>
                                    <p:anim calcmode="lin" valueType="num">
                                      <p:cBhvr additive="base">
                                        <p:cTn id="29" dur="500" fill="hold"/>
                                        <p:tgtEl>
                                          <p:spTgt spid="253968"/>
                                        </p:tgtEl>
                                        <p:attrNameLst>
                                          <p:attrName>ppt_x</p:attrName>
                                        </p:attrNameLst>
                                      </p:cBhvr>
                                      <p:tavLst>
                                        <p:tav tm="0">
                                          <p:val>
                                            <p:strVal val="#ppt_x"/>
                                          </p:val>
                                        </p:tav>
                                        <p:tav tm="100000">
                                          <p:val>
                                            <p:strVal val="#ppt_x"/>
                                          </p:val>
                                        </p:tav>
                                      </p:tavLst>
                                    </p:anim>
                                    <p:anim calcmode="lin" valueType="num">
                                      <p:cBhvr additive="base">
                                        <p:cTn id="30" dur="500" fill="hold"/>
                                        <p:tgtEl>
                                          <p:spTgt spid="25396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0" presetClass="entr" presetSubtype="0" fill="hold" grpId="0" nodeType="clickEffect">
                                  <p:stCondLst>
                                    <p:cond delay="0"/>
                                  </p:stCondLst>
                                  <p:childTnLst>
                                    <p:set>
                                      <p:cBhvr>
                                        <p:cTn id="34" dur="1" fill="hold">
                                          <p:stCondLst>
                                            <p:cond delay="0"/>
                                          </p:stCondLst>
                                        </p:cTn>
                                        <p:tgtEl>
                                          <p:spTgt spid="253969"/>
                                        </p:tgtEl>
                                        <p:attrNameLst>
                                          <p:attrName>style.visibility</p:attrName>
                                        </p:attrNameLst>
                                      </p:cBhvr>
                                      <p:to>
                                        <p:strVal val="visible"/>
                                      </p:to>
                                    </p:set>
                                    <p:animEffect transition="in" filter="wedge">
                                      <p:cBhvr>
                                        <p:cTn id="35" dur="500"/>
                                        <p:tgtEl>
                                          <p:spTgt spid="25396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0" presetClass="entr" presetSubtype="0" decel="100000" fill="hold" grpId="0" nodeType="clickEffect">
                                  <p:stCondLst>
                                    <p:cond delay="0"/>
                                  </p:stCondLst>
                                  <p:childTnLst>
                                    <p:set>
                                      <p:cBhvr>
                                        <p:cTn id="39" dur="1" fill="hold">
                                          <p:stCondLst>
                                            <p:cond delay="0"/>
                                          </p:stCondLst>
                                        </p:cTn>
                                        <p:tgtEl>
                                          <p:spTgt spid="253970"/>
                                        </p:tgtEl>
                                        <p:attrNameLst>
                                          <p:attrName>style.visibility</p:attrName>
                                        </p:attrNameLst>
                                      </p:cBhvr>
                                      <p:to>
                                        <p:strVal val="visible"/>
                                      </p:to>
                                    </p:set>
                                    <p:anim calcmode="lin" valueType="num">
                                      <p:cBhvr>
                                        <p:cTn id="40" dur="1000" fill="hold"/>
                                        <p:tgtEl>
                                          <p:spTgt spid="253970"/>
                                        </p:tgtEl>
                                        <p:attrNameLst>
                                          <p:attrName>ppt_w</p:attrName>
                                        </p:attrNameLst>
                                      </p:cBhvr>
                                      <p:tavLst>
                                        <p:tav tm="0">
                                          <p:val>
                                            <p:strVal val="#ppt_w+.3"/>
                                          </p:val>
                                        </p:tav>
                                        <p:tav tm="100000">
                                          <p:val>
                                            <p:strVal val="#ppt_w"/>
                                          </p:val>
                                        </p:tav>
                                      </p:tavLst>
                                    </p:anim>
                                    <p:anim calcmode="lin" valueType="num">
                                      <p:cBhvr>
                                        <p:cTn id="41" dur="1000" fill="hold"/>
                                        <p:tgtEl>
                                          <p:spTgt spid="253970"/>
                                        </p:tgtEl>
                                        <p:attrNameLst>
                                          <p:attrName>ppt_h</p:attrName>
                                        </p:attrNameLst>
                                      </p:cBhvr>
                                      <p:tavLst>
                                        <p:tav tm="0">
                                          <p:val>
                                            <p:strVal val="#ppt_h"/>
                                          </p:val>
                                        </p:tav>
                                        <p:tav tm="100000">
                                          <p:val>
                                            <p:strVal val="#ppt_h"/>
                                          </p:val>
                                        </p:tav>
                                      </p:tavLst>
                                    </p:anim>
                                    <p:animEffect transition="in" filter="fade">
                                      <p:cBhvr>
                                        <p:cTn id="42" dur="1000"/>
                                        <p:tgtEl>
                                          <p:spTgt spid="25397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3971"/>
                                        </p:tgtEl>
                                        <p:attrNameLst>
                                          <p:attrName>style.visibility</p:attrName>
                                        </p:attrNameLst>
                                      </p:cBhvr>
                                      <p:to>
                                        <p:strVal val="visible"/>
                                      </p:to>
                                    </p:set>
                                    <p:anim calcmode="lin" valueType="num">
                                      <p:cBhvr additive="base">
                                        <p:cTn id="47" dur="500" fill="hold"/>
                                        <p:tgtEl>
                                          <p:spTgt spid="253971"/>
                                        </p:tgtEl>
                                        <p:attrNameLst>
                                          <p:attrName>ppt_x</p:attrName>
                                        </p:attrNameLst>
                                      </p:cBhvr>
                                      <p:tavLst>
                                        <p:tav tm="0">
                                          <p:val>
                                            <p:strVal val="#ppt_x"/>
                                          </p:val>
                                        </p:tav>
                                        <p:tav tm="100000">
                                          <p:val>
                                            <p:strVal val="#ppt_x"/>
                                          </p:val>
                                        </p:tav>
                                      </p:tavLst>
                                    </p:anim>
                                    <p:anim calcmode="lin" valueType="num">
                                      <p:cBhvr additive="base">
                                        <p:cTn id="48" dur="500" fill="hold"/>
                                        <p:tgtEl>
                                          <p:spTgt spid="253971"/>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0" presetClass="entr" presetSubtype="0" fill="hold" grpId="0" nodeType="clickEffect">
                                  <p:stCondLst>
                                    <p:cond delay="0"/>
                                  </p:stCondLst>
                                  <p:childTnLst>
                                    <p:set>
                                      <p:cBhvr>
                                        <p:cTn id="52" dur="1" fill="hold">
                                          <p:stCondLst>
                                            <p:cond delay="0"/>
                                          </p:stCondLst>
                                        </p:cTn>
                                        <p:tgtEl>
                                          <p:spTgt spid="253972"/>
                                        </p:tgtEl>
                                        <p:attrNameLst>
                                          <p:attrName>style.visibility</p:attrName>
                                        </p:attrNameLst>
                                      </p:cBhvr>
                                      <p:to>
                                        <p:strVal val="visible"/>
                                      </p:to>
                                    </p:set>
                                    <p:animEffect transition="in" filter="wedge">
                                      <p:cBhvr>
                                        <p:cTn id="53" dur="500"/>
                                        <p:tgtEl>
                                          <p:spTgt spid="25397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0" presetClass="entr" presetSubtype="0" fill="hold" grpId="0" nodeType="clickEffect">
                                  <p:stCondLst>
                                    <p:cond delay="0"/>
                                  </p:stCondLst>
                                  <p:childTnLst>
                                    <p:set>
                                      <p:cBhvr>
                                        <p:cTn id="57" dur="1" fill="hold">
                                          <p:stCondLst>
                                            <p:cond delay="0"/>
                                          </p:stCondLst>
                                        </p:cTn>
                                        <p:tgtEl>
                                          <p:spTgt spid="253973"/>
                                        </p:tgtEl>
                                        <p:attrNameLst>
                                          <p:attrName>style.visibility</p:attrName>
                                        </p:attrNameLst>
                                      </p:cBhvr>
                                      <p:to>
                                        <p:strVal val="visible"/>
                                      </p:to>
                                    </p:set>
                                    <p:animEffect transition="in" filter="wedge">
                                      <p:cBhvr>
                                        <p:cTn id="58" dur="500"/>
                                        <p:tgtEl>
                                          <p:spTgt spid="25397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253974"/>
                                        </p:tgtEl>
                                        <p:attrNameLst>
                                          <p:attrName>style.visibility</p:attrName>
                                        </p:attrNameLst>
                                      </p:cBhvr>
                                      <p:to>
                                        <p:strVal val="visible"/>
                                      </p:to>
                                    </p:set>
                                    <p:animEffect transition="in" filter="blinds(horizontal)">
                                      <p:cBhvr>
                                        <p:cTn id="63" dur="500"/>
                                        <p:tgtEl>
                                          <p:spTgt spid="25397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253975"/>
                                        </p:tgtEl>
                                        <p:attrNameLst>
                                          <p:attrName>style.visibility</p:attrName>
                                        </p:attrNameLst>
                                      </p:cBhvr>
                                      <p:to>
                                        <p:strVal val="visible"/>
                                      </p:to>
                                    </p:set>
                                    <p:animEffect transition="in" filter="blinds(horizontal)">
                                      <p:cBhvr>
                                        <p:cTn id="68" dur="500"/>
                                        <p:tgtEl>
                                          <p:spTgt spid="25397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0" presetClass="entr" presetSubtype="0" fill="hold" grpId="0" nodeType="clickEffect">
                                  <p:stCondLst>
                                    <p:cond delay="0"/>
                                  </p:stCondLst>
                                  <p:childTnLst>
                                    <p:set>
                                      <p:cBhvr>
                                        <p:cTn id="72" dur="1" fill="hold">
                                          <p:stCondLst>
                                            <p:cond delay="0"/>
                                          </p:stCondLst>
                                        </p:cTn>
                                        <p:tgtEl>
                                          <p:spTgt spid="253976"/>
                                        </p:tgtEl>
                                        <p:attrNameLst>
                                          <p:attrName>style.visibility</p:attrName>
                                        </p:attrNameLst>
                                      </p:cBhvr>
                                      <p:to>
                                        <p:strVal val="visible"/>
                                      </p:to>
                                    </p:set>
                                    <p:animEffect transition="in" filter="wedge">
                                      <p:cBhvr>
                                        <p:cTn id="73" dur="500"/>
                                        <p:tgtEl>
                                          <p:spTgt spid="25397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nodeType="clickEffect">
                                  <p:stCondLst>
                                    <p:cond delay="0"/>
                                  </p:stCondLst>
                                  <p:childTnLst>
                                    <p:set>
                                      <p:cBhvr>
                                        <p:cTn id="77" dur="1" fill="hold">
                                          <p:stCondLst>
                                            <p:cond delay="0"/>
                                          </p:stCondLst>
                                        </p:cTn>
                                        <p:tgtEl>
                                          <p:spTgt spid="253977"/>
                                        </p:tgtEl>
                                        <p:attrNameLst>
                                          <p:attrName>style.visibility</p:attrName>
                                        </p:attrNameLst>
                                      </p:cBhvr>
                                      <p:to>
                                        <p:strVal val="visible"/>
                                      </p:to>
                                    </p:set>
                                    <p:animEffect transition="in" filter="box(in)">
                                      <p:cBhvr>
                                        <p:cTn id="78" dur="500"/>
                                        <p:tgtEl>
                                          <p:spTgt spid="25397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50" presetClass="entr" presetSubtype="0" decel="100000" fill="hold" grpId="0" nodeType="clickEffect">
                                  <p:stCondLst>
                                    <p:cond delay="0"/>
                                  </p:stCondLst>
                                  <p:childTnLst>
                                    <p:set>
                                      <p:cBhvr>
                                        <p:cTn id="82" dur="1" fill="hold">
                                          <p:stCondLst>
                                            <p:cond delay="0"/>
                                          </p:stCondLst>
                                        </p:cTn>
                                        <p:tgtEl>
                                          <p:spTgt spid="253978"/>
                                        </p:tgtEl>
                                        <p:attrNameLst>
                                          <p:attrName>style.visibility</p:attrName>
                                        </p:attrNameLst>
                                      </p:cBhvr>
                                      <p:to>
                                        <p:strVal val="visible"/>
                                      </p:to>
                                    </p:set>
                                    <p:anim calcmode="lin" valueType="num">
                                      <p:cBhvr>
                                        <p:cTn id="83" dur="1000" fill="hold"/>
                                        <p:tgtEl>
                                          <p:spTgt spid="253978"/>
                                        </p:tgtEl>
                                        <p:attrNameLst>
                                          <p:attrName>ppt_w</p:attrName>
                                        </p:attrNameLst>
                                      </p:cBhvr>
                                      <p:tavLst>
                                        <p:tav tm="0">
                                          <p:val>
                                            <p:strVal val="#ppt_w+.3"/>
                                          </p:val>
                                        </p:tav>
                                        <p:tav tm="100000">
                                          <p:val>
                                            <p:strVal val="#ppt_w"/>
                                          </p:val>
                                        </p:tav>
                                      </p:tavLst>
                                    </p:anim>
                                    <p:anim calcmode="lin" valueType="num">
                                      <p:cBhvr>
                                        <p:cTn id="84" dur="1000" fill="hold"/>
                                        <p:tgtEl>
                                          <p:spTgt spid="253978"/>
                                        </p:tgtEl>
                                        <p:attrNameLst>
                                          <p:attrName>ppt_h</p:attrName>
                                        </p:attrNameLst>
                                      </p:cBhvr>
                                      <p:tavLst>
                                        <p:tav tm="0">
                                          <p:val>
                                            <p:strVal val="#ppt_h"/>
                                          </p:val>
                                        </p:tav>
                                        <p:tav tm="100000">
                                          <p:val>
                                            <p:strVal val="#ppt_h"/>
                                          </p:val>
                                        </p:tav>
                                      </p:tavLst>
                                    </p:anim>
                                    <p:animEffect transition="in" filter="fade">
                                      <p:cBhvr>
                                        <p:cTn id="85" dur="1000"/>
                                        <p:tgtEl>
                                          <p:spTgt spid="25397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53979"/>
                                        </p:tgtEl>
                                        <p:attrNameLst>
                                          <p:attrName>style.visibility</p:attrName>
                                        </p:attrNameLst>
                                      </p:cBhvr>
                                      <p:to>
                                        <p:strVal val="visible"/>
                                      </p:to>
                                    </p:set>
                                    <p:anim calcmode="lin" valueType="num">
                                      <p:cBhvr additive="base">
                                        <p:cTn id="90" dur="500" fill="hold"/>
                                        <p:tgtEl>
                                          <p:spTgt spid="253979"/>
                                        </p:tgtEl>
                                        <p:attrNameLst>
                                          <p:attrName>ppt_x</p:attrName>
                                        </p:attrNameLst>
                                      </p:cBhvr>
                                      <p:tavLst>
                                        <p:tav tm="0">
                                          <p:val>
                                            <p:strVal val="#ppt_x"/>
                                          </p:val>
                                        </p:tav>
                                        <p:tav tm="100000">
                                          <p:val>
                                            <p:strVal val="#ppt_x"/>
                                          </p:val>
                                        </p:tav>
                                      </p:tavLst>
                                    </p:anim>
                                    <p:anim calcmode="lin" valueType="num">
                                      <p:cBhvr additive="base">
                                        <p:cTn id="91" dur="500" fill="hold"/>
                                        <p:tgtEl>
                                          <p:spTgt spid="253979"/>
                                        </p:tgtEl>
                                        <p:attrNameLst>
                                          <p:attrName>ppt_y</p:attrName>
                                        </p:attrNameLst>
                                      </p:cBhvr>
                                      <p:tavLst>
                                        <p:tav tm="0">
                                          <p:val>
                                            <p:strVal val="1+#ppt_h/2"/>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0" presetClass="entr" presetSubtype="0" fill="hold" grpId="0" nodeType="clickEffect">
                                  <p:stCondLst>
                                    <p:cond delay="0"/>
                                  </p:stCondLst>
                                  <p:childTnLst>
                                    <p:set>
                                      <p:cBhvr>
                                        <p:cTn id="95" dur="1" fill="hold">
                                          <p:stCondLst>
                                            <p:cond delay="0"/>
                                          </p:stCondLst>
                                        </p:cTn>
                                        <p:tgtEl>
                                          <p:spTgt spid="253980"/>
                                        </p:tgtEl>
                                        <p:attrNameLst>
                                          <p:attrName>style.visibility</p:attrName>
                                        </p:attrNameLst>
                                      </p:cBhvr>
                                      <p:to>
                                        <p:strVal val="visible"/>
                                      </p:to>
                                    </p:set>
                                    <p:animEffect transition="in" filter="wedge">
                                      <p:cBhvr>
                                        <p:cTn id="96" dur="500"/>
                                        <p:tgtEl>
                                          <p:spTgt spid="253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64" grpId="0"/>
      <p:bldP spid="253965" grpId="0"/>
      <p:bldP spid="253967" grpId="0" animBg="1"/>
      <p:bldP spid="253968" grpId="0" animBg="1"/>
      <p:bldP spid="253969" grpId="0"/>
      <p:bldP spid="253970" grpId="0" animBg="1"/>
      <p:bldP spid="253971" grpId="0" animBg="1"/>
      <p:bldP spid="253972" grpId="0"/>
      <p:bldP spid="253973" grpId="0"/>
      <p:bldP spid="253976" grpId="0"/>
      <p:bldP spid="253978" grpId="0" animBg="1"/>
      <p:bldP spid="253979" grpId="0" animBg="1"/>
      <p:bldP spid="2539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Text Box 3"/>
          <p:cNvSpPr txBox="1">
            <a:spLocks noChangeArrowheads="1"/>
          </p:cNvSpPr>
          <p:nvPr/>
        </p:nvSpPr>
        <p:spPr bwMode="auto">
          <a:xfrm>
            <a:off x="1547813" y="260350"/>
            <a:ext cx="6551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zh-CN" altLang="en-US" sz="2800" dirty="0">
                <a:solidFill>
                  <a:srgbClr val="FF0066"/>
                </a:solidFill>
                <a:latin typeface="楷体" panose="02010609060101010101" pitchFamily="49" charset="-122"/>
                <a:ea typeface="楷体" panose="02010609060101010101" pitchFamily="49" charset="-122"/>
              </a:rPr>
              <a:t>本章核心问题：开放式光腔的模式问题</a:t>
            </a:r>
          </a:p>
        </p:txBody>
      </p:sp>
      <p:sp>
        <p:nvSpPr>
          <p:cNvPr id="239620" name="Text Box 4"/>
          <p:cNvSpPr txBox="1">
            <a:spLocks noChangeArrowheads="1"/>
          </p:cNvSpPr>
          <p:nvPr/>
        </p:nvSpPr>
        <p:spPr bwMode="auto">
          <a:xfrm>
            <a:off x="611188" y="765175"/>
            <a:ext cx="82089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zh-CN" altLang="en-US" sz="2800" dirty="0">
                <a:solidFill>
                  <a:srgbClr val="0033CC"/>
                </a:solidFill>
                <a:latin typeface="楷体" panose="02010609060101010101" pitchFamily="49" charset="-122"/>
                <a:ea typeface="楷体" panose="02010609060101010101" pitchFamily="49" charset="-122"/>
              </a:rPr>
              <a:t>本章线索</a:t>
            </a:r>
            <a:r>
              <a:rPr kumimoji="0" lang="en-US" altLang="zh-CN" sz="2800" dirty="0">
                <a:solidFill>
                  <a:srgbClr val="0033CC"/>
                </a:solidFill>
                <a:latin typeface="楷体" panose="02010609060101010101" pitchFamily="49" charset="-122"/>
                <a:ea typeface="楷体" panose="02010609060101010101" pitchFamily="49" charset="-122"/>
              </a:rPr>
              <a:t>:</a:t>
            </a:r>
          </a:p>
          <a:p>
            <a:pPr algn="l" eaLnBrk="1" hangingPunct="1"/>
            <a:r>
              <a:rPr kumimoji="0" lang="en-US" altLang="zh-CN" sz="2800" dirty="0">
                <a:solidFill>
                  <a:srgbClr val="CC3300"/>
                </a:solidFill>
                <a:latin typeface="楷体" panose="02010609060101010101" pitchFamily="49" charset="-122"/>
                <a:ea typeface="楷体" panose="02010609060101010101" pitchFamily="49" charset="-122"/>
              </a:rPr>
              <a:t>1</a:t>
            </a:r>
            <a:r>
              <a:rPr kumimoji="0" lang="zh-CN" altLang="en-US" sz="2800" dirty="0">
                <a:solidFill>
                  <a:srgbClr val="CC3300"/>
                </a:solidFill>
                <a:latin typeface="楷体" panose="02010609060101010101" pitchFamily="49" charset="-122"/>
                <a:ea typeface="楷体" panose="02010609060101010101" pitchFamily="49" charset="-122"/>
              </a:rPr>
              <a:t>、稳定腔及其模式问题</a:t>
            </a:r>
          </a:p>
        </p:txBody>
      </p:sp>
      <p:sp>
        <p:nvSpPr>
          <p:cNvPr id="239621" name="Text Box 5"/>
          <p:cNvSpPr txBox="1">
            <a:spLocks noChangeArrowheads="1"/>
          </p:cNvSpPr>
          <p:nvPr/>
        </p:nvSpPr>
        <p:spPr bwMode="auto">
          <a:xfrm>
            <a:off x="900113" y="1700213"/>
            <a:ext cx="7561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en-US" altLang="zh-CN" sz="2800" dirty="0">
                <a:latin typeface="楷体" panose="02010609060101010101" pitchFamily="49" charset="-122"/>
                <a:ea typeface="楷体" panose="02010609060101010101" pitchFamily="49" charset="-122"/>
              </a:rPr>
              <a:t>①</a:t>
            </a:r>
            <a:r>
              <a:rPr kumimoji="0" lang="zh-CN" altLang="en-US" sz="2800" dirty="0">
                <a:latin typeface="楷体" panose="02010609060101010101" pitchFamily="49" charset="-122"/>
                <a:ea typeface="楷体" panose="02010609060101010101" pitchFamily="49" charset="-122"/>
              </a:rPr>
              <a:t>以共焦腔模的解析理论作为理论基础</a:t>
            </a:r>
          </a:p>
        </p:txBody>
      </p:sp>
      <p:sp>
        <p:nvSpPr>
          <p:cNvPr id="239622" name="Text Box 6"/>
          <p:cNvSpPr txBox="1">
            <a:spLocks noChangeArrowheads="1"/>
          </p:cNvSpPr>
          <p:nvPr/>
        </p:nvSpPr>
        <p:spPr bwMode="auto">
          <a:xfrm>
            <a:off x="1187450" y="2276475"/>
            <a:ext cx="734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zh-CN" altLang="en-US" sz="2400" dirty="0">
                <a:latin typeface="楷体" panose="02010609060101010101" pitchFamily="49" charset="-122"/>
                <a:ea typeface="楷体" panose="02010609060101010101" pitchFamily="49" charset="-122"/>
              </a:rPr>
              <a:t>方形镜共焦腔：镜面上的场分布为厄米</a:t>
            </a:r>
            <a:r>
              <a:rPr kumimoji="0" lang="en-US" altLang="zh-CN" sz="2400" dirty="0">
                <a:latin typeface="楷体" panose="02010609060101010101" pitchFamily="49" charset="-122"/>
                <a:ea typeface="楷体" panose="02010609060101010101" pitchFamily="49" charset="-122"/>
              </a:rPr>
              <a:t>-</a:t>
            </a:r>
            <a:r>
              <a:rPr kumimoji="0" lang="zh-CN" altLang="en-US" sz="2400" dirty="0">
                <a:latin typeface="楷体" panose="02010609060101010101" pitchFamily="49" charset="-122"/>
                <a:ea typeface="楷体" panose="02010609060101010101" pitchFamily="49" charset="-122"/>
              </a:rPr>
              <a:t>高斯函数。</a:t>
            </a:r>
          </a:p>
        </p:txBody>
      </p:sp>
      <p:sp>
        <p:nvSpPr>
          <p:cNvPr id="239623" name="Text Box 7"/>
          <p:cNvSpPr txBox="1">
            <a:spLocks noChangeArrowheads="1"/>
          </p:cNvSpPr>
          <p:nvPr/>
        </p:nvSpPr>
        <p:spPr bwMode="auto">
          <a:xfrm>
            <a:off x="1258888" y="2708275"/>
            <a:ext cx="7885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zh-CN" altLang="en-US" sz="2400" dirty="0">
                <a:latin typeface="楷体" panose="02010609060101010101" pitchFamily="49" charset="-122"/>
                <a:ea typeface="楷体" panose="02010609060101010101" pitchFamily="49" charset="-122"/>
              </a:rPr>
              <a:t>圆形镜共焦腔：镜面上的场分布为拉盖尔</a:t>
            </a:r>
            <a:r>
              <a:rPr kumimoji="0" lang="en-US" altLang="zh-CN" sz="2400" dirty="0">
                <a:latin typeface="楷体" panose="02010609060101010101" pitchFamily="49" charset="-122"/>
                <a:ea typeface="楷体" panose="02010609060101010101" pitchFamily="49" charset="-122"/>
              </a:rPr>
              <a:t>-</a:t>
            </a:r>
            <a:r>
              <a:rPr kumimoji="0" lang="zh-CN" altLang="en-US" sz="2400" dirty="0">
                <a:latin typeface="楷体" panose="02010609060101010101" pitchFamily="49" charset="-122"/>
                <a:ea typeface="楷体" panose="02010609060101010101" pitchFamily="49" charset="-122"/>
              </a:rPr>
              <a:t>高斯函数。</a:t>
            </a:r>
          </a:p>
        </p:txBody>
      </p:sp>
      <p:sp>
        <p:nvSpPr>
          <p:cNvPr id="239624" name="Text Box 8"/>
          <p:cNvSpPr txBox="1">
            <a:spLocks noChangeArrowheads="1"/>
          </p:cNvSpPr>
          <p:nvPr/>
        </p:nvSpPr>
        <p:spPr bwMode="auto">
          <a:xfrm>
            <a:off x="900113" y="3213100"/>
            <a:ext cx="7848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②</a:t>
            </a:r>
            <a:r>
              <a:rPr kumimoji="0" lang="zh-CN" altLang="en-US" sz="2800" dirty="0">
                <a:latin typeface="楷体" panose="02010609060101010101" pitchFamily="49" charset="-122"/>
                <a:ea typeface="楷体" panose="02010609060101010101" pitchFamily="49" charset="-122"/>
              </a:rPr>
              <a:t>在高斯光束传输规律的基础上，可建立一般非</a:t>
            </a:r>
          </a:p>
          <a:p>
            <a:pPr algn="l" eaLnBrk="1" hangingPunct="1"/>
            <a:r>
              <a:rPr kumimoji="0" lang="zh-CN" altLang="en-US" sz="2800" dirty="0">
                <a:latin typeface="楷体" panose="02010609060101010101" pitchFamily="49" charset="-122"/>
                <a:ea typeface="楷体" panose="02010609060101010101" pitchFamily="49" charset="-122"/>
              </a:rPr>
              <a:t>  共焦稳定球面腔与共焦腔之间的等价性，从而</a:t>
            </a:r>
          </a:p>
          <a:p>
            <a:pPr algn="l" eaLnBrk="1" hangingPunct="1"/>
            <a:r>
              <a:rPr kumimoji="0" lang="zh-CN" altLang="en-US" sz="2800" dirty="0">
                <a:latin typeface="楷体" panose="02010609060101010101" pitchFamily="49" charset="-122"/>
                <a:ea typeface="楷体" panose="02010609060101010101" pitchFamily="49" charset="-122"/>
              </a:rPr>
              <a:t>  将共焦腔的模式理论推广到一般稳定球面腔。</a:t>
            </a:r>
          </a:p>
        </p:txBody>
      </p:sp>
      <p:sp>
        <p:nvSpPr>
          <p:cNvPr id="239625" name="Text Box 9"/>
          <p:cNvSpPr txBox="1">
            <a:spLocks noChangeArrowheads="1"/>
          </p:cNvSpPr>
          <p:nvPr/>
        </p:nvSpPr>
        <p:spPr bwMode="auto">
          <a:xfrm>
            <a:off x="900113" y="4581525"/>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en-US" altLang="zh-CN" sz="2800" dirty="0">
                <a:latin typeface="楷体" panose="02010609060101010101" pitchFamily="49" charset="-122"/>
                <a:ea typeface="楷体" panose="02010609060101010101" pitchFamily="49" charset="-122"/>
              </a:rPr>
              <a:t>③</a:t>
            </a:r>
            <a:r>
              <a:rPr kumimoji="0" lang="zh-CN" altLang="en-US" sz="2800" dirty="0">
                <a:latin typeface="楷体" panose="02010609060101010101" pitchFamily="49" charset="-122"/>
                <a:ea typeface="楷体" panose="02010609060101010101" pitchFamily="49" charset="-122"/>
              </a:rPr>
              <a:t>稳定球面腔激光器输出的激光，将以高斯光束</a:t>
            </a:r>
          </a:p>
          <a:p>
            <a:pPr algn="l" eaLnBrk="1" hangingPunct="1"/>
            <a:r>
              <a:rPr kumimoji="0" lang="zh-CN" altLang="en-US" sz="2800" dirty="0">
                <a:latin typeface="楷体" panose="02010609060101010101" pitchFamily="49" charset="-122"/>
                <a:ea typeface="楷体" panose="02010609060101010101" pitchFamily="49" charset="-122"/>
              </a:rPr>
              <a:t>  的形式在空间传播。</a:t>
            </a:r>
          </a:p>
        </p:txBody>
      </p:sp>
      <p:sp>
        <p:nvSpPr>
          <p:cNvPr id="239626" name="Text Box 10"/>
          <p:cNvSpPr txBox="1">
            <a:spLocks noChangeArrowheads="1"/>
          </p:cNvSpPr>
          <p:nvPr/>
        </p:nvSpPr>
        <p:spPr bwMode="auto">
          <a:xfrm>
            <a:off x="755650" y="5516563"/>
            <a:ext cx="79200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en-US" altLang="zh-CN" sz="2800" dirty="0">
                <a:solidFill>
                  <a:srgbClr val="CC3300"/>
                </a:solidFill>
                <a:latin typeface="仿宋_GB2312" pitchFamily="49" charset="-122"/>
              </a:rPr>
              <a:t>2</a:t>
            </a:r>
            <a:r>
              <a:rPr kumimoji="0" lang="zh-CN" altLang="en-US" sz="2800" dirty="0">
                <a:solidFill>
                  <a:srgbClr val="CC3300"/>
                </a:solidFill>
                <a:latin typeface="仿宋_GB2312" pitchFamily="49" charset="-122"/>
              </a:rPr>
              <a:t>、</a:t>
            </a:r>
            <a:r>
              <a:rPr kumimoji="0" lang="zh-CN" altLang="en-US" sz="2800" dirty="0">
                <a:solidFill>
                  <a:srgbClr val="CC3300"/>
                </a:solidFill>
                <a:latin typeface="楷体" panose="02010609060101010101" pitchFamily="49" charset="-122"/>
                <a:ea typeface="楷体" panose="02010609060101010101" pitchFamily="49" charset="-122"/>
              </a:rPr>
              <a:t>高斯光束在自由空间、均匀各向同性介质中的</a:t>
            </a:r>
          </a:p>
          <a:p>
            <a:pPr algn="l" eaLnBrk="1" hangingPunct="1"/>
            <a:r>
              <a:rPr kumimoji="0" lang="zh-CN" altLang="en-US" sz="2800" dirty="0">
                <a:solidFill>
                  <a:srgbClr val="CC3300"/>
                </a:solidFill>
                <a:latin typeface="楷体" panose="02010609060101010101" pitchFamily="49" charset="-122"/>
                <a:ea typeface="楷体" panose="02010609060101010101" pitchFamily="49" charset="-122"/>
              </a:rPr>
              <a:t>   传输以及通过简单透镜系统的变化和聚焦。</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9619"/>
                                        </p:tgtEl>
                                        <p:attrNameLst>
                                          <p:attrName>style.visibility</p:attrName>
                                        </p:attrNameLst>
                                      </p:cBhvr>
                                      <p:to>
                                        <p:strVal val="visible"/>
                                      </p:to>
                                    </p:set>
                                    <p:animEffect transition="in" filter="box(in)">
                                      <p:cBhvr>
                                        <p:cTn id="7" dur="500"/>
                                        <p:tgtEl>
                                          <p:spTgt spid="239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9620"/>
                                        </p:tgtEl>
                                        <p:attrNameLst>
                                          <p:attrName>style.visibility</p:attrName>
                                        </p:attrNameLst>
                                      </p:cBhvr>
                                      <p:to>
                                        <p:strVal val="visible"/>
                                      </p:to>
                                    </p:set>
                                    <p:animEffect transition="in" filter="box(in)">
                                      <p:cBhvr>
                                        <p:cTn id="12" dur="500"/>
                                        <p:tgtEl>
                                          <p:spTgt spid="239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39621"/>
                                        </p:tgtEl>
                                        <p:attrNameLst>
                                          <p:attrName>style.visibility</p:attrName>
                                        </p:attrNameLst>
                                      </p:cBhvr>
                                      <p:to>
                                        <p:strVal val="visible"/>
                                      </p:to>
                                    </p:set>
                                    <p:animEffect transition="in" filter="box(in)">
                                      <p:cBhvr>
                                        <p:cTn id="17" dur="500"/>
                                        <p:tgtEl>
                                          <p:spTgt spid="2396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39622"/>
                                        </p:tgtEl>
                                        <p:attrNameLst>
                                          <p:attrName>style.visibility</p:attrName>
                                        </p:attrNameLst>
                                      </p:cBhvr>
                                      <p:to>
                                        <p:strVal val="visible"/>
                                      </p:to>
                                    </p:set>
                                    <p:anim calcmode="lin" valueType="num">
                                      <p:cBhvr additive="base">
                                        <p:cTn id="22" dur="500" fill="hold"/>
                                        <p:tgtEl>
                                          <p:spTgt spid="239622"/>
                                        </p:tgtEl>
                                        <p:attrNameLst>
                                          <p:attrName>ppt_x</p:attrName>
                                        </p:attrNameLst>
                                      </p:cBhvr>
                                      <p:tavLst>
                                        <p:tav tm="0">
                                          <p:val>
                                            <p:strVal val="#ppt_x"/>
                                          </p:val>
                                        </p:tav>
                                        <p:tav tm="100000">
                                          <p:val>
                                            <p:strVal val="#ppt_x"/>
                                          </p:val>
                                        </p:tav>
                                      </p:tavLst>
                                    </p:anim>
                                    <p:anim calcmode="lin" valueType="num">
                                      <p:cBhvr additive="base">
                                        <p:cTn id="23" dur="500" fill="hold"/>
                                        <p:tgtEl>
                                          <p:spTgt spid="239622"/>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39623"/>
                                        </p:tgtEl>
                                        <p:attrNameLst>
                                          <p:attrName>style.visibility</p:attrName>
                                        </p:attrNameLst>
                                      </p:cBhvr>
                                      <p:to>
                                        <p:strVal val="visible"/>
                                      </p:to>
                                    </p:set>
                                    <p:animEffect transition="in" filter="blinds(horizontal)">
                                      <p:cBhvr>
                                        <p:cTn id="28" dur="500"/>
                                        <p:tgtEl>
                                          <p:spTgt spid="23962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39624"/>
                                        </p:tgtEl>
                                        <p:attrNameLst>
                                          <p:attrName>style.visibility</p:attrName>
                                        </p:attrNameLst>
                                      </p:cBhvr>
                                      <p:to>
                                        <p:strVal val="visible"/>
                                      </p:to>
                                    </p:set>
                                    <p:animEffect transition="in" filter="box(in)">
                                      <p:cBhvr>
                                        <p:cTn id="33" dur="500"/>
                                        <p:tgtEl>
                                          <p:spTgt spid="2396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239625"/>
                                        </p:tgtEl>
                                        <p:attrNameLst>
                                          <p:attrName>style.visibility</p:attrName>
                                        </p:attrNameLst>
                                      </p:cBhvr>
                                      <p:to>
                                        <p:strVal val="visible"/>
                                      </p:to>
                                    </p:set>
                                    <p:animEffect transition="in" filter="box(in)">
                                      <p:cBhvr>
                                        <p:cTn id="38" dur="500"/>
                                        <p:tgtEl>
                                          <p:spTgt spid="23962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39626"/>
                                        </p:tgtEl>
                                        <p:attrNameLst>
                                          <p:attrName>style.visibility</p:attrName>
                                        </p:attrNameLst>
                                      </p:cBhvr>
                                      <p:to>
                                        <p:strVal val="visible"/>
                                      </p:to>
                                    </p:set>
                                    <p:animEffect transition="in" filter="box(in)">
                                      <p:cBhvr>
                                        <p:cTn id="43" dur="500"/>
                                        <p:tgtEl>
                                          <p:spTgt spid="239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p:bldP spid="239620" grpId="0"/>
      <p:bldP spid="239621" grpId="0"/>
      <p:bldP spid="239622" grpId="0"/>
      <p:bldP spid="239623" grpId="0"/>
      <p:bldP spid="239624" grpId="0"/>
      <p:bldP spid="239625" grpId="0"/>
      <p:bldP spid="2396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5" name="Rectangle 9"/>
          <p:cNvSpPr>
            <a:spLocks noChangeArrowheads="1"/>
          </p:cNvSpPr>
          <p:nvPr/>
        </p:nvSpPr>
        <p:spPr bwMode="auto">
          <a:xfrm>
            <a:off x="898525" y="1401763"/>
            <a:ext cx="7632700" cy="19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lnSpc>
                <a:spcPct val="150000"/>
              </a:lnSpc>
            </a:pPr>
            <a:r>
              <a:rPr kumimoji="0" lang="zh-CN" altLang="en-US" sz="2800" dirty="0">
                <a:latin typeface="楷体" panose="02010609060101010101" pitchFamily="49" charset="-122"/>
                <a:ea typeface="楷体" panose="02010609060101010101" pitchFamily="49" charset="-122"/>
              </a:rPr>
              <a:t>小结：光腔的损耗可用</a:t>
            </a:r>
            <a:r>
              <a:rPr kumimoji="0" lang="el-GR" altLang="zh-CN" sz="2800" dirty="0">
                <a:latin typeface="楷体" panose="02010609060101010101" pitchFamily="49" charset="-122"/>
                <a:ea typeface="楷体" panose="02010609060101010101" pitchFamily="49" charset="-122"/>
              </a:rPr>
              <a:t>δ</a:t>
            </a:r>
            <a:r>
              <a:rPr kumimoji="0" lang="zh-CN" altLang="en-US" sz="2800" dirty="0">
                <a:latin typeface="楷体" panose="02010609060101010101" pitchFamily="49" charset="-122"/>
                <a:ea typeface="楷体" panose="02010609060101010101" pitchFamily="49" charset="-122"/>
              </a:rPr>
              <a:t>、   、    、</a:t>
            </a:r>
            <a:r>
              <a:rPr kumimoji="0" lang="en-US" altLang="zh-CN" sz="2800" dirty="0">
                <a:latin typeface="楷体" panose="02010609060101010101" pitchFamily="49" charset="-122"/>
                <a:ea typeface="楷体" panose="02010609060101010101" pitchFamily="49" charset="-122"/>
              </a:rPr>
              <a:t>Q</a:t>
            </a:r>
            <a:r>
              <a:rPr kumimoji="0" lang="zh-CN" altLang="en-US" sz="2800" dirty="0">
                <a:latin typeface="楷体" panose="02010609060101010101" pitchFamily="49" charset="-122"/>
                <a:ea typeface="楷体" panose="02010609060101010101" pitchFamily="49" charset="-122"/>
              </a:rPr>
              <a:t>值描述。损耗越大， </a:t>
            </a:r>
            <a:r>
              <a:rPr kumimoji="0" lang="el-GR" altLang="zh-CN" sz="2800" dirty="0">
                <a:latin typeface="楷体" panose="02010609060101010101" pitchFamily="49" charset="-122"/>
                <a:ea typeface="楷体" panose="02010609060101010101" pitchFamily="49" charset="-122"/>
              </a:rPr>
              <a:t>δ</a:t>
            </a:r>
            <a:r>
              <a:rPr kumimoji="0" lang="en-US" altLang="zh-CN" sz="2800"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越大，     越短，        越宽，</a:t>
            </a:r>
            <a:r>
              <a:rPr kumimoji="0" lang="en-US" altLang="zh-CN" sz="2800" dirty="0">
                <a:latin typeface="楷体" panose="02010609060101010101" pitchFamily="49" charset="-122"/>
                <a:ea typeface="楷体" panose="02010609060101010101" pitchFamily="49" charset="-122"/>
              </a:rPr>
              <a:t>Q</a:t>
            </a:r>
            <a:r>
              <a:rPr kumimoji="0" lang="zh-CN" altLang="en-US" sz="2800" dirty="0">
                <a:latin typeface="楷体" panose="02010609060101010101" pitchFamily="49" charset="-122"/>
                <a:ea typeface="楷体" panose="02010609060101010101" pitchFamily="49" charset="-122"/>
              </a:rPr>
              <a:t>值越小。</a:t>
            </a:r>
            <a:endParaRPr kumimoji="0" lang="zh-CN" altLang="el-GR" sz="2800" dirty="0">
              <a:latin typeface="楷体" panose="02010609060101010101" pitchFamily="49" charset="-122"/>
              <a:ea typeface="楷体" panose="02010609060101010101" pitchFamily="49" charset="-122"/>
              <a:sym typeface="Symbol" pitchFamily="18" charset="2"/>
            </a:endParaRPr>
          </a:p>
        </p:txBody>
      </p:sp>
      <p:graphicFrame>
        <p:nvGraphicFramePr>
          <p:cNvPr id="285706" name="Object 10"/>
          <p:cNvGraphicFramePr>
            <a:graphicFrameLocks noChangeAspect="1"/>
          </p:cNvGraphicFramePr>
          <p:nvPr/>
        </p:nvGraphicFramePr>
        <p:xfrm>
          <a:off x="5148263" y="1412875"/>
          <a:ext cx="595312" cy="720725"/>
        </p:xfrm>
        <a:graphic>
          <a:graphicData uri="http://schemas.openxmlformats.org/presentationml/2006/ole">
            <mc:AlternateContent xmlns:mc="http://schemas.openxmlformats.org/markup-compatibility/2006">
              <mc:Choice xmlns:v="urn:schemas-microsoft-com:vml" Requires="v">
                <p:oleObj spid="_x0000_s9227" name="公式" r:id="rId3" imgW="177480" imgH="215640" progId="Equation.3">
                  <p:embed/>
                </p:oleObj>
              </mc:Choice>
              <mc:Fallback>
                <p:oleObj name="公式" r:id="rId3" imgW="177480" imgH="2156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412875"/>
                        <a:ext cx="595312" cy="7207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5707" name="Object 11"/>
          <p:cNvGraphicFramePr>
            <a:graphicFrameLocks noChangeAspect="1"/>
          </p:cNvGraphicFramePr>
          <p:nvPr/>
        </p:nvGraphicFramePr>
        <p:xfrm>
          <a:off x="6011863" y="1484313"/>
          <a:ext cx="863600" cy="703262"/>
        </p:xfrm>
        <a:graphic>
          <a:graphicData uri="http://schemas.openxmlformats.org/presentationml/2006/ole">
            <mc:AlternateContent xmlns:mc="http://schemas.openxmlformats.org/markup-compatibility/2006">
              <mc:Choice xmlns:v="urn:schemas-microsoft-com:vml" Requires="v">
                <p:oleObj spid="_x0000_s9228" name="Equation" r:id="rId5" imgW="279360" imgH="228600" progId="Equation.DSMT4">
                  <p:embed/>
                </p:oleObj>
              </mc:Choice>
              <mc:Fallback>
                <p:oleObj name="Equation" r:id="rId5" imgW="279360" imgH="2286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1484313"/>
                        <a:ext cx="863600" cy="7032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5708" name="Object 12"/>
          <p:cNvGraphicFramePr>
            <a:graphicFrameLocks noChangeAspect="1"/>
          </p:cNvGraphicFramePr>
          <p:nvPr/>
        </p:nvGraphicFramePr>
        <p:xfrm>
          <a:off x="5435600" y="2133600"/>
          <a:ext cx="595313" cy="720725"/>
        </p:xfrm>
        <a:graphic>
          <a:graphicData uri="http://schemas.openxmlformats.org/presentationml/2006/ole">
            <mc:AlternateContent xmlns:mc="http://schemas.openxmlformats.org/markup-compatibility/2006">
              <mc:Choice xmlns:v="urn:schemas-microsoft-com:vml" Requires="v">
                <p:oleObj spid="_x0000_s9229" name="公式" r:id="rId7" imgW="177480" imgH="215640" progId="Equation.3">
                  <p:embed/>
                </p:oleObj>
              </mc:Choice>
              <mc:Fallback>
                <p:oleObj name="公式" r:id="rId7" imgW="177480" imgH="2156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2133600"/>
                        <a:ext cx="595313" cy="7207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5709" name="Object 13"/>
          <p:cNvGraphicFramePr>
            <a:graphicFrameLocks noChangeAspect="1"/>
          </p:cNvGraphicFramePr>
          <p:nvPr/>
        </p:nvGraphicFramePr>
        <p:xfrm>
          <a:off x="7235825" y="2205038"/>
          <a:ext cx="863600" cy="703262"/>
        </p:xfrm>
        <a:graphic>
          <a:graphicData uri="http://schemas.openxmlformats.org/presentationml/2006/ole">
            <mc:AlternateContent xmlns:mc="http://schemas.openxmlformats.org/markup-compatibility/2006">
              <mc:Choice xmlns:v="urn:schemas-microsoft-com:vml" Requires="v">
                <p:oleObj spid="_x0000_s9230" name="Equation" r:id="rId9" imgW="279360" imgH="228600" progId="Equation.DSMT4">
                  <p:embed/>
                </p:oleObj>
              </mc:Choice>
              <mc:Fallback>
                <p:oleObj name="Equation" r:id="rId9" imgW="279360" imgH="2286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5825" y="2205038"/>
                        <a:ext cx="863600" cy="7032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5705"/>
                                        </p:tgtEl>
                                        <p:attrNameLst>
                                          <p:attrName>style.visibility</p:attrName>
                                        </p:attrNameLst>
                                      </p:cBhvr>
                                      <p:to>
                                        <p:strVal val="visible"/>
                                      </p:to>
                                    </p:set>
                                    <p:animEffect transition="in" filter="box(in)">
                                      <p:cBhvr>
                                        <p:cTn id="7" dur="500"/>
                                        <p:tgtEl>
                                          <p:spTgt spid="285705"/>
                                        </p:tgtEl>
                                      </p:cBhvr>
                                    </p:animEffect>
                                  </p:childTnLst>
                                </p:cTn>
                              </p:par>
                              <p:par>
                                <p:cTn id="8" presetID="4" presetClass="entr" presetSubtype="16" fill="hold" nodeType="withEffect">
                                  <p:stCondLst>
                                    <p:cond delay="0"/>
                                  </p:stCondLst>
                                  <p:childTnLst>
                                    <p:set>
                                      <p:cBhvr>
                                        <p:cTn id="9" dur="1" fill="hold">
                                          <p:stCondLst>
                                            <p:cond delay="0"/>
                                          </p:stCondLst>
                                        </p:cTn>
                                        <p:tgtEl>
                                          <p:spTgt spid="285706"/>
                                        </p:tgtEl>
                                        <p:attrNameLst>
                                          <p:attrName>style.visibility</p:attrName>
                                        </p:attrNameLst>
                                      </p:cBhvr>
                                      <p:to>
                                        <p:strVal val="visible"/>
                                      </p:to>
                                    </p:set>
                                    <p:animEffect transition="in" filter="box(in)">
                                      <p:cBhvr>
                                        <p:cTn id="10" dur="500"/>
                                        <p:tgtEl>
                                          <p:spTgt spid="285706"/>
                                        </p:tgtEl>
                                      </p:cBhvr>
                                    </p:animEffect>
                                  </p:childTnLst>
                                </p:cTn>
                              </p:par>
                              <p:par>
                                <p:cTn id="11" presetID="4" presetClass="entr" presetSubtype="16" fill="hold" nodeType="withEffect">
                                  <p:stCondLst>
                                    <p:cond delay="0"/>
                                  </p:stCondLst>
                                  <p:childTnLst>
                                    <p:set>
                                      <p:cBhvr>
                                        <p:cTn id="12" dur="1" fill="hold">
                                          <p:stCondLst>
                                            <p:cond delay="0"/>
                                          </p:stCondLst>
                                        </p:cTn>
                                        <p:tgtEl>
                                          <p:spTgt spid="285707"/>
                                        </p:tgtEl>
                                        <p:attrNameLst>
                                          <p:attrName>style.visibility</p:attrName>
                                        </p:attrNameLst>
                                      </p:cBhvr>
                                      <p:to>
                                        <p:strVal val="visible"/>
                                      </p:to>
                                    </p:set>
                                    <p:animEffect transition="in" filter="box(in)">
                                      <p:cBhvr>
                                        <p:cTn id="13" dur="500"/>
                                        <p:tgtEl>
                                          <p:spTgt spid="285707"/>
                                        </p:tgtEl>
                                      </p:cBhvr>
                                    </p:animEffect>
                                  </p:childTnLst>
                                </p:cTn>
                              </p:par>
                              <p:par>
                                <p:cTn id="14" presetID="4" presetClass="entr" presetSubtype="16" fill="hold" nodeType="withEffect">
                                  <p:stCondLst>
                                    <p:cond delay="0"/>
                                  </p:stCondLst>
                                  <p:childTnLst>
                                    <p:set>
                                      <p:cBhvr>
                                        <p:cTn id="15" dur="1" fill="hold">
                                          <p:stCondLst>
                                            <p:cond delay="0"/>
                                          </p:stCondLst>
                                        </p:cTn>
                                        <p:tgtEl>
                                          <p:spTgt spid="285708"/>
                                        </p:tgtEl>
                                        <p:attrNameLst>
                                          <p:attrName>style.visibility</p:attrName>
                                        </p:attrNameLst>
                                      </p:cBhvr>
                                      <p:to>
                                        <p:strVal val="visible"/>
                                      </p:to>
                                    </p:set>
                                    <p:animEffect transition="in" filter="box(in)">
                                      <p:cBhvr>
                                        <p:cTn id="16" dur="500"/>
                                        <p:tgtEl>
                                          <p:spTgt spid="285708"/>
                                        </p:tgtEl>
                                      </p:cBhvr>
                                    </p:animEffect>
                                  </p:childTnLst>
                                </p:cTn>
                              </p:par>
                              <p:par>
                                <p:cTn id="17" presetID="4" presetClass="entr" presetSubtype="16" fill="hold" nodeType="withEffect">
                                  <p:stCondLst>
                                    <p:cond delay="0"/>
                                  </p:stCondLst>
                                  <p:childTnLst>
                                    <p:set>
                                      <p:cBhvr>
                                        <p:cTn id="18" dur="1" fill="hold">
                                          <p:stCondLst>
                                            <p:cond delay="0"/>
                                          </p:stCondLst>
                                        </p:cTn>
                                        <p:tgtEl>
                                          <p:spTgt spid="285709"/>
                                        </p:tgtEl>
                                        <p:attrNameLst>
                                          <p:attrName>style.visibility</p:attrName>
                                        </p:attrNameLst>
                                      </p:cBhvr>
                                      <p:to>
                                        <p:strVal val="visible"/>
                                      </p:to>
                                    </p:set>
                                    <p:animEffect transition="in" filter="box(in)">
                                      <p:cBhvr>
                                        <p:cTn id="19" dur="500"/>
                                        <p:tgtEl>
                                          <p:spTgt spid="285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8" name="Rectangle 12"/>
          <p:cNvSpPr>
            <a:spLocks noChangeArrowheads="1"/>
          </p:cNvSpPr>
          <p:nvPr/>
        </p:nvSpPr>
        <p:spPr bwMode="auto">
          <a:xfrm>
            <a:off x="684213" y="908050"/>
            <a:ext cx="540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、典型损耗的估算</a:t>
            </a:r>
          </a:p>
        </p:txBody>
      </p:sp>
      <p:sp>
        <p:nvSpPr>
          <p:cNvPr id="254990" name="Rectangle 14"/>
          <p:cNvSpPr>
            <a:spLocks noChangeArrowheads="1"/>
          </p:cNvSpPr>
          <p:nvPr/>
        </p:nvSpPr>
        <p:spPr bwMode="auto">
          <a:xfrm>
            <a:off x="827088" y="1484313"/>
            <a:ext cx="77057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sym typeface="Wingdings" pitchFamily="2" charset="2"/>
              </a:rPr>
              <a:t>(1) </a:t>
            </a:r>
            <a:r>
              <a:rPr kumimoji="0" lang="zh-CN" altLang="en-US" sz="2800" dirty="0">
                <a:latin typeface="楷体" panose="02010609060101010101" pitchFamily="49" charset="-122"/>
                <a:ea typeface="楷体" panose="02010609060101010101" pitchFamily="49" charset="-122"/>
                <a:sym typeface="Wingdings" pitchFamily="2" charset="2"/>
              </a:rPr>
              <a:t>设两腔镜的反射率分别为</a:t>
            </a:r>
            <a:r>
              <a:rPr kumimoji="0" lang="en-US" altLang="zh-CN" sz="2800" dirty="0">
                <a:latin typeface="楷体" panose="02010609060101010101" pitchFamily="49" charset="-122"/>
                <a:ea typeface="楷体" panose="02010609060101010101" pitchFamily="49" charset="-122"/>
                <a:sym typeface="Wingdings" pitchFamily="2" charset="2"/>
              </a:rPr>
              <a:t>r</a:t>
            </a:r>
            <a:r>
              <a:rPr kumimoji="0" lang="en-US" altLang="zh-CN" sz="2800" baseline="-25000" dirty="0">
                <a:latin typeface="楷体" panose="02010609060101010101" pitchFamily="49" charset="-122"/>
                <a:ea typeface="楷体" panose="02010609060101010101" pitchFamily="49" charset="-122"/>
                <a:sym typeface="Wingdings" pitchFamily="2" charset="2"/>
              </a:rPr>
              <a:t>1</a:t>
            </a:r>
            <a:r>
              <a:rPr kumimoji="0" lang="zh-CN" altLang="en-US" sz="2800" dirty="0">
                <a:latin typeface="楷体" panose="02010609060101010101" pitchFamily="49" charset="-122"/>
                <a:ea typeface="楷体" panose="02010609060101010101" pitchFamily="49" charset="-122"/>
                <a:sym typeface="Wingdings" pitchFamily="2" charset="2"/>
              </a:rPr>
              <a:t>和</a:t>
            </a:r>
            <a:r>
              <a:rPr kumimoji="0" lang="en-US" altLang="zh-CN" sz="2800" dirty="0">
                <a:latin typeface="楷体" panose="02010609060101010101" pitchFamily="49" charset="-122"/>
                <a:ea typeface="楷体" panose="02010609060101010101" pitchFamily="49" charset="-122"/>
                <a:sym typeface="Wingdings" pitchFamily="2" charset="2"/>
              </a:rPr>
              <a:t>r</a:t>
            </a:r>
            <a:r>
              <a:rPr kumimoji="0" lang="en-US" altLang="zh-CN" sz="2800" baseline="-25000" dirty="0">
                <a:latin typeface="楷体" panose="02010609060101010101" pitchFamily="49" charset="-122"/>
                <a:ea typeface="楷体" panose="02010609060101010101" pitchFamily="49" charset="-122"/>
                <a:sym typeface="Wingdings" pitchFamily="2" charset="2"/>
              </a:rPr>
              <a:t>2</a:t>
            </a:r>
            <a:r>
              <a:rPr kumimoji="0" lang="zh-CN" altLang="en-US" sz="2800" dirty="0">
                <a:latin typeface="楷体" panose="02010609060101010101" pitchFamily="49" charset="-122"/>
                <a:ea typeface="楷体" panose="02010609060101010101" pitchFamily="49" charset="-122"/>
                <a:sym typeface="Wingdings" pitchFamily="2" charset="2"/>
              </a:rPr>
              <a:t>，试</a:t>
            </a:r>
            <a:r>
              <a:rPr kumimoji="0" lang="zh-CN" altLang="en-US" sz="2800" dirty="0">
                <a:latin typeface="楷体" panose="02010609060101010101" pitchFamily="49" charset="-122"/>
                <a:ea typeface="楷体" panose="02010609060101010101" pitchFamily="49" charset="-122"/>
              </a:rPr>
              <a:t>推导由镜面反射不全导致的腔损耗。</a:t>
            </a:r>
          </a:p>
        </p:txBody>
      </p:sp>
      <p:grpSp>
        <p:nvGrpSpPr>
          <p:cNvPr id="2" name="Group 28"/>
          <p:cNvGrpSpPr>
            <a:grpSpLocks/>
          </p:cNvGrpSpPr>
          <p:nvPr/>
        </p:nvGrpSpPr>
        <p:grpSpPr bwMode="auto">
          <a:xfrm>
            <a:off x="6300788" y="2708275"/>
            <a:ext cx="1727200" cy="1081088"/>
            <a:chOff x="3969" y="1706"/>
            <a:chExt cx="1088" cy="681"/>
          </a:xfrm>
        </p:grpSpPr>
        <p:sp>
          <p:nvSpPr>
            <p:cNvPr id="10250" name="Rectangle 17"/>
            <p:cNvSpPr>
              <a:spLocks noChangeArrowheads="1"/>
            </p:cNvSpPr>
            <p:nvPr/>
          </p:nvSpPr>
          <p:spPr bwMode="auto">
            <a:xfrm>
              <a:off x="3969" y="1706"/>
              <a:ext cx="90" cy="681"/>
            </a:xfrm>
            <a:prstGeom prst="rect">
              <a:avLst/>
            </a:prstGeom>
            <a:solidFill>
              <a:srgbClr val="8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10251" name="Rectangle 18"/>
            <p:cNvSpPr>
              <a:spLocks noChangeArrowheads="1"/>
            </p:cNvSpPr>
            <p:nvPr/>
          </p:nvSpPr>
          <p:spPr bwMode="auto">
            <a:xfrm>
              <a:off x="4967" y="1706"/>
              <a:ext cx="90" cy="681"/>
            </a:xfrm>
            <a:prstGeom prst="rect">
              <a:avLst/>
            </a:prstGeom>
            <a:solidFill>
              <a:srgbClr val="8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10252" name="Line 19"/>
            <p:cNvSpPr>
              <a:spLocks noChangeShapeType="1"/>
            </p:cNvSpPr>
            <p:nvPr/>
          </p:nvSpPr>
          <p:spPr bwMode="auto">
            <a:xfrm>
              <a:off x="4059" y="1979"/>
              <a:ext cx="908"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253" name="Line 20"/>
            <p:cNvSpPr>
              <a:spLocks noChangeShapeType="1"/>
            </p:cNvSpPr>
            <p:nvPr/>
          </p:nvSpPr>
          <p:spPr bwMode="auto">
            <a:xfrm flipH="1">
              <a:off x="4014" y="2115"/>
              <a:ext cx="95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54998" name="Text Box 22"/>
          <p:cNvSpPr txBox="1">
            <a:spLocks noChangeArrowheads="1"/>
          </p:cNvSpPr>
          <p:nvPr/>
        </p:nvSpPr>
        <p:spPr bwMode="auto">
          <a:xfrm>
            <a:off x="827088" y="2565400"/>
            <a:ext cx="511333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lang="zh-CN" altLang="en-US" sz="2800" dirty="0">
                <a:latin typeface="楷体" panose="02010609060101010101" pitchFamily="49" charset="-122"/>
                <a:ea typeface="楷体" panose="02010609060101010101" pitchFamily="49" charset="-122"/>
              </a:rPr>
              <a:t>初始光强为</a:t>
            </a:r>
            <a:r>
              <a:rPr lang="en-US" altLang="zh-CN" sz="2800" dirty="0">
                <a:latin typeface="楷体" panose="02010609060101010101" pitchFamily="49" charset="-122"/>
                <a:ea typeface="楷体" panose="02010609060101010101" pitchFamily="49" charset="-122"/>
              </a:rPr>
              <a:t>I</a:t>
            </a:r>
            <a:r>
              <a:rPr lang="en-US" altLang="zh-CN" sz="2800" baseline="-25000" dirty="0">
                <a:latin typeface="楷体" panose="02010609060101010101" pitchFamily="49" charset="-122"/>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的光，在腔内经两个镜面反射往返一周后，其强度</a:t>
            </a:r>
            <a:r>
              <a:rPr lang="en-US" altLang="zh-CN" sz="2800" dirty="0">
                <a:latin typeface="楷体" panose="02010609060101010101" pitchFamily="49" charset="-122"/>
                <a:ea typeface="楷体" panose="02010609060101010101" pitchFamily="49" charset="-122"/>
              </a:rPr>
              <a:t>I</a:t>
            </a:r>
            <a:r>
              <a:rPr lang="en-US" altLang="zh-CN" sz="2800" baseline="-250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应为：</a:t>
            </a:r>
          </a:p>
        </p:txBody>
      </p:sp>
      <p:graphicFrame>
        <p:nvGraphicFramePr>
          <p:cNvPr id="255000" name="Object 24"/>
          <p:cNvGraphicFramePr>
            <a:graphicFrameLocks noChangeAspect="1"/>
          </p:cNvGraphicFramePr>
          <p:nvPr/>
        </p:nvGraphicFramePr>
        <p:xfrm>
          <a:off x="2195513" y="4005263"/>
          <a:ext cx="1655762" cy="631825"/>
        </p:xfrm>
        <a:graphic>
          <a:graphicData uri="http://schemas.openxmlformats.org/presentationml/2006/ole">
            <mc:AlternateContent xmlns:mc="http://schemas.openxmlformats.org/markup-compatibility/2006">
              <mc:Choice xmlns:v="urn:schemas-microsoft-com:vml" Requires="v">
                <p:oleObj spid="_x0000_s10257" name="Equation" r:id="rId3" imgW="596880" imgH="228600" progId="Equation.DSMT4">
                  <p:embed/>
                </p:oleObj>
              </mc:Choice>
              <mc:Fallback>
                <p:oleObj name="Equation" r:id="rId3" imgW="596880" imgH="2286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005263"/>
                        <a:ext cx="1655762" cy="63182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5001" name="Text Box 25"/>
          <p:cNvSpPr txBox="1">
            <a:spLocks noChangeArrowheads="1"/>
          </p:cNvSpPr>
          <p:nvPr/>
        </p:nvSpPr>
        <p:spPr bwMode="auto">
          <a:xfrm>
            <a:off x="755650" y="4724400"/>
            <a:ext cx="7777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lang="zh-CN" altLang="en-US" sz="2800" dirty="0">
                <a:latin typeface="楷体" panose="02010609060101010101" pitchFamily="49" charset="-122"/>
                <a:ea typeface="楷体" panose="02010609060101010101" pitchFamily="49" charset="-122"/>
              </a:rPr>
              <a:t>由镜面反射不完全引入的损耗因子</a:t>
            </a:r>
            <a:r>
              <a:rPr lang="el-GR" altLang="zh-CN" sz="2800" dirty="0">
                <a:latin typeface="楷体" panose="02010609060101010101" pitchFamily="49" charset="-122"/>
                <a:ea typeface="楷体" panose="02010609060101010101" pitchFamily="49" charset="-122"/>
              </a:rPr>
              <a:t>δ</a:t>
            </a:r>
            <a:r>
              <a:rPr lang="en-US" altLang="zh-CN" sz="2800" baseline="-25000" dirty="0">
                <a:latin typeface="楷体" panose="02010609060101010101" pitchFamily="49" charset="-122"/>
                <a:ea typeface="楷体" panose="02010609060101010101" pitchFamily="49" charset="-122"/>
              </a:rPr>
              <a:t>r</a:t>
            </a:r>
            <a:r>
              <a:rPr lang="zh-CN" altLang="en-US" sz="2800" baseline="-250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应有：</a:t>
            </a:r>
            <a:endParaRPr lang="zh-CN" altLang="el-GR" sz="2800" dirty="0">
              <a:latin typeface="楷体" panose="02010609060101010101" pitchFamily="49" charset="-122"/>
              <a:ea typeface="楷体" panose="02010609060101010101" pitchFamily="49" charset="-122"/>
            </a:endParaRPr>
          </a:p>
        </p:txBody>
      </p:sp>
      <p:graphicFrame>
        <p:nvGraphicFramePr>
          <p:cNvPr id="255002" name="Object 26"/>
          <p:cNvGraphicFramePr>
            <a:graphicFrameLocks noChangeAspect="1"/>
          </p:cNvGraphicFramePr>
          <p:nvPr/>
        </p:nvGraphicFramePr>
        <p:xfrm>
          <a:off x="2195513" y="5445125"/>
          <a:ext cx="1866900" cy="666750"/>
        </p:xfrm>
        <a:graphic>
          <a:graphicData uri="http://schemas.openxmlformats.org/presentationml/2006/ole">
            <mc:AlternateContent xmlns:mc="http://schemas.openxmlformats.org/markup-compatibility/2006">
              <mc:Choice xmlns:v="urn:schemas-microsoft-com:vml" Requires="v">
                <p:oleObj spid="_x0000_s10258" name="Equation" r:id="rId5" imgW="672840" imgH="241200" progId="Equation.DSMT4">
                  <p:embed/>
                </p:oleObj>
              </mc:Choice>
              <mc:Fallback>
                <p:oleObj name="Equation" r:id="rId5" imgW="672840" imgH="241200"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5445125"/>
                        <a:ext cx="1866900" cy="6667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03" name="Object 27"/>
          <p:cNvGraphicFramePr>
            <a:graphicFrameLocks noChangeAspect="1"/>
          </p:cNvGraphicFramePr>
          <p:nvPr/>
        </p:nvGraphicFramePr>
        <p:xfrm>
          <a:off x="5508625" y="5300663"/>
          <a:ext cx="1992313" cy="904875"/>
        </p:xfrm>
        <a:graphic>
          <a:graphicData uri="http://schemas.openxmlformats.org/presentationml/2006/ole">
            <mc:AlternateContent xmlns:mc="http://schemas.openxmlformats.org/markup-compatibility/2006">
              <mc:Choice xmlns:v="urn:schemas-microsoft-com:vml" Requires="v">
                <p:oleObj spid="_x0000_s10259" name="Equation" r:id="rId7" imgW="863280" imgH="393480" progId="Equation.DSMT4">
                  <p:embed/>
                </p:oleObj>
              </mc:Choice>
              <mc:Fallback>
                <p:oleObj name="Equation" r:id="rId7" imgW="863280" imgH="393480" progId="Equation.DSMT4">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625" y="5300663"/>
                        <a:ext cx="1992313" cy="90487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54988"/>
                                        </p:tgtEl>
                                        <p:attrNameLst>
                                          <p:attrName>style.visibility</p:attrName>
                                        </p:attrNameLst>
                                      </p:cBhvr>
                                      <p:to>
                                        <p:strVal val="visible"/>
                                      </p:to>
                                    </p:set>
                                    <p:animEffect transition="in" filter="wedge">
                                      <p:cBhvr>
                                        <p:cTn id="7" dur="500"/>
                                        <p:tgtEl>
                                          <p:spTgt spid="254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54990"/>
                                        </p:tgtEl>
                                        <p:attrNameLst>
                                          <p:attrName>style.visibility</p:attrName>
                                        </p:attrNameLst>
                                      </p:cBhvr>
                                      <p:to>
                                        <p:strVal val="visible"/>
                                      </p:to>
                                    </p:set>
                                    <p:animEffect transition="in" filter="wedge">
                                      <p:cBhvr>
                                        <p:cTn id="12" dur="500"/>
                                        <p:tgtEl>
                                          <p:spTgt spid="254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99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55000"/>
                                        </p:tgtEl>
                                        <p:attrNameLst>
                                          <p:attrName>style.visibility</p:attrName>
                                        </p:attrNameLst>
                                      </p:cBhvr>
                                      <p:to>
                                        <p:strVal val="visible"/>
                                      </p:to>
                                    </p:set>
                                    <p:animEffect transition="in" filter="box(in)">
                                      <p:cBhvr>
                                        <p:cTn id="25" dur="500"/>
                                        <p:tgtEl>
                                          <p:spTgt spid="2550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5500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255002"/>
                                        </p:tgtEl>
                                        <p:attrNameLst>
                                          <p:attrName>style.visibility</p:attrName>
                                        </p:attrNameLst>
                                      </p:cBhvr>
                                      <p:to>
                                        <p:strVal val="visible"/>
                                      </p:to>
                                    </p:set>
                                    <p:animEffect transition="in" filter="box(in)">
                                      <p:cBhvr>
                                        <p:cTn id="34" dur="500"/>
                                        <p:tgtEl>
                                          <p:spTgt spid="25500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255003"/>
                                        </p:tgtEl>
                                        <p:attrNameLst>
                                          <p:attrName>style.visibility</p:attrName>
                                        </p:attrNameLst>
                                      </p:cBhvr>
                                      <p:to>
                                        <p:strVal val="visible"/>
                                      </p:to>
                                    </p:set>
                                    <p:animEffect transition="in" filter="box(in)">
                                      <p:cBhvr>
                                        <p:cTn id="39" dur="500"/>
                                        <p:tgtEl>
                                          <p:spTgt spid="255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8" grpId="0"/>
      <p:bldP spid="254990" grpId="0"/>
      <p:bldP spid="254998" grpId="0"/>
      <p:bldP spid="25500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ChangeArrowheads="1"/>
          </p:cNvSpPr>
          <p:nvPr/>
        </p:nvSpPr>
        <p:spPr bwMode="auto">
          <a:xfrm>
            <a:off x="755650" y="765175"/>
            <a:ext cx="77057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sym typeface="Wingdings" pitchFamily="2" charset="2"/>
              </a:rPr>
              <a:t>(2) </a:t>
            </a:r>
            <a:r>
              <a:rPr kumimoji="0" lang="zh-CN" altLang="en-US" sz="2800" dirty="0">
                <a:latin typeface="楷体" panose="02010609060101010101" pitchFamily="49" charset="-122"/>
                <a:ea typeface="楷体" panose="02010609060101010101" pitchFamily="49" charset="-122"/>
                <a:sym typeface="Wingdings" pitchFamily="2" charset="2"/>
              </a:rPr>
              <a:t>设平行腔中一镜倾斜一微小角度</a:t>
            </a:r>
            <a:r>
              <a:rPr kumimoji="0" lang="zh-CN" altLang="en-US" sz="2800" dirty="0">
                <a:latin typeface="楷体" panose="02010609060101010101" pitchFamily="49" charset="-122"/>
                <a:ea typeface="楷体" panose="02010609060101010101" pitchFamily="49" charset="-122"/>
                <a:sym typeface="Symbol" pitchFamily="18" charset="2"/>
              </a:rPr>
              <a:t>，</a:t>
            </a:r>
            <a:r>
              <a:rPr kumimoji="0" lang="zh-CN" altLang="en-US" sz="2800" dirty="0">
                <a:latin typeface="楷体" panose="02010609060101010101" pitchFamily="49" charset="-122"/>
                <a:ea typeface="楷体" panose="02010609060101010101" pitchFamily="49" charset="-122"/>
                <a:sym typeface="Wingdings" pitchFamily="2" charset="2"/>
              </a:rPr>
              <a:t>试</a:t>
            </a:r>
            <a:r>
              <a:rPr kumimoji="0" lang="zh-CN" altLang="en-US" sz="2800" dirty="0">
                <a:latin typeface="楷体" panose="02010609060101010101" pitchFamily="49" charset="-122"/>
                <a:ea typeface="楷体" panose="02010609060101010101" pitchFamily="49" charset="-122"/>
              </a:rPr>
              <a:t>推导由此倾斜引起的损耗。</a:t>
            </a:r>
          </a:p>
        </p:txBody>
      </p:sp>
      <p:sp>
        <p:nvSpPr>
          <p:cNvPr id="11276" name="Line 5"/>
          <p:cNvSpPr>
            <a:spLocks noChangeShapeType="1"/>
          </p:cNvSpPr>
          <p:nvPr/>
        </p:nvSpPr>
        <p:spPr bwMode="auto">
          <a:xfrm>
            <a:off x="5940425" y="2205038"/>
            <a:ext cx="0" cy="18716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7" name="Line 6"/>
          <p:cNvSpPr>
            <a:spLocks noChangeShapeType="1"/>
          </p:cNvSpPr>
          <p:nvPr/>
        </p:nvSpPr>
        <p:spPr bwMode="auto">
          <a:xfrm>
            <a:off x="7596188" y="2205038"/>
            <a:ext cx="0" cy="18716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8" name="Line 9"/>
          <p:cNvSpPr>
            <a:spLocks noChangeShapeType="1"/>
          </p:cNvSpPr>
          <p:nvPr/>
        </p:nvSpPr>
        <p:spPr bwMode="auto">
          <a:xfrm flipH="1" flipV="1">
            <a:off x="5940425" y="3860800"/>
            <a:ext cx="1655763"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9" name="Line 10"/>
          <p:cNvSpPr>
            <a:spLocks noChangeShapeType="1"/>
          </p:cNvSpPr>
          <p:nvPr/>
        </p:nvSpPr>
        <p:spPr bwMode="auto">
          <a:xfrm flipV="1">
            <a:off x="5940425" y="3429000"/>
            <a:ext cx="17272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0" name="Line 11"/>
          <p:cNvSpPr>
            <a:spLocks noChangeShapeType="1"/>
          </p:cNvSpPr>
          <p:nvPr/>
        </p:nvSpPr>
        <p:spPr bwMode="auto">
          <a:xfrm flipH="1" flipV="1">
            <a:off x="5940425" y="2997200"/>
            <a:ext cx="16557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1" name="Line 12"/>
          <p:cNvSpPr>
            <a:spLocks noChangeShapeType="1"/>
          </p:cNvSpPr>
          <p:nvPr/>
        </p:nvSpPr>
        <p:spPr bwMode="auto">
          <a:xfrm flipV="1">
            <a:off x="5940425" y="2565400"/>
            <a:ext cx="1800225"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2" name="Line 13"/>
          <p:cNvSpPr>
            <a:spLocks noChangeShapeType="1"/>
          </p:cNvSpPr>
          <p:nvPr/>
        </p:nvSpPr>
        <p:spPr bwMode="auto">
          <a:xfrm flipV="1">
            <a:off x="7596188" y="2205038"/>
            <a:ext cx="144462" cy="18716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3" name="Line 14"/>
          <p:cNvSpPr>
            <a:spLocks noChangeShapeType="1"/>
          </p:cNvSpPr>
          <p:nvPr/>
        </p:nvSpPr>
        <p:spPr bwMode="auto">
          <a:xfrm flipH="1" flipV="1">
            <a:off x="6300788" y="1773238"/>
            <a:ext cx="1366837"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84" name="Freeform 16"/>
          <p:cNvSpPr>
            <a:spLocks/>
          </p:cNvSpPr>
          <p:nvPr/>
        </p:nvSpPr>
        <p:spPr bwMode="auto">
          <a:xfrm>
            <a:off x="7591425" y="3121025"/>
            <a:ext cx="42863" cy="14288"/>
          </a:xfrm>
          <a:custGeom>
            <a:avLst/>
            <a:gdLst>
              <a:gd name="T0" fmla="*/ 0 w 27"/>
              <a:gd name="T1" fmla="*/ 22682990 h 9"/>
              <a:gd name="T2" fmla="*/ 68045812 w 27"/>
              <a:gd name="T3" fmla="*/ 0 h 9"/>
              <a:gd name="T4" fmla="*/ 0 w 27"/>
              <a:gd name="T5" fmla="*/ 22682990 h 9"/>
              <a:gd name="T6" fmla="*/ 0 60000 65536"/>
              <a:gd name="T7" fmla="*/ 0 60000 65536"/>
              <a:gd name="T8" fmla="*/ 0 60000 65536"/>
              <a:gd name="T9" fmla="*/ 0 w 27"/>
              <a:gd name="T10" fmla="*/ 0 h 9"/>
              <a:gd name="T11" fmla="*/ 27 w 27"/>
              <a:gd name="T12" fmla="*/ 9 h 9"/>
            </a:gdLst>
            <a:ahLst/>
            <a:cxnLst>
              <a:cxn ang="T6">
                <a:pos x="T0" y="T1"/>
              </a:cxn>
              <a:cxn ang="T7">
                <a:pos x="T2" y="T3"/>
              </a:cxn>
              <a:cxn ang="T8">
                <a:pos x="T4" y="T5"/>
              </a:cxn>
            </a:cxnLst>
            <a:rect l="T9" t="T10" r="T11" b="T12"/>
            <a:pathLst>
              <a:path w="27" h="9">
                <a:moveTo>
                  <a:pt x="0" y="9"/>
                </a:moveTo>
                <a:cubicBezTo>
                  <a:pt x="9" y="6"/>
                  <a:pt x="27" y="0"/>
                  <a:pt x="27" y="0"/>
                </a:cubicBezTo>
                <a:cubicBezTo>
                  <a:pt x="27" y="0"/>
                  <a:pt x="9" y="6"/>
                  <a:pt x="0" y="9"/>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11285" name="Freeform 17"/>
          <p:cNvSpPr>
            <a:spLocks/>
          </p:cNvSpPr>
          <p:nvPr/>
        </p:nvSpPr>
        <p:spPr bwMode="auto">
          <a:xfrm>
            <a:off x="7605713" y="3019425"/>
            <a:ext cx="42862" cy="14288"/>
          </a:xfrm>
          <a:custGeom>
            <a:avLst/>
            <a:gdLst>
              <a:gd name="T0" fmla="*/ 0 w 27"/>
              <a:gd name="T1" fmla="*/ 22682990 h 9"/>
              <a:gd name="T2" fmla="*/ 68042637 w 27"/>
              <a:gd name="T3" fmla="*/ 0 h 9"/>
              <a:gd name="T4" fmla="*/ 0 w 27"/>
              <a:gd name="T5" fmla="*/ 22682990 h 9"/>
              <a:gd name="T6" fmla="*/ 0 60000 65536"/>
              <a:gd name="T7" fmla="*/ 0 60000 65536"/>
              <a:gd name="T8" fmla="*/ 0 60000 65536"/>
              <a:gd name="T9" fmla="*/ 0 w 27"/>
              <a:gd name="T10" fmla="*/ 0 h 9"/>
              <a:gd name="T11" fmla="*/ 27 w 27"/>
              <a:gd name="T12" fmla="*/ 9 h 9"/>
            </a:gdLst>
            <a:ahLst/>
            <a:cxnLst>
              <a:cxn ang="T6">
                <a:pos x="T0" y="T1"/>
              </a:cxn>
              <a:cxn ang="T7">
                <a:pos x="T2" y="T3"/>
              </a:cxn>
              <a:cxn ang="T8">
                <a:pos x="T4" y="T5"/>
              </a:cxn>
            </a:cxnLst>
            <a:rect l="T9" t="T10" r="T11" b="T12"/>
            <a:pathLst>
              <a:path w="27" h="9">
                <a:moveTo>
                  <a:pt x="0" y="9"/>
                </a:moveTo>
                <a:cubicBezTo>
                  <a:pt x="9" y="6"/>
                  <a:pt x="27" y="0"/>
                  <a:pt x="27" y="0"/>
                </a:cubicBezTo>
                <a:cubicBezTo>
                  <a:pt x="27" y="0"/>
                  <a:pt x="9" y="6"/>
                  <a:pt x="0" y="9"/>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11286" name="Freeform 18"/>
          <p:cNvSpPr>
            <a:spLocks/>
          </p:cNvSpPr>
          <p:nvPr/>
        </p:nvSpPr>
        <p:spPr bwMode="auto">
          <a:xfrm>
            <a:off x="6731000" y="3976688"/>
            <a:ext cx="47625" cy="101600"/>
          </a:xfrm>
          <a:custGeom>
            <a:avLst/>
            <a:gdLst>
              <a:gd name="T0" fmla="*/ 75604693 w 30"/>
              <a:gd name="T1" fmla="*/ 0 h 64"/>
              <a:gd name="T2" fmla="*/ 27722518 w 30"/>
              <a:gd name="T3" fmla="*/ 161289973 h 64"/>
              <a:gd name="T4" fmla="*/ 0 60000 65536"/>
              <a:gd name="T5" fmla="*/ 0 60000 65536"/>
              <a:gd name="T6" fmla="*/ 0 w 30"/>
              <a:gd name="T7" fmla="*/ 0 h 64"/>
              <a:gd name="T8" fmla="*/ 30 w 30"/>
              <a:gd name="T9" fmla="*/ 64 h 64"/>
            </a:gdLst>
            <a:ahLst/>
            <a:cxnLst>
              <a:cxn ang="T4">
                <a:pos x="T0" y="T1"/>
              </a:cxn>
              <a:cxn ang="T5">
                <a:pos x="T2" y="T3"/>
              </a:cxn>
            </a:cxnLst>
            <a:rect l="T6" t="T7" r="T8" b="T9"/>
            <a:pathLst>
              <a:path w="30" h="64">
                <a:moveTo>
                  <a:pt x="30" y="0"/>
                </a:moveTo>
                <a:cubicBezTo>
                  <a:pt x="0" y="29"/>
                  <a:pt x="11" y="9"/>
                  <a:pt x="11" y="6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11287" name="Freeform 19"/>
          <p:cNvSpPr>
            <a:spLocks/>
          </p:cNvSpPr>
          <p:nvPr/>
        </p:nvSpPr>
        <p:spPr bwMode="auto">
          <a:xfrm>
            <a:off x="6327775" y="3759200"/>
            <a:ext cx="14288" cy="160338"/>
          </a:xfrm>
          <a:custGeom>
            <a:avLst/>
            <a:gdLst>
              <a:gd name="T0" fmla="*/ 0 w 9"/>
              <a:gd name="T1" fmla="*/ 0 h 101"/>
              <a:gd name="T2" fmla="*/ 22682990 w 9"/>
              <a:gd name="T3" fmla="*/ 115927564 h 101"/>
              <a:gd name="T4" fmla="*/ 0 w 9"/>
              <a:gd name="T5" fmla="*/ 254537391 h 101"/>
              <a:gd name="T6" fmla="*/ 0 60000 65536"/>
              <a:gd name="T7" fmla="*/ 0 60000 65536"/>
              <a:gd name="T8" fmla="*/ 0 60000 65536"/>
              <a:gd name="T9" fmla="*/ 0 w 9"/>
              <a:gd name="T10" fmla="*/ 0 h 101"/>
              <a:gd name="T11" fmla="*/ 9 w 9"/>
              <a:gd name="T12" fmla="*/ 101 h 101"/>
            </a:gdLst>
            <a:ahLst/>
            <a:cxnLst>
              <a:cxn ang="T6">
                <a:pos x="T0" y="T1"/>
              </a:cxn>
              <a:cxn ang="T7">
                <a:pos x="T2" y="T3"/>
              </a:cxn>
              <a:cxn ang="T8">
                <a:pos x="T4" y="T5"/>
              </a:cxn>
            </a:cxnLst>
            <a:rect l="T9" t="T10" r="T11" b="T12"/>
            <a:pathLst>
              <a:path w="9" h="101">
                <a:moveTo>
                  <a:pt x="0" y="0"/>
                </a:moveTo>
                <a:cubicBezTo>
                  <a:pt x="3" y="15"/>
                  <a:pt x="9" y="30"/>
                  <a:pt x="9" y="46"/>
                </a:cubicBezTo>
                <a:cubicBezTo>
                  <a:pt x="9" y="65"/>
                  <a:pt x="0" y="101"/>
                  <a:pt x="0" y="10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11288" name="Freeform 21"/>
          <p:cNvSpPr>
            <a:spLocks/>
          </p:cNvSpPr>
          <p:nvPr/>
        </p:nvSpPr>
        <p:spPr bwMode="auto">
          <a:xfrm>
            <a:off x="7202488" y="3352800"/>
            <a:ext cx="39687" cy="231775"/>
          </a:xfrm>
          <a:custGeom>
            <a:avLst/>
            <a:gdLst>
              <a:gd name="T0" fmla="*/ 40321992 w 25"/>
              <a:gd name="T1" fmla="*/ 0 h 146"/>
              <a:gd name="T2" fmla="*/ 63002324 w 25"/>
              <a:gd name="T3" fmla="*/ 367942758 h 146"/>
              <a:gd name="T4" fmla="*/ 0 60000 65536"/>
              <a:gd name="T5" fmla="*/ 0 60000 65536"/>
              <a:gd name="T6" fmla="*/ 0 w 25"/>
              <a:gd name="T7" fmla="*/ 0 h 146"/>
              <a:gd name="T8" fmla="*/ 25 w 25"/>
              <a:gd name="T9" fmla="*/ 146 h 146"/>
            </a:gdLst>
            <a:ahLst/>
            <a:cxnLst>
              <a:cxn ang="T4">
                <a:pos x="T0" y="T1"/>
              </a:cxn>
              <a:cxn ang="T5">
                <a:pos x="T2" y="T3"/>
              </a:cxn>
            </a:cxnLst>
            <a:rect l="T6" t="T7" r="T8" b="T9"/>
            <a:pathLst>
              <a:path w="25" h="146">
                <a:moveTo>
                  <a:pt x="16" y="0"/>
                </a:moveTo>
                <a:cubicBezTo>
                  <a:pt x="0" y="48"/>
                  <a:pt x="2" y="100"/>
                  <a:pt x="25" y="14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11289" name="Freeform 22"/>
          <p:cNvSpPr>
            <a:spLocks/>
          </p:cNvSpPr>
          <p:nvPr/>
        </p:nvSpPr>
        <p:spPr bwMode="auto">
          <a:xfrm>
            <a:off x="6327775" y="2887663"/>
            <a:ext cx="44450" cy="219075"/>
          </a:xfrm>
          <a:custGeom>
            <a:avLst/>
            <a:gdLst>
              <a:gd name="T0" fmla="*/ 70564381 w 28"/>
              <a:gd name="T1" fmla="*/ 0 h 138"/>
              <a:gd name="T2" fmla="*/ 47883762 w 28"/>
              <a:gd name="T3" fmla="*/ 299897767 h 138"/>
              <a:gd name="T4" fmla="*/ 0 w 28"/>
              <a:gd name="T5" fmla="*/ 347781508 h 138"/>
              <a:gd name="T6" fmla="*/ 0 60000 65536"/>
              <a:gd name="T7" fmla="*/ 0 60000 65536"/>
              <a:gd name="T8" fmla="*/ 0 60000 65536"/>
              <a:gd name="T9" fmla="*/ 0 w 28"/>
              <a:gd name="T10" fmla="*/ 0 h 138"/>
              <a:gd name="T11" fmla="*/ 28 w 28"/>
              <a:gd name="T12" fmla="*/ 138 h 138"/>
            </a:gdLst>
            <a:ahLst/>
            <a:cxnLst>
              <a:cxn ang="T6">
                <a:pos x="T0" y="T1"/>
              </a:cxn>
              <a:cxn ang="T7">
                <a:pos x="T2" y="T3"/>
              </a:cxn>
              <a:cxn ang="T8">
                <a:pos x="T4" y="T5"/>
              </a:cxn>
            </a:cxnLst>
            <a:rect l="T9" t="T10" r="T11" b="T12"/>
            <a:pathLst>
              <a:path w="28" h="138">
                <a:moveTo>
                  <a:pt x="28" y="0"/>
                </a:moveTo>
                <a:cubicBezTo>
                  <a:pt x="25" y="40"/>
                  <a:pt x="27" y="80"/>
                  <a:pt x="19" y="119"/>
                </a:cubicBezTo>
                <a:cubicBezTo>
                  <a:pt x="17" y="128"/>
                  <a:pt x="0" y="138"/>
                  <a:pt x="0" y="13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graphicFrame>
        <p:nvGraphicFramePr>
          <p:cNvPr id="287768" name="Object 24"/>
          <p:cNvGraphicFramePr>
            <a:graphicFrameLocks noChangeAspect="1"/>
          </p:cNvGraphicFramePr>
          <p:nvPr/>
        </p:nvGraphicFramePr>
        <p:xfrm>
          <a:off x="7740650" y="2781300"/>
          <a:ext cx="215900" cy="287338"/>
        </p:xfrm>
        <a:graphic>
          <a:graphicData uri="http://schemas.openxmlformats.org/presentationml/2006/ole">
            <mc:AlternateContent xmlns:mc="http://schemas.openxmlformats.org/markup-compatibility/2006">
              <mc:Choice xmlns:v="urn:schemas-microsoft-com:vml" Requires="v">
                <p:oleObj spid="_x0000_s11301" name="Equation" r:id="rId3" imgW="152280" imgH="203040" progId="Equation.DSMT4">
                  <p:embed/>
                </p:oleObj>
              </mc:Choice>
              <mc:Fallback>
                <p:oleObj name="Equation" r:id="rId3" imgW="152280" imgH="20304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650" y="2781300"/>
                        <a:ext cx="215900" cy="287338"/>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69" name="Object 25"/>
          <p:cNvGraphicFramePr>
            <a:graphicFrameLocks noChangeAspect="1"/>
          </p:cNvGraphicFramePr>
          <p:nvPr/>
        </p:nvGraphicFramePr>
        <p:xfrm>
          <a:off x="6588125" y="2852738"/>
          <a:ext cx="393700" cy="349250"/>
        </p:xfrm>
        <a:graphic>
          <a:graphicData uri="http://schemas.openxmlformats.org/presentationml/2006/ole">
            <mc:AlternateContent xmlns:mc="http://schemas.openxmlformats.org/markup-compatibility/2006">
              <mc:Choice xmlns:v="urn:schemas-microsoft-com:vml" Requires="v">
                <p:oleObj spid="_x0000_s11302" name="Equation" r:id="rId5" imgW="228600" imgH="203040" progId="Equation.DSMT4">
                  <p:embed/>
                </p:oleObj>
              </mc:Choice>
              <mc:Fallback>
                <p:oleObj name="Equation" r:id="rId5" imgW="228600" imgH="20304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2852738"/>
                        <a:ext cx="393700" cy="349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70" name="Object 26"/>
          <p:cNvGraphicFramePr>
            <a:graphicFrameLocks noChangeAspect="1"/>
          </p:cNvGraphicFramePr>
          <p:nvPr/>
        </p:nvGraphicFramePr>
        <p:xfrm>
          <a:off x="6372225" y="4076700"/>
          <a:ext cx="393700" cy="349250"/>
        </p:xfrm>
        <a:graphic>
          <a:graphicData uri="http://schemas.openxmlformats.org/presentationml/2006/ole">
            <mc:AlternateContent xmlns:mc="http://schemas.openxmlformats.org/markup-compatibility/2006">
              <mc:Choice xmlns:v="urn:schemas-microsoft-com:vml" Requires="v">
                <p:oleObj spid="_x0000_s11303" name="Equation" r:id="rId7" imgW="228600" imgH="203040" progId="Equation.DSMT4">
                  <p:embed/>
                </p:oleObj>
              </mc:Choice>
              <mc:Fallback>
                <p:oleObj name="Equation" r:id="rId7" imgW="228600" imgH="203040" progId="Equation.DSMT4">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25" y="4076700"/>
                        <a:ext cx="393700" cy="349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71" name="Object 27"/>
          <p:cNvGraphicFramePr>
            <a:graphicFrameLocks noChangeAspect="1"/>
          </p:cNvGraphicFramePr>
          <p:nvPr/>
        </p:nvGraphicFramePr>
        <p:xfrm>
          <a:off x="6588125" y="3284538"/>
          <a:ext cx="393700" cy="349250"/>
        </p:xfrm>
        <a:graphic>
          <a:graphicData uri="http://schemas.openxmlformats.org/presentationml/2006/ole">
            <mc:AlternateContent xmlns:mc="http://schemas.openxmlformats.org/markup-compatibility/2006">
              <mc:Choice xmlns:v="urn:schemas-microsoft-com:vml" Requires="v">
                <p:oleObj spid="_x0000_s11304" name="Equation" r:id="rId9" imgW="228600" imgH="203040" progId="Equation.DSMT4">
                  <p:embed/>
                </p:oleObj>
              </mc:Choice>
              <mc:Fallback>
                <p:oleObj name="Equation" r:id="rId9" imgW="228600" imgH="203040"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25" y="3284538"/>
                        <a:ext cx="393700" cy="349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72" name="Object 28"/>
          <p:cNvGraphicFramePr>
            <a:graphicFrameLocks noChangeAspect="1"/>
          </p:cNvGraphicFramePr>
          <p:nvPr/>
        </p:nvGraphicFramePr>
        <p:xfrm>
          <a:off x="6659563" y="3644900"/>
          <a:ext cx="322262" cy="285750"/>
        </p:xfrm>
        <a:graphic>
          <a:graphicData uri="http://schemas.openxmlformats.org/presentationml/2006/ole">
            <mc:AlternateContent xmlns:mc="http://schemas.openxmlformats.org/markup-compatibility/2006">
              <mc:Choice xmlns:v="urn:schemas-microsoft-com:vml" Requires="v">
                <p:oleObj spid="_x0000_s11305" name="Equation" r:id="rId11" imgW="228600" imgH="203040" progId="Equation.DSMT4">
                  <p:embed/>
                </p:oleObj>
              </mc:Choice>
              <mc:Fallback>
                <p:oleObj name="Equation" r:id="rId11" imgW="228600" imgH="203040" progId="Equation.DSMT4">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9563" y="3644900"/>
                        <a:ext cx="322262" cy="2857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774" name="Text Box 30"/>
          <p:cNvSpPr txBox="1">
            <a:spLocks noChangeArrowheads="1"/>
          </p:cNvSpPr>
          <p:nvPr/>
        </p:nvSpPr>
        <p:spPr bwMode="auto">
          <a:xfrm>
            <a:off x="900113" y="1844675"/>
            <a:ext cx="42481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lang="en-US" altLang="zh-CN" sz="2800" dirty="0"/>
              <a:t>  </a:t>
            </a:r>
            <a:r>
              <a:rPr lang="zh-CN" altLang="en-US" sz="2800" dirty="0">
                <a:latin typeface="楷体" panose="02010609060101010101" pitchFamily="49" charset="-122"/>
                <a:ea typeface="楷体" panose="02010609060101010101" pitchFamily="49" charset="-122"/>
              </a:rPr>
              <a:t>光在两镜面间经有限次往返后必将逸出腔外。</a:t>
            </a:r>
          </a:p>
          <a:p>
            <a:pPr algn="l" eaLnBrk="1" hangingPunct="1">
              <a:spcBef>
                <a:spcPct val="50000"/>
              </a:spcBef>
            </a:pPr>
            <a:r>
              <a:rPr lang="zh-CN" altLang="en-US" sz="2800" dirty="0">
                <a:latin typeface="楷体" panose="02010609060101010101" pitchFamily="49" charset="-122"/>
                <a:ea typeface="楷体" panose="02010609060101010101" pitchFamily="49" charset="-122"/>
              </a:rPr>
              <a:t>设光在腔内往返</a:t>
            </a:r>
            <a:r>
              <a:rPr lang="en-US" altLang="zh-CN" sz="2800" dirty="0">
                <a:latin typeface="楷体" panose="02010609060101010101" pitchFamily="49" charset="-122"/>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次后才逸出腔外</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则有：</a:t>
            </a:r>
          </a:p>
        </p:txBody>
      </p:sp>
      <p:graphicFrame>
        <p:nvGraphicFramePr>
          <p:cNvPr id="287775" name="Object 31"/>
          <p:cNvGraphicFramePr>
            <a:graphicFrameLocks noChangeAspect="1"/>
          </p:cNvGraphicFramePr>
          <p:nvPr/>
        </p:nvGraphicFramePr>
        <p:xfrm>
          <a:off x="971550" y="4365625"/>
          <a:ext cx="5461000" cy="469900"/>
        </p:xfrm>
        <a:graphic>
          <a:graphicData uri="http://schemas.openxmlformats.org/presentationml/2006/ole">
            <mc:AlternateContent xmlns:mc="http://schemas.openxmlformats.org/markup-compatibility/2006">
              <mc:Choice xmlns:v="urn:schemas-microsoft-com:vml" Requires="v">
                <p:oleObj spid="_x0000_s11306" name="Equation" r:id="rId13" imgW="2361960" imgH="203040" progId="Equation.DSMT4">
                  <p:embed/>
                </p:oleObj>
              </mc:Choice>
              <mc:Fallback>
                <p:oleObj name="Equation" r:id="rId13" imgW="2361960" imgH="203040" progId="Equation.DSMT4">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550" y="4365625"/>
                        <a:ext cx="5461000" cy="4699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76" name="Object 32"/>
          <p:cNvGraphicFramePr>
            <a:graphicFrameLocks noChangeAspect="1"/>
          </p:cNvGraphicFramePr>
          <p:nvPr/>
        </p:nvGraphicFramePr>
        <p:xfrm>
          <a:off x="5148263" y="3789363"/>
          <a:ext cx="742950" cy="349250"/>
        </p:xfrm>
        <a:graphic>
          <a:graphicData uri="http://schemas.openxmlformats.org/presentationml/2006/ole">
            <mc:AlternateContent xmlns:mc="http://schemas.openxmlformats.org/markup-compatibility/2006">
              <mc:Choice xmlns:v="urn:schemas-microsoft-com:vml" Requires="v">
                <p:oleObj spid="_x0000_s11307" name="Equation" r:id="rId15" imgW="431640" imgH="203040" progId="Equation.DSMT4">
                  <p:embed/>
                </p:oleObj>
              </mc:Choice>
              <mc:Fallback>
                <p:oleObj name="Equation" r:id="rId15" imgW="431640" imgH="203040" progId="Equation.DSMT4">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48263" y="3789363"/>
                        <a:ext cx="742950" cy="349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77" name="Object 33"/>
          <p:cNvGraphicFramePr>
            <a:graphicFrameLocks noChangeAspect="1"/>
          </p:cNvGraphicFramePr>
          <p:nvPr/>
        </p:nvGraphicFramePr>
        <p:xfrm>
          <a:off x="5148263" y="3213100"/>
          <a:ext cx="742950" cy="349250"/>
        </p:xfrm>
        <a:graphic>
          <a:graphicData uri="http://schemas.openxmlformats.org/presentationml/2006/ole">
            <mc:AlternateContent xmlns:mc="http://schemas.openxmlformats.org/markup-compatibility/2006">
              <mc:Choice xmlns:v="urn:schemas-microsoft-com:vml" Requires="v">
                <p:oleObj spid="_x0000_s11308" name="Equation" r:id="rId17" imgW="431640" imgH="203040" progId="Equation.DSMT4">
                  <p:embed/>
                </p:oleObj>
              </mc:Choice>
              <mc:Fallback>
                <p:oleObj name="Equation" r:id="rId17" imgW="431640" imgH="203040" progId="Equation.DSMT4">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263" y="3213100"/>
                        <a:ext cx="742950" cy="349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78" name="Object 34"/>
          <p:cNvGraphicFramePr>
            <a:graphicFrameLocks noChangeAspect="1"/>
          </p:cNvGraphicFramePr>
          <p:nvPr/>
        </p:nvGraphicFramePr>
        <p:xfrm>
          <a:off x="2771775" y="5157788"/>
          <a:ext cx="1584325" cy="1028700"/>
        </p:xfrm>
        <a:graphic>
          <a:graphicData uri="http://schemas.openxmlformats.org/presentationml/2006/ole">
            <mc:AlternateContent xmlns:mc="http://schemas.openxmlformats.org/markup-compatibility/2006">
              <mc:Choice xmlns:v="urn:schemas-microsoft-com:vml" Requires="v">
                <p:oleObj spid="_x0000_s11309" name="Equation" r:id="rId19" imgW="723600" imgH="469800" progId="Equation.DSMT4">
                  <p:embed/>
                </p:oleObj>
              </mc:Choice>
              <mc:Fallback>
                <p:oleObj name="Equation" r:id="rId19" imgW="723600" imgH="469800" progId="Equation.DSMT4">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71775" y="5157788"/>
                        <a:ext cx="1584325" cy="10287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1" name="Line 35"/>
          <p:cNvSpPr>
            <a:spLocks noChangeShapeType="1"/>
          </p:cNvSpPr>
          <p:nvPr/>
        </p:nvSpPr>
        <p:spPr bwMode="auto">
          <a:xfrm>
            <a:off x="5940425" y="4076700"/>
            <a:ext cx="16557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87748"/>
                                        </p:tgtEl>
                                        <p:attrNameLst>
                                          <p:attrName>style.visibility</p:attrName>
                                        </p:attrNameLst>
                                      </p:cBhvr>
                                      <p:to>
                                        <p:strVal val="visible"/>
                                      </p:to>
                                    </p:set>
                                    <p:animEffect transition="in" filter="wedge">
                                      <p:cBhvr>
                                        <p:cTn id="7" dur="500"/>
                                        <p:tgtEl>
                                          <p:spTgt spid="287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777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287768"/>
                                        </p:tgtEl>
                                        <p:attrNameLst>
                                          <p:attrName>style.visibility</p:attrName>
                                        </p:attrNameLst>
                                      </p:cBhvr>
                                      <p:to>
                                        <p:strVal val="visible"/>
                                      </p:to>
                                    </p:set>
                                    <p:animEffect transition="in" filter="box(in)">
                                      <p:cBhvr>
                                        <p:cTn id="16" dur="500"/>
                                        <p:tgtEl>
                                          <p:spTgt spid="2877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87770"/>
                                        </p:tgtEl>
                                        <p:attrNameLst>
                                          <p:attrName>style.visibility</p:attrName>
                                        </p:attrNameLst>
                                      </p:cBhvr>
                                      <p:to>
                                        <p:strVal val="visible"/>
                                      </p:to>
                                    </p:set>
                                    <p:animEffect transition="in" filter="box(in)">
                                      <p:cBhvr>
                                        <p:cTn id="21" dur="500"/>
                                        <p:tgtEl>
                                          <p:spTgt spid="28777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87772"/>
                                        </p:tgtEl>
                                        <p:attrNameLst>
                                          <p:attrName>style.visibility</p:attrName>
                                        </p:attrNameLst>
                                      </p:cBhvr>
                                      <p:to>
                                        <p:strVal val="visible"/>
                                      </p:to>
                                    </p:set>
                                    <p:animEffect transition="in" filter="box(in)">
                                      <p:cBhvr>
                                        <p:cTn id="26" dur="500"/>
                                        <p:tgtEl>
                                          <p:spTgt spid="28777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87771"/>
                                        </p:tgtEl>
                                        <p:attrNameLst>
                                          <p:attrName>style.visibility</p:attrName>
                                        </p:attrNameLst>
                                      </p:cBhvr>
                                      <p:to>
                                        <p:strVal val="visible"/>
                                      </p:to>
                                    </p:set>
                                    <p:animEffect transition="in" filter="box(in)">
                                      <p:cBhvr>
                                        <p:cTn id="31" dur="500"/>
                                        <p:tgtEl>
                                          <p:spTgt spid="28777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287769"/>
                                        </p:tgtEl>
                                        <p:attrNameLst>
                                          <p:attrName>style.visibility</p:attrName>
                                        </p:attrNameLst>
                                      </p:cBhvr>
                                      <p:to>
                                        <p:strVal val="visible"/>
                                      </p:to>
                                    </p:set>
                                    <p:animEffect transition="in" filter="box(in)">
                                      <p:cBhvr>
                                        <p:cTn id="36" dur="500"/>
                                        <p:tgtEl>
                                          <p:spTgt spid="28776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287776"/>
                                        </p:tgtEl>
                                        <p:attrNameLst>
                                          <p:attrName>style.visibility</p:attrName>
                                        </p:attrNameLst>
                                      </p:cBhvr>
                                      <p:to>
                                        <p:strVal val="visible"/>
                                      </p:to>
                                    </p:set>
                                    <p:animEffect transition="in" filter="box(in)">
                                      <p:cBhvr>
                                        <p:cTn id="41" dur="500"/>
                                        <p:tgtEl>
                                          <p:spTgt spid="28777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287777"/>
                                        </p:tgtEl>
                                        <p:attrNameLst>
                                          <p:attrName>style.visibility</p:attrName>
                                        </p:attrNameLst>
                                      </p:cBhvr>
                                      <p:to>
                                        <p:strVal val="visible"/>
                                      </p:to>
                                    </p:set>
                                    <p:animEffect transition="in" filter="box(in)">
                                      <p:cBhvr>
                                        <p:cTn id="46" dur="500"/>
                                        <p:tgtEl>
                                          <p:spTgt spid="28777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nodeType="clickEffect">
                                  <p:stCondLst>
                                    <p:cond delay="0"/>
                                  </p:stCondLst>
                                  <p:childTnLst>
                                    <p:set>
                                      <p:cBhvr>
                                        <p:cTn id="50" dur="1" fill="hold">
                                          <p:stCondLst>
                                            <p:cond delay="0"/>
                                          </p:stCondLst>
                                        </p:cTn>
                                        <p:tgtEl>
                                          <p:spTgt spid="287775"/>
                                        </p:tgtEl>
                                        <p:attrNameLst>
                                          <p:attrName>style.visibility</p:attrName>
                                        </p:attrNameLst>
                                      </p:cBhvr>
                                      <p:to>
                                        <p:strVal val="visible"/>
                                      </p:to>
                                    </p:set>
                                    <p:animEffect transition="in" filter="box(in)">
                                      <p:cBhvr>
                                        <p:cTn id="51" dur="500"/>
                                        <p:tgtEl>
                                          <p:spTgt spid="28777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nodeType="clickEffect">
                                  <p:stCondLst>
                                    <p:cond delay="0"/>
                                  </p:stCondLst>
                                  <p:childTnLst>
                                    <p:set>
                                      <p:cBhvr>
                                        <p:cTn id="55" dur="1" fill="hold">
                                          <p:stCondLst>
                                            <p:cond delay="0"/>
                                          </p:stCondLst>
                                        </p:cTn>
                                        <p:tgtEl>
                                          <p:spTgt spid="287778"/>
                                        </p:tgtEl>
                                        <p:attrNameLst>
                                          <p:attrName>style.visibility</p:attrName>
                                        </p:attrNameLst>
                                      </p:cBhvr>
                                      <p:to>
                                        <p:strVal val="visible"/>
                                      </p:to>
                                    </p:set>
                                    <p:animEffect transition="in" filter="box(in)">
                                      <p:cBhvr>
                                        <p:cTn id="56" dur="500"/>
                                        <p:tgtEl>
                                          <p:spTgt spid="287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p:bldP spid="2877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2" name="Text Box 4"/>
          <p:cNvSpPr txBox="1">
            <a:spLocks noChangeArrowheads="1"/>
          </p:cNvSpPr>
          <p:nvPr/>
        </p:nvSpPr>
        <p:spPr bwMode="auto">
          <a:xfrm>
            <a:off x="827088" y="1052513"/>
            <a:ext cx="3887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spcBef>
                <a:spcPct val="50000"/>
              </a:spcBef>
            </a:pPr>
            <a:r>
              <a:rPr lang="zh-CN" altLang="en-US" sz="2800" dirty="0">
                <a:ea typeface="楷体" panose="02010609060101010101" pitchFamily="49" charset="-122"/>
              </a:rPr>
              <a:t>腔内光子的平均寿命</a:t>
            </a:r>
          </a:p>
        </p:txBody>
      </p:sp>
      <p:graphicFrame>
        <p:nvGraphicFramePr>
          <p:cNvPr id="288773" name="Object 5"/>
          <p:cNvGraphicFramePr>
            <a:graphicFrameLocks noChangeAspect="1"/>
          </p:cNvGraphicFramePr>
          <p:nvPr/>
        </p:nvGraphicFramePr>
        <p:xfrm>
          <a:off x="1979613" y="1844675"/>
          <a:ext cx="4321175" cy="981075"/>
        </p:xfrm>
        <a:graphic>
          <a:graphicData uri="http://schemas.openxmlformats.org/presentationml/2006/ole">
            <mc:AlternateContent xmlns:mc="http://schemas.openxmlformats.org/markup-compatibility/2006">
              <mc:Choice xmlns:v="urn:schemas-microsoft-com:vml" Requires="v">
                <p:oleObj spid="_x0000_s12296" name="Equation" r:id="rId3" imgW="2070000" imgH="469800" progId="Equation.DSMT4">
                  <p:embed/>
                </p:oleObj>
              </mc:Choice>
              <mc:Fallback>
                <p:oleObj name="Equation" r:id="rId3" imgW="2070000" imgH="46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844675"/>
                        <a:ext cx="4321175" cy="9810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74" name="Object 6"/>
          <p:cNvGraphicFramePr>
            <a:graphicFrameLocks noChangeAspect="1"/>
          </p:cNvGraphicFramePr>
          <p:nvPr/>
        </p:nvGraphicFramePr>
        <p:xfrm>
          <a:off x="2195513" y="3284538"/>
          <a:ext cx="2889250" cy="928687"/>
        </p:xfrm>
        <a:graphic>
          <a:graphicData uri="http://schemas.openxmlformats.org/presentationml/2006/ole">
            <mc:AlternateContent xmlns:mc="http://schemas.openxmlformats.org/markup-compatibility/2006">
              <mc:Choice xmlns:v="urn:schemas-microsoft-com:vml" Requires="v">
                <p:oleObj spid="_x0000_s12297" name="Equation" r:id="rId5" imgW="1384200" imgH="444240" progId="Equation.DSMT4">
                  <p:embed/>
                </p:oleObj>
              </mc:Choice>
              <mc:Fallback>
                <p:oleObj name="Equation" r:id="rId5" imgW="1384200" imgH="4442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284538"/>
                        <a:ext cx="2889250" cy="928687"/>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775" name="Text Box 7"/>
          <p:cNvSpPr txBox="1">
            <a:spLocks noChangeArrowheads="1"/>
          </p:cNvSpPr>
          <p:nvPr/>
        </p:nvSpPr>
        <p:spPr bwMode="auto">
          <a:xfrm>
            <a:off x="1042988" y="4581525"/>
            <a:ext cx="6480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lang="zh-CN" altLang="en-US" sz="2800" dirty="0">
                <a:latin typeface="楷体" panose="02010609060101010101" pitchFamily="49" charset="-122"/>
                <a:ea typeface="楷体" panose="02010609060101010101" pitchFamily="49" charset="-122"/>
              </a:rPr>
              <a:t>倾斜腔的损耗与</a:t>
            </a:r>
            <a:r>
              <a:rPr lang="el-GR" altLang="zh-CN" sz="2800" dirty="0">
                <a:latin typeface="楷体" panose="02010609060101010101" pitchFamily="49" charset="-122"/>
                <a:ea typeface="楷体" panose="02010609060101010101" pitchFamily="49" charset="-122"/>
              </a:rPr>
              <a:t>β</a:t>
            </a:r>
            <a:r>
              <a:rPr lang="en-US" altLang="zh-CN" sz="2800" dirty="0">
                <a:latin typeface="楷体" panose="02010609060101010101" pitchFamily="49" charset="-122"/>
                <a:ea typeface="楷体" panose="02010609060101010101" pitchFamily="49" charset="-122"/>
              </a:rPr>
              <a:t>,L,D</a:t>
            </a:r>
            <a:r>
              <a:rPr lang="zh-CN" altLang="en-US" sz="2800" dirty="0">
                <a:latin typeface="楷体" panose="02010609060101010101" pitchFamily="49" charset="-122"/>
                <a:ea typeface="楷体" panose="02010609060101010101" pitchFamily="49" charset="-122"/>
              </a:rPr>
              <a:t>有关</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288773"/>
                                        </p:tgtEl>
                                        <p:attrNameLst>
                                          <p:attrName>style.visibility</p:attrName>
                                        </p:attrNameLst>
                                      </p:cBhvr>
                                      <p:to>
                                        <p:strVal val="visible"/>
                                      </p:to>
                                    </p:set>
                                    <p:animEffect transition="in" filter="box(in)">
                                      <p:cBhvr>
                                        <p:cTn id="11" dur="500"/>
                                        <p:tgtEl>
                                          <p:spTgt spid="28877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288774"/>
                                        </p:tgtEl>
                                        <p:attrNameLst>
                                          <p:attrName>style.visibility</p:attrName>
                                        </p:attrNameLst>
                                      </p:cBhvr>
                                      <p:to>
                                        <p:strVal val="visible"/>
                                      </p:to>
                                    </p:set>
                                    <p:animEffect transition="in" filter="box(in)">
                                      <p:cBhvr>
                                        <p:cTn id="16" dur="500"/>
                                        <p:tgtEl>
                                          <p:spTgt spid="2887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8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2" grpId="0"/>
      <p:bldP spid="2887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6" name="Rectangle 4"/>
          <p:cNvSpPr>
            <a:spLocks noChangeArrowheads="1"/>
          </p:cNvSpPr>
          <p:nvPr/>
        </p:nvSpPr>
        <p:spPr bwMode="auto">
          <a:xfrm>
            <a:off x="755650" y="765175"/>
            <a:ext cx="7705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sym typeface="Wingdings" pitchFamily="2" charset="2"/>
              </a:rPr>
              <a:t>(3) </a:t>
            </a:r>
            <a:r>
              <a:rPr kumimoji="0" lang="zh-CN" altLang="en-US" sz="2800" dirty="0">
                <a:latin typeface="楷体" panose="02010609060101010101" pitchFamily="49" charset="-122"/>
                <a:ea typeface="楷体" panose="02010609060101010101" pitchFamily="49" charset="-122"/>
                <a:sym typeface="Wingdings" pitchFamily="2" charset="2"/>
              </a:rPr>
              <a:t>由衍射引起的损耗</a:t>
            </a:r>
            <a:r>
              <a:rPr kumimoji="0" lang="zh-CN" altLang="en-US" sz="2800" dirty="0">
                <a:latin typeface="楷体" panose="02010609060101010101" pitchFamily="49" charset="-122"/>
                <a:ea typeface="楷体" panose="02010609060101010101" pitchFamily="49" charset="-122"/>
              </a:rPr>
              <a:t>。</a:t>
            </a:r>
          </a:p>
        </p:txBody>
      </p:sp>
      <p:sp>
        <p:nvSpPr>
          <p:cNvPr id="289797" name="Text Box 5"/>
          <p:cNvSpPr txBox="1">
            <a:spLocks noChangeArrowheads="1"/>
          </p:cNvSpPr>
          <p:nvPr/>
        </p:nvSpPr>
        <p:spPr bwMode="auto">
          <a:xfrm>
            <a:off x="755650" y="1341438"/>
            <a:ext cx="8066088"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lang="zh-CN" altLang="en-US" sz="2800" dirty="0">
                <a:ea typeface="楷体" panose="02010609060101010101" pitchFamily="49" charset="-122"/>
              </a:rPr>
              <a:t>由衍射引起的损耗随腔的类型，具体几何尺寸及振荡模式而不同，是一个很复杂的问题。</a:t>
            </a:r>
          </a:p>
          <a:p>
            <a:pPr algn="l" eaLnBrk="1" hangingPunct="1">
              <a:spcBef>
                <a:spcPct val="50000"/>
              </a:spcBef>
            </a:pPr>
            <a:r>
              <a:rPr lang="zh-CN" altLang="en-US" sz="2800" dirty="0">
                <a:ea typeface="楷体" panose="02010609060101010101" pitchFamily="49" charset="-122"/>
              </a:rPr>
              <a:t>只考虑均匀平面波在平面孔径上的夫琅禾费衍射对腔的损耗影响。</a:t>
            </a:r>
          </a:p>
        </p:txBody>
      </p:sp>
      <p:sp>
        <p:nvSpPr>
          <p:cNvPr id="13324" name="Rectangle 6"/>
          <p:cNvSpPr>
            <a:spLocks noChangeArrowheads="1"/>
          </p:cNvSpPr>
          <p:nvPr/>
        </p:nvSpPr>
        <p:spPr bwMode="auto">
          <a:xfrm>
            <a:off x="6659563" y="3500438"/>
            <a:ext cx="73025" cy="433387"/>
          </a:xfrm>
          <a:prstGeom prst="rect">
            <a:avLst/>
          </a:prstGeom>
          <a:solidFill>
            <a:srgbClr val="800000"/>
          </a:solidFill>
          <a:ln w="9525" algn="ctr">
            <a:solidFill>
              <a:srgbClr val="800000"/>
            </a:solidFill>
            <a:miter lim="800000"/>
            <a:headEnd/>
            <a:tailEnd/>
          </a:ln>
        </p:spPr>
        <p:txBody>
          <a:bodyPr wrap="none" anchor="ct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13325" name="Rectangle 7"/>
          <p:cNvSpPr>
            <a:spLocks noChangeArrowheads="1"/>
          </p:cNvSpPr>
          <p:nvPr/>
        </p:nvSpPr>
        <p:spPr bwMode="auto">
          <a:xfrm>
            <a:off x="6659563" y="4508500"/>
            <a:ext cx="73025" cy="433388"/>
          </a:xfrm>
          <a:prstGeom prst="rect">
            <a:avLst/>
          </a:prstGeom>
          <a:solidFill>
            <a:srgbClr val="800000"/>
          </a:solidFill>
          <a:ln w="9525" algn="ctr">
            <a:solidFill>
              <a:srgbClr val="800000"/>
            </a:solidFill>
            <a:miter lim="800000"/>
            <a:headEnd/>
            <a:tailEnd/>
          </a:ln>
        </p:spPr>
        <p:txBody>
          <a:bodyPr wrap="none" anchor="ct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13326" name="Rectangle 8"/>
          <p:cNvSpPr>
            <a:spLocks noChangeArrowheads="1"/>
          </p:cNvSpPr>
          <p:nvPr/>
        </p:nvSpPr>
        <p:spPr bwMode="auto">
          <a:xfrm>
            <a:off x="8316913" y="3500438"/>
            <a:ext cx="73025" cy="433387"/>
          </a:xfrm>
          <a:prstGeom prst="rect">
            <a:avLst/>
          </a:prstGeom>
          <a:solidFill>
            <a:srgbClr val="800000"/>
          </a:solidFill>
          <a:ln w="9525" algn="ctr">
            <a:solidFill>
              <a:srgbClr val="800000"/>
            </a:solidFill>
            <a:miter lim="800000"/>
            <a:headEnd/>
            <a:tailEnd/>
          </a:ln>
        </p:spPr>
        <p:txBody>
          <a:bodyPr wrap="none" anchor="ct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13327" name="Rectangle 9"/>
          <p:cNvSpPr>
            <a:spLocks noChangeArrowheads="1"/>
          </p:cNvSpPr>
          <p:nvPr/>
        </p:nvSpPr>
        <p:spPr bwMode="auto">
          <a:xfrm>
            <a:off x="8316913" y="4508500"/>
            <a:ext cx="73025" cy="433388"/>
          </a:xfrm>
          <a:prstGeom prst="rect">
            <a:avLst/>
          </a:prstGeom>
          <a:solidFill>
            <a:srgbClr val="800000"/>
          </a:solidFill>
          <a:ln w="9525" algn="ctr">
            <a:solidFill>
              <a:srgbClr val="800000"/>
            </a:solidFill>
            <a:miter lim="800000"/>
            <a:headEnd/>
            <a:tailEnd/>
          </a:ln>
        </p:spPr>
        <p:txBody>
          <a:bodyPr wrap="none" anchor="ct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13328" name="Line 10"/>
          <p:cNvSpPr>
            <a:spLocks noChangeShapeType="1"/>
          </p:cNvSpPr>
          <p:nvPr/>
        </p:nvSpPr>
        <p:spPr bwMode="auto">
          <a:xfrm>
            <a:off x="6227763" y="4005263"/>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29" name="Line 11"/>
          <p:cNvSpPr>
            <a:spLocks noChangeShapeType="1"/>
          </p:cNvSpPr>
          <p:nvPr/>
        </p:nvSpPr>
        <p:spPr bwMode="auto">
          <a:xfrm>
            <a:off x="6227763" y="414972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0" name="Line 12"/>
          <p:cNvSpPr>
            <a:spLocks noChangeShapeType="1"/>
          </p:cNvSpPr>
          <p:nvPr/>
        </p:nvSpPr>
        <p:spPr bwMode="auto">
          <a:xfrm>
            <a:off x="6227763" y="4292600"/>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1" name="Line 13"/>
          <p:cNvSpPr>
            <a:spLocks noChangeShapeType="1"/>
          </p:cNvSpPr>
          <p:nvPr/>
        </p:nvSpPr>
        <p:spPr bwMode="auto">
          <a:xfrm>
            <a:off x="6227763" y="4437063"/>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2" name="Line 14"/>
          <p:cNvSpPr>
            <a:spLocks noChangeShapeType="1"/>
          </p:cNvSpPr>
          <p:nvPr/>
        </p:nvSpPr>
        <p:spPr bwMode="auto">
          <a:xfrm>
            <a:off x="6732588" y="3933825"/>
            <a:ext cx="18716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3" name="Line 15"/>
          <p:cNvSpPr>
            <a:spLocks noChangeShapeType="1"/>
          </p:cNvSpPr>
          <p:nvPr/>
        </p:nvSpPr>
        <p:spPr bwMode="auto">
          <a:xfrm>
            <a:off x="6732588" y="4508500"/>
            <a:ext cx="19431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4" name="Line 16"/>
          <p:cNvSpPr>
            <a:spLocks noChangeShapeType="1"/>
          </p:cNvSpPr>
          <p:nvPr/>
        </p:nvSpPr>
        <p:spPr bwMode="auto">
          <a:xfrm flipV="1">
            <a:off x="6732588" y="3789363"/>
            <a:ext cx="1584325"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5" name="Line 17"/>
          <p:cNvSpPr>
            <a:spLocks noChangeShapeType="1"/>
          </p:cNvSpPr>
          <p:nvPr/>
        </p:nvSpPr>
        <p:spPr bwMode="auto">
          <a:xfrm>
            <a:off x="6732588" y="4508500"/>
            <a:ext cx="1584325"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336" name="Freeform 18"/>
          <p:cNvSpPr>
            <a:spLocks/>
          </p:cNvSpPr>
          <p:nvPr/>
        </p:nvSpPr>
        <p:spPr bwMode="auto">
          <a:xfrm>
            <a:off x="7532688" y="3875088"/>
            <a:ext cx="44450" cy="101600"/>
          </a:xfrm>
          <a:custGeom>
            <a:avLst/>
            <a:gdLst>
              <a:gd name="T0" fmla="*/ 70564381 w 28"/>
              <a:gd name="T1" fmla="*/ 0 h 64"/>
              <a:gd name="T2" fmla="*/ 45362813 w 28"/>
              <a:gd name="T3" fmla="*/ 93244968 h 64"/>
              <a:gd name="T4" fmla="*/ 0 w 28"/>
              <a:gd name="T5" fmla="*/ 161289973 h 64"/>
              <a:gd name="T6" fmla="*/ 0 60000 65536"/>
              <a:gd name="T7" fmla="*/ 0 60000 65536"/>
              <a:gd name="T8" fmla="*/ 0 60000 65536"/>
              <a:gd name="T9" fmla="*/ 0 w 28"/>
              <a:gd name="T10" fmla="*/ 0 h 64"/>
              <a:gd name="T11" fmla="*/ 28 w 28"/>
              <a:gd name="T12" fmla="*/ 64 h 64"/>
            </a:gdLst>
            <a:ahLst/>
            <a:cxnLst>
              <a:cxn ang="T6">
                <a:pos x="T0" y="T1"/>
              </a:cxn>
              <a:cxn ang="T7">
                <a:pos x="T2" y="T3"/>
              </a:cxn>
              <a:cxn ang="T8">
                <a:pos x="T4" y="T5"/>
              </a:cxn>
            </a:cxnLst>
            <a:rect l="T9" t="T10" r="T11" b="T12"/>
            <a:pathLst>
              <a:path w="28" h="64">
                <a:moveTo>
                  <a:pt x="28" y="0"/>
                </a:moveTo>
                <a:cubicBezTo>
                  <a:pt x="25" y="12"/>
                  <a:pt x="23" y="25"/>
                  <a:pt x="18" y="37"/>
                </a:cubicBezTo>
                <a:cubicBezTo>
                  <a:pt x="14" y="47"/>
                  <a:pt x="0" y="64"/>
                  <a:pt x="0" y="6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13337" name="Freeform 19"/>
          <p:cNvSpPr>
            <a:spLocks/>
          </p:cNvSpPr>
          <p:nvPr/>
        </p:nvSpPr>
        <p:spPr bwMode="auto">
          <a:xfrm>
            <a:off x="7518400" y="4513263"/>
            <a:ext cx="34925" cy="101600"/>
          </a:xfrm>
          <a:custGeom>
            <a:avLst/>
            <a:gdLst>
              <a:gd name="T0" fmla="*/ 45362809 w 22"/>
              <a:gd name="T1" fmla="*/ 0 h 64"/>
              <a:gd name="T2" fmla="*/ 0 w 22"/>
              <a:gd name="T3" fmla="*/ 161289973 h 64"/>
              <a:gd name="T4" fmla="*/ 0 60000 65536"/>
              <a:gd name="T5" fmla="*/ 0 60000 65536"/>
              <a:gd name="T6" fmla="*/ 0 w 22"/>
              <a:gd name="T7" fmla="*/ 0 h 64"/>
              <a:gd name="T8" fmla="*/ 22 w 22"/>
              <a:gd name="T9" fmla="*/ 64 h 64"/>
            </a:gdLst>
            <a:ahLst/>
            <a:cxnLst>
              <a:cxn ang="T4">
                <a:pos x="T0" y="T1"/>
              </a:cxn>
              <a:cxn ang="T5">
                <a:pos x="T2" y="T3"/>
              </a:cxn>
            </a:cxnLst>
            <a:rect l="T6" t="T7" r="T8" b="T9"/>
            <a:pathLst>
              <a:path w="22" h="64">
                <a:moveTo>
                  <a:pt x="18" y="0"/>
                </a:moveTo>
                <a:cubicBezTo>
                  <a:pt x="8" y="59"/>
                  <a:pt x="22" y="42"/>
                  <a:pt x="0" y="6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graphicFrame>
        <p:nvGraphicFramePr>
          <p:cNvPr id="289812" name="Object 20"/>
          <p:cNvGraphicFramePr>
            <a:graphicFrameLocks noChangeAspect="1"/>
          </p:cNvGraphicFramePr>
          <p:nvPr/>
        </p:nvGraphicFramePr>
        <p:xfrm>
          <a:off x="7380288" y="4724400"/>
          <a:ext cx="179387" cy="250825"/>
        </p:xfrm>
        <a:graphic>
          <a:graphicData uri="http://schemas.openxmlformats.org/presentationml/2006/ole">
            <mc:AlternateContent xmlns:mc="http://schemas.openxmlformats.org/markup-compatibility/2006">
              <mc:Choice xmlns:v="urn:schemas-microsoft-com:vml" Requires="v">
                <p:oleObj spid="_x0000_s13348" name="Equation" r:id="rId3" imgW="126720" imgH="177480" progId="Equation.DSMT4">
                  <p:embed/>
                </p:oleObj>
              </mc:Choice>
              <mc:Fallback>
                <p:oleObj name="Equation" r:id="rId3" imgW="126720" imgH="17748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288" y="4724400"/>
                        <a:ext cx="179387" cy="25082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13" name="Object 21"/>
          <p:cNvGraphicFramePr>
            <a:graphicFrameLocks noChangeAspect="1"/>
          </p:cNvGraphicFramePr>
          <p:nvPr/>
        </p:nvGraphicFramePr>
        <p:xfrm>
          <a:off x="7667625" y="3933825"/>
          <a:ext cx="179388" cy="250825"/>
        </p:xfrm>
        <a:graphic>
          <a:graphicData uri="http://schemas.openxmlformats.org/presentationml/2006/ole">
            <mc:AlternateContent xmlns:mc="http://schemas.openxmlformats.org/markup-compatibility/2006">
              <mc:Choice xmlns:v="urn:schemas-microsoft-com:vml" Requires="v">
                <p:oleObj spid="_x0000_s13349" name="Equation" r:id="rId5" imgW="126720" imgH="177480" progId="Equation.DSMT4">
                  <p:embed/>
                </p:oleObj>
              </mc:Choice>
              <mc:Fallback>
                <p:oleObj name="Equation" r:id="rId5" imgW="126720" imgH="17748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7625" y="3933825"/>
                        <a:ext cx="179388" cy="25082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14" name="Object 22"/>
          <p:cNvGraphicFramePr>
            <a:graphicFrameLocks noChangeAspect="1"/>
          </p:cNvGraphicFramePr>
          <p:nvPr/>
        </p:nvGraphicFramePr>
        <p:xfrm>
          <a:off x="8388350" y="3644900"/>
          <a:ext cx="322263" cy="250825"/>
        </p:xfrm>
        <a:graphic>
          <a:graphicData uri="http://schemas.openxmlformats.org/presentationml/2006/ole">
            <mc:AlternateContent xmlns:mc="http://schemas.openxmlformats.org/markup-compatibility/2006">
              <mc:Choice xmlns:v="urn:schemas-microsoft-com:vml" Requires="v">
                <p:oleObj spid="_x0000_s13350" name="Equation" r:id="rId7" imgW="228600" imgH="177480" progId="Equation.DSMT4">
                  <p:embed/>
                </p:oleObj>
              </mc:Choice>
              <mc:Fallback>
                <p:oleObj name="Equation" r:id="rId7" imgW="228600" imgH="17748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8350" y="3644900"/>
                        <a:ext cx="322263" cy="25082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15" name="Object 23"/>
          <p:cNvGraphicFramePr>
            <a:graphicFrameLocks noChangeAspect="1"/>
          </p:cNvGraphicFramePr>
          <p:nvPr/>
        </p:nvGraphicFramePr>
        <p:xfrm>
          <a:off x="8459788" y="4076700"/>
          <a:ext cx="285750" cy="250825"/>
        </p:xfrm>
        <a:graphic>
          <a:graphicData uri="http://schemas.openxmlformats.org/presentationml/2006/ole">
            <mc:AlternateContent xmlns:mc="http://schemas.openxmlformats.org/markup-compatibility/2006">
              <mc:Choice xmlns:v="urn:schemas-microsoft-com:vml" Requires="v">
                <p:oleObj spid="_x0000_s13351" name="Equation" r:id="rId9" imgW="203040" imgH="177480" progId="Equation.DSMT4">
                  <p:embed/>
                </p:oleObj>
              </mc:Choice>
              <mc:Fallback>
                <p:oleObj name="Equation" r:id="rId9" imgW="203040" imgH="17748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59788" y="4076700"/>
                        <a:ext cx="285750" cy="25082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8" name="Line 24"/>
          <p:cNvSpPr>
            <a:spLocks noChangeShapeType="1"/>
          </p:cNvSpPr>
          <p:nvPr/>
        </p:nvSpPr>
        <p:spPr bwMode="auto">
          <a:xfrm>
            <a:off x="6732588" y="3644900"/>
            <a:ext cx="15843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289817" name="Object 25"/>
          <p:cNvGraphicFramePr>
            <a:graphicFrameLocks noChangeAspect="1"/>
          </p:cNvGraphicFramePr>
          <p:nvPr/>
        </p:nvGraphicFramePr>
        <p:xfrm>
          <a:off x="7451725" y="3357563"/>
          <a:ext cx="196850" cy="233362"/>
        </p:xfrm>
        <a:graphic>
          <a:graphicData uri="http://schemas.openxmlformats.org/presentationml/2006/ole">
            <mc:AlternateContent xmlns:mc="http://schemas.openxmlformats.org/markup-compatibility/2006">
              <mc:Choice xmlns:v="urn:schemas-microsoft-com:vml" Requires="v">
                <p:oleObj spid="_x0000_s13352" name="Equation" r:id="rId11" imgW="139680" imgH="164880" progId="Equation.DSMT4">
                  <p:embed/>
                </p:oleObj>
              </mc:Choice>
              <mc:Fallback>
                <p:oleObj name="Equation" r:id="rId11" imgW="139680" imgH="16488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1725" y="3357563"/>
                        <a:ext cx="196850" cy="23336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18" name="Object 26"/>
          <p:cNvGraphicFramePr>
            <a:graphicFrameLocks noChangeAspect="1"/>
          </p:cNvGraphicFramePr>
          <p:nvPr/>
        </p:nvGraphicFramePr>
        <p:xfrm>
          <a:off x="1187450" y="3644900"/>
          <a:ext cx="3876675" cy="1381125"/>
        </p:xfrm>
        <a:graphic>
          <a:graphicData uri="http://schemas.openxmlformats.org/presentationml/2006/ole">
            <mc:AlternateContent xmlns:mc="http://schemas.openxmlformats.org/markup-compatibility/2006">
              <mc:Choice xmlns:v="urn:schemas-microsoft-com:vml" Requires="v">
                <p:oleObj spid="_x0000_s13353" name="Equation" r:id="rId13" imgW="1676160" imgH="596880" progId="Equation.DSMT4">
                  <p:embed/>
                </p:oleObj>
              </mc:Choice>
              <mc:Fallback>
                <p:oleObj name="Equation" r:id="rId13" imgW="1676160" imgH="596880" progId="Equation.DSMT4">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450" y="3644900"/>
                        <a:ext cx="3876675" cy="138112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19" name="Object 27"/>
          <p:cNvGraphicFramePr>
            <a:graphicFrameLocks noChangeAspect="1"/>
          </p:cNvGraphicFramePr>
          <p:nvPr/>
        </p:nvGraphicFramePr>
        <p:xfrm>
          <a:off x="1835150" y="5013325"/>
          <a:ext cx="2025650" cy="1381125"/>
        </p:xfrm>
        <a:graphic>
          <a:graphicData uri="http://schemas.openxmlformats.org/presentationml/2006/ole">
            <mc:AlternateContent xmlns:mc="http://schemas.openxmlformats.org/markup-compatibility/2006">
              <mc:Choice xmlns:v="urn:schemas-microsoft-com:vml" Requires="v">
                <p:oleObj spid="_x0000_s13354" name="Equation" r:id="rId15" imgW="876240" imgH="596880" progId="Equation.DSMT4">
                  <p:embed/>
                </p:oleObj>
              </mc:Choice>
              <mc:Fallback>
                <p:oleObj name="Equation" r:id="rId15" imgW="876240" imgH="596880" progId="Equation.DSMT4">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5150" y="5013325"/>
                        <a:ext cx="2025650" cy="138112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20" name="Object 28"/>
          <p:cNvGraphicFramePr>
            <a:graphicFrameLocks noChangeAspect="1"/>
          </p:cNvGraphicFramePr>
          <p:nvPr/>
        </p:nvGraphicFramePr>
        <p:xfrm>
          <a:off x="4787900" y="5300663"/>
          <a:ext cx="1233488" cy="969962"/>
        </p:xfrm>
        <a:graphic>
          <a:graphicData uri="http://schemas.openxmlformats.org/presentationml/2006/ole">
            <mc:AlternateContent xmlns:mc="http://schemas.openxmlformats.org/markup-compatibility/2006">
              <mc:Choice xmlns:v="urn:schemas-microsoft-com:vml" Requires="v">
                <p:oleObj spid="_x0000_s13355" name="Equation" r:id="rId17" imgW="533160" imgH="419040" progId="Equation.DSMT4">
                  <p:embed/>
                </p:oleObj>
              </mc:Choice>
              <mc:Fallback>
                <p:oleObj name="Equation" r:id="rId17" imgW="533160" imgH="419040" progId="Equation.DSMT4">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87900" y="5300663"/>
                        <a:ext cx="1233488" cy="96996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821" name="Text Box 29"/>
          <p:cNvSpPr txBox="1">
            <a:spLocks noChangeArrowheads="1"/>
          </p:cNvSpPr>
          <p:nvPr/>
        </p:nvSpPr>
        <p:spPr bwMode="auto">
          <a:xfrm>
            <a:off x="6443663" y="5589588"/>
            <a:ext cx="230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lang="zh-CN" altLang="en-US" sz="2800" dirty="0">
                <a:ea typeface="楷体" panose="02010609060101010101" pitchFamily="49" charset="-122"/>
              </a:rPr>
              <a:t>菲涅尔数</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89796"/>
                                        </p:tgtEl>
                                        <p:attrNameLst>
                                          <p:attrName>style.visibility</p:attrName>
                                        </p:attrNameLst>
                                      </p:cBhvr>
                                      <p:to>
                                        <p:strVal val="visible"/>
                                      </p:to>
                                    </p:set>
                                    <p:animEffect transition="in" filter="wedge">
                                      <p:cBhvr>
                                        <p:cTn id="7" dur="500"/>
                                        <p:tgtEl>
                                          <p:spTgt spid="289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979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289812"/>
                                        </p:tgtEl>
                                        <p:attrNameLst>
                                          <p:attrName>style.visibility</p:attrName>
                                        </p:attrNameLst>
                                      </p:cBhvr>
                                      <p:to>
                                        <p:strVal val="visible"/>
                                      </p:to>
                                    </p:set>
                                    <p:animEffect transition="in" filter="box(in)">
                                      <p:cBhvr>
                                        <p:cTn id="16" dur="500"/>
                                        <p:tgtEl>
                                          <p:spTgt spid="2898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89813"/>
                                        </p:tgtEl>
                                        <p:attrNameLst>
                                          <p:attrName>style.visibility</p:attrName>
                                        </p:attrNameLst>
                                      </p:cBhvr>
                                      <p:to>
                                        <p:strVal val="visible"/>
                                      </p:to>
                                    </p:set>
                                    <p:animEffect transition="in" filter="box(in)">
                                      <p:cBhvr>
                                        <p:cTn id="21" dur="500"/>
                                        <p:tgtEl>
                                          <p:spTgt spid="2898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89814"/>
                                        </p:tgtEl>
                                        <p:attrNameLst>
                                          <p:attrName>style.visibility</p:attrName>
                                        </p:attrNameLst>
                                      </p:cBhvr>
                                      <p:to>
                                        <p:strVal val="visible"/>
                                      </p:to>
                                    </p:set>
                                    <p:animEffect transition="in" filter="box(in)">
                                      <p:cBhvr>
                                        <p:cTn id="26" dur="500"/>
                                        <p:tgtEl>
                                          <p:spTgt spid="2898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89815"/>
                                        </p:tgtEl>
                                        <p:attrNameLst>
                                          <p:attrName>style.visibility</p:attrName>
                                        </p:attrNameLst>
                                      </p:cBhvr>
                                      <p:to>
                                        <p:strVal val="visible"/>
                                      </p:to>
                                    </p:set>
                                    <p:animEffect transition="in" filter="box(in)">
                                      <p:cBhvr>
                                        <p:cTn id="31" dur="500"/>
                                        <p:tgtEl>
                                          <p:spTgt spid="2898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289817"/>
                                        </p:tgtEl>
                                        <p:attrNameLst>
                                          <p:attrName>style.visibility</p:attrName>
                                        </p:attrNameLst>
                                      </p:cBhvr>
                                      <p:to>
                                        <p:strVal val="visible"/>
                                      </p:to>
                                    </p:set>
                                    <p:animEffect transition="in" filter="box(in)">
                                      <p:cBhvr>
                                        <p:cTn id="36" dur="500"/>
                                        <p:tgtEl>
                                          <p:spTgt spid="2898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289818"/>
                                        </p:tgtEl>
                                        <p:attrNameLst>
                                          <p:attrName>style.visibility</p:attrName>
                                        </p:attrNameLst>
                                      </p:cBhvr>
                                      <p:to>
                                        <p:strVal val="visible"/>
                                      </p:to>
                                    </p:set>
                                    <p:animEffect transition="in" filter="box(in)">
                                      <p:cBhvr>
                                        <p:cTn id="41" dur="500"/>
                                        <p:tgtEl>
                                          <p:spTgt spid="2898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289819"/>
                                        </p:tgtEl>
                                        <p:attrNameLst>
                                          <p:attrName>style.visibility</p:attrName>
                                        </p:attrNameLst>
                                      </p:cBhvr>
                                      <p:to>
                                        <p:strVal val="visible"/>
                                      </p:to>
                                    </p:set>
                                    <p:animEffect transition="in" filter="box(in)">
                                      <p:cBhvr>
                                        <p:cTn id="46" dur="500"/>
                                        <p:tgtEl>
                                          <p:spTgt spid="28981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nodeType="clickEffect">
                                  <p:stCondLst>
                                    <p:cond delay="0"/>
                                  </p:stCondLst>
                                  <p:childTnLst>
                                    <p:set>
                                      <p:cBhvr>
                                        <p:cTn id="50" dur="1" fill="hold">
                                          <p:stCondLst>
                                            <p:cond delay="0"/>
                                          </p:stCondLst>
                                        </p:cTn>
                                        <p:tgtEl>
                                          <p:spTgt spid="289820"/>
                                        </p:tgtEl>
                                        <p:attrNameLst>
                                          <p:attrName>style.visibility</p:attrName>
                                        </p:attrNameLst>
                                      </p:cBhvr>
                                      <p:to>
                                        <p:strVal val="visible"/>
                                      </p:to>
                                    </p:set>
                                    <p:animEffect transition="in" filter="box(in)">
                                      <p:cBhvr>
                                        <p:cTn id="51" dur="500"/>
                                        <p:tgtEl>
                                          <p:spTgt spid="28982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89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6" grpId="0"/>
      <p:bldP spid="289797" grpId="0"/>
      <p:bldP spid="2898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900113" y="981075"/>
            <a:ext cx="7704137"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lang="zh-CN" altLang="en-US" sz="2800" dirty="0">
                <a:latin typeface="楷体" panose="02010609060101010101" pitchFamily="49" charset="-122"/>
                <a:ea typeface="楷体" panose="02010609060101010101" pitchFamily="49" charset="-122"/>
              </a:rPr>
              <a:t>菲涅尔数：从一个镜面中心看到另一个镜面上可以划分的菲涅尔半周期带的数目。</a:t>
            </a:r>
          </a:p>
          <a:p>
            <a:pPr algn="l" eaLnBrk="1" hangingPunct="1">
              <a:spcBef>
                <a:spcPct val="50000"/>
              </a:spcBef>
            </a:pPr>
            <a:r>
              <a:rPr lang="en-US" altLang="zh-CN" sz="2800" dirty="0">
                <a:latin typeface="Times New Roman" pitchFamily="18" charset="0"/>
                <a:ea typeface="楷体" panose="02010609060101010101" pitchFamily="49" charset="-122"/>
              </a:rPr>
              <a:t>N</a:t>
            </a:r>
            <a:r>
              <a:rPr lang="zh-CN" altLang="en-US" sz="2800" dirty="0">
                <a:latin typeface="Times New Roman" pitchFamily="18" charset="0"/>
                <a:ea typeface="楷体" panose="02010609060101010101" pitchFamily="49" charset="-122"/>
              </a:rPr>
              <a:t>是衍射现象中的一个特征参数，表征着衍射损耗的大小。</a:t>
            </a:r>
            <a:r>
              <a:rPr lang="en-US" altLang="zh-CN" sz="2800" dirty="0">
                <a:latin typeface="Times New Roman" pitchFamily="18" charset="0"/>
                <a:ea typeface="楷体" panose="02010609060101010101" pitchFamily="49" charset="-122"/>
              </a:rPr>
              <a:t>N</a:t>
            </a:r>
            <a:r>
              <a:rPr lang="zh-CN" altLang="en-US" sz="2800" dirty="0">
                <a:latin typeface="Times New Roman" pitchFamily="18" charset="0"/>
                <a:ea typeface="楷体" panose="02010609060101010101" pitchFamily="49" charset="-122"/>
              </a:rPr>
              <a:t>越大，损耗越小。</a:t>
            </a:r>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539750" y="1412875"/>
            <a:ext cx="860425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200" b="1" dirty="0" smtClean="0">
                <a:latin typeface="楷体" panose="02010609060101010101" pitchFamily="49" charset="-122"/>
                <a:ea typeface="楷体" panose="02010609060101010101" pitchFamily="49" charset="-122"/>
              </a:rPr>
              <a:t>第二节 共轴球面腔的稳定性条件</a:t>
            </a:r>
          </a:p>
        </p:txBody>
      </p:sp>
      <p:sp>
        <p:nvSpPr>
          <p:cNvPr id="19459" name="Text Box 3"/>
          <p:cNvSpPr txBox="1">
            <a:spLocks noChangeArrowheads="1"/>
          </p:cNvSpPr>
          <p:nvPr/>
        </p:nvSpPr>
        <p:spPr bwMode="auto">
          <a:xfrm>
            <a:off x="1042988" y="2924175"/>
            <a:ext cx="698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gn="ctr" eaLnBrk="1" hangingPunct="1"/>
            <a:endParaRPr lang="zh-CN" altLang="zh-CN">
              <a:ea typeface="隶书" pitchFamily="49" charset="-122"/>
            </a:endParaRPr>
          </a:p>
        </p:txBody>
      </p:sp>
      <p:sp>
        <p:nvSpPr>
          <p:cNvPr id="19460" name="Text Box 4"/>
          <p:cNvSpPr txBox="1">
            <a:spLocks noChangeArrowheads="1"/>
          </p:cNvSpPr>
          <p:nvPr/>
        </p:nvSpPr>
        <p:spPr bwMode="auto">
          <a:xfrm>
            <a:off x="1619250" y="2708275"/>
            <a:ext cx="712946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buFont typeface="Wingdings" pitchFamily="2" charset="2"/>
              <a:buChar char="Ø"/>
            </a:pPr>
            <a:r>
              <a:rPr lang="en-US" altLang="zh-CN" sz="3200" dirty="0">
                <a:solidFill>
                  <a:srgbClr val="0033CC"/>
                </a:solidFill>
                <a:latin typeface="楷体" panose="02010609060101010101" pitchFamily="49" charset="-122"/>
                <a:ea typeface="楷体" panose="02010609060101010101" pitchFamily="49" charset="-122"/>
              </a:rPr>
              <a:t> </a:t>
            </a:r>
            <a:r>
              <a:rPr lang="zh-CN" altLang="en-US" sz="3200" dirty="0">
                <a:solidFill>
                  <a:srgbClr val="0033CC"/>
                </a:solidFill>
                <a:latin typeface="楷体" panose="02010609060101010101" pitchFamily="49" charset="-122"/>
                <a:ea typeface="楷体" panose="02010609060101010101" pitchFamily="49" charset="-122"/>
              </a:rPr>
              <a:t>腔内光线往返传播的矩阵表示</a:t>
            </a:r>
          </a:p>
          <a:p>
            <a:pPr eaLnBrk="1" hangingPunct="1">
              <a:buFont typeface="Wingdings" pitchFamily="2" charset="2"/>
              <a:buChar char="Ø"/>
            </a:pPr>
            <a:r>
              <a:rPr lang="zh-CN" altLang="en-US" sz="3200" dirty="0">
                <a:solidFill>
                  <a:srgbClr val="0033CC"/>
                </a:solidFill>
                <a:latin typeface="楷体" panose="02010609060101010101" pitchFamily="49" charset="-122"/>
                <a:ea typeface="楷体" panose="02010609060101010101" pitchFamily="49" charset="-122"/>
              </a:rPr>
              <a:t> 共轴球面腔的稳定条件</a:t>
            </a:r>
          </a:p>
        </p:txBody>
      </p:sp>
    </p:spTree>
    <p:custDataLst>
      <p:tags r:id="rId1"/>
    </p:custDataLst>
    <p:extLst>
      <p:ext uri="{BB962C8B-B14F-4D97-AF65-F5344CB8AC3E}">
        <p14:creationId xmlns:p14="http://schemas.microsoft.com/office/powerpoint/2010/main" val="556744598"/>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Text Box 3"/>
          <p:cNvSpPr txBox="1">
            <a:spLocks noChangeArrowheads="1"/>
          </p:cNvSpPr>
          <p:nvPr/>
        </p:nvSpPr>
        <p:spPr bwMode="auto">
          <a:xfrm>
            <a:off x="250825" y="260350"/>
            <a:ext cx="8459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dirty="0">
                <a:solidFill>
                  <a:srgbClr val="CC3300"/>
                </a:solidFill>
                <a:latin typeface="楷体" panose="02010609060101010101" pitchFamily="49" charset="-122"/>
                <a:ea typeface="楷体" panose="02010609060101010101" pitchFamily="49" charset="-122"/>
              </a:rPr>
              <a:t>一、傍轴</a:t>
            </a:r>
            <a:r>
              <a:rPr lang="zh-CN" altLang="en-US" sz="2800" dirty="0">
                <a:solidFill>
                  <a:srgbClr val="CC3300"/>
                </a:solidFill>
                <a:latin typeface="楷体" panose="02010609060101010101" pitchFamily="49" charset="-122"/>
                <a:ea typeface="楷体" panose="02010609060101010101" pitchFamily="49" charset="-122"/>
              </a:rPr>
              <a:t>光线往返传输的矩阵（</a:t>
            </a:r>
            <a:r>
              <a:rPr lang="en-US" altLang="zh-CN" sz="2800" dirty="0">
                <a:solidFill>
                  <a:srgbClr val="CC3300"/>
                </a:solidFill>
                <a:latin typeface="楷体" panose="02010609060101010101" pitchFamily="49" charset="-122"/>
                <a:ea typeface="楷体" panose="02010609060101010101" pitchFamily="49" charset="-122"/>
              </a:rPr>
              <a:t>ABCD</a:t>
            </a:r>
            <a:r>
              <a:rPr lang="zh-CN" altLang="en-US" sz="2800" dirty="0">
                <a:solidFill>
                  <a:srgbClr val="CC3300"/>
                </a:solidFill>
                <a:latin typeface="楷体" panose="02010609060101010101" pitchFamily="49" charset="-122"/>
                <a:ea typeface="楷体" panose="02010609060101010101" pitchFamily="49" charset="-122"/>
              </a:rPr>
              <a:t>矩阵）描述</a:t>
            </a:r>
          </a:p>
        </p:txBody>
      </p:sp>
      <p:sp>
        <p:nvSpPr>
          <p:cNvPr id="286725" name="Text Box 5"/>
          <p:cNvSpPr txBox="1">
            <a:spLocks noChangeArrowheads="1"/>
          </p:cNvSpPr>
          <p:nvPr/>
        </p:nvSpPr>
        <p:spPr bwMode="auto">
          <a:xfrm>
            <a:off x="827088" y="981075"/>
            <a:ext cx="8135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en-US" altLang="zh-CN" sz="2800" dirty="0">
                <a:solidFill>
                  <a:srgbClr val="0033CC"/>
                </a:solidFill>
                <a:latin typeface="楷体" panose="02010609060101010101" pitchFamily="49" charset="-122"/>
                <a:ea typeface="楷体" panose="02010609060101010101" pitchFamily="49" charset="-122"/>
              </a:rPr>
              <a:t>1</a:t>
            </a:r>
            <a:r>
              <a:rPr kumimoji="0" lang="zh-CN" altLang="en-US" sz="2800" dirty="0">
                <a:solidFill>
                  <a:srgbClr val="0033CC"/>
                </a:solidFill>
                <a:latin typeface="楷体" panose="02010609060101010101" pitchFamily="49" charset="-122"/>
                <a:ea typeface="楷体" panose="02010609060101010101" pitchFamily="49" charset="-122"/>
              </a:rPr>
              <a:t>、傍轴光线的坐标描述和</a:t>
            </a:r>
            <a:r>
              <a:rPr lang="zh-CN" altLang="en-US" sz="2800" dirty="0">
                <a:solidFill>
                  <a:srgbClr val="0033CC"/>
                </a:solidFill>
                <a:latin typeface="楷体" panose="02010609060101010101" pitchFamily="49" charset="-122"/>
                <a:ea typeface="楷体" panose="02010609060101010101" pitchFamily="49" charset="-122"/>
              </a:rPr>
              <a:t>矩阵描述</a:t>
            </a:r>
            <a:endParaRPr kumimoji="0" lang="zh-CN" altLang="en-US" sz="2800" dirty="0">
              <a:solidFill>
                <a:srgbClr val="0033CC"/>
              </a:solidFill>
              <a:latin typeface="楷体" panose="02010609060101010101" pitchFamily="49" charset="-122"/>
              <a:ea typeface="楷体" panose="02010609060101010101" pitchFamily="49" charset="-122"/>
            </a:endParaRPr>
          </a:p>
        </p:txBody>
      </p:sp>
      <p:sp>
        <p:nvSpPr>
          <p:cNvPr id="286726" name="Text Box 6"/>
          <p:cNvSpPr txBox="1">
            <a:spLocks noChangeArrowheads="1"/>
          </p:cNvSpPr>
          <p:nvPr/>
        </p:nvSpPr>
        <p:spPr bwMode="auto">
          <a:xfrm>
            <a:off x="1042988" y="2492375"/>
            <a:ext cx="2592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 </a:t>
            </a:r>
            <a:r>
              <a:rPr kumimoji="0" lang="zh-CN" altLang="en-US" sz="2800" dirty="0">
                <a:latin typeface="楷体" panose="02010609060101010101" pitchFamily="49" charset="-122"/>
                <a:ea typeface="楷体" panose="02010609060101010101" pitchFamily="49" charset="-122"/>
              </a:rPr>
              <a:t>坐标描述</a:t>
            </a:r>
          </a:p>
        </p:txBody>
      </p:sp>
      <p:sp>
        <p:nvSpPr>
          <p:cNvPr id="286738" name="Text Box 18"/>
          <p:cNvSpPr txBox="1">
            <a:spLocks noChangeArrowheads="1"/>
          </p:cNvSpPr>
          <p:nvPr/>
        </p:nvSpPr>
        <p:spPr bwMode="auto">
          <a:xfrm>
            <a:off x="1619250" y="3068638"/>
            <a:ext cx="45894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gn="just">
              <a:spcBef>
                <a:spcPct val="0"/>
              </a:spcBef>
            </a:pPr>
            <a:r>
              <a:rPr lang="en-US" altLang="zh-CN" sz="2800" dirty="0">
                <a:latin typeface="楷体" panose="02010609060101010101" pitchFamily="49" charset="-122"/>
                <a:ea typeface="楷体" panose="02010609060101010101" pitchFamily="49" charset="-122"/>
              </a:rPr>
              <a:t>r </a:t>
            </a:r>
            <a:r>
              <a:rPr lang="zh-CN" altLang="en-US" sz="2800" dirty="0">
                <a:latin typeface="楷体" panose="02010609060101010101" pitchFamily="49" charset="-122"/>
                <a:ea typeface="楷体" panose="02010609060101010101" pitchFamily="49" charset="-122"/>
              </a:rPr>
              <a:t>：光线离光轴的距离               </a:t>
            </a:r>
            <a:r>
              <a:rPr lang="zh-CN" altLang="en-US" sz="2800" dirty="0">
                <a:latin typeface="楷体" panose="02010609060101010101" pitchFamily="49" charset="-122"/>
                <a:ea typeface="楷体" panose="02010609060101010101" pitchFamily="49" charset="-122"/>
                <a:sym typeface="Symbol" pitchFamily="18" charset="2"/>
              </a:rPr>
              <a:t></a:t>
            </a:r>
            <a:r>
              <a:rPr lang="zh-CN" altLang="en-US" sz="2800" dirty="0">
                <a:latin typeface="楷体" panose="02010609060101010101" pitchFamily="49" charset="-122"/>
                <a:ea typeface="楷体" panose="02010609060101010101" pitchFamily="49" charset="-122"/>
              </a:rPr>
              <a:t> ： 光线与光轴的夹角</a:t>
            </a:r>
          </a:p>
        </p:txBody>
      </p:sp>
      <p:grpSp>
        <p:nvGrpSpPr>
          <p:cNvPr id="2" name="Group 52"/>
          <p:cNvGrpSpPr>
            <a:grpSpLocks/>
          </p:cNvGrpSpPr>
          <p:nvPr/>
        </p:nvGrpSpPr>
        <p:grpSpPr bwMode="auto">
          <a:xfrm>
            <a:off x="2051050" y="4221163"/>
            <a:ext cx="4140200" cy="1368425"/>
            <a:chOff x="3152" y="1389"/>
            <a:chExt cx="2608" cy="862"/>
          </a:xfrm>
        </p:grpSpPr>
        <p:sp>
          <p:nvSpPr>
            <p:cNvPr id="20488" name="Rectangle 53"/>
            <p:cNvSpPr>
              <a:spLocks noChangeArrowheads="1"/>
            </p:cNvSpPr>
            <p:nvPr/>
          </p:nvSpPr>
          <p:spPr bwMode="auto">
            <a:xfrm>
              <a:off x="3152" y="1389"/>
              <a:ext cx="2608" cy="862"/>
            </a:xfrm>
            <a:prstGeom prst="rect">
              <a:avLst/>
            </a:prstGeom>
            <a:solidFill>
              <a:srgbClr val="FFFFFF"/>
            </a:solidFill>
            <a:ln w="9525">
              <a:solidFill>
                <a:srgbClr val="FF66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0489" name="Line 54"/>
            <p:cNvSpPr>
              <a:spLocks noChangeShapeType="1"/>
            </p:cNvSpPr>
            <p:nvPr/>
          </p:nvSpPr>
          <p:spPr bwMode="auto">
            <a:xfrm>
              <a:off x="3288" y="1979"/>
              <a:ext cx="2314" cy="31"/>
            </a:xfrm>
            <a:prstGeom prst="line">
              <a:avLst/>
            </a:prstGeom>
            <a:noFill/>
            <a:ln w="12700">
              <a:solidFill>
                <a:srgbClr val="FF0066"/>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0" name="Line 55"/>
            <p:cNvSpPr>
              <a:spLocks noChangeShapeType="1"/>
            </p:cNvSpPr>
            <p:nvPr/>
          </p:nvSpPr>
          <p:spPr bwMode="auto">
            <a:xfrm>
              <a:off x="4230" y="1482"/>
              <a:ext cx="0" cy="720"/>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1" name="Line 56"/>
            <p:cNvSpPr>
              <a:spLocks noChangeShapeType="1"/>
            </p:cNvSpPr>
            <p:nvPr/>
          </p:nvSpPr>
          <p:spPr bwMode="auto">
            <a:xfrm flipV="1">
              <a:off x="3397" y="1434"/>
              <a:ext cx="1764" cy="432"/>
            </a:xfrm>
            <a:prstGeom prst="line">
              <a:avLst/>
            </a:prstGeom>
            <a:noFill/>
            <a:ln w="12700">
              <a:solidFill>
                <a:srgbClr val="FF00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2" name="Line 57"/>
            <p:cNvSpPr>
              <a:spLocks noChangeShapeType="1"/>
            </p:cNvSpPr>
            <p:nvPr/>
          </p:nvSpPr>
          <p:spPr bwMode="auto">
            <a:xfrm>
              <a:off x="4230" y="1674"/>
              <a:ext cx="784" cy="0"/>
            </a:xfrm>
            <a:prstGeom prst="line">
              <a:avLst/>
            </a:prstGeom>
            <a:noFill/>
            <a:ln w="9525">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AutoShape 58"/>
            <p:cNvSpPr>
              <a:spLocks/>
            </p:cNvSpPr>
            <p:nvPr/>
          </p:nvSpPr>
          <p:spPr bwMode="auto">
            <a:xfrm>
              <a:off x="4132" y="1674"/>
              <a:ext cx="98" cy="336"/>
            </a:xfrm>
            <a:prstGeom prst="leftBrace">
              <a:avLst>
                <a:gd name="adj1" fmla="val 28571"/>
                <a:gd name="adj2" fmla="val 50000"/>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0494" name="Arc 59"/>
            <p:cNvSpPr>
              <a:spLocks/>
            </p:cNvSpPr>
            <p:nvPr/>
          </p:nvSpPr>
          <p:spPr bwMode="auto">
            <a:xfrm>
              <a:off x="4426" y="1482"/>
              <a:ext cx="98"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66"/>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0495" name="Text Box 60"/>
            <p:cNvSpPr txBox="1">
              <a:spLocks noChangeArrowheads="1"/>
            </p:cNvSpPr>
            <p:nvPr/>
          </p:nvSpPr>
          <p:spPr bwMode="auto">
            <a:xfrm>
              <a:off x="3985" y="1770"/>
              <a:ext cx="1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en-US" altLang="zh-CN" sz="2800">
                  <a:solidFill>
                    <a:srgbClr val="000000"/>
                  </a:solidFill>
                </a:rPr>
                <a:t>r</a:t>
              </a:r>
              <a:endParaRPr lang="en-US" altLang="zh-CN" sz="2800" b="0">
                <a:solidFill>
                  <a:srgbClr val="000000"/>
                </a:solidFill>
                <a:latin typeface="Times New Roman" pitchFamily="18" charset="0"/>
              </a:endParaRPr>
            </a:p>
          </p:txBody>
        </p:sp>
        <p:sp>
          <p:nvSpPr>
            <p:cNvPr id="20496" name="Text Box 61"/>
            <p:cNvSpPr txBox="1">
              <a:spLocks noChangeArrowheads="1"/>
            </p:cNvSpPr>
            <p:nvPr/>
          </p:nvSpPr>
          <p:spPr bwMode="auto">
            <a:xfrm>
              <a:off x="4524" y="1464"/>
              <a:ext cx="1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en-US" altLang="zh-CN" sz="2400">
                  <a:solidFill>
                    <a:srgbClr val="000000"/>
                  </a:solidFill>
                  <a:latin typeface="Symbol" pitchFamily="18" charset="2"/>
                </a:rPr>
                <a:t>q</a:t>
              </a:r>
              <a:endParaRPr lang="en-US" altLang="zh-CN" sz="2400" b="0">
                <a:solidFill>
                  <a:srgbClr val="000000"/>
                </a:solidFill>
                <a:latin typeface="Symbol" pitchFamily="18" charset="2"/>
              </a:endParaRPr>
            </a:p>
          </p:txBody>
        </p:sp>
        <p:sp>
          <p:nvSpPr>
            <p:cNvPr id="20497" name="Arc 62"/>
            <p:cNvSpPr>
              <a:spLocks/>
            </p:cNvSpPr>
            <p:nvPr/>
          </p:nvSpPr>
          <p:spPr bwMode="auto">
            <a:xfrm rot="10800000" flipH="1">
              <a:off x="4426" y="1674"/>
              <a:ext cx="98"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66"/>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grpSp>
      <p:sp>
        <p:nvSpPr>
          <p:cNvPr id="286786" name="Text Box 66"/>
          <p:cNvSpPr txBox="1">
            <a:spLocks noChangeArrowheads="1"/>
          </p:cNvSpPr>
          <p:nvPr/>
        </p:nvSpPr>
        <p:spPr bwMode="auto">
          <a:xfrm>
            <a:off x="1619250" y="1700213"/>
            <a:ext cx="5832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latin typeface="楷体" panose="02010609060101010101" pitchFamily="49" charset="-122"/>
                <a:ea typeface="楷体" panose="02010609060101010101" pitchFamily="49" charset="-122"/>
              </a:rPr>
              <a:t>傍轴光线</a:t>
            </a:r>
            <a:r>
              <a:rPr lang="en-US" altLang="zh-CN" sz="2800" dirty="0">
                <a:latin typeface="楷体" panose="02010609060101010101" pitchFamily="49" charset="-122"/>
                <a:ea typeface="楷体" panose="02010609060101010101" pitchFamily="49" charset="-122"/>
              </a:rPr>
              <a:t>:</a:t>
            </a:r>
            <a:r>
              <a:rPr lang="en-US" altLang="zh-CN" sz="2800" i="1" dirty="0" err="1">
                <a:latin typeface="Times New Roman" pitchFamily="18" charset="0"/>
              </a:rPr>
              <a:t>tg</a:t>
            </a:r>
            <a:r>
              <a:rPr lang="en-US" altLang="zh-CN" sz="2800" i="1" dirty="0">
                <a:sym typeface="Symbol" pitchFamily="18" charset="2"/>
              </a:rPr>
              <a:t></a:t>
            </a:r>
            <a:r>
              <a:rPr lang="en-US" altLang="zh-CN" sz="2800" i="1" dirty="0"/>
              <a:t> </a:t>
            </a:r>
            <a:r>
              <a:rPr lang="en-US" altLang="zh-CN" sz="2800" i="1" dirty="0">
                <a:sym typeface="Symbol" pitchFamily="18" charset="2"/>
              </a:rPr>
              <a:t></a:t>
            </a:r>
            <a:r>
              <a:rPr lang="en-US" altLang="zh-CN" sz="2800" i="1" dirty="0"/>
              <a:t> </a:t>
            </a:r>
            <a:r>
              <a:rPr lang="en-US" altLang="zh-CN" sz="2800" i="1" dirty="0">
                <a:latin typeface="Times New Roman" pitchFamily="18" charset="0"/>
              </a:rPr>
              <a:t>sin</a:t>
            </a:r>
            <a:r>
              <a:rPr lang="en-US" altLang="zh-CN" sz="2800" i="1" dirty="0">
                <a:sym typeface="Symbol" pitchFamily="18" charset="2"/>
              </a:rPr>
              <a:t></a:t>
            </a:r>
            <a:r>
              <a:rPr lang="en-US" altLang="zh-CN" sz="2800" i="1" dirty="0"/>
              <a:t> </a:t>
            </a:r>
            <a:r>
              <a:rPr lang="en-US" altLang="zh-CN" sz="2800" i="1" dirty="0">
                <a:sym typeface="Symbol" pitchFamily="18" charset="2"/>
              </a:rPr>
              <a:t></a:t>
            </a:r>
            <a:r>
              <a:rPr lang="en-US" altLang="zh-CN" sz="2800" i="1" dirty="0"/>
              <a:t> </a:t>
            </a:r>
            <a:r>
              <a:rPr lang="en-US" altLang="zh-CN" sz="2800" i="1" dirty="0">
                <a:sym typeface="Symbol" pitchFamily="18" charset="2"/>
              </a:rPr>
              <a:t></a:t>
            </a:r>
          </a:p>
        </p:txBody>
      </p:sp>
    </p:spTree>
    <p:extLst>
      <p:ext uri="{BB962C8B-B14F-4D97-AF65-F5344CB8AC3E}">
        <p14:creationId xmlns:p14="http://schemas.microsoft.com/office/powerpoint/2010/main" val="24103747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723"/>
                                        </p:tgtEl>
                                        <p:attrNameLst>
                                          <p:attrName>style.visibility</p:attrName>
                                        </p:attrNameLst>
                                      </p:cBhvr>
                                      <p:to>
                                        <p:strVal val="visible"/>
                                      </p:to>
                                    </p:set>
                                    <p:animEffect transition="in" filter="box(in)">
                                      <p:cBhvr>
                                        <p:cTn id="7" dur="500"/>
                                        <p:tgtEl>
                                          <p:spTgt spid="286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6725"/>
                                        </p:tgtEl>
                                        <p:attrNameLst>
                                          <p:attrName>style.visibility</p:attrName>
                                        </p:attrNameLst>
                                      </p:cBhvr>
                                      <p:to>
                                        <p:strVal val="visible"/>
                                      </p:to>
                                    </p:set>
                                    <p:animEffect transition="in" filter="box(in)">
                                      <p:cBhvr>
                                        <p:cTn id="12" dur="500"/>
                                        <p:tgtEl>
                                          <p:spTgt spid="286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8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86726"/>
                                        </p:tgtEl>
                                        <p:attrNameLst>
                                          <p:attrName>style.visibility</p:attrName>
                                        </p:attrNameLst>
                                      </p:cBhvr>
                                      <p:to>
                                        <p:strVal val="visible"/>
                                      </p:to>
                                    </p:set>
                                    <p:animEffect transition="in" filter="box(in)">
                                      <p:cBhvr>
                                        <p:cTn id="21" dur="500"/>
                                        <p:tgtEl>
                                          <p:spTgt spid="2867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86738"/>
                                        </p:tgtEl>
                                        <p:attrNameLst>
                                          <p:attrName>style.visibility</p:attrName>
                                        </p:attrNameLst>
                                      </p:cBhvr>
                                      <p:to>
                                        <p:strVal val="visible"/>
                                      </p:to>
                                    </p:set>
                                    <p:animEffect transition="in" filter="checkerboard(across)">
                                      <p:cBhvr>
                                        <p:cTn id="31" dur="500"/>
                                        <p:tgtEl>
                                          <p:spTgt spid="28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p:bldP spid="286725" grpId="0"/>
      <p:bldP spid="286726" grpId="0"/>
      <p:bldP spid="286738" grpId="0"/>
      <p:bldP spid="28678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ChangeArrowheads="1"/>
          </p:cNvSpPr>
          <p:nvPr/>
        </p:nvSpPr>
        <p:spPr bwMode="auto">
          <a:xfrm>
            <a:off x="827088" y="3927475"/>
            <a:ext cx="777557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10000"/>
              </a:lnSpc>
              <a:spcBef>
                <a:spcPct val="0"/>
              </a:spcBef>
            </a:pPr>
            <a:r>
              <a:rPr kumimoji="0" lang="zh-CN" altLang="en-US" sz="2800" dirty="0">
                <a:solidFill>
                  <a:srgbClr val="CC3300"/>
                </a:solidFill>
                <a:latin typeface="楷体" panose="02010609060101010101" pitchFamily="49" charset="-122"/>
                <a:ea typeface="楷体" panose="02010609060101010101" pitchFamily="49" charset="-122"/>
              </a:rPr>
              <a:t>说明：</a:t>
            </a:r>
            <a:r>
              <a:rPr kumimoji="0" lang="zh-CN" altLang="en-US" sz="2800" dirty="0">
                <a:latin typeface="楷体" panose="02010609060101010101" pitchFamily="49" charset="-122"/>
                <a:ea typeface="楷体" panose="02010609060101010101" pitchFamily="49" charset="-122"/>
              </a:rPr>
              <a:t>光传输中，</a:t>
            </a:r>
            <a:r>
              <a:rPr kumimoji="0" lang="en-US" altLang="zh-CN" sz="2800" dirty="0">
                <a:latin typeface="楷体" panose="02010609060101010101" pitchFamily="49" charset="-122"/>
                <a:ea typeface="楷体" panose="02010609060101010101" pitchFamily="49" charset="-122"/>
              </a:rPr>
              <a:t>(r ,</a:t>
            </a:r>
            <a:r>
              <a:rPr kumimoji="0" lang="el-GR" altLang="zh-CN" sz="2800" dirty="0">
                <a:latin typeface="楷体" panose="02010609060101010101" pitchFamily="49" charset="-122"/>
                <a:ea typeface="楷体" panose="02010609060101010101" pitchFamily="49" charset="-122"/>
              </a:rPr>
              <a:t>θ</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可能发生变化，而变化后的</a:t>
            </a:r>
            <a:r>
              <a:rPr kumimoji="0" lang="en-US" altLang="zh-CN" sz="2800" dirty="0">
                <a:latin typeface="楷体" panose="02010609060101010101" pitchFamily="49" charset="-122"/>
                <a:ea typeface="楷体" panose="02010609060101010101" pitchFamily="49" charset="-122"/>
              </a:rPr>
              <a:t>(r ,</a:t>
            </a:r>
            <a:r>
              <a:rPr kumimoji="0" lang="el-GR" altLang="zh-CN" sz="2800" dirty="0">
                <a:latin typeface="楷体" panose="02010609060101010101" pitchFamily="49" charset="-122"/>
                <a:ea typeface="楷体" panose="02010609060101010101" pitchFamily="49" charset="-122"/>
              </a:rPr>
              <a:t>θ</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可用一个</a:t>
            </a:r>
            <a:r>
              <a:rPr kumimoji="0" lang="en-US" altLang="zh-CN" sz="2800" dirty="0">
                <a:latin typeface="Times New Roman" pitchFamily="18" charset="0"/>
                <a:ea typeface="楷体" panose="02010609060101010101" pitchFamily="49" charset="-122"/>
              </a:rPr>
              <a:t>ABCD</a:t>
            </a:r>
            <a:r>
              <a:rPr kumimoji="0" lang="zh-CN" altLang="en-US" sz="2800" dirty="0">
                <a:latin typeface="楷体" panose="02010609060101010101" pitchFamily="49" charset="-122"/>
                <a:ea typeface="楷体" panose="02010609060101010101" pitchFamily="49" charset="-122"/>
              </a:rPr>
              <a:t>传输矩阵与初始光线的矩阵相乘得到。</a:t>
            </a:r>
          </a:p>
        </p:txBody>
      </p:sp>
      <p:sp>
        <p:nvSpPr>
          <p:cNvPr id="288846" name="Text Box 78"/>
          <p:cNvSpPr txBox="1">
            <a:spLocks noChangeArrowheads="1"/>
          </p:cNvSpPr>
          <p:nvPr/>
        </p:nvSpPr>
        <p:spPr bwMode="auto">
          <a:xfrm>
            <a:off x="684213" y="1412875"/>
            <a:ext cx="266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latin typeface="楷体" panose="02010609060101010101" pitchFamily="49" charset="-122"/>
                <a:ea typeface="楷体" panose="02010609060101010101" pitchFamily="49" charset="-122"/>
              </a:rPr>
              <a:t>正</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负号规定：</a:t>
            </a:r>
          </a:p>
        </p:txBody>
      </p:sp>
      <p:sp>
        <p:nvSpPr>
          <p:cNvPr id="288847" name="Line 79"/>
          <p:cNvSpPr>
            <a:spLocks noChangeShapeType="1"/>
          </p:cNvSpPr>
          <p:nvPr/>
        </p:nvSpPr>
        <p:spPr bwMode="auto">
          <a:xfrm>
            <a:off x="3308350" y="1717675"/>
            <a:ext cx="536733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848" name="Line 80"/>
          <p:cNvSpPr>
            <a:spLocks noChangeShapeType="1"/>
          </p:cNvSpPr>
          <p:nvPr/>
        </p:nvSpPr>
        <p:spPr bwMode="auto">
          <a:xfrm flipV="1">
            <a:off x="4086225" y="1412875"/>
            <a:ext cx="777875" cy="304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849" name="Line 81"/>
          <p:cNvSpPr>
            <a:spLocks noChangeShapeType="1"/>
          </p:cNvSpPr>
          <p:nvPr/>
        </p:nvSpPr>
        <p:spPr bwMode="auto">
          <a:xfrm>
            <a:off x="5486400" y="1717675"/>
            <a:ext cx="654050" cy="48736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850" name="Line 82"/>
          <p:cNvSpPr>
            <a:spLocks noChangeShapeType="1"/>
          </p:cNvSpPr>
          <p:nvPr/>
        </p:nvSpPr>
        <p:spPr bwMode="auto">
          <a:xfrm flipH="1">
            <a:off x="7653338" y="1717675"/>
            <a:ext cx="400050" cy="48736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851" name="Text Box 83"/>
          <p:cNvSpPr txBox="1">
            <a:spLocks noChangeArrowheads="1"/>
          </p:cNvSpPr>
          <p:nvPr/>
        </p:nvSpPr>
        <p:spPr bwMode="auto">
          <a:xfrm>
            <a:off x="827088" y="2632075"/>
            <a:ext cx="2592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矩阵</a:t>
            </a:r>
            <a:r>
              <a:rPr kumimoji="0" lang="zh-CN" altLang="en-US" sz="2800" dirty="0">
                <a:latin typeface="楷体" panose="02010609060101010101" pitchFamily="49" charset="-122"/>
                <a:ea typeface="楷体" panose="02010609060101010101" pitchFamily="49" charset="-122"/>
              </a:rPr>
              <a:t>描述</a:t>
            </a:r>
          </a:p>
        </p:txBody>
      </p:sp>
      <p:graphicFrame>
        <p:nvGraphicFramePr>
          <p:cNvPr id="288852" name="Object 84"/>
          <p:cNvGraphicFramePr>
            <a:graphicFrameLocks noChangeAspect="1"/>
          </p:cNvGraphicFramePr>
          <p:nvPr/>
        </p:nvGraphicFramePr>
        <p:xfrm>
          <a:off x="3059113" y="2349500"/>
          <a:ext cx="600075" cy="982663"/>
        </p:xfrm>
        <a:graphic>
          <a:graphicData uri="http://schemas.openxmlformats.org/presentationml/2006/ole">
            <mc:AlternateContent xmlns:mc="http://schemas.openxmlformats.org/markup-compatibility/2006">
              <mc:Choice xmlns:v="urn:schemas-microsoft-com:vml" Requires="v">
                <p:oleObj spid="_x0000_s55299" name="公式" r:id="rId3" imgW="279360" imgH="457200" progId="Equation.3">
                  <p:embed/>
                </p:oleObj>
              </mc:Choice>
              <mc:Fallback>
                <p:oleObj name="公式" r:id="rId3" imgW="2793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349500"/>
                        <a:ext cx="600075" cy="98266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853" name="Text Box 85"/>
          <p:cNvSpPr txBox="1">
            <a:spLocks noChangeArrowheads="1"/>
          </p:cNvSpPr>
          <p:nvPr/>
        </p:nvSpPr>
        <p:spPr bwMode="auto">
          <a:xfrm>
            <a:off x="4140200" y="2708275"/>
            <a:ext cx="3673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两种描述是统一的！</a:t>
            </a:r>
          </a:p>
        </p:txBody>
      </p:sp>
      <p:sp>
        <p:nvSpPr>
          <p:cNvPr id="288854" name="Text Box 86"/>
          <p:cNvSpPr txBox="1">
            <a:spLocks noChangeArrowheads="1"/>
          </p:cNvSpPr>
          <p:nvPr/>
        </p:nvSpPr>
        <p:spPr bwMode="auto">
          <a:xfrm>
            <a:off x="5580063" y="1052513"/>
            <a:ext cx="1296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en-US" altLang="zh-CN" sz="2400">
                <a:latin typeface="Symbol" pitchFamily="18" charset="2"/>
              </a:rPr>
              <a:t>q&gt;0</a:t>
            </a:r>
          </a:p>
        </p:txBody>
      </p:sp>
      <p:sp>
        <p:nvSpPr>
          <p:cNvPr id="288855" name="Text Box 87"/>
          <p:cNvSpPr txBox="1">
            <a:spLocks noChangeArrowheads="1"/>
          </p:cNvSpPr>
          <p:nvPr/>
        </p:nvSpPr>
        <p:spPr bwMode="auto">
          <a:xfrm>
            <a:off x="6227763" y="191770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en-US" altLang="zh-CN" sz="2400">
                <a:latin typeface="Symbol" pitchFamily="18" charset="2"/>
              </a:rPr>
              <a:t>q&lt; 0</a:t>
            </a:r>
          </a:p>
        </p:txBody>
      </p:sp>
      <p:sp>
        <p:nvSpPr>
          <p:cNvPr id="288856" name="Text Box 88"/>
          <p:cNvSpPr txBox="1">
            <a:spLocks noChangeArrowheads="1"/>
          </p:cNvSpPr>
          <p:nvPr/>
        </p:nvSpPr>
        <p:spPr bwMode="auto">
          <a:xfrm>
            <a:off x="7956550" y="191770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en-US" altLang="zh-CN" sz="2400">
                <a:latin typeface="Symbol" pitchFamily="18" charset="2"/>
              </a:rPr>
              <a:t>q&lt; 0</a:t>
            </a:r>
          </a:p>
        </p:txBody>
      </p:sp>
    </p:spTree>
    <p:extLst>
      <p:ext uri="{BB962C8B-B14F-4D97-AF65-F5344CB8AC3E}">
        <p14:creationId xmlns:p14="http://schemas.microsoft.com/office/powerpoint/2010/main" val="9488319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8846"/>
                                        </p:tgtEl>
                                        <p:attrNameLst>
                                          <p:attrName>style.visibility</p:attrName>
                                        </p:attrNameLst>
                                      </p:cBhvr>
                                      <p:to>
                                        <p:strVal val="visible"/>
                                      </p:to>
                                    </p:set>
                                    <p:animEffect transition="in" filter="box(in)">
                                      <p:cBhvr>
                                        <p:cTn id="7" dur="500"/>
                                        <p:tgtEl>
                                          <p:spTgt spid="2888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8847"/>
                                        </p:tgtEl>
                                        <p:attrNameLst>
                                          <p:attrName>style.visibility</p:attrName>
                                        </p:attrNameLst>
                                      </p:cBhvr>
                                      <p:to>
                                        <p:strVal val="visible"/>
                                      </p:to>
                                    </p:set>
                                    <p:animEffect transition="in" filter="box(in)">
                                      <p:cBhvr>
                                        <p:cTn id="12" dur="500"/>
                                        <p:tgtEl>
                                          <p:spTgt spid="288847"/>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88848"/>
                                        </p:tgtEl>
                                        <p:attrNameLst>
                                          <p:attrName>style.visibility</p:attrName>
                                        </p:attrNameLst>
                                      </p:cBhvr>
                                      <p:to>
                                        <p:strVal val="visible"/>
                                      </p:to>
                                    </p:set>
                                    <p:animEffect transition="in" filter="box(in)">
                                      <p:cBhvr>
                                        <p:cTn id="15" dur="500"/>
                                        <p:tgtEl>
                                          <p:spTgt spid="28884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88849"/>
                                        </p:tgtEl>
                                        <p:attrNameLst>
                                          <p:attrName>style.visibility</p:attrName>
                                        </p:attrNameLst>
                                      </p:cBhvr>
                                      <p:to>
                                        <p:strVal val="visible"/>
                                      </p:to>
                                    </p:set>
                                    <p:animEffect transition="in" filter="box(in)">
                                      <p:cBhvr>
                                        <p:cTn id="18" dur="500"/>
                                        <p:tgtEl>
                                          <p:spTgt spid="288849"/>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88850"/>
                                        </p:tgtEl>
                                        <p:attrNameLst>
                                          <p:attrName>style.visibility</p:attrName>
                                        </p:attrNameLst>
                                      </p:cBhvr>
                                      <p:to>
                                        <p:strVal val="visible"/>
                                      </p:to>
                                    </p:set>
                                    <p:animEffect transition="in" filter="box(in)">
                                      <p:cBhvr>
                                        <p:cTn id="21" dur="500"/>
                                        <p:tgtEl>
                                          <p:spTgt spid="288850"/>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88854"/>
                                        </p:tgtEl>
                                        <p:attrNameLst>
                                          <p:attrName>style.visibility</p:attrName>
                                        </p:attrNameLst>
                                      </p:cBhvr>
                                      <p:to>
                                        <p:strVal val="visible"/>
                                      </p:to>
                                    </p:set>
                                    <p:animEffect transition="in" filter="box(in)">
                                      <p:cBhvr>
                                        <p:cTn id="24" dur="500"/>
                                        <p:tgtEl>
                                          <p:spTgt spid="288854"/>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88855"/>
                                        </p:tgtEl>
                                        <p:attrNameLst>
                                          <p:attrName>style.visibility</p:attrName>
                                        </p:attrNameLst>
                                      </p:cBhvr>
                                      <p:to>
                                        <p:strVal val="visible"/>
                                      </p:to>
                                    </p:set>
                                    <p:animEffect transition="in" filter="box(in)">
                                      <p:cBhvr>
                                        <p:cTn id="27" dur="500"/>
                                        <p:tgtEl>
                                          <p:spTgt spid="288855"/>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88856"/>
                                        </p:tgtEl>
                                        <p:attrNameLst>
                                          <p:attrName>style.visibility</p:attrName>
                                        </p:attrNameLst>
                                      </p:cBhvr>
                                      <p:to>
                                        <p:strVal val="visible"/>
                                      </p:to>
                                    </p:set>
                                    <p:animEffect transition="in" filter="box(in)">
                                      <p:cBhvr>
                                        <p:cTn id="30" dur="500"/>
                                        <p:tgtEl>
                                          <p:spTgt spid="28885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88851"/>
                                        </p:tgtEl>
                                        <p:attrNameLst>
                                          <p:attrName>style.visibility</p:attrName>
                                        </p:attrNameLst>
                                      </p:cBhvr>
                                      <p:to>
                                        <p:strVal val="visible"/>
                                      </p:to>
                                    </p:set>
                                    <p:animEffect transition="in" filter="checkerboard(across)">
                                      <p:cBhvr>
                                        <p:cTn id="35" dur="500"/>
                                        <p:tgtEl>
                                          <p:spTgt spid="28885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288852"/>
                                        </p:tgtEl>
                                        <p:attrNameLst>
                                          <p:attrName>style.visibility</p:attrName>
                                        </p:attrNameLst>
                                      </p:cBhvr>
                                      <p:to>
                                        <p:strVal val="visible"/>
                                      </p:to>
                                    </p:set>
                                    <p:animEffect transition="in" filter="wipe(down)">
                                      <p:cBhvr>
                                        <p:cTn id="40" dur="500"/>
                                        <p:tgtEl>
                                          <p:spTgt spid="28885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88853"/>
                                        </p:tgtEl>
                                        <p:attrNameLst>
                                          <p:attrName>style.visibility</p:attrName>
                                        </p:attrNameLst>
                                      </p:cBhvr>
                                      <p:to>
                                        <p:strVal val="visible"/>
                                      </p:to>
                                    </p:set>
                                    <p:animEffect transition="in" filter="checkerboard(across)">
                                      <p:cBhvr>
                                        <p:cTn id="45" dur="500"/>
                                        <p:tgtEl>
                                          <p:spTgt spid="28885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288770"/>
                                        </p:tgtEl>
                                        <p:attrNameLst>
                                          <p:attrName>style.visibility</p:attrName>
                                        </p:attrNameLst>
                                      </p:cBhvr>
                                      <p:to>
                                        <p:strVal val="visible"/>
                                      </p:to>
                                    </p:set>
                                    <p:animEffect transition="in" filter="box(in)">
                                      <p:cBhvr>
                                        <p:cTn id="50" dur="500"/>
                                        <p:tgtEl>
                                          <p:spTgt spid="288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p:bldP spid="288846" grpId="0"/>
      <p:bldP spid="288847" grpId="0" animBg="1"/>
      <p:bldP spid="288848" grpId="0" animBg="1"/>
      <p:bldP spid="288849" grpId="0" animBg="1"/>
      <p:bldP spid="288850" grpId="0" animBg="1"/>
      <p:bldP spid="288851" grpId="0"/>
      <p:bldP spid="288853" grpId="0"/>
      <p:bldP spid="288854" grpId="0"/>
      <p:bldP spid="288855" grpId="0"/>
      <p:bldP spid="2888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ChangeArrowheads="1"/>
          </p:cNvSpPr>
          <p:nvPr/>
        </p:nvSpPr>
        <p:spPr bwMode="auto">
          <a:xfrm>
            <a:off x="827088" y="1052513"/>
            <a:ext cx="4608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solidFill>
                  <a:srgbClr val="0033CC"/>
                </a:solidFill>
                <a:latin typeface="楷体" panose="02010609060101010101" pitchFamily="49" charset="-122"/>
                <a:ea typeface="楷体" panose="02010609060101010101" pitchFamily="49" charset="-122"/>
              </a:rPr>
              <a:t>2</a:t>
            </a:r>
            <a:r>
              <a:rPr kumimoji="0" lang="zh-CN" altLang="en-US" sz="2800" dirty="0">
                <a:solidFill>
                  <a:srgbClr val="0033CC"/>
                </a:solidFill>
                <a:latin typeface="楷体" panose="02010609060101010101" pitchFamily="49" charset="-122"/>
                <a:ea typeface="楷体" panose="02010609060101010101" pitchFamily="49" charset="-122"/>
              </a:rPr>
              <a:t>、自由空间的平移矩阵</a:t>
            </a:r>
          </a:p>
        </p:txBody>
      </p:sp>
      <p:sp>
        <p:nvSpPr>
          <p:cNvPr id="302086" name="Text Box 6"/>
          <p:cNvSpPr txBox="1">
            <a:spLocks noChangeArrowheads="1"/>
          </p:cNvSpPr>
          <p:nvPr/>
        </p:nvSpPr>
        <p:spPr bwMode="auto">
          <a:xfrm>
            <a:off x="971550" y="1844675"/>
            <a:ext cx="2232025"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nSpc>
                <a:spcPct val="150000"/>
              </a:lnSpc>
              <a:spcBef>
                <a:spcPct val="30000"/>
              </a:spcBef>
            </a:pPr>
            <a:r>
              <a:rPr lang="en-US" altLang="zh-CN" sz="2800" dirty="0">
                <a:latin typeface="Times New Roman" pitchFamily="18" charset="0"/>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处：</a:t>
            </a:r>
            <a:r>
              <a:rPr lang="en-US" altLang="zh-CN" sz="2800" i="1" dirty="0">
                <a:latin typeface="Times New Roman" pitchFamily="18" charset="0"/>
              </a:rPr>
              <a:t>r</a:t>
            </a:r>
            <a:r>
              <a:rPr lang="en-US" altLang="zh-CN" sz="2800" i="1" baseline="-25000" dirty="0">
                <a:latin typeface="Times New Roman" pitchFamily="18" charset="0"/>
              </a:rPr>
              <a:t>0</a:t>
            </a:r>
            <a:r>
              <a:rPr lang="zh-CN" altLang="en-US" sz="2800" i="1" baseline="-25000" dirty="0"/>
              <a:t>，</a:t>
            </a:r>
            <a:r>
              <a:rPr lang="en-US" altLang="zh-CN" sz="2800" i="1" dirty="0">
                <a:latin typeface="Symbol" pitchFamily="18" charset="2"/>
              </a:rPr>
              <a:t>q</a:t>
            </a:r>
            <a:r>
              <a:rPr lang="en-US" altLang="zh-CN" sz="2800" i="1" baseline="-25000" dirty="0"/>
              <a:t>0 </a:t>
            </a:r>
          </a:p>
          <a:p>
            <a:pPr>
              <a:lnSpc>
                <a:spcPct val="150000"/>
              </a:lnSpc>
              <a:spcBef>
                <a:spcPct val="30000"/>
              </a:spcBef>
            </a:pPr>
            <a:r>
              <a:rPr lang="en-US" altLang="zh-CN" sz="2800" dirty="0">
                <a:latin typeface="Times New Roman" pitchFamily="18" charset="0"/>
                <a:ea typeface="黑体" pitchFamily="2" charset="-122"/>
              </a:rPr>
              <a:t>B</a:t>
            </a:r>
            <a:r>
              <a:rPr lang="zh-CN" altLang="en-US" sz="2800" dirty="0">
                <a:latin typeface="楷体" panose="02010609060101010101" pitchFamily="49" charset="-122"/>
                <a:ea typeface="楷体" panose="02010609060101010101" pitchFamily="49" charset="-122"/>
              </a:rPr>
              <a:t>处：</a:t>
            </a:r>
            <a:r>
              <a:rPr lang="en-US" altLang="zh-CN" sz="2800" i="1" dirty="0">
                <a:latin typeface="Times New Roman" pitchFamily="18" charset="0"/>
                <a:ea typeface="黑体" pitchFamily="2" charset="-122"/>
              </a:rPr>
              <a:t>r’</a:t>
            </a:r>
            <a:r>
              <a:rPr lang="zh-CN" altLang="en-US" sz="2800" i="1" dirty="0">
                <a:latin typeface="Times New Roman" pitchFamily="18" charset="0"/>
                <a:ea typeface="黑体" pitchFamily="2" charset="-122"/>
              </a:rPr>
              <a:t>，</a:t>
            </a:r>
            <a:r>
              <a:rPr lang="en-US" altLang="zh-CN" sz="2800" i="1" dirty="0">
                <a:latin typeface="Symbol" pitchFamily="18" charset="2"/>
              </a:rPr>
              <a:t>q</a:t>
            </a:r>
            <a:r>
              <a:rPr lang="en-US" altLang="zh-CN" sz="2800" i="1" dirty="0">
                <a:latin typeface="Times New Roman" pitchFamily="18" charset="0"/>
              </a:rPr>
              <a:t>’</a:t>
            </a:r>
            <a:r>
              <a:rPr lang="en-US" altLang="zh-CN" sz="2800" i="1" dirty="0"/>
              <a:t> </a:t>
            </a:r>
            <a:endParaRPr lang="en-US" altLang="zh-CN" sz="2800" dirty="0">
              <a:latin typeface="黑体" pitchFamily="2" charset="-122"/>
              <a:ea typeface="黑体" pitchFamily="2" charset="-122"/>
            </a:endParaRPr>
          </a:p>
        </p:txBody>
      </p:sp>
      <p:graphicFrame>
        <p:nvGraphicFramePr>
          <p:cNvPr id="302087" name="Object 7"/>
          <p:cNvGraphicFramePr>
            <a:graphicFrameLocks noChangeAspect="1"/>
          </p:cNvGraphicFramePr>
          <p:nvPr/>
        </p:nvGraphicFramePr>
        <p:xfrm>
          <a:off x="1241425" y="3716338"/>
          <a:ext cx="2151063" cy="1108075"/>
        </p:xfrm>
        <a:graphic>
          <a:graphicData uri="http://schemas.openxmlformats.org/presentationml/2006/ole">
            <mc:AlternateContent xmlns:mc="http://schemas.openxmlformats.org/markup-compatibility/2006">
              <mc:Choice xmlns:v="urn:schemas-microsoft-com:vml" Requires="v">
                <p:oleObj spid="_x0000_s56326" name="公式" r:id="rId3" imgW="787320" imgH="457200" progId="Equation.3">
                  <p:embed/>
                </p:oleObj>
              </mc:Choice>
              <mc:Fallback>
                <p:oleObj name="公式" r:id="rId3" imgW="7873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425" y="3716338"/>
                        <a:ext cx="2151063" cy="110807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088" name="AutoShape 8"/>
          <p:cNvSpPr>
            <a:spLocks noChangeArrowheads="1"/>
          </p:cNvSpPr>
          <p:nvPr/>
        </p:nvSpPr>
        <p:spPr bwMode="auto">
          <a:xfrm>
            <a:off x="684213" y="4149725"/>
            <a:ext cx="358775" cy="287338"/>
          </a:xfrm>
          <a:prstGeom prst="rightArrow">
            <a:avLst>
              <a:gd name="adj1" fmla="val 50000"/>
              <a:gd name="adj2" fmla="val 31215"/>
            </a:avLst>
          </a:prstGeom>
          <a:solidFill>
            <a:srgbClr val="FFFF00"/>
          </a:solidFill>
          <a:ln w="9525">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02089" name="Text Box 9"/>
          <p:cNvSpPr txBox="1">
            <a:spLocks noChangeArrowheads="1"/>
          </p:cNvSpPr>
          <p:nvPr/>
        </p:nvSpPr>
        <p:spPr bwMode="auto">
          <a:xfrm>
            <a:off x="4067175" y="4076700"/>
            <a:ext cx="4608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spcBef>
                <a:spcPct val="10000"/>
              </a:spcBef>
            </a:pPr>
            <a:r>
              <a:rPr lang="zh-CN" altLang="en-US" sz="2800" dirty="0">
                <a:latin typeface="Times New Roman" pitchFamily="18" charset="0"/>
                <a:ea typeface="楷体" panose="02010609060101010101" pitchFamily="49" charset="-122"/>
              </a:rPr>
              <a:t>则自由空间的平移矩阵为：</a:t>
            </a:r>
          </a:p>
        </p:txBody>
      </p:sp>
      <p:graphicFrame>
        <p:nvGraphicFramePr>
          <p:cNvPr id="302090" name="Object 10"/>
          <p:cNvGraphicFramePr>
            <a:graphicFrameLocks noChangeAspect="1"/>
          </p:cNvGraphicFramePr>
          <p:nvPr/>
        </p:nvGraphicFramePr>
        <p:xfrm>
          <a:off x="1187450" y="4941888"/>
          <a:ext cx="6911975" cy="1066800"/>
        </p:xfrm>
        <a:graphic>
          <a:graphicData uri="http://schemas.openxmlformats.org/presentationml/2006/ole">
            <mc:AlternateContent xmlns:mc="http://schemas.openxmlformats.org/markup-compatibility/2006">
              <mc:Choice xmlns:v="urn:schemas-microsoft-com:vml" Requires="v">
                <p:oleObj spid="_x0000_s56327" name="公式" r:id="rId5" imgW="3047760" imgH="482400" progId="Equation.3">
                  <p:embed/>
                </p:oleObj>
              </mc:Choice>
              <mc:Fallback>
                <p:oleObj name="公式" r:id="rId5" imgW="304776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941888"/>
                        <a:ext cx="6911975" cy="1066800"/>
                      </a:xfrm>
                      <a:prstGeom prst="rect">
                        <a:avLst/>
                      </a:prstGeom>
                      <a:gradFill rotWithShape="1">
                        <a:gsLst>
                          <a:gs pos="0">
                            <a:srgbClr val="FF9999"/>
                          </a:gs>
                          <a:gs pos="50000">
                            <a:srgbClr val="FFFFFF"/>
                          </a:gs>
                          <a:gs pos="100000">
                            <a:srgbClr val="FF9999"/>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091" name="Rectangle 11"/>
          <p:cNvSpPr>
            <a:spLocks noChangeArrowheads="1"/>
          </p:cNvSpPr>
          <p:nvPr/>
        </p:nvSpPr>
        <p:spPr bwMode="auto">
          <a:xfrm>
            <a:off x="4213225" y="1758950"/>
            <a:ext cx="3960813" cy="2087563"/>
          </a:xfrm>
          <a:prstGeom prst="rect">
            <a:avLst/>
          </a:prstGeom>
          <a:solidFill>
            <a:srgbClr val="FFFFFF"/>
          </a:solidFill>
          <a:ln w="9525">
            <a:solidFill>
              <a:srgbClr val="FFFFFF"/>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02092" name="Line 12"/>
          <p:cNvSpPr>
            <a:spLocks noChangeShapeType="1"/>
          </p:cNvSpPr>
          <p:nvPr/>
        </p:nvSpPr>
        <p:spPr bwMode="auto">
          <a:xfrm>
            <a:off x="4357688" y="3041650"/>
            <a:ext cx="3733800"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2093" name="Line 13"/>
          <p:cNvSpPr>
            <a:spLocks noChangeShapeType="1"/>
          </p:cNvSpPr>
          <p:nvPr/>
        </p:nvSpPr>
        <p:spPr bwMode="auto">
          <a:xfrm>
            <a:off x="5213350" y="2051050"/>
            <a:ext cx="0" cy="1447800"/>
          </a:xfrm>
          <a:prstGeom prst="line">
            <a:avLst/>
          </a:prstGeom>
          <a:noFill/>
          <a:ln w="9525">
            <a:solidFill>
              <a:srgbClr val="FF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2094" name="Line 14"/>
          <p:cNvSpPr>
            <a:spLocks noChangeShapeType="1"/>
          </p:cNvSpPr>
          <p:nvPr/>
        </p:nvSpPr>
        <p:spPr bwMode="auto">
          <a:xfrm>
            <a:off x="7469188" y="2079625"/>
            <a:ext cx="0" cy="1447800"/>
          </a:xfrm>
          <a:prstGeom prst="line">
            <a:avLst/>
          </a:prstGeom>
          <a:noFill/>
          <a:ln w="38100">
            <a:solidFill>
              <a:srgbClr val="FF00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2095" name="Line 15"/>
          <p:cNvSpPr>
            <a:spLocks noChangeShapeType="1"/>
          </p:cNvSpPr>
          <p:nvPr/>
        </p:nvSpPr>
        <p:spPr bwMode="auto">
          <a:xfrm>
            <a:off x="4824413" y="2613025"/>
            <a:ext cx="777875" cy="0"/>
          </a:xfrm>
          <a:prstGeom prst="line">
            <a:avLst/>
          </a:prstGeom>
          <a:noFill/>
          <a:ln w="952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2096" name="Line 16"/>
          <p:cNvSpPr>
            <a:spLocks noChangeShapeType="1"/>
          </p:cNvSpPr>
          <p:nvPr/>
        </p:nvSpPr>
        <p:spPr bwMode="auto">
          <a:xfrm>
            <a:off x="7080250" y="2279650"/>
            <a:ext cx="777875" cy="0"/>
          </a:xfrm>
          <a:prstGeom prst="line">
            <a:avLst/>
          </a:prstGeom>
          <a:noFill/>
          <a:ln w="9525">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2097" name="Line 17"/>
          <p:cNvSpPr>
            <a:spLocks noChangeShapeType="1"/>
          </p:cNvSpPr>
          <p:nvPr/>
        </p:nvSpPr>
        <p:spPr bwMode="auto">
          <a:xfrm flipV="1">
            <a:off x="5213350" y="2279650"/>
            <a:ext cx="2255838" cy="30480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2098" name="Object 18"/>
          <p:cNvGraphicFramePr>
            <a:graphicFrameLocks noChangeAspect="1"/>
          </p:cNvGraphicFramePr>
          <p:nvPr/>
        </p:nvGraphicFramePr>
        <p:xfrm>
          <a:off x="5292725" y="1862138"/>
          <a:ext cx="936625" cy="674687"/>
        </p:xfrm>
        <a:graphic>
          <a:graphicData uri="http://schemas.openxmlformats.org/presentationml/2006/ole">
            <mc:AlternateContent xmlns:mc="http://schemas.openxmlformats.org/markup-compatibility/2006">
              <mc:Choice xmlns:v="urn:schemas-microsoft-com:vml" Requires="v">
                <p:oleObj spid="_x0000_s56328" name="公式" r:id="rId7" imgW="317160" imgH="228600" progId="Equation.3">
                  <p:embed/>
                </p:oleObj>
              </mc:Choice>
              <mc:Fallback>
                <p:oleObj name="公式" r:id="rId7" imgW="3171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1862138"/>
                        <a:ext cx="936625"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099" name="Object 19"/>
          <p:cNvGraphicFramePr>
            <a:graphicFrameLocks noChangeAspect="1"/>
          </p:cNvGraphicFramePr>
          <p:nvPr/>
        </p:nvGraphicFramePr>
        <p:xfrm>
          <a:off x="6589713" y="2355850"/>
          <a:ext cx="879475" cy="542925"/>
        </p:xfrm>
        <a:graphic>
          <a:graphicData uri="http://schemas.openxmlformats.org/presentationml/2006/ole">
            <mc:AlternateContent xmlns:mc="http://schemas.openxmlformats.org/markup-compatibility/2006">
              <mc:Choice xmlns:v="urn:schemas-microsoft-com:vml" Requires="v">
                <p:oleObj spid="_x0000_s56329" name="公式" r:id="rId9" imgW="304560" imgH="190440" progId="Equation.3">
                  <p:embed/>
                </p:oleObj>
              </mc:Choice>
              <mc:Fallback>
                <p:oleObj name="公式" r:id="rId9" imgW="304560" imgH="1904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9713" y="2355850"/>
                        <a:ext cx="8794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100" name="Line 20"/>
          <p:cNvSpPr>
            <a:spLocks noChangeShapeType="1"/>
          </p:cNvSpPr>
          <p:nvPr/>
        </p:nvSpPr>
        <p:spPr bwMode="auto">
          <a:xfrm>
            <a:off x="5213350" y="3346450"/>
            <a:ext cx="2255838" cy="0"/>
          </a:xfrm>
          <a:prstGeom prst="line">
            <a:avLst/>
          </a:prstGeom>
          <a:noFill/>
          <a:ln w="9525">
            <a:solidFill>
              <a:srgbClr val="FF00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2101" name="Text Box 21"/>
          <p:cNvSpPr txBox="1">
            <a:spLocks noChangeArrowheads="1"/>
          </p:cNvSpPr>
          <p:nvPr/>
        </p:nvSpPr>
        <p:spPr bwMode="auto">
          <a:xfrm>
            <a:off x="6146800" y="2941638"/>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a:solidFill>
                  <a:srgbClr val="000000"/>
                </a:solidFill>
                <a:latin typeface="Times New Roman" pitchFamily="18" charset="0"/>
              </a:rPr>
              <a:t>L</a:t>
            </a:r>
          </a:p>
        </p:txBody>
      </p:sp>
      <p:sp>
        <p:nvSpPr>
          <p:cNvPr id="302102" name="Text Box 22"/>
          <p:cNvSpPr txBox="1">
            <a:spLocks noChangeArrowheads="1"/>
          </p:cNvSpPr>
          <p:nvPr/>
        </p:nvSpPr>
        <p:spPr bwMode="auto">
          <a:xfrm>
            <a:off x="4902200" y="2384425"/>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a:solidFill>
                  <a:srgbClr val="000000"/>
                </a:solidFill>
                <a:latin typeface="Times New Roman" pitchFamily="18" charset="0"/>
              </a:rPr>
              <a:t>A</a:t>
            </a:r>
          </a:p>
        </p:txBody>
      </p:sp>
      <p:sp>
        <p:nvSpPr>
          <p:cNvPr id="302103" name="Text Box 23"/>
          <p:cNvSpPr txBox="1">
            <a:spLocks noChangeArrowheads="1"/>
          </p:cNvSpPr>
          <p:nvPr/>
        </p:nvSpPr>
        <p:spPr bwMode="auto">
          <a:xfrm>
            <a:off x="7391400" y="1851025"/>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a:solidFill>
                  <a:srgbClr val="000000"/>
                </a:solidFill>
                <a:latin typeface="Times New Roman" pitchFamily="18" charset="0"/>
              </a:rPr>
              <a:t>B</a:t>
            </a:r>
          </a:p>
        </p:txBody>
      </p:sp>
    </p:spTree>
    <p:extLst>
      <p:ext uri="{BB962C8B-B14F-4D97-AF65-F5344CB8AC3E}">
        <p14:creationId xmlns:p14="http://schemas.microsoft.com/office/powerpoint/2010/main" val="23086223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02083"/>
                                        </p:tgtEl>
                                        <p:attrNameLst>
                                          <p:attrName>style.visibility</p:attrName>
                                        </p:attrNameLst>
                                      </p:cBhvr>
                                      <p:to>
                                        <p:strVal val="visible"/>
                                      </p:to>
                                    </p:set>
                                    <p:animEffect transition="in" filter="barn(inHorizontal)">
                                      <p:cBhvr>
                                        <p:cTn id="7" dur="500"/>
                                        <p:tgtEl>
                                          <p:spTgt spid="302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2086"/>
                                        </p:tgtEl>
                                        <p:attrNameLst>
                                          <p:attrName>style.visibility</p:attrName>
                                        </p:attrNameLst>
                                      </p:cBhvr>
                                      <p:to>
                                        <p:strVal val="visible"/>
                                      </p:to>
                                    </p:set>
                                    <p:animEffect transition="in" filter="checkerboard(across)">
                                      <p:cBhvr>
                                        <p:cTn id="12" dur="500"/>
                                        <p:tgtEl>
                                          <p:spTgt spid="3020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02091"/>
                                        </p:tgtEl>
                                        <p:attrNameLst>
                                          <p:attrName>style.visibility</p:attrName>
                                        </p:attrNameLst>
                                      </p:cBhvr>
                                      <p:to>
                                        <p:strVal val="visible"/>
                                      </p:to>
                                    </p:set>
                                    <p:animEffect transition="in" filter="checkerboard(across)">
                                      <p:cBhvr>
                                        <p:cTn id="17" dur="500"/>
                                        <p:tgtEl>
                                          <p:spTgt spid="302091"/>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02092"/>
                                        </p:tgtEl>
                                        <p:attrNameLst>
                                          <p:attrName>style.visibility</p:attrName>
                                        </p:attrNameLst>
                                      </p:cBhvr>
                                      <p:to>
                                        <p:strVal val="visible"/>
                                      </p:to>
                                    </p:set>
                                    <p:animEffect transition="in" filter="checkerboard(across)">
                                      <p:cBhvr>
                                        <p:cTn id="20" dur="500"/>
                                        <p:tgtEl>
                                          <p:spTgt spid="302092"/>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02093"/>
                                        </p:tgtEl>
                                        <p:attrNameLst>
                                          <p:attrName>style.visibility</p:attrName>
                                        </p:attrNameLst>
                                      </p:cBhvr>
                                      <p:to>
                                        <p:strVal val="visible"/>
                                      </p:to>
                                    </p:set>
                                    <p:animEffect transition="in" filter="checkerboard(across)">
                                      <p:cBhvr>
                                        <p:cTn id="23" dur="500"/>
                                        <p:tgtEl>
                                          <p:spTgt spid="302093"/>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02094"/>
                                        </p:tgtEl>
                                        <p:attrNameLst>
                                          <p:attrName>style.visibility</p:attrName>
                                        </p:attrNameLst>
                                      </p:cBhvr>
                                      <p:to>
                                        <p:strVal val="visible"/>
                                      </p:to>
                                    </p:set>
                                    <p:animEffect transition="in" filter="checkerboard(across)">
                                      <p:cBhvr>
                                        <p:cTn id="26" dur="500"/>
                                        <p:tgtEl>
                                          <p:spTgt spid="302094"/>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02095"/>
                                        </p:tgtEl>
                                        <p:attrNameLst>
                                          <p:attrName>style.visibility</p:attrName>
                                        </p:attrNameLst>
                                      </p:cBhvr>
                                      <p:to>
                                        <p:strVal val="visible"/>
                                      </p:to>
                                    </p:set>
                                    <p:animEffect transition="in" filter="checkerboard(across)">
                                      <p:cBhvr>
                                        <p:cTn id="29" dur="500"/>
                                        <p:tgtEl>
                                          <p:spTgt spid="302095"/>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302096"/>
                                        </p:tgtEl>
                                        <p:attrNameLst>
                                          <p:attrName>style.visibility</p:attrName>
                                        </p:attrNameLst>
                                      </p:cBhvr>
                                      <p:to>
                                        <p:strVal val="visible"/>
                                      </p:to>
                                    </p:set>
                                    <p:animEffect transition="in" filter="checkerboard(across)">
                                      <p:cBhvr>
                                        <p:cTn id="32" dur="500"/>
                                        <p:tgtEl>
                                          <p:spTgt spid="302096"/>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302097"/>
                                        </p:tgtEl>
                                        <p:attrNameLst>
                                          <p:attrName>style.visibility</p:attrName>
                                        </p:attrNameLst>
                                      </p:cBhvr>
                                      <p:to>
                                        <p:strVal val="visible"/>
                                      </p:to>
                                    </p:set>
                                    <p:animEffect transition="in" filter="checkerboard(across)">
                                      <p:cBhvr>
                                        <p:cTn id="35" dur="500"/>
                                        <p:tgtEl>
                                          <p:spTgt spid="302097"/>
                                        </p:tgtEl>
                                      </p:cBhvr>
                                    </p:animEffect>
                                  </p:childTnLst>
                                </p:cTn>
                              </p:par>
                              <p:par>
                                <p:cTn id="36" presetID="5" presetClass="entr" presetSubtype="10" fill="hold" nodeType="withEffect">
                                  <p:stCondLst>
                                    <p:cond delay="0"/>
                                  </p:stCondLst>
                                  <p:childTnLst>
                                    <p:set>
                                      <p:cBhvr>
                                        <p:cTn id="37" dur="1" fill="hold">
                                          <p:stCondLst>
                                            <p:cond delay="0"/>
                                          </p:stCondLst>
                                        </p:cTn>
                                        <p:tgtEl>
                                          <p:spTgt spid="302098"/>
                                        </p:tgtEl>
                                        <p:attrNameLst>
                                          <p:attrName>style.visibility</p:attrName>
                                        </p:attrNameLst>
                                      </p:cBhvr>
                                      <p:to>
                                        <p:strVal val="visible"/>
                                      </p:to>
                                    </p:set>
                                    <p:animEffect transition="in" filter="checkerboard(across)">
                                      <p:cBhvr>
                                        <p:cTn id="38" dur="500"/>
                                        <p:tgtEl>
                                          <p:spTgt spid="302098"/>
                                        </p:tgtEl>
                                      </p:cBhvr>
                                    </p:animEffect>
                                  </p:childTnLst>
                                </p:cTn>
                              </p:par>
                              <p:par>
                                <p:cTn id="39" presetID="5" presetClass="entr" presetSubtype="10" fill="hold" nodeType="withEffect">
                                  <p:stCondLst>
                                    <p:cond delay="0"/>
                                  </p:stCondLst>
                                  <p:childTnLst>
                                    <p:set>
                                      <p:cBhvr>
                                        <p:cTn id="40" dur="1" fill="hold">
                                          <p:stCondLst>
                                            <p:cond delay="0"/>
                                          </p:stCondLst>
                                        </p:cTn>
                                        <p:tgtEl>
                                          <p:spTgt spid="302099"/>
                                        </p:tgtEl>
                                        <p:attrNameLst>
                                          <p:attrName>style.visibility</p:attrName>
                                        </p:attrNameLst>
                                      </p:cBhvr>
                                      <p:to>
                                        <p:strVal val="visible"/>
                                      </p:to>
                                    </p:set>
                                    <p:animEffect transition="in" filter="checkerboard(across)">
                                      <p:cBhvr>
                                        <p:cTn id="41" dur="500"/>
                                        <p:tgtEl>
                                          <p:spTgt spid="302099"/>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302100"/>
                                        </p:tgtEl>
                                        <p:attrNameLst>
                                          <p:attrName>style.visibility</p:attrName>
                                        </p:attrNameLst>
                                      </p:cBhvr>
                                      <p:to>
                                        <p:strVal val="visible"/>
                                      </p:to>
                                    </p:set>
                                    <p:animEffect transition="in" filter="checkerboard(across)">
                                      <p:cBhvr>
                                        <p:cTn id="44" dur="500"/>
                                        <p:tgtEl>
                                          <p:spTgt spid="302100"/>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302101"/>
                                        </p:tgtEl>
                                        <p:attrNameLst>
                                          <p:attrName>style.visibility</p:attrName>
                                        </p:attrNameLst>
                                      </p:cBhvr>
                                      <p:to>
                                        <p:strVal val="visible"/>
                                      </p:to>
                                    </p:set>
                                    <p:animEffect transition="in" filter="checkerboard(across)">
                                      <p:cBhvr>
                                        <p:cTn id="47" dur="500"/>
                                        <p:tgtEl>
                                          <p:spTgt spid="302101"/>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302102"/>
                                        </p:tgtEl>
                                        <p:attrNameLst>
                                          <p:attrName>style.visibility</p:attrName>
                                        </p:attrNameLst>
                                      </p:cBhvr>
                                      <p:to>
                                        <p:strVal val="visible"/>
                                      </p:to>
                                    </p:set>
                                    <p:animEffect transition="in" filter="checkerboard(across)">
                                      <p:cBhvr>
                                        <p:cTn id="50" dur="500"/>
                                        <p:tgtEl>
                                          <p:spTgt spid="302102"/>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302103"/>
                                        </p:tgtEl>
                                        <p:attrNameLst>
                                          <p:attrName>style.visibility</p:attrName>
                                        </p:attrNameLst>
                                      </p:cBhvr>
                                      <p:to>
                                        <p:strVal val="visible"/>
                                      </p:to>
                                    </p:set>
                                    <p:animEffect transition="in" filter="checkerboard(across)">
                                      <p:cBhvr>
                                        <p:cTn id="53" dur="500"/>
                                        <p:tgtEl>
                                          <p:spTgt spid="30210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302088"/>
                                        </p:tgtEl>
                                        <p:attrNameLst>
                                          <p:attrName>style.visibility</p:attrName>
                                        </p:attrNameLst>
                                      </p:cBhvr>
                                      <p:to>
                                        <p:strVal val="visible"/>
                                      </p:to>
                                    </p:set>
                                    <p:animEffect transition="in" filter="checkerboard(across)">
                                      <p:cBhvr>
                                        <p:cTn id="58" dur="500"/>
                                        <p:tgtEl>
                                          <p:spTgt spid="30208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02089"/>
                                        </p:tgtEl>
                                        <p:attrNameLst>
                                          <p:attrName>style.visibility</p:attrName>
                                        </p:attrNameLst>
                                      </p:cBhvr>
                                      <p:to>
                                        <p:strVal val="visible"/>
                                      </p:to>
                                    </p:set>
                                    <p:animEffect transition="in" filter="blinds(horizontal)">
                                      <p:cBhvr>
                                        <p:cTn id="63" dur="500"/>
                                        <p:tgtEl>
                                          <p:spTgt spid="302089"/>
                                        </p:tgtEl>
                                      </p:cBhvr>
                                    </p:animEffect>
                                  </p:childTnLst>
                                </p:cTn>
                              </p:par>
                              <p:par>
                                <p:cTn id="64" presetID="5" presetClass="entr" presetSubtype="10" fill="hold" nodeType="withEffect">
                                  <p:stCondLst>
                                    <p:cond delay="0"/>
                                  </p:stCondLst>
                                  <p:childTnLst>
                                    <p:set>
                                      <p:cBhvr>
                                        <p:cTn id="65" dur="1" fill="hold">
                                          <p:stCondLst>
                                            <p:cond delay="0"/>
                                          </p:stCondLst>
                                        </p:cTn>
                                        <p:tgtEl>
                                          <p:spTgt spid="302087"/>
                                        </p:tgtEl>
                                        <p:attrNameLst>
                                          <p:attrName>style.visibility</p:attrName>
                                        </p:attrNameLst>
                                      </p:cBhvr>
                                      <p:to>
                                        <p:strVal val="visible"/>
                                      </p:to>
                                    </p:set>
                                    <p:animEffect transition="in" filter="checkerboard(across)">
                                      <p:cBhvr>
                                        <p:cTn id="66" dur="500"/>
                                        <p:tgtEl>
                                          <p:spTgt spid="30208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nodeType="clickEffect">
                                  <p:stCondLst>
                                    <p:cond delay="0"/>
                                  </p:stCondLst>
                                  <p:childTnLst>
                                    <p:set>
                                      <p:cBhvr>
                                        <p:cTn id="70" dur="1" fill="hold">
                                          <p:stCondLst>
                                            <p:cond delay="0"/>
                                          </p:stCondLst>
                                        </p:cTn>
                                        <p:tgtEl>
                                          <p:spTgt spid="302090"/>
                                        </p:tgtEl>
                                        <p:attrNameLst>
                                          <p:attrName>style.visibility</p:attrName>
                                        </p:attrNameLst>
                                      </p:cBhvr>
                                      <p:to>
                                        <p:strVal val="visible"/>
                                      </p:to>
                                    </p:set>
                                    <p:animEffect transition="in" filter="checkerboard(across)">
                                      <p:cBhvr>
                                        <p:cTn id="71" dur="500"/>
                                        <p:tgtEl>
                                          <p:spTgt spid="302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p:bldP spid="302086" grpId="0"/>
      <p:bldP spid="302088" grpId="0" animBg="1"/>
      <p:bldP spid="302089" grpId="0"/>
      <p:bldP spid="302091" grpId="0" animBg="1"/>
      <p:bldP spid="302092" grpId="0" animBg="1"/>
      <p:bldP spid="302093" grpId="0" animBg="1"/>
      <p:bldP spid="302094" grpId="0" animBg="1"/>
      <p:bldP spid="302095" grpId="0" animBg="1"/>
      <p:bldP spid="302096" grpId="0" animBg="1"/>
      <p:bldP spid="302097" grpId="0" animBg="1"/>
      <p:bldP spid="302100" grpId="0" animBg="1"/>
      <p:bldP spid="302101" grpId="0"/>
      <p:bldP spid="302102" grpId="0"/>
      <p:bldP spid="3021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539750" y="1412875"/>
            <a:ext cx="835342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800" b="1" dirty="0" smtClean="0">
                <a:latin typeface="楷体" panose="02010609060101010101" pitchFamily="49" charset="-122"/>
                <a:ea typeface="楷体" panose="02010609060101010101" pitchFamily="49" charset="-122"/>
              </a:rPr>
              <a:t>第一节 光腔理论的一般问题</a:t>
            </a:r>
          </a:p>
        </p:txBody>
      </p:sp>
      <p:sp>
        <p:nvSpPr>
          <p:cNvPr id="18435" name="Text Box 4"/>
          <p:cNvSpPr txBox="1">
            <a:spLocks noChangeArrowheads="1"/>
          </p:cNvSpPr>
          <p:nvPr/>
        </p:nvSpPr>
        <p:spPr bwMode="auto">
          <a:xfrm>
            <a:off x="1619250" y="2708275"/>
            <a:ext cx="7129463"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buFont typeface="Wingdings" pitchFamily="2" charset="2"/>
              <a:buChar char="Ø"/>
            </a:pPr>
            <a:r>
              <a:rPr lang="en-US" altLang="zh-CN" sz="3200" dirty="0">
                <a:solidFill>
                  <a:srgbClr val="0033CC"/>
                </a:solidFill>
                <a:ea typeface="仿宋" pitchFamily="49" charset="-122"/>
              </a:rPr>
              <a:t> </a:t>
            </a:r>
            <a:r>
              <a:rPr lang="zh-CN" altLang="en-US" sz="3200" dirty="0">
                <a:solidFill>
                  <a:srgbClr val="0033CC"/>
                </a:solidFill>
                <a:latin typeface="楷体" panose="02010609060101010101" pitchFamily="49" charset="-122"/>
                <a:ea typeface="楷体" panose="02010609060101010101" pitchFamily="49" charset="-122"/>
              </a:rPr>
              <a:t>光腔的组成和分类</a:t>
            </a:r>
          </a:p>
          <a:p>
            <a:pPr algn="l" eaLnBrk="1" hangingPunct="1">
              <a:spcBef>
                <a:spcPct val="50000"/>
              </a:spcBef>
              <a:buFont typeface="Wingdings" pitchFamily="2" charset="2"/>
              <a:buChar char="Ø"/>
            </a:pPr>
            <a:r>
              <a:rPr lang="zh-CN" altLang="en-US" sz="3200" dirty="0">
                <a:solidFill>
                  <a:srgbClr val="0033CC"/>
                </a:solidFill>
                <a:latin typeface="楷体" panose="02010609060101010101" pitchFamily="49" charset="-122"/>
                <a:ea typeface="楷体" panose="02010609060101010101" pitchFamily="49" charset="-122"/>
              </a:rPr>
              <a:t> 模的概念</a:t>
            </a:r>
          </a:p>
          <a:p>
            <a:pPr algn="l" eaLnBrk="1" hangingPunct="1">
              <a:spcBef>
                <a:spcPct val="50000"/>
              </a:spcBef>
              <a:buFont typeface="Wingdings" pitchFamily="2" charset="2"/>
              <a:buChar char="Ø"/>
            </a:pPr>
            <a:r>
              <a:rPr lang="zh-CN" altLang="en-US" sz="3200" dirty="0">
                <a:solidFill>
                  <a:srgbClr val="0033CC"/>
                </a:solidFill>
                <a:latin typeface="楷体" panose="02010609060101010101" pitchFamily="49" charset="-122"/>
                <a:ea typeface="楷体" panose="02010609060101010101" pitchFamily="49" charset="-122"/>
              </a:rPr>
              <a:t> 光腔的损耗</a:t>
            </a:r>
          </a:p>
        </p:txBody>
      </p:sp>
    </p:spTree>
    <p:custDataLst>
      <p:tags r:id="rId1"/>
    </p:custData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813" name="Text Box 21"/>
          <p:cNvSpPr txBox="1">
            <a:spLocks noChangeArrowheads="1"/>
          </p:cNvSpPr>
          <p:nvPr/>
        </p:nvSpPr>
        <p:spPr bwMode="auto">
          <a:xfrm>
            <a:off x="827088" y="1052513"/>
            <a:ext cx="4248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en-US" altLang="zh-CN" sz="2800" dirty="0">
                <a:solidFill>
                  <a:srgbClr val="0033CC"/>
                </a:solidFill>
                <a:latin typeface="楷体" panose="02010609060101010101" pitchFamily="49" charset="-122"/>
                <a:ea typeface="楷体" panose="02010609060101010101" pitchFamily="49" charset="-122"/>
              </a:rPr>
              <a:t>3</a:t>
            </a:r>
            <a:r>
              <a:rPr kumimoji="0" lang="zh-CN" altLang="en-US" sz="2800" dirty="0">
                <a:solidFill>
                  <a:srgbClr val="0033CC"/>
                </a:solidFill>
                <a:latin typeface="楷体" panose="02010609060101010101" pitchFamily="49" charset="-122"/>
                <a:ea typeface="楷体" panose="02010609060101010101" pitchFamily="49" charset="-122"/>
              </a:rPr>
              <a:t>、</a:t>
            </a:r>
            <a:r>
              <a:rPr lang="zh-CN" altLang="en-US" sz="2800" dirty="0">
                <a:solidFill>
                  <a:srgbClr val="0033CC"/>
                </a:solidFill>
                <a:latin typeface="楷体" panose="02010609060101010101" pitchFamily="49" charset="-122"/>
                <a:ea typeface="楷体" panose="02010609060101010101" pitchFamily="49" charset="-122"/>
              </a:rPr>
              <a:t>球面镜的反射矩阵</a:t>
            </a:r>
            <a:r>
              <a:rPr lang="en-US" altLang="zh-CN" sz="2800" dirty="0" err="1">
                <a:solidFill>
                  <a:srgbClr val="0033CC"/>
                </a:solidFill>
                <a:latin typeface="楷体" panose="02010609060101010101" pitchFamily="49" charset="-122"/>
                <a:ea typeface="楷体" panose="02010609060101010101" pitchFamily="49" charset="-122"/>
              </a:rPr>
              <a:t>T</a:t>
            </a:r>
            <a:r>
              <a:rPr lang="en-US" altLang="zh-CN" sz="2800" baseline="-25000" dirty="0" err="1">
                <a:solidFill>
                  <a:srgbClr val="0033CC"/>
                </a:solidFill>
                <a:latin typeface="楷体" panose="02010609060101010101" pitchFamily="49" charset="-122"/>
                <a:ea typeface="楷体" panose="02010609060101010101" pitchFamily="49" charset="-122"/>
              </a:rPr>
              <a:t>r</a:t>
            </a:r>
            <a:endParaRPr lang="en-US" altLang="zh-CN" sz="2800" baseline="-25000" dirty="0">
              <a:solidFill>
                <a:srgbClr val="0033CC"/>
              </a:solidFill>
              <a:latin typeface="楷体" panose="02010609060101010101" pitchFamily="49" charset="-122"/>
              <a:ea typeface="楷体" panose="02010609060101010101" pitchFamily="49" charset="-122"/>
            </a:endParaRPr>
          </a:p>
        </p:txBody>
      </p:sp>
      <p:graphicFrame>
        <p:nvGraphicFramePr>
          <p:cNvPr id="289825" name="Object 33"/>
          <p:cNvGraphicFramePr>
            <a:graphicFrameLocks noChangeAspect="1"/>
          </p:cNvGraphicFramePr>
          <p:nvPr/>
        </p:nvGraphicFramePr>
        <p:xfrm>
          <a:off x="1377950" y="2060575"/>
          <a:ext cx="2143125" cy="1287463"/>
        </p:xfrm>
        <a:graphic>
          <a:graphicData uri="http://schemas.openxmlformats.org/presentationml/2006/ole">
            <mc:AlternateContent xmlns:mc="http://schemas.openxmlformats.org/markup-compatibility/2006">
              <mc:Choice xmlns:v="urn:schemas-microsoft-com:vml" Requires="v">
                <p:oleObj spid="_x0000_s57353" name="公式" r:id="rId3" imgW="1015920" imgH="507960" progId="Equation.3">
                  <p:embed/>
                </p:oleObj>
              </mc:Choice>
              <mc:Fallback>
                <p:oleObj name="公式" r:id="rId3" imgW="101592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950" y="2060575"/>
                        <a:ext cx="2143125" cy="128746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826" name="Text Box 34"/>
          <p:cNvSpPr txBox="1">
            <a:spLocks noChangeArrowheads="1"/>
          </p:cNvSpPr>
          <p:nvPr/>
        </p:nvSpPr>
        <p:spPr bwMode="auto">
          <a:xfrm>
            <a:off x="900113" y="5300663"/>
            <a:ext cx="518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dirty="0">
                <a:latin typeface="宋体" pitchFamily="2" charset="-122"/>
                <a:ea typeface="楷体" panose="02010609060101010101" pitchFamily="49" charset="-122"/>
              </a:rPr>
              <a:t>对于薄透镜有类似的关系</a:t>
            </a:r>
            <a:endParaRPr lang="zh-CN" altLang="en-US" sz="2800" baseline="-25000" dirty="0">
              <a:latin typeface="黑体" pitchFamily="2" charset="-122"/>
              <a:ea typeface="楷体" panose="02010609060101010101" pitchFamily="49" charset="-122"/>
            </a:endParaRPr>
          </a:p>
        </p:txBody>
      </p:sp>
      <p:graphicFrame>
        <p:nvGraphicFramePr>
          <p:cNvPr id="289849" name="Object 57"/>
          <p:cNvGraphicFramePr>
            <a:graphicFrameLocks noChangeAspect="1"/>
          </p:cNvGraphicFramePr>
          <p:nvPr/>
        </p:nvGraphicFramePr>
        <p:xfrm>
          <a:off x="6011863" y="4868863"/>
          <a:ext cx="2038350" cy="1416050"/>
        </p:xfrm>
        <a:graphic>
          <a:graphicData uri="http://schemas.openxmlformats.org/presentationml/2006/ole">
            <mc:AlternateContent xmlns:mc="http://schemas.openxmlformats.org/markup-compatibility/2006">
              <mc:Choice xmlns:v="urn:schemas-microsoft-com:vml" Requires="v">
                <p:oleObj spid="_x0000_s57354" name="Equation" r:id="rId5" imgW="965160" imgH="558720" progId="Equation.DSMT4">
                  <p:embed/>
                </p:oleObj>
              </mc:Choice>
              <mc:Fallback>
                <p:oleObj name="Equation" r:id="rId5" imgW="965160" imgH="5587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4868863"/>
                        <a:ext cx="2038350" cy="1416050"/>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5"/>
          <p:cNvGrpSpPr>
            <a:grpSpLocks/>
          </p:cNvGrpSpPr>
          <p:nvPr/>
        </p:nvGrpSpPr>
        <p:grpSpPr bwMode="auto">
          <a:xfrm>
            <a:off x="5292725" y="1125538"/>
            <a:ext cx="3241675" cy="2663825"/>
            <a:chOff x="3334" y="709"/>
            <a:chExt cx="2042" cy="1678"/>
          </a:xfrm>
        </p:grpSpPr>
        <p:sp>
          <p:nvSpPr>
            <p:cNvPr id="3085" name="Rectangle 46"/>
            <p:cNvSpPr>
              <a:spLocks noChangeArrowheads="1"/>
            </p:cNvSpPr>
            <p:nvPr/>
          </p:nvSpPr>
          <p:spPr bwMode="auto">
            <a:xfrm>
              <a:off x="3334" y="709"/>
              <a:ext cx="2042" cy="1678"/>
            </a:xfrm>
            <a:prstGeom prst="rect">
              <a:avLst/>
            </a:prstGeom>
            <a:solidFill>
              <a:srgbClr val="FFFFFF"/>
            </a:solidFill>
            <a:ln w="9525">
              <a:solidFill>
                <a:srgbClr val="FFFFFF"/>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graphicFrame>
          <p:nvGraphicFramePr>
            <p:cNvPr id="3076" name="Object 60"/>
            <p:cNvGraphicFramePr>
              <a:graphicFrameLocks noChangeAspect="1"/>
            </p:cNvGraphicFramePr>
            <p:nvPr/>
          </p:nvGraphicFramePr>
          <p:xfrm>
            <a:off x="4468" y="1661"/>
            <a:ext cx="190" cy="317"/>
          </p:xfrm>
          <a:graphic>
            <a:graphicData uri="http://schemas.openxmlformats.org/presentationml/2006/ole">
              <mc:AlternateContent xmlns:mc="http://schemas.openxmlformats.org/markup-compatibility/2006">
                <mc:Choice xmlns:v="urn:schemas-microsoft-com:vml" Requires="v">
                  <p:oleObj spid="_x0000_s57355" name="Equation" r:id="rId7" imgW="164880" imgH="228600" progId="Equation.DSMT4">
                    <p:embed/>
                  </p:oleObj>
                </mc:Choice>
                <mc:Fallback>
                  <p:oleObj name="Equation" r:id="rId7" imgW="1648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8" y="1661"/>
                          <a:ext cx="190" cy="317"/>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86" name="Group 64"/>
            <p:cNvGrpSpPr>
              <a:grpSpLocks/>
            </p:cNvGrpSpPr>
            <p:nvPr/>
          </p:nvGrpSpPr>
          <p:grpSpPr bwMode="auto">
            <a:xfrm>
              <a:off x="3379" y="890"/>
              <a:ext cx="1996" cy="1406"/>
              <a:chOff x="3379" y="890"/>
              <a:chExt cx="1996" cy="1406"/>
            </a:xfrm>
          </p:grpSpPr>
          <p:sp>
            <p:nvSpPr>
              <p:cNvPr id="3087" name="Arc 47"/>
              <p:cNvSpPr>
                <a:spLocks/>
              </p:cNvSpPr>
              <p:nvPr/>
            </p:nvSpPr>
            <p:spPr bwMode="auto">
              <a:xfrm>
                <a:off x="4740" y="981"/>
                <a:ext cx="408" cy="1270"/>
              </a:xfrm>
              <a:custGeom>
                <a:avLst/>
                <a:gdLst>
                  <a:gd name="T0" fmla="*/ 0 w 21600"/>
                  <a:gd name="T1" fmla="*/ 0 h 30141"/>
                  <a:gd name="T2" fmla="*/ 0 w 21600"/>
                  <a:gd name="T3" fmla="*/ 0 h 30141"/>
                  <a:gd name="T4" fmla="*/ 0 w 21600"/>
                  <a:gd name="T5" fmla="*/ 0 h 30141"/>
                  <a:gd name="T6" fmla="*/ 0 60000 65536"/>
                  <a:gd name="T7" fmla="*/ 0 60000 65536"/>
                  <a:gd name="T8" fmla="*/ 0 60000 65536"/>
                  <a:gd name="T9" fmla="*/ 0 w 21600"/>
                  <a:gd name="T10" fmla="*/ 0 h 30141"/>
                  <a:gd name="T11" fmla="*/ 21600 w 21600"/>
                  <a:gd name="T12" fmla="*/ 30141 h 30141"/>
                </a:gdLst>
                <a:ahLst/>
                <a:cxnLst>
                  <a:cxn ang="T6">
                    <a:pos x="T0" y="T1"/>
                  </a:cxn>
                  <a:cxn ang="T7">
                    <a:pos x="T2" y="T3"/>
                  </a:cxn>
                  <a:cxn ang="T8">
                    <a:pos x="T4" y="T5"/>
                  </a:cxn>
                </a:cxnLst>
                <a:rect l="T9" t="T10" r="T11" b="T12"/>
                <a:pathLst>
                  <a:path w="21600" h="30141" fill="none" extrusionOk="0">
                    <a:moveTo>
                      <a:pt x="14462" y="-1"/>
                    </a:moveTo>
                    <a:cubicBezTo>
                      <a:pt x="19005" y="4095"/>
                      <a:pt x="21600" y="9926"/>
                      <a:pt x="21600" y="16044"/>
                    </a:cubicBezTo>
                    <a:cubicBezTo>
                      <a:pt x="21600" y="21218"/>
                      <a:pt x="19742" y="26220"/>
                      <a:pt x="16365" y="30140"/>
                    </a:cubicBezTo>
                  </a:path>
                  <a:path w="21600" h="30141" stroke="0" extrusionOk="0">
                    <a:moveTo>
                      <a:pt x="14462" y="-1"/>
                    </a:moveTo>
                    <a:cubicBezTo>
                      <a:pt x="19005" y="4095"/>
                      <a:pt x="21600" y="9926"/>
                      <a:pt x="21600" y="16044"/>
                    </a:cubicBezTo>
                    <a:cubicBezTo>
                      <a:pt x="21600" y="21218"/>
                      <a:pt x="19742" y="26220"/>
                      <a:pt x="16365" y="30140"/>
                    </a:cubicBezTo>
                    <a:lnTo>
                      <a:pt x="0" y="16044"/>
                    </a:lnTo>
                    <a:close/>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088" name="Line 48"/>
              <p:cNvSpPr>
                <a:spLocks noChangeShapeType="1"/>
              </p:cNvSpPr>
              <p:nvPr/>
            </p:nvSpPr>
            <p:spPr bwMode="auto">
              <a:xfrm>
                <a:off x="3379" y="1616"/>
                <a:ext cx="1996" cy="0"/>
              </a:xfrm>
              <a:prstGeom prst="line">
                <a:avLst/>
              </a:prstGeom>
              <a:noFill/>
              <a:ln w="38100">
                <a:solidFill>
                  <a:srgbClr val="00FFFF"/>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9" name="Line 49"/>
              <p:cNvSpPr>
                <a:spLocks noChangeShapeType="1"/>
              </p:cNvSpPr>
              <p:nvPr/>
            </p:nvSpPr>
            <p:spPr bwMode="auto">
              <a:xfrm flipV="1">
                <a:off x="3424" y="1072"/>
                <a:ext cx="1633" cy="5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090" name="Line 50"/>
              <p:cNvSpPr>
                <a:spLocks noChangeShapeType="1"/>
              </p:cNvSpPr>
              <p:nvPr/>
            </p:nvSpPr>
            <p:spPr bwMode="auto">
              <a:xfrm flipH="1">
                <a:off x="3878" y="1117"/>
                <a:ext cx="1134" cy="1179"/>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091" name="Line 51"/>
              <p:cNvSpPr>
                <a:spLocks noChangeShapeType="1"/>
              </p:cNvSpPr>
              <p:nvPr/>
            </p:nvSpPr>
            <p:spPr bwMode="auto">
              <a:xfrm flipH="1">
                <a:off x="3969" y="1117"/>
                <a:ext cx="1043" cy="499"/>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 name="Freeform 52"/>
              <p:cNvSpPr>
                <a:spLocks/>
              </p:cNvSpPr>
              <p:nvPr/>
            </p:nvSpPr>
            <p:spPr bwMode="auto">
              <a:xfrm>
                <a:off x="3644" y="1525"/>
                <a:ext cx="18" cy="94"/>
              </a:xfrm>
              <a:custGeom>
                <a:avLst/>
                <a:gdLst>
                  <a:gd name="T0" fmla="*/ 0 w 18"/>
                  <a:gd name="T1" fmla="*/ 0 h 94"/>
                  <a:gd name="T2" fmla="*/ 12 w 18"/>
                  <a:gd name="T3" fmla="*/ 94 h 94"/>
                  <a:gd name="T4" fmla="*/ 0 60000 65536"/>
                  <a:gd name="T5" fmla="*/ 0 60000 65536"/>
                  <a:gd name="T6" fmla="*/ 0 w 18"/>
                  <a:gd name="T7" fmla="*/ 0 h 94"/>
                  <a:gd name="T8" fmla="*/ 18 w 18"/>
                  <a:gd name="T9" fmla="*/ 94 h 94"/>
                </a:gdLst>
                <a:ahLst/>
                <a:cxnLst>
                  <a:cxn ang="T4">
                    <a:pos x="T0" y="T1"/>
                  </a:cxn>
                  <a:cxn ang="T5">
                    <a:pos x="T2" y="T3"/>
                  </a:cxn>
                </a:cxnLst>
                <a:rect l="T6" t="T7" r="T8" b="T9"/>
                <a:pathLst>
                  <a:path w="18" h="94">
                    <a:moveTo>
                      <a:pt x="0" y="0"/>
                    </a:moveTo>
                    <a:cubicBezTo>
                      <a:pt x="18" y="54"/>
                      <a:pt x="12" y="23"/>
                      <a:pt x="12" y="94"/>
                    </a:cubicBezTo>
                  </a:path>
                </a:pathLst>
              </a:cu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093" name="Line 53"/>
              <p:cNvSpPr>
                <a:spLocks noChangeShapeType="1"/>
              </p:cNvSpPr>
              <p:nvPr/>
            </p:nvSpPr>
            <p:spPr bwMode="auto">
              <a:xfrm>
                <a:off x="5012" y="1072"/>
                <a:ext cx="0" cy="544"/>
              </a:xfrm>
              <a:prstGeom prst="line">
                <a:avLst/>
              </a:prstGeom>
              <a:noFill/>
              <a:ln w="38100">
                <a:solidFill>
                  <a:srgbClr val="FF66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7" name="Object 54"/>
              <p:cNvGraphicFramePr>
                <a:graphicFrameLocks noChangeAspect="1"/>
              </p:cNvGraphicFramePr>
              <p:nvPr/>
            </p:nvGraphicFramePr>
            <p:xfrm>
              <a:off x="4604" y="1525"/>
              <a:ext cx="771" cy="423"/>
            </p:xfrm>
            <a:graphic>
              <a:graphicData uri="http://schemas.openxmlformats.org/presentationml/2006/ole">
                <mc:AlternateContent xmlns:mc="http://schemas.openxmlformats.org/markup-compatibility/2006">
                  <mc:Choice xmlns:v="urn:schemas-microsoft-com:vml" Requires="v">
                    <p:oleObj spid="_x0000_s57356" name="公式" r:id="rId9" imgW="393480" imgH="215640" progId="Equation.3">
                      <p:embed/>
                    </p:oleObj>
                  </mc:Choice>
                  <mc:Fallback>
                    <p:oleObj name="公式" r:id="rId9" imgW="3934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4" y="1525"/>
                            <a:ext cx="771" cy="42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4" name="Freeform 55"/>
              <p:cNvSpPr>
                <a:spLocks/>
              </p:cNvSpPr>
              <p:nvPr/>
            </p:nvSpPr>
            <p:spPr bwMode="auto">
              <a:xfrm>
                <a:off x="4664" y="1196"/>
                <a:ext cx="38" cy="58"/>
              </a:xfrm>
              <a:custGeom>
                <a:avLst/>
                <a:gdLst>
                  <a:gd name="T0" fmla="*/ 3 w 38"/>
                  <a:gd name="T1" fmla="*/ 0 h 58"/>
                  <a:gd name="T2" fmla="*/ 38 w 38"/>
                  <a:gd name="T3" fmla="*/ 58 h 58"/>
                  <a:gd name="T4" fmla="*/ 0 60000 65536"/>
                  <a:gd name="T5" fmla="*/ 0 60000 65536"/>
                  <a:gd name="T6" fmla="*/ 0 w 38"/>
                  <a:gd name="T7" fmla="*/ 0 h 58"/>
                  <a:gd name="T8" fmla="*/ 38 w 38"/>
                  <a:gd name="T9" fmla="*/ 58 h 58"/>
                </a:gdLst>
                <a:ahLst/>
                <a:cxnLst>
                  <a:cxn ang="T4">
                    <a:pos x="T0" y="T1"/>
                  </a:cxn>
                  <a:cxn ang="T5">
                    <a:pos x="T2" y="T3"/>
                  </a:cxn>
                </a:cxnLst>
                <a:rect l="T6" t="T7" r="T8" b="T9"/>
                <a:pathLst>
                  <a:path w="38" h="58">
                    <a:moveTo>
                      <a:pt x="3" y="0"/>
                    </a:moveTo>
                    <a:cubicBezTo>
                      <a:pt x="17" y="55"/>
                      <a:pt x="0" y="40"/>
                      <a:pt x="38" y="58"/>
                    </a:cubicBezTo>
                  </a:path>
                </a:pathLst>
              </a:custGeom>
              <a:noFill/>
              <a:ln w="38100">
                <a:solidFill>
                  <a:srgbClr val="339966"/>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095" name="Freeform 56"/>
              <p:cNvSpPr>
                <a:spLocks/>
              </p:cNvSpPr>
              <p:nvPr/>
            </p:nvSpPr>
            <p:spPr bwMode="auto">
              <a:xfrm>
                <a:off x="4620" y="1525"/>
                <a:ext cx="46" cy="82"/>
              </a:xfrm>
              <a:custGeom>
                <a:avLst/>
                <a:gdLst>
                  <a:gd name="T0" fmla="*/ 0 w 46"/>
                  <a:gd name="T1" fmla="*/ 0 h 82"/>
                  <a:gd name="T2" fmla="*/ 35 w 46"/>
                  <a:gd name="T3" fmla="*/ 82 h 82"/>
                  <a:gd name="T4" fmla="*/ 0 60000 65536"/>
                  <a:gd name="T5" fmla="*/ 0 60000 65536"/>
                  <a:gd name="T6" fmla="*/ 0 w 46"/>
                  <a:gd name="T7" fmla="*/ 0 h 82"/>
                  <a:gd name="T8" fmla="*/ 46 w 46"/>
                  <a:gd name="T9" fmla="*/ 82 h 82"/>
                </a:gdLst>
                <a:ahLst/>
                <a:cxnLst>
                  <a:cxn ang="T4">
                    <a:pos x="T0" y="T1"/>
                  </a:cxn>
                  <a:cxn ang="T5">
                    <a:pos x="T2" y="T3"/>
                  </a:cxn>
                </a:cxnLst>
                <a:rect l="T6" t="T7" r="T8" b="T9"/>
                <a:pathLst>
                  <a:path w="46" h="82">
                    <a:moveTo>
                      <a:pt x="0" y="0"/>
                    </a:moveTo>
                    <a:cubicBezTo>
                      <a:pt x="46" y="46"/>
                      <a:pt x="35" y="19"/>
                      <a:pt x="35" y="82"/>
                    </a:cubicBezTo>
                  </a:path>
                </a:pathLst>
              </a:custGeom>
              <a:noFill/>
              <a:ln w="412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graphicFrame>
            <p:nvGraphicFramePr>
              <p:cNvPr id="3078" name="Object 59"/>
              <p:cNvGraphicFramePr>
                <a:graphicFrameLocks noChangeAspect="1"/>
              </p:cNvGraphicFramePr>
              <p:nvPr/>
            </p:nvGraphicFramePr>
            <p:xfrm>
              <a:off x="3515" y="1162"/>
              <a:ext cx="176" cy="317"/>
            </p:xfrm>
            <a:graphic>
              <a:graphicData uri="http://schemas.openxmlformats.org/presentationml/2006/ole">
                <mc:AlternateContent xmlns:mc="http://schemas.openxmlformats.org/markup-compatibility/2006">
                  <mc:Choice xmlns:v="urn:schemas-microsoft-com:vml" Requires="v">
                    <p:oleObj spid="_x0000_s57357" name="Equation" r:id="rId11" imgW="152280" imgH="228600" progId="Equation.DSMT4">
                      <p:embed/>
                    </p:oleObj>
                  </mc:Choice>
                  <mc:Fallback>
                    <p:oleObj name="Equation" r:id="rId11" imgW="1522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5" y="1162"/>
                            <a:ext cx="176" cy="317"/>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61"/>
              <p:cNvGraphicFramePr>
                <a:graphicFrameLocks noChangeAspect="1"/>
              </p:cNvGraphicFramePr>
              <p:nvPr/>
            </p:nvGraphicFramePr>
            <p:xfrm>
              <a:off x="4513" y="890"/>
              <a:ext cx="202" cy="223"/>
            </p:xfrm>
            <a:graphic>
              <a:graphicData uri="http://schemas.openxmlformats.org/presentationml/2006/ole">
                <mc:AlternateContent xmlns:mc="http://schemas.openxmlformats.org/markup-compatibility/2006">
                  <mc:Choice xmlns:v="urn:schemas-microsoft-com:vml" Requires="v">
                    <p:oleObj spid="_x0000_s57358" name="Equation" r:id="rId13" imgW="152280" imgH="139680" progId="Equation.DSMT4">
                      <p:embed/>
                    </p:oleObj>
                  </mc:Choice>
                  <mc:Fallback>
                    <p:oleObj name="Equation" r:id="rId13" imgW="152280" imgH="1396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3" y="890"/>
                            <a:ext cx="202" cy="223"/>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62"/>
              <p:cNvGraphicFramePr>
                <a:graphicFrameLocks noChangeAspect="1"/>
              </p:cNvGraphicFramePr>
              <p:nvPr/>
            </p:nvGraphicFramePr>
            <p:xfrm>
              <a:off x="3923" y="1616"/>
              <a:ext cx="141" cy="226"/>
            </p:xfrm>
            <a:graphic>
              <a:graphicData uri="http://schemas.openxmlformats.org/presentationml/2006/ole">
                <mc:AlternateContent xmlns:mc="http://schemas.openxmlformats.org/markup-compatibility/2006">
                  <mc:Choice xmlns:v="urn:schemas-microsoft-com:vml" Requires="v">
                    <p:oleObj spid="_x0000_s57359" name="Equation" r:id="rId15" imgW="152280" imgH="203040" progId="Equation.DSMT4">
                      <p:embed/>
                    </p:oleObj>
                  </mc:Choice>
                  <mc:Fallback>
                    <p:oleObj name="Equation" r:id="rId15" imgW="152280" imgH="203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3" y="1616"/>
                            <a:ext cx="141" cy="226"/>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6" name="Freeform 63"/>
              <p:cNvSpPr>
                <a:spLocks/>
              </p:cNvSpPr>
              <p:nvPr/>
            </p:nvSpPr>
            <p:spPr bwMode="auto">
              <a:xfrm>
                <a:off x="4153" y="1509"/>
                <a:ext cx="48" cy="118"/>
              </a:xfrm>
              <a:custGeom>
                <a:avLst/>
                <a:gdLst>
                  <a:gd name="T0" fmla="*/ 16 w 48"/>
                  <a:gd name="T1" fmla="*/ 0 h 118"/>
                  <a:gd name="T2" fmla="*/ 34 w 48"/>
                  <a:gd name="T3" fmla="*/ 54 h 118"/>
                  <a:gd name="T4" fmla="*/ 44 w 48"/>
                  <a:gd name="T5" fmla="*/ 118 h 118"/>
                  <a:gd name="T6" fmla="*/ 0 60000 65536"/>
                  <a:gd name="T7" fmla="*/ 0 60000 65536"/>
                  <a:gd name="T8" fmla="*/ 0 60000 65536"/>
                  <a:gd name="T9" fmla="*/ 0 w 48"/>
                  <a:gd name="T10" fmla="*/ 0 h 118"/>
                  <a:gd name="T11" fmla="*/ 48 w 48"/>
                  <a:gd name="T12" fmla="*/ 118 h 118"/>
                </a:gdLst>
                <a:ahLst/>
                <a:cxnLst>
                  <a:cxn ang="T6">
                    <a:pos x="T0" y="T1"/>
                  </a:cxn>
                  <a:cxn ang="T7">
                    <a:pos x="T2" y="T3"/>
                  </a:cxn>
                  <a:cxn ang="T8">
                    <a:pos x="T4" y="T5"/>
                  </a:cxn>
                </a:cxnLst>
                <a:rect l="T9" t="T10" r="T11" b="T12"/>
                <a:pathLst>
                  <a:path w="48" h="118">
                    <a:moveTo>
                      <a:pt x="16" y="0"/>
                    </a:moveTo>
                    <a:cubicBezTo>
                      <a:pt x="0" y="47"/>
                      <a:pt x="4" y="9"/>
                      <a:pt x="34" y="54"/>
                    </a:cubicBezTo>
                    <a:cubicBezTo>
                      <a:pt x="48" y="75"/>
                      <a:pt x="44" y="94"/>
                      <a:pt x="44" y="118"/>
                    </a:cubicBezTo>
                  </a:path>
                </a:pathLst>
              </a:cu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grpSp>
      </p:grpSp>
      <p:sp>
        <p:nvSpPr>
          <p:cNvPr id="289858" name="Text Box 66"/>
          <p:cNvSpPr txBox="1">
            <a:spLocks noChangeArrowheads="1"/>
          </p:cNvSpPr>
          <p:nvPr/>
        </p:nvSpPr>
        <p:spPr bwMode="auto">
          <a:xfrm>
            <a:off x="611188" y="3789363"/>
            <a:ext cx="8243887"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nSpc>
                <a:spcPct val="120000"/>
              </a:lnSpc>
            </a:pP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球面镜对傍轴光线的反射变换与焦距为</a:t>
            </a:r>
            <a:r>
              <a:rPr lang="en-US" altLang="zh-CN" sz="2800" dirty="0">
                <a:latin typeface="Times New Roman" pitchFamily="18" charset="0"/>
                <a:ea typeface="楷体" panose="02010609060101010101" pitchFamily="49" charset="-122"/>
              </a:rPr>
              <a:t>F=R/2</a:t>
            </a:r>
            <a:r>
              <a:rPr lang="zh-CN" altLang="en-US" sz="2800" dirty="0">
                <a:latin typeface="楷体" panose="02010609060101010101" pitchFamily="49" charset="-122"/>
                <a:ea typeface="楷体" panose="02010609060101010101" pitchFamily="49" charset="-122"/>
              </a:rPr>
              <a:t>的薄透镜对同一傍轴光线的透射变换是等效的。</a:t>
            </a:r>
          </a:p>
        </p:txBody>
      </p:sp>
    </p:spTree>
    <p:extLst>
      <p:ext uri="{BB962C8B-B14F-4D97-AF65-F5344CB8AC3E}">
        <p14:creationId xmlns:p14="http://schemas.microsoft.com/office/powerpoint/2010/main" val="30390935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9813"/>
                                        </p:tgtEl>
                                        <p:attrNameLst>
                                          <p:attrName>style.visibility</p:attrName>
                                        </p:attrNameLst>
                                      </p:cBhvr>
                                      <p:to>
                                        <p:strVal val="visible"/>
                                      </p:to>
                                    </p:set>
                                    <p:animEffect transition="in" filter="box(in)">
                                      <p:cBhvr>
                                        <p:cTn id="7" dur="500"/>
                                        <p:tgtEl>
                                          <p:spTgt spid="2898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289825"/>
                                        </p:tgtEl>
                                        <p:attrNameLst>
                                          <p:attrName>style.visibility</p:attrName>
                                        </p:attrNameLst>
                                      </p:cBhvr>
                                      <p:to>
                                        <p:strVal val="visible"/>
                                      </p:to>
                                    </p:set>
                                    <p:animEffect transition="in" filter="checkerboard(across)">
                                      <p:cBhvr>
                                        <p:cTn id="16" dur="500"/>
                                        <p:tgtEl>
                                          <p:spTgt spid="2898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985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89826"/>
                                        </p:tgtEl>
                                        <p:attrNameLst>
                                          <p:attrName>style.visibility</p:attrName>
                                        </p:attrNameLst>
                                      </p:cBhvr>
                                      <p:to>
                                        <p:strVal val="visible"/>
                                      </p:to>
                                    </p:set>
                                    <p:animEffect transition="in" filter="box(in)">
                                      <p:cBhvr>
                                        <p:cTn id="25" dur="500"/>
                                        <p:tgtEl>
                                          <p:spTgt spid="2898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289849"/>
                                        </p:tgtEl>
                                        <p:attrNameLst>
                                          <p:attrName>style.visibility</p:attrName>
                                        </p:attrNameLst>
                                      </p:cBhvr>
                                      <p:to>
                                        <p:strVal val="visible"/>
                                      </p:to>
                                    </p:set>
                                    <p:animEffect transition="in" filter="checkerboard(across)">
                                      <p:cBhvr>
                                        <p:cTn id="30" dur="500"/>
                                        <p:tgtEl>
                                          <p:spTgt spid="289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13" grpId="0"/>
      <p:bldP spid="289826" grpId="0"/>
      <p:bldP spid="2898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Text Box 4"/>
          <p:cNvSpPr txBox="1">
            <a:spLocks noChangeArrowheads="1"/>
          </p:cNvSpPr>
          <p:nvPr/>
        </p:nvSpPr>
        <p:spPr bwMode="auto">
          <a:xfrm>
            <a:off x="684213" y="836613"/>
            <a:ext cx="64087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en-US" altLang="zh-CN" sz="2800" dirty="0">
                <a:solidFill>
                  <a:srgbClr val="0033CC"/>
                </a:solidFill>
                <a:latin typeface="楷体" panose="02010609060101010101" pitchFamily="49" charset="-122"/>
                <a:ea typeface="楷体" panose="02010609060101010101" pitchFamily="49" charset="-122"/>
              </a:rPr>
              <a:t>4</a:t>
            </a:r>
            <a:r>
              <a:rPr kumimoji="0" lang="zh-CN" altLang="en-US" sz="2800" dirty="0">
                <a:solidFill>
                  <a:srgbClr val="0033CC"/>
                </a:solidFill>
                <a:latin typeface="楷体" panose="02010609060101010101" pitchFamily="49" charset="-122"/>
                <a:ea typeface="楷体" panose="02010609060101010101" pitchFamily="49" charset="-122"/>
              </a:rPr>
              <a:t>、共轴</a:t>
            </a:r>
            <a:r>
              <a:rPr lang="zh-CN" altLang="en-US" sz="2800" dirty="0">
                <a:solidFill>
                  <a:srgbClr val="0033CC"/>
                </a:solidFill>
                <a:latin typeface="楷体" panose="02010609060101010101" pitchFamily="49" charset="-122"/>
                <a:ea typeface="楷体" panose="02010609060101010101" pitchFamily="49" charset="-122"/>
              </a:rPr>
              <a:t>球面腔的往返矩阵 </a:t>
            </a:r>
            <a:r>
              <a:rPr lang="en-US" altLang="zh-CN" sz="2800" dirty="0">
                <a:solidFill>
                  <a:srgbClr val="0033CC"/>
                </a:solidFill>
                <a:latin typeface="楷体" panose="02010609060101010101" pitchFamily="49" charset="-122"/>
                <a:ea typeface="楷体" panose="02010609060101010101" pitchFamily="49" charset="-122"/>
              </a:rPr>
              <a:t>T</a:t>
            </a:r>
            <a:endParaRPr lang="en-US" altLang="zh-CN" sz="2800" baseline="-25000" dirty="0">
              <a:solidFill>
                <a:srgbClr val="0033CC"/>
              </a:solidFill>
              <a:latin typeface="楷体" panose="02010609060101010101" pitchFamily="49" charset="-122"/>
              <a:ea typeface="楷体" panose="02010609060101010101" pitchFamily="49" charset="-122"/>
            </a:endParaRPr>
          </a:p>
        </p:txBody>
      </p:sp>
      <p:pic>
        <p:nvPicPr>
          <p:cNvPr id="290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647825"/>
            <a:ext cx="35147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22" name="Line 6"/>
          <p:cNvSpPr>
            <a:spLocks noChangeShapeType="1"/>
          </p:cNvSpPr>
          <p:nvPr/>
        </p:nvSpPr>
        <p:spPr bwMode="auto">
          <a:xfrm flipH="1">
            <a:off x="5651500" y="2006600"/>
            <a:ext cx="2808288" cy="0"/>
          </a:xfrm>
          <a:prstGeom prst="line">
            <a:avLst/>
          </a:prstGeom>
          <a:noFill/>
          <a:ln w="38100">
            <a:solidFill>
              <a:srgbClr val="FF000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90823" name="Line 7"/>
          <p:cNvSpPr>
            <a:spLocks noChangeShapeType="1"/>
          </p:cNvSpPr>
          <p:nvPr/>
        </p:nvSpPr>
        <p:spPr bwMode="auto">
          <a:xfrm flipH="1">
            <a:off x="5651500" y="2006600"/>
            <a:ext cx="2808288" cy="57626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0824" name="Line 8"/>
          <p:cNvSpPr>
            <a:spLocks noChangeShapeType="1"/>
          </p:cNvSpPr>
          <p:nvPr/>
        </p:nvSpPr>
        <p:spPr bwMode="auto">
          <a:xfrm flipV="1">
            <a:off x="5651500" y="2636838"/>
            <a:ext cx="576263" cy="19050"/>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90826" name="Text Box 10"/>
          <p:cNvSpPr txBox="1">
            <a:spLocks noChangeArrowheads="1"/>
          </p:cNvSpPr>
          <p:nvPr/>
        </p:nvSpPr>
        <p:spPr bwMode="auto">
          <a:xfrm>
            <a:off x="684213" y="1484313"/>
            <a:ext cx="2160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一次往返</a:t>
            </a:r>
            <a:endParaRPr lang="zh-CN" altLang="en-US" sz="2800" baseline="-25000" dirty="0">
              <a:latin typeface="楷体" panose="02010609060101010101" pitchFamily="49" charset="-122"/>
              <a:ea typeface="楷体" panose="02010609060101010101" pitchFamily="49" charset="-122"/>
            </a:endParaRPr>
          </a:p>
        </p:txBody>
      </p:sp>
      <p:sp>
        <p:nvSpPr>
          <p:cNvPr id="290827" name="Rectangle 11"/>
          <p:cNvSpPr>
            <a:spLocks noChangeArrowheads="1"/>
          </p:cNvSpPr>
          <p:nvPr/>
        </p:nvSpPr>
        <p:spPr bwMode="auto">
          <a:xfrm>
            <a:off x="755650" y="2133600"/>
            <a:ext cx="4679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ea typeface="楷体" panose="02010609060101010101" pitchFamily="49" charset="-122"/>
              </a:rPr>
              <a:t>两次自由空间和两次球面镜反射</a:t>
            </a:r>
          </a:p>
        </p:txBody>
      </p:sp>
      <p:sp>
        <p:nvSpPr>
          <p:cNvPr id="290828" name="Rectangle 12"/>
          <p:cNvSpPr>
            <a:spLocks noChangeArrowheads="1"/>
          </p:cNvSpPr>
          <p:nvPr/>
        </p:nvSpPr>
        <p:spPr bwMode="auto">
          <a:xfrm>
            <a:off x="6804025" y="2557463"/>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a:solidFill>
                  <a:srgbClr val="0000FF"/>
                </a:solidFill>
                <a:latin typeface="Times New Roman" pitchFamily="18" charset="0"/>
              </a:rPr>
              <a:t>L</a:t>
            </a:r>
          </a:p>
        </p:txBody>
      </p:sp>
      <p:sp>
        <p:nvSpPr>
          <p:cNvPr id="290829" name="Text Box 13"/>
          <p:cNvSpPr txBox="1">
            <a:spLocks noChangeArrowheads="1"/>
          </p:cNvSpPr>
          <p:nvPr/>
        </p:nvSpPr>
        <p:spPr bwMode="auto">
          <a:xfrm>
            <a:off x="827088" y="3284538"/>
            <a:ext cx="1800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入射：</a:t>
            </a:r>
            <a:endParaRPr lang="zh-CN" altLang="en-US" sz="2800" baseline="-25000" dirty="0">
              <a:latin typeface="楷体" panose="02010609060101010101" pitchFamily="49" charset="-122"/>
              <a:ea typeface="楷体" panose="02010609060101010101" pitchFamily="49" charset="-122"/>
            </a:endParaRPr>
          </a:p>
        </p:txBody>
      </p:sp>
      <p:graphicFrame>
        <p:nvGraphicFramePr>
          <p:cNvPr id="290830" name="Object 14"/>
          <p:cNvGraphicFramePr>
            <a:graphicFrameLocks noChangeAspect="1"/>
          </p:cNvGraphicFramePr>
          <p:nvPr/>
        </p:nvGraphicFramePr>
        <p:xfrm>
          <a:off x="971550" y="4292600"/>
          <a:ext cx="708025" cy="1036638"/>
        </p:xfrm>
        <a:graphic>
          <a:graphicData uri="http://schemas.openxmlformats.org/presentationml/2006/ole">
            <mc:AlternateContent xmlns:mc="http://schemas.openxmlformats.org/markup-compatibility/2006">
              <mc:Choice xmlns:v="urn:schemas-microsoft-com:vml" Requires="v">
                <p:oleObj spid="_x0000_s58372" name="公式" r:id="rId4" imgW="330120" imgH="482400" progId="Equation.3">
                  <p:embed/>
                </p:oleObj>
              </mc:Choice>
              <mc:Fallback>
                <p:oleObj name="公式" r:id="rId4" imgW="33012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4292600"/>
                        <a:ext cx="708025" cy="1036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0831" name="AutoShape 15"/>
          <p:cNvSpPr>
            <a:spLocks noChangeArrowheads="1"/>
          </p:cNvSpPr>
          <p:nvPr/>
        </p:nvSpPr>
        <p:spPr bwMode="auto">
          <a:xfrm>
            <a:off x="2195513" y="4789488"/>
            <a:ext cx="288925" cy="431800"/>
          </a:xfrm>
          <a:prstGeom prst="rightArrow">
            <a:avLst>
              <a:gd name="adj1" fmla="val 50000"/>
              <a:gd name="adj2" fmla="val 25000"/>
            </a:avLst>
          </a:prstGeom>
          <a:solidFill>
            <a:srgbClr val="FFFF00"/>
          </a:solidFill>
          <a:ln w="9525">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graphicFrame>
        <p:nvGraphicFramePr>
          <p:cNvPr id="290832" name="Object 16"/>
          <p:cNvGraphicFramePr>
            <a:graphicFrameLocks noChangeAspect="1"/>
          </p:cNvGraphicFramePr>
          <p:nvPr/>
        </p:nvGraphicFramePr>
        <p:xfrm>
          <a:off x="2627313" y="4141788"/>
          <a:ext cx="6029325" cy="1519237"/>
        </p:xfrm>
        <a:graphic>
          <a:graphicData uri="http://schemas.openxmlformats.org/presentationml/2006/ole">
            <mc:AlternateContent xmlns:mc="http://schemas.openxmlformats.org/markup-compatibility/2006">
              <mc:Choice xmlns:v="urn:schemas-microsoft-com:vml" Requires="v">
                <p:oleObj spid="_x0000_s58373" name="公式" r:id="rId6" imgW="1917360" imgH="482400" progId="Equation.3">
                  <p:embed/>
                </p:oleObj>
              </mc:Choice>
              <mc:Fallback>
                <p:oleObj name="公式" r:id="rId6" imgW="191736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4141788"/>
                        <a:ext cx="6029325" cy="1519237"/>
                      </a:xfrm>
                      <a:prstGeom prst="rect">
                        <a:avLst/>
                      </a:prstGeom>
                      <a:solidFill>
                        <a:srgbClr val="FF00FF">
                          <a:alpha val="23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4070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0820"/>
                                        </p:tgtEl>
                                        <p:attrNameLst>
                                          <p:attrName>style.visibility</p:attrName>
                                        </p:attrNameLst>
                                      </p:cBhvr>
                                      <p:to>
                                        <p:strVal val="visible"/>
                                      </p:to>
                                    </p:set>
                                    <p:animEffect transition="in" filter="box(in)">
                                      <p:cBhvr>
                                        <p:cTn id="7" dur="500"/>
                                        <p:tgtEl>
                                          <p:spTgt spid="290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90821"/>
                                        </p:tgtEl>
                                        <p:attrNameLst>
                                          <p:attrName>style.visibility</p:attrName>
                                        </p:attrNameLst>
                                      </p:cBhvr>
                                      <p:to>
                                        <p:strVal val="visible"/>
                                      </p:to>
                                    </p:set>
                                    <p:animEffect transition="in" filter="box(in)">
                                      <p:cBhvr>
                                        <p:cTn id="12" dur="500"/>
                                        <p:tgtEl>
                                          <p:spTgt spid="290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0822"/>
                                        </p:tgtEl>
                                        <p:attrNameLst>
                                          <p:attrName>style.visibility</p:attrName>
                                        </p:attrNameLst>
                                      </p:cBhvr>
                                      <p:to>
                                        <p:strVal val="visible"/>
                                      </p:to>
                                    </p:set>
                                    <p:anim calcmode="lin" valueType="num">
                                      <p:cBhvr additive="base">
                                        <p:cTn id="17" dur="500" fill="hold"/>
                                        <p:tgtEl>
                                          <p:spTgt spid="290822"/>
                                        </p:tgtEl>
                                        <p:attrNameLst>
                                          <p:attrName>ppt_x</p:attrName>
                                        </p:attrNameLst>
                                      </p:cBhvr>
                                      <p:tavLst>
                                        <p:tav tm="0">
                                          <p:val>
                                            <p:strVal val="#ppt_x"/>
                                          </p:val>
                                        </p:tav>
                                        <p:tav tm="100000">
                                          <p:val>
                                            <p:strVal val="#ppt_x"/>
                                          </p:val>
                                        </p:tav>
                                      </p:tavLst>
                                    </p:anim>
                                    <p:anim calcmode="lin" valueType="num">
                                      <p:cBhvr additive="base">
                                        <p:cTn id="18" dur="500" fill="hold"/>
                                        <p:tgtEl>
                                          <p:spTgt spid="29082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90823"/>
                                        </p:tgtEl>
                                        <p:attrNameLst>
                                          <p:attrName>style.visibility</p:attrName>
                                        </p:attrNameLst>
                                      </p:cBhvr>
                                      <p:to>
                                        <p:strVal val="visible"/>
                                      </p:to>
                                    </p:set>
                                    <p:anim calcmode="lin" valueType="num">
                                      <p:cBhvr additive="base">
                                        <p:cTn id="23" dur="500" fill="hold"/>
                                        <p:tgtEl>
                                          <p:spTgt spid="290823"/>
                                        </p:tgtEl>
                                        <p:attrNameLst>
                                          <p:attrName>ppt_x</p:attrName>
                                        </p:attrNameLst>
                                      </p:cBhvr>
                                      <p:tavLst>
                                        <p:tav tm="0">
                                          <p:val>
                                            <p:strVal val="#ppt_x"/>
                                          </p:val>
                                        </p:tav>
                                        <p:tav tm="100000">
                                          <p:val>
                                            <p:strVal val="#ppt_x"/>
                                          </p:val>
                                        </p:tav>
                                      </p:tavLst>
                                    </p:anim>
                                    <p:anim calcmode="lin" valueType="num">
                                      <p:cBhvr additive="base">
                                        <p:cTn id="24" dur="500" fill="hold"/>
                                        <p:tgtEl>
                                          <p:spTgt spid="29082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90824"/>
                                        </p:tgtEl>
                                        <p:attrNameLst>
                                          <p:attrName>style.visibility</p:attrName>
                                        </p:attrNameLst>
                                      </p:cBhvr>
                                      <p:to>
                                        <p:strVal val="visible"/>
                                      </p:to>
                                    </p:set>
                                    <p:anim calcmode="lin" valueType="num">
                                      <p:cBhvr additive="base">
                                        <p:cTn id="29" dur="500" fill="hold"/>
                                        <p:tgtEl>
                                          <p:spTgt spid="290824"/>
                                        </p:tgtEl>
                                        <p:attrNameLst>
                                          <p:attrName>ppt_x</p:attrName>
                                        </p:attrNameLst>
                                      </p:cBhvr>
                                      <p:tavLst>
                                        <p:tav tm="0">
                                          <p:val>
                                            <p:strVal val="#ppt_x"/>
                                          </p:val>
                                        </p:tav>
                                        <p:tav tm="100000">
                                          <p:val>
                                            <p:strVal val="#ppt_x"/>
                                          </p:val>
                                        </p:tav>
                                      </p:tavLst>
                                    </p:anim>
                                    <p:anim calcmode="lin" valueType="num">
                                      <p:cBhvr additive="base">
                                        <p:cTn id="30" dur="500" fill="hold"/>
                                        <p:tgtEl>
                                          <p:spTgt spid="29082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90826"/>
                                        </p:tgtEl>
                                        <p:attrNameLst>
                                          <p:attrName>style.visibility</p:attrName>
                                        </p:attrNameLst>
                                      </p:cBhvr>
                                      <p:to>
                                        <p:strVal val="visible"/>
                                      </p:to>
                                    </p:set>
                                    <p:animEffect transition="in" filter="box(in)">
                                      <p:cBhvr>
                                        <p:cTn id="35" dur="500"/>
                                        <p:tgtEl>
                                          <p:spTgt spid="29082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90827"/>
                                        </p:tgtEl>
                                        <p:attrNameLst>
                                          <p:attrName>style.visibility</p:attrName>
                                        </p:attrNameLst>
                                      </p:cBhvr>
                                      <p:to>
                                        <p:strVal val="visible"/>
                                      </p:to>
                                    </p:set>
                                    <p:animEffect transition="in" filter="box(in)">
                                      <p:cBhvr>
                                        <p:cTn id="40" dur="500"/>
                                        <p:tgtEl>
                                          <p:spTgt spid="29082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90828"/>
                                        </p:tgtEl>
                                        <p:attrNameLst>
                                          <p:attrName>style.visibility</p:attrName>
                                        </p:attrNameLst>
                                      </p:cBhvr>
                                      <p:to>
                                        <p:strVal val="visible"/>
                                      </p:to>
                                    </p:set>
                                    <p:animEffect transition="in" filter="box(in)">
                                      <p:cBhvr>
                                        <p:cTn id="45" dur="500"/>
                                        <p:tgtEl>
                                          <p:spTgt spid="29082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290829"/>
                                        </p:tgtEl>
                                        <p:attrNameLst>
                                          <p:attrName>style.visibility</p:attrName>
                                        </p:attrNameLst>
                                      </p:cBhvr>
                                      <p:to>
                                        <p:strVal val="visible"/>
                                      </p:to>
                                    </p:set>
                                    <p:animEffect transition="in" filter="box(in)">
                                      <p:cBhvr>
                                        <p:cTn id="50" dur="500"/>
                                        <p:tgtEl>
                                          <p:spTgt spid="29082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290830"/>
                                        </p:tgtEl>
                                        <p:attrNameLst>
                                          <p:attrName>style.visibility</p:attrName>
                                        </p:attrNameLst>
                                      </p:cBhvr>
                                      <p:to>
                                        <p:strVal val="visible"/>
                                      </p:to>
                                    </p:set>
                                    <p:animEffect transition="in" filter="wipe(down)">
                                      <p:cBhvr>
                                        <p:cTn id="55" dur="500"/>
                                        <p:tgtEl>
                                          <p:spTgt spid="2908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290831"/>
                                        </p:tgtEl>
                                        <p:attrNameLst>
                                          <p:attrName>style.visibility</p:attrName>
                                        </p:attrNameLst>
                                      </p:cBhvr>
                                      <p:to>
                                        <p:strVal val="visible"/>
                                      </p:to>
                                    </p:set>
                                    <p:animEffect transition="in" filter="box(in)">
                                      <p:cBhvr>
                                        <p:cTn id="60" dur="500"/>
                                        <p:tgtEl>
                                          <p:spTgt spid="29083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290832"/>
                                        </p:tgtEl>
                                        <p:attrNameLst>
                                          <p:attrName>style.visibility</p:attrName>
                                        </p:attrNameLst>
                                      </p:cBhvr>
                                      <p:to>
                                        <p:strVal val="visible"/>
                                      </p:to>
                                    </p:set>
                                    <p:animEffect transition="in" filter="wipe(down)">
                                      <p:cBhvr>
                                        <p:cTn id="65" dur="500"/>
                                        <p:tgtEl>
                                          <p:spTgt spid="290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p:bldP spid="290822" grpId="0" animBg="1"/>
      <p:bldP spid="290823" grpId="0" animBg="1"/>
      <p:bldP spid="290824" grpId="0" animBg="1"/>
      <p:bldP spid="290826" grpId="0"/>
      <p:bldP spid="290827" grpId="0"/>
      <p:bldP spid="290828" grpId="0"/>
      <p:bldP spid="290829" grpId="0"/>
      <p:bldP spid="2908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auto">
          <a:xfrm>
            <a:off x="900113" y="1268413"/>
            <a:ext cx="13668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spcBef>
                <a:spcPct val="0"/>
              </a:spcBef>
            </a:pPr>
            <a:r>
              <a:rPr lang="zh-CN" altLang="en-US" sz="2800" dirty="0">
                <a:latin typeface="楷体" panose="02010609060101010101" pitchFamily="49" charset="-122"/>
                <a:ea typeface="楷体" panose="02010609060101010101" pitchFamily="49" charset="-122"/>
              </a:rPr>
              <a:t>其中</a:t>
            </a:r>
            <a:r>
              <a:rPr lang="en-US" altLang="zh-CN" sz="2800" dirty="0">
                <a:latin typeface="楷体" panose="02010609060101010101" pitchFamily="49" charset="-122"/>
                <a:ea typeface="楷体" panose="02010609060101010101" pitchFamily="49" charset="-122"/>
              </a:rPr>
              <a:t>:</a:t>
            </a:r>
          </a:p>
        </p:txBody>
      </p:sp>
      <p:graphicFrame>
        <p:nvGraphicFramePr>
          <p:cNvPr id="291845" name="Object 5"/>
          <p:cNvGraphicFramePr>
            <a:graphicFrameLocks noChangeAspect="1"/>
          </p:cNvGraphicFramePr>
          <p:nvPr/>
        </p:nvGraphicFramePr>
        <p:xfrm>
          <a:off x="2484438" y="981075"/>
          <a:ext cx="1943100" cy="1095375"/>
        </p:xfrm>
        <a:graphic>
          <a:graphicData uri="http://schemas.openxmlformats.org/presentationml/2006/ole">
            <mc:AlternateContent xmlns:mc="http://schemas.openxmlformats.org/markup-compatibility/2006">
              <mc:Choice xmlns:v="urn:schemas-microsoft-com:vml" Requires="v">
                <p:oleObj spid="_x0000_s59399" name="公式" r:id="rId3" imgW="812520" imgH="457200" progId="Equation.3">
                  <p:embed/>
                </p:oleObj>
              </mc:Choice>
              <mc:Fallback>
                <p:oleObj name="公式" r:id="rId3" imgW="8125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981075"/>
                        <a:ext cx="1943100" cy="10953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1846" name="Object 6"/>
          <p:cNvGraphicFramePr>
            <a:graphicFrameLocks noChangeAspect="1"/>
          </p:cNvGraphicFramePr>
          <p:nvPr/>
        </p:nvGraphicFramePr>
        <p:xfrm>
          <a:off x="1042988" y="2492375"/>
          <a:ext cx="1871662" cy="931863"/>
        </p:xfrm>
        <a:graphic>
          <a:graphicData uri="http://schemas.openxmlformats.org/presentationml/2006/ole">
            <mc:AlternateContent xmlns:mc="http://schemas.openxmlformats.org/markup-compatibility/2006">
              <mc:Choice xmlns:v="urn:schemas-microsoft-com:vml" Requires="v">
                <p:oleObj spid="_x0000_s59400" name="公式" r:id="rId5" imgW="685800" imgH="431640" progId="Equation.3">
                  <p:embed/>
                </p:oleObj>
              </mc:Choice>
              <mc:Fallback>
                <p:oleObj name="公式" r:id="rId5" imgW="6858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492375"/>
                        <a:ext cx="1871662" cy="93186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47" name="Object 7"/>
          <p:cNvGraphicFramePr>
            <a:graphicFrameLocks noChangeAspect="1"/>
          </p:cNvGraphicFramePr>
          <p:nvPr/>
        </p:nvGraphicFramePr>
        <p:xfrm>
          <a:off x="3995738" y="2492375"/>
          <a:ext cx="2555875" cy="1003300"/>
        </p:xfrm>
        <a:graphic>
          <a:graphicData uri="http://schemas.openxmlformats.org/presentationml/2006/ole">
            <mc:AlternateContent xmlns:mc="http://schemas.openxmlformats.org/markup-compatibility/2006">
              <mc:Choice xmlns:v="urn:schemas-microsoft-com:vml" Requires="v">
                <p:oleObj spid="_x0000_s59401" name="公式" r:id="rId7" imgW="977760" imgH="482400" progId="Equation.3">
                  <p:embed/>
                </p:oleObj>
              </mc:Choice>
              <mc:Fallback>
                <p:oleObj name="公式" r:id="rId7" imgW="97776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2492375"/>
                        <a:ext cx="2555875" cy="10033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48" name="Object 8"/>
          <p:cNvGraphicFramePr>
            <a:graphicFrameLocks noChangeAspect="1"/>
          </p:cNvGraphicFramePr>
          <p:nvPr/>
        </p:nvGraphicFramePr>
        <p:xfrm>
          <a:off x="971550" y="3716338"/>
          <a:ext cx="3752850" cy="973137"/>
        </p:xfrm>
        <a:graphic>
          <a:graphicData uri="http://schemas.openxmlformats.org/presentationml/2006/ole">
            <mc:AlternateContent xmlns:mc="http://schemas.openxmlformats.org/markup-compatibility/2006">
              <mc:Choice xmlns:v="urn:schemas-microsoft-com:vml" Requires="v">
                <p:oleObj spid="_x0000_s59402" name="公式" r:id="rId9" imgW="1549080" imgH="507960" progId="Equation.3">
                  <p:embed/>
                </p:oleObj>
              </mc:Choice>
              <mc:Fallback>
                <p:oleObj name="公式" r:id="rId9" imgW="1549080" imgH="507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3716338"/>
                        <a:ext cx="3752850" cy="973137"/>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1849" name="Object 9"/>
          <p:cNvGraphicFramePr>
            <a:graphicFrameLocks noChangeAspect="1"/>
          </p:cNvGraphicFramePr>
          <p:nvPr/>
        </p:nvGraphicFramePr>
        <p:xfrm>
          <a:off x="1042988" y="4941888"/>
          <a:ext cx="4297362" cy="906462"/>
        </p:xfrm>
        <a:graphic>
          <a:graphicData uri="http://schemas.openxmlformats.org/presentationml/2006/ole">
            <mc:AlternateContent xmlns:mc="http://schemas.openxmlformats.org/markup-compatibility/2006">
              <mc:Choice xmlns:v="urn:schemas-microsoft-com:vml" Requires="v">
                <p:oleObj spid="_x0000_s59403" name="公式" r:id="rId11" imgW="1917360" imgH="507960" progId="Equation.3">
                  <p:embed/>
                </p:oleObj>
              </mc:Choice>
              <mc:Fallback>
                <p:oleObj name="公式" r:id="rId11" imgW="1917360" imgH="5079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4941888"/>
                        <a:ext cx="4297362" cy="906462"/>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TextBox 7"/>
          <p:cNvSpPr txBox="1">
            <a:spLocks noChangeArrowheads="1"/>
          </p:cNvSpPr>
          <p:nvPr/>
        </p:nvSpPr>
        <p:spPr bwMode="auto">
          <a:xfrm>
            <a:off x="4643438" y="1071563"/>
            <a:ext cx="42148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a:latin typeface="华文楷体" pitchFamily="2" charset="-122"/>
                <a:ea typeface="华文楷体" pitchFamily="2" charset="-122"/>
              </a:rPr>
              <a:t>傍轴光线在腔内往返一次的总变换矩阵</a:t>
            </a:r>
          </a:p>
        </p:txBody>
      </p:sp>
    </p:spTree>
    <p:extLst>
      <p:ext uri="{BB962C8B-B14F-4D97-AF65-F5344CB8AC3E}">
        <p14:creationId xmlns:p14="http://schemas.microsoft.com/office/powerpoint/2010/main" val="29870810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1842"/>
                                        </p:tgtEl>
                                        <p:attrNameLst>
                                          <p:attrName>style.visibility</p:attrName>
                                        </p:attrNameLst>
                                      </p:cBhvr>
                                      <p:to>
                                        <p:strVal val="visible"/>
                                      </p:to>
                                    </p:set>
                                    <p:animEffect transition="in" filter="diamond(in)">
                                      <p:cBhvr>
                                        <p:cTn id="7" dur="500"/>
                                        <p:tgtEl>
                                          <p:spTgt spid="291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91845"/>
                                        </p:tgtEl>
                                        <p:attrNameLst>
                                          <p:attrName>style.visibility</p:attrName>
                                        </p:attrNameLst>
                                      </p:cBhvr>
                                      <p:to>
                                        <p:strVal val="visible"/>
                                      </p:to>
                                    </p:set>
                                    <p:animEffect transition="in" filter="wipe(down)">
                                      <p:cBhvr>
                                        <p:cTn id="12" dur="500"/>
                                        <p:tgtEl>
                                          <p:spTgt spid="291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91846"/>
                                        </p:tgtEl>
                                        <p:attrNameLst>
                                          <p:attrName>style.visibility</p:attrName>
                                        </p:attrNameLst>
                                      </p:cBhvr>
                                      <p:to>
                                        <p:strVal val="visible"/>
                                      </p:to>
                                    </p:set>
                                    <p:animEffect transition="in" filter="box(in)">
                                      <p:cBhvr>
                                        <p:cTn id="17" dur="500"/>
                                        <p:tgtEl>
                                          <p:spTgt spid="2918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91847"/>
                                        </p:tgtEl>
                                        <p:attrNameLst>
                                          <p:attrName>style.visibility</p:attrName>
                                        </p:attrNameLst>
                                      </p:cBhvr>
                                      <p:to>
                                        <p:strVal val="visible"/>
                                      </p:to>
                                    </p:set>
                                    <p:animEffect transition="in" filter="box(in)">
                                      <p:cBhvr>
                                        <p:cTn id="22" dur="500"/>
                                        <p:tgtEl>
                                          <p:spTgt spid="2918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91848"/>
                                        </p:tgtEl>
                                        <p:attrNameLst>
                                          <p:attrName>style.visibility</p:attrName>
                                        </p:attrNameLst>
                                      </p:cBhvr>
                                      <p:to>
                                        <p:strVal val="visible"/>
                                      </p:to>
                                    </p:set>
                                    <p:animEffect transition="in" filter="checkerboard(across)">
                                      <p:cBhvr>
                                        <p:cTn id="27" dur="500"/>
                                        <p:tgtEl>
                                          <p:spTgt spid="2918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91849"/>
                                        </p:tgtEl>
                                        <p:attrNameLst>
                                          <p:attrName>style.visibility</p:attrName>
                                        </p:attrNameLst>
                                      </p:cBhvr>
                                      <p:to>
                                        <p:strVal val="visible"/>
                                      </p:to>
                                    </p:set>
                                    <p:animEffect transition="in" filter="box(in)">
                                      <p:cBhvr>
                                        <p:cTn id="32" dur="500"/>
                                        <p:tgtEl>
                                          <p:spTgt spid="291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2" name="Text Box 8"/>
          <p:cNvSpPr txBox="1">
            <a:spLocks noChangeArrowheads="1"/>
          </p:cNvSpPr>
          <p:nvPr/>
        </p:nvSpPr>
        <p:spPr bwMode="auto">
          <a:xfrm>
            <a:off x="755650" y="1052513"/>
            <a:ext cx="7775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en-US" altLang="zh-CN" sz="2800" dirty="0">
                <a:solidFill>
                  <a:srgbClr val="0033CC"/>
                </a:solidFill>
                <a:latin typeface="楷体" panose="02010609060101010101" pitchFamily="49" charset="-122"/>
                <a:ea typeface="楷体" panose="02010609060101010101" pitchFamily="49" charset="-122"/>
              </a:rPr>
              <a:t>5</a:t>
            </a:r>
            <a:r>
              <a:rPr kumimoji="0" lang="zh-CN" altLang="en-US" sz="2800" dirty="0">
                <a:solidFill>
                  <a:srgbClr val="0033CC"/>
                </a:solidFill>
                <a:latin typeface="楷体" panose="02010609060101010101" pitchFamily="49" charset="-122"/>
                <a:ea typeface="楷体" panose="02010609060101010101" pitchFamily="49" charset="-122"/>
              </a:rPr>
              <a:t>、共轴</a:t>
            </a:r>
            <a:r>
              <a:rPr lang="zh-CN" altLang="en-US" sz="2800" dirty="0">
                <a:solidFill>
                  <a:srgbClr val="0033CC"/>
                </a:solidFill>
                <a:latin typeface="楷体" panose="02010609060101010101" pitchFamily="49" charset="-122"/>
                <a:ea typeface="楷体" panose="02010609060101010101" pitchFamily="49" charset="-122"/>
              </a:rPr>
              <a:t>球面腔中光线往返</a:t>
            </a:r>
            <a:r>
              <a:rPr lang="en-US" altLang="zh-CN" sz="2800" dirty="0">
                <a:solidFill>
                  <a:srgbClr val="0033CC"/>
                </a:solidFill>
                <a:latin typeface="楷体" panose="02010609060101010101" pitchFamily="49" charset="-122"/>
                <a:ea typeface="楷体" panose="02010609060101010101" pitchFamily="49" charset="-122"/>
              </a:rPr>
              <a:t>n</a:t>
            </a:r>
            <a:r>
              <a:rPr lang="zh-CN" altLang="en-US" sz="2800" dirty="0">
                <a:solidFill>
                  <a:srgbClr val="0033CC"/>
                </a:solidFill>
                <a:latin typeface="楷体" panose="02010609060101010101" pitchFamily="49" charset="-122"/>
                <a:ea typeface="楷体" panose="02010609060101010101" pitchFamily="49" charset="-122"/>
              </a:rPr>
              <a:t>次的变换矩阵</a:t>
            </a:r>
            <a:endParaRPr lang="zh-CN" altLang="en-US" sz="2800" i="1" baseline="30000" dirty="0">
              <a:solidFill>
                <a:srgbClr val="0033CC"/>
              </a:solidFill>
              <a:latin typeface="楷体" panose="02010609060101010101" pitchFamily="49" charset="-122"/>
              <a:ea typeface="楷体" panose="02010609060101010101" pitchFamily="49" charset="-122"/>
            </a:endParaRPr>
          </a:p>
        </p:txBody>
      </p:sp>
      <p:graphicFrame>
        <p:nvGraphicFramePr>
          <p:cNvPr id="303113" name="Object 9"/>
          <p:cNvGraphicFramePr>
            <a:graphicFrameLocks noChangeAspect="1"/>
          </p:cNvGraphicFramePr>
          <p:nvPr/>
        </p:nvGraphicFramePr>
        <p:xfrm>
          <a:off x="7596188" y="1125538"/>
          <a:ext cx="576262" cy="430212"/>
        </p:xfrm>
        <a:graphic>
          <a:graphicData uri="http://schemas.openxmlformats.org/presentationml/2006/ole">
            <mc:AlternateContent xmlns:mc="http://schemas.openxmlformats.org/markup-compatibility/2006">
              <mc:Choice xmlns:v="urn:schemas-microsoft-com:vml" Requires="v">
                <p:oleObj spid="_x0000_s60422" name="公式" r:id="rId3" imgW="203040" imgH="190440" progId="Equation.3">
                  <p:embed/>
                </p:oleObj>
              </mc:Choice>
              <mc:Fallback>
                <p:oleObj name="公式" r:id="rId3" imgW="20304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1125538"/>
                        <a:ext cx="576262" cy="430212"/>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3115" name="Object 11"/>
          <p:cNvGraphicFramePr>
            <a:graphicFrameLocks noChangeAspect="1"/>
          </p:cNvGraphicFramePr>
          <p:nvPr/>
        </p:nvGraphicFramePr>
        <p:xfrm>
          <a:off x="900113" y="1773238"/>
          <a:ext cx="7448550" cy="949325"/>
        </p:xfrm>
        <a:graphic>
          <a:graphicData uri="http://schemas.openxmlformats.org/presentationml/2006/ole">
            <mc:AlternateContent xmlns:mc="http://schemas.openxmlformats.org/markup-compatibility/2006">
              <mc:Choice xmlns:v="urn:schemas-microsoft-com:vml" Requires="v">
                <p:oleObj spid="_x0000_s60423" name="Equation" r:id="rId5" imgW="2920680" imgH="482400" progId="Equation.DSMT4">
                  <p:embed/>
                </p:oleObj>
              </mc:Choice>
              <mc:Fallback>
                <p:oleObj name="Equation" r:id="rId5" imgW="292068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773238"/>
                        <a:ext cx="7448550" cy="949325"/>
                      </a:xfrm>
                      <a:prstGeom prst="rect">
                        <a:avLst/>
                      </a:prstGeom>
                      <a:gradFill rotWithShape="1">
                        <a:gsLst>
                          <a:gs pos="0">
                            <a:srgbClr val="FF66FF"/>
                          </a:gs>
                          <a:gs pos="50000">
                            <a:srgbClr val="FFCC00">
                              <a:alpha val="61000"/>
                            </a:srgbClr>
                          </a:gs>
                          <a:gs pos="100000">
                            <a:srgbClr val="FF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3116" name="Object 12"/>
          <p:cNvGraphicFramePr>
            <a:graphicFrameLocks noChangeAspect="1"/>
          </p:cNvGraphicFramePr>
          <p:nvPr/>
        </p:nvGraphicFramePr>
        <p:xfrm>
          <a:off x="827088" y="3068638"/>
          <a:ext cx="7969250" cy="1017587"/>
        </p:xfrm>
        <a:graphic>
          <a:graphicData uri="http://schemas.openxmlformats.org/presentationml/2006/ole">
            <mc:AlternateContent xmlns:mc="http://schemas.openxmlformats.org/markup-compatibility/2006">
              <mc:Choice xmlns:v="urn:schemas-microsoft-com:vml" Requires="v">
                <p:oleObj spid="_x0000_s60424" name="Equation" r:id="rId7" imgW="3568680" imgH="507960" progId="Equation.DSMT4">
                  <p:embed/>
                </p:oleObj>
              </mc:Choice>
              <mc:Fallback>
                <p:oleObj name="Equation" r:id="rId7" imgW="3568680" imgH="5079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068638"/>
                        <a:ext cx="7969250" cy="1017587"/>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3117" name="Text Box 13"/>
          <p:cNvSpPr txBox="1">
            <a:spLocks noChangeArrowheads="1"/>
          </p:cNvSpPr>
          <p:nvPr/>
        </p:nvSpPr>
        <p:spPr bwMode="auto">
          <a:xfrm>
            <a:off x="1692275" y="4932363"/>
            <a:ext cx="1296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其中：</a:t>
            </a:r>
            <a:endParaRPr kumimoji="0" lang="zh-CN" altLang="en-US" sz="2800" dirty="0">
              <a:ea typeface="楷体" panose="02010609060101010101" pitchFamily="49" charset="-122"/>
            </a:endParaRPr>
          </a:p>
        </p:txBody>
      </p:sp>
      <p:graphicFrame>
        <p:nvGraphicFramePr>
          <p:cNvPr id="303118" name="Object 14"/>
          <p:cNvGraphicFramePr>
            <a:graphicFrameLocks noChangeAspect="1"/>
          </p:cNvGraphicFramePr>
          <p:nvPr/>
        </p:nvGraphicFramePr>
        <p:xfrm>
          <a:off x="3059113" y="4868863"/>
          <a:ext cx="3033712" cy="730250"/>
        </p:xfrm>
        <a:graphic>
          <a:graphicData uri="http://schemas.openxmlformats.org/presentationml/2006/ole">
            <mc:AlternateContent xmlns:mc="http://schemas.openxmlformats.org/markup-compatibility/2006">
              <mc:Choice xmlns:v="urn:schemas-microsoft-com:vml" Requires="v">
                <p:oleObj spid="_x0000_s60425" name="公式" r:id="rId9" imgW="1371600" imgH="406080" progId="Equation.3">
                  <p:embed/>
                </p:oleObj>
              </mc:Choice>
              <mc:Fallback>
                <p:oleObj name="公式" r:id="rId9" imgW="1371600" imgH="406080" progId="Equation.3">
                  <p:embed/>
                  <p:pic>
                    <p:nvPicPr>
                      <p:cNvPr id="0" name=""/>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4868863"/>
                        <a:ext cx="3033712" cy="730250"/>
                      </a:xfrm>
                      <a:prstGeom prst="rect">
                        <a:avLst/>
                      </a:prstGeom>
                      <a:gradFill rotWithShape="1">
                        <a:gsLst>
                          <a:gs pos="0">
                            <a:srgbClr val="FFFF00"/>
                          </a:gs>
                          <a:gs pos="50000">
                            <a:srgbClr val="00CC00"/>
                          </a:gs>
                          <a:gs pos="100000">
                            <a:srgbClr val="FFFF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098672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12"/>
                                        </p:tgtEl>
                                        <p:attrNameLst>
                                          <p:attrName>style.visibility</p:attrName>
                                        </p:attrNameLst>
                                      </p:cBhvr>
                                      <p:to>
                                        <p:strVal val="visible"/>
                                      </p:to>
                                    </p:set>
                                    <p:animEffect transition="in" filter="blinds(horizontal)">
                                      <p:cBhvr>
                                        <p:cTn id="7" dur="500"/>
                                        <p:tgtEl>
                                          <p:spTgt spid="303112"/>
                                        </p:tgtEl>
                                      </p:cBhvr>
                                    </p:animEffect>
                                  </p:childTnLst>
                                </p:cTn>
                              </p:par>
                              <p:par>
                                <p:cTn id="8" presetID="3" presetClass="entr" presetSubtype="10" fill="hold" nodeType="withEffect">
                                  <p:stCondLst>
                                    <p:cond delay="0"/>
                                  </p:stCondLst>
                                  <p:childTnLst>
                                    <p:set>
                                      <p:cBhvr>
                                        <p:cTn id="9" dur="1" fill="hold">
                                          <p:stCondLst>
                                            <p:cond delay="0"/>
                                          </p:stCondLst>
                                        </p:cTn>
                                        <p:tgtEl>
                                          <p:spTgt spid="303113"/>
                                        </p:tgtEl>
                                        <p:attrNameLst>
                                          <p:attrName>style.visibility</p:attrName>
                                        </p:attrNameLst>
                                      </p:cBhvr>
                                      <p:to>
                                        <p:strVal val="visible"/>
                                      </p:to>
                                    </p:set>
                                    <p:animEffect transition="in" filter="blinds(horizontal)">
                                      <p:cBhvr>
                                        <p:cTn id="10" dur="500"/>
                                        <p:tgtEl>
                                          <p:spTgt spid="3031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03115"/>
                                        </p:tgtEl>
                                        <p:attrNameLst>
                                          <p:attrName>style.visibility</p:attrName>
                                        </p:attrNameLst>
                                      </p:cBhvr>
                                      <p:to>
                                        <p:strVal val="visible"/>
                                      </p:to>
                                    </p:set>
                                    <p:animEffect transition="in" filter="box(in)">
                                      <p:cBhvr>
                                        <p:cTn id="15" dur="500"/>
                                        <p:tgtEl>
                                          <p:spTgt spid="3031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303116"/>
                                        </p:tgtEl>
                                        <p:attrNameLst>
                                          <p:attrName>style.visibility</p:attrName>
                                        </p:attrNameLst>
                                      </p:cBhvr>
                                      <p:to>
                                        <p:strVal val="visible"/>
                                      </p:to>
                                    </p:set>
                                    <p:animEffect transition="in" filter="checkerboard(across)">
                                      <p:cBhvr>
                                        <p:cTn id="20" dur="500"/>
                                        <p:tgtEl>
                                          <p:spTgt spid="3031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03117">
                                            <p:txEl>
                                              <p:pRg st="0" end="0"/>
                                            </p:txEl>
                                          </p:spTgt>
                                        </p:tgtEl>
                                        <p:attrNameLst>
                                          <p:attrName>style.visibility</p:attrName>
                                        </p:attrNameLst>
                                      </p:cBhvr>
                                      <p:to>
                                        <p:strVal val="visible"/>
                                      </p:to>
                                    </p:set>
                                    <p:animEffect transition="in" filter="box(in)">
                                      <p:cBhvr>
                                        <p:cTn id="25" dur="500"/>
                                        <p:tgtEl>
                                          <p:spTgt spid="303117">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303118"/>
                                        </p:tgtEl>
                                        <p:attrNameLst>
                                          <p:attrName>style.visibility</p:attrName>
                                        </p:attrNameLst>
                                      </p:cBhvr>
                                      <p:to>
                                        <p:strVal val="visible"/>
                                      </p:to>
                                    </p:set>
                                    <p:animEffect transition="in" filter="box(in)">
                                      <p:cBhvr>
                                        <p:cTn id="30" dur="500"/>
                                        <p:tgtEl>
                                          <p:spTgt spid="303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0" name="Text Box 6"/>
          <p:cNvSpPr txBox="1">
            <a:spLocks noChangeArrowheads="1"/>
          </p:cNvSpPr>
          <p:nvPr/>
        </p:nvSpPr>
        <p:spPr bwMode="auto">
          <a:xfrm>
            <a:off x="611188" y="908050"/>
            <a:ext cx="7775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lang="zh-CN" altLang="en-US" sz="2800" dirty="0">
                <a:latin typeface="楷体" panose="02010609060101010101" pitchFamily="49" charset="-122"/>
                <a:ea typeface="楷体" panose="02010609060101010101" pitchFamily="49" charset="-122"/>
              </a:rPr>
              <a:t>变换矩阵     的特点</a:t>
            </a:r>
            <a:endParaRPr lang="zh-CN" altLang="en-US" sz="2800" i="1" baseline="30000" dirty="0">
              <a:latin typeface="楷体" panose="02010609060101010101" pitchFamily="49" charset="-122"/>
              <a:ea typeface="楷体" panose="02010609060101010101" pitchFamily="49" charset="-122"/>
            </a:endParaRPr>
          </a:p>
        </p:txBody>
      </p:sp>
      <p:graphicFrame>
        <p:nvGraphicFramePr>
          <p:cNvPr id="292871" name="Object 7"/>
          <p:cNvGraphicFramePr>
            <a:graphicFrameLocks noChangeAspect="1"/>
          </p:cNvGraphicFramePr>
          <p:nvPr/>
        </p:nvGraphicFramePr>
        <p:xfrm>
          <a:off x="2339975" y="1052513"/>
          <a:ext cx="455613" cy="339725"/>
        </p:xfrm>
        <a:graphic>
          <a:graphicData uri="http://schemas.openxmlformats.org/presentationml/2006/ole">
            <mc:AlternateContent xmlns:mc="http://schemas.openxmlformats.org/markup-compatibility/2006">
              <mc:Choice xmlns:v="urn:schemas-microsoft-com:vml" Requires="v">
                <p:oleObj spid="_x0000_s61445" name="公式" r:id="rId3" imgW="203040" imgH="190440" progId="Equation.3">
                  <p:embed/>
                </p:oleObj>
              </mc:Choice>
              <mc:Fallback>
                <p:oleObj name="公式" r:id="rId3" imgW="20304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052513"/>
                        <a:ext cx="455613" cy="3397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2872" name="Object 8"/>
          <p:cNvGraphicFramePr>
            <a:graphicFrameLocks noChangeAspect="1"/>
          </p:cNvGraphicFramePr>
          <p:nvPr/>
        </p:nvGraphicFramePr>
        <p:xfrm>
          <a:off x="1116013" y="3573463"/>
          <a:ext cx="1312862" cy="846137"/>
        </p:xfrm>
        <a:graphic>
          <a:graphicData uri="http://schemas.openxmlformats.org/presentationml/2006/ole">
            <mc:AlternateContent xmlns:mc="http://schemas.openxmlformats.org/markup-compatibility/2006">
              <mc:Choice xmlns:v="urn:schemas-microsoft-com:vml" Requires="v">
                <p:oleObj spid="_x0000_s61446" name="公式" r:id="rId5" imgW="609480" imgH="393480" progId="Equation.3">
                  <p:embed/>
                </p:oleObj>
              </mc:Choice>
              <mc:Fallback>
                <p:oleObj name="公式" r:id="rId5" imgW="6094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573463"/>
                        <a:ext cx="1312862" cy="8461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873" name="Text Box 9"/>
          <p:cNvSpPr txBox="1">
            <a:spLocks noChangeArrowheads="1"/>
          </p:cNvSpPr>
          <p:nvPr/>
        </p:nvSpPr>
        <p:spPr bwMode="auto">
          <a:xfrm>
            <a:off x="611188" y="3716338"/>
            <a:ext cx="8820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③        </a:t>
            </a:r>
            <a:r>
              <a:rPr lang="zh-CN" altLang="en-US" sz="2800" dirty="0">
                <a:latin typeface="楷体" panose="02010609060101010101" pitchFamily="49" charset="-122"/>
                <a:ea typeface="楷体" panose="02010609060101010101" pitchFamily="49" charset="-122"/>
              </a:rPr>
              <a:t>对于一定结构的球面腔而言是一确定量，</a:t>
            </a:r>
          </a:p>
        </p:txBody>
      </p:sp>
      <p:sp>
        <p:nvSpPr>
          <p:cNvPr id="292874" name="Text Box 10"/>
          <p:cNvSpPr txBox="1">
            <a:spLocks noChangeArrowheads="1"/>
          </p:cNvSpPr>
          <p:nvPr/>
        </p:nvSpPr>
        <p:spPr bwMode="auto">
          <a:xfrm>
            <a:off x="684213" y="2565400"/>
            <a:ext cx="73453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dirty="0">
                <a:ea typeface="楷体" panose="02010609060101010101" pitchFamily="49" charset="-122"/>
              </a:rPr>
              <a:t>②</a:t>
            </a:r>
            <a:r>
              <a:rPr lang="zh-CN" altLang="en-US" sz="2800" dirty="0">
                <a:ea typeface="楷体" panose="02010609060101010101" pitchFamily="49" charset="-122"/>
              </a:rPr>
              <a:t>往返矩阵中的</a:t>
            </a:r>
            <a:r>
              <a:rPr lang="zh-CN" altLang="en-US" sz="2800" dirty="0">
                <a:solidFill>
                  <a:srgbClr val="FF0066"/>
                </a:solidFill>
                <a:ea typeface="楷体" panose="02010609060101010101" pitchFamily="49" charset="-122"/>
              </a:rPr>
              <a:t>各个元素的具体值</a:t>
            </a:r>
            <a:r>
              <a:rPr lang="zh-CN" altLang="en-US" sz="2800" dirty="0">
                <a:ea typeface="楷体" panose="02010609060101010101" pitchFamily="49" charset="-122"/>
              </a:rPr>
              <a:t>与</a:t>
            </a:r>
            <a:r>
              <a:rPr lang="zh-CN" altLang="en-US" sz="2800" dirty="0">
                <a:solidFill>
                  <a:srgbClr val="FF0066"/>
                </a:solidFill>
                <a:ea typeface="楷体" panose="02010609060101010101" pitchFamily="49" charset="-122"/>
              </a:rPr>
              <a:t>初始出发位置、光线往返顺序</a:t>
            </a:r>
            <a:r>
              <a:rPr lang="zh-CN" altLang="en-US" sz="2800" dirty="0">
                <a:ea typeface="楷体" panose="02010609060101010101" pitchFamily="49" charset="-122"/>
              </a:rPr>
              <a:t>有关。</a:t>
            </a:r>
          </a:p>
        </p:txBody>
      </p:sp>
      <p:sp>
        <p:nvSpPr>
          <p:cNvPr id="292875" name="Text Box 11"/>
          <p:cNvSpPr txBox="1">
            <a:spLocks noChangeArrowheads="1"/>
          </p:cNvSpPr>
          <p:nvPr/>
        </p:nvSpPr>
        <p:spPr bwMode="auto">
          <a:xfrm>
            <a:off x="684213" y="1557338"/>
            <a:ext cx="7991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dirty="0">
                <a:ea typeface="楷体" panose="02010609060101010101" pitchFamily="49" charset="-122"/>
              </a:rPr>
              <a:t>①</a:t>
            </a:r>
            <a:r>
              <a:rPr lang="zh-CN" altLang="en-US" sz="2800" dirty="0">
                <a:ea typeface="楷体" panose="02010609060101010101" pitchFamily="49" charset="-122"/>
              </a:rPr>
              <a:t>往返矩阵与</a:t>
            </a:r>
            <a:r>
              <a:rPr lang="zh-CN" altLang="en-US" sz="2800" dirty="0">
                <a:solidFill>
                  <a:srgbClr val="FF0066"/>
                </a:solidFill>
                <a:ea typeface="楷体" panose="02010609060101010101" pitchFamily="49" charset="-122"/>
              </a:rPr>
              <a:t>初始坐标</a:t>
            </a:r>
            <a:r>
              <a:rPr lang="zh-CN" altLang="en-US" sz="2800" dirty="0">
                <a:ea typeface="楷体" panose="02010609060101010101" pitchFamily="49" charset="-122"/>
              </a:rPr>
              <a:t>无关，可用来描述任意傍轴光线在腔中的传播行为。</a:t>
            </a:r>
          </a:p>
        </p:txBody>
      </p:sp>
      <p:sp>
        <p:nvSpPr>
          <p:cNvPr id="292876" name="Text Box 12"/>
          <p:cNvSpPr txBox="1">
            <a:spLocks noChangeArrowheads="1"/>
          </p:cNvSpPr>
          <p:nvPr/>
        </p:nvSpPr>
        <p:spPr bwMode="auto">
          <a:xfrm>
            <a:off x="827088" y="4508500"/>
            <a:ext cx="813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ea typeface="楷体" panose="02010609060101010101" pitchFamily="49" charset="-122"/>
              </a:rPr>
              <a:t>而与光线的初始坐标、出发位置和往返次序无关！</a:t>
            </a:r>
          </a:p>
        </p:txBody>
      </p:sp>
      <p:sp>
        <p:nvSpPr>
          <p:cNvPr id="292877" name="Text Box 13"/>
          <p:cNvSpPr txBox="1">
            <a:spLocks noChangeArrowheads="1"/>
          </p:cNvSpPr>
          <p:nvPr/>
        </p:nvSpPr>
        <p:spPr bwMode="auto">
          <a:xfrm>
            <a:off x="322263" y="5219700"/>
            <a:ext cx="38893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ea typeface="楷体" panose="02010609060101010101" pitchFamily="49" charset="-122"/>
              </a:rPr>
              <a:t>更进一步，对于共轴球面腔，下式永远成立：</a:t>
            </a:r>
          </a:p>
        </p:txBody>
      </p:sp>
      <p:graphicFrame>
        <p:nvGraphicFramePr>
          <p:cNvPr id="292878" name="Object 14"/>
          <p:cNvGraphicFramePr>
            <a:graphicFrameLocks noChangeAspect="1"/>
          </p:cNvGraphicFramePr>
          <p:nvPr/>
        </p:nvGraphicFramePr>
        <p:xfrm>
          <a:off x="4284663" y="5229225"/>
          <a:ext cx="4537075" cy="879475"/>
        </p:xfrm>
        <a:graphic>
          <a:graphicData uri="http://schemas.openxmlformats.org/presentationml/2006/ole">
            <mc:AlternateContent xmlns:mc="http://schemas.openxmlformats.org/markup-compatibility/2006">
              <mc:Choice xmlns:v="urn:schemas-microsoft-com:vml" Requires="v">
                <p:oleObj spid="_x0000_s61447" name="公式" r:id="rId7" imgW="1917360" imgH="457200" progId="Equation.3">
                  <p:embed/>
                </p:oleObj>
              </mc:Choice>
              <mc:Fallback>
                <p:oleObj name="公式" r:id="rId7" imgW="191736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5229225"/>
                        <a:ext cx="4537075" cy="879475"/>
                      </a:xfrm>
                      <a:prstGeom prst="rect">
                        <a:avLst/>
                      </a:prstGeom>
                      <a:gradFill rotWithShape="1">
                        <a:gsLst>
                          <a:gs pos="0">
                            <a:srgbClr val="FFFF66"/>
                          </a:gs>
                          <a:gs pos="50000">
                            <a:srgbClr val="00CC00"/>
                          </a:gs>
                          <a:gs pos="100000">
                            <a:srgbClr val="FFFF6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755685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2871"/>
                                        </p:tgtEl>
                                        <p:attrNameLst>
                                          <p:attrName>style.visibility</p:attrName>
                                        </p:attrNameLst>
                                      </p:cBhvr>
                                      <p:to>
                                        <p:strVal val="visible"/>
                                      </p:to>
                                    </p:set>
                                    <p:animEffect transition="in" filter="box(in)">
                                      <p:cBhvr>
                                        <p:cTn id="7" dur="500"/>
                                        <p:tgtEl>
                                          <p:spTgt spid="29287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92870"/>
                                        </p:tgtEl>
                                        <p:attrNameLst>
                                          <p:attrName>style.visibility</p:attrName>
                                        </p:attrNameLst>
                                      </p:cBhvr>
                                      <p:to>
                                        <p:strVal val="visible"/>
                                      </p:to>
                                    </p:set>
                                    <p:animEffect transition="in" filter="box(in)">
                                      <p:cBhvr>
                                        <p:cTn id="10" dur="500"/>
                                        <p:tgtEl>
                                          <p:spTgt spid="29287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92875">
                                            <p:txEl>
                                              <p:pRg st="0" end="0"/>
                                            </p:txEl>
                                          </p:spTgt>
                                        </p:tgtEl>
                                        <p:attrNameLst>
                                          <p:attrName>style.visibility</p:attrName>
                                        </p:attrNameLst>
                                      </p:cBhvr>
                                      <p:to>
                                        <p:strVal val="visible"/>
                                      </p:to>
                                    </p:set>
                                    <p:animEffect transition="in" filter="box(in)">
                                      <p:cBhvr>
                                        <p:cTn id="15" dur="500"/>
                                        <p:tgtEl>
                                          <p:spTgt spid="29287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92874">
                                            <p:txEl>
                                              <p:pRg st="0" end="0"/>
                                            </p:txEl>
                                          </p:spTgt>
                                        </p:tgtEl>
                                        <p:attrNameLst>
                                          <p:attrName>style.visibility</p:attrName>
                                        </p:attrNameLst>
                                      </p:cBhvr>
                                      <p:to>
                                        <p:strVal val="visible"/>
                                      </p:to>
                                    </p:set>
                                    <p:animEffect transition="in" filter="box(in)">
                                      <p:cBhvr>
                                        <p:cTn id="20" dur="500"/>
                                        <p:tgtEl>
                                          <p:spTgt spid="29287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92872"/>
                                        </p:tgtEl>
                                        <p:attrNameLst>
                                          <p:attrName>style.visibility</p:attrName>
                                        </p:attrNameLst>
                                      </p:cBhvr>
                                      <p:to>
                                        <p:strVal val="visible"/>
                                      </p:to>
                                    </p:set>
                                    <p:animEffect transition="in" filter="box(in)">
                                      <p:cBhvr>
                                        <p:cTn id="25" dur="500"/>
                                        <p:tgtEl>
                                          <p:spTgt spid="29287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92873"/>
                                        </p:tgtEl>
                                        <p:attrNameLst>
                                          <p:attrName>style.visibility</p:attrName>
                                        </p:attrNameLst>
                                      </p:cBhvr>
                                      <p:to>
                                        <p:strVal val="visible"/>
                                      </p:to>
                                    </p:set>
                                    <p:animEffect transition="in" filter="box(in)">
                                      <p:cBhvr>
                                        <p:cTn id="28" dur="500"/>
                                        <p:tgtEl>
                                          <p:spTgt spid="29287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92876"/>
                                        </p:tgtEl>
                                        <p:attrNameLst>
                                          <p:attrName>style.visibility</p:attrName>
                                        </p:attrNameLst>
                                      </p:cBhvr>
                                      <p:to>
                                        <p:strVal val="visible"/>
                                      </p:to>
                                    </p:set>
                                    <p:animEffect transition="in" filter="box(in)">
                                      <p:cBhvr>
                                        <p:cTn id="31" dur="500"/>
                                        <p:tgtEl>
                                          <p:spTgt spid="29287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292877">
                                            <p:txEl>
                                              <p:pRg st="0" end="0"/>
                                            </p:txEl>
                                          </p:spTgt>
                                        </p:tgtEl>
                                        <p:attrNameLst>
                                          <p:attrName>style.visibility</p:attrName>
                                        </p:attrNameLst>
                                      </p:cBhvr>
                                      <p:to>
                                        <p:strVal val="visible"/>
                                      </p:to>
                                    </p:set>
                                    <p:animEffect transition="in" filter="box(in)">
                                      <p:cBhvr>
                                        <p:cTn id="36" dur="500"/>
                                        <p:tgtEl>
                                          <p:spTgt spid="292877">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292878"/>
                                        </p:tgtEl>
                                        <p:attrNameLst>
                                          <p:attrName>style.visibility</p:attrName>
                                        </p:attrNameLst>
                                      </p:cBhvr>
                                      <p:to>
                                        <p:strVal val="visible"/>
                                      </p:to>
                                    </p:set>
                                    <p:animEffect transition="in" filter="box(in)">
                                      <p:cBhvr>
                                        <p:cTn id="41" dur="500"/>
                                        <p:tgtEl>
                                          <p:spTgt spid="292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p:bldP spid="292873" grpId="0"/>
      <p:bldP spid="29287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Text Box 4"/>
          <p:cNvSpPr txBox="1">
            <a:spLocks noChangeArrowheads="1"/>
          </p:cNvSpPr>
          <p:nvPr/>
        </p:nvSpPr>
        <p:spPr bwMode="auto">
          <a:xfrm>
            <a:off x="684213" y="333375"/>
            <a:ext cx="5616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solidFill>
                  <a:srgbClr val="CC3300"/>
                </a:solidFill>
                <a:ea typeface="楷体" panose="02010609060101010101" pitchFamily="49" charset="-122"/>
              </a:rPr>
              <a:t>二、共轴球面腔的稳定性条件</a:t>
            </a:r>
          </a:p>
        </p:txBody>
      </p:sp>
      <p:sp>
        <p:nvSpPr>
          <p:cNvPr id="293893" name="Rectangle 5"/>
          <p:cNvSpPr>
            <a:spLocks noChangeArrowheads="1"/>
          </p:cNvSpPr>
          <p:nvPr/>
        </p:nvSpPr>
        <p:spPr bwMode="auto">
          <a:xfrm>
            <a:off x="863600" y="1268413"/>
            <a:ext cx="828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spcBef>
                <a:spcPct val="0"/>
              </a:spcBef>
            </a:pPr>
            <a:r>
              <a:rPr lang="en-US" altLang="zh-CN" sz="2800" dirty="0">
                <a:solidFill>
                  <a:srgbClr val="0033CC"/>
                </a:solidFill>
                <a:latin typeface="楷体" panose="02010609060101010101" pitchFamily="49" charset="-122"/>
                <a:ea typeface="楷体" panose="02010609060101010101" pitchFamily="49" charset="-122"/>
              </a:rPr>
              <a:t>1</a:t>
            </a:r>
            <a:r>
              <a:rPr lang="zh-CN" altLang="en-US" sz="2800" dirty="0">
                <a:solidFill>
                  <a:srgbClr val="0033CC"/>
                </a:solidFill>
                <a:latin typeface="楷体" panose="02010609060101010101" pitchFamily="49" charset="-122"/>
                <a:ea typeface="楷体" panose="02010609060101010101" pitchFamily="49" charset="-122"/>
              </a:rPr>
              <a:t>、按腔的几何逸出损耗分类</a:t>
            </a:r>
            <a:endParaRPr lang="zh-CN" altLang="en-US" sz="2800" i="1" dirty="0">
              <a:solidFill>
                <a:srgbClr val="0033CC"/>
              </a:solidFill>
              <a:latin typeface="楷体" panose="02010609060101010101" pitchFamily="49" charset="-122"/>
              <a:ea typeface="楷体" panose="02010609060101010101" pitchFamily="49" charset="-122"/>
            </a:endParaRPr>
          </a:p>
        </p:txBody>
      </p:sp>
      <p:sp>
        <p:nvSpPr>
          <p:cNvPr id="293894" name="Rectangle 6"/>
          <p:cNvSpPr>
            <a:spLocks noChangeArrowheads="1"/>
          </p:cNvSpPr>
          <p:nvPr/>
        </p:nvSpPr>
        <p:spPr bwMode="auto">
          <a:xfrm>
            <a:off x="5940425" y="765175"/>
            <a:ext cx="1512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spcBef>
                <a:spcPct val="0"/>
              </a:spcBef>
            </a:pPr>
            <a:r>
              <a:rPr lang="zh-CN" altLang="en-US" sz="2800" dirty="0">
                <a:latin typeface="楷体" panose="02010609060101010101" pitchFamily="49" charset="-122"/>
                <a:ea typeface="楷体" panose="02010609060101010101" pitchFamily="49" charset="-122"/>
              </a:rPr>
              <a:t>稳定腔</a:t>
            </a:r>
          </a:p>
        </p:txBody>
      </p:sp>
      <p:pic>
        <p:nvPicPr>
          <p:cNvPr id="293895" name="Picture 7" descr="FY2"/>
          <p:cNvPicPr>
            <a:picLocks noChangeAspect="1" noChangeArrowheads="1"/>
          </p:cNvPicPr>
          <p:nvPr/>
        </p:nvPicPr>
        <p:blipFill>
          <a:blip r:embed="rId3" cstate="print">
            <a:extLst>
              <a:ext uri="{28A0092B-C50C-407E-A947-70E740481C1C}">
                <a14:useLocalDpi xmlns:a14="http://schemas.microsoft.com/office/drawing/2010/main" val="0"/>
              </a:ext>
            </a:extLst>
          </a:blip>
          <a:srcRect l="6451" r="7527" b="17284"/>
          <a:stretch>
            <a:fillRect/>
          </a:stretch>
        </p:blipFill>
        <p:spPr bwMode="auto">
          <a:xfrm>
            <a:off x="755650" y="2060575"/>
            <a:ext cx="4968875"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3896" name="Rectangle 8"/>
          <p:cNvSpPr>
            <a:spLocks noChangeArrowheads="1"/>
          </p:cNvSpPr>
          <p:nvPr/>
        </p:nvSpPr>
        <p:spPr bwMode="auto">
          <a:xfrm>
            <a:off x="5940425" y="1325563"/>
            <a:ext cx="194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spcBef>
                <a:spcPct val="0"/>
              </a:spcBef>
            </a:pPr>
            <a:r>
              <a:rPr lang="zh-CN" altLang="en-US" sz="2800" dirty="0">
                <a:latin typeface="楷体" panose="02010609060101010101" pitchFamily="49" charset="-122"/>
                <a:ea typeface="楷体" panose="02010609060101010101" pitchFamily="49" charset="-122"/>
              </a:rPr>
              <a:t>非稳定腔</a:t>
            </a:r>
          </a:p>
        </p:txBody>
      </p:sp>
      <p:sp>
        <p:nvSpPr>
          <p:cNvPr id="293897" name="Rectangle 9"/>
          <p:cNvSpPr>
            <a:spLocks noChangeArrowheads="1"/>
          </p:cNvSpPr>
          <p:nvPr/>
        </p:nvSpPr>
        <p:spPr bwMode="auto">
          <a:xfrm>
            <a:off x="6011863" y="1916113"/>
            <a:ext cx="2449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spcBef>
                <a:spcPct val="0"/>
              </a:spcBef>
            </a:pPr>
            <a:r>
              <a:rPr lang="zh-CN" altLang="en-US" sz="2800" dirty="0">
                <a:latin typeface="楷体" panose="02010609060101010101" pitchFamily="49" charset="-122"/>
                <a:ea typeface="楷体" panose="02010609060101010101" pitchFamily="49" charset="-122"/>
              </a:rPr>
              <a:t>临界腔</a:t>
            </a:r>
          </a:p>
        </p:txBody>
      </p:sp>
      <p:sp>
        <p:nvSpPr>
          <p:cNvPr id="293898" name="AutoShape 10"/>
          <p:cNvSpPr>
            <a:spLocks/>
          </p:cNvSpPr>
          <p:nvPr/>
        </p:nvSpPr>
        <p:spPr bwMode="auto">
          <a:xfrm>
            <a:off x="5786438" y="1000125"/>
            <a:ext cx="225425" cy="1204913"/>
          </a:xfrm>
          <a:prstGeom prst="leftBrace">
            <a:avLst>
              <a:gd name="adj1" fmla="val 58152"/>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gn="ctr" eaLnBrk="1" hangingPunct="1">
              <a:spcBef>
                <a:spcPct val="0"/>
              </a:spcBef>
            </a:pPr>
            <a:endParaRPr kumimoji="0" lang="zh-CN" altLang="zh-CN" sz="2800" b="0"/>
          </a:p>
        </p:txBody>
      </p:sp>
      <p:graphicFrame>
        <p:nvGraphicFramePr>
          <p:cNvPr id="293908" name="Object 20"/>
          <p:cNvGraphicFramePr>
            <a:graphicFrameLocks noChangeAspect="1"/>
          </p:cNvGraphicFramePr>
          <p:nvPr/>
        </p:nvGraphicFramePr>
        <p:xfrm>
          <a:off x="5867400" y="2636838"/>
          <a:ext cx="1555750" cy="1276350"/>
        </p:xfrm>
        <a:graphic>
          <a:graphicData uri="http://schemas.openxmlformats.org/presentationml/2006/ole">
            <mc:AlternateContent xmlns:mc="http://schemas.openxmlformats.org/markup-compatibility/2006">
              <mc:Choice xmlns:v="urn:schemas-microsoft-com:vml" Requires="v">
                <p:oleObj spid="_x0000_s62468" name="VISIO" r:id="rId4" imgW="3675960" imgH="2678040" progId="Visio.Drawing.6">
                  <p:embed/>
                </p:oleObj>
              </mc:Choice>
              <mc:Fallback>
                <p:oleObj name="VISIO" r:id="rId4" imgW="3675960" imgH="26780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636838"/>
                        <a:ext cx="1555750" cy="1276350"/>
                      </a:xfrm>
                      <a:prstGeom prst="rect">
                        <a:avLst/>
                      </a:prstGeom>
                      <a:solidFill>
                        <a:srgbClr val="FF99CC">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3909" name="Line 21"/>
          <p:cNvSpPr>
            <a:spLocks noChangeShapeType="1"/>
          </p:cNvSpPr>
          <p:nvPr/>
        </p:nvSpPr>
        <p:spPr bwMode="auto">
          <a:xfrm>
            <a:off x="6256338" y="2921000"/>
            <a:ext cx="622300" cy="152400"/>
          </a:xfrm>
          <a:prstGeom prst="line">
            <a:avLst/>
          </a:prstGeom>
          <a:noFill/>
          <a:ln w="9525">
            <a:solidFill>
              <a:srgbClr val="DF511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3910" name="Line 22"/>
          <p:cNvSpPr>
            <a:spLocks noChangeShapeType="1"/>
          </p:cNvSpPr>
          <p:nvPr/>
        </p:nvSpPr>
        <p:spPr bwMode="auto">
          <a:xfrm flipH="1">
            <a:off x="6256338" y="3378200"/>
            <a:ext cx="622300" cy="228600"/>
          </a:xfrm>
          <a:prstGeom prst="line">
            <a:avLst/>
          </a:prstGeom>
          <a:noFill/>
          <a:ln w="9525">
            <a:solidFill>
              <a:srgbClr val="DF511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3911" name="Text Box 23"/>
          <p:cNvSpPr txBox="1">
            <a:spLocks noChangeArrowheads="1"/>
          </p:cNvSpPr>
          <p:nvPr/>
        </p:nvSpPr>
        <p:spPr bwMode="auto">
          <a:xfrm>
            <a:off x="6011863" y="4076700"/>
            <a:ext cx="950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spcBef>
                <a:spcPct val="0"/>
              </a:spcBef>
            </a:pPr>
            <a:r>
              <a:rPr lang="zh-CN" altLang="en-US" sz="2000" dirty="0">
                <a:latin typeface="Times New Roman" pitchFamily="18" charset="0"/>
                <a:ea typeface="楷体" panose="02010609060101010101" pitchFamily="49" charset="-122"/>
              </a:rPr>
              <a:t>折叠腔</a:t>
            </a:r>
            <a:endParaRPr lang="zh-CN" altLang="en-US" sz="2000" dirty="0">
              <a:latin typeface="Times New Roman" pitchFamily="18" charset="0"/>
            </a:endParaRPr>
          </a:p>
        </p:txBody>
      </p:sp>
      <p:graphicFrame>
        <p:nvGraphicFramePr>
          <p:cNvPr id="293915" name="Object 27"/>
          <p:cNvGraphicFramePr>
            <a:graphicFrameLocks noChangeAspect="1"/>
          </p:cNvGraphicFramePr>
          <p:nvPr/>
        </p:nvGraphicFramePr>
        <p:xfrm>
          <a:off x="7092950" y="4292600"/>
          <a:ext cx="1827213" cy="1557338"/>
        </p:xfrm>
        <a:graphic>
          <a:graphicData uri="http://schemas.openxmlformats.org/presentationml/2006/ole">
            <mc:AlternateContent xmlns:mc="http://schemas.openxmlformats.org/markup-compatibility/2006">
              <mc:Choice xmlns:v="urn:schemas-microsoft-com:vml" Requires="v">
                <p:oleObj spid="_x0000_s62469" name="VISIO" r:id="rId6" imgW="5518800" imgH="4702680" progId="Visio.Drawing.6">
                  <p:embed/>
                </p:oleObj>
              </mc:Choice>
              <mc:Fallback>
                <p:oleObj name="VISIO" r:id="rId6" imgW="5518800" imgH="470268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2950" y="4292600"/>
                        <a:ext cx="1827213" cy="1557338"/>
                      </a:xfrm>
                      <a:prstGeom prst="rect">
                        <a:avLst/>
                      </a:prstGeom>
                      <a:solidFill>
                        <a:srgbClr val="FF99CC">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3916" name="Line 28"/>
          <p:cNvSpPr>
            <a:spLocks noChangeShapeType="1"/>
          </p:cNvSpPr>
          <p:nvPr/>
        </p:nvSpPr>
        <p:spPr bwMode="auto">
          <a:xfrm>
            <a:off x="7766050" y="5476875"/>
            <a:ext cx="544513" cy="0"/>
          </a:xfrm>
          <a:prstGeom prst="line">
            <a:avLst/>
          </a:prstGeom>
          <a:noFill/>
          <a:ln w="9525">
            <a:solidFill>
              <a:srgbClr val="DF511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3917" name="Line 29"/>
          <p:cNvSpPr>
            <a:spLocks noChangeShapeType="1"/>
          </p:cNvSpPr>
          <p:nvPr/>
        </p:nvSpPr>
        <p:spPr bwMode="auto">
          <a:xfrm flipH="1" flipV="1">
            <a:off x="8310563" y="4762500"/>
            <a:ext cx="311150" cy="457200"/>
          </a:xfrm>
          <a:prstGeom prst="line">
            <a:avLst/>
          </a:prstGeom>
          <a:noFill/>
          <a:ln w="9525">
            <a:solidFill>
              <a:srgbClr val="DF511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3918" name="Line 30"/>
          <p:cNvSpPr>
            <a:spLocks noChangeShapeType="1"/>
          </p:cNvSpPr>
          <p:nvPr/>
        </p:nvSpPr>
        <p:spPr bwMode="auto">
          <a:xfrm flipH="1">
            <a:off x="7308850" y="4797425"/>
            <a:ext cx="311150" cy="457200"/>
          </a:xfrm>
          <a:prstGeom prst="line">
            <a:avLst/>
          </a:prstGeom>
          <a:noFill/>
          <a:ln w="9525">
            <a:solidFill>
              <a:srgbClr val="DF511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3919" name="Text Box 31"/>
          <p:cNvSpPr txBox="1">
            <a:spLocks noChangeArrowheads="1"/>
          </p:cNvSpPr>
          <p:nvPr/>
        </p:nvSpPr>
        <p:spPr bwMode="auto">
          <a:xfrm>
            <a:off x="7667625" y="5949950"/>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spcBef>
                <a:spcPct val="0"/>
              </a:spcBef>
            </a:pPr>
            <a:r>
              <a:rPr lang="zh-CN" altLang="en-US" sz="2000" dirty="0">
                <a:latin typeface="Times New Roman" pitchFamily="18" charset="0"/>
                <a:ea typeface="楷体" panose="02010609060101010101" pitchFamily="49" charset="-122"/>
              </a:rPr>
              <a:t>环形腔</a:t>
            </a:r>
            <a:endParaRPr lang="zh-CN" altLang="en-US" sz="2400" b="0" dirty="0">
              <a:latin typeface="Times New Roman" pitchFamily="18" charset="0"/>
            </a:endParaRPr>
          </a:p>
        </p:txBody>
      </p:sp>
    </p:spTree>
    <p:extLst>
      <p:ext uri="{BB962C8B-B14F-4D97-AF65-F5344CB8AC3E}">
        <p14:creationId xmlns:p14="http://schemas.microsoft.com/office/powerpoint/2010/main" val="42742541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3892">
                                            <p:txEl>
                                              <p:pRg st="0" end="0"/>
                                            </p:txEl>
                                          </p:spTgt>
                                        </p:tgtEl>
                                        <p:attrNameLst>
                                          <p:attrName>style.visibility</p:attrName>
                                        </p:attrNameLst>
                                      </p:cBhvr>
                                      <p:to>
                                        <p:strVal val="visible"/>
                                      </p:to>
                                    </p:set>
                                    <p:animEffect transition="in" filter="box(in)">
                                      <p:cBhvr>
                                        <p:cTn id="7" dur="500"/>
                                        <p:tgtEl>
                                          <p:spTgt spid="293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3893"/>
                                        </p:tgtEl>
                                        <p:attrNameLst>
                                          <p:attrName>style.visibility</p:attrName>
                                        </p:attrNameLst>
                                      </p:cBhvr>
                                      <p:to>
                                        <p:strVal val="visible"/>
                                      </p:to>
                                    </p:set>
                                    <p:animEffect transition="in" filter="box(in)">
                                      <p:cBhvr>
                                        <p:cTn id="12" dur="500"/>
                                        <p:tgtEl>
                                          <p:spTgt spid="2938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3894"/>
                                        </p:tgtEl>
                                        <p:attrNameLst>
                                          <p:attrName>style.visibility</p:attrName>
                                        </p:attrNameLst>
                                      </p:cBhvr>
                                      <p:to>
                                        <p:strVal val="visible"/>
                                      </p:to>
                                    </p:set>
                                    <p:animEffect transition="in" filter="box(in)">
                                      <p:cBhvr>
                                        <p:cTn id="17" dur="500"/>
                                        <p:tgtEl>
                                          <p:spTgt spid="293894"/>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93898"/>
                                        </p:tgtEl>
                                        <p:attrNameLst>
                                          <p:attrName>style.visibility</p:attrName>
                                        </p:attrNameLst>
                                      </p:cBhvr>
                                      <p:to>
                                        <p:strVal val="visible"/>
                                      </p:to>
                                    </p:set>
                                    <p:animEffect transition="in" filter="box(in)">
                                      <p:cBhvr>
                                        <p:cTn id="20" dur="500"/>
                                        <p:tgtEl>
                                          <p:spTgt spid="293898"/>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93897"/>
                                        </p:tgtEl>
                                        <p:attrNameLst>
                                          <p:attrName>style.visibility</p:attrName>
                                        </p:attrNameLst>
                                      </p:cBhvr>
                                      <p:to>
                                        <p:strVal val="visible"/>
                                      </p:to>
                                    </p:set>
                                    <p:animEffect transition="in" filter="box(in)">
                                      <p:cBhvr>
                                        <p:cTn id="23" dur="500"/>
                                        <p:tgtEl>
                                          <p:spTgt spid="293897"/>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93896"/>
                                        </p:tgtEl>
                                        <p:attrNameLst>
                                          <p:attrName>style.visibility</p:attrName>
                                        </p:attrNameLst>
                                      </p:cBhvr>
                                      <p:to>
                                        <p:strVal val="visible"/>
                                      </p:to>
                                    </p:set>
                                    <p:animEffect transition="in" filter="box(in)">
                                      <p:cBhvr>
                                        <p:cTn id="26" dur="500"/>
                                        <p:tgtEl>
                                          <p:spTgt spid="293896"/>
                                        </p:tgtEl>
                                      </p:cBhvr>
                                    </p:animEffect>
                                  </p:childTnLst>
                                </p:cTn>
                              </p:par>
                              <p:par>
                                <p:cTn id="27" presetID="4" presetClass="entr" presetSubtype="16" fill="hold" nodeType="withEffect">
                                  <p:stCondLst>
                                    <p:cond delay="0"/>
                                  </p:stCondLst>
                                  <p:childTnLst>
                                    <p:set>
                                      <p:cBhvr>
                                        <p:cTn id="28" dur="1" fill="hold">
                                          <p:stCondLst>
                                            <p:cond delay="0"/>
                                          </p:stCondLst>
                                        </p:cTn>
                                        <p:tgtEl>
                                          <p:spTgt spid="293895"/>
                                        </p:tgtEl>
                                        <p:attrNameLst>
                                          <p:attrName>style.visibility</p:attrName>
                                        </p:attrNameLst>
                                      </p:cBhvr>
                                      <p:to>
                                        <p:strVal val="visible"/>
                                      </p:to>
                                    </p:set>
                                    <p:animEffect transition="in" filter="box(in)">
                                      <p:cBhvr>
                                        <p:cTn id="29" dur="500"/>
                                        <p:tgtEl>
                                          <p:spTgt spid="293895"/>
                                        </p:tgtEl>
                                      </p:cBhvr>
                                    </p:animEffect>
                                  </p:childTnLst>
                                </p:cTn>
                              </p:par>
                              <p:par>
                                <p:cTn id="30" presetID="4" presetClass="entr" presetSubtype="16" fill="hold" grpId="1" nodeType="withEffect">
                                  <p:stCondLst>
                                    <p:cond delay="0"/>
                                  </p:stCondLst>
                                  <p:childTnLst>
                                    <p:set>
                                      <p:cBhvr>
                                        <p:cTn id="31" dur="1" fill="hold">
                                          <p:stCondLst>
                                            <p:cond delay="0"/>
                                          </p:stCondLst>
                                        </p:cTn>
                                        <p:tgtEl>
                                          <p:spTgt spid="293898"/>
                                        </p:tgtEl>
                                        <p:attrNameLst>
                                          <p:attrName>style.visibility</p:attrName>
                                        </p:attrNameLst>
                                      </p:cBhvr>
                                      <p:to>
                                        <p:strVal val="visible"/>
                                      </p:to>
                                    </p:set>
                                    <p:animEffect transition="in" filter="box(in)">
                                      <p:cBhvr>
                                        <p:cTn id="32" dur="500"/>
                                        <p:tgtEl>
                                          <p:spTgt spid="293898"/>
                                        </p:tgtEl>
                                      </p:cBhvr>
                                    </p:animEffect>
                                  </p:childTnLst>
                                </p:cTn>
                              </p:par>
                              <p:par>
                                <p:cTn id="33" presetID="4" presetClass="entr" presetSubtype="16" fill="hold" nodeType="withEffect">
                                  <p:stCondLst>
                                    <p:cond delay="0"/>
                                  </p:stCondLst>
                                  <p:childTnLst>
                                    <p:set>
                                      <p:cBhvr>
                                        <p:cTn id="34" dur="1" fill="hold">
                                          <p:stCondLst>
                                            <p:cond delay="0"/>
                                          </p:stCondLst>
                                        </p:cTn>
                                        <p:tgtEl>
                                          <p:spTgt spid="293908"/>
                                        </p:tgtEl>
                                        <p:attrNameLst>
                                          <p:attrName>style.visibility</p:attrName>
                                        </p:attrNameLst>
                                      </p:cBhvr>
                                      <p:to>
                                        <p:strVal val="visible"/>
                                      </p:to>
                                    </p:set>
                                    <p:animEffect transition="in" filter="box(in)">
                                      <p:cBhvr>
                                        <p:cTn id="35" dur="500"/>
                                        <p:tgtEl>
                                          <p:spTgt spid="293908"/>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93909"/>
                                        </p:tgtEl>
                                        <p:attrNameLst>
                                          <p:attrName>style.visibility</p:attrName>
                                        </p:attrNameLst>
                                      </p:cBhvr>
                                      <p:to>
                                        <p:strVal val="visible"/>
                                      </p:to>
                                    </p:set>
                                    <p:animEffect transition="in" filter="box(in)">
                                      <p:cBhvr>
                                        <p:cTn id="38" dur="500"/>
                                        <p:tgtEl>
                                          <p:spTgt spid="293909"/>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93910"/>
                                        </p:tgtEl>
                                        <p:attrNameLst>
                                          <p:attrName>style.visibility</p:attrName>
                                        </p:attrNameLst>
                                      </p:cBhvr>
                                      <p:to>
                                        <p:strVal val="visible"/>
                                      </p:to>
                                    </p:set>
                                    <p:animEffect transition="in" filter="box(in)">
                                      <p:cBhvr>
                                        <p:cTn id="41" dur="500"/>
                                        <p:tgtEl>
                                          <p:spTgt spid="293910"/>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93911"/>
                                        </p:tgtEl>
                                        <p:attrNameLst>
                                          <p:attrName>style.visibility</p:attrName>
                                        </p:attrNameLst>
                                      </p:cBhvr>
                                      <p:to>
                                        <p:strVal val="visible"/>
                                      </p:to>
                                    </p:set>
                                    <p:animEffect transition="in" filter="box(in)">
                                      <p:cBhvr>
                                        <p:cTn id="44" dur="500"/>
                                        <p:tgtEl>
                                          <p:spTgt spid="293911"/>
                                        </p:tgtEl>
                                      </p:cBhvr>
                                    </p:animEffect>
                                  </p:childTnLst>
                                </p:cTn>
                              </p:par>
                              <p:par>
                                <p:cTn id="45" presetID="4" presetClass="entr" presetSubtype="16" fill="hold" nodeType="withEffect">
                                  <p:stCondLst>
                                    <p:cond delay="0"/>
                                  </p:stCondLst>
                                  <p:childTnLst>
                                    <p:set>
                                      <p:cBhvr>
                                        <p:cTn id="46" dur="1" fill="hold">
                                          <p:stCondLst>
                                            <p:cond delay="0"/>
                                          </p:stCondLst>
                                        </p:cTn>
                                        <p:tgtEl>
                                          <p:spTgt spid="293915"/>
                                        </p:tgtEl>
                                        <p:attrNameLst>
                                          <p:attrName>style.visibility</p:attrName>
                                        </p:attrNameLst>
                                      </p:cBhvr>
                                      <p:to>
                                        <p:strVal val="visible"/>
                                      </p:to>
                                    </p:set>
                                    <p:animEffect transition="in" filter="box(in)">
                                      <p:cBhvr>
                                        <p:cTn id="47" dur="500"/>
                                        <p:tgtEl>
                                          <p:spTgt spid="293915"/>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293916"/>
                                        </p:tgtEl>
                                        <p:attrNameLst>
                                          <p:attrName>style.visibility</p:attrName>
                                        </p:attrNameLst>
                                      </p:cBhvr>
                                      <p:to>
                                        <p:strVal val="visible"/>
                                      </p:to>
                                    </p:set>
                                    <p:animEffect transition="in" filter="box(in)">
                                      <p:cBhvr>
                                        <p:cTn id="50" dur="500"/>
                                        <p:tgtEl>
                                          <p:spTgt spid="293916"/>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293917"/>
                                        </p:tgtEl>
                                        <p:attrNameLst>
                                          <p:attrName>style.visibility</p:attrName>
                                        </p:attrNameLst>
                                      </p:cBhvr>
                                      <p:to>
                                        <p:strVal val="visible"/>
                                      </p:to>
                                    </p:set>
                                    <p:animEffect transition="in" filter="box(in)">
                                      <p:cBhvr>
                                        <p:cTn id="53" dur="500"/>
                                        <p:tgtEl>
                                          <p:spTgt spid="293917"/>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293918"/>
                                        </p:tgtEl>
                                        <p:attrNameLst>
                                          <p:attrName>style.visibility</p:attrName>
                                        </p:attrNameLst>
                                      </p:cBhvr>
                                      <p:to>
                                        <p:strVal val="visible"/>
                                      </p:to>
                                    </p:set>
                                    <p:animEffect transition="in" filter="box(in)">
                                      <p:cBhvr>
                                        <p:cTn id="56" dur="500"/>
                                        <p:tgtEl>
                                          <p:spTgt spid="293918"/>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293919"/>
                                        </p:tgtEl>
                                        <p:attrNameLst>
                                          <p:attrName>style.visibility</p:attrName>
                                        </p:attrNameLst>
                                      </p:cBhvr>
                                      <p:to>
                                        <p:strVal val="visible"/>
                                      </p:to>
                                    </p:set>
                                    <p:animEffect transition="in" filter="box(in)">
                                      <p:cBhvr>
                                        <p:cTn id="59" dur="500"/>
                                        <p:tgtEl>
                                          <p:spTgt spid="293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p:bldP spid="293894" grpId="0"/>
      <p:bldP spid="293896" grpId="0"/>
      <p:bldP spid="293897" grpId="0"/>
      <p:bldP spid="293898" grpId="0" animBg="1"/>
      <p:bldP spid="293898" grpId="1" animBg="1"/>
      <p:bldP spid="293909" grpId="0" animBg="1"/>
      <p:bldP spid="293910" grpId="0" animBg="1"/>
      <p:bldP spid="293911" grpId="0"/>
      <p:bldP spid="293916" grpId="0" animBg="1"/>
      <p:bldP spid="293917" grpId="0" animBg="1"/>
      <p:bldP spid="293918" grpId="0" animBg="1"/>
      <p:bldP spid="2939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Text Box 4"/>
          <p:cNvSpPr txBox="1">
            <a:spLocks noChangeArrowheads="1"/>
          </p:cNvSpPr>
          <p:nvPr/>
        </p:nvSpPr>
        <p:spPr bwMode="auto">
          <a:xfrm>
            <a:off x="900113" y="1047750"/>
            <a:ext cx="5616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dirty="0">
                <a:solidFill>
                  <a:srgbClr val="0033CC"/>
                </a:solidFill>
                <a:latin typeface="楷体" panose="02010609060101010101" pitchFamily="49" charset="-122"/>
                <a:ea typeface="楷体" panose="02010609060101010101" pitchFamily="49" charset="-122"/>
              </a:rPr>
              <a:t>2</a:t>
            </a:r>
            <a:r>
              <a:rPr lang="zh-CN" altLang="en-US" sz="2800" dirty="0">
                <a:solidFill>
                  <a:srgbClr val="0033CC"/>
                </a:solidFill>
                <a:latin typeface="楷体" panose="02010609060101010101" pitchFamily="49" charset="-122"/>
                <a:ea typeface="楷体" panose="02010609060101010101" pitchFamily="49" charset="-122"/>
              </a:rPr>
              <a:t>、球面腔的稳定性判据</a:t>
            </a:r>
          </a:p>
        </p:txBody>
      </p:sp>
      <p:sp>
        <p:nvSpPr>
          <p:cNvPr id="294918" name="Text Box 6"/>
          <p:cNvSpPr txBox="1">
            <a:spLocks noChangeArrowheads="1"/>
          </p:cNvSpPr>
          <p:nvPr/>
        </p:nvSpPr>
        <p:spPr bwMode="auto">
          <a:xfrm>
            <a:off x="900113" y="1628775"/>
            <a:ext cx="252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稳定腔</a:t>
            </a:r>
          </a:p>
        </p:txBody>
      </p:sp>
      <p:graphicFrame>
        <p:nvGraphicFramePr>
          <p:cNvPr id="294919" name="Object 7"/>
          <p:cNvGraphicFramePr>
            <a:graphicFrameLocks noChangeAspect="1"/>
          </p:cNvGraphicFramePr>
          <p:nvPr/>
        </p:nvGraphicFramePr>
        <p:xfrm>
          <a:off x="2268538" y="5373688"/>
          <a:ext cx="1827212" cy="955675"/>
        </p:xfrm>
        <a:graphic>
          <a:graphicData uri="http://schemas.openxmlformats.org/presentationml/2006/ole">
            <mc:AlternateContent xmlns:mc="http://schemas.openxmlformats.org/markup-compatibility/2006">
              <mc:Choice xmlns:v="urn:schemas-microsoft-com:vml" Requires="v">
                <p:oleObj spid="_x0000_s63493" name="公式" r:id="rId3" imgW="774360" imgH="393480" progId="Equation.3">
                  <p:embed/>
                </p:oleObj>
              </mc:Choice>
              <mc:Fallback>
                <p:oleObj name="公式" r:id="rId3" imgW="7743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5373688"/>
                        <a:ext cx="1827212" cy="9556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4920" name="AutoShape 8"/>
          <p:cNvSpPr>
            <a:spLocks noChangeArrowheads="1"/>
          </p:cNvSpPr>
          <p:nvPr/>
        </p:nvSpPr>
        <p:spPr bwMode="auto">
          <a:xfrm>
            <a:off x="5148263" y="3357563"/>
            <a:ext cx="420687" cy="360362"/>
          </a:xfrm>
          <a:prstGeom prst="rightArrow">
            <a:avLst>
              <a:gd name="adj1" fmla="val 50000"/>
              <a:gd name="adj2" fmla="val 29185"/>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graphicFrame>
        <p:nvGraphicFramePr>
          <p:cNvPr id="294921" name="Object 9"/>
          <p:cNvGraphicFramePr>
            <a:graphicFrameLocks noChangeAspect="1"/>
          </p:cNvGraphicFramePr>
          <p:nvPr/>
        </p:nvGraphicFramePr>
        <p:xfrm>
          <a:off x="5651500" y="3213100"/>
          <a:ext cx="344488" cy="581025"/>
        </p:xfrm>
        <a:graphic>
          <a:graphicData uri="http://schemas.openxmlformats.org/presentationml/2006/ole">
            <mc:AlternateContent xmlns:mc="http://schemas.openxmlformats.org/markup-compatibility/2006">
              <mc:Choice xmlns:v="urn:schemas-microsoft-com:vml" Requires="v">
                <p:oleObj spid="_x0000_s63494" name="公式" r:id="rId5" imgW="126720" imgH="203040" progId="Equation.3">
                  <p:embed/>
                </p:oleObj>
              </mc:Choice>
              <mc:Fallback>
                <p:oleObj name="公式" r:id="rId5" imgW="1267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3213100"/>
                        <a:ext cx="344488"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4922" name="Object 10"/>
          <p:cNvGraphicFramePr>
            <a:graphicFrameLocks noChangeAspect="1"/>
          </p:cNvGraphicFramePr>
          <p:nvPr/>
        </p:nvGraphicFramePr>
        <p:xfrm>
          <a:off x="2771775" y="4365625"/>
          <a:ext cx="3384550" cy="857250"/>
        </p:xfrm>
        <a:graphic>
          <a:graphicData uri="http://schemas.openxmlformats.org/presentationml/2006/ole">
            <mc:AlternateContent xmlns:mc="http://schemas.openxmlformats.org/markup-compatibility/2006">
              <mc:Choice xmlns:v="urn:schemas-microsoft-com:vml" Requires="v">
                <p:oleObj spid="_x0000_s63495" name="公式" r:id="rId7" imgW="1269720" imgH="393480" progId="Equation.3">
                  <p:embed/>
                </p:oleObj>
              </mc:Choice>
              <mc:Fallback>
                <p:oleObj name="公式" r:id="rId7" imgW="126972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4365625"/>
                        <a:ext cx="3384550" cy="857250"/>
                      </a:xfrm>
                      <a:prstGeom prst="rect">
                        <a:avLst/>
                      </a:prstGeom>
                      <a:solidFill>
                        <a:srgbClr val="FFFF66">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4923" name="Text Box 11"/>
          <p:cNvSpPr txBox="1">
            <a:spLocks noChangeArrowheads="1"/>
          </p:cNvSpPr>
          <p:nvPr/>
        </p:nvSpPr>
        <p:spPr bwMode="auto">
          <a:xfrm>
            <a:off x="5940425" y="3213100"/>
            <a:ext cx="1468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为实数</a:t>
            </a:r>
          </a:p>
        </p:txBody>
      </p:sp>
      <p:sp>
        <p:nvSpPr>
          <p:cNvPr id="294925" name="Text Box 13"/>
          <p:cNvSpPr txBox="1">
            <a:spLocks noChangeArrowheads="1"/>
          </p:cNvSpPr>
          <p:nvPr/>
        </p:nvSpPr>
        <p:spPr bwMode="auto">
          <a:xfrm>
            <a:off x="971550" y="3284538"/>
            <a:ext cx="4176713" cy="541337"/>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i="1" dirty="0">
                <a:latin typeface="楷体" panose="02010609060101010101" pitchFamily="49" charset="-122"/>
                <a:ea typeface="楷体" panose="02010609060101010101" pitchFamily="49" charset="-122"/>
              </a:rPr>
              <a:t>A</a:t>
            </a:r>
            <a:r>
              <a:rPr lang="en-US" altLang="zh-CN" sz="2800" baseline="-250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a:t>
            </a:r>
            <a:r>
              <a:rPr lang="en-US" altLang="zh-CN" sz="2800" i="1" dirty="0" err="1">
                <a:latin typeface="楷体" panose="02010609060101010101" pitchFamily="49" charset="-122"/>
                <a:ea typeface="楷体" panose="02010609060101010101" pitchFamily="49" charset="-122"/>
              </a:rPr>
              <a:t>B</a:t>
            </a:r>
            <a:r>
              <a:rPr lang="en-US" altLang="zh-CN" sz="2800" baseline="-25000" dirty="0" err="1">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a:t>
            </a:r>
            <a:r>
              <a:rPr lang="en-US" altLang="zh-CN" sz="2800" i="1" dirty="0">
                <a:latin typeface="楷体" panose="02010609060101010101" pitchFamily="49" charset="-122"/>
                <a:ea typeface="楷体" panose="02010609060101010101" pitchFamily="49" charset="-122"/>
              </a:rPr>
              <a:t>C</a:t>
            </a:r>
            <a:r>
              <a:rPr lang="en-US" altLang="zh-CN" sz="2800" baseline="-250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a:t>
            </a:r>
            <a:r>
              <a:rPr lang="en-US" altLang="zh-CN" sz="2800" i="1" dirty="0" err="1">
                <a:latin typeface="楷体" panose="02010609060101010101" pitchFamily="49" charset="-122"/>
                <a:ea typeface="楷体" panose="02010609060101010101" pitchFamily="49" charset="-122"/>
              </a:rPr>
              <a:t>D</a:t>
            </a:r>
            <a:r>
              <a:rPr lang="en-US" altLang="zh-CN" sz="2800" baseline="-25000" dirty="0" err="1">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保持有限</a:t>
            </a:r>
            <a:endParaRPr lang="zh-CN" altLang="el-GR" sz="2800" dirty="0">
              <a:latin typeface="楷体" panose="02010609060101010101" pitchFamily="49" charset="-122"/>
              <a:ea typeface="楷体" panose="02010609060101010101" pitchFamily="49" charset="-122"/>
            </a:endParaRPr>
          </a:p>
        </p:txBody>
      </p:sp>
      <p:sp>
        <p:nvSpPr>
          <p:cNvPr id="294928" name="AutoShape 16"/>
          <p:cNvSpPr>
            <a:spLocks noChangeArrowheads="1"/>
          </p:cNvSpPr>
          <p:nvPr/>
        </p:nvSpPr>
        <p:spPr bwMode="auto">
          <a:xfrm>
            <a:off x="1258888" y="5661025"/>
            <a:ext cx="420687" cy="360363"/>
          </a:xfrm>
          <a:prstGeom prst="rightArrow">
            <a:avLst>
              <a:gd name="adj1" fmla="val 50000"/>
              <a:gd name="adj2" fmla="val 29185"/>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4929" name="AutoShape 17"/>
          <p:cNvSpPr>
            <a:spLocks noChangeArrowheads="1"/>
          </p:cNvSpPr>
          <p:nvPr/>
        </p:nvSpPr>
        <p:spPr bwMode="auto">
          <a:xfrm>
            <a:off x="5148263" y="5589588"/>
            <a:ext cx="420687" cy="360362"/>
          </a:xfrm>
          <a:prstGeom prst="rightArrow">
            <a:avLst>
              <a:gd name="adj1" fmla="val 50000"/>
              <a:gd name="adj2" fmla="val 29185"/>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4930" name="Text Box 18"/>
          <p:cNvSpPr txBox="1">
            <a:spLocks noChangeArrowheads="1"/>
          </p:cNvSpPr>
          <p:nvPr/>
        </p:nvSpPr>
        <p:spPr bwMode="auto">
          <a:xfrm>
            <a:off x="5867400" y="5516563"/>
            <a:ext cx="1470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稳定腔</a:t>
            </a:r>
          </a:p>
        </p:txBody>
      </p:sp>
      <p:sp>
        <p:nvSpPr>
          <p:cNvPr id="294934" name="Text Box 22"/>
          <p:cNvSpPr txBox="1">
            <a:spLocks noChangeArrowheads="1"/>
          </p:cNvSpPr>
          <p:nvPr/>
        </p:nvSpPr>
        <p:spPr bwMode="auto">
          <a:xfrm>
            <a:off x="900113" y="2276475"/>
            <a:ext cx="7993062" cy="523220"/>
          </a:xfrm>
          <a:prstGeom prst="rect">
            <a:avLst/>
          </a:prstGeom>
          <a:noFill/>
          <a:ln w="28575" algn="ctr">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ea typeface="楷体" panose="02010609060101010101" pitchFamily="49" charset="-122"/>
              </a:rPr>
              <a:t>傍轴光线在腔内往返任意次而不致横向逸出腔外</a:t>
            </a:r>
          </a:p>
        </p:txBody>
      </p:sp>
      <p:sp>
        <p:nvSpPr>
          <p:cNvPr id="294935" name="AutoShape 23"/>
          <p:cNvSpPr>
            <a:spLocks noChangeArrowheads="1"/>
          </p:cNvSpPr>
          <p:nvPr/>
        </p:nvSpPr>
        <p:spPr bwMode="auto">
          <a:xfrm>
            <a:off x="2268538" y="2852738"/>
            <a:ext cx="287337" cy="431800"/>
          </a:xfrm>
          <a:prstGeom prst="downArrow">
            <a:avLst>
              <a:gd name="adj1" fmla="val 50000"/>
              <a:gd name="adj2" fmla="val 37569"/>
            </a:avLst>
          </a:prstGeom>
          <a:solidFill>
            <a:srgbClr val="FFFF00"/>
          </a:solidFill>
          <a:ln w="9525" algn="ctr">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Tree>
    <p:extLst>
      <p:ext uri="{BB962C8B-B14F-4D97-AF65-F5344CB8AC3E}">
        <p14:creationId xmlns:p14="http://schemas.microsoft.com/office/powerpoint/2010/main" val="41784302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4916">
                                            <p:txEl>
                                              <p:pRg st="0" end="0"/>
                                            </p:txEl>
                                          </p:spTgt>
                                        </p:tgtEl>
                                        <p:attrNameLst>
                                          <p:attrName>style.visibility</p:attrName>
                                        </p:attrNameLst>
                                      </p:cBhvr>
                                      <p:to>
                                        <p:strVal val="visible"/>
                                      </p:to>
                                    </p:set>
                                    <p:animEffect transition="in" filter="box(in)">
                                      <p:cBhvr>
                                        <p:cTn id="7" dur="500"/>
                                        <p:tgtEl>
                                          <p:spTgt spid="2949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94918">
                                            <p:txEl>
                                              <p:pRg st="0" end="0"/>
                                            </p:txEl>
                                          </p:spTgt>
                                        </p:tgtEl>
                                        <p:attrNameLst>
                                          <p:attrName>style.visibility</p:attrName>
                                        </p:attrNameLst>
                                      </p:cBhvr>
                                      <p:to>
                                        <p:strVal val="visible"/>
                                      </p:to>
                                    </p:set>
                                    <p:animEffect transition="in" filter="box(in)">
                                      <p:cBhvr>
                                        <p:cTn id="12" dur="500"/>
                                        <p:tgtEl>
                                          <p:spTgt spid="2949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493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493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94925"/>
                                        </p:tgtEl>
                                        <p:attrNameLst>
                                          <p:attrName>style.visibility</p:attrName>
                                        </p:attrNameLst>
                                      </p:cBhvr>
                                      <p:to>
                                        <p:strVal val="visible"/>
                                      </p:to>
                                    </p:set>
                                    <p:animEffect transition="in" filter="box(in)">
                                      <p:cBhvr>
                                        <p:cTn id="25" dur="500"/>
                                        <p:tgtEl>
                                          <p:spTgt spid="2949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294920"/>
                                        </p:tgtEl>
                                        <p:attrNameLst>
                                          <p:attrName>style.visibility</p:attrName>
                                        </p:attrNameLst>
                                      </p:cBhvr>
                                      <p:to>
                                        <p:strVal val="visible"/>
                                      </p:to>
                                    </p:set>
                                    <p:animEffect transition="in" filter="diamond(in)">
                                      <p:cBhvr>
                                        <p:cTn id="30" dur="500"/>
                                        <p:tgtEl>
                                          <p:spTgt spid="29492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94921"/>
                                        </p:tgtEl>
                                        <p:attrNameLst>
                                          <p:attrName>style.visibility</p:attrName>
                                        </p:attrNameLst>
                                      </p:cBhvr>
                                      <p:to>
                                        <p:strVal val="visible"/>
                                      </p:to>
                                    </p:set>
                                    <p:animEffect transition="in" filter="blinds(horizontal)">
                                      <p:cBhvr>
                                        <p:cTn id="35" dur="500"/>
                                        <p:tgtEl>
                                          <p:spTgt spid="29492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94923"/>
                                        </p:tgtEl>
                                        <p:attrNameLst>
                                          <p:attrName>style.visibility</p:attrName>
                                        </p:attrNameLst>
                                      </p:cBhvr>
                                      <p:to>
                                        <p:strVal val="visible"/>
                                      </p:to>
                                    </p:set>
                                    <p:animEffect transition="in" filter="blinds(horizontal)">
                                      <p:cBhvr>
                                        <p:cTn id="38" dur="500"/>
                                        <p:tgtEl>
                                          <p:spTgt spid="2949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94922"/>
                                        </p:tgtEl>
                                        <p:attrNameLst>
                                          <p:attrName>style.visibility</p:attrName>
                                        </p:attrNameLst>
                                      </p:cBhvr>
                                      <p:to>
                                        <p:strVal val="visible"/>
                                      </p:to>
                                    </p:set>
                                    <p:animEffect transition="in" filter="blinds(horizontal)">
                                      <p:cBhvr>
                                        <p:cTn id="43" dur="500"/>
                                        <p:tgtEl>
                                          <p:spTgt spid="29492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8" presetClass="entr" presetSubtype="16" fill="hold" grpId="0" nodeType="clickEffect">
                                  <p:stCondLst>
                                    <p:cond delay="0"/>
                                  </p:stCondLst>
                                  <p:childTnLst>
                                    <p:set>
                                      <p:cBhvr>
                                        <p:cTn id="47" dur="1" fill="hold">
                                          <p:stCondLst>
                                            <p:cond delay="0"/>
                                          </p:stCondLst>
                                        </p:cTn>
                                        <p:tgtEl>
                                          <p:spTgt spid="294928"/>
                                        </p:tgtEl>
                                        <p:attrNameLst>
                                          <p:attrName>style.visibility</p:attrName>
                                        </p:attrNameLst>
                                      </p:cBhvr>
                                      <p:to>
                                        <p:strVal val="visible"/>
                                      </p:to>
                                    </p:set>
                                    <p:animEffect transition="in" filter="diamond(in)">
                                      <p:cBhvr>
                                        <p:cTn id="48" dur="500"/>
                                        <p:tgtEl>
                                          <p:spTgt spid="2949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nodeType="clickEffect">
                                  <p:stCondLst>
                                    <p:cond delay="0"/>
                                  </p:stCondLst>
                                  <p:childTnLst>
                                    <p:set>
                                      <p:cBhvr>
                                        <p:cTn id="52" dur="1" fill="hold">
                                          <p:stCondLst>
                                            <p:cond delay="0"/>
                                          </p:stCondLst>
                                        </p:cTn>
                                        <p:tgtEl>
                                          <p:spTgt spid="294919"/>
                                        </p:tgtEl>
                                        <p:attrNameLst>
                                          <p:attrName>style.visibility</p:attrName>
                                        </p:attrNameLst>
                                      </p:cBhvr>
                                      <p:to>
                                        <p:strVal val="visible"/>
                                      </p:to>
                                    </p:set>
                                    <p:animEffect transition="in" filter="checkerboard(across)">
                                      <p:cBhvr>
                                        <p:cTn id="53" dur="500"/>
                                        <p:tgtEl>
                                          <p:spTgt spid="29491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8" presetClass="entr" presetSubtype="16" fill="hold" grpId="0" nodeType="clickEffect">
                                  <p:stCondLst>
                                    <p:cond delay="0"/>
                                  </p:stCondLst>
                                  <p:childTnLst>
                                    <p:set>
                                      <p:cBhvr>
                                        <p:cTn id="57" dur="1" fill="hold">
                                          <p:stCondLst>
                                            <p:cond delay="0"/>
                                          </p:stCondLst>
                                        </p:cTn>
                                        <p:tgtEl>
                                          <p:spTgt spid="294929"/>
                                        </p:tgtEl>
                                        <p:attrNameLst>
                                          <p:attrName>style.visibility</p:attrName>
                                        </p:attrNameLst>
                                      </p:cBhvr>
                                      <p:to>
                                        <p:strVal val="visible"/>
                                      </p:to>
                                    </p:set>
                                    <p:animEffect transition="in" filter="diamond(in)">
                                      <p:cBhvr>
                                        <p:cTn id="58" dur="500"/>
                                        <p:tgtEl>
                                          <p:spTgt spid="29492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294930">
                                            <p:txEl>
                                              <p:pRg st="0" end="0"/>
                                            </p:txEl>
                                          </p:spTgt>
                                        </p:tgtEl>
                                        <p:attrNameLst>
                                          <p:attrName>style.visibility</p:attrName>
                                        </p:attrNameLst>
                                      </p:cBhvr>
                                      <p:to>
                                        <p:strVal val="visible"/>
                                      </p:to>
                                    </p:set>
                                    <p:animEffect transition="in" filter="box(in)">
                                      <p:cBhvr>
                                        <p:cTn id="63" dur="500"/>
                                        <p:tgtEl>
                                          <p:spTgt spid="2949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0" grpId="0" animBg="1"/>
      <p:bldP spid="294923" grpId="0"/>
      <p:bldP spid="294925" grpId="0" animBg="1"/>
      <p:bldP spid="294928" grpId="0" animBg="1"/>
      <p:bldP spid="294929" grpId="0" animBg="1"/>
      <p:bldP spid="294934" grpId="0" animBg="1"/>
      <p:bldP spid="29493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Text Box 4"/>
          <p:cNvSpPr txBox="1">
            <a:spLocks noChangeArrowheads="1"/>
          </p:cNvSpPr>
          <p:nvPr/>
        </p:nvSpPr>
        <p:spPr bwMode="auto">
          <a:xfrm>
            <a:off x="827088" y="1412875"/>
            <a:ext cx="8316912" cy="98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10000"/>
              </a:lnSpc>
              <a:spcBef>
                <a:spcPct val="0"/>
              </a:spcBef>
            </a:pPr>
            <a:r>
              <a:rPr lang="zh-CN" altLang="en-US" sz="2800" dirty="0">
                <a:latin typeface="楷体" panose="02010609060101010101" pitchFamily="49" charset="-122"/>
                <a:ea typeface="楷体" panose="02010609060101010101" pitchFamily="49" charset="-122"/>
              </a:rPr>
              <a:t>任何傍轴光线可在腔内往返无限多次不会横向逸出腔外</a:t>
            </a:r>
            <a:r>
              <a:rPr lang="zh-CN" altLang="en-US" sz="2800" dirty="0">
                <a:latin typeface="楷体" panose="02010609060101010101" pitchFamily="49" charset="-122"/>
                <a:ea typeface="楷体" panose="02010609060101010101" pitchFamily="49" charset="-122"/>
                <a:sym typeface="Symbol" pitchFamily="18" charset="2"/>
              </a:rPr>
              <a:t>，</a:t>
            </a:r>
            <a:r>
              <a:rPr lang="zh-CN" altLang="en-US" sz="2800" dirty="0">
                <a:latin typeface="楷体" panose="02010609060101010101" pitchFamily="49" charset="-122"/>
                <a:ea typeface="楷体" panose="02010609060101010101" pitchFamily="49" charset="-122"/>
              </a:rPr>
              <a:t>几何偏折损耗小（为零），为低损耗腔</a:t>
            </a:r>
            <a:r>
              <a:rPr lang="en-US" altLang="zh-CN" sz="2800" dirty="0">
                <a:latin typeface="楷体" panose="02010609060101010101" pitchFamily="49" charset="-122"/>
                <a:ea typeface="楷体" panose="02010609060101010101" pitchFamily="49" charset="-122"/>
              </a:rPr>
              <a:t>.</a:t>
            </a:r>
          </a:p>
        </p:txBody>
      </p:sp>
      <p:sp>
        <p:nvSpPr>
          <p:cNvPr id="306181" name="Text Box 5"/>
          <p:cNvSpPr txBox="1">
            <a:spLocks noChangeArrowheads="1"/>
          </p:cNvSpPr>
          <p:nvPr/>
        </p:nvSpPr>
        <p:spPr bwMode="auto">
          <a:xfrm>
            <a:off x="755650" y="836613"/>
            <a:ext cx="8891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i="1" dirty="0" err="1">
                <a:latin typeface="Times New Roman" pitchFamily="18" charset="0"/>
                <a:ea typeface="楷体" panose="02010609060101010101" pitchFamily="49" charset="-122"/>
              </a:rPr>
              <a:t>r</a:t>
            </a:r>
            <a:r>
              <a:rPr lang="en-US" altLang="zh-CN" sz="2800" baseline="-25000" dirty="0" err="1">
                <a:latin typeface="Times New Roman" pitchFamily="18" charset="0"/>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a:t>
            </a:r>
            <a:r>
              <a:rPr lang="el-GR" altLang="zh-CN" sz="2800" i="1" dirty="0">
                <a:latin typeface="楷体" panose="02010609060101010101" pitchFamily="49" charset="-122"/>
                <a:ea typeface="楷体" panose="02010609060101010101" pitchFamily="49" charset="-122"/>
              </a:rPr>
              <a:t>θ</a:t>
            </a:r>
            <a:r>
              <a:rPr lang="en-US" altLang="zh-CN" sz="2800" baseline="-250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随</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增大而周期性发生变化，但始终保持有限。</a:t>
            </a:r>
            <a:endParaRPr lang="zh-CN" altLang="el-GR" sz="2800" dirty="0">
              <a:latin typeface="楷体" panose="02010609060101010101" pitchFamily="49" charset="-122"/>
              <a:ea typeface="楷体" panose="02010609060101010101" pitchFamily="49" charset="-122"/>
            </a:endParaRPr>
          </a:p>
        </p:txBody>
      </p:sp>
      <p:sp>
        <p:nvSpPr>
          <p:cNvPr id="306182" name="Text Box 6"/>
          <p:cNvSpPr txBox="1">
            <a:spLocks noChangeArrowheads="1"/>
          </p:cNvSpPr>
          <p:nvPr/>
        </p:nvSpPr>
        <p:spPr bwMode="auto">
          <a:xfrm>
            <a:off x="755650" y="2492375"/>
            <a:ext cx="244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两种情况：</a:t>
            </a:r>
            <a:endParaRPr lang="zh-CN" altLang="en-US" sz="2800" dirty="0">
              <a:ea typeface="楷体" panose="02010609060101010101" pitchFamily="49" charset="-122"/>
            </a:endParaRPr>
          </a:p>
        </p:txBody>
      </p:sp>
      <p:sp>
        <p:nvSpPr>
          <p:cNvPr id="306183" name="Text Box 7"/>
          <p:cNvSpPr txBox="1">
            <a:spLocks noChangeArrowheads="1"/>
          </p:cNvSpPr>
          <p:nvPr/>
        </p:nvSpPr>
        <p:spPr bwMode="auto">
          <a:xfrm>
            <a:off x="827088" y="3141663"/>
            <a:ext cx="7993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dirty="0">
                <a:ea typeface="楷体" panose="02010609060101010101" pitchFamily="49" charset="-122"/>
              </a:rPr>
              <a:t>①</a:t>
            </a:r>
            <a:r>
              <a:rPr lang="zh-CN" altLang="en-US" sz="2800" dirty="0">
                <a:ea typeface="楷体" panose="02010609060101010101" pitchFamily="49" charset="-122"/>
              </a:rPr>
              <a:t>傍轴光线在腔内有限次往返即自行闭合，形成简并光束。</a:t>
            </a:r>
          </a:p>
        </p:txBody>
      </p:sp>
      <p:pic>
        <p:nvPicPr>
          <p:cNvPr id="30618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149725"/>
            <a:ext cx="4105275" cy="1901825"/>
          </a:xfrm>
          <a:prstGeom prst="rect">
            <a:avLst/>
          </a:prstGeom>
          <a:noFill/>
          <a:ln w="9525">
            <a:solidFill>
              <a:srgbClr val="FF99CC"/>
            </a:solidFill>
            <a:miter lim="800000"/>
            <a:headEnd/>
            <a:tailEnd/>
          </a:ln>
          <a:extLst>
            <a:ext uri="{909E8E84-426E-40DD-AFC4-6F175D3DCCD1}">
              <a14:hiddenFill xmlns:a14="http://schemas.microsoft.com/office/drawing/2010/main">
                <a:solidFill>
                  <a:srgbClr val="FFFFFF"/>
                </a:solidFill>
              </a14:hiddenFill>
            </a:ext>
          </a:extLst>
        </p:spPr>
      </p:pic>
      <p:pic>
        <p:nvPicPr>
          <p:cNvPr id="30618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4005263"/>
            <a:ext cx="3671887" cy="2005012"/>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306186" name="Text Box 10"/>
          <p:cNvSpPr txBox="1">
            <a:spLocks noChangeArrowheads="1"/>
          </p:cNvSpPr>
          <p:nvPr/>
        </p:nvSpPr>
        <p:spPr bwMode="auto">
          <a:xfrm>
            <a:off x="2843213" y="6092825"/>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400" dirty="0">
                <a:latin typeface="楷体" panose="02010609060101010101" pitchFamily="49" charset="-122"/>
                <a:ea typeface="楷体" panose="02010609060101010101" pitchFamily="49" charset="-122"/>
              </a:rPr>
              <a:t>稳定腔中的简并光束例子</a:t>
            </a:r>
          </a:p>
        </p:txBody>
      </p:sp>
    </p:spTree>
    <p:extLst>
      <p:ext uri="{BB962C8B-B14F-4D97-AF65-F5344CB8AC3E}">
        <p14:creationId xmlns:p14="http://schemas.microsoft.com/office/powerpoint/2010/main" val="14726312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6181"/>
                                        </p:tgtEl>
                                        <p:attrNameLst>
                                          <p:attrName>style.visibility</p:attrName>
                                        </p:attrNameLst>
                                      </p:cBhvr>
                                      <p:to>
                                        <p:strVal val="visible"/>
                                      </p:to>
                                    </p:set>
                                    <p:animEffect transition="in" filter="box(in)">
                                      <p:cBhvr>
                                        <p:cTn id="7" dur="500"/>
                                        <p:tgtEl>
                                          <p:spTgt spid="306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06180">
                                            <p:txEl>
                                              <p:pRg st="0" end="0"/>
                                            </p:txEl>
                                          </p:spTgt>
                                        </p:tgtEl>
                                        <p:attrNameLst>
                                          <p:attrName>style.visibility</p:attrName>
                                        </p:attrNameLst>
                                      </p:cBhvr>
                                      <p:to>
                                        <p:strVal val="visible"/>
                                      </p:to>
                                    </p:set>
                                    <p:animEffect transition="in" filter="box(in)">
                                      <p:cBhvr>
                                        <p:cTn id="12" dur="500"/>
                                        <p:tgtEl>
                                          <p:spTgt spid="30618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06182">
                                            <p:txEl>
                                              <p:pRg st="0" end="0"/>
                                            </p:txEl>
                                          </p:spTgt>
                                        </p:tgtEl>
                                        <p:attrNameLst>
                                          <p:attrName>style.visibility</p:attrName>
                                        </p:attrNameLst>
                                      </p:cBhvr>
                                      <p:to>
                                        <p:strVal val="visible"/>
                                      </p:to>
                                    </p:set>
                                    <p:animEffect transition="in" filter="box(in)">
                                      <p:cBhvr>
                                        <p:cTn id="17" dur="500"/>
                                        <p:tgtEl>
                                          <p:spTgt spid="30618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06183">
                                            <p:txEl>
                                              <p:pRg st="0" end="0"/>
                                            </p:txEl>
                                          </p:spTgt>
                                        </p:tgtEl>
                                        <p:attrNameLst>
                                          <p:attrName>style.visibility</p:attrName>
                                        </p:attrNameLst>
                                      </p:cBhvr>
                                      <p:to>
                                        <p:strVal val="visible"/>
                                      </p:to>
                                    </p:set>
                                    <p:animEffect transition="in" filter="box(in)">
                                      <p:cBhvr>
                                        <p:cTn id="22" dur="500"/>
                                        <p:tgtEl>
                                          <p:spTgt spid="30618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06184"/>
                                        </p:tgtEl>
                                        <p:attrNameLst>
                                          <p:attrName>style.visibility</p:attrName>
                                        </p:attrNameLst>
                                      </p:cBhvr>
                                      <p:to>
                                        <p:strVal val="visible"/>
                                      </p:to>
                                    </p:set>
                                    <p:animEffect transition="in" filter="checkerboard(across)">
                                      <p:cBhvr>
                                        <p:cTn id="27" dur="500"/>
                                        <p:tgtEl>
                                          <p:spTgt spid="306184"/>
                                        </p:tgtEl>
                                      </p:cBhvr>
                                    </p:animEffect>
                                  </p:childTnLst>
                                </p:cTn>
                              </p:par>
                              <p:par>
                                <p:cTn id="28" presetID="5" presetClass="entr" presetSubtype="10" fill="hold" nodeType="withEffect">
                                  <p:stCondLst>
                                    <p:cond delay="0"/>
                                  </p:stCondLst>
                                  <p:childTnLst>
                                    <p:set>
                                      <p:cBhvr>
                                        <p:cTn id="29" dur="1" fill="hold">
                                          <p:stCondLst>
                                            <p:cond delay="0"/>
                                          </p:stCondLst>
                                        </p:cTn>
                                        <p:tgtEl>
                                          <p:spTgt spid="306185"/>
                                        </p:tgtEl>
                                        <p:attrNameLst>
                                          <p:attrName>style.visibility</p:attrName>
                                        </p:attrNameLst>
                                      </p:cBhvr>
                                      <p:to>
                                        <p:strVal val="visible"/>
                                      </p:to>
                                    </p:set>
                                    <p:animEffect transition="in" filter="checkerboard(across)">
                                      <p:cBhvr>
                                        <p:cTn id="30" dur="500"/>
                                        <p:tgtEl>
                                          <p:spTgt spid="3061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306186">
                                            <p:txEl>
                                              <p:pRg st="0" end="0"/>
                                            </p:txEl>
                                          </p:spTgt>
                                        </p:tgtEl>
                                        <p:attrNameLst>
                                          <p:attrName>style.visibility</p:attrName>
                                        </p:attrNameLst>
                                      </p:cBhvr>
                                      <p:to>
                                        <p:strVal val="visible"/>
                                      </p:to>
                                    </p:set>
                                    <p:animEffect transition="in" filter="box(in)">
                                      <p:cBhvr>
                                        <p:cTn id="35" dur="500"/>
                                        <p:tgtEl>
                                          <p:spTgt spid="3061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50" name="Text Box 22"/>
          <p:cNvSpPr txBox="1">
            <a:spLocks noChangeArrowheads="1"/>
          </p:cNvSpPr>
          <p:nvPr/>
        </p:nvSpPr>
        <p:spPr bwMode="auto">
          <a:xfrm>
            <a:off x="827088" y="1196975"/>
            <a:ext cx="81359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dirty="0">
                <a:ea typeface="楷体" panose="02010609060101010101" pitchFamily="49" charset="-122"/>
              </a:rPr>
              <a:t>②</a:t>
            </a:r>
            <a:r>
              <a:rPr lang="zh-CN" altLang="en-US" sz="2800" dirty="0">
                <a:ea typeface="楷体" panose="02010609060101010101" pitchFamily="49" charset="-122"/>
              </a:rPr>
              <a:t>傍轴光线可在腔内往返而不溢出腔外，但在腔内往返时始终不能自行闭合，是非简并光束。</a:t>
            </a:r>
          </a:p>
        </p:txBody>
      </p:sp>
      <p:sp>
        <p:nvSpPr>
          <p:cNvPr id="304154" name="Text Box 26"/>
          <p:cNvSpPr txBox="1">
            <a:spLocks noChangeArrowheads="1"/>
          </p:cNvSpPr>
          <p:nvPr/>
        </p:nvSpPr>
        <p:spPr bwMode="auto">
          <a:xfrm>
            <a:off x="684213" y="2636838"/>
            <a:ext cx="8459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solidFill>
                  <a:srgbClr val="FF0066"/>
                </a:solidFill>
                <a:latin typeface="楷体" panose="02010609060101010101" pitchFamily="49" charset="-122"/>
                <a:ea typeface="楷体" panose="02010609060101010101" pitchFamily="49" charset="-122"/>
              </a:rPr>
              <a:t>稳定腔是一般激光原理技术课程中重点介绍的腔！</a:t>
            </a:r>
          </a:p>
        </p:txBody>
      </p:sp>
    </p:spTree>
    <p:extLst>
      <p:ext uri="{BB962C8B-B14F-4D97-AF65-F5344CB8AC3E}">
        <p14:creationId xmlns:p14="http://schemas.microsoft.com/office/powerpoint/2010/main" val="14870174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4150">
                                            <p:txEl>
                                              <p:pRg st="0" end="0"/>
                                            </p:txEl>
                                          </p:spTgt>
                                        </p:tgtEl>
                                        <p:attrNameLst>
                                          <p:attrName>style.visibility</p:attrName>
                                        </p:attrNameLst>
                                      </p:cBhvr>
                                      <p:to>
                                        <p:strVal val="visible"/>
                                      </p:to>
                                    </p:set>
                                    <p:animEffect transition="in" filter="box(in)">
                                      <p:cBhvr>
                                        <p:cTn id="7" dur="500"/>
                                        <p:tgtEl>
                                          <p:spTgt spid="3041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04154">
                                            <p:txEl>
                                              <p:pRg st="0" end="0"/>
                                            </p:txEl>
                                          </p:spTgt>
                                        </p:tgtEl>
                                        <p:attrNameLst>
                                          <p:attrName>style.visibility</p:attrName>
                                        </p:attrNameLst>
                                      </p:cBhvr>
                                      <p:to>
                                        <p:strVal val="visible"/>
                                      </p:to>
                                    </p:set>
                                    <p:animEffect transition="in" filter="box(in)">
                                      <p:cBhvr>
                                        <p:cTn id="12" dur="500"/>
                                        <p:tgtEl>
                                          <p:spTgt spid="3041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1" name="Text Box 5"/>
          <p:cNvSpPr txBox="1">
            <a:spLocks noChangeArrowheads="1"/>
          </p:cNvSpPr>
          <p:nvPr/>
        </p:nvSpPr>
        <p:spPr bwMode="auto">
          <a:xfrm>
            <a:off x="647700" y="981075"/>
            <a:ext cx="2808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非稳定腔</a:t>
            </a:r>
          </a:p>
        </p:txBody>
      </p:sp>
      <p:graphicFrame>
        <p:nvGraphicFramePr>
          <p:cNvPr id="295945" name="Object 9"/>
          <p:cNvGraphicFramePr>
            <a:graphicFrameLocks noChangeAspect="1"/>
          </p:cNvGraphicFramePr>
          <p:nvPr/>
        </p:nvGraphicFramePr>
        <p:xfrm>
          <a:off x="806450" y="1609725"/>
          <a:ext cx="1851025" cy="955675"/>
        </p:xfrm>
        <a:graphic>
          <a:graphicData uri="http://schemas.openxmlformats.org/presentationml/2006/ole">
            <mc:AlternateContent xmlns:mc="http://schemas.openxmlformats.org/markup-compatibility/2006">
              <mc:Choice xmlns:v="urn:schemas-microsoft-com:vml" Requires="v">
                <p:oleObj spid="_x0000_s64516" name="公式" r:id="rId3" imgW="761760" imgH="393480" progId="Equation.3">
                  <p:embed/>
                </p:oleObj>
              </mc:Choice>
              <mc:Fallback>
                <p:oleObj name="公式" r:id="rId3" imgW="7617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450" y="1609725"/>
                        <a:ext cx="1851025" cy="9556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5946" name="AutoShape 10"/>
          <p:cNvSpPr>
            <a:spLocks noChangeArrowheads="1"/>
          </p:cNvSpPr>
          <p:nvPr/>
        </p:nvSpPr>
        <p:spPr bwMode="auto">
          <a:xfrm>
            <a:off x="2808288" y="1898650"/>
            <a:ext cx="433387" cy="360363"/>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graphicFrame>
        <p:nvGraphicFramePr>
          <p:cNvPr id="295947" name="Object 11"/>
          <p:cNvGraphicFramePr>
            <a:graphicFrameLocks noChangeAspect="1"/>
          </p:cNvGraphicFramePr>
          <p:nvPr/>
        </p:nvGraphicFramePr>
        <p:xfrm>
          <a:off x="3382963" y="1682750"/>
          <a:ext cx="407987" cy="666750"/>
        </p:xfrm>
        <a:graphic>
          <a:graphicData uri="http://schemas.openxmlformats.org/presentationml/2006/ole">
            <mc:AlternateContent xmlns:mc="http://schemas.openxmlformats.org/markup-compatibility/2006">
              <mc:Choice xmlns:v="urn:schemas-microsoft-com:vml" Requires="v">
                <p:oleObj spid="_x0000_s64517" name="公式" r:id="rId5" imgW="126720" imgH="203040" progId="Equation.3">
                  <p:embed/>
                </p:oleObj>
              </mc:Choice>
              <mc:Fallback>
                <p:oleObj name="公式" r:id="rId5" imgW="1267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2963" y="1682750"/>
                        <a:ext cx="407987" cy="6667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5948" name="Text Box 12"/>
          <p:cNvSpPr txBox="1">
            <a:spLocks noChangeArrowheads="1"/>
          </p:cNvSpPr>
          <p:nvPr/>
        </p:nvSpPr>
        <p:spPr bwMode="auto">
          <a:xfrm>
            <a:off x="3887788" y="1825625"/>
            <a:ext cx="1511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为复数</a:t>
            </a:r>
          </a:p>
        </p:txBody>
      </p:sp>
      <p:sp>
        <p:nvSpPr>
          <p:cNvPr id="295949" name="AutoShape 13"/>
          <p:cNvSpPr>
            <a:spLocks noChangeArrowheads="1"/>
          </p:cNvSpPr>
          <p:nvPr/>
        </p:nvSpPr>
        <p:spPr bwMode="auto">
          <a:xfrm>
            <a:off x="5327650" y="1897063"/>
            <a:ext cx="433388" cy="360362"/>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5950" name="Text Box 14"/>
          <p:cNvSpPr txBox="1">
            <a:spLocks noChangeArrowheads="1"/>
          </p:cNvSpPr>
          <p:nvPr/>
        </p:nvSpPr>
        <p:spPr bwMode="auto">
          <a:xfrm>
            <a:off x="5903913" y="1825625"/>
            <a:ext cx="3563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i="1">
                <a:latin typeface="仿宋_GB2312" pitchFamily="49" charset="-122"/>
                <a:ea typeface="仿宋_GB2312" pitchFamily="49" charset="-122"/>
              </a:rPr>
              <a:t>A</a:t>
            </a:r>
            <a:r>
              <a:rPr lang="en-US" altLang="zh-CN" sz="2800" baseline="-25000">
                <a:latin typeface="仿宋_GB2312" pitchFamily="49" charset="-122"/>
                <a:ea typeface="仿宋_GB2312" pitchFamily="49" charset="-122"/>
              </a:rPr>
              <a:t>n</a:t>
            </a:r>
            <a:r>
              <a:rPr lang="zh-CN" altLang="en-US" sz="2800">
                <a:latin typeface="仿宋_GB2312" pitchFamily="49" charset="-122"/>
                <a:ea typeface="仿宋_GB2312" pitchFamily="49" charset="-122"/>
              </a:rPr>
              <a:t>、</a:t>
            </a:r>
            <a:r>
              <a:rPr lang="en-US" altLang="zh-CN" sz="2800" i="1">
                <a:latin typeface="仿宋_GB2312" pitchFamily="49" charset="-122"/>
                <a:ea typeface="仿宋_GB2312" pitchFamily="49" charset="-122"/>
              </a:rPr>
              <a:t>B</a:t>
            </a:r>
            <a:r>
              <a:rPr lang="en-US" altLang="zh-CN" sz="2800" baseline="-25000">
                <a:latin typeface="仿宋_GB2312" pitchFamily="49" charset="-122"/>
                <a:ea typeface="仿宋_GB2312" pitchFamily="49" charset="-122"/>
              </a:rPr>
              <a:t>n</a:t>
            </a:r>
            <a:r>
              <a:rPr lang="zh-CN" altLang="en-US" sz="2800">
                <a:latin typeface="仿宋_GB2312" pitchFamily="49" charset="-122"/>
                <a:ea typeface="仿宋_GB2312" pitchFamily="49" charset="-122"/>
              </a:rPr>
              <a:t>、</a:t>
            </a:r>
            <a:r>
              <a:rPr lang="en-US" altLang="zh-CN" sz="2800" i="1">
                <a:latin typeface="仿宋_GB2312" pitchFamily="49" charset="-122"/>
                <a:ea typeface="仿宋_GB2312" pitchFamily="49" charset="-122"/>
              </a:rPr>
              <a:t>C</a:t>
            </a:r>
            <a:r>
              <a:rPr lang="en-US" altLang="zh-CN" sz="2800" baseline="-25000">
                <a:latin typeface="仿宋_GB2312" pitchFamily="49" charset="-122"/>
                <a:ea typeface="仿宋_GB2312" pitchFamily="49" charset="-122"/>
              </a:rPr>
              <a:t>n</a:t>
            </a:r>
            <a:r>
              <a:rPr lang="zh-CN" altLang="en-US" sz="2800">
                <a:latin typeface="仿宋_GB2312" pitchFamily="49" charset="-122"/>
                <a:ea typeface="仿宋_GB2312" pitchFamily="49" charset="-122"/>
              </a:rPr>
              <a:t>、</a:t>
            </a:r>
            <a:r>
              <a:rPr lang="en-US" altLang="zh-CN" sz="2800" i="1">
                <a:latin typeface="仿宋_GB2312" pitchFamily="49" charset="-122"/>
                <a:ea typeface="仿宋_GB2312" pitchFamily="49" charset="-122"/>
              </a:rPr>
              <a:t>D</a:t>
            </a:r>
            <a:r>
              <a:rPr lang="en-US" altLang="zh-CN" sz="2800" baseline="-25000">
                <a:latin typeface="仿宋_GB2312" pitchFamily="49" charset="-122"/>
                <a:ea typeface="仿宋_GB2312" pitchFamily="49" charset="-122"/>
              </a:rPr>
              <a:t>n</a:t>
            </a:r>
            <a:endParaRPr lang="el-GR" altLang="zh-CN" sz="2800">
              <a:latin typeface="仿宋_GB2312" pitchFamily="49" charset="-122"/>
              <a:ea typeface="仿宋_GB2312" pitchFamily="49" charset="-122"/>
            </a:endParaRPr>
          </a:p>
        </p:txBody>
      </p:sp>
      <p:sp>
        <p:nvSpPr>
          <p:cNvPr id="295951" name="Text Box 15"/>
          <p:cNvSpPr txBox="1">
            <a:spLocks noChangeArrowheads="1"/>
          </p:cNvSpPr>
          <p:nvPr/>
        </p:nvSpPr>
        <p:spPr bwMode="auto">
          <a:xfrm>
            <a:off x="647700" y="2492375"/>
            <a:ext cx="8820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i="1" dirty="0" err="1">
                <a:latin typeface="Times New Roman" pitchFamily="18" charset="0"/>
                <a:ea typeface="楷体" panose="02010609060101010101" pitchFamily="49" charset="-122"/>
              </a:rPr>
              <a:t>r</a:t>
            </a:r>
            <a:r>
              <a:rPr lang="en-US" altLang="zh-CN" sz="2800" baseline="-25000" dirty="0" err="1">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a:t>
            </a:r>
            <a:r>
              <a:rPr lang="el-GR" altLang="zh-CN" sz="2800" i="1" dirty="0">
                <a:latin typeface="楷体" panose="02010609060101010101" pitchFamily="49" charset="-122"/>
                <a:ea typeface="楷体" panose="02010609060101010101" pitchFamily="49" charset="-122"/>
              </a:rPr>
              <a:t>θ</a:t>
            </a:r>
            <a:r>
              <a:rPr lang="en-US" altLang="zh-CN" sz="2800" baseline="-250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随</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增大而指数式增加，是无界的。</a:t>
            </a:r>
            <a:endParaRPr lang="zh-CN" altLang="el-GR" sz="2800" dirty="0">
              <a:latin typeface="楷体" panose="02010609060101010101" pitchFamily="49" charset="-122"/>
              <a:ea typeface="楷体" panose="02010609060101010101" pitchFamily="49" charset="-122"/>
            </a:endParaRPr>
          </a:p>
        </p:txBody>
      </p:sp>
      <p:sp>
        <p:nvSpPr>
          <p:cNvPr id="295953" name="Text Box 17"/>
          <p:cNvSpPr txBox="1">
            <a:spLocks noChangeArrowheads="1"/>
          </p:cNvSpPr>
          <p:nvPr/>
        </p:nvSpPr>
        <p:spPr bwMode="auto">
          <a:xfrm>
            <a:off x="1042988" y="5300663"/>
            <a:ext cx="76327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gn="ctr" eaLnBrk="1" hangingPunct="1">
              <a:spcBef>
                <a:spcPct val="0"/>
              </a:spcBef>
            </a:pPr>
            <a:r>
              <a:rPr lang="zh-CN" altLang="en-US" sz="2800" dirty="0">
                <a:solidFill>
                  <a:srgbClr val="FF0066"/>
                </a:solidFill>
                <a:latin typeface="楷体" panose="02010609060101010101" pitchFamily="49" charset="-122"/>
                <a:ea typeface="楷体" panose="02010609060101010101" pitchFamily="49" charset="-122"/>
              </a:rPr>
              <a:t>非稳定腔对高质量、高功率激光器件的设计有重要作用！</a:t>
            </a:r>
          </a:p>
        </p:txBody>
      </p:sp>
      <p:sp>
        <p:nvSpPr>
          <p:cNvPr id="295954" name="Text Box 18"/>
          <p:cNvSpPr txBox="1">
            <a:spLocks noChangeArrowheads="1"/>
          </p:cNvSpPr>
          <p:nvPr/>
        </p:nvSpPr>
        <p:spPr bwMode="auto">
          <a:xfrm>
            <a:off x="1331913" y="3573463"/>
            <a:ext cx="518477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10000"/>
              </a:lnSpc>
              <a:spcBef>
                <a:spcPct val="0"/>
              </a:spcBef>
            </a:pPr>
            <a:r>
              <a:rPr lang="zh-CN" altLang="en-US" sz="2800" dirty="0">
                <a:latin typeface="楷体" panose="02010609060101010101" pitchFamily="49" charset="-122"/>
                <a:ea typeface="楷体" panose="02010609060101010101" pitchFamily="49" charset="-122"/>
              </a:rPr>
              <a:t>傍轴光线在腔内有限次往返后必然逸出腔外</a:t>
            </a:r>
            <a:r>
              <a:rPr lang="zh-CN" altLang="en-US" sz="2800" dirty="0">
                <a:latin typeface="楷体" panose="02010609060101010101" pitchFamily="49" charset="-122"/>
                <a:ea typeface="楷体" panose="02010609060101010101" pitchFamily="49" charset="-122"/>
                <a:sym typeface="Symbol" pitchFamily="18" charset="2"/>
              </a:rPr>
              <a:t>，</a:t>
            </a:r>
            <a:r>
              <a:rPr lang="zh-CN" altLang="en-US" sz="2800" dirty="0">
                <a:latin typeface="楷体" panose="02010609060101010101" pitchFamily="49" charset="-122"/>
                <a:ea typeface="楷体" panose="02010609060101010101" pitchFamily="49" charset="-122"/>
              </a:rPr>
              <a:t>几何偏折损耗大，必为高损耗腔</a:t>
            </a:r>
          </a:p>
        </p:txBody>
      </p:sp>
      <p:sp>
        <p:nvSpPr>
          <p:cNvPr id="295955" name="AutoShape 19"/>
          <p:cNvSpPr>
            <a:spLocks noChangeArrowheads="1"/>
          </p:cNvSpPr>
          <p:nvPr/>
        </p:nvSpPr>
        <p:spPr bwMode="auto">
          <a:xfrm>
            <a:off x="681038" y="4211638"/>
            <a:ext cx="433387" cy="360362"/>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5956" name="AutoShape 20"/>
          <p:cNvSpPr>
            <a:spLocks noChangeArrowheads="1"/>
          </p:cNvSpPr>
          <p:nvPr/>
        </p:nvSpPr>
        <p:spPr bwMode="auto">
          <a:xfrm>
            <a:off x="6657975" y="4067175"/>
            <a:ext cx="433388" cy="360363"/>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5957" name="Text Box 21"/>
          <p:cNvSpPr txBox="1">
            <a:spLocks noChangeArrowheads="1"/>
          </p:cNvSpPr>
          <p:nvPr/>
        </p:nvSpPr>
        <p:spPr bwMode="auto">
          <a:xfrm>
            <a:off x="7162800" y="3924300"/>
            <a:ext cx="165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非稳定腔</a:t>
            </a:r>
          </a:p>
        </p:txBody>
      </p:sp>
    </p:spTree>
    <p:extLst>
      <p:ext uri="{BB962C8B-B14F-4D97-AF65-F5344CB8AC3E}">
        <p14:creationId xmlns:p14="http://schemas.microsoft.com/office/powerpoint/2010/main" val="13236772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5941">
                                            <p:txEl>
                                              <p:pRg st="0" end="0"/>
                                            </p:txEl>
                                          </p:spTgt>
                                        </p:tgtEl>
                                        <p:attrNameLst>
                                          <p:attrName>style.visibility</p:attrName>
                                        </p:attrNameLst>
                                      </p:cBhvr>
                                      <p:to>
                                        <p:strVal val="visible"/>
                                      </p:to>
                                    </p:set>
                                    <p:animEffect transition="in" filter="box(in)">
                                      <p:cBhvr>
                                        <p:cTn id="7" dur="500"/>
                                        <p:tgtEl>
                                          <p:spTgt spid="2959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5945"/>
                                        </p:tgtEl>
                                        <p:attrNameLst>
                                          <p:attrName>style.visibility</p:attrName>
                                        </p:attrNameLst>
                                      </p:cBhvr>
                                      <p:to>
                                        <p:strVal val="visible"/>
                                      </p:to>
                                    </p:set>
                                    <p:animEffect transition="in" filter="checkerboard(across)">
                                      <p:cBhvr>
                                        <p:cTn id="12" dur="500"/>
                                        <p:tgtEl>
                                          <p:spTgt spid="2959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95946"/>
                                        </p:tgtEl>
                                        <p:attrNameLst>
                                          <p:attrName>style.visibility</p:attrName>
                                        </p:attrNameLst>
                                      </p:cBhvr>
                                      <p:to>
                                        <p:strVal val="visible"/>
                                      </p:to>
                                    </p:set>
                                    <p:animEffect transition="in" filter="diamond(in)">
                                      <p:cBhvr>
                                        <p:cTn id="17" dur="500"/>
                                        <p:tgtEl>
                                          <p:spTgt spid="2959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5947"/>
                                        </p:tgtEl>
                                        <p:attrNameLst>
                                          <p:attrName>style.visibility</p:attrName>
                                        </p:attrNameLst>
                                      </p:cBhvr>
                                      <p:to>
                                        <p:strVal val="visible"/>
                                      </p:to>
                                    </p:set>
                                    <p:animEffect transition="in" filter="blinds(horizontal)">
                                      <p:cBhvr>
                                        <p:cTn id="22" dur="500"/>
                                        <p:tgtEl>
                                          <p:spTgt spid="29594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95948"/>
                                        </p:tgtEl>
                                        <p:attrNameLst>
                                          <p:attrName>style.visibility</p:attrName>
                                        </p:attrNameLst>
                                      </p:cBhvr>
                                      <p:to>
                                        <p:strVal val="visible"/>
                                      </p:to>
                                    </p:set>
                                    <p:animEffect transition="in" filter="blinds(horizontal)">
                                      <p:cBhvr>
                                        <p:cTn id="25" dur="500"/>
                                        <p:tgtEl>
                                          <p:spTgt spid="2959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295949"/>
                                        </p:tgtEl>
                                        <p:attrNameLst>
                                          <p:attrName>style.visibility</p:attrName>
                                        </p:attrNameLst>
                                      </p:cBhvr>
                                      <p:to>
                                        <p:strVal val="visible"/>
                                      </p:to>
                                    </p:set>
                                    <p:animEffect transition="in" filter="diamond(in)">
                                      <p:cBhvr>
                                        <p:cTn id="30" dur="500"/>
                                        <p:tgtEl>
                                          <p:spTgt spid="2959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95950"/>
                                        </p:tgtEl>
                                        <p:attrNameLst>
                                          <p:attrName>style.visibility</p:attrName>
                                        </p:attrNameLst>
                                      </p:cBhvr>
                                      <p:to>
                                        <p:strVal val="visible"/>
                                      </p:to>
                                    </p:set>
                                    <p:animEffect transition="in" filter="box(in)">
                                      <p:cBhvr>
                                        <p:cTn id="35" dur="500"/>
                                        <p:tgtEl>
                                          <p:spTgt spid="295950"/>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95951"/>
                                        </p:tgtEl>
                                        <p:attrNameLst>
                                          <p:attrName>style.visibility</p:attrName>
                                        </p:attrNameLst>
                                      </p:cBhvr>
                                      <p:to>
                                        <p:strVal val="visible"/>
                                      </p:to>
                                    </p:set>
                                    <p:animEffect transition="in" filter="box(in)">
                                      <p:cBhvr>
                                        <p:cTn id="38" dur="500"/>
                                        <p:tgtEl>
                                          <p:spTgt spid="2959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295955"/>
                                        </p:tgtEl>
                                        <p:attrNameLst>
                                          <p:attrName>style.visibility</p:attrName>
                                        </p:attrNameLst>
                                      </p:cBhvr>
                                      <p:to>
                                        <p:strVal val="visible"/>
                                      </p:to>
                                    </p:set>
                                    <p:animEffect transition="in" filter="diamond(in)">
                                      <p:cBhvr>
                                        <p:cTn id="43" dur="500"/>
                                        <p:tgtEl>
                                          <p:spTgt spid="29595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295954">
                                            <p:txEl>
                                              <p:pRg st="0" end="0"/>
                                            </p:txEl>
                                          </p:spTgt>
                                        </p:tgtEl>
                                        <p:attrNameLst>
                                          <p:attrName>style.visibility</p:attrName>
                                        </p:attrNameLst>
                                      </p:cBhvr>
                                      <p:to>
                                        <p:strVal val="visible"/>
                                      </p:to>
                                    </p:set>
                                    <p:animEffect transition="in" filter="box(in)">
                                      <p:cBhvr>
                                        <p:cTn id="48" dur="500"/>
                                        <p:tgtEl>
                                          <p:spTgt spid="295954">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295956"/>
                                        </p:tgtEl>
                                        <p:attrNameLst>
                                          <p:attrName>style.visibility</p:attrName>
                                        </p:attrNameLst>
                                      </p:cBhvr>
                                      <p:to>
                                        <p:strVal val="visible"/>
                                      </p:to>
                                    </p:set>
                                    <p:animEffect transition="in" filter="diamond(in)">
                                      <p:cBhvr>
                                        <p:cTn id="53" dur="500"/>
                                        <p:tgtEl>
                                          <p:spTgt spid="29595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295957">
                                            <p:txEl>
                                              <p:pRg st="0" end="0"/>
                                            </p:txEl>
                                          </p:spTgt>
                                        </p:tgtEl>
                                        <p:attrNameLst>
                                          <p:attrName>style.visibility</p:attrName>
                                        </p:attrNameLst>
                                      </p:cBhvr>
                                      <p:to>
                                        <p:strVal val="visible"/>
                                      </p:to>
                                    </p:set>
                                    <p:animEffect transition="in" filter="box(in)">
                                      <p:cBhvr>
                                        <p:cTn id="58" dur="500"/>
                                        <p:tgtEl>
                                          <p:spTgt spid="295957">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295953"/>
                                        </p:tgtEl>
                                        <p:attrNameLst>
                                          <p:attrName>style.visibility</p:attrName>
                                        </p:attrNameLst>
                                      </p:cBhvr>
                                      <p:to>
                                        <p:strVal val="visible"/>
                                      </p:to>
                                    </p:set>
                                    <p:animEffect transition="in" filter="box(in)">
                                      <p:cBhvr>
                                        <p:cTn id="63" dur="500"/>
                                        <p:tgtEl>
                                          <p:spTgt spid="295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6" grpId="0" animBg="1"/>
      <p:bldP spid="295948" grpId="0"/>
      <p:bldP spid="295949" grpId="0" animBg="1"/>
      <p:bldP spid="295950" grpId="0"/>
      <p:bldP spid="295951" grpId="0"/>
      <p:bldP spid="295953" grpId="0"/>
      <p:bldP spid="295955" grpId="0" animBg="1"/>
      <p:bldP spid="29595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ChangeArrowheads="1"/>
          </p:cNvSpPr>
          <p:nvPr/>
        </p:nvSpPr>
        <p:spPr bwMode="auto">
          <a:xfrm>
            <a:off x="1042988" y="1844675"/>
            <a:ext cx="777557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latin typeface="楷体" panose="02010609060101010101" pitchFamily="49" charset="-122"/>
                <a:ea typeface="楷体" panose="02010609060101010101" pitchFamily="49" charset="-122"/>
              </a:rPr>
              <a:t>最早的激光腔：平行平面腔或</a:t>
            </a:r>
            <a:r>
              <a:rPr kumimoji="0" lang="en-US" altLang="zh-CN" sz="2800" dirty="0">
                <a:latin typeface="楷体" panose="02010609060101010101" pitchFamily="49" charset="-122"/>
                <a:ea typeface="楷体" panose="02010609060101010101" pitchFamily="49" charset="-122"/>
              </a:rPr>
              <a:t>F-P</a:t>
            </a:r>
            <a:r>
              <a:rPr kumimoji="0" lang="zh-CN" altLang="en-US" sz="2800" dirty="0">
                <a:latin typeface="楷体" panose="02010609060101010101" pitchFamily="49" charset="-122"/>
                <a:ea typeface="楷体" panose="02010609060101010101" pitchFamily="49" charset="-122"/>
              </a:rPr>
              <a:t>腔！</a:t>
            </a:r>
          </a:p>
          <a:p>
            <a:pPr algn="l" eaLnBrk="1" hangingPunct="1"/>
            <a:endParaRPr kumimoji="0" lang="zh-CN" altLang="en-US" dirty="0">
              <a:latin typeface="楷体" panose="02010609060101010101" pitchFamily="49" charset="-122"/>
              <a:ea typeface="楷体" panose="02010609060101010101" pitchFamily="49" charset="-122"/>
            </a:endParaRPr>
          </a:p>
          <a:p>
            <a:pPr algn="l" eaLnBrk="1" hangingPunct="1"/>
            <a:r>
              <a:rPr kumimoji="0" lang="zh-CN" altLang="en-US" sz="2800" dirty="0">
                <a:solidFill>
                  <a:srgbClr val="CC3300"/>
                </a:solidFill>
                <a:latin typeface="楷体" panose="02010609060101010101" pitchFamily="49" charset="-122"/>
                <a:ea typeface="楷体" panose="02010609060101010101" pitchFamily="49" charset="-122"/>
              </a:rPr>
              <a:t>共轴球面腔</a:t>
            </a:r>
            <a:r>
              <a:rPr kumimoji="0" lang="zh-CN" altLang="en-US" sz="2800" dirty="0">
                <a:latin typeface="楷体" panose="02010609060101010101" pitchFamily="49" charset="-122"/>
                <a:ea typeface="楷体" panose="02010609060101010101" pitchFamily="49" charset="-122"/>
              </a:rPr>
              <a:t>：由两块具有公共轴线的球面镜构成的谐振腔。</a:t>
            </a:r>
          </a:p>
        </p:txBody>
      </p:sp>
      <p:sp>
        <p:nvSpPr>
          <p:cNvPr id="240645" name="Rectangle 5"/>
          <p:cNvSpPr>
            <a:spLocks noChangeArrowheads="1"/>
          </p:cNvSpPr>
          <p:nvPr/>
        </p:nvSpPr>
        <p:spPr bwMode="auto">
          <a:xfrm>
            <a:off x="539750" y="260350"/>
            <a:ext cx="3887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solidFill>
                  <a:srgbClr val="CC3300"/>
                </a:solidFill>
                <a:latin typeface="楷体" panose="02010609060101010101" pitchFamily="49" charset="-122"/>
                <a:ea typeface="楷体" panose="02010609060101010101" pitchFamily="49" charset="-122"/>
              </a:rPr>
              <a:t>一、光腔的组成和分类</a:t>
            </a:r>
          </a:p>
        </p:txBody>
      </p:sp>
      <p:sp>
        <p:nvSpPr>
          <p:cNvPr id="240651" name="Text Box 11"/>
          <p:cNvSpPr txBox="1">
            <a:spLocks noChangeArrowheads="1"/>
          </p:cNvSpPr>
          <p:nvPr/>
        </p:nvSpPr>
        <p:spPr bwMode="auto">
          <a:xfrm>
            <a:off x="684213" y="908050"/>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lang="en-US" altLang="zh-CN" sz="2800" dirty="0"/>
              <a:t>      </a:t>
            </a:r>
            <a:r>
              <a:rPr lang="zh-CN" altLang="en-US" sz="2800" dirty="0">
                <a:ea typeface="楷体" panose="02010609060101010101" pitchFamily="49" charset="-122"/>
              </a:rPr>
              <a:t>在激活物质的两端恰当地放置两个反射镜片，就构成一个最简单的</a:t>
            </a:r>
            <a:r>
              <a:rPr lang="zh-CN" altLang="en-US" sz="2800" dirty="0">
                <a:solidFill>
                  <a:srgbClr val="CC3300"/>
                </a:solidFill>
                <a:ea typeface="楷体" panose="02010609060101010101" pitchFamily="49" charset="-122"/>
              </a:rPr>
              <a:t>光学谐振腔</a:t>
            </a:r>
            <a:r>
              <a:rPr lang="zh-CN" altLang="en-US" sz="2800" dirty="0">
                <a:ea typeface="楷体" panose="02010609060101010101" pitchFamily="49" charset="-122"/>
              </a:rPr>
              <a:t>。</a:t>
            </a:r>
          </a:p>
        </p:txBody>
      </p:sp>
      <p:sp>
        <p:nvSpPr>
          <p:cNvPr id="240652" name="Text Box 12"/>
          <p:cNvSpPr txBox="1">
            <a:spLocks noChangeArrowheads="1"/>
          </p:cNvSpPr>
          <p:nvPr/>
        </p:nvSpPr>
        <p:spPr bwMode="auto">
          <a:xfrm>
            <a:off x="684213" y="3500438"/>
            <a:ext cx="741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、开放式光学谐振腔（开腔）</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侧面无光学边界的腔。</a:t>
            </a:r>
          </a:p>
        </p:txBody>
      </p:sp>
      <p:sp>
        <p:nvSpPr>
          <p:cNvPr id="240653" name="Text Box 13"/>
          <p:cNvSpPr txBox="1">
            <a:spLocks noChangeArrowheads="1"/>
          </p:cNvSpPr>
          <p:nvPr/>
        </p:nvSpPr>
        <p:spPr bwMode="auto">
          <a:xfrm>
            <a:off x="827088" y="4508500"/>
            <a:ext cx="46815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zh-CN" altLang="en-US" sz="2800" dirty="0">
                <a:latin typeface="楷体" panose="02010609060101010101" pitchFamily="49" charset="-122"/>
                <a:ea typeface="楷体" panose="02010609060101010101" pitchFamily="49" charset="-122"/>
              </a:rPr>
              <a:t>根据几何损耗的高低，又可分为三类：</a:t>
            </a:r>
          </a:p>
        </p:txBody>
      </p:sp>
      <p:sp>
        <p:nvSpPr>
          <p:cNvPr id="240654" name="Text Box 14"/>
          <p:cNvSpPr txBox="1">
            <a:spLocks noChangeArrowheads="1"/>
          </p:cNvSpPr>
          <p:nvPr/>
        </p:nvSpPr>
        <p:spPr bwMode="auto">
          <a:xfrm>
            <a:off x="900113" y="5589588"/>
            <a:ext cx="475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zh-CN" altLang="en-US" sz="2800" dirty="0">
                <a:latin typeface="楷体" panose="02010609060101010101" pitchFamily="49" charset="-122"/>
                <a:ea typeface="楷体" panose="02010609060101010101" pitchFamily="49" charset="-122"/>
              </a:rPr>
              <a:t>稳定腔、非稳腔、临界腔！</a:t>
            </a:r>
          </a:p>
        </p:txBody>
      </p:sp>
      <p:pic>
        <p:nvPicPr>
          <p:cNvPr id="24065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724400"/>
            <a:ext cx="28098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Effect transition="in" filter="barn(inHorizontal)">
                                      <p:cBhvr>
                                        <p:cTn id="7" dur="500"/>
                                        <p:tgtEl>
                                          <p:spTgt spid="240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065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6" fill="hold" grpId="0" nodeType="clickEffect">
                                  <p:stCondLst>
                                    <p:cond delay="0"/>
                                  </p:stCondLst>
                                  <p:childTnLst>
                                    <p:set>
                                      <p:cBhvr>
                                        <p:cTn id="15" dur="1" fill="hold">
                                          <p:stCondLst>
                                            <p:cond delay="0"/>
                                          </p:stCondLst>
                                        </p:cTn>
                                        <p:tgtEl>
                                          <p:spTgt spid="240644"/>
                                        </p:tgtEl>
                                        <p:attrNameLst>
                                          <p:attrName>style.visibility</p:attrName>
                                        </p:attrNameLst>
                                      </p:cBhvr>
                                      <p:to>
                                        <p:strVal val="visible"/>
                                      </p:to>
                                    </p:set>
                                    <p:animEffect transition="in" filter="barn(inHorizontal)">
                                      <p:cBhvr>
                                        <p:cTn id="16" dur="500"/>
                                        <p:tgtEl>
                                          <p:spTgt spid="2406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40652"/>
                                        </p:tgtEl>
                                        <p:attrNameLst>
                                          <p:attrName>style.visibility</p:attrName>
                                        </p:attrNameLst>
                                      </p:cBhvr>
                                      <p:to>
                                        <p:strVal val="visible"/>
                                      </p:to>
                                    </p:set>
                                    <p:animEffect transition="in" filter="box(in)">
                                      <p:cBhvr>
                                        <p:cTn id="21" dur="500"/>
                                        <p:tgtEl>
                                          <p:spTgt spid="24065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40655"/>
                                        </p:tgtEl>
                                        <p:attrNameLst>
                                          <p:attrName>style.visibility</p:attrName>
                                        </p:attrNameLst>
                                      </p:cBhvr>
                                      <p:to>
                                        <p:strVal val="visible"/>
                                      </p:to>
                                    </p:set>
                                    <p:animEffect transition="in" filter="box(in)">
                                      <p:cBhvr>
                                        <p:cTn id="26" dur="500"/>
                                        <p:tgtEl>
                                          <p:spTgt spid="24065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40653"/>
                                        </p:tgtEl>
                                        <p:attrNameLst>
                                          <p:attrName>style.visibility</p:attrName>
                                        </p:attrNameLst>
                                      </p:cBhvr>
                                      <p:to>
                                        <p:strVal val="visible"/>
                                      </p:to>
                                    </p:set>
                                    <p:animEffect transition="in" filter="box(in)">
                                      <p:cBhvr>
                                        <p:cTn id="31" dur="500"/>
                                        <p:tgtEl>
                                          <p:spTgt spid="2406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40654"/>
                                        </p:tgtEl>
                                        <p:attrNameLst>
                                          <p:attrName>style.visibility</p:attrName>
                                        </p:attrNameLst>
                                      </p:cBhvr>
                                      <p:to>
                                        <p:strVal val="visible"/>
                                      </p:to>
                                    </p:set>
                                    <p:animEffect transition="in" filter="box(in)">
                                      <p:cBhvr>
                                        <p:cTn id="36" dur="500"/>
                                        <p:tgtEl>
                                          <p:spTgt spid="240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4" grpId="0"/>
      <p:bldP spid="240645" grpId="0"/>
      <p:bldP spid="240651" grpId="0"/>
      <p:bldP spid="240652" grpId="0"/>
      <p:bldP spid="240653" grpId="0"/>
      <p:bldP spid="24065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9" name="Text Box 9"/>
          <p:cNvSpPr txBox="1">
            <a:spLocks noChangeArrowheads="1"/>
          </p:cNvSpPr>
          <p:nvPr/>
        </p:nvSpPr>
        <p:spPr bwMode="auto">
          <a:xfrm>
            <a:off x="827088" y="1125538"/>
            <a:ext cx="2808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临界腔</a:t>
            </a:r>
          </a:p>
        </p:txBody>
      </p:sp>
      <p:sp>
        <p:nvSpPr>
          <p:cNvPr id="296971" name="AutoShape 11"/>
          <p:cNvSpPr>
            <a:spLocks noChangeArrowheads="1"/>
          </p:cNvSpPr>
          <p:nvPr/>
        </p:nvSpPr>
        <p:spPr bwMode="auto">
          <a:xfrm>
            <a:off x="2914650" y="2062163"/>
            <a:ext cx="433388" cy="360362"/>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graphicFrame>
        <p:nvGraphicFramePr>
          <p:cNvPr id="296972" name="Object 12"/>
          <p:cNvGraphicFramePr>
            <a:graphicFrameLocks noChangeAspect="1"/>
          </p:cNvGraphicFramePr>
          <p:nvPr/>
        </p:nvGraphicFramePr>
        <p:xfrm>
          <a:off x="3563938" y="1844675"/>
          <a:ext cx="1512887" cy="687388"/>
        </p:xfrm>
        <a:graphic>
          <a:graphicData uri="http://schemas.openxmlformats.org/presentationml/2006/ole">
            <mc:AlternateContent xmlns:mc="http://schemas.openxmlformats.org/markup-compatibility/2006">
              <mc:Choice xmlns:v="urn:schemas-microsoft-com:vml" Requires="v">
                <p:oleObj spid="_x0000_s65540" name="公式" r:id="rId3" imgW="457200" imgH="203040" progId="Equation.3">
                  <p:embed/>
                </p:oleObj>
              </mc:Choice>
              <mc:Fallback>
                <p:oleObj name="公式" r:id="rId3" imgW="4572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844675"/>
                        <a:ext cx="1512887" cy="6873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6973" name="Text Box 13"/>
          <p:cNvSpPr txBox="1">
            <a:spLocks noChangeArrowheads="1"/>
          </p:cNvSpPr>
          <p:nvPr/>
        </p:nvSpPr>
        <p:spPr bwMode="auto">
          <a:xfrm>
            <a:off x="5003800" y="1916113"/>
            <a:ext cx="3313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仿宋_GB2312" pitchFamily="49" charset="-122"/>
                <a:ea typeface="仿宋_GB2312" pitchFamily="49" charset="-122"/>
              </a:rPr>
              <a:t>，</a:t>
            </a:r>
            <a:r>
              <a:rPr lang="en-US" altLang="zh-CN" sz="2800" i="1" dirty="0">
                <a:latin typeface="Times New Roman" pitchFamily="18" charset="0"/>
                <a:ea typeface="楷体" panose="02010609060101010101" pitchFamily="49" charset="-122"/>
              </a:rPr>
              <a:t>k</a:t>
            </a:r>
            <a:r>
              <a:rPr lang="zh-CN" altLang="en-US" sz="2800" dirty="0">
                <a:latin typeface="楷体" panose="02010609060101010101" pitchFamily="49" charset="-122"/>
                <a:ea typeface="楷体" panose="02010609060101010101" pitchFamily="49" charset="-122"/>
              </a:rPr>
              <a:t>为奇数或偶数</a:t>
            </a:r>
          </a:p>
        </p:txBody>
      </p:sp>
      <p:sp>
        <p:nvSpPr>
          <p:cNvPr id="296974" name="AutoShape 14"/>
          <p:cNvSpPr>
            <a:spLocks noChangeArrowheads="1"/>
          </p:cNvSpPr>
          <p:nvPr/>
        </p:nvSpPr>
        <p:spPr bwMode="auto">
          <a:xfrm>
            <a:off x="1546225" y="2925763"/>
            <a:ext cx="433388" cy="360362"/>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6975" name="Text Box 15"/>
          <p:cNvSpPr txBox="1">
            <a:spLocks noChangeArrowheads="1"/>
          </p:cNvSpPr>
          <p:nvPr/>
        </p:nvSpPr>
        <p:spPr bwMode="auto">
          <a:xfrm>
            <a:off x="2122488" y="2854325"/>
            <a:ext cx="5905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i="1" dirty="0">
                <a:latin typeface="仿宋_GB2312" pitchFamily="49" charset="-122"/>
                <a:ea typeface="仿宋_GB2312" pitchFamily="49" charset="-122"/>
              </a:rPr>
              <a:t>A</a:t>
            </a:r>
            <a:r>
              <a:rPr lang="en-US" altLang="zh-CN" sz="2800" baseline="-25000" dirty="0">
                <a:latin typeface="仿宋_GB2312" pitchFamily="49" charset="-122"/>
                <a:ea typeface="仿宋_GB2312" pitchFamily="49" charset="-122"/>
              </a:rPr>
              <a:t>n</a:t>
            </a:r>
            <a:r>
              <a:rPr lang="zh-CN" altLang="en-US" sz="2800" dirty="0">
                <a:latin typeface="仿宋_GB2312" pitchFamily="49" charset="-122"/>
                <a:ea typeface="仿宋_GB2312" pitchFamily="49" charset="-122"/>
              </a:rPr>
              <a:t>、</a:t>
            </a:r>
            <a:r>
              <a:rPr lang="en-US" altLang="zh-CN" sz="2800" i="1" dirty="0" err="1">
                <a:latin typeface="仿宋_GB2312" pitchFamily="49" charset="-122"/>
                <a:ea typeface="仿宋_GB2312" pitchFamily="49" charset="-122"/>
              </a:rPr>
              <a:t>B</a:t>
            </a:r>
            <a:r>
              <a:rPr lang="en-US" altLang="zh-CN" sz="2800" baseline="-25000" dirty="0" err="1">
                <a:latin typeface="仿宋_GB2312" pitchFamily="49" charset="-122"/>
                <a:ea typeface="仿宋_GB2312" pitchFamily="49" charset="-122"/>
              </a:rPr>
              <a:t>n</a:t>
            </a:r>
            <a:r>
              <a:rPr lang="zh-CN" altLang="en-US" sz="2800" dirty="0">
                <a:latin typeface="仿宋_GB2312" pitchFamily="49" charset="-122"/>
                <a:ea typeface="仿宋_GB2312" pitchFamily="49" charset="-122"/>
              </a:rPr>
              <a:t>、</a:t>
            </a:r>
            <a:r>
              <a:rPr lang="en-US" altLang="zh-CN" sz="2800" i="1" dirty="0">
                <a:latin typeface="仿宋_GB2312" pitchFamily="49" charset="-122"/>
                <a:ea typeface="仿宋_GB2312" pitchFamily="49" charset="-122"/>
              </a:rPr>
              <a:t>C</a:t>
            </a:r>
            <a:r>
              <a:rPr lang="en-US" altLang="zh-CN" sz="2800" baseline="-25000" dirty="0">
                <a:latin typeface="仿宋_GB2312" pitchFamily="49" charset="-122"/>
                <a:ea typeface="仿宋_GB2312" pitchFamily="49" charset="-122"/>
              </a:rPr>
              <a:t>n</a:t>
            </a:r>
            <a:r>
              <a:rPr lang="zh-CN" altLang="en-US" sz="2800" dirty="0">
                <a:latin typeface="仿宋_GB2312" pitchFamily="49" charset="-122"/>
                <a:ea typeface="仿宋_GB2312" pitchFamily="49" charset="-122"/>
              </a:rPr>
              <a:t>、</a:t>
            </a:r>
            <a:r>
              <a:rPr lang="en-US" altLang="zh-CN" sz="2800" i="1" dirty="0" err="1">
                <a:latin typeface="仿宋_GB2312" pitchFamily="49" charset="-122"/>
                <a:ea typeface="仿宋_GB2312" pitchFamily="49" charset="-122"/>
              </a:rPr>
              <a:t>D</a:t>
            </a:r>
            <a:r>
              <a:rPr lang="en-US" altLang="zh-CN" sz="2800" baseline="-25000" dirty="0" err="1">
                <a:latin typeface="仿宋_GB2312" pitchFamily="49" charset="-122"/>
                <a:ea typeface="仿宋_GB2312" pitchFamily="49" charset="-122"/>
              </a:rPr>
              <a:t>n</a:t>
            </a:r>
            <a:r>
              <a:rPr lang="zh-CN" altLang="en-US" sz="2800" dirty="0">
                <a:latin typeface="楷体" panose="02010609060101010101" pitchFamily="49" charset="-122"/>
                <a:ea typeface="楷体" panose="02010609060101010101" pitchFamily="49" charset="-122"/>
              </a:rPr>
              <a:t>成为不定式！</a:t>
            </a:r>
            <a:endParaRPr lang="el-GR" altLang="zh-CN" sz="2800" dirty="0">
              <a:latin typeface="楷体" panose="02010609060101010101" pitchFamily="49" charset="-122"/>
              <a:ea typeface="楷体" panose="02010609060101010101" pitchFamily="49" charset="-122"/>
            </a:endParaRPr>
          </a:p>
        </p:txBody>
      </p:sp>
      <p:sp>
        <p:nvSpPr>
          <p:cNvPr id="296976" name="AutoShape 16"/>
          <p:cNvSpPr>
            <a:spLocks noChangeArrowheads="1"/>
          </p:cNvSpPr>
          <p:nvPr/>
        </p:nvSpPr>
        <p:spPr bwMode="auto">
          <a:xfrm>
            <a:off x="6588125" y="2997200"/>
            <a:ext cx="433388" cy="360363"/>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6977" name="Text Box 17"/>
          <p:cNvSpPr txBox="1">
            <a:spLocks noChangeArrowheads="1"/>
          </p:cNvSpPr>
          <p:nvPr/>
        </p:nvSpPr>
        <p:spPr bwMode="auto">
          <a:xfrm>
            <a:off x="7091363" y="2854325"/>
            <a:ext cx="165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临界腔</a:t>
            </a:r>
          </a:p>
        </p:txBody>
      </p:sp>
      <p:sp>
        <p:nvSpPr>
          <p:cNvPr id="296978" name="Text Box 18"/>
          <p:cNvSpPr txBox="1">
            <a:spLocks noChangeArrowheads="1"/>
          </p:cNvSpPr>
          <p:nvPr/>
        </p:nvSpPr>
        <p:spPr bwMode="auto">
          <a:xfrm>
            <a:off x="1187450" y="3716338"/>
            <a:ext cx="6985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solidFill>
                  <a:srgbClr val="FF0066"/>
                </a:solidFill>
                <a:ea typeface="楷体" panose="02010609060101010101" pitchFamily="49" charset="-122"/>
              </a:rPr>
              <a:t>临界腔是一种极限情形，</a:t>
            </a:r>
            <a:r>
              <a:rPr lang="zh-CN" altLang="en-US" sz="2800" dirty="0">
                <a:solidFill>
                  <a:srgbClr val="FF0066"/>
                </a:solidFill>
                <a:latin typeface="宋体" pitchFamily="2" charset="-122"/>
                <a:ea typeface="楷体" panose="02010609060101010101" pitchFamily="49" charset="-122"/>
              </a:rPr>
              <a:t>对谐振腔理论的研究有重要意义！</a:t>
            </a:r>
          </a:p>
        </p:txBody>
      </p:sp>
      <p:graphicFrame>
        <p:nvGraphicFramePr>
          <p:cNvPr id="296979" name="Object 19"/>
          <p:cNvGraphicFramePr>
            <a:graphicFrameLocks noChangeAspect="1"/>
          </p:cNvGraphicFramePr>
          <p:nvPr/>
        </p:nvGraphicFramePr>
        <p:xfrm>
          <a:off x="1116013" y="1773238"/>
          <a:ext cx="1636712" cy="996950"/>
        </p:xfrm>
        <a:graphic>
          <a:graphicData uri="http://schemas.openxmlformats.org/presentationml/2006/ole">
            <mc:AlternateContent xmlns:mc="http://schemas.openxmlformats.org/markup-compatibility/2006">
              <mc:Choice xmlns:v="urn:schemas-microsoft-com:vml" Requires="v">
                <p:oleObj spid="_x0000_s65541" name="Equation" r:id="rId5" imgW="774360" imgH="393480" progId="Equation.DSMT4">
                  <p:embed/>
                </p:oleObj>
              </mc:Choice>
              <mc:Fallback>
                <p:oleObj name="Equation" r:id="rId5" imgW="77436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773238"/>
                        <a:ext cx="1636712" cy="996950"/>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36499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6969">
                                            <p:txEl>
                                              <p:pRg st="0" end="0"/>
                                            </p:txEl>
                                          </p:spTgt>
                                        </p:tgtEl>
                                        <p:attrNameLst>
                                          <p:attrName>style.visibility</p:attrName>
                                        </p:attrNameLst>
                                      </p:cBhvr>
                                      <p:to>
                                        <p:strVal val="visible"/>
                                      </p:to>
                                    </p:set>
                                    <p:animEffect transition="in" filter="box(in)">
                                      <p:cBhvr>
                                        <p:cTn id="7" dur="500"/>
                                        <p:tgtEl>
                                          <p:spTgt spid="2969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6979"/>
                                        </p:tgtEl>
                                        <p:attrNameLst>
                                          <p:attrName>style.visibility</p:attrName>
                                        </p:attrNameLst>
                                      </p:cBhvr>
                                      <p:to>
                                        <p:strVal val="visible"/>
                                      </p:to>
                                    </p:set>
                                    <p:animEffect transition="in" filter="checkerboard(across)">
                                      <p:cBhvr>
                                        <p:cTn id="12" dur="500"/>
                                        <p:tgtEl>
                                          <p:spTgt spid="2969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96971"/>
                                        </p:tgtEl>
                                        <p:attrNameLst>
                                          <p:attrName>style.visibility</p:attrName>
                                        </p:attrNameLst>
                                      </p:cBhvr>
                                      <p:to>
                                        <p:strVal val="visible"/>
                                      </p:to>
                                    </p:set>
                                    <p:animEffect transition="in" filter="diamond(in)">
                                      <p:cBhvr>
                                        <p:cTn id="17" dur="500"/>
                                        <p:tgtEl>
                                          <p:spTgt spid="2969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96972"/>
                                        </p:tgtEl>
                                        <p:attrNameLst>
                                          <p:attrName>style.visibility</p:attrName>
                                        </p:attrNameLst>
                                      </p:cBhvr>
                                      <p:to>
                                        <p:strVal val="visible"/>
                                      </p:to>
                                    </p:set>
                                    <p:animEffect transition="in" filter="box(in)">
                                      <p:cBhvr>
                                        <p:cTn id="22" dur="500"/>
                                        <p:tgtEl>
                                          <p:spTgt spid="296972"/>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96973"/>
                                        </p:tgtEl>
                                        <p:attrNameLst>
                                          <p:attrName>style.visibility</p:attrName>
                                        </p:attrNameLst>
                                      </p:cBhvr>
                                      <p:to>
                                        <p:strVal val="visible"/>
                                      </p:to>
                                    </p:set>
                                    <p:animEffect transition="in" filter="box(in)">
                                      <p:cBhvr>
                                        <p:cTn id="25" dur="500"/>
                                        <p:tgtEl>
                                          <p:spTgt spid="29697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296974"/>
                                        </p:tgtEl>
                                        <p:attrNameLst>
                                          <p:attrName>style.visibility</p:attrName>
                                        </p:attrNameLst>
                                      </p:cBhvr>
                                      <p:to>
                                        <p:strVal val="visible"/>
                                      </p:to>
                                    </p:set>
                                    <p:animEffect transition="in" filter="diamond(in)">
                                      <p:cBhvr>
                                        <p:cTn id="30" dur="500"/>
                                        <p:tgtEl>
                                          <p:spTgt spid="29697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96975"/>
                                        </p:tgtEl>
                                        <p:attrNameLst>
                                          <p:attrName>style.visibility</p:attrName>
                                        </p:attrNameLst>
                                      </p:cBhvr>
                                      <p:to>
                                        <p:strVal val="visible"/>
                                      </p:to>
                                    </p:set>
                                    <p:animEffect transition="in" filter="box(in)">
                                      <p:cBhvr>
                                        <p:cTn id="35" dur="500"/>
                                        <p:tgtEl>
                                          <p:spTgt spid="29697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296976"/>
                                        </p:tgtEl>
                                        <p:attrNameLst>
                                          <p:attrName>style.visibility</p:attrName>
                                        </p:attrNameLst>
                                      </p:cBhvr>
                                      <p:to>
                                        <p:strVal val="visible"/>
                                      </p:to>
                                    </p:set>
                                    <p:animEffect transition="in" filter="diamond(in)">
                                      <p:cBhvr>
                                        <p:cTn id="40" dur="500"/>
                                        <p:tgtEl>
                                          <p:spTgt spid="29697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296977">
                                            <p:txEl>
                                              <p:pRg st="0" end="0"/>
                                            </p:txEl>
                                          </p:spTgt>
                                        </p:tgtEl>
                                        <p:attrNameLst>
                                          <p:attrName>style.visibility</p:attrName>
                                        </p:attrNameLst>
                                      </p:cBhvr>
                                      <p:to>
                                        <p:strVal val="visible"/>
                                      </p:to>
                                    </p:set>
                                    <p:animEffect transition="in" filter="box(in)">
                                      <p:cBhvr>
                                        <p:cTn id="45" dur="500"/>
                                        <p:tgtEl>
                                          <p:spTgt spid="296977">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296978"/>
                                        </p:tgtEl>
                                        <p:attrNameLst>
                                          <p:attrName>style.visibility</p:attrName>
                                        </p:attrNameLst>
                                      </p:cBhvr>
                                      <p:to>
                                        <p:strVal val="visible"/>
                                      </p:to>
                                    </p:set>
                                    <p:animEffect transition="in" filter="box(in)">
                                      <p:cBhvr>
                                        <p:cTn id="50" dur="500"/>
                                        <p:tgtEl>
                                          <p:spTgt spid="296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1" grpId="0" animBg="1"/>
      <p:bldP spid="296973" grpId="0"/>
      <p:bldP spid="296974" grpId="0" animBg="1"/>
      <p:bldP spid="296975" grpId="0"/>
      <p:bldP spid="296976" grpId="0" animBg="1"/>
      <p:bldP spid="29697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ext Box 2"/>
          <p:cNvSpPr txBox="1">
            <a:spLocks noChangeArrowheads="1"/>
          </p:cNvSpPr>
          <p:nvPr/>
        </p:nvSpPr>
        <p:spPr bwMode="auto">
          <a:xfrm>
            <a:off x="755650" y="260350"/>
            <a:ext cx="3671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en-US" altLang="zh-CN" sz="2800" dirty="0">
                <a:solidFill>
                  <a:srgbClr val="0033CC"/>
                </a:solidFill>
                <a:latin typeface="楷体" panose="02010609060101010101" pitchFamily="49" charset="-122"/>
                <a:ea typeface="楷体" panose="02010609060101010101" pitchFamily="49" charset="-122"/>
              </a:rPr>
              <a:t>(4)</a:t>
            </a:r>
            <a:r>
              <a:rPr kumimoji="0" lang="zh-CN" altLang="en-US" sz="2800" dirty="0">
                <a:solidFill>
                  <a:srgbClr val="0033CC"/>
                </a:solidFill>
                <a:latin typeface="楷体" panose="02010609060101010101" pitchFamily="49" charset="-122"/>
                <a:ea typeface="楷体" panose="02010609060101010101" pitchFamily="49" charset="-122"/>
              </a:rPr>
              <a:t>稳定性判据小结</a:t>
            </a:r>
          </a:p>
        </p:txBody>
      </p:sp>
      <p:sp>
        <p:nvSpPr>
          <p:cNvPr id="297989" name="Text Box 5"/>
          <p:cNvSpPr txBox="1">
            <a:spLocks noChangeArrowheads="1"/>
          </p:cNvSpPr>
          <p:nvPr/>
        </p:nvSpPr>
        <p:spPr bwMode="auto">
          <a:xfrm>
            <a:off x="684213" y="3141663"/>
            <a:ext cx="59769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dirty="0">
                <a:solidFill>
                  <a:srgbClr val="FF0066"/>
                </a:solidFill>
                <a:latin typeface="仿宋_GB2312" pitchFamily="49" charset="-122"/>
                <a:ea typeface="仿宋_GB2312" pitchFamily="49" charset="-122"/>
              </a:rPr>
              <a:t> </a:t>
            </a:r>
            <a:r>
              <a:rPr lang="zh-CN" altLang="en-US" sz="2800" dirty="0">
                <a:solidFill>
                  <a:srgbClr val="FF0066"/>
                </a:solidFill>
                <a:latin typeface="楷体" panose="02010609060101010101" pitchFamily="49" charset="-122"/>
                <a:ea typeface="楷体" panose="02010609060101010101" pitchFamily="49" charset="-122"/>
              </a:rPr>
              <a:t>适用任何形式的腔</a:t>
            </a:r>
            <a:r>
              <a:rPr lang="en-US" altLang="zh-CN" sz="2800" dirty="0">
                <a:solidFill>
                  <a:srgbClr val="FF0066"/>
                </a:solidFill>
                <a:latin typeface="楷体" panose="02010609060101010101" pitchFamily="49" charset="-122"/>
                <a:ea typeface="楷体" panose="02010609060101010101" pitchFamily="49" charset="-122"/>
              </a:rPr>
              <a:t>,</a:t>
            </a:r>
            <a:r>
              <a:rPr lang="zh-CN" altLang="en-US" sz="2800" dirty="0">
                <a:solidFill>
                  <a:srgbClr val="FF0066"/>
                </a:solidFill>
                <a:latin typeface="楷体" panose="02010609060101010101" pitchFamily="49" charset="-122"/>
                <a:ea typeface="楷体" panose="02010609060101010101" pitchFamily="49" charset="-122"/>
              </a:rPr>
              <a:t>具有普适性！</a:t>
            </a:r>
          </a:p>
        </p:txBody>
      </p:sp>
      <p:graphicFrame>
        <p:nvGraphicFramePr>
          <p:cNvPr id="297990" name="Object 6"/>
          <p:cNvGraphicFramePr>
            <a:graphicFrameLocks noChangeAspect="1"/>
          </p:cNvGraphicFramePr>
          <p:nvPr/>
        </p:nvGraphicFramePr>
        <p:xfrm>
          <a:off x="1042988" y="1125538"/>
          <a:ext cx="1881187" cy="955675"/>
        </p:xfrm>
        <a:graphic>
          <a:graphicData uri="http://schemas.openxmlformats.org/presentationml/2006/ole">
            <mc:AlternateContent xmlns:mc="http://schemas.openxmlformats.org/markup-compatibility/2006">
              <mc:Choice xmlns:v="urn:schemas-microsoft-com:vml" Requires="v">
                <p:oleObj spid="_x0000_s66568" name="公式" r:id="rId3" imgW="774360" imgH="393480" progId="Equation.3">
                  <p:embed/>
                </p:oleObj>
              </mc:Choice>
              <mc:Fallback>
                <p:oleObj name="公式" r:id="rId3" imgW="7743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125538"/>
                        <a:ext cx="1881187" cy="9556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991" name="AutoShape 7"/>
          <p:cNvSpPr>
            <a:spLocks noChangeArrowheads="1"/>
          </p:cNvSpPr>
          <p:nvPr/>
        </p:nvSpPr>
        <p:spPr bwMode="auto">
          <a:xfrm rot="5400000">
            <a:off x="1655763" y="2170112"/>
            <a:ext cx="361950" cy="288925"/>
          </a:xfrm>
          <a:prstGeom prst="rightArrow">
            <a:avLst>
              <a:gd name="adj1" fmla="val 50000"/>
              <a:gd name="adj2" fmla="val 31319"/>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7992" name="Text Box 8"/>
          <p:cNvSpPr txBox="1">
            <a:spLocks noChangeArrowheads="1"/>
          </p:cNvSpPr>
          <p:nvPr/>
        </p:nvSpPr>
        <p:spPr bwMode="auto">
          <a:xfrm>
            <a:off x="1258888" y="2565400"/>
            <a:ext cx="1655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稳定腔</a:t>
            </a:r>
          </a:p>
        </p:txBody>
      </p:sp>
      <p:sp>
        <p:nvSpPr>
          <p:cNvPr id="297994" name="AutoShape 10"/>
          <p:cNvSpPr>
            <a:spLocks noChangeArrowheads="1"/>
          </p:cNvSpPr>
          <p:nvPr/>
        </p:nvSpPr>
        <p:spPr bwMode="auto">
          <a:xfrm rot="5400000">
            <a:off x="4030663" y="2097087"/>
            <a:ext cx="361950" cy="288925"/>
          </a:xfrm>
          <a:prstGeom prst="rightArrow">
            <a:avLst>
              <a:gd name="adj1" fmla="val 50000"/>
              <a:gd name="adj2" fmla="val 31319"/>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7995" name="Text Box 11"/>
          <p:cNvSpPr txBox="1">
            <a:spLocks noChangeArrowheads="1"/>
          </p:cNvSpPr>
          <p:nvPr/>
        </p:nvSpPr>
        <p:spPr bwMode="auto">
          <a:xfrm>
            <a:off x="3635375" y="2492375"/>
            <a:ext cx="1655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临界腔</a:t>
            </a:r>
          </a:p>
        </p:txBody>
      </p:sp>
      <p:graphicFrame>
        <p:nvGraphicFramePr>
          <p:cNvPr id="297996" name="Object 12"/>
          <p:cNvGraphicFramePr>
            <a:graphicFrameLocks noChangeAspect="1"/>
          </p:cNvGraphicFramePr>
          <p:nvPr/>
        </p:nvGraphicFramePr>
        <p:xfrm>
          <a:off x="5867400" y="1125538"/>
          <a:ext cx="1851025" cy="955675"/>
        </p:xfrm>
        <a:graphic>
          <a:graphicData uri="http://schemas.openxmlformats.org/presentationml/2006/ole">
            <mc:AlternateContent xmlns:mc="http://schemas.openxmlformats.org/markup-compatibility/2006">
              <mc:Choice xmlns:v="urn:schemas-microsoft-com:vml" Requires="v">
                <p:oleObj spid="_x0000_s66569" name="公式" r:id="rId5" imgW="761760" imgH="393480" progId="Equation.3">
                  <p:embed/>
                </p:oleObj>
              </mc:Choice>
              <mc:Fallback>
                <p:oleObj name="公式" r:id="rId5" imgW="76176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125538"/>
                        <a:ext cx="1851025" cy="9556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997" name="AutoShape 13"/>
          <p:cNvSpPr>
            <a:spLocks noChangeArrowheads="1"/>
          </p:cNvSpPr>
          <p:nvPr/>
        </p:nvSpPr>
        <p:spPr bwMode="auto">
          <a:xfrm rot="5400000">
            <a:off x="6550026" y="2168525"/>
            <a:ext cx="361950" cy="288925"/>
          </a:xfrm>
          <a:prstGeom prst="rightArrow">
            <a:avLst>
              <a:gd name="adj1" fmla="val 50000"/>
              <a:gd name="adj2" fmla="val 31319"/>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7998" name="Text Box 14"/>
          <p:cNvSpPr txBox="1">
            <a:spLocks noChangeArrowheads="1"/>
          </p:cNvSpPr>
          <p:nvPr/>
        </p:nvSpPr>
        <p:spPr bwMode="auto">
          <a:xfrm>
            <a:off x="6154738" y="2492375"/>
            <a:ext cx="1655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非稳腔</a:t>
            </a:r>
          </a:p>
        </p:txBody>
      </p:sp>
      <p:sp>
        <p:nvSpPr>
          <p:cNvPr id="297999" name="Text Box 15"/>
          <p:cNvSpPr txBox="1">
            <a:spLocks noChangeArrowheads="1"/>
          </p:cNvSpPr>
          <p:nvPr/>
        </p:nvSpPr>
        <p:spPr bwMode="auto">
          <a:xfrm>
            <a:off x="900113" y="3644900"/>
            <a:ext cx="5616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dirty="0">
                <a:solidFill>
                  <a:srgbClr val="00CC00"/>
                </a:solidFill>
                <a:ea typeface="楷体" panose="02010609060101010101" pitchFamily="49" charset="-122"/>
              </a:rPr>
              <a:t>特例：稳定性判据的</a:t>
            </a:r>
            <a:r>
              <a:rPr lang="zh-CN" altLang="en-US" sz="2800" dirty="0">
                <a:solidFill>
                  <a:srgbClr val="00CC00"/>
                </a:solidFill>
                <a:ea typeface="楷体" panose="02010609060101010101" pitchFamily="49" charset="-122"/>
              </a:rPr>
              <a:t>另一形式</a:t>
            </a:r>
          </a:p>
        </p:txBody>
      </p:sp>
      <p:graphicFrame>
        <p:nvGraphicFramePr>
          <p:cNvPr id="298000" name="Object 16"/>
          <p:cNvGraphicFramePr>
            <a:graphicFrameLocks noChangeAspect="1"/>
          </p:cNvGraphicFramePr>
          <p:nvPr/>
        </p:nvGraphicFramePr>
        <p:xfrm>
          <a:off x="901700" y="4227513"/>
          <a:ext cx="2084388" cy="877887"/>
        </p:xfrm>
        <a:graphic>
          <a:graphicData uri="http://schemas.openxmlformats.org/presentationml/2006/ole">
            <mc:AlternateContent xmlns:mc="http://schemas.openxmlformats.org/markup-compatibility/2006">
              <mc:Choice xmlns:v="urn:schemas-microsoft-com:vml" Requires="v">
                <p:oleObj spid="_x0000_s66570" name="公式" r:id="rId7" imgW="812520" imgH="431640" progId="Equation.3">
                  <p:embed/>
                </p:oleObj>
              </mc:Choice>
              <mc:Fallback>
                <p:oleObj name="公式" r:id="rId7" imgW="81252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700" y="4227513"/>
                        <a:ext cx="2084388" cy="877887"/>
                      </a:xfrm>
                      <a:prstGeom prst="rect">
                        <a:avLst/>
                      </a:prstGeom>
                      <a:noFill/>
                      <a:ln>
                        <a:noFill/>
                      </a:ln>
                      <a:effectLst/>
                      <a:extLst>
                        <a:ext uri="{909E8E84-426E-40DD-AFC4-6F175D3DCCD1}">
                          <a14:hiddenFill xmlns:a14="http://schemas.microsoft.com/office/drawing/2010/main">
                            <a:solidFill>
                              <a:schemeClr val="tx2">
                                <a:alpha val="8999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8001" name="Object 17"/>
          <p:cNvGraphicFramePr>
            <a:graphicFrameLocks noChangeAspect="1"/>
          </p:cNvGraphicFramePr>
          <p:nvPr/>
        </p:nvGraphicFramePr>
        <p:xfrm>
          <a:off x="3851275" y="4221163"/>
          <a:ext cx="4100513" cy="852487"/>
        </p:xfrm>
        <a:graphic>
          <a:graphicData uri="http://schemas.openxmlformats.org/presentationml/2006/ole">
            <mc:AlternateContent xmlns:mc="http://schemas.openxmlformats.org/markup-compatibility/2006">
              <mc:Choice xmlns:v="urn:schemas-microsoft-com:vml" Requires="v">
                <p:oleObj spid="_x0000_s66571" name="公式" r:id="rId9" imgW="1942920" imgH="507960" progId="Equation.3">
                  <p:embed/>
                </p:oleObj>
              </mc:Choice>
              <mc:Fallback>
                <p:oleObj name="公式" r:id="rId9" imgW="1942920" imgH="507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4221163"/>
                        <a:ext cx="4100513" cy="8524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8002" name="Object 18"/>
          <p:cNvGraphicFramePr>
            <a:graphicFrameLocks noChangeAspect="1"/>
          </p:cNvGraphicFramePr>
          <p:nvPr/>
        </p:nvGraphicFramePr>
        <p:xfrm>
          <a:off x="4140200" y="5373688"/>
          <a:ext cx="3744913" cy="881062"/>
        </p:xfrm>
        <a:graphic>
          <a:graphicData uri="http://schemas.openxmlformats.org/presentationml/2006/ole">
            <mc:AlternateContent xmlns:mc="http://schemas.openxmlformats.org/markup-compatibility/2006">
              <mc:Choice xmlns:v="urn:schemas-microsoft-com:vml" Requires="v">
                <p:oleObj spid="_x0000_s66572" name="公式" r:id="rId11" imgW="1942920" imgH="457200" progId="Equation.3">
                  <p:embed/>
                </p:oleObj>
              </mc:Choice>
              <mc:Fallback>
                <p:oleObj name="公式" r:id="rId11" imgW="194292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0" y="5373688"/>
                        <a:ext cx="3744913" cy="8810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8003" name="Text Box 19"/>
          <p:cNvSpPr txBox="1">
            <a:spLocks noChangeArrowheads="1"/>
          </p:cNvSpPr>
          <p:nvPr/>
        </p:nvSpPr>
        <p:spPr bwMode="auto">
          <a:xfrm>
            <a:off x="611188" y="5516563"/>
            <a:ext cx="309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对于共轴球面腔</a:t>
            </a:r>
          </a:p>
        </p:txBody>
      </p:sp>
      <p:graphicFrame>
        <p:nvGraphicFramePr>
          <p:cNvPr id="298004" name="Object 20"/>
          <p:cNvGraphicFramePr>
            <a:graphicFrameLocks noChangeAspect="1"/>
          </p:cNvGraphicFramePr>
          <p:nvPr/>
        </p:nvGraphicFramePr>
        <p:xfrm>
          <a:off x="3492500" y="1052513"/>
          <a:ext cx="1636713" cy="996950"/>
        </p:xfrm>
        <a:graphic>
          <a:graphicData uri="http://schemas.openxmlformats.org/presentationml/2006/ole">
            <mc:AlternateContent xmlns:mc="http://schemas.openxmlformats.org/markup-compatibility/2006">
              <mc:Choice xmlns:v="urn:schemas-microsoft-com:vml" Requires="v">
                <p:oleObj spid="_x0000_s66573" name="Equation" r:id="rId13" imgW="774360" imgH="393480" progId="Equation.DSMT4">
                  <p:embed/>
                </p:oleObj>
              </mc:Choice>
              <mc:Fallback>
                <p:oleObj name="Equation" r:id="rId13" imgW="774360" imgH="393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00" y="1052513"/>
                        <a:ext cx="1636713" cy="996950"/>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92326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Effect transition="in" filter="wedge">
                                      <p:cBhvr>
                                        <p:cTn id="7" dur="500"/>
                                        <p:tgtEl>
                                          <p:spTgt spid="2979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7990"/>
                                        </p:tgtEl>
                                        <p:attrNameLst>
                                          <p:attrName>style.visibility</p:attrName>
                                        </p:attrNameLst>
                                      </p:cBhvr>
                                      <p:to>
                                        <p:strVal val="visible"/>
                                      </p:to>
                                    </p:set>
                                    <p:animEffect transition="in" filter="checkerboard(across)">
                                      <p:cBhvr>
                                        <p:cTn id="12" dur="500"/>
                                        <p:tgtEl>
                                          <p:spTgt spid="297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97991"/>
                                        </p:tgtEl>
                                        <p:attrNameLst>
                                          <p:attrName>style.visibility</p:attrName>
                                        </p:attrNameLst>
                                      </p:cBhvr>
                                      <p:to>
                                        <p:strVal val="visible"/>
                                      </p:to>
                                    </p:set>
                                    <p:animEffect transition="in" filter="diamond(in)">
                                      <p:cBhvr>
                                        <p:cTn id="17" dur="500"/>
                                        <p:tgtEl>
                                          <p:spTgt spid="2979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97992">
                                            <p:txEl>
                                              <p:pRg st="0" end="0"/>
                                            </p:txEl>
                                          </p:spTgt>
                                        </p:tgtEl>
                                        <p:attrNameLst>
                                          <p:attrName>style.visibility</p:attrName>
                                        </p:attrNameLst>
                                      </p:cBhvr>
                                      <p:to>
                                        <p:strVal val="visible"/>
                                      </p:to>
                                    </p:set>
                                    <p:animEffect transition="in" filter="box(in)">
                                      <p:cBhvr>
                                        <p:cTn id="22" dur="500"/>
                                        <p:tgtEl>
                                          <p:spTgt spid="29799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98004"/>
                                        </p:tgtEl>
                                        <p:attrNameLst>
                                          <p:attrName>style.visibility</p:attrName>
                                        </p:attrNameLst>
                                      </p:cBhvr>
                                      <p:to>
                                        <p:strVal val="visible"/>
                                      </p:to>
                                    </p:set>
                                    <p:animEffect transition="in" filter="checkerboard(across)">
                                      <p:cBhvr>
                                        <p:cTn id="27" dur="500"/>
                                        <p:tgtEl>
                                          <p:spTgt spid="2980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97994"/>
                                        </p:tgtEl>
                                        <p:attrNameLst>
                                          <p:attrName>style.visibility</p:attrName>
                                        </p:attrNameLst>
                                      </p:cBhvr>
                                      <p:to>
                                        <p:strVal val="visible"/>
                                      </p:to>
                                    </p:set>
                                    <p:animEffect transition="in" filter="diamond(in)">
                                      <p:cBhvr>
                                        <p:cTn id="32" dur="500"/>
                                        <p:tgtEl>
                                          <p:spTgt spid="2979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97995">
                                            <p:txEl>
                                              <p:pRg st="0" end="0"/>
                                            </p:txEl>
                                          </p:spTgt>
                                        </p:tgtEl>
                                        <p:attrNameLst>
                                          <p:attrName>style.visibility</p:attrName>
                                        </p:attrNameLst>
                                      </p:cBhvr>
                                      <p:to>
                                        <p:strVal val="visible"/>
                                      </p:to>
                                    </p:set>
                                    <p:animEffect transition="in" filter="box(in)">
                                      <p:cBhvr>
                                        <p:cTn id="37" dur="500"/>
                                        <p:tgtEl>
                                          <p:spTgt spid="29799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97996"/>
                                        </p:tgtEl>
                                        <p:attrNameLst>
                                          <p:attrName>style.visibility</p:attrName>
                                        </p:attrNameLst>
                                      </p:cBhvr>
                                      <p:to>
                                        <p:strVal val="visible"/>
                                      </p:to>
                                    </p:set>
                                    <p:animEffect transition="in" filter="checkerboard(across)">
                                      <p:cBhvr>
                                        <p:cTn id="42" dur="500"/>
                                        <p:tgtEl>
                                          <p:spTgt spid="2979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297997"/>
                                        </p:tgtEl>
                                        <p:attrNameLst>
                                          <p:attrName>style.visibility</p:attrName>
                                        </p:attrNameLst>
                                      </p:cBhvr>
                                      <p:to>
                                        <p:strVal val="visible"/>
                                      </p:to>
                                    </p:set>
                                    <p:animEffect transition="in" filter="diamond(in)">
                                      <p:cBhvr>
                                        <p:cTn id="47" dur="500"/>
                                        <p:tgtEl>
                                          <p:spTgt spid="29799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297998">
                                            <p:txEl>
                                              <p:pRg st="0" end="0"/>
                                            </p:txEl>
                                          </p:spTgt>
                                        </p:tgtEl>
                                        <p:attrNameLst>
                                          <p:attrName>style.visibility</p:attrName>
                                        </p:attrNameLst>
                                      </p:cBhvr>
                                      <p:to>
                                        <p:strVal val="visible"/>
                                      </p:to>
                                    </p:set>
                                    <p:animEffect transition="in" filter="box(in)">
                                      <p:cBhvr>
                                        <p:cTn id="52" dur="500"/>
                                        <p:tgtEl>
                                          <p:spTgt spid="297998">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97989"/>
                                        </p:tgtEl>
                                        <p:attrNameLst>
                                          <p:attrName>style.visibility</p:attrName>
                                        </p:attrNameLst>
                                      </p:cBhvr>
                                      <p:to>
                                        <p:strVal val="visible"/>
                                      </p:to>
                                    </p:set>
                                    <p:animEffect transition="in" filter="box(in)">
                                      <p:cBhvr>
                                        <p:cTn id="57" dur="500"/>
                                        <p:tgtEl>
                                          <p:spTgt spid="29798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0" presetClass="entr" presetSubtype="0" fill="hold" nodeType="clickEffect">
                                  <p:stCondLst>
                                    <p:cond delay="0"/>
                                  </p:stCondLst>
                                  <p:childTnLst>
                                    <p:set>
                                      <p:cBhvr>
                                        <p:cTn id="61" dur="1" fill="hold">
                                          <p:stCondLst>
                                            <p:cond delay="0"/>
                                          </p:stCondLst>
                                        </p:cTn>
                                        <p:tgtEl>
                                          <p:spTgt spid="297999">
                                            <p:txEl>
                                              <p:pRg st="0" end="0"/>
                                            </p:txEl>
                                          </p:spTgt>
                                        </p:tgtEl>
                                        <p:attrNameLst>
                                          <p:attrName>style.visibility</p:attrName>
                                        </p:attrNameLst>
                                      </p:cBhvr>
                                      <p:to>
                                        <p:strVal val="visible"/>
                                      </p:to>
                                    </p:set>
                                    <p:animEffect transition="in" filter="wedge">
                                      <p:cBhvr>
                                        <p:cTn id="62" dur="500"/>
                                        <p:tgtEl>
                                          <p:spTgt spid="297999">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298003"/>
                                        </p:tgtEl>
                                        <p:attrNameLst>
                                          <p:attrName>style.visibility</p:attrName>
                                        </p:attrNameLst>
                                      </p:cBhvr>
                                      <p:to>
                                        <p:strVal val="visible"/>
                                      </p:to>
                                    </p:set>
                                    <p:animEffect transition="in" filter="box(in)">
                                      <p:cBhvr>
                                        <p:cTn id="67" dur="500"/>
                                        <p:tgtEl>
                                          <p:spTgt spid="29800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p:cTn id="71" dur="1" fill="hold">
                                          <p:stCondLst>
                                            <p:cond delay="0"/>
                                          </p:stCondLst>
                                        </p:cTn>
                                        <p:tgtEl>
                                          <p:spTgt spid="298000"/>
                                        </p:tgtEl>
                                        <p:attrNameLst>
                                          <p:attrName>style.visibility</p:attrName>
                                        </p:attrNameLst>
                                      </p:cBhvr>
                                      <p:to>
                                        <p:strVal val="visible"/>
                                      </p:to>
                                    </p:set>
                                    <p:animEffect transition="in" filter="box(in)">
                                      <p:cBhvr>
                                        <p:cTn id="72" dur="500"/>
                                        <p:tgtEl>
                                          <p:spTgt spid="298000"/>
                                        </p:tgtEl>
                                      </p:cBhvr>
                                    </p:animEffect>
                                  </p:childTnLst>
                                </p:cTn>
                              </p:par>
                              <p:par>
                                <p:cTn id="73" presetID="4" presetClass="entr" presetSubtype="16" fill="hold" nodeType="withEffect">
                                  <p:stCondLst>
                                    <p:cond delay="0"/>
                                  </p:stCondLst>
                                  <p:childTnLst>
                                    <p:set>
                                      <p:cBhvr>
                                        <p:cTn id="74" dur="1" fill="hold">
                                          <p:stCondLst>
                                            <p:cond delay="0"/>
                                          </p:stCondLst>
                                        </p:cTn>
                                        <p:tgtEl>
                                          <p:spTgt spid="298001"/>
                                        </p:tgtEl>
                                        <p:attrNameLst>
                                          <p:attrName>style.visibility</p:attrName>
                                        </p:attrNameLst>
                                      </p:cBhvr>
                                      <p:to>
                                        <p:strVal val="visible"/>
                                      </p:to>
                                    </p:set>
                                    <p:animEffect transition="in" filter="box(in)">
                                      <p:cBhvr>
                                        <p:cTn id="75" dur="500"/>
                                        <p:tgtEl>
                                          <p:spTgt spid="298001"/>
                                        </p:tgtEl>
                                      </p:cBhvr>
                                    </p:animEffect>
                                  </p:childTnLst>
                                </p:cTn>
                              </p:par>
                              <p:par>
                                <p:cTn id="76" presetID="4" presetClass="entr" presetSubtype="16" fill="hold" nodeType="withEffect">
                                  <p:stCondLst>
                                    <p:cond delay="0"/>
                                  </p:stCondLst>
                                  <p:childTnLst>
                                    <p:set>
                                      <p:cBhvr>
                                        <p:cTn id="77" dur="1" fill="hold">
                                          <p:stCondLst>
                                            <p:cond delay="0"/>
                                          </p:stCondLst>
                                        </p:cTn>
                                        <p:tgtEl>
                                          <p:spTgt spid="298002"/>
                                        </p:tgtEl>
                                        <p:attrNameLst>
                                          <p:attrName>style.visibility</p:attrName>
                                        </p:attrNameLst>
                                      </p:cBhvr>
                                      <p:to>
                                        <p:strVal val="visible"/>
                                      </p:to>
                                    </p:set>
                                    <p:animEffect transition="in" filter="box(in)">
                                      <p:cBhvr>
                                        <p:cTn id="78" dur="500"/>
                                        <p:tgtEl>
                                          <p:spTgt spid="298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9" grpId="0"/>
      <p:bldP spid="297991" grpId="0" animBg="1"/>
      <p:bldP spid="297994" grpId="0" animBg="1"/>
      <p:bldP spid="297997" grpId="0" animBg="1"/>
      <p:bldP spid="29800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9012" name="Object 4"/>
          <p:cNvGraphicFramePr>
            <a:graphicFrameLocks noChangeAspect="1"/>
          </p:cNvGraphicFramePr>
          <p:nvPr/>
        </p:nvGraphicFramePr>
        <p:xfrm>
          <a:off x="611188" y="1100138"/>
          <a:ext cx="2244725" cy="773112"/>
        </p:xfrm>
        <a:graphic>
          <a:graphicData uri="http://schemas.openxmlformats.org/presentationml/2006/ole">
            <mc:AlternateContent xmlns:mc="http://schemas.openxmlformats.org/markup-compatibility/2006">
              <mc:Choice xmlns:v="urn:schemas-microsoft-com:vml" Requires="v">
                <p:oleObj spid="_x0000_s67592" name="公式" r:id="rId3" imgW="1143000" imgH="393480" progId="Equation.3">
                  <p:embed/>
                </p:oleObj>
              </mc:Choice>
              <mc:Fallback>
                <p:oleObj name="公式" r:id="rId3" imgW="11430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00138"/>
                        <a:ext cx="2244725" cy="7731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13" name="Object 5"/>
          <p:cNvGraphicFramePr>
            <a:graphicFrameLocks noChangeAspect="1"/>
          </p:cNvGraphicFramePr>
          <p:nvPr/>
        </p:nvGraphicFramePr>
        <p:xfrm>
          <a:off x="3492500" y="1028700"/>
          <a:ext cx="2952750" cy="958850"/>
        </p:xfrm>
        <a:graphic>
          <a:graphicData uri="http://schemas.openxmlformats.org/presentationml/2006/ole">
            <mc:AlternateContent xmlns:mc="http://schemas.openxmlformats.org/markup-compatibility/2006">
              <mc:Choice xmlns:v="urn:schemas-microsoft-com:vml" Requires="v">
                <p:oleObj spid="_x0000_s67593" name="公式" r:id="rId5" imgW="1485720" imgH="482400" progId="Equation.3">
                  <p:embed/>
                </p:oleObj>
              </mc:Choice>
              <mc:Fallback>
                <p:oleObj name="公式" r:id="rId5" imgW="148572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1028700"/>
                        <a:ext cx="2952750" cy="9588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14" name="Object 6"/>
          <p:cNvGraphicFramePr>
            <a:graphicFrameLocks noChangeAspect="1"/>
          </p:cNvGraphicFramePr>
          <p:nvPr/>
        </p:nvGraphicFramePr>
        <p:xfrm>
          <a:off x="2122488" y="2289175"/>
          <a:ext cx="2160587" cy="612775"/>
        </p:xfrm>
        <a:graphic>
          <a:graphicData uri="http://schemas.openxmlformats.org/presentationml/2006/ole">
            <mc:AlternateContent xmlns:mc="http://schemas.openxmlformats.org/markup-compatibility/2006">
              <mc:Choice xmlns:v="urn:schemas-microsoft-com:vml" Requires="v">
                <p:oleObj spid="_x0000_s67594" name="公式" r:id="rId7" imgW="749160" imgH="215640" progId="Equation.3">
                  <p:embed/>
                </p:oleObj>
              </mc:Choice>
              <mc:Fallback>
                <p:oleObj name="公式" r:id="rId7" imgW="74916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2488" y="2289175"/>
                        <a:ext cx="2160587" cy="612775"/>
                      </a:xfrm>
                      <a:prstGeom prst="rect">
                        <a:avLst/>
                      </a:prstGeom>
                      <a:gradFill rotWithShape="1">
                        <a:gsLst>
                          <a:gs pos="0">
                            <a:srgbClr val="FF00FF"/>
                          </a:gs>
                          <a:gs pos="50000">
                            <a:schemeClr val="tx2">
                              <a:alpha val="20000"/>
                            </a:schemeClr>
                          </a:gs>
                          <a:gs pos="100000">
                            <a:srgbClr val="FF00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9015" name="AutoShape 7"/>
          <p:cNvSpPr>
            <a:spLocks noChangeArrowheads="1"/>
          </p:cNvSpPr>
          <p:nvPr/>
        </p:nvSpPr>
        <p:spPr bwMode="auto">
          <a:xfrm>
            <a:off x="2916238" y="1316038"/>
            <a:ext cx="433387" cy="360362"/>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9016" name="AutoShape 8"/>
          <p:cNvSpPr>
            <a:spLocks noChangeArrowheads="1"/>
          </p:cNvSpPr>
          <p:nvPr/>
        </p:nvSpPr>
        <p:spPr bwMode="auto">
          <a:xfrm>
            <a:off x="8316913" y="1244600"/>
            <a:ext cx="433387" cy="360363"/>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graphicFrame>
        <p:nvGraphicFramePr>
          <p:cNvPr id="299017" name="Object 9"/>
          <p:cNvGraphicFramePr>
            <a:graphicFrameLocks noChangeAspect="1"/>
          </p:cNvGraphicFramePr>
          <p:nvPr/>
        </p:nvGraphicFramePr>
        <p:xfrm>
          <a:off x="6732588" y="812800"/>
          <a:ext cx="1371600" cy="1252538"/>
        </p:xfrm>
        <a:graphic>
          <a:graphicData uri="http://schemas.openxmlformats.org/presentationml/2006/ole">
            <mc:AlternateContent xmlns:mc="http://schemas.openxmlformats.org/markup-compatibility/2006">
              <mc:Choice xmlns:v="urn:schemas-microsoft-com:vml" Requires="v">
                <p:oleObj spid="_x0000_s67595" name="公式" r:id="rId9" imgW="876240" imgH="799920" progId="Equation.3">
                  <p:embed/>
                </p:oleObj>
              </mc:Choice>
              <mc:Fallback>
                <p:oleObj name="公式" r:id="rId9" imgW="876240" imgH="7999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588" y="812800"/>
                        <a:ext cx="1371600" cy="1252538"/>
                      </a:xfrm>
                      <a:prstGeom prst="rect">
                        <a:avLst/>
                      </a:prstGeom>
                      <a:gradFill rotWithShape="1">
                        <a:gsLst>
                          <a:gs pos="0">
                            <a:srgbClr val="FFEFD1"/>
                          </a:gs>
                          <a:gs pos="64999">
                            <a:srgbClr val="F0EBD5"/>
                          </a:gs>
                          <a:gs pos="100000">
                            <a:srgbClr val="D1C39F"/>
                          </a:gs>
                        </a:gsLst>
                        <a:path path="shape">
                          <a:fillToRect l="50000" t="50000" r="50000" b="50000"/>
                        </a:path>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9018" name="Text Box 10"/>
          <p:cNvSpPr txBox="1">
            <a:spLocks noChangeArrowheads="1"/>
          </p:cNvSpPr>
          <p:nvPr/>
        </p:nvSpPr>
        <p:spPr bwMode="auto">
          <a:xfrm>
            <a:off x="6372225" y="2505075"/>
            <a:ext cx="24018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只适用于简单的共轴球面镜腔</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直腔</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p>
        </p:txBody>
      </p:sp>
      <p:graphicFrame>
        <p:nvGraphicFramePr>
          <p:cNvPr id="299019" name="Object 11"/>
          <p:cNvGraphicFramePr>
            <a:graphicFrameLocks noChangeAspect="1"/>
          </p:cNvGraphicFramePr>
          <p:nvPr/>
        </p:nvGraphicFramePr>
        <p:xfrm>
          <a:off x="1476375" y="3009900"/>
          <a:ext cx="2814638" cy="492125"/>
        </p:xfrm>
        <a:graphic>
          <a:graphicData uri="http://schemas.openxmlformats.org/presentationml/2006/ole">
            <mc:AlternateContent xmlns:mc="http://schemas.openxmlformats.org/markup-compatibility/2006">
              <mc:Choice xmlns:v="urn:schemas-microsoft-com:vml" Requires="v">
                <p:oleObj spid="_x0000_s67596" name="公式" r:id="rId11" imgW="1218960" imgH="215640" progId="Equation.3">
                  <p:embed/>
                </p:oleObj>
              </mc:Choice>
              <mc:Fallback>
                <p:oleObj name="公式" r:id="rId11" imgW="121896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3009900"/>
                        <a:ext cx="2814638" cy="492125"/>
                      </a:xfrm>
                      <a:prstGeom prst="rect">
                        <a:avLst/>
                      </a:prstGeom>
                      <a:gradFill rotWithShape="1">
                        <a:gsLst>
                          <a:gs pos="0">
                            <a:srgbClr val="FF00FF"/>
                          </a:gs>
                          <a:gs pos="50000">
                            <a:schemeClr val="tx1">
                              <a:alpha val="20000"/>
                            </a:schemeClr>
                          </a:gs>
                          <a:gs pos="100000">
                            <a:srgbClr val="FF00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9020" name="AutoShape 12"/>
          <p:cNvSpPr>
            <a:spLocks noChangeArrowheads="1"/>
          </p:cNvSpPr>
          <p:nvPr/>
        </p:nvSpPr>
        <p:spPr bwMode="auto">
          <a:xfrm>
            <a:off x="1546225" y="2433638"/>
            <a:ext cx="433388" cy="360362"/>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9021" name="AutoShape 13"/>
          <p:cNvSpPr>
            <a:spLocks noChangeArrowheads="1"/>
          </p:cNvSpPr>
          <p:nvPr/>
        </p:nvSpPr>
        <p:spPr bwMode="auto">
          <a:xfrm>
            <a:off x="4572000" y="2349500"/>
            <a:ext cx="433388" cy="360363"/>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9022" name="Text Box 14"/>
          <p:cNvSpPr txBox="1">
            <a:spLocks noChangeArrowheads="1"/>
          </p:cNvSpPr>
          <p:nvPr/>
        </p:nvSpPr>
        <p:spPr bwMode="auto">
          <a:xfrm>
            <a:off x="4930775" y="2289175"/>
            <a:ext cx="1512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稳定腔</a:t>
            </a:r>
          </a:p>
        </p:txBody>
      </p:sp>
      <p:graphicFrame>
        <p:nvGraphicFramePr>
          <p:cNvPr id="299023" name="Object 15"/>
          <p:cNvGraphicFramePr>
            <a:graphicFrameLocks noChangeAspect="1"/>
          </p:cNvGraphicFramePr>
          <p:nvPr/>
        </p:nvGraphicFramePr>
        <p:xfrm>
          <a:off x="1476375" y="3657600"/>
          <a:ext cx="2814638" cy="492125"/>
        </p:xfrm>
        <a:graphic>
          <a:graphicData uri="http://schemas.openxmlformats.org/presentationml/2006/ole">
            <mc:AlternateContent xmlns:mc="http://schemas.openxmlformats.org/markup-compatibility/2006">
              <mc:Choice xmlns:v="urn:schemas-microsoft-com:vml" Requires="v">
                <p:oleObj spid="_x0000_s67597" name="公式" r:id="rId13" imgW="1218960" imgH="215640" progId="Equation.3">
                  <p:embed/>
                </p:oleObj>
              </mc:Choice>
              <mc:Fallback>
                <p:oleObj name="公式" r:id="rId13" imgW="121896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6375" y="3657600"/>
                        <a:ext cx="2814638" cy="492125"/>
                      </a:xfrm>
                      <a:prstGeom prst="rect">
                        <a:avLst/>
                      </a:prstGeom>
                      <a:gradFill rotWithShape="1">
                        <a:gsLst>
                          <a:gs pos="0">
                            <a:srgbClr val="FF00FF"/>
                          </a:gs>
                          <a:gs pos="50000">
                            <a:schemeClr val="tx1">
                              <a:alpha val="20000"/>
                            </a:schemeClr>
                          </a:gs>
                          <a:gs pos="100000">
                            <a:srgbClr val="FF00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9024" name="AutoShape 16"/>
          <p:cNvSpPr>
            <a:spLocks noChangeArrowheads="1"/>
          </p:cNvSpPr>
          <p:nvPr/>
        </p:nvSpPr>
        <p:spPr bwMode="auto">
          <a:xfrm>
            <a:off x="4572000" y="3097213"/>
            <a:ext cx="433388" cy="360362"/>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9025" name="Text Box 17"/>
          <p:cNvSpPr txBox="1">
            <a:spLocks noChangeArrowheads="1"/>
          </p:cNvSpPr>
          <p:nvPr/>
        </p:nvSpPr>
        <p:spPr bwMode="auto">
          <a:xfrm>
            <a:off x="5073650" y="2938463"/>
            <a:ext cx="1512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非稳腔</a:t>
            </a:r>
          </a:p>
        </p:txBody>
      </p:sp>
      <p:sp>
        <p:nvSpPr>
          <p:cNvPr id="299026" name="AutoShape 18"/>
          <p:cNvSpPr>
            <a:spLocks noChangeArrowheads="1"/>
          </p:cNvSpPr>
          <p:nvPr/>
        </p:nvSpPr>
        <p:spPr bwMode="auto">
          <a:xfrm>
            <a:off x="4572000" y="3730625"/>
            <a:ext cx="433388" cy="360363"/>
          </a:xfrm>
          <a:prstGeom prst="rightArrow">
            <a:avLst>
              <a:gd name="adj1" fmla="val 50000"/>
              <a:gd name="adj2" fmla="val 30066"/>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299027" name="Text Box 19"/>
          <p:cNvSpPr txBox="1">
            <a:spLocks noChangeArrowheads="1"/>
          </p:cNvSpPr>
          <p:nvPr/>
        </p:nvSpPr>
        <p:spPr bwMode="auto">
          <a:xfrm>
            <a:off x="5076825" y="3586163"/>
            <a:ext cx="1512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临界腔</a:t>
            </a:r>
          </a:p>
        </p:txBody>
      </p:sp>
      <p:sp>
        <p:nvSpPr>
          <p:cNvPr id="299028" name="Text Box 20"/>
          <p:cNvSpPr txBox="1">
            <a:spLocks noChangeArrowheads="1"/>
          </p:cNvSpPr>
          <p:nvPr/>
        </p:nvSpPr>
        <p:spPr bwMode="auto">
          <a:xfrm>
            <a:off x="395288" y="3154363"/>
            <a:ext cx="1223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同理</a:t>
            </a:r>
          </a:p>
        </p:txBody>
      </p:sp>
      <p:sp>
        <p:nvSpPr>
          <p:cNvPr id="299029" name="Text Box 21"/>
          <p:cNvSpPr txBox="1">
            <a:spLocks noChangeArrowheads="1"/>
          </p:cNvSpPr>
          <p:nvPr/>
        </p:nvSpPr>
        <p:spPr bwMode="auto">
          <a:xfrm>
            <a:off x="827088" y="4868863"/>
            <a:ext cx="7993062" cy="11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35000"/>
              </a:lnSpc>
              <a:spcBef>
                <a:spcPct val="0"/>
              </a:spcBef>
            </a:pPr>
            <a:r>
              <a:rPr lang="zh-CN" altLang="en-US" sz="2800" dirty="0">
                <a:latin typeface="楷体" panose="02010609060101010101" pitchFamily="49" charset="-122"/>
                <a:ea typeface="楷体" panose="02010609060101010101" pitchFamily="49" charset="-122"/>
              </a:rPr>
              <a:t>给定</a:t>
            </a:r>
            <a:r>
              <a:rPr lang="en-US" altLang="zh-CN" sz="2800" dirty="0">
                <a:latin typeface="Times New Roman" pitchFamily="18" charset="0"/>
                <a:ea typeface="楷体" panose="02010609060101010101" pitchFamily="49" charset="-122"/>
              </a:rPr>
              <a:t>R</a:t>
            </a:r>
            <a:r>
              <a:rPr lang="en-US" altLang="zh-CN" sz="2800" baseline="-25000" dirty="0">
                <a:latin typeface="Times New Roman" pitchFamily="18" charset="0"/>
                <a:ea typeface="楷体" panose="02010609060101010101" pitchFamily="49" charset="-122"/>
              </a:rPr>
              <a:t>1</a:t>
            </a:r>
            <a:r>
              <a:rPr lang="zh-CN" altLang="en-US" sz="2800" dirty="0">
                <a:latin typeface="Times New Roman" pitchFamily="18" charset="0"/>
                <a:ea typeface="楷体" panose="02010609060101010101" pitchFamily="49" charset="-122"/>
              </a:rPr>
              <a:t>、</a:t>
            </a:r>
            <a:r>
              <a:rPr lang="en-US" altLang="zh-CN" sz="2800" dirty="0">
                <a:latin typeface="Times New Roman" pitchFamily="18" charset="0"/>
                <a:ea typeface="楷体" panose="02010609060101010101" pitchFamily="49" charset="-122"/>
              </a:rPr>
              <a:t>R</a:t>
            </a:r>
            <a:r>
              <a:rPr lang="en-US" altLang="zh-CN" sz="2800" baseline="-25000" dirty="0">
                <a:latin typeface="Times New Roman" pitchFamily="18" charset="0"/>
                <a:ea typeface="楷体" panose="02010609060101010101" pitchFamily="49" charset="-122"/>
              </a:rPr>
              <a:t>2</a:t>
            </a:r>
            <a:r>
              <a:rPr lang="zh-CN" altLang="en-US" sz="2800" dirty="0">
                <a:latin typeface="Times New Roman" pitchFamily="18" charset="0"/>
                <a:ea typeface="楷体" panose="02010609060101010101" pitchFamily="49" charset="-122"/>
              </a:rPr>
              <a:t>、</a:t>
            </a:r>
            <a:r>
              <a:rPr lang="en-US" altLang="zh-CN" sz="2800" dirty="0">
                <a:latin typeface="Times New Roman" pitchFamily="18" charset="0"/>
                <a:ea typeface="楷体" panose="02010609060101010101" pitchFamily="49" charset="-122"/>
              </a:rPr>
              <a:t>L</a:t>
            </a:r>
            <a:r>
              <a:rPr lang="en-US" altLang="zh-CN" sz="2800" dirty="0">
                <a:latin typeface="楷体" panose="02010609060101010101" pitchFamily="49" charset="-122"/>
                <a:ea typeface="楷体" panose="02010609060101010101" pitchFamily="49" charset="-122"/>
              </a:rPr>
              <a:t> ,</a:t>
            </a:r>
            <a:r>
              <a:rPr lang="en-US" altLang="zh-CN" sz="2800" baseline="-250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根据稳定条件，可判定简单共轴球面腔的稳定性！</a:t>
            </a:r>
          </a:p>
        </p:txBody>
      </p:sp>
    </p:spTree>
    <p:extLst>
      <p:ext uri="{BB962C8B-B14F-4D97-AF65-F5344CB8AC3E}">
        <p14:creationId xmlns:p14="http://schemas.microsoft.com/office/powerpoint/2010/main" val="15588934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box(in)">
                                      <p:cBhvr>
                                        <p:cTn id="7" dur="500"/>
                                        <p:tgtEl>
                                          <p:spTgt spid="299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9013"/>
                                        </p:tgtEl>
                                        <p:attrNameLst>
                                          <p:attrName>style.visibility</p:attrName>
                                        </p:attrNameLst>
                                      </p:cBhvr>
                                      <p:to>
                                        <p:strVal val="visible"/>
                                      </p:to>
                                    </p:set>
                                    <p:animEffect transition="in" filter="checkerboard(across)">
                                      <p:cBhvr>
                                        <p:cTn id="12" dur="500"/>
                                        <p:tgtEl>
                                          <p:spTgt spid="299013"/>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99015"/>
                                        </p:tgtEl>
                                        <p:attrNameLst>
                                          <p:attrName>style.visibility</p:attrName>
                                        </p:attrNameLst>
                                      </p:cBhvr>
                                      <p:to>
                                        <p:strVal val="visible"/>
                                      </p:to>
                                    </p:set>
                                    <p:animEffect transition="in" filter="checkerboard(across)">
                                      <p:cBhvr>
                                        <p:cTn id="15" dur="500"/>
                                        <p:tgtEl>
                                          <p:spTgt spid="299015"/>
                                        </p:tgtEl>
                                      </p:cBhvr>
                                    </p:animEffect>
                                  </p:childTnLst>
                                </p:cTn>
                              </p:par>
                              <p:par>
                                <p:cTn id="16" presetID="2" presetClass="entr" presetSubtype="2" fill="hold" nodeType="withEffect">
                                  <p:stCondLst>
                                    <p:cond delay="0"/>
                                  </p:stCondLst>
                                  <p:childTnLst>
                                    <p:set>
                                      <p:cBhvr>
                                        <p:cTn id="17" dur="1" fill="hold">
                                          <p:stCondLst>
                                            <p:cond delay="0"/>
                                          </p:stCondLst>
                                        </p:cTn>
                                        <p:tgtEl>
                                          <p:spTgt spid="299017"/>
                                        </p:tgtEl>
                                        <p:attrNameLst>
                                          <p:attrName>style.visibility</p:attrName>
                                        </p:attrNameLst>
                                      </p:cBhvr>
                                      <p:to>
                                        <p:strVal val="visible"/>
                                      </p:to>
                                    </p:set>
                                    <p:anim calcmode="lin" valueType="num">
                                      <p:cBhvr additive="base">
                                        <p:cTn id="18" dur="500" fill="hold"/>
                                        <p:tgtEl>
                                          <p:spTgt spid="299017"/>
                                        </p:tgtEl>
                                        <p:attrNameLst>
                                          <p:attrName>ppt_x</p:attrName>
                                        </p:attrNameLst>
                                      </p:cBhvr>
                                      <p:tavLst>
                                        <p:tav tm="0">
                                          <p:val>
                                            <p:strVal val="1+#ppt_w/2"/>
                                          </p:val>
                                        </p:tav>
                                        <p:tav tm="100000">
                                          <p:val>
                                            <p:strVal val="#ppt_x"/>
                                          </p:val>
                                        </p:tav>
                                      </p:tavLst>
                                    </p:anim>
                                    <p:anim calcmode="lin" valueType="num">
                                      <p:cBhvr additive="base">
                                        <p:cTn id="19" dur="500" fill="hold"/>
                                        <p:tgtEl>
                                          <p:spTgt spid="299017"/>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299016"/>
                                        </p:tgtEl>
                                        <p:attrNameLst>
                                          <p:attrName>style.visibility</p:attrName>
                                        </p:attrNameLst>
                                      </p:cBhvr>
                                      <p:to>
                                        <p:strVal val="visible"/>
                                      </p:to>
                                    </p:set>
                                    <p:anim calcmode="lin" valueType="num">
                                      <p:cBhvr additive="base">
                                        <p:cTn id="22" dur="500" fill="hold"/>
                                        <p:tgtEl>
                                          <p:spTgt spid="299016"/>
                                        </p:tgtEl>
                                        <p:attrNameLst>
                                          <p:attrName>ppt_x</p:attrName>
                                        </p:attrNameLst>
                                      </p:cBhvr>
                                      <p:tavLst>
                                        <p:tav tm="0">
                                          <p:val>
                                            <p:strVal val="1+#ppt_w/2"/>
                                          </p:val>
                                        </p:tav>
                                        <p:tav tm="100000">
                                          <p:val>
                                            <p:strVal val="#ppt_x"/>
                                          </p:val>
                                        </p:tav>
                                      </p:tavLst>
                                    </p:anim>
                                    <p:anim calcmode="lin" valueType="num">
                                      <p:cBhvr additive="base">
                                        <p:cTn id="23" dur="500" fill="hold"/>
                                        <p:tgtEl>
                                          <p:spTgt spid="29901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99020"/>
                                        </p:tgtEl>
                                        <p:attrNameLst>
                                          <p:attrName>style.visibility</p:attrName>
                                        </p:attrNameLst>
                                      </p:cBhvr>
                                      <p:to>
                                        <p:strVal val="visible"/>
                                      </p:to>
                                    </p:set>
                                    <p:animEffect transition="in" filter="box(in)">
                                      <p:cBhvr>
                                        <p:cTn id="28" dur="500"/>
                                        <p:tgtEl>
                                          <p:spTgt spid="2990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299014"/>
                                        </p:tgtEl>
                                        <p:attrNameLst>
                                          <p:attrName>style.visibility</p:attrName>
                                        </p:attrNameLst>
                                      </p:cBhvr>
                                      <p:to>
                                        <p:strVal val="visible"/>
                                      </p:to>
                                    </p:set>
                                    <p:animEffect transition="in" filter="box(in)">
                                      <p:cBhvr>
                                        <p:cTn id="33" dur="500"/>
                                        <p:tgtEl>
                                          <p:spTgt spid="2990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299021"/>
                                        </p:tgtEl>
                                        <p:attrNameLst>
                                          <p:attrName>style.visibility</p:attrName>
                                        </p:attrNameLst>
                                      </p:cBhvr>
                                      <p:to>
                                        <p:strVal val="visible"/>
                                      </p:to>
                                    </p:set>
                                    <p:animEffect transition="in" filter="diamond(in)">
                                      <p:cBhvr>
                                        <p:cTn id="38" dur="500"/>
                                        <p:tgtEl>
                                          <p:spTgt spid="2990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299022">
                                            <p:txEl>
                                              <p:pRg st="0" end="0"/>
                                            </p:txEl>
                                          </p:spTgt>
                                        </p:tgtEl>
                                        <p:attrNameLst>
                                          <p:attrName>style.visibility</p:attrName>
                                        </p:attrNameLst>
                                      </p:cBhvr>
                                      <p:to>
                                        <p:strVal val="visible"/>
                                      </p:to>
                                    </p:set>
                                    <p:animEffect transition="in" filter="box(in)">
                                      <p:cBhvr>
                                        <p:cTn id="43" dur="500"/>
                                        <p:tgtEl>
                                          <p:spTgt spid="299022">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99028"/>
                                        </p:tgtEl>
                                        <p:attrNameLst>
                                          <p:attrName>style.visibility</p:attrName>
                                        </p:attrNameLst>
                                      </p:cBhvr>
                                      <p:to>
                                        <p:strVal val="visible"/>
                                      </p:to>
                                    </p:set>
                                    <p:animEffect transition="in" filter="box(in)">
                                      <p:cBhvr>
                                        <p:cTn id="48" dur="500"/>
                                        <p:tgtEl>
                                          <p:spTgt spid="2990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nodeType="clickEffect">
                                  <p:stCondLst>
                                    <p:cond delay="0"/>
                                  </p:stCondLst>
                                  <p:childTnLst>
                                    <p:set>
                                      <p:cBhvr>
                                        <p:cTn id="52" dur="1" fill="hold">
                                          <p:stCondLst>
                                            <p:cond delay="0"/>
                                          </p:stCondLst>
                                        </p:cTn>
                                        <p:tgtEl>
                                          <p:spTgt spid="299019"/>
                                        </p:tgtEl>
                                        <p:attrNameLst>
                                          <p:attrName>style.visibility</p:attrName>
                                        </p:attrNameLst>
                                      </p:cBhvr>
                                      <p:to>
                                        <p:strVal val="visible"/>
                                      </p:to>
                                    </p:set>
                                    <p:animEffect transition="in" filter="box(in)">
                                      <p:cBhvr>
                                        <p:cTn id="53" dur="500"/>
                                        <p:tgtEl>
                                          <p:spTgt spid="29901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8" presetClass="entr" presetSubtype="16" fill="hold" grpId="0" nodeType="clickEffect">
                                  <p:stCondLst>
                                    <p:cond delay="0"/>
                                  </p:stCondLst>
                                  <p:childTnLst>
                                    <p:set>
                                      <p:cBhvr>
                                        <p:cTn id="57" dur="1" fill="hold">
                                          <p:stCondLst>
                                            <p:cond delay="0"/>
                                          </p:stCondLst>
                                        </p:cTn>
                                        <p:tgtEl>
                                          <p:spTgt spid="299024"/>
                                        </p:tgtEl>
                                        <p:attrNameLst>
                                          <p:attrName>style.visibility</p:attrName>
                                        </p:attrNameLst>
                                      </p:cBhvr>
                                      <p:to>
                                        <p:strVal val="visible"/>
                                      </p:to>
                                    </p:set>
                                    <p:animEffect transition="in" filter="diamond(in)">
                                      <p:cBhvr>
                                        <p:cTn id="58" dur="500"/>
                                        <p:tgtEl>
                                          <p:spTgt spid="29902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299025">
                                            <p:txEl>
                                              <p:pRg st="0" end="0"/>
                                            </p:txEl>
                                          </p:spTgt>
                                        </p:tgtEl>
                                        <p:attrNameLst>
                                          <p:attrName>style.visibility</p:attrName>
                                        </p:attrNameLst>
                                      </p:cBhvr>
                                      <p:to>
                                        <p:strVal val="visible"/>
                                      </p:to>
                                    </p:set>
                                    <p:animEffect transition="in" filter="box(in)">
                                      <p:cBhvr>
                                        <p:cTn id="63" dur="500"/>
                                        <p:tgtEl>
                                          <p:spTgt spid="299025">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299023"/>
                                        </p:tgtEl>
                                        <p:attrNameLst>
                                          <p:attrName>style.visibility</p:attrName>
                                        </p:attrNameLst>
                                      </p:cBhvr>
                                      <p:to>
                                        <p:strVal val="visible"/>
                                      </p:to>
                                    </p:set>
                                    <p:animEffect transition="in" filter="box(in)">
                                      <p:cBhvr>
                                        <p:cTn id="68" dur="500"/>
                                        <p:tgtEl>
                                          <p:spTgt spid="29902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299026"/>
                                        </p:tgtEl>
                                        <p:attrNameLst>
                                          <p:attrName>style.visibility</p:attrName>
                                        </p:attrNameLst>
                                      </p:cBhvr>
                                      <p:to>
                                        <p:strVal val="visible"/>
                                      </p:to>
                                    </p:set>
                                    <p:animEffect transition="in" filter="box(in)">
                                      <p:cBhvr>
                                        <p:cTn id="73" dur="500"/>
                                        <p:tgtEl>
                                          <p:spTgt spid="29902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299027"/>
                                        </p:tgtEl>
                                        <p:attrNameLst>
                                          <p:attrName>style.visibility</p:attrName>
                                        </p:attrNameLst>
                                      </p:cBhvr>
                                      <p:to>
                                        <p:strVal val="visible"/>
                                      </p:to>
                                    </p:set>
                                    <p:animEffect transition="in" filter="box(in)">
                                      <p:cBhvr>
                                        <p:cTn id="78" dur="500"/>
                                        <p:tgtEl>
                                          <p:spTgt spid="29902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299018"/>
                                        </p:tgtEl>
                                        <p:attrNameLst>
                                          <p:attrName>style.visibility</p:attrName>
                                        </p:attrNameLst>
                                      </p:cBhvr>
                                      <p:to>
                                        <p:strVal val="visible"/>
                                      </p:to>
                                    </p:set>
                                    <p:animEffect transition="in" filter="box(in)">
                                      <p:cBhvr>
                                        <p:cTn id="83" dur="500"/>
                                        <p:tgtEl>
                                          <p:spTgt spid="29901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299029"/>
                                        </p:tgtEl>
                                        <p:attrNameLst>
                                          <p:attrName>style.visibility</p:attrName>
                                        </p:attrNameLst>
                                      </p:cBhvr>
                                      <p:to>
                                        <p:strVal val="visible"/>
                                      </p:to>
                                    </p:set>
                                    <p:animEffect transition="in" filter="box(in)">
                                      <p:cBhvr>
                                        <p:cTn id="88" dur="500"/>
                                        <p:tgtEl>
                                          <p:spTgt spid="299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5" grpId="0" animBg="1"/>
      <p:bldP spid="299016" grpId="0" animBg="1"/>
      <p:bldP spid="299018" grpId="0"/>
      <p:bldP spid="299020" grpId="0" animBg="1"/>
      <p:bldP spid="299021" grpId="0" animBg="1"/>
      <p:bldP spid="299024" grpId="0" animBg="1"/>
      <p:bldP spid="299026" grpId="0" animBg="1"/>
      <p:bldP spid="299027" grpId="0"/>
      <p:bldP spid="299028" grpId="0"/>
      <p:bldP spid="29902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Text Box 4"/>
          <p:cNvSpPr txBox="1">
            <a:spLocks noChangeArrowheads="1"/>
          </p:cNvSpPr>
          <p:nvPr/>
        </p:nvSpPr>
        <p:spPr bwMode="auto">
          <a:xfrm>
            <a:off x="3706813" y="3700463"/>
            <a:ext cx="1322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400" dirty="0">
                <a:latin typeface="Times New Roman" pitchFamily="18" charset="0"/>
                <a:ea typeface="楷体" panose="02010609060101010101" pitchFamily="49" charset="-122"/>
              </a:rPr>
              <a:t>非稳腔</a:t>
            </a:r>
          </a:p>
        </p:txBody>
      </p:sp>
      <p:graphicFrame>
        <p:nvGraphicFramePr>
          <p:cNvPr id="300037" name="Object 5"/>
          <p:cNvGraphicFramePr>
            <a:graphicFrameLocks noChangeAspect="1"/>
          </p:cNvGraphicFramePr>
          <p:nvPr/>
        </p:nvGraphicFramePr>
        <p:xfrm>
          <a:off x="1003300" y="2268538"/>
          <a:ext cx="1831975" cy="904875"/>
        </p:xfrm>
        <a:graphic>
          <a:graphicData uri="http://schemas.openxmlformats.org/presentationml/2006/ole">
            <mc:AlternateContent xmlns:mc="http://schemas.openxmlformats.org/markup-compatibility/2006">
              <mc:Choice xmlns:v="urn:schemas-microsoft-com:vml" Requires="v">
                <p:oleObj spid="_x0000_s68615" name="公式" r:id="rId3" imgW="1054080" imgH="520560" progId="Equation.3">
                  <p:embed/>
                </p:oleObj>
              </mc:Choice>
              <mc:Fallback>
                <p:oleObj name="公式" r:id="rId3" imgW="1054080" imgH="520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300" y="2268538"/>
                        <a:ext cx="1831975" cy="9048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0038" name="AutoShape 6"/>
          <p:cNvSpPr>
            <a:spLocks/>
          </p:cNvSpPr>
          <p:nvPr/>
        </p:nvSpPr>
        <p:spPr bwMode="auto">
          <a:xfrm>
            <a:off x="3373438" y="2420938"/>
            <a:ext cx="77787" cy="685800"/>
          </a:xfrm>
          <a:prstGeom prst="leftBrace">
            <a:avLst>
              <a:gd name="adj1" fmla="val 7347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graphicFrame>
        <p:nvGraphicFramePr>
          <p:cNvPr id="300039" name="Object 7"/>
          <p:cNvGraphicFramePr>
            <a:graphicFrameLocks noChangeAspect="1"/>
          </p:cNvGraphicFramePr>
          <p:nvPr/>
        </p:nvGraphicFramePr>
        <p:xfrm>
          <a:off x="3524250" y="2268538"/>
          <a:ext cx="1911350" cy="992187"/>
        </p:xfrm>
        <a:graphic>
          <a:graphicData uri="http://schemas.openxmlformats.org/presentationml/2006/ole">
            <mc:AlternateContent xmlns:mc="http://schemas.openxmlformats.org/markup-compatibility/2006">
              <mc:Choice xmlns:v="urn:schemas-microsoft-com:vml" Requires="v">
                <p:oleObj spid="_x0000_s68616" name="公式" r:id="rId5" imgW="1002960" imgH="520560" progId="Equation.3">
                  <p:embed/>
                </p:oleObj>
              </mc:Choice>
              <mc:Fallback>
                <p:oleObj name="公式" r:id="rId5" imgW="1002960" imgH="520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4250" y="2268538"/>
                        <a:ext cx="1911350" cy="9921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0040" name="Object 8"/>
          <p:cNvGraphicFramePr>
            <a:graphicFrameLocks noChangeAspect="1"/>
          </p:cNvGraphicFramePr>
          <p:nvPr/>
        </p:nvGraphicFramePr>
        <p:xfrm>
          <a:off x="1546225" y="3687763"/>
          <a:ext cx="1944688" cy="534987"/>
        </p:xfrm>
        <a:graphic>
          <a:graphicData uri="http://schemas.openxmlformats.org/presentationml/2006/ole">
            <mc:AlternateContent xmlns:mc="http://schemas.openxmlformats.org/markup-compatibility/2006">
              <mc:Choice xmlns:v="urn:schemas-microsoft-com:vml" Requires="v">
                <p:oleObj spid="_x0000_s68617" name="公式" r:id="rId7" imgW="876240" imgH="241200" progId="Equation.3">
                  <p:embed/>
                </p:oleObj>
              </mc:Choice>
              <mc:Fallback>
                <p:oleObj name="公式" r:id="rId7" imgW="87624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6225" y="3687763"/>
                        <a:ext cx="1944688" cy="534987"/>
                      </a:xfrm>
                      <a:prstGeom prst="rect">
                        <a:avLst/>
                      </a:prstGeom>
                      <a:gradFill rotWithShape="1">
                        <a:gsLst>
                          <a:gs pos="0">
                            <a:srgbClr val="FF0066"/>
                          </a:gs>
                          <a:gs pos="50000">
                            <a:schemeClr val="tx2">
                              <a:alpha val="12000"/>
                            </a:schemeClr>
                          </a:gs>
                          <a:gs pos="100000">
                            <a:srgbClr val="FF006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0041" name="Text Box 9"/>
          <p:cNvSpPr txBox="1">
            <a:spLocks noChangeArrowheads="1"/>
          </p:cNvSpPr>
          <p:nvPr/>
        </p:nvSpPr>
        <p:spPr bwMode="auto">
          <a:xfrm>
            <a:off x="4087813" y="4381500"/>
            <a:ext cx="1166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400" dirty="0">
                <a:latin typeface="Times New Roman" pitchFamily="18" charset="0"/>
                <a:ea typeface="楷体" panose="02010609060101010101" pitchFamily="49" charset="-122"/>
              </a:rPr>
              <a:t>稳定腔</a:t>
            </a:r>
          </a:p>
        </p:txBody>
      </p:sp>
      <p:sp>
        <p:nvSpPr>
          <p:cNvPr id="300042" name="AutoShape 10"/>
          <p:cNvSpPr>
            <a:spLocks/>
          </p:cNvSpPr>
          <p:nvPr/>
        </p:nvSpPr>
        <p:spPr bwMode="auto">
          <a:xfrm>
            <a:off x="1403350" y="4102100"/>
            <a:ext cx="77788" cy="685800"/>
          </a:xfrm>
          <a:prstGeom prst="leftBrace">
            <a:avLst>
              <a:gd name="adj1" fmla="val 734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00043" name="AutoShape 11"/>
          <p:cNvSpPr>
            <a:spLocks noChangeArrowheads="1"/>
          </p:cNvSpPr>
          <p:nvPr/>
        </p:nvSpPr>
        <p:spPr bwMode="auto">
          <a:xfrm>
            <a:off x="2947988" y="2555875"/>
            <a:ext cx="287337" cy="360363"/>
          </a:xfrm>
          <a:prstGeom prst="rightArrow">
            <a:avLst>
              <a:gd name="adj1" fmla="val 50000"/>
              <a:gd name="adj2" fmla="val 25000"/>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00044" name="AutoShape 12"/>
          <p:cNvSpPr>
            <a:spLocks noChangeArrowheads="1"/>
          </p:cNvSpPr>
          <p:nvPr/>
        </p:nvSpPr>
        <p:spPr bwMode="auto">
          <a:xfrm>
            <a:off x="971550" y="4308475"/>
            <a:ext cx="287338" cy="360363"/>
          </a:xfrm>
          <a:prstGeom prst="rightArrow">
            <a:avLst>
              <a:gd name="adj1" fmla="val 50000"/>
              <a:gd name="adj2" fmla="val 25000"/>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graphicFrame>
        <p:nvGraphicFramePr>
          <p:cNvPr id="300045" name="Object 13"/>
          <p:cNvGraphicFramePr>
            <a:graphicFrameLocks noChangeAspect="1"/>
          </p:cNvGraphicFramePr>
          <p:nvPr/>
        </p:nvGraphicFramePr>
        <p:xfrm>
          <a:off x="1546225" y="4381500"/>
          <a:ext cx="2389188" cy="550863"/>
        </p:xfrm>
        <a:graphic>
          <a:graphicData uri="http://schemas.openxmlformats.org/presentationml/2006/ole">
            <mc:AlternateContent xmlns:mc="http://schemas.openxmlformats.org/markup-compatibility/2006">
              <mc:Choice xmlns:v="urn:schemas-microsoft-com:vml" Requires="v">
                <p:oleObj spid="_x0000_s68618" name="公式" r:id="rId9" imgW="990360" imgH="228600" progId="Equation.3">
                  <p:embed/>
                </p:oleObj>
              </mc:Choice>
              <mc:Fallback>
                <p:oleObj name="公式" r:id="rId9" imgW="99036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6225" y="4381500"/>
                        <a:ext cx="2389188" cy="550863"/>
                      </a:xfrm>
                      <a:prstGeom prst="rect">
                        <a:avLst/>
                      </a:prstGeom>
                      <a:gradFill rotWithShape="1">
                        <a:gsLst>
                          <a:gs pos="0">
                            <a:srgbClr val="FF0066"/>
                          </a:gs>
                          <a:gs pos="50000">
                            <a:schemeClr val="tx2">
                              <a:alpha val="12000"/>
                            </a:schemeClr>
                          </a:gs>
                          <a:gs pos="100000">
                            <a:srgbClr val="FF006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0046" name="Text Box 14"/>
          <p:cNvSpPr txBox="1">
            <a:spLocks noChangeArrowheads="1"/>
          </p:cNvSpPr>
          <p:nvPr/>
        </p:nvSpPr>
        <p:spPr bwMode="auto">
          <a:xfrm>
            <a:off x="827088" y="1476375"/>
            <a:ext cx="5834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、平行平面镜腔</a:t>
            </a:r>
            <a:r>
              <a:rPr lang="en-US" altLang="zh-CN" sz="2800" dirty="0">
                <a:latin typeface="楷体" panose="02010609060101010101" pitchFamily="49" charset="-122"/>
                <a:ea typeface="楷体" panose="02010609060101010101" pitchFamily="49" charset="-122"/>
              </a:rPr>
              <a:t>( R = </a:t>
            </a:r>
            <a:r>
              <a:rPr lang="en-US" altLang="zh-CN" sz="2800" dirty="0">
                <a:latin typeface="楷体" panose="02010609060101010101" pitchFamily="49" charset="-122"/>
                <a:ea typeface="楷体" panose="02010609060101010101" pitchFamily="49" charset="-122"/>
                <a:sym typeface="Symbol" pitchFamily="18" charset="2"/>
              </a:rPr>
              <a:t></a:t>
            </a:r>
            <a:r>
              <a:rPr lang="en-US" altLang="zh-CN" sz="2800" dirty="0">
                <a:latin typeface="楷体" panose="02010609060101010101" pitchFamily="49" charset="-122"/>
                <a:ea typeface="楷体" panose="02010609060101010101" pitchFamily="49" charset="-122"/>
              </a:rPr>
              <a:t> )</a:t>
            </a:r>
          </a:p>
        </p:txBody>
      </p:sp>
      <p:sp>
        <p:nvSpPr>
          <p:cNvPr id="300058" name="Rectangle 26"/>
          <p:cNvSpPr>
            <a:spLocks noChangeArrowheads="1"/>
          </p:cNvSpPr>
          <p:nvPr/>
        </p:nvSpPr>
        <p:spPr bwMode="auto">
          <a:xfrm>
            <a:off x="900113" y="5219700"/>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solidFill>
                  <a:srgbClr val="00CC00"/>
                </a:solidFill>
                <a:ea typeface="楷体" panose="02010609060101010101" pitchFamily="49" charset="-122"/>
              </a:rPr>
              <a:t>只有沿轴向的光线可在腔内往返无限多次而不溢出腔外，且往返一次实现简并（形成闭合光路）。</a:t>
            </a:r>
          </a:p>
        </p:txBody>
      </p:sp>
      <p:sp>
        <p:nvSpPr>
          <p:cNvPr id="300071" name="Text Box 39"/>
          <p:cNvSpPr txBox="1">
            <a:spLocks noChangeArrowheads="1"/>
          </p:cNvSpPr>
          <p:nvPr/>
        </p:nvSpPr>
        <p:spPr bwMode="auto">
          <a:xfrm>
            <a:off x="395288" y="260350"/>
            <a:ext cx="5616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en-US" altLang="zh-CN" sz="2800" dirty="0">
                <a:solidFill>
                  <a:srgbClr val="0033CC"/>
                </a:solidFill>
                <a:latin typeface="楷体" panose="02010609060101010101" pitchFamily="49" charset="-122"/>
                <a:ea typeface="楷体" panose="02010609060101010101" pitchFamily="49" charset="-122"/>
              </a:rPr>
              <a:t>(5) </a:t>
            </a:r>
            <a:r>
              <a:rPr lang="zh-CN" altLang="en-US" sz="2800" dirty="0">
                <a:solidFill>
                  <a:srgbClr val="0033CC"/>
                </a:solidFill>
                <a:latin typeface="楷体" panose="02010609060101010101" pitchFamily="49" charset="-122"/>
                <a:ea typeface="楷体" panose="02010609060101010101" pitchFamily="49" charset="-122"/>
              </a:rPr>
              <a:t>临界腔的典型例子及分类</a:t>
            </a:r>
          </a:p>
        </p:txBody>
      </p:sp>
      <p:sp>
        <p:nvSpPr>
          <p:cNvPr id="300072" name="Text Box 40"/>
          <p:cNvSpPr txBox="1">
            <a:spLocks noChangeArrowheads="1"/>
          </p:cNvSpPr>
          <p:nvPr/>
        </p:nvSpPr>
        <p:spPr bwMode="auto">
          <a:xfrm>
            <a:off x="611188" y="822325"/>
            <a:ext cx="7489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en-US" altLang="en-US" sz="2800" dirty="0">
                <a:latin typeface="楷体" panose="02010609060101010101" pitchFamily="49" charset="-122"/>
                <a:ea typeface="楷体" panose="02010609060101010101" pitchFamily="49" charset="-122"/>
              </a:rPr>
              <a:t>①</a:t>
            </a:r>
            <a:r>
              <a:rPr lang="zh-CN" altLang="en-US" sz="2800" dirty="0">
                <a:latin typeface="楷体" panose="02010609060101010101" pitchFamily="49" charset="-122"/>
                <a:ea typeface="楷体" panose="02010609060101010101" pitchFamily="49" charset="-122"/>
              </a:rPr>
              <a:t>介稳腔：性质介于稳定腔与非稳腔之间。</a:t>
            </a:r>
          </a:p>
        </p:txBody>
      </p:sp>
      <p:graphicFrame>
        <p:nvGraphicFramePr>
          <p:cNvPr id="300076" name="Object 44"/>
          <p:cNvGraphicFramePr>
            <a:graphicFrameLocks noGrp="1" noChangeAspect="1"/>
          </p:cNvGraphicFramePr>
          <p:nvPr>
            <p:ph/>
          </p:nvPr>
        </p:nvGraphicFramePr>
        <p:xfrm>
          <a:off x="5651500" y="1484313"/>
          <a:ext cx="1368425" cy="458787"/>
        </p:xfrm>
        <a:graphic>
          <a:graphicData uri="http://schemas.openxmlformats.org/presentationml/2006/ole">
            <mc:AlternateContent xmlns:mc="http://schemas.openxmlformats.org/markup-compatibility/2006">
              <mc:Choice xmlns:v="urn:schemas-microsoft-com:vml" Requires="v">
                <p:oleObj spid="_x0000_s68619" name="公式" r:id="rId11" imgW="1218960" imgH="215640" progId="Equation.3">
                  <p:embed/>
                </p:oleObj>
              </mc:Choice>
              <mc:Fallback>
                <p:oleObj name="公式" r:id="rId11" imgW="121896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l="47214"/>
                      <a:stretch>
                        <a:fillRect/>
                      </a:stretch>
                    </p:blipFill>
                    <p:spPr bwMode="auto">
                      <a:xfrm>
                        <a:off x="5651500" y="1484313"/>
                        <a:ext cx="1368425" cy="458787"/>
                      </a:xfrm>
                      <a:prstGeom prst="rect">
                        <a:avLst/>
                      </a:prstGeom>
                      <a:noFill/>
                      <a:ln>
                        <a:noFill/>
                      </a:ln>
                      <a:effectLst/>
                      <a:extLst>
                        <a:ext uri="{909E8E84-426E-40DD-AFC4-6F175D3DCCD1}">
                          <a14:hiddenFill xmlns:a14="http://schemas.microsoft.com/office/drawing/2010/main">
                            <a:solidFill>
                              <a:schemeClr val="tx1">
                                <a:alpha val="2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652563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00071">
                                            <p:txEl>
                                              <p:pRg st="0" end="0"/>
                                            </p:txEl>
                                          </p:spTgt>
                                        </p:tgtEl>
                                        <p:attrNameLst>
                                          <p:attrName>style.visibility</p:attrName>
                                        </p:attrNameLst>
                                      </p:cBhvr>
                                      <p:to>
                                        <p:strVal val="visible"/>
                                      </p:to>
                                    </p:set>
                                    <p:animEffect transition="in" filter="wedge">
                                      <p:cBhvr>
                                        <p:cTn id="7" dur="500"/>
                                        <p:tgtEl>
                                          <p:spTgt spid="3000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300072">
                                            <p:txEl>
                                              <p:pRg st="0" end="0"/>
                                            </p:txEl>
                                          </p:spTgt>
                                        </p:tgtEl>
                                        <p:attrNameLst>
                                          <p:attrName>style.visibility</p:attrName>
                                        </p:attrNameLst>
                                      </p:cBhvr>
                                      <p:to>
                                        <p:strVal val="visible"/>
                                      </p:to>
                                    </p:set>
                                    <p:animEffect transition="in" filter="wedge">
                                      <p:cBhvr>
                                        <p:cTn id="12" dur="500"/>
                                        <p:tgtEl>
                                          <p:spTgt spid="30007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0046"/>
                                        </p:tgtEl>
                                        <p:attrNameLst>
                                          <p:attrName>style.visibility</p:attrName>
                                        </p:attrNameLst>
                                      </p:cBhvr>
                                      <p:to>
                                        <p:strVal val="visible"/>
                                      </p:to>
                                    </p:set>
                                    <p:animEffect transition="in" filter="blinds(horizontal)">
                                      <p:cBhvr>
                                        <p:cTn id="17" dur="500"/>
                                        <p:tgtEl>
                                          <p:spTgt spid="300046"/>
                                        </p:tgtEl>
                                      </p:cBhvr>
                                    </p:animEffect>
                                  </p:childTnLst>
                                </p:cTn>
                              </p:par>
                              <p:par>
                                <p:cTn id="18" presetID="4" presetClass="entr" presetSubtype="16" fill="hold" nodeType="withEffect">
                                  <p:stCondLst>
                                    <p:cond delay="0"/>
                                  </p:stCondLst>
                                  <p:childTnLst>
                                    <p:set>
                                      <p:cBhvr>
                                        <p:cTn id="19" dur="1" fill="hold">
                                          <p:stCondLst>
                                            <p:cond delay="0"/>
                                          </p:stCondLst>
                                        </p:cTn>
                                        <p:tgtEl>
                                          <p:spTgt spid="300076"/>
                                        </p:tgtEl>
                                        <p:attrNameLst>
                                          <p:attrName>style.visibility</p:attrName>
                                        </p:attrNameLst>
                                      </p:cBhvr>
                                      <p:to>
                                        <p:strVal val="visible"/>
                                      </p:to>
                                    </p:set>
                                    <p:animEffect transition="in" filter="box(in)">
                                      <p:cBhvr>
                                        <p:cTn id="20" dur="500"/>
                                        <p:tgtEl>
                                          <p:spTgt spid="30007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0007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00037"/>
                                        </p:tgtEl>
                                        <p:attrNameLst>
                                          <p:attrName>style.visibility</p:attrName>
                                        </p:attrNameLst>
                                      </p:cBhvr>
                                      <p:to>
                                        <p:strVal val="visible"/>
                                      </p:to>
                                    </p:set>
                                    <p:animEffect transition="in" filter="blinds(horizontal)">
                                      <p:cBhvr>
                                        <p:cTn id="29" dur="500"/>
                                        <p:tgtEl>
                                          <p:spTgt spid="30003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00043"/>
                                        </p:tgtEl>
                                        <p:attrNameLst>
                                          <p:attrName>style.visibility</p:attrName>
                                        </p:attrNameLst>
                                      </p:cBhvr>
                                      <p:to>
                                        <p:strVal val="visible"/>
                                      </p:to>
                                    </p:set>
                                    <p:animEffect transition="in" filter="blinds(horizontal)">
                                      <p:cBhvr>
                                        <p:cTn id="34" dur="500"/>
                                        <p:tgtEl>
                                          <p:spTgt spid="30004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00038"/>
                                        </p:tgtEl>
                                        <p:attrNameLst>
                                          <p:attrName>style.visibility</p:attrName>
                                        </p:attrNameLst>
                                      </p:cBhvr>
                                      <p:to>
                                        <p:strVal val="visible"/>
                                      </p:to>
                                    </p:set>
                                    <p:animEffect transition="in" filter="blinds(horizontal)">
                                      <p:cBhvr>
                                        <p:cTn id="37" dur="500"/>
                                        <p:tgtEl>
                                          <p:spTgt spid="3000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00039"/>
                                        </p:tgtEl>
                                        <p:attrNameLst>
                                          <p:attrName>style.visibility</p:attrName>
                                        </p:attrNameLst>
                                      </p:cBhvr>
                                      <p:to>
                                        <p:strVal val="visible"/>
                                      </p:to>
                                    </p:set>
                                    <p:animEffect transition="in" filter="blinds(horizontal)">
                                      <p:cBhvr>
                                        <p:cTn id="42" dur="500"/>
                                        <p:tgtEl>
                                          <p:spTgt spid="3000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00044"/>
                                        </p:tgtEl>
                                        <p:attrNameLst>
                                          <p:attrName>style.visibility</p:attrName>
                                        </p:attrNameLst>
                                      </p:cBhvr>
                                      <p:to>
                                        <p:strVal val="visible"/>
                                      </p:to>
                                    </p:set>
                                    <p:animEffect transition="in" filter="blinds(horizontal)">
                                      <p:cBhvr>
                                        <p:cTn id="47" dur="500"/>
                                        <p:tgtEl>
                                          <p:spTgt spid="30004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00042"/>
                                        </p:tgtEl>
                                        <p:attrNameLst>
                                          <p:attrName>style.visibility</p:attrName>
                                        </p:attrNameLst>
                                      </p:cBhvr>
                                      <p:to>
                                        <p:strVal val="visible"/>
                                      </p:to>
                                    </p:set>
                                    <p:animEffect transition="in" filter="blinds(horizontal)">
                                      <p:cBhvr>
                                        <p:cTn id="50" dur="500"/>
                                        <p:tgtEl>
                                          <p:spTgt spid="30004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nodeType="clickEffect">
                                  <p:stCondLst>
                                    <p:cond delay="0"/>
                                  </p:stCondLst>
                                  <p:childTnLst>
                                    <p:set>
                                      <p:cBhvr>
                                        <p:cTn id="54" dur="1" fill="hold">
                                          <p:stCondLst>
                                            <p:cond delay="0"/>
                                          </p:stCondLst>
                                        </p:cTn>
                                        <p:tgtEl>
                                          <p:spTgt spid="300045"/>
                                        </p:tgtEl>
                                        <p:attrNameLst>
                                          <p:attrName>style.visibility</p:attrName>
                                        </p:attrNameLst>
                                      </p:cBhvr>
                                      <p:to>
                                        <p:strVal val="visible"/>
                                      </p:to>
                                    </p:set>
                                    <p:animEffect transition="in" filter="checkerboard(across)">
                                      <p:cBhvr>
                                        <p:cTn id="55" dur="500"/>
                                        <p:tgtEl>
                                          <p:spTgt spid="30004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00041"/>
                                        </p:tgtEl>
                                        <p:attrNameLst>
                                          <p:attrName>style.visibility</p:attrName>
                                        </p:attrNameLst>
                                      </p:cBhvr>
                                      <p:to>
                                        <p:strVal val="visible"/>
                                      </p:to>
                                    </p:set>
                                    <p:animEffect transition="in" filter="blinds(horizontal)">
                                      <p:cBhvr>
                                        <p:cTn id="60" dur="500"/>
                                        <p:tgtEl>
                                          <p:spTgt spid="30004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 presetClass="entr" presetSubtype="10" fill="hold" nodeType="clickEffect">
                                  <p:stCondLst>
                                    <p:cond delay="0"/>
                                  </p:stCondLst>
                                  <p:childTnLst>
                                    <p:set>
                                      <p:cBhvr>
                                        <p:cTn id="64" dur="1" fill="hold">
                                          <p:stCondLst>
                                            <p:cond delay="0"/>
                                          </p:stCondLst>
                                        </p:cTn>
                                        <p:tgtEl>
                                          <p:spTgt spid="300040"/>
                                        </p:tgtEl>
                                        <p:attrNameLst>
                                          <p:attrName>style.visibility</p:attrName>
                                        </p:attrNameLst>
                                      </p:cBhvr>
                                      <p:to>
                                        <p:strVal val="visible"/>
                                      </p:to>
                                    </p:set>
                                    <p:animEffect transition="in" filter="checkerboard(across)">
                                      <p:cBhvr>
                                        <p:cTn id="65" dur="500"/>
                                        <p:tgtEl>
                                          <p:spTgt spid="30004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00036"/>
                                        </p:tgtEl>
                                        <p:attrNameLst>
                                          <p:attrName>style.visibility</p:attrName>
                                        </p:attrNameLst>
                                      </p:cBhvr>
                                      <p:to>
                                        <p:strVal val="visible"/>
                                      </p:to>
                                    </p:set>
                                    <p:animEffect transition="in" filter="blinds(horizontal)">
                                      <p:cBhvr>
                                        <p:cTn id="70" dur="500"/>
                                        <p:tgtEl>
                                          <p:spTgt spid="30003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300058"/>
                                        </p:tgtEl>
                                        <p:attrNameLst>
                                          <p:attrName>style.visibility</p:attrName>
                                        </p:attrNameLst>
                                      </p:cBhvr>
                                      <p:to>
                                        <p:strVal val="visible"/>
                                      </p:to>
                                    </p:set>
                                    <p:animEffect transition="in" filter="blinds(horizontal)">
                                      <p:cBhvr>
                                        <p:cTn id="75" dur="500"/>
                                        <p:tgtEl>
                                          <p:spTgt spid="300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p:bldP spid="300038" grpId="0" animBg="1"/>
      <p:bldP spid="300041" grpId="0"/>
      <p:bldP spid="300042" grpId="0" animBg="1"/>
      <p:bldP spid="300043" grpId="0" animBg="1"/>
      <p:bldP spid="300044" grpId="0" animBg="1"/>
      <p:bldP spid="300046" grpId="0"/>
      <p:bldP spid="30005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a:grpSpLocks/>
          </p:cNvGrpSpPr>
          <p:nvPr/>
        </p:nvGrpSpPr>
        <p:grpSpPr bwMode="auto">
          <a:xfrm>
            <a:off x="179388" y="1700213"/>
            <a:ext cx="2808287" cy="1584325"/>
            <a:chOff x="136" y="1071"/>
            <a:chExt cx="1769" cy="998"/>
          </a:xfrm>
        </p:grpSpPr>
        <p:grpSp>
          <p:nvGrpSpPr>
            <p:cNvPr id="15376" name="Group 22"/>
            <p:cNvGrpSpPr>
              <a:grpSpLocks/>
            </p:cNvGrpSpPr>
            <p:nvPr/>
          </p:nvGrpSpPr>
          <p:grpSpPr bwMode="auto">
            <a:xfrm>
              <a:off x="136" y="1071"/>
              <a:ext cx="1769" cy="998"/>
              <a:chOff x="2823" y="1525"/>
              <a:chExt cx="2325" cy="1058"/>
            </a:xfrm>
          </p:grpSpPr>
          <p:graphicFrame>
            <p:nvGraphicFramePr>
              <p:cNvPr id="15363" name="Object 23"/>
              <p:cNvGraphicFramePr>
                <a:graphicFrameLocks noChangeAspect="1"/>
              </p:cNvGraphicFramePr>
              <p:nvPr/>
            </p:nvGraphicFramePr>
            <p:xfrm>
              <a:off x="2823" y="1525"/>
              <a:ext cx="2325" cy="1058"/>
            </p:xfrm>
            <a:graphic>
              <a:graphicData uri="http://schemas.openxmlformats.org/presentationml/2006/ole">
                <mc:AlternateContent xmlns:mc="http://schemas.openxmlformats.org/markup-compatibility/2006">
                  <mc:Choice xmlns:v="urn:schemas-microsoft-com:vml" Requires="v">
                    <p:oleObj spid="_x0000_s69636" name="VISIO" r:id="rId3" imgW="4068720" imgH="2233800" progId="Visio.Drawing.6">
                      <p:embed/>
                    </p:oleObj>
                  </mc:Choice>
                  <mc:Fallback>
                    <p:oleObj name="VISIO" r:id="rId3" imgW="4068720" imgH="2233800" progId="Visio.Drawing.6">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3" y="1525"/>
                            <a:ext cx="2325" cy="1058"/>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9" name="Line 24"/>
              <p:cNvSpPr>
                <a:spLocks noChangeShapeType="1"/>
              </p:cNvSpPr>
              <p:nvPr/>
            </p:nvSpPr>
            <p:spPr bwMode="auto">
              <a:xfrm flipV="1">
                <a:off x="2925" y="1661"/>
                <a:ext cx="2133" cy="544"/>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377" name="Line 28"/>
            <p:cNvSpPr>
              <a:spLocks noChangeShapeType="1"/>
            </p:cNvSpPr>
            <p:nvPr/>
          </p:nvSpPr>
          <p:spPr bwMode="auto">
            <a:xfrm>
              <a:off x="249" y="1162"/>
              <a:ext cx="1497" cy="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8" name="Line 29"/>
            <p:cNvSpPr>
              <a:spLocks noChangeShapeType="1"/>
            </p:cNvSpPr>
            <p:nvPr/>
          </p:nvSpPr>
          <p:spPr bwMode="auto">
            <a:xfrm flipH="1">
              <a:off x="1202" y="1162"/>
              <a:ext cx="544" cy="771"/>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05165" name="Text Box 13"/>
          <p:cNvSpPr txBox="1">
            <a:spLocks noChangeArrowheads="1"/>
          </p:cNvSpPr>
          <p:nvPr/>
        </p:nvSpPr>
        <p:spPr bwMode="auto">
          <a:xfrm>
            <a:off x="755650" y="908050"/>
            <a:ext cx="4752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、共心腔</a:t>
            </a:r>
            <a:r>
              <a:rPr lang="en-US" altLang="zh-CN" sz="2800" dirty="0">
                <a:latin typeface="楷体" panose="02010609060101010101" pitchFamily="49" charset="-122"/>
                <a:ea typeface="楷体" panose="02010609060101010101" pitchFamily="49" charset="-122"/>
              </a:rPr>
              <a:t>(</a:t>
            </a:r>
            <a:r>
              <a:rPr lang="en-US" altLang="zh-CN" sz="2800" i="1" dirty="0">
                <a:latin typeface="Times New Roman" pitchFamily="18" charset="0"/>
                <a:ea typeface="楷体" panose="02010609060101010101" pitchFamily="49" charset="-122"/>
              </a:rPr>
              <a:t>R</a:t>
            </a:r>
            <a:r>
              <a:rPr lang="en-US" altLang="zh-CN" sz="2800" i="1" baseline="-25000" dirty="0">
                <a:latin typeface="Times New Roman" pitchFamily="18" charset="0"/>
                <a:ea typeface="楷体" panose="02010609060101010101" pitchFamily="49" charset="-122"/>
              </a:rPr>
              <a:t>1</a:t>
            </a:r>
            <a:r>
              <a:rPr lang="en-US" altLang="zh-CN" sz="2800" i="1" dirty="0">
                <a:latin typeface="Times New Roman" pitchFamily="18" charset="0"/>
                <a:ea typeface="楷体" panose="02010609060101010101" pitchFamily="49" charset="-122"/>
              </a:rPr>
              <a:t>+R</a:t>
            </a:r>
            <a:r>
              <a:rPr lang="en-US" altLang="zh-CN" sz="2800" i="1" baseline="-25000" dirty="0">
                <a:latin typeface="Times New Roman" pitchFamily="18" charset="0"/>
                <a:ea typeface="楷体" panose="02010609060101010101" pitchFamily="49" charset="-122"/>
              </a:rPr>
              <a:t>2</a:t>
            </a:r>
            <a:r>
              <a:rPr lang="en-US" altLang="zh-CN" sz="2800" i="1" dirty="0">
                <a:latin typeface="Times New Roman" pitchFamily="18" charset="0"/>
                <a:ea typeface="楷体" panose="02010609060101010101" pitchFamily="49" charset="-122"/>
              </a:rPr>
              <a:t>=L</a:t>
            </a:r>
            <a:r>
              <a:rPr lang="en-US" altLang="zh-CN" sz="2800" dirty="0">
                <a:latin typeface="Times New Roman" pitchFamily="18" charset="0"/>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t>
            </a:r>
          </a:p>
        </p:txBody>
      </p:sp>
      <p:sp>
        <p:nvSpPr>
          <p:cNvPr id="305166" name="Text Box 14"/>
          <p:cNvSpPr txBox="1">
            <a:spLocks noChangeArrowheads="1"/>
          </p:cNvSpPr>
          <p:nvPr/>
        </p:nvSpPr>
        <p:spPr bwMode="auto">
          <a:xfrm>
            <a:off x="682625" y="3357563"/>
            <a:ext cx="2160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latin typeface="楷体" panose="02010609060101010101" pitchFamily="49" charset="-122"/>
                <a:ea typeface="楷体" panose="02010609060101010101" pitchFamily="49" charset="-122"/>
              </a:rPr>
              <a:t>实共心腔</a:t>
            </a:r>
          </a:p>
        </p:txBody>
      </p:sp>
      <p:pic>
        <p:nvPicPr>
          <p:cNvPr id="305167"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0550" y="1700213"/>
            <a:ext cx="2808288" cy="1652587"/>
          </a:xfrm>
          <a:prstGeom prst="rect">
            <a:avLst/>
          </a:prstGeom>
          <a:solidFill>
            <a:srgbClr val="FFCC99">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5168" name="Text Box 16"/>
          <p:cNvSpPr txBox="1">
            <a:spLocks noChangeArrowheads="1"/>
          </p:cNvSpPr>
          <p:nvPr/>
        </p:nvSpPr>
        <p:spPr bwMode="auto">
          <a:xfrm>
            <a:off x="3635375" y="3357563"/>
            <a:ext cx="230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latin typeface="楷体" panose="02010609060101010101" pitchFamily="49" charset="-122"/>
                <a:ea typeface="楷体" panose="02010609060101010101" pitchFamily="49" charset="-122"/>
              </a:rPr>
              <a:t>对称共心腔</a:t>
            </a:r>
          </a:p>
        </p:txBody>
      </p:sp>
      <p:pic>
        <p:nvPicPr>
          <p:cNvPr id="305169" name="Picture 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0275" y="1685925"/>
            <a:ext cx="3025775" cy="1608138"/>
          </a:xfrm>
          <a:prstGeom prst="rect">
            <a:avLst/>
          </a:prstGeom>
          <a:solidFill>
            <a:srgbClr val="FFFF99">
              <a:alpha val="45097"/>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5170" name="Text Box 18"/>
          <p:cNvSpPr txBox="1">
            <a:spLocks noChangeArrowheads="1"/>
          </p:cNvSpPr>
          <p:nvPr/>
        </p:nvSpPr>
        <p:spPr bwMode="auto">
          <a:xfrm>
            <a:off x="6586538" y="3343275"/>
            <a:ext cx="230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latin typeface="楷体" panose="02010609060101010101" pitchFamily="49" charset="-122"/>
                <a:ea typeface="楷体" panose="02010609060101010101" pitchFamily="49" charset="-122"/>
              </a:rPr>
              <a:t>虚共心腔</a:t>
            </a:r>
          </a:p>
        </p:txBody>
      </p:sp>
      <p:sp>
        <p:nvSpPr>
          <p:cNvPr id="305171" name="Line 19"/>
          <p:cNvSpPr>
            <a:spLocks noChangeShapeType="1"/>
          </p:cNvSpPr>
          <p:nvPr/>
        </p:nvSpPr>
        <p:spPr bwMode="auto">
          <a:xfrm flipV="1">
            <a:off x="393700" y="1917700"/>
            <a:ext cx="2305050" cy="79216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5172" name="Line 20"/>
          <p:cNvSpPr>
            <a:spLocks noChangeShapeType="1"/>
          </p:cNvSpPr>
          <p:nvPr/>
        </p:nvSpPr>
        <p:spPr bwMode="auto">
          <a:xfrm flipH="1">
            <a:off x="214313" y="1931988"/>
            <a:ext cx="2555875" cy="7921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5177" name="Line 25"/>
          <p:cNvSpPr>
            <a:spLocks noChangeShapeType="1"/>
          </p:cNvSpPr>
          <p:nvPr/>
        </p:nvSpPr>
        <p:spPr bwMode="auto">
          <a:xfrm flipV="1">
            <a:off x="466725" y="1917700"/>
            <a:ext cx="2305050" cy="79216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5178" name="Line 26"/>
          <p:cNvSpPr>
            <a:spLocks noChangeShapeType="1"/>
          </p:cNvSpPr>
          <p:nvPr/>
        </p:nvSpPr>
        <p:spPr bwMode="auto">
          <a:xfrm flipH="1">
            <a:off x="250825" y="1916113"/>
            <a:ext cx="2555875" cy="7921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5179" name="Rectangle 27"/>
          <p:cNvSpPr>
            <a:spLocks noChangeArrowheads="1"/>
          </p:cNvSpPr>
          <p:nvPr/>
        </p:nvSpPr>
        <p:spPr bwMode="auto">
          <a:xfrm>
            <a:off x="827088" y="4581525"/>
            <a:ext cx="741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gn="ctr" eaLnBrk="1" hangingPunct="1">
              <a:spcBef>
                <a:spcPct val="0"/>
              </a:spcBef>
            </a:pPr>
            <a:r>
              <a:rPr lang="zh-CN" altLang="en-US" sz="2800" dirty="0">
                <a:solidFill>
                  <a:srgbClr val="FF0066"/>
                </a:solidFill>
                <a:latin typeface="楷体" panose="02010609060101010101" pitchFamily="49" charset="-122"/>
                <a:ea typeface="楷体" panose="02010609060101010101" pitchFamily="49" charset="-122"/>
              </a:rPr>
              <a:t>只有过公共中心的光线可在腔内往返无限多次而不溢出腔外，且往返一次实现简并。</a:t>
            </a:r>
          </a:p>
        </p:txBody>
      </p:sp>
      <p:graphicFrame>
        <p:nvGraphicFramePr>
          <p:cNvPr id="305182" name="Object 30"/>
          <p:cNvGraphicFramePr>
            <a:graphicFrameLocks noGrp="1" noChangeAspect="1"/>
          </p:cNvGraphicFramePr>
          <p:nvPr>
            <p:ph/>
          </p:nvPr>
        </p:nvGraphicFramePr>
        <p:xfrm>
          <a:off x="4356100" y="908050"/>
          <a:ext cx="2087563" cy="458788"/>
        </p:xfrm>
        <a:graphic>
          <a:graphicData uri="http://schemas.openxmlformats.org/presentationml/2006/ole">
            <mc:AlternateContent xmlns:mc="http://schemas.openxmlformats.org/markup-compatibility/2006">
              <mc:Choice xmlns:v="urn:schemas-microsoft-com:vml" Requires="v">
                <p:oleObj spid="_x0000_s69637" name="公式" r:id="rId7" imgW="1218960" imgH="215640" progId="Equation.3">
                  <p:embed/>
                </p:oleObj>
              </mc:Choice>
              <mc:Fallback>
                <p:oleObj name="公式" r:id="rId7" imgW="121896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l="47214"/>
                      <a:stretch>
                        <a:fillRect/>
                      </a:stretch>
                    </p:blipFill>
                    <p:spPr bwMode="auto">
                      <a:xfrm>
                        <a:off x="4356100" y="908050"/>
                        <a:ext cx="2087563" cy="458788"/>
                      </a:xfrm>
                      <a:prstGeom prst="rect">
                        <a:avLst/>
                      </a:prstGeom>
                      <a:noFill/>
                      <a:ln>
                        <a:noFill/>
                      </a:ln>
                      <a:effectLst/>
                      <a:extLst>
                        <a:ext uri="{909E8E84-426E-40DD-AFC4-6F175D3DCCD1}">
                          <a14:hiddenFill xmlns:a14="http://schemas.microsoft.com/office/drawing/2010/main">
                            <a:solidFill>
                              <a:schemeClr val="tx1">
                                <a:alpha val="2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0064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5165"/>
                                        </p:tgtEl>
                                        <p:attrNameLst>
                                          <p:attrName>style.visibility</p:attrName>
                                        </p:attrNameLst>
                                      </p:cBhvr>
                                      <p:to>
                                        <p:strVal val="visible"/>
                                      </p:to>
                                    </p:set>
                                    <p:animEffect transition="in" filter="box(in)">
                                      <p:cBhvr>
                                        <p:cTn id="7" dur="500"/>
                                        <p:tgtEl>
                                          <p:spTgt spid="305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05182"/>
                                        </p:tgtEl>
                                        <p:attrNameLst>
                                          <p:attrName>style.visibility</p:attrName>
                                        </p:attrNameLst>
                                      </p:cBhvr>
                                      <p:to>
                                        <p:strVal val="visible"/>
                                      </p:to>
                                    </p:set>
                                    <p:animEffect transition="in" filter="box(in)">
                                      <p:cBhvr>
                                        <p:cTn id="12" dur="500"/>
                                        <p:tgtEl>
                                          <p:spTgt spid="3051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05166"/>
                                        </p:tgtEl>
                                        <p:attrNameLst>
                                          <p:attrName>style.visibility</p:attrName>
                                        </p:attrNameLst>
                                      </p:cBhvr>
                                      <p:to>
                                        <p:strVal val="visible"/>
                                      </p:to>
                                    </p:set>
                                    <p:animEffect transition="in" filter="box(in)">
                                      <p:cBhvr>
                                        <p:cTn id="21" dur="500"/>
                                        <p:tgtEl>
                                          <p:spTgt spid="30516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305167"/>
                                        </p:tgtEl>
                                        <p:attrNameLst>
                                          <p:attrName>style.visibility</p:attrName>
                                        </p:attrNameLst>
                                      </p:cBhvr>
                                      <p:to>
                                        <p:strVal val="visible"/>
                                      </p:to>
                                    </p:set>
                                    <p:animEffect transition="in" filter="box(in)">
                                      <p:cBhvr>
                                        <p:cTn id="26" dur="500"/>
                                        <p:tgtEl>
                                          <p:spTgt spid="30516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05168"/>
                                        </p:tgtEl>
                                        <p:attrNameLst>
                                          <p:attrName>style.visibility</p:attrName>
                                        </p:attrNameLst>
                                      </p:cBhvr>
                                      <p:to>
                                        <p:strVal val="visible"/>
                                      </p:to>
                                    </p:set>
                                    <p:animEffect transition="in" filter="box(in)">
                                      <p:cBhvr>
                                        <p:cTn id="31" dur="500"/>
                                        <p:tgtEl>
                                          <p:spTgt spid="3051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305169"/>
                                        </p:tgtEl>
                                        <p:attrNameLst>
                                          <p:attrName>style.visibility</p:attrName>
                                        </p:attrNameLst>
                                      </p:cBhvr>
                                      <p:to>
                                        <p:strVal val="visible"/>
                                      </p:to>
                                    </p:set>
                                    <p:animEffect transition="in" filter="box(in)">
                                      <p:cBhvr>
                                        <p:cTn id="36" dur="500"/>
                                        <p:tgtEl>
                                          <p:spTgt spid="30516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05170"/>
                                        </p:tgtEl>
                                        <p:attrNameLst>
                                          <p:attrName>style.visibility</p:attrName>
                                        </p:attrNameLst>
                                      </p:cBhvr>
                                      <p:to>
                                        <p:strVal val="visible"/>
                                      </p:to>
                                    </p:set>
                                    <p:animEffect transition="in" filter="box(in)">
                                      <p:cBhvr>
                                        <p:cTn id="41" dur="500"/>
                                        <p:tgtEl>
                                          <p:spTgt spid="30517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12" fill="hold" grpId="0" nodeType="clickEffect">
                                  <p:stCondLst>
                                    <p:cond delay="0"/>
                                  </p:stCondLst>
                                  <p:childTnLst>
                                    <p:set>
                                      <p:cBhvr>
                                        <p:cTn id="45" dur="1" fill="hold">
                                          <p:stCondLst>
                                            <p:cond delay="0"/>
                                          </p:stCondLst>
                                        </p:cTn>
                                        <p:tgtEl>
                                          <p:spTgt spid="305171"/>
                                        </p:tgtEl>
                                        <p:attrNameLst>
                                          <p:attrName>style.visibility</p:attrName>
                                        </p:attrNameLst>
                                      </p:cBhvr>
                                      <p:to>
                                        <p:strVal val="visible"/>
                                      </p:to>
                                    </p:set>
                                    <p:anim calcmode="lin" valueType="num">
                                      <p:cBhvr additive="base">
                                        <p:cTn id="46" dur="500" fill="hold"/>
                                        <p:tgtEl>
                                          <p:spTgt spid="305171"/>
                                        </p:tgtEl>
                                        <p:attrNameLst>
                                          <p:attrName>ppt_x</p:attrName>
                                        </p:attrNameLst>
                                      </p:cBhvr>
                                      <p:tavLst>
                                        <p:tav tm="0">
                                          <p:val>
                                            <p:strVal val="0-#ppt_w/2"/>
                                          </p:val>
                                        </p:tav>
                                        <p:tav tm="100000">
                                          <p:val>
                                            <p:strVal val="#ppt_x"/>
                                          </p:val>
                                        </p:tav>
                                      </p:tavLst>
                                    </p:anim>
                                    <p:anim calcmode="lin" valueType="num">
                                      <p:cBhvr additive="base">
                                        <p:cTn id="47" dur="500" fill="hold"/>
                                        <p:tgtEl>
                                          <p:spTgt spid="305171"/>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3" fill="hold" grpId="0" nodeType="clickEffect">
                                  <p:stCondLst>
                                    <p:cond delay="0"/>
                                  </p:stCondLst>
                                  <p:childTnLst>
                                    <p:set>
                                      <p:cBhvr>
                                        <p:cTn id="51" dur="1" fill="hold">
                                          <p:stCondLst>
                                            <p:cond delay="0"/>
                                          </p:stCondLst>
                                        </p:cTn>
                                        <p:tgtEl>
                                          <p:spTgt spid="305172"/>
                                        </p:tgtEl>
                                        <p:attrNameLst>
                                          <p:attrName>style.visibility</p:attrName>
                                        </p:attrNameLst>
                                      </p:cBhvr>
                                      <p:to>
                                        <p:strVal val="visible"/>
                                      </p:to>
                                    </p:set>
                                    <p:anim calcmode="lin" valueType="num">
                                      <p:cBhvr additive="base">
                                        <p:cTn id="52" dur="500" fill="hold"/>
                                        <p:tgtEl>
                                          <p:spTgt spid="305172"/>
                                        </p:tgtEl>
                                        <p:attrNameLst>
                                          <p:attrName>ppt_x</p:attrName>
                                        </p:attrNameLst>
                                      </p:cBhvr>
                                      <p:tavLst>
                                        <p:tav tm="0">
                                          <p:val>
                                            <p:strVal val="1+#ppt_w/2"/>
                                          </p:val>
                                        </p:tav>
                                        <p:tav tm="100000">
                                          <p:val>
                                            <p:strVal val="#ppt_x"/>
                                          </p:val>
                                        </p:tav>
                                      </p:tavLst>
                                    </p:anim>
                                    <p:anim calcmode="lin" valueType="num">
                                      <p:cBhvr additive="base">
                                        <p:cTn id="53" dur="500" fill="hold"/>
                                        <p:tgtEl>
                                          <p:spTgt spid="305172"/>
                                        </p:tgtEl>
                                        <p:attrNameLst>
                                          <p:attrName>ppt_y</p:attrName>
                                        </p:attrNameLst>
                                      </p:cBhvr>
                                      <p:tavLst>
                                        <p:tav tm="0">
                                          <p:val>
                                            <p:strVal val="0-#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12" fill="hold" grpId="0" nodeType="clickEffect">
                                  <p:stCondLst>
                                    <p:cond delay="0"/>
                                  </p:stCondLst>
                                  <p:childTnLst>
                                    <p:set>
                                      <p:cBhvr>
                                        <p:cTn id="57" dur="1" fill="hold">
                                          <p:stCondLst>
                                            <p:cond delay="0"/>
                                          </p:stCondLst>
                                        </p:cTn>
                                        <p:tgtEl>
                                          <p:spTgt spid="305177"/>
                                        </p:tgtEl>
                                        <p:attrNameLst>
                                          <p:attrName>style.visibility</p:attrName>
                                        </p:attrNameLst>
                                      </p:cBhvr>
                                      <p:to>
                                        <p:strVal val="visible"/>
                                      </p:to>
                                    </p:set>
                                    <p:anim calcmode="lin" valueType="num">
                                      <p:cBhvr additive="base">
                                        <p:cTn id="58" dur="500" fill="hold"/>
                                        <p:tgtEl>
                                          <p:spTgt spid="305177"/>
                                        </p:tgtEl>
                                        <p:attrNameLst>
                                          <p:attrName>ppt_x</p:attrName>
                                        </p:attrNameLst>
                                      </p:cBhvr>
                                      <p:tavLst>
                                        <p:tav tm="0">
                                          <p:val>
                                            <p:strVal val="0-#ppt_w/2"/>
                                          </p:val>
                                        </p:tav>
                                        <p:tav tm="100000">
                                          <p:val>
                                            <p:strVal val="#ppt_x"/>
                                          </p:val>
                                        </p:tav>
                                      </p:tavLst>
                                    </p:anim>
                                    <p:anim calcmode="lin" valueType="num">
                                      <p:cBhvr additive="base">
                                        <p:cTn id="59" dur="500" fill="hold"/>
                                        <p:tgtEl>
                                          <p:spTgt spid="305177"/>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3" fill="hold" grpId="0" nodeType="clickEffect">
                                  <p:stCondLst>
                                    <p:cond delay="0"/>
                                  </p:stCondLst>
                                  <p:childTnLst>
                                    <p:set>
                                      <p:cBhvr>
                                        <p:cTn id="63" dur="1" fill="hold">
                                          <p:stCondLst>
                                            <p:cond delay="0"/>
                                          </p:stCondLst>
                                        </p:cTn>
                                        <p:tgtEl>
                                          <p:spTgt spid="305178"/>
                                        </p:tgtEl>
                                        <p:attrNameLst>
                                          <p:attrName>style.visibility</p:attrName>
                                        </p:attrNameLst>
                                      </p:cBhvr>
                                      <p:to>
                                        <p:strVal val="visible"/>
                                      </p:to>
                                    </p:set>
                                    <p:anim calcmode="lin" valueType="num">
                                      <p:cBhvr additive="base">
                                        <p:cTn id="64" dur="500" fill="hold"/>
                                        <p:tgtEl>
                                          <p:spTgt spid="305178"/>
                                        </p:tgtEl>
                                        <p:attrNameLst>
                                          <p:attrName>ppt_x</p:attrName>
                                        </p:attrNameLst>
                                      </p:cBhvr>
                                      <p:tavLst>
                                        <p:tav tm="0">
                                          <p:val>
                                            <p:strVal val="1+#ppt_w/2"/>
                                          </p:val>
                                        </p:tav>
                                        <p:tav tm="100000">
                                          <p:val>
                                            <p:strVal val="#ppt_x"/>
                                          </p:val>
                                        </p:tav>
                                      </p:tavLst>
                                    </p:anim>
                                    <p:anim calcmode="lin" valueType="num">
                                      <p:cBhvr additive="base">
                                        <p:cTn id="65" dur="500" fill="hold"/>
                                        <p:tgtEl>
                                          <p:spTgt spid="305178"/>
                                        </p:tgtEl>
                                        <p:attrNameLst>
                                          <p:attrName>ppt_y</p:attrName>
                                        </p:attrNameLst>
                                      </p:cBhvr>
                                      <p:tavLst>
                                        <p:tav tm="0">
                                          <p:val>
                                            <p:strVal val="0-#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05179"/>
                                        </p:tgtEl>
                                        <p:attrNameLst>
                                          <p:attrName>style.visibility</p:attrName>
                                        </p:attrNameLst>
                                      </p:cBhvr>
                                      <p:to>
                                        <p:strVal val="visible"/>
                                      </p:to>
                                    </p:set>
                                    <p:animEffect transition="in" filter="blinds(horizontal)">
                                      <p:cBhvr>
                                        <p:cTn id="70" dur="500"/>
                                        <p:tgtEl>
                                          <p:spTgt spid="30517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5" grpId="0"/>
      <p:bldP spid="305166" grpId="0"/>
      <p:bldP spid="305168" grpId="0"/>
      <p:bldP spid="305170" grpId="0"/>
      <p:bldP spid="305171" grpId="0" animBg="1"/>
      <p:bldP spid="305172" grpId="0" animBg="1"/>
      <p:bldP spid="305177" grpId="0" animBg="1"/>
      <p:bldP spid="305178" grpId="0" animBg="1"/>
      <p:bldP spid="30517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Text Box 3"/>
          <p:cNvSpPr txBox="1">
            <a:spLocks noChangeArrowheads="1"/>
          </p:cNvSpPr>
          <p:nvPr/>
        </p:nvSpPr>
        <p:spPr bwMode="auto">
          <a:xfrm>
            <a:off x="900113" y="1700213"/>
            <a:ext cx="4537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latin typeface="楷体" panose="02010609060101010101" pitchFamily="49" charset="-122"/>
                <a:ea typeface="楷体" panose="02010609060101010101" pitchFamily="49" charset="-122"/>
              </a:rPr>
              <a:t>对称共焦腔</a:t>
            </a:r>
            <a:r>
              <a:rPr lang="en-US" altLang="zh-CN" sz="2800" dirty="0">
                <a:latin typeface="楷体" panose="02010609060101010101" pitchFamily="49" charset="-122"/>
                <a:ea typeface="楷体" panose="02010609060101010101" pitchFamily="49" charset="-122"/>
              </a:rPr>
              <a:t>( </a:t>
            </a:r>
            <a:r>
              <a:rPr lang="en-US" altLang="zh-CN" sz="2800" i="1" dirty="0">
                <a:latin typeface="Times New Roman" pitchFamily="18" charset="0"/>
                <a:ea typeface="楷体" panose="02010609060101010101" pitchFamily="49" charset="-122"/>
              </a:rPr>
              <a:t>R</a:t>
            </a:r>
            <a:r>
              <a:rPr lang="en-US" altLang="zh-CN" sz="2800" i="1" baseline="-25000" dirty="0">
                <a:latin typeface="Times New Roman" pitchFamily="18" charset="0"/>
                <a:ea typeface="楷体" panose="02010609060101010101" pitchFamily="49" charset="-122"/>
              </a:rPr>
              <a:t>1</a:t>
            </a:r>
            <a:r>
              <a:rPr lang="en-US" altLang="zh-CN" sz="2800" i="1" dirty="0">
                <a:latin typeface="Times New Roman" pitchFamily="18" charset="0"/>
                <a:ea typeface="楷体" panose="02010609060101010101" pitchFamily="49" charset="-122"/>
              </a:rPr>
              <a:t>=R</a:t>
            </a:r>
            <a:r>
              <a:rPr lang="en-US" altLang="zh-CN" sz="2800" i="1" baseline="-25000" dirty="0">
                <a:latin typeface="Times New Roman" pitchFamily="18" charset="0"/>
                <a:ea typeface="楷体" panose="02010609060101010101" pitchFamily="49" charset="-122"/>
              </a:rPr>
              <a:t>2</a:t>
            </a:r>
            <a:r>
              <a:rPr lang="en-US" altLang="zh-CN" sz="2800" i="1" dirty="0">
                <a:latin typeface="Times New Roman" pitchFamily="18" charset="0"/>
                <a:ea typeface="楷体" panose="02010609060101010101" pitchFamily="49" charset="-122"/>
              </a:rPr>
              <a:t>=L</a:t>
            </a:r>
            <a:r>
              <a:rPr lang="en-US" altLang="zh-CN" sz="2800" i="1"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t>
            </a:r>
          </a:p>
        </p:txBody>
      </p:sp>
      <p:sp>
        <p:nvSpPr>
          <p:cNvPr id="301061" name="Text Box 5"/>
          <p:cNvSpPr txBox="1">
            <a:spLocks noChangeArrowheads="1"/>
          </p:cNvSpPr>
          <p:nvPr/>
        </p:nvSpPr>
        <p:spPr bwMode="auto">
          <a:xfrm>
            <a:off x="755650" y="981075"/>
            <a:ext cx="208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en-US" altLang="en-US" sz="2800" dirty="0">
                <a:latin typeface="楷体" panose="02010609060101010101" pitchFamily="49" charset="-122"/>
                <a:ea typeface="楷体" panose="02010609060101010101" pitchFamily="49" charset="-122"/>
              </a:rPr>
              <a:t>②</a:t>
            </a:r>
            <a:r>
              <a:rPr lang="zh-CN" altLang="en-US" sz="2800" dirty="0">
                <a:latin typeface="楷体" panose="02010609060101010101" pitchFamily="49" charset="-122"/>
                <a:ea typeface="楷体" panose="02010609060101010101" pitchFamily="49" charset="-122"/>
              </a:rPr>
              <a:t>稳定腔</a:t>
            </a:r>
          </a:p>
        </p:txBody>
      </p:sp>
      <p:sp>
        <p:nvSpPr>
          <p:cNvPr id="301067" name="Text Box 11"/>
          <p:cNvSpPr txBox="1">
            <a:spLocks noChangeArrowheads="1"/>
          </p:cNvSpPr>
          <p:nvPr/>
        </p:nvSpPr>
        <p:spPr bwMode="auto">
          <a:xfrm>
            <a:off x="3708400" y="2492375"/>
            <a:ext cx="48958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任意傍轴光线在腔内往返无限多次而不溢出腔外，且两次往返即实现简并。属稳定腔！</a:t>
            </a:r>
          </a:p>
        </p:txBody>
      </p:sp>
      <p:pic>
        <p:nvPicPr>
          <p:cNvPr id="30106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4005263"/>
            <a:ext cx="295275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106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3933825"/>
            <a:ext cx="3095625"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1070" name="Text Box 14"/>
          <p:cNvSpPr txBox="1">
            <a:spLocks noChangeArrowheads="1"/>
          </p:cNvSpPr>
          <p:nvPr/>
        </p:nvSpPr>
        <p:spPr bwMode="auto">
          <a:xfrm>
            <a:off x="900113" y="5373688"/>
            <a:ext cx="82438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gn="ctr" eaLnBrk="1" hangingPunct="1">
              <a:spcBef>
                <a:spcPct val="0"/>
              </a:spcBef>
            </a:pPr>
            <a:r>
              <a:rPr lang="zh-CN" altLang="en-US" sz="2800" dirty="0">
                <a:solidFill>
                  <a:srgbClr val="0033CC"/>
                </a:solidFill>
                <a:ea typeface="楷体" panose="02010609060101010101" pitchFamily="49" charset="-122"/>
              </a:rPr>
              <a:t>整个稳定球面腔的光模式理论都建立在</a:t>
            </a:r>
          </a:p>
          <a:p>
            <a:pPr algn="ctr" eaLnBrk="1" hangingPunct="1">
              <a:spcBef>
                <a:spcPct val="0"/>
              </a:spcBef>
            </a:pPr>
            <a:r>
              <a:rPr lang="zh-CN" altLang="en-US" sz="2800" dirty="0">
                <a:solidFill>
                  <a:srgbClr val="0033CC"/>
                </a:solidFill>
                <a:ea typeface="楷体" panose="02010609060101010101" pitchFamily="49" charset="-122"/>
              </a:rPr>
              <a:t>对称共焦腔的模式理论基础上！</a:t>
            </a:r>
          </a:p>
        </p:txBody>
      </p:sp>
      <p:graphicFrame>
        <p:nvGraphicFramePr>
          <p:cNvPr id="301072" name="Object 16"/>
          <p:cNvGraphicFramePr>
            <a:graphicFrameLocks noChangeAspect="1"/>
          </p:cNvGraphicFramePr>
          <p:nvPr/>
        </p:nvGraphicFramePr>
        <p:xfrm>
          <a:off x="1116013" y="2565400"/>
          <a:ext cx="2178050" cy="1143000"/>
        </p:xfrm>
        <a:graphic>
          <a:graphicData uri="http://schemas.openxmlformats.org/presentationml/2006/ole">
            <mc:AlternateContent xmlns:mc="http://schemas.openxmlformats.org/markup-compatibility/2006">
              <mc:Choice xmlns:v="urn:schemas-microsoft-com:vml" Requires="v">
                <p:oleObj spid="_x0000_s70660" name="VISIO" r:id="rId5" imgW="3456720" imgH="2233440" progId="Visio.Drawing.6">
                  <p:embed/>
                </p:oleObj>
              </mc:Choice>
              <mc:Fallback>
                <p:oleObj name="VISIO" r:id="rId5" imgW="3456720" imgH="22334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565400"/>
                        <a:ext cx="2178050" cy="1143000"/>
                      </a:xfrm>
                      <a:prstGeom prst="rect">
                        <a:avLst/>
                      </a:prstGeom>
                      <a:solidFill>
                        <a:srgbClr val="FFCC99">
                          <a:alpha val="19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1073" name="Line 17"/>
          <p:cNvSpPr>
            <a:spLocks noChangeShapeType="1"/>
          </p:cNvSpPr>
          <p:nvPr/>
        </p:nvSpPr>
        <p:spPr bwMode="auto">
          <a:xfrm>
            <a:off x="1774825" y="2693988"/>
            <a:ext cx="622300" cy="0"/>
          </a:xfrm>
          <a:prstGeom prst="line">
            <a:avLst/>
          </a:prstGeom>
          <a:noFill/>
          <a:ln w="9525">
            <a:solidFill>
              <a:srgbClr val="DF511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1074" name="Line 18"/>
          <p:cNvSpPr>
            <a:spLocks noChangeShapeType="1"/>
          </p:cNvSpPr>
          <p:nvPr/>
        </p:nvSpPr>
        <p:spPr bwMode="auto">
          <a:xfrm flipH="1">
            <a:off x="1774825" y="2871788"/>
            <a:ext cx="855663" cy="368300"/>
          </a:xfrm>
          <a:prstGeom prst="line">
            <a:avLst/>
          </a:prstGeom>
          <a:noFill/>
          <a:ln w="9525">
            <a:solidFill>
              <a:srgbClr val="DF511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1075" name="Line 19"/>
          <p:cNvSpPr>
            <a:spLocks noChangeShapeType="1"/>
          </p:cNvSpPr>
          <p:nvPr/>
        </p:nvSpPr>
        <p:spPr bwMode="auto">
          <a:xfrm>
            <a:off x="1746250" y="3429000"/>
            <a:ext cx="777875" cy="0"/>
          </a:xfrm>
          <a:prstGeom prst="line">
            <a:avLst/>
          </a:prstGeom>
          <a:noFill/>
          <a:ln w="9525">
            <a:solidFill>
              <a:srgbClr val="DF511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1076" name="Line 20"/>
          <p:cNvSpPr>
            <a:spLocks noChangeShapeType="1"/>
          </p:cNvSpPr>
          <p:nvPr/>
        </p:nvSpPr>
        <p:spPr bwMode="auto">
          <a:xfrm flipH="1" flipV="1">
            <a:off x="1619250" y="2871788"/>
            <a:ext cx="933450" cy="368300"/>
          </a:xfrm>
          <a:prstGeom prst="line">
            <a:avLst/>
          </a:prstGeom>
          <a:noFill/>
          <a:ln w="9525">
            <a:solidFill>
              <a:srgbClr val="DF511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1077" name="Object 21"/>
          <p:cNvGraphicFramePr>
            <a:graphicFrameLocks noChangeAspect="1"/>
          </p:cNvGraphicFramePr>
          <p:nvPr/>
        </p:nvGraphicFramePr>
        <p:xfrm>
          <a:off x="4932363" y="1700213"/>
          <a:ext cx="1511300" cy="504825"/>
        </p:xfrm>
        <a:graphic>
          <a:graphicData uri="http://schemas.openxmlformats.org/presentationml/2006/ole">
            <mc:AlternateContent xmlns:mc="http://schemas.openxmlformats.org/markup-compatibility/2006">
              <mc:Choice xmlns:v="urn:schemas-microsoft-com:vml" Requires="v">
                <p:oleObj spid="_x0000_s70661" name="公式" r:id="rId7" imgW="1218960" imgH="215640" progId="Equation.3">
                  <p:embed/>
                </p:oleObj>
              </mc:Choice>
              <mc:Fallback>
                <p:oleObj name="公式" r:id="rId7" imgW="121896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r="46306" b="-2580"/>
                      <a:stretch>
                        <a:fillRect/>
                      </a:stretch>
                    </p:blipFill>
                    <p:spPr bwMode="auto">
                      <a:xfrm>
                        <a:off x="4932363" y="1700213"/>
                        <a:ext cx="1511300" cy="504825"/>
                      </a:xfrm>
                      <a:prstGeom prst="rect">
                        <a:avLst/>
                      </a:prstGeom>
                      <a:noFill/>
                      <a:ln>
                        <a:noFill/>
                      </a:ln>
                      <a:effectLst/>
                      <a:extLst>
                        <a:ext uri="{909E8E84-426E-40DD-AFC4-6F175D3DCCD1}">
                          <a14:hiddenFill xmlns:a14="http://schemas.microsoft.com/office/drawing/2010/main">
                            <a:solidFill>
                              <a:schemeClr val="tx1">
                                <a:alpha val="2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300329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01061">
                                            <p:txEl>
                                              <p:pRg st="0" end="0"/>
                                            </p:txEl>
                                          </p:spTgt>
                                        </p:tgtEl>
                                        <p:attrNameLst>
                                          <p:attrName>style.visibility</p:attrName>
                                        </p:attrNameLst>
                                      </p:cBhvr>
                                      <p:to>
                                        <p:strVal val="visible"/>
                                      </p:to>
                                    </p:set>
                                    <p:animEffect transition="in" filter="wedge">
                                      <p:cBhvr>
                                        <p:cTn id="7" dur="500"/>
                                        <p:tgtEl>
                                          <p:spTgt spid="3010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1059"/>
                                        </p:tgtEl>
                                        <p:attrNameLst>
                                          <p:attrName>style.visibility</p:attrName>
                                        </p:attrNameLst>
                                      </p:cBhvr>
                                      <p:to>
                                        <p:strVal val="visible"/>
                                      </p:to>
                                    </p:set>
                                    <p:animEffect transition="in" filter="blinds(horizontal)">
                                      <p:cBhvr>
                                        <p:cTn id="12" dur="500"/>
                                        <p:tgtEl>
                                          <p:spTgt spid="3010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01077"/>
                                        </p:tgtEl>
                                        <p:attrNameLst>
                                          <p:attrName>style.visibility</p:attrName>
                                        </p:attrNameLst>
                                      </p:cBhvr>
                                      <p:to>
                                        <p:strVal val="visible"/>
                                      </p:to>
                                    </p:set>
                                    <p:animEffect transition="in" filter="box(in)">
                                      <p:cBhvr>
                                        <p:cTn id="17" dur="500"/>
                                        <p:tgtEl>
                                          <p:spTgt spid="3010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01072"/>
                                        </p:tgtEl>
                                        <p:attrNameLst>
                                          <p:attrName>style.visibility</p:attrName>
                                        </p:attrNameLst>
                                      </p:cBhvr>
                                      <p:to>
                                        <p:strVal val="visible"/>
                                      </p:to>
                                    </p:set>
                                    <p:animEffect transition="in" filter="box(in)">
                                      <p:cBhvr>
                                        <p:cTn id="22" dur="500"/>
                                        <p:tgtEl>
                                          <p:spTgt spid="3010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1073"/>
                                        </p:tgtEl>
                                        <p:attrNameLst>
                                          <p:attrName>style.visibility</p:attrName>
                                        </p:attrNameLst>
                                      </p:cBhvr>
                                      <p:to>
                                        <p:strVal val="visible"/>
                                      </p:to>
                                    </p:set>
                                    <p:animEffect transition="in" filter="blinds(horizontal)">
                                      <p:cBhvr>
                                        <p:cTn id="27" dur="500"/>
                                        <p:tgtEl>
                                          <p:spTgt spid="3010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1074"/>
                                        </p:tgtEl>
                                        <p:attrNameLst>
                                          <p:attrName>style.visibility</p:attrName>
                                        </p:attrNameLst>
                                      </p:cBhvr>
                                      <p:to>
                                        <p:strVal val="visible"/>
                                      </p:to>
                                    </p:set>
                                    <p:animEffect transition="in" filter="blinds(horizontal)">
                                      <p:cBhvr>
                                        <p:cTn id="32" dur="500"/>
                                        <p:tgtEl>
                                          <p:spTgt spid="3010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1075"/>
                                        </p:tgtEl>
                                        <p:attrNameLst>
                                          <p:attrName>style.visibility</p:attrName>
                                        </p:attrNameLst>
                                      </p:cBhvr>
                                      <p:to>
                                        <p:strVal val="visible"/>
                                      </p:to>
                                    </p:set>
                                    <p:animEffect transition="in" filter="blinds(horizontal)">
                                      <p:cBhvr>
                                        <p:cTn id="37" dur="500"/>
                                        <p:tgtEl>
                                          <p:spTgt spid="3010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1076"/>
                                        </p:tgtEl>
                                        <p:attrNameLst>
                                          <p:attrName>style.visibility</p:attrName>
                                        </p:attrNameLst>
                                      </p:cBhvr>
                                      <p:to>
                                        <p:strVal val="visible"/>
                                      </p:to>
                                    </p:set>
                                    <p:animEffect transition="in" filter="blinds(horizontal)">
                                      <p:cBhvr>
                                        <p:cTn id="42" dur="500"/>
                                        <p:tgtEl>
                                          <p:spTgt spid="3010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301067">
                                            <p:txEl>
                                              <p:pRg st="0" end="0"/>
                                            </p:txEl>
                                          </p:spTgt>
                                        </p:tgtEl>
                                        <p:attrNameLst>
                                          <p:attrName>style.visibility</p:attrName>
                                        </p:attrNameLst>
                                      </p:cBhvr>
                                      <p:to>
                                        <p:strVal val="visible"/>
                                      </p:to>
                                    </p:set>
                                    <p:animEffect transition="in" filter="box(in)">
                                      <p:cBhvr>
                                        <p:cTn id="47" dur="500"/>
                                        <p:tgtEl>
                                          <p:spTgt spid="30106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01068"/>
                                        </p:tgtEl>
                                        <p:attrNameLst>
                                          <p:attrName>style.visibility</p:attrName>
                                        </p:attrNameLst>
                                      </p:cBhvr>
                                      <p:to>
                                        <p:strVal val="visible"/>
                                      </p:to>
                                    </p:set>
                                    <p:animEffect transition="in" filter="blinds(horizontal)">
                                      <p:cBhvr>
                                        <p:cTn id="52" dur="500"/>
                                        <p:tgtEl>
                                          <p:spTgt spid="3010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301069"/>
                                        </p:tgtEl>
                                        <p:attrNameLst>
                                          <p:attrName>style.visibility</p:attrName>
                                        </p:attrNameLst>
                                      </p:cBhvr>
                                      <p:to>
                                        <p:strVal val="visible"/>
                                      </p:to>
                                    </p:set>
                                    <p:animEffect transition="in" filter="box(in)">
                                      <p:cBhvr>
                                        <p:cTn id="57" dur="500"/>
                                        <p:tgtEl>
                                          <p:spTgt spid="3010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301070">
                                            <p:txEl>
                                              <p:pRg st="0" end="0"/>
                                            </p:txEl>
                                          </p:spTgt>
                                        </p:tgtEl>
                                        <p:attrNameLst>
                                          <p:attrName>style.visibility</p:attrName>
                                        </p:attrNameLst>
                                      </p:cBhvr>
                                      <p:to>
                                        <p:strVal val="visible"/>
                                      </p:to>
                                    </p:set>
                                    <p:animEffect transition="in" filter="box(in)">
                                      <p:cBhvr>
                                        <p:cTn id="62" dur="500"/>
                                        <p:tgtEl>
                                          <p:spTgt spid="301070">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301070">
                                            <p:txEl>
                                              <p:pRg st="1" end="1"/>
                                            </p:txEl>
                                          </p:spTgt>
                                        </p:tgtEl>
                                        <p:attrNameLst>
                                          <p:attrName>style.visibility</p:attrName>
                                        </p:attrNameLst>
                                      </p:cBhvr>
                                      <p:to>
                                        <p:strVal val="visible"/>
                                      </p:to>
                                    </p:set>
                                    <p:animEffect transition="in" filter="box(in)">
                                      <p:cBhvr>
                                        <p:cTn id="67" dur="500"/>
                                        <p:tgtEl>
                                          <p:spTgt spid="30107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p:bldP spid="301073" grpId="0" animBg="1"/>
      <p:bldP spid="301074" grpId="0" animBg="1"/>
      <p:bldP spid="301075" grpId="0" animBg="1"/>
      <p:bldP spid="30107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2" name="Text Box 4"/>
          <p:cNvSpPr txBox="1">
            <a:spLocks noChangeArrowheads="1"/>
          </p:cNvSpPr>
          <p:nvPr/>
        </p:nvSpPr>
        <p:spPr bwMode="auto">
          <a:xfrm>
            <a:off x="827088" y="1052513"/>
            <a:ext cx="741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ea typeface="楷体" panose="02010609060101010101" pitchFamily="49" charset="-122"/>
              </a:rPr>
              <a:t>共轴球面腔的稳定性条件应改为：</a:t>
            </a:r>
          </a:p>
        </p:txBody>
      </p:sp>
      <p:graphicFrame>
        <p:nvGraphicFramePr>
          <p:cNvPr id="309253" name="Object 5"/>
          <p:cNvGraphicFramePr>
            <a:graphicFrameLocks noChangeAspect="1"/>
          </p:cNvGraphicFramePr>
          <p:nvPr/>
        </p:nvGraphicFramePr>
        <p:xfrm>
          <a:off x="2843213" y="1773238"/>
          <a:ext cx="2303462" cy="1347787"/>
        </p:xfrm>
        <a:graphic>
          <a:graphicData uri="http://schemas.openxmlformats.org/presentationml/2006/ole">
            <mc:AlternateContent xmlns:mc="http://schemas.openxmlformats.org/markup-compatibility/2006">
              <mc:Choice xmlns:v="urn:schemas-microsoft-com:vml" Requires="v">
                <p:oleObj spid="_x0000_s71684" name="公式" r:id="rId3" imgW="825480" imgH="482400" progId="Equation.3">
                  <p:embed/>
                </p:oleObj>
              </mc:Choice>
              <mc:Fallback>
                <p:oleObj name="公式" r:id="rId3" imgW="82548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773238"/>
                        <a:ext cx="2303462" cy="1347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254" name="Text Box 6"/>
          <p:cNvSpPr txBox="1">
            <a:spLocks noChangeArrowheads="1"/>
          </p:cNvSpPr>
          <p:nvPr/>
        </p:nvSpPr>
        <p:spPr bwMode="auto">
          <a:xfrm>
            <a:off x="1042988" y="3573463"/>
            <a:ext cx="7921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latin typeface="楷体" panose="02010609060101010101" pitchFamily="49" charset="-122"/>
                <a:ea typeface="楷体" panose="02010609060101010101" pitchFamily="49" charset="-122"/>
              </a:rPr>
              <a:t>注意：</a:t>
            </a:r>
            <a:r>
              <a:rPr lang="zh-CN" altLang="en-US" sz="2800" dirty="0">
                <a:latin typeface="楷体" panose="02010609060101010101" pitchFamily="49" charset="-122"/>
                <a:ea typeface="楷体" panose="02010609060101010101" pitchFamily="49" charset="-122"/>
                <a:sym typeface="Wingdings" pitchFamily="2" charset="2"/>
              </a:rPr>
              <a:t>（</a:t>
            </a:r>
            <a:r>
              <a:rPr lang="en-US" altLang="zh-CN" sz="2800" dirty="0">
                <a:latin typeface="楷体" panose="02010609060101010101" pitchFamily="49" charset="-122"/>
                <a:ea typeface="楷体" panose="02010609060101010101" pitchFamily="49" charset="-122"/>
                <a:sym typeface="Wingdings" pitchFamily="2" charset="2"/>
              </a:rPr>
              <a:t>1</a:t>
            </a:r>
            <a:r>
              <a:rPr lang="zh-CN" altLang="en-US" sz="2800" dirty="0">
                <a:latin typeface="楷体" panose="02010609060101010101" pitchFamily="49" charset="-122"/>
                <a:ea typeface="楷体" panose="02010609060101010101" pitchFamily="49" charset="-122"/>
                <a:sym typeface="Wingdings" pitchFamily="2" charset="2"/>
              </a:rPr>
              <a:t>）</a:t>
            </a:r>
            <a:r>
              <a:rPr lang="zh-CN" altLang="en-US" sz="2800" dirty="0">
                <a:latin typeface="楷体" panose="02010609060101010101" pitchFamily="49" charset="-122"/>
                <a:ea typeface="楷体" panose="02010609060101010101" pitchFamily="49" charset="-122"/>
              </a:rPr>
              <a:t>上式只适于二镜组成的共轴球面腔；</a:t>
            </a:r>
          </a:p>
          <a:p>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           可用于任何开腔。</a:t>
            </a:r>
          </a:p>
        </p:txBody>
      </p:sp>
      <p:graphicFrame>
        <p:nvGraphicFramePr>
          <p:cNvPr id="309255" name="Object 7"/>
          <p:cNvGraphicFramePr>
            <a:graphicFrameLocks noChangeAspect="1"/>
          </p:cNvGraphicFramePr>
          <p:nvPr/>
        </p:nvGraphicFramePr>
        <p:xfrm>
          <a:off x="3203575" y="4076700"/>
          <a:ext cx="1800225" cy="885825"/>
        </p:xfrm>
        <a:graphic>
          <a:graphicData uri="http://schemas.openxmlformats.org/presentationml/2006/ole">
            <mc:AlternateContent xmlns:mc="http://schemas.openxmlformats.org/markup-compatibility/2006">
              <mc:Choice xmlns:v="urn:schemas-microsoft-com:vml" Requires="v">
                <p:oleObj spid="_x0000_s71685" name="公式" r:id="rId5" imgW="799920" imgH="393480" progId="Equation.3">
                  <p:embed/>
                </p:oleObj>
              </mc:Choice>
              <mc:Fallback>
                <p:oleObj name="公式" r:id="rId5" imgW="79992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4076700"/>
                        <a:ext cx="1800225"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250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92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92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9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p:bldP spid="30925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323850" y="1052513"/>
            <a:ext cx="8604250" cy="1655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20000"/>
              </a:lnSpc>
            </a:pPr>
            <a:r>
              <a:rPr lang="zh-CN" altLang="en-US" b="1" dirty="0" smtClean="0">
                <a:latin typeface="楷体" panose="02010609060101010101" pitchFamily="49" charset="-122"/>
                <a:ea typeface="楷体" panose="02010609060101010101" pitchFamily="49" charset="-122"/>
              </a:rPr>
              <a:t>第三节 开腔模式的物理概念</a:t>
            </a:r>
            <a:br>
              <a:rPr lang="zh-CN" altLang="en-US" b="1" dirty="0" smtClean="0">
                <a:latin typeface="楷体" panose="02010609060101010101" pitchFamily="49" charset="-122"/>
                <a:ea typeface="楷体" panose="02010609060101010101" pitchFamily="49" charset="-122"/>
              </a:rPr>
            </a:br>
            <a:r>
              <a:rPr lang="zh-CN" altLang="en-US" b="1" dirty="0" smtClean="0">
                <a:latin typeface="楷体" panose="02010609060101010101" pitchFamily="49" charset="-122"/>
                <a:ea typeface="楷体" panose="02010609060101010101" pitchFamily="49" charset="-122"/>
              </a:rPr>
              <a:t>和衍射理论分析方法</a:t>
            </a:r>
          </a:p>
        </p:txBody>
      </p:sp>
      <p:sp>
        <p:nvSpPr>
          <p:cNvPr id="22531" name="Text Box 4"/>
          <p:cNvSpPr txBox="1">
            <a:spLocks noChangeArrowheads="1"/>
          </p:cNvSpPr>
          <p:nvPr/>
        </p:nvSpPr>
        <p:spPr bwMode="auto">
          <a:xfrm>
            <a:off x="2411413" y="3500438"/>
            <a:ext cx="518477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buFont typeface="Wingdings" pitchFamily="2" charset="2"/>
              <a:buChar char="Ø"/>
            </a:pPr>
            <a:r>
              <a:rPr lang="en-US" altLang="zh-CN" sz="3200" dirty="0">
                <a:solidFill>
                  <a:srgbClr val="0033CC"/>
                </a:solidFill>
                <a:ea typeface="仿宋" pitchFamily="49" charset="-122"/>
              </a:rPr>
              <a:t> </a:t>
            </a:r>
            <a:r>
              <a:rPr lang="zh-CN" altLang="en-US" sz="3200" dirty="0">
                <a:solidFill>
                  <a:srgbClr val="0033CC"/>
                </a:solidFill>
                <a:latin typeface="楷体" panose="02010609060101010101" pitchFamily="49" charset="-122"/>
                <a:ea typeface="楷体" panose="02010609060101010101" pitchFamily="49" charset="-122"/>
              </a:rPr>
              <a:t>开腔模的一般物理概念</a:t>
            </a:r>
          </a:p>
          <a:p>
            <a:pPr eaLnBrk="1" hangingPunct="1">
              <a:buFont typeface="Wingdings" pitchFamily="2" charset="2"/>
              <a:buChar char="Ø"/>
            </a:pPr>
            <a:r>
              <a:rPr lang="zh-CN" altLang="en-US" sz="3200" dirty="0">
                <a:solidFill>
                  <a:srgbClr val="0033CC"/>
                </a:solidFill>
                <a:latin typeface="楷体" panose="02010609060101010101" pitchFamily="49" charset="-122"/>
                <a:ea typeface="楷体" panose="02010609060101010101" pitchFamily="49" charset="-122"/>
              </a:rPr>
              <a:t> 自再现模的衍射理论</a:t>
            </a:r>
          </a:p>
        </p:txBody>
      </p:sp>
    </p:spTree>
    <p:custDataLst>
      <p:tags r:id="rId1"/>
    </p:custDataLst>
    <p:extLst>
      <p:ext uri="{BB962C8B-B14F-4D97-AF65-F5344CB8AC3E}">
        <p14:creationId xmlns:p14="http://schemas.microsoft.com/office/powerpoint/2010/main" val="976875043"/>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ext Box 2"/>
          <p:cNvSpPr txBox="1">
            <a:spLocks noChangeArrowheads="1"/>
          </p:cNvSpPr>
          <p:nvPr/>
        </p:nvSpPr>
        <p:spPr bwMode="auto">
          <a:xfrm>
            <a:off x="755650" y="981075"/>
            <a:ext cx="7705725" cy="107473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dirty="0">
                <a:solidFill>
                  <a:srgbClr val="FF0066"/>
                </a:solidFill>
                <a:latin typeface="楷体" panose="02010609060101010101" pitchFamily="49" charset="-122"/>
                <a:ea typeface="楷体" panose="02010609060101010101" pitchFamily="49" charset="-122"/>
              </a:rPr>
              <a:t>问题：</a:t>
            </a:r>
            <a:r>
              <a:rPr kumimoji="0" lang="zh-CN" altLang="en-US" sz="2800" dirty="0">
                <a:latin typeface="楷体" panose="02010609060101010101" pitchFamily="49" charset="-122"/>
                <a:ea typeface="楷体" panose="02010609060101010101" pitchFamily="49" charset="-122"/>
              </a:rPr>
              <a:t>在开腔中是否存在电磁场的本征态或不随</a:t>
            </a:r>
          </a:p>
          <a:p>
            <a:pPr eaLnBrk="1" hangingPunct="1">
              <a:spcBef>
                <a:spcPct val="30000"/>
              </a:spcBef>
            </a:pPr>
            <a:r>
              <a:rPr kumimoji="0" lang="zh-CN" altLang="en-US" sz="2800" dirty="0">
                <a:latin typeface="楷体" panose="02010609060101010101" pitchFamily="49" charset="-122"/>
                <a:ea typeface="楷体" panose="02010609060101010101" pitchFamily="49" charset="-122"/>
              </a:rPr>
              <a:t>      时间变化的稳态场分布</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如何求场分布</a:t>
            </a:r>
            <a:r>
              <a:rPr kumimoji="0" lang="en-US" altLang="zh-CN" sz="2800" dirty="0">
                <a:latin typeface="楷体" panose="02010609060101010101" pitchFamily="49" charset="-122"/>
                <a:ea typeface="楷体" panose="02010609060101010101" pitchFamily="49" charset="-122"/>
              </a:rPr>
              <a:t>?</a:t>
            </a:r>
          </a:p>
        </p:txBody>
      </p:sp>
      <p:sp>
        <p:nvSpPr>
          <p:cNvPr id="326659" name="WordArt 3"/>
          <p:cNvSpPr>
            <a:spLocks noChangeArrowheads="1" noChangeShapeType="1" noTextEdit="1"/>
          </p:cNvSpPr>
          <p:nvPr/>
        </p:nvSpPr>
        <p:spPr bwMode="auto">
          <a:xfrm>
            <a:off x="1042988" y="2420938"/>
            <a:ext cx="3311525" cy="1008062"/>
          </a:xfrm>
          <a:prstGeom prst="rect">
            <a:avLst/>
          </a:prstGeom>
        </p:spPr>
        <p:txBody>
          <a:bodyPr wrap="none" fromWordArt="1">
            <a:prstTxWarp prst="textPlain">
              <a:avLst>
                <a:gd name="adj" fmla="val 50000"/>
              </a:avLst>
            </a:prstTxWarp>
          </a:bodyPr>
          <a:lstStyle/>
          <a:p>
            <a:pPr algn="ctr">
              <a:defRPr/>
            </a:pPr>
            <a:r>
              <a:rPr lang="zh-CN" altLang="en-US" sz="2800" kern="10">
                <a:ln w="9525">
                  <a:noFill/>
                  <a:round/>
                  <a:headEnd/>
                  <a:tailEnd/>
                </a:ln>
                <a:gradFill rotWithShape="1">
                  <a:gsLst>
                    <a:gs pos="0">
                      <a:srgbClr val="FFFF00"/>
                    </a:gs>
                    <a:gs pos="100000">
                      <a:srgbClr val="FF0066"/>
                    </a:gs>
                  </a:gsLst>
                  <a:path path="rect">
                    <a:fillToRect l="50000" t="50000" r="50000" b="50000"/>
                  </a:path>
                </a:gradFill>
                <a:effectLst>
                  <a:outerShdw dist="35921" dir="2700000" algn="ctr" rotWithShape="0">
                    <a:srgbClr val="C0C0C0">
                      <a:alpha val="80000"/>
                    </a:srgbClr>
                  </a:outerShdw>
                </a:effectLst>
                <a:latin typeface="隶书"/>
                <a:ea typeface="隶书"/>
              </a:rPr>
              <a:t>与输出相关的是镜面上的场</a:t>
            </a:r>
            <a:r>
              <a:rPr lang="en-US" altLang="zh-CN" sz="2800" kern="10">
                <a:ln w="9525">
                  <a:noFill/>
                  <a:round/>
                  <a:headEnd/>
                  <a:tailEnd/>
                </a:ln>
                <a:gradFill rotWithShape="1">
                  <a:gsLst>
                    <a:gs pos="0">
                      <a:srgbClr val="FFFF00"/>
                    </a:gs>
                    <a:gs pos="100000">
                      <a:srgbClr val="FF0066"/>
                    </a:gs>
                  </a:gsLst>
                  <a:path path="rect">
                    <a:fillToRect l="50000" t="50000" r="50000" b="50000"/>
                  </a:path>
                </a:gradFill>
                <a:effectLst>
                  <a:outerShdw dist="35921" dir="2700000" algn="ctr" rotWithShape="0">
                    <a:srgbClr val="C0C0C0">
                      <a:alpha val="80000"/>
                    </a:srgbClr>
                  </a:outerShdw>
                </a:effectLst>
                <a:latin typeface="隶书"/>
                <a:ea typeface="隶书"/>
              </a:rPr>
              <a:t>!</a:t>
            </a:r>
            <a:endParaRPr lang="zh-CN" altLang="en-US" sz="2800" kern="10">
              <a:ln w="9525">
                <a:noFill/>
                <a:round/>
                <a:headEnd/>
                <a:tailEnd/>
              </a:ln>
              <a:gradFill rotWithShape="1">
                <a:gsLst>
                  <a:gs pos="0">
                    <a:srgbClr val="FFFF00"/>
                  </a:gs>
                  <a:gs pos="100000">
                    <a:srgbClr val="FF0066"/>
                  </a:gs>
                </a:gsLst>
                <a:path path="rect">
                  <a:fillToRect l="50000" t="50000" r="50000" b="50000"/>
                </a:path>
              </a:gradFill>
              <a:effectLst>
                <a:outerShdw dist="35921" dir="2700000" algn="ctr" rotWithShape="0">
                  <a:srgbClr val="C0C0C0">
                    <a:alpha val="80000"/>
                  </a:srgbClr>
                </a:outerShdw>
              </a:effectLst>
              <a:latin typeface="隶书"/>
              <a:ea typeface="隶书"/>
            </a:endParaRPr>
          </a:p>
        </p:txBody>
      </p:sp>
      <p:sp>
        <p:nvSpPr>
          <p:cNvPr id="326660" name="Text Box 4"/>
          <p:cNvSpPr txBox="1">
            <a:spLocks noChangeArrowheads="1"/>
          </p:cNvSpPr>
          <p:nvPr/>
        </p:nvSpPr>
        <p:spPr bwMode="auto">
          <a:xfrm>
            <a:off x="4787900" y="2420938"/>
            <a:ext cx="3708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稳态场分布的形成</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可看成光在两镜面间往返传播的结果</a:t>
            </a:r>
            <a:r>
              <a:rPr kumimoji="0" lang="en-US" altLang="zh-CN" sz="2800" dirty="0">
                <a:latin typeface="楷体" panose="02010609060101010101" pitchFamily="49" charset="-122"/>
                <a:ea typeface="楷体" panose="02010609060101010101" pitchFamily="49" charset="-122"/>
              </a:rPr>
              <a:t>!</a:t>
            </a:r>
          </a:p>
        </p:txBody>
      </p:sp>
      <p:sp>
        <p:nvSpPr>
          <p:cNvPr id="326661" name="Text Box 5"/>
          <p:cNvSpPr txBox="1">
            <a:spLocks noChangeArrowheads="1"/>
          </p:cNvSpPr>
          <p:nvPr/>
        </p:nvSpPr>
        <p:spPr bwMode="auto">
          <a:xfrm>
            <a:off x="900113" y="4149725"/>
            <a:ext cx="6492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a:latin typeface="华文彩云" pitchFamily="2" charset="-122"/>
                <a:ea typeface="华文彩云" pitchFamily="2" charset="-122"/>
              </a:rPr>
              <a:t>方法</a:t>
            </a:r>
          </a:p>
        </p:txBody>
      </p:sp>
      <p:sp>
        <p:nvSpPr>
          <p:cNvPr id="326662" name="Text Box 6"/>
          <p:cNvSpPr txBox="1">
            <a:spLocks noChangeArrowheads="1"/>
          </p:cNvSpPr>
          <p:nvPr/>
        </p:nvSpPr>
        <p:spPr bwMode="auto">
          <a:xfrm>
            <a:off x="1906588" y="4206875"/>
            <a:ext cx="424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一个镜面上的场</a:t>
            </a:r>
          </a:p>
        </p:txBody>
      </p:sp>
      <p:sp>
        <p:nvSpPr>
          <p:cNvPr id="326663" name="AutoShape 7"/>
          <p:cNvSpPr>
            <a:spLocks noChangeArrowheads="1"/>
          </p:cNvSpPr>
          <p:nvPr/>
        </p:nvSpPr>
        <p:spPr bwMode="auto">
          <a:xfrm>
            <a:off x="4714875" y="4351338"/>
            <a:ext cx="431800" cy="288925"/>
          </a:xfrm>
          <a:prstGeom prst="leftRightArrow">
            <a:avLst>
              <a:gd name="adj1" fmla="val 50000"/>
              <a:gd name="adj2" fmla="val 29890"/>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26664" name="Text Box 8"/>
          <p:cNvSpPr txBox="1">
            <a:spLocks noChangeArrowheads="1"/>
          </p:cNvSpPr>
          <p:nvPr/>
        </p:nvSpPr>
        <p:spPr bwMode="auto">
          <a:xfrm>
            <a:off x="5219700" y="4206875"/>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另一个镜面上的场</a:t>
            </a:r>
          </a:p>
        </p:txBody>
      </p:sp>
      <p:sp>
        <p:nvSpPr>
          <p:cNvPr id="326665" name="AutoShape 9"/>
          <p:cNvSpPr>
            <a:spLocks noChangeArrowheads="1"/>
          </p:cNvSpPr>
          <p:nvPr/>
        </p:nvSpPr>
        <p:spPr bwMode="auto">
          <a:xfrm>
            <a:off x="4787900" y="4711700"/>
            <a:ext cx="360363" cy="358775"/>
          </a:xfrm>
          <a:prstGeom prst="downArrow">
            <a:avLst>
              <a:gd name="adj1" fmla="val 50000"/>
              <a:gd name="adj2" fmla="val 25000"/>
            </a:avLst>
          </a:prstGeom>
          <a:solidFill>
            <a:srgbClr val="FFFF00"/>
          </a:solidFill>
          <a:ln w="38100">
            <a:solidFill>
              <a:srgbClr val="FF00FF"/>
            </a:solidFill>
            <a:miter lim="800000"/>
            <a:headEnd/>
            <a:tailEnd/>
          </a:ln>
        </p:spPr>
        <p:txBody>
          <a:bodyPr vert="eaVert"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26666" name="Text Box 10"/>
          <p:cNvSpPr txBox="1">
            <a:spLocks noChangeArrowheads="1"/>
          </p:cNvSpPr>
          <p:nvPr/>
        </p:nvSpPr>
        <p:spPr bwMode="auto">
          <a:xfrm>
            <a:off x="3490913" y="5070475"/>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求解衍射积分方程</a:t>
            </a:r>
            <a:r>
              <a:rPr kumimoji="0" lang="en-US" altLang="zh-CN" sz="2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4530096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6658"/>
                                        </p:tgtEl>
                                        <p:attrNameLst>
                                          <p:attrName>style.visibility</p:attrName>
                                        </p:attrNameLst>
                                      </p:cBhvr>
                                      <p:to>
                                        <p:strVal val="visible"/>
                                      </p:to>
                                    </p:set>
                                    <p:animEffect transition="in" filter="box(in)">
                                      <p:cBhvr>
                                        <p:cTn id="7" dur="500"/>
                                        <p:tgtEl>
                                          <p:spTgt spid="326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0" presetClass="entr" presetSubtype="0" decel="100000" fill="hold" nodeType="clickEffect">
                                  <p:stCondLst>
                                    <p:cond delay="0"/>
                                  </p:stCondLst>
                                  <p:childTnLst>
                                    <p:set>
                                      <p:cBhvr>
                                        <p:cTn id="11" dur="1" fill="hold">
                                          <p:stCondLst>
                                            <p:cond delay="0"/>
                                          </p:stCondLst>
                                        </p:cTn>
                                        <p:tgtEl>
                                          <p:spTgt spid="326659"/>
                                        </p:tgtEl>
                                        <p:attrNameLst>
                                          <p:attrName>style.visibility</p:attrName>
                                        </p:attrNameLst>
                                      </p:cBhvr>
                                      <p:to>
                                        <p:strVal val="visible"/>
                                      </p:to>
                                    </p:set>
                                    <p:anim calcmode="lin" valueType="num">
                                      <p:cBhvr>
                                        <p:cTn id="12" dur="1000" fill="hold"/>
                                        <p:tgtEl>
                                          <p:spTgt spid="326659"/>
                                        </p:tgtEl>
                                        <p:attrNameLst>
                                          <p:attrName>ppt_w</p:attrName>
                                        </p:attrNameLst>
                                      </p:cBhvr>
                                      <p:tavLst>
                                        <p:tav tm="0">
                                          <p:val>
                                            <p:strVal val="#ppt_w+.3"/>
                                          </p:val>
                                        </p:tav>
                                        <p:tav tm="100000">
                                          <p:val>
                                            <p:strVal val="#ppt_w"/>
                                          </p:val>
                                        </p:tav>
                                      </p:tavLst>
                                    </p:anim>
                                    <p:anim calcmode="lin" valueType="num">
                                      <p:cBhvr>
                                        <p:cTn id="13" dur="1000" fill="hold"/>
                                        <p:tgtEl>
                                          <p:spTgt spid="326659"/>
                                        </p:tgtEl>
                                        <p:attrNameLst>
                                          <p:attrName>ppt_h</p:attrName>
                                        </p:attrNameLst>
                                      </p:cBhvr>
                                      <p:tavLst>
                                        <p:tav tm="0">
                                          <p:val>
                                            <p:strVal val="#ppt_h"/>
                                          </p:val>
                                        </p:tav>
                                        <p:tav tm="100000">
                                          <p:val>
                                            <p:strVal val="#ppt_h"/>
                                          </p:val>
                                        </p:tav>
                                      </p:tavLst>
                                    </p:anim>
                                    <p:animEffect transition="in" filter="fade">
                                      <p:cBhvr>
                                        <p:cTn id="14" dur="1000"/>
                                        <p:tgtEl>
                                          <p:spTgt spid="32665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26660"/>
                                        </p:tgtEl>
                                        <p:attrNameLst>
                                          <p:attrName>style.visibility</p:attrName>
                                        </p:attrNameLst>
                                      </p:cBhvr>
                                      <p:to>
                                        <p:strVal val="visible"/>
                                      </p:to>
                                    </p:set>
                                    <p:anim calcmode="lin" valueType="num">
                                      <p:cBhvr>
                                        <p:cTn id="19" dur="1000" fill="hold"/>
                                        <p:tgtEl>
                                          <p:spTgt spid="326660"/>
                                        </p:tgtEl>
                                        <p:attrNameLst>
                                          <p:attrName>ppt_w</p:attrName>
                                        </p:attrNameLst>
                                      </p:cBhvr>
                                      <p:tavLst>
                                        <p:tav tm="0">
                                          <p:val>
                                            <p:strVal val="#ppt_w*0.70"/>
                                          </p:val>
                                        </p:tav>
                                        <p:tav tm="100000">
                                          <p:val>
                                            <p:strVal val="#ppt_w"/>
                                          </p:val>
                                        </p:tav>
                                      </p:tavLst>
                                    </p:anim>
                                    <p:anim calcmode="lin" valueType="num">
                                      <p:cBhvr>
                                        <p:cTn id="20" dur="1000" fill="hold"/>
                                        <p:tgtEl>
                                          <p:spTgt spid="326660"/>
                                        </p:tgtEl>
                                        <p:attrNameLst>
                                          <p:attrName>ppt_h</p:attrName>
                                        </p:attrNameLst>
                                      </p:cBhvr>
                                      <p:tavLst>
                                        <p:tav tm="0">
                                          <p:val>
                                            <p:strVal val="#ppt_h"/>
                                          </p:val>
                                        </p:tav>
                                        <p:tav tm="100000">
                                          <p:val>
                                            <p:strVal val="#ppt_h"/>
                                          </p:val>
                                        </p:tav>
                                      </p:tavLst>
                                    </p:anim>
                                    <p:animEffect transition="in" filter="fade">
                                      <p:cBhvr>
                                        <p:cTn id="21" dur="1000"/>
                                        <p:tgtEl>
                                          <p:spTgt spid="32666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26661"/>
                                        </p:tgtEl>
                                        <p:attrNameLst>
                                          <p:attrName>style.visibility</p:attrName>
                                        </p:attrNameLst>
                                      </p:cBhvr>
                                      <p:to>
                                        <p:strVal val="visible"/>
                                      </p:to>
                                    </p:set>
                                    <p:anim calcmode="lin" valueType="num">
                                      <p:cBhvr>
                                        <p:cTn id="26" dur="1000" fill="hold"/>
                                        <p:tgtEl>
                                          <p:spTgt spid="326661"/>
                                        </p:tgtEl>
                                        <p:attrNameLst>
                                          <p:attrName>ppt_w</p:attrName>
                                        </p:attrNameLst>
                                      </p:cBhvr>
                                      <p:tavLst>
                                        <p:tav tm="0">
                                          <p:val>
                                            <p:strVal val="#ppt_w*0.70"/>
                                          </p:val>
                                        </p:tav>
                                        <p:tav tm="100000">
                                          <p:val>
                                            <p:strVal val="#ppt_w"/>
                                          </p:val>
                                        </p:tav>
                                      </p:tavLst>
                                    </p:anim>
                                    <p:anim calcmode="lin" valueType="num">
                                      <p:cBhvr>
                                        <p:cTn id="27" dur="1000" fill="hold"/>
                                        <p:tgtEl>
                                          <p:spTgt spid="326661"/>
                                        </p:tgtEl>
                                        <p:attrNameLst>
                                          <p:attrName>ppt_h</p:attrName>
                                        </p:attrNameLst>
                                      </p:cBhvr>
                                      <p:tavLst>
                                        <p:tav tm="0">
                                          <p:val>
                                            <p:strVal val="#ppt_h"/>
                                          </p:val>
                                        </p:tav>
                                        <p:tav tm="100000">
                                          <p:val>
                                            <p:strVal val="#ppt_h"/>
                                          </p:val>
                                        </p:tav>
                                      </p:tavLst>
                                    </p:anim>
                                    <p:animEffect transition="in" filter="fade">
                                      <p:cBhvr>
                                        <p:cTn id="28" dur="1000"/>
                                        <p:tgtEl>
                                          <p:spTgt spid="32666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326662"/>
                                        </p:tgtEl>
                                        <p:attrNameLst>
                                          <p:attrName>style.visibility</p:attrName>
                                        </p:attrNameLst>
                                      </p:cBhvr>
                                      <p:to>
                                        <p:strVal val="visible"/>
                                      </p:to>
                                    </p:set>
                                    <p:anim calcmode="lin" valueType="num">
                                      <p:cBhvr>
                                        <p:cTn id="33" dur="1000" fill="hold"/>
                                        <p:tgtEl>
                                          <p:spTgt spid="326662"/>
                                        </p:tgtEl>
                                        <p:attrNameLst>
                                          <p:attrName>ppt_w</p:attrName>
                                        </p:attrNameLst>
                                      </p:cBhvr>
                                      <p:tavLst>
                                        <p:tav tm="0">
                                          <p:val>
                                            <p:strVal val="#ppt_w*0.70"/>
                                          </p:val>
                                        </p:tav>
                                        <p:tav tm="100000">
                                          <p:val>
                                            <p:strVal val="#ppt_w"/>
                                          </p:val>
                                        </p:tav>
                                      </p:tavLst>
                                    </p:anim>
                                    <p:anim calcmode="lin" valueType="num">
                                      <p:cBhvr>
                                        <p:cTn id="34" dur="1000" fill="hold"/>
                                        <p:tgtEl>
                                          <p:spTgt spid="326662"/>
                                        </p:tgtEl>
                                        <p:attrNameLst>
                                          <p:attrName>ppt_h</p:attrName>
                                        </p:attrNameLst>
                                      </p:cBhvr>
                                      <p:tavLst>
                                        <p:tav tm="0">
                                          <p:val>
                                            <p:strVal val="#ppt_h"/>
                                          </p:val>
                                        </p:tav>
                                        <p:tav tm="100000">
                                          <p:val>
                                            <p:strVal val="#ppt_h"/>
                                          </p:val>
                                        </p:tav>
                                      </p:tavLst>
                                    </p:anim>
                                    <p:animEffect transition="in" filter="fade">
                                      <p:cBhvr>
                                        <p:cTn id="35" dur="1000"/>
                                        <p:tgtEl>
                                          <p:spTgt spid="32666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26663"/>
                                        </p:tgtEl>
                                        <p:attrNameLst>
                                          <p:attrName>style.visibility</p:attrName>
                                        </p:attrNameLst>
                                      </p:cBhvr>
                                      <p:to>
                                        <p:strVal val="visible"/>
                                      </p:to>
                                    </p:set>
                                    <p:animEffect transition="in" filter="blinds(horizontal)">
                                      <p:cBhvr>
                                        <p:cTn id="40" dur="500"/>
                                        <p:tgtEl>
                                          <p:spTgt spid="32666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5" presetClass="entr" presetSubtype="0" fill="hold" grpId="0" nodeType="clickEffect">
                                  <p:stCondLst>
                                    <p:cond delay="0"/>
                                  </p:stCondLst>
                                  <p:childTnLst>
                                    <p:set>
                                      <p:cBhvr>
                                        <p:cTn id="44" dur="1" fill="hold">
                                          <p:stCondLst>
                                            <p:cond delay="0"/>
                                          </p:stCondLst>
                                        </p:cTn>
                                        <p:tgtEl>
                                          <p:spTgt spid="326664"/>
                                        </p:tgtEl>
                                        <p:attrNameLst>
                                          <p:attrName>style.visibility</p:attrName>
                                        </p:attrNameLst>
                                      </p:cBhvr>
                                      <p:to>
                                        <p:strVal val="visible"/>
                                      </p:to>
                                    </p:set>
                                    <p:anim calcmode="lin" valueType="num">
                                      <p:cBhvr>
                                        <p:cTn id="45" dur="1000" fill="hold"/>
                                        <p:tgtEl>
                                          <p:spTgt spid="326664"/>
                                        </p:tgtEl>
                                        <p:attrNameLst>
                                          <p:attrName>ppt_w</p:attrName>
                                        </p:attrNameLst>
                                      </p:cBhvr>
                                      <p:tavLst>
                                        <p:tav tm="0">
                                          <p:val>
                                            <p:strVal val="#ppt_w*0.70"/>
                                          </p:val>
                                        </p:tav>
                                        <p:tav tm="100000">
                                          <p:val>
                                            <p:strVal val="#ppt_w"/>
                                          </p:val>
                                        </p:tav>
                                      </p:tavLst>
                                    </p:anim>
                                    <p:anim calcmode="lin" valueType="num">
                                      <p:cBhvr>
                                        <p:cTn id="46" dur="1000" fill="hold"/>
                                        <p:tgtEl>
                                          <p:spTgt spid="326664"/>
                                        </p:tgtEl>
                                        <p:attrNameLst>
                                          <p:attrName>ppt_h</p:attrName>
                                        </p:attrNameLst>
                                      </p:cBhvr>
                                      <p:tavLst>
                                        <p:tav tm="0">
                                          <p:val>
                                            <p:strVal val="#ppt_h"/>
                                          </p:val>
                                        </p:tav>
                                        <p:tav tm="100000">
                                          <p:val>
                                            <p:strVal val="#ppt_h"/>
                                          </p:val>
                                        </p:tav>
                                      </p:tavLst>
                                    </p:anim>
                                    <p:animEffect transition="in" filter="fade">
                                      <p:cBhvr>
                                        <p:cTn id="47" dur="1000"/>
                                        <p:tgtEl>
                                          <p:spTgt spid="32666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6665"/>
                                        </p:tgtEl>
                                        <p:attrNameLst>
                                          <p:attrName>style.visibility</p:attrName>
                                        </p:attrNameLst>
                                      </p:cBhvr>
                                      <p:to>
                                        <p:strVal val="visible"/>
                                      </p:to>
                                    </p:set>
                                    <p:animEffect transition="in" filter="blinds(horizontal)">
                                      <p:cBhvr>
                                        <p:cTn id="52" dur="500"/>
                                        <p:tgtEl>
                                          <p:spTgt spid="32666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326666"/>
                                        </p:tgtEl>
                                        <p:attrNameLst>
                                          <p:attrName>style.visibility</p:attrName>
                                        </p:attrNameLst>
                                      </p:cBhvr>
                                      <p:to>
                                        <p:strVal val="visible"/>
                                      </p:to>
                                    </p:set>
                                    <p:anim calcmode="lin" valueType="num">
                                      <p:cBhvr>
                                        <p:cTn id="57" dur="1000" fill="hold"/>
                                        <p:tgtEl>
                                          <p:spTgt spid="326666"/>
                                        </p:tgtEl>
                                        <p:attrNameLst>
                                          <p:attrName>ppt_w</p:attrName>
                                        </p:attrNameLst>
                                      </p:cBhvr>
                                      <p:tavLst>
                                        <p:tav tm="0">
                                          <p:val>
                                            <p:strVal val="#ppt_w*0.70"/>
                                          </p:val>
                                        </p:tav>
                                        <p:tav tm="100000">
                                          <p:val>
                                            <p:strVal val="#ppt_w"/>
                                          </p:val>
                                        </p:tav>
                                      </p:tavLst>
                                    </p:anim>
                                    <p:anim calcmode="lin" valueType="num">
                                      <p:cBhvr>
                                        <p:cTn id="58" dur="1000" fill="hold"/>
                                        <p:tgtEl>
                                          <p:spTgt spid="326666"/>
                                        </p:tgtEl>
                                        <p:attrNameLst>
                                          <p:attrName>ppt_h</p:attrName>
                                        </p:attrNameLst>
                                      </p:cBhvr>
                                      <p:tavLst>
                                        <p:tav tm="0">
                                          <p:val>
                                            <p:strVal val="#ppt_h"/>
                                          </p:val>
                                        </p:tav>
                                        <p:tav tm="100000">
                                          <p:val>
                                            <p:strVal val="#ppt_h"/>
                                          </p:val>
                                        </p:tav>
                                      </p:tavLst>
                                    </p:anim>
                                    <p:animEffect transition="in" filter="fade">
                                      <p:cBhvr>
                                        <p:cTn id="59" dur="1000"/>
                                        <p:tgtEl>
                                          <p:spTgt spid="326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animBg="1"/>
      <p:bldP spid="326660" grpId="0"/>
      <p:bldP spid="326661" grpId="0"/>
      <p:bldP spid="326662" grpId="0"/>
      <p:bldP spid="326663" grpId="0" animBg="1"/>
      <p:bldP spid="326664" grpId="0"/>
      <p:bldP spid="326665" grpId="0" animBg="1"/>
      <p:bldP spid="32666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9" name="Rectangle 13"/>
          <p:cNvSpPr>
            <a:spLocks noChangeArrowheads="1"/>
          </p:cNvSpPr>
          <p:nvPr/>
        </p:nvSpPr>
        <p:spPr bwMode="auto">
          <a:xfrm>
            <a:off x="323850" y="260350"/>
            <a:ext cx="6840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solidFill>
                  <a:srgbClr val="CC3300"/>
                </a:solidFill>
                <a:latin typeface="楷体" panose="02010609060101010101" pitchFamily="49" charset="-122"/>
                <a:ea typeface="楷体" panose="02010609060101010101" pitchFamily="49" charset="-122"/>
              </a:rPr>
              <a:t>一、开腔模的一般物理概念</a:t>
            </a:r>
          </a:p>
        </p:txBody>
      </p:sp>
      <p:sp>
        <p:nvSpPr>
          <p:cNvPr id="306190" name="Rectangle 14"/>
          <p:cNvSpPr>
            <a:spLocks noChangeArrowheads="1"/>
          </p:cNvSpPr>
          <p:nvPr/>
        </p:nvSpPr>
        <p:spPr bwMode="auto">
          <a:xfrm>
            <a:off x="684213" y="1125538"/>
            <a:ext cx="6840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、理想开腔模型</a:t>
            </a:r>
          </a:p>
        </p:txBody>
      </p:sp>
      <p:sp>
        <p:nvSpPr>
          <p:cNvPr id="306191" name="Rectangle 15"/>
          <p:cNvSpPr>
            <a:spLocks noChangeArrowheads="1"/>
          </p:cNvSpPr>
          <p:nvPr/>
        </p:nvSpPr>
        <p:spPr bwMode="auto">
          <a:xfrm>
            <a:off x="719138" y="1916113"/>
            <a:ext cx="8424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两块反射镜面放在无限大的均匀的各向同性介质中。</a:t>
            </a:r>
          </a:p>
        </p:txBody>
      </p:sp>
      <p:sp>
        <p:nvSpPr>
          <p:cNvPr id="306192" name="Rectangle 16"/>
          <p:cNvSpPr>
            <a:spLocks noChangeArrowheads="1"/>
          </p:cNvSpPr>
          <p:nvPr/>
        </p:nvSpPr>
        <p:spPr bwMode="auto">
          <a:xfrm>
            <a:off x="755650" y="2565400"/>
            <a:ext cx="7848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20000"/>
              </a:lnSpc>
              <a:spcBef>
                <a:spcPct val="0"/>
              </a:spcBef>
            </a:pPr>
            <a:r>
              <a:rPr kumimoji="0" lang="zh-CN" altLang="en-US" sz="2800" dirty="0">
                <a:ea typeface="楷体" panose="02010609060101010101" pitchFamily="49" charset="-122"/>
              </a:rPr>
              <a:t>可忽略腔侧壁的不连续性，决定衍射效应的孔径由镜的边缘决定！</a:t>
            </a:r>
          </a:p>
        </p:txBody>
      </p:sp>
      <p:sp>
        <p:nvSpPr>
          <p:cNvPr id="306193" name="Rectangle 17"/>
          <p:cNvSpPr>
            <a:spLocks noChangeArrowheads="1"/>
          </p:cNvSpPr>
          <p:nvPr/>
        </p:nvSpPr>
        <p:spPr bwMode="auto">
          <a:xfrm>
            <a:off x="682625" y="4005263"/>
            <a:ext cx="835342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20000"/>
              </a:lnSpc>
              <a:spcBef>
                <a:spcPct val="0"/>
              </a:spcBef>
            </a:pPr>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、决定腔模形成的损耗：主要是</a:t>
            </a:r>
            <a:r>
              <a:rPr kumimoji="0" lang="zh-CN" altLang="en-US" sz="2800" dirty="0">
                <a:solidFill>
                  <a:srgbClr val="FF0066"/>
                </a:solidFill>
                <a:latin typeface="楷体" panose="02010609060101010101" pitchFamily="49" charset="-122"/>
                <a:ea typeface="楷体" panose="02010609060101010101" pitchFamily="49" charset="-122"/>
              </a:rPr>
              <a:t>腔镜边缘的衍射损耗</a:t>
            </a:r>
            <a:r>
              <a:rPr kumimoji="0" lang="zh-CN" altLang="en-US" sz="2800" dirty="0">
                <a:latin typeface="楷体" panose="02010609060101010101" pitchFamily="49" charset="-122"/>
                <a:ea typeface="楷体" panose="02010609060101010101" pitchFamily="49" charset="-122"/>
              </a:rPr>
              <a:t>，其他的损耗只使横截面上各点的</a:t>
            </a:r>
            <a:r>
              <a:rPr kumimoji="0" lang="zh-CN" altLang="en-US" sz="2800" dirty="0">
                <a:solidFill>
                  <a:srgbClr val="FF0066"/>
                </a:solidFill>
                <a:latin typeface="楷体" panose="02010609060101010101" pitchFamily="49" charset="-122"/>
                <a:ea typeface="楷体" panose="02010609060101010101" pitchFamily="49" charset="-122"/>
              </a:rPr>
              <a:t>场按照相同比例衰减</a:t>
            </a:r>
            <a:r>
              <a:rPr kumimoji="0" lang="zh-CN" altLang="en-US" sz="2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5452840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6189"/>
                                        </p:tgtEl>
                                        <p:attrNameLst>
                                          <p:attrName>style.visibility</p:attrName>
                                        </p:attrNameLst>
                                      </p:cBhvr>
                                      <p:to>
                                        <p:strVal val="visible"/>
                                      </p:to>
                                    </p:set>
                                    <p:animEffect transition="in" filter="box(in)">
                                      <p:cBhvr>
                                        <p:cTn id="7" dur="500"/>
                                        <p:tgtEl>
                                          <p:spTgt spid="306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6190"/>
                                        </p:tgtEl>
                                        <p:attrNameLst>
                                          <p:attrName>style.visibility</p:attrName>
                                        </p:attrNameLst>
                                      </p:cBhvr>
                                      <p:to>
                                        <p:strVal val="visible"/>
                                      </p:to>
                                    </p:set>
                                    <p:animEffect transition="in" filter="box(in)">
                                      <p:cBhvr>
                                        <p:cTn id="12" dur="500"/>
                                        <p:tgtEl>
                                          <p:spTgt spid="3061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06191"/>
                                        </p:tgtEl>
                                        <p:attrNameLst>
                                          <p:attrName>style.visibility</p:attrName>
                                        </p:attrNameLst>
                                      </p:cBhvr>
                                      <p:to>
                                        <p:strVal val="visible"/>
                                      </p:to>
                                    </p:set>
                                    <p:animEffect transition="in" filter="barn(inHorizontal)">
                                      <p:cBhvr>
                                        <p:cTn id="17" dur="500"/>
                                        <p:tgtEl>
                                          <p:spTgt spid="3061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06192"/>
                                        </p:tgtEl>
                                        <p:attrNameLst>
                                          <p:attrName>style.visibility</p:attrName>
                                        </p:attrNameLst>
                                      </p:cBhvr>
                                      <p:to>
                                        <p:strVal val="visible"/>
                                      </p:to>
                                    </p:set>
                                    <p:animEffect transition="in" filter="barn(inHorizontal)">
                                      <p:cBhvr>
                                        <p:cTn id="22" dur="500"/>
                                        <p:tgtEl>
                                          <p:spTgt spid="3061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06193"/>
                                        </p:tgtEl>
                                        <p:attrNameLst>
                                          <p:attrName>style.visibility</p:attrName>
                                        </p:attrNameLst>
                                      </p:cBhvr>
                                      <p:to>
                                        <p:strVal val="visible"/>
                                      </p:to>
                                    </p:set>
                                    <p:animEffect transition="in" filter="barn(inHorizontal)">
                                      <p:cBhvr>
                                        <p:cTn id="27" dur="500"/>
                                        <p:tgtEl>
                                          <p:spTgt spid="306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9" grpId="0"/>
      <p:bldP spid="306190" grpId="0"/>
      <p:bldP spid="306191" grpId="0"/>
      <p:bldP spid="306192" grpId="0"/>
      <p:bldP spid="3061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5" name="Rectangle 5"/>
          <p:cNvSpPr>
            <a:spLocks noChangeArrowheads="1"/>
          </p:cNvSpPr>
          <p:nvPr/>
        </p:nvSpPr>
        <p:spPr bwMode="auto">
          <a:xfrm>
            <a:off x="611188" y="836613"/>
            <a:ext cx="4608512"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、闭腔：腔的反射镜紧贴着激光棒的两端，形成封闭结构，傍轴光线将在侧壁发生全内反射。理论上应将其处理为介质腔。</a:t>
            </a:r>
          </a:p>
        </p:txBody>
      </p:sp>
      <p:pic>
        <p:nvPicPr>
          <p:cNvPr id="2867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908050"/>
            <a:ext cx="3313112" cy="164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27" name="Text Box 7"/>
          <p:cNvSpPr txBox="1">
            <a:spLocks noChangeArrowheads="1"/>
          </p:cNvSpPr>
          <p:nvPr/>
        </p:nvSpPr>
        <p:spPr bwMode="auto">
          <a:xfrm>
            <a:off x="468313" y="3573463"/>
            <a:ext cx="8496300"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kumimoji="0" lang="en-US" altLang="zh-CN" sz="2800" dirty="0">
                <a:latin typeface="楷体" panose="02010609060101010101" pitchFamily="49" charset="-122"/>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、波导谐振腔</a:t>
            </a:r>
          </a:p>
          <a:p>
            <a:pPr algn="l" eaLnBrk="1" hangingPunct="1">
              <a:spcBef>
                <a:spcPct val="50000"/>
              </a:spcBef>
            </a:pPr>
            <a:r>
              <a:rPr kumimoji="0" lang="zh-CN" altLang="en-US" sz="2800" dirty="0">
                <a:latin typeface="楷体" panose="02010609060101010101" pitchFamily="49" charset="-122"/>
                <a:ea typeface="楷体" panose="02010609060101010101" pitchFamily="49" charset="-122"/>
              </a:rPr>
              <a:t>（</a:t>
            </a:r>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）气体波导腔：在一段空心介质波导管两端适当位置处放置两块适当曲率的反射镜片而构成。在空心介质波导管内，场服从波导管中的传输规律，而在波导管与腔镜之间的空间中，场按与开腔中类似的规律传播。</a:t>
            </a:r>
          </a:p>
        </p:txBody>
      </p:sp>
      <p:pic>
        <p:nvPicPr>
          <p:cNvPr id="2867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2781300"/>
            <a:ext cx="3097212"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Effect transition="in" filter="strips(downLeft)">
                                      <p:cBhvr>
                                        <p:cTn id="7" dur="500"/>
                                        <p:tgtEl>
                                          <p:spTgt spid="286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86726"/>
                                        </p:tgtEl>
                                        <p:attrNameLst>
                                          <p:attrName>style.visibility</p:attrName>
                                        </p:attrNameLst>
                                      </p:cBhvr>
                                      <p:to>
                                        <p:strVal val="visible"/>
                                      </p:to>
                                    </p:set>
                                    <p:animEffect transition="in" filter="box(in)">
                                      <p:cBhvr>
                                        <p:cTn id="12" dur="500"/>
                                        <p:tgtEl>
                                          <p:spTgt spid="2867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6727"/>
                                        </p:tgtEl>
                                        <p:attrNameLst>
                                          <p:attrName>style.visibility</p:attrName>
                                        </p:attrNameLst>
                                      </p:cBhvr>
                                      <p:to>
                                        <p:strVal val="visible"/>
                                      </p:to>
                                    </p:set>
                                    <p:animEffect transition="in" filter="box(in)">
                                      <p:cBhvr>
                                        <p:cTn id="17" dur="500"/>
                                        <p:tgtEl>
                                          <p:spTgt spid="2867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86728"/>
                                        </p:tgtEl>
                                        <p:attrNameLst>
                                          <p:attrName>style.visibility</p:attrName>
                                        </p:attrNameLst>
                                      </p:cBhvr>
                                      <p:to>
                                        <p:strVal val="visible"/>
                                      </p:to>
                                    </p:set>
                                    <p:animEffect transition="in" filter="box(in)">
                                      <p:cBhvr>
                                        <p:cTn id="22" dur="500"/>
                                        <p:tgtEl>
                                          <p:spTgt spid="286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p:bldP spid="28672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ChangeArrowheads="1"/>
          </p:cNvSpPr>
          <p:nvPr/>
        </p:nvSpPr>
        <p:spPr bwMode="auto">
          <a:xfrm>
            <a:off x="0" y="908050"/>
            <a:ext cx="597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、稳态场的形成</a:t>
            </a:r>
            <a:r>
              <a:rPr kumimoji="0" lang="en-US" altLang="zh-CN" sz="2800" dirty="0">
                <a:ea typeface="楷体" panose="02010609060101010101" pitchFamily="49" charset="-122"/>
              </a:rPr>
              <a:t>——</a:t>
            </a:r>
            <a:r>
              <a:rPr kumimoji="0" lang="zh-CN" altLang="en-US" sz="2800" dirty="0">
                <a:solidFill>
                  <a:srgbClr val="00CC00"/>
                </a:solidFill>
                <a:latin typeface="楷体" panose="02010609060101010101" pitchFamily="49" charset="-122"/>
                <a:ea typeface="楷体" panose="02010609060101010101" pitchFamily="49" charset="-122"/>
              </a:rPr>
              <a:t>模的</a:t>
            </a:r>
            <a:r>
              <a:rPr kumimoji="0" lang="zh-CN" altLang="en-US" sz="2800" dirty="0">
                <a:solidFill>
                  <a:srgbClr val="00CC00"/>
                </a:solidFill>
                <a:ea typeface="楷体" panose="02010609060101010101" pitchFamily="49" charset="-122"/>
              </a:rPr>
              <a:t>“</a:t>
            </a:r>
            <a:r>
              <a:rPr kumimoji="0" lang="zh-CN" altLang="en-US" sz="2800" dirty="0">
                <a:solidFill>
                  <a:srgbClr val="00CC00"/>
                </a:solidFill>
                <a:latin typeface="楷体" panose="02010609060101010101" pitchFamily="49" charset="-122"/>
                <a:ea typeface="楷体" panose="02010609060101010101" pitchFamily="49" charset="-122"/>
              </a:rPr>
              <a:t>自再现</a:t>
            </a:r>
            <a:r>
              <a:rPr kumimoji="0" lang="zh-CN" altLang="en-US" sz="2800" dirty="0">
                <a:solidFill>
                  <a:srgbClr val="00CC00"/>
                </a:solidFill>
                <a:ea typeface="楷体" panose="02010609060101010101" pitchFamily="49" charset="-122"/>
              </a:rPr>
              <a:t>”</a:t>
            </a:r>
            <a:endParaRPr kumimoji="0" lang="zh-CN" altLang="en-US" sz="2800" dirty="0">
              <a:solidFill>
                <a:srgbClr val="00CC00"/>
              </a:solidFill>
              <a:latin typeface="楷体" panose="02010609060101010101" pitchFamily="49" charset="-122"/>
              <a:ea typeface="楷体" panose="02010609060101010101" pitchFamily="49" charset="-122"/>
            </a:endParaRPr>
          </a:p>
        </p:txBody>
      </p:sp>
      <p:sp>
        <p:nvSpPr>
          <p:cNvPr id="307204" name="Rectangle 4"/>
          <p:cNvSpPr>
            <a:spLocks noChangeArrowheads="1"/>
          </p:cNvSpPr>
          <p:nvPr/>
        </p:nvSpPr>
        <p:spPr bwMode="auto">
          <a:xfrm>
            <a:off x="395288" y="2276475"/>
            <a:ext cx="8748712"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20000"/>
              </a:lnSpc>
              <a:spcBef>
                <a:spcPct val="0"/>
              </a:spcBef>
            </a:pPr>
            <a:r>
              <a:rPr kumimoji="0" lang="zh-CN" altLang="en-US" sz="2800" dirty="0">
                <a:latin typeface="楷体" panose="02010609060101010101" pitchFamily="49" charset="-122"/>
                <a:ea typeface="楷体" panose="02010609060101010101" pitchFamily="49" charset="-122"/>
              </a:rPr>
              <a:t>镜</a:t>
            </a:r>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上的场分布，到达镜</a:t>
            </a:r>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时，由于衍射，要经历一次能量的损耗和场分布的变化，中间能量损失小，镜边缘损失大，每单程渡越一次，都会发生类似的能量损耗和场分布变化，多次往返后，从而逐渐形成中间强、边缘弱的基本不受衍射影响的稳态场分布，该稳态场分布一个往返后可</a:t>
            </a:r>
            <a:r>
              <a:rPr kumimoji="0" lang="zh-CN" altLang="en-US" sz="2800" dirty="0">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自再现</a:t>
            </a:r>
            <a:r>
              <a:rPr kumimoji="0" lang="zh-CN" altLang="en-US" sz="2800" dirty="0">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出发时的场分布，唯一变化是镜面上各点的场振幅按同样的比例衰减，各点相位发生同样大小的滞后。</a:t>
            </a:r>
          </a:p>
        </p:txBody>
      </p:sp>
      <p:pic>
        <p:nvPicPr>
          <p:cNvPr id="30720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275" y="765175"/>
            <a:ext cx="35147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6402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07203"/>
                                        </p:tgtEl>
                                        <p:attrNameLst>
                                          <p:attrName>style.visibility</p:attrName>
                                        </p:attrNameLst>
                                      </p:cBhvr>
                                      <p:to>
                                        <p:strVal val="visible"/>
                                      </p:to>
                                    </p:set>
                                    <p:animEffect transition="in" filter="barn(inHorizontal)">
                                      <p:cBhvr>
                                        <p:cTn id="7" dur="500"/>
                                        <p:tgtEl>
                                          <p:spTgt spid="307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07204"/>
                                        </p:tgtEl>
                                        <p:attrNameLst>
                                          <p:attrName>style.visibility</p:attrName>
                                        </p:attrNameLst>
                                      </p:cBhvr>
                                      <p:to>
                                        <p:strVal val="visible"/>
                                      </p:to>
                                    </p:set>
                                    <p:animEffect transition="in" filter="barn(inHorizontal)">
                                      <p:cBhvr>
                                        <p:cTn id="12" dur="500"/>
                                        <p:tgtEl>
                                          <p:spTgt spid="307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07208"/>
                                        </p:tgtEl>
                                        <p:attrNameLst>
                                          <p:attrName>style.visibility</p:attrName>
                                        </p:attrNameLst>
                                      </p:cBhvr>
                                      <p:to>
                                        <p:strVal val="visible"/>
                                      </p:to>
                                    </p:set>
                                    <p:animEffect transition="in" filter="box(in)">
                                      <p:cBhvr>
                                        <p:cTn id="17" dur="500"/>
                                        <p:tgtEl>
                                          <p:spTgt spid="30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p:bldP spid="30720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ext Box 2"/>
          <p:cNvSpPr txBox="1">
            <a:spLocks noChangeArrowheads="1"/>
          </p:cNvSpPr>
          <p:nvPr/>
        </p:nvSpPr>
        <p:spPr bwMode="auto">
          <a:xfrm>
            <a:off x="611188" y="908050"/>
            <a:ext cx="8353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 </a:t>
            </a:r>
            <a:r>
              <a:rPr kumimoji="0" lang="zh-CN" altLang="en-US" sz="2800" dirty="0">
                <a:solidFill>
                  <a:srgbClr val="FF0066"/>
                </a:solidFill>
                <a:latin typeface="楷体" panose="02010609060101010101" pitchFamily="49" charset="-122"/>
                <a:ea typeface="楷体" panose="02010609060101010101" pitchFamily="49" charset="-122"/>
              </a:rPr>
              <a:t>自再现模</a:t>
            </a:r>
            <a:r>
              <a:rPr kumimoji="0" lang="zh-CN" altLang="en-US" sz="2800" dirty="0">
                <a:latin typeface="楷体" panose="02010609060101010101" pitchFamily="49" charset="-122"/>
                <a:ea typeface="楷体" panose="02010609060101010101" pitchFamily="49" charset="-122"/>
              </a:rPr>
              <a:t>：往返一次能再现自身的稳态场分布。</a:t>
            </a:r>
          </a:p>
        </p:txBody>
      </p:sp>
      <p:sp>
        <p:nvSpPr>
          <p:cNvPr id="308227" name="Text Box 3"/>
          <p:cNvSpPr txBox="1">
            <a:spLocks noChangeArrowheads="1"/>
          </p:cNvSpPr>
          <p:nvPr/>
        </p:nvSpPr>
        <p:spPr bwMode="auto">
          <a:xfrm>
            <a:off x="611188" y="1916113"/>
            <a:ext cx="7920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(2)</a:t>
            </a:r>
            <a:r>
              <a:rPr kumimoji="0" lang="zh-CN" altLang="en-US" sz="2800" dirty="0">
                <a:solidFill>
                  <a:srgbClr val="00CC00"/>
                </a:solidFill>
                <a:latin typeface="楷体" panose="02010609060101010101" pitchFamily="49" charset="-122"/>
                <a:ea typeface="楷体" panose="02010609060101010101" pitchFamily="49" charset="-122"/>
              </a:rPr>
              <a:t>模的往返损耗</a:t>
            </a:r>
            <a:r>
              <a:rPr kumimoji="0" lang="zh-CN" altLang="en-US" sz="2800" dirty="0">
                <a:latin typeface="楷体" panose="02010609060101010101" pitchFamily="49" charset="-122"/>
                <a:ea typeface="楷体" panose="02010609060101010101" pitchFamily="49" charset="-122"/>
              </a:rPr>
              <a:t>：自再现模一次往返所经受的能量损耗。</a:t>
            </a:r>
          </a:p>
        </p:txBody>
      </p:sp>
      <p:sp>
        <p:nvSpPr>
          <p:cNvPr id="308231" name="Text Box 7"/>
          <p:cNvSpPr txBox="1">
            <a:spLocks noChangeArrowheads="1"/>
          </p:cNvSpPr>
          <p:nvPr/>
        </p:nvSpPr>
        <p:spPr bwMode="auto">
          <a:xfrm>
            <a:off x="611188" y="3068638"/>
            <a:ext cx="79200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(3)</a:t>
            </a:r>
            <a:r>
              <a:rPr kumimoji="0" lang="zh-CN" altLang="en-US" sz="2800" dirty="0">
                <a:solidFill>
                  <a:srgbClr val="00CC00"/>
                </a:solidFill>
                <a:latin typeface="楷体" panose="02010609060101010101" pitchFamily="49" charset="-122"/>
                <a:ea typeface="楷体" panose="02010609060101010101" pitchFamily="49" charset="-122"/>
              </a:rPr>
              <a:t>往返相移</a:t>
            </a:r>
            <a:r>
              <a:rPr kumimoji="0" lang="zh-CN" altLang="en-US" sz="2800" dirty="0">
                <a:latin typeface="楷体" panose="02010609060101010101" pitchFamily="49" charset="-122"/>
                <a:ea typeface="楷体" panose="02010609060101010101" pitchFamily="49" charset="-122"/>
              </a:rPr>
              <a:t>：自再现模往返一次的相位变化，等</a:t>
            </a:r>
          </a:p>
          <a:p>
            <a:pPr eaLnBrk="1" hangingPunct="1"/>
            <a:r>
              <a:rPr kumimoji="0" lang="zh-CN" altLang="en-US" sz="2800" dirty="0">
                <a:latin typeface="楷体" panose="02010609060101010101" pitchFamily="49" charset="-122"/>
                <a:ea typeface="楷体" panose="02010609060101010101" pitchFamily="49" charset="-122"/>
              </a:rPr>
              <a:t>   于</a:t>
            </a:r>
            <a:r>
              <a:rPr kumimoji="0" lang="en-US" altLang="zh-CN" sz="2800" dirty="0">
                <a:latin typeface="楷体" panose="02010609060101010101" pitchFamily="49" charset="-122"/>
                <a:ea typeface="楷体" panose="02010609060101010101" pitchFamily="49" charset="-122"/>
              </a:rPr>
              <a:t>2</a:t>
            </a:r>
            <a:r>
              <a:rPr kumimoji="0" lang="el-GR" altLang="zh-CN" sz="2800" dirty="0">
                <a:latin typeface="楷体" panose="02010609060101010101" pitchFamily="49" charset="-122"/>
                <a:ea typeface="楷体" panose="02010609060101010101" pitchFamily="49" charset="-122"/>
              </a:rPr>
              <a:t>π</a:t>
            </a:r>
            <a:r>
              <a:rPr kumimoji="0" lang="zh-CN" altLang="en-US" sz="2800" dirty="0">
                <a:latin typeface="楷体" panose="02010609060101010101" pitchFamily="49" charset="-122"/>
                <a:ea typeface="楷体" panose="02010609060101010101" pitchFamily="49" charset="-122"/>
              </a:rPr>
              <a:t>的整数倍。</a:t>
            </a:r>
          </a:p>
        </p:txBody>
      </p:sp>
    </p:spTree>
    <p:extLst>
      <p:ext uri="{BB962C8B-B14F-4D97-AF65-F5344CB8AC3E}">
        <p14:creationId xmlns:p14="http://schemas.microsoft.com/office/powerpoint/2010/main" val="15680482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8226"/>
                                        </p:tgtEl>
                                        <p:attrNameLst>
                                          <p:attrName>style.visibility</p:attrName>
                                        </p:attrNameLst>
                                      </p:cBhvr>
                                      <p:to>
                                        <p:strVal val="visible"/>
                                      </p:to>
                                    </p:set>
                                    <p:animEffect transition="in" filter="box(in)">
                                      <p:cBhvr>
                                        <p:cTn id="7" dur="500"/>
                                        <p:tgtEl>
                                          <p:spTgt spid="308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8227"/>
                                        </p:tgtEl>
                                        <p:attrNameLst>
                                          <p:attrName>style.visibility</p:attrName>
                                        </p:attrNameLst>
                                      </p:cBhvr>
                                      <p:to>
                                        <p:strVal val="visible"/>
                                      </p:to>
                                    </p:set>
                                    <p:animEffect transition="in" filter="box(in)">
                                      <p:cBhvr>
                                        <p:cTn id="12" dur="500"/>
                                        <p:tgtEl>
                                          <p:spTgt spid="308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8231"/>
                                        </p:tgtEl>
                                        <p:attrNameLst>
                                          <p:attrName>style.visibility</p:attrName>
                                        </p:attrNameLst>
                                      </p:cBhvr>
                                      <p:to>
                                        <p:strVal val="visible"/>
                                      </p:to>
                                    </p:set>
                                    <p:animEffect transition="in" filter="box(in)">
                                      <p:cBhvr>
                                        <p:cTn id="17" dur="500"/>
                                        <p:tgtEl>
                                          <p:spTgt spid="30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6" grpId="0"/>
      <p:bldP spid="308227" grpId="0"/>
      <p:bldP spid="30823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4" name="Text Box 4"/>
          <p:cNvSpPr txBox="1">
            <a:spLocks noChangeArrowheads="1"/>
          </p:cNvSpPr>
          <p:nvPr/>
        </p:nvSpPr>
        <p:spPr bwMode="auto">
          <a:xfrm>
            <a:off x="323850" y="260350"/>
            <a:ext cx="8208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dirty="0">
                <a:solidFill>
                  <a:srgbClr val="CC3300"/>
                </a:solidFill>
                <a:latin typeface="宋体" pitchFamily="2" charset="-122"/>
                <a:ea typeface="楷体" panose="02010609060101010101" pitchFamily="49" charset="-122"/>
              </a:rPr>
              <a:t>二、自再现物理过程的形象化描述和定性解释</a:t>
            </a:r>
            <a:r>
              <a:rPr kumimoji="0" lang="zh-CN" altLang="en-US" sz="2800" dirty="0">
                <a:solidFill>
                  <a:srgbClr val="FF0066"/>
                </a:solidFill>
                <a:latin typeface="宋体" pitchFamily="2" charset="-122"/>
                <a:ea typeface="仿宋_GB2312" pitchFamily="49" charset="-122"/>
              </a:rPr>
              <a:t> </a:t>
            </a:r>
            <a:endParaRPr kumimoji="0" lang="zh-CN" altLang="en-US" sz="2800" dirty="0">
              <a:solidFill>
                <a:srgbClr val="00CC00"/>
              </a:solidFill>
              <a:ea typeface="仿宋_GB2312" pitchFamily="49" charset="-122"/>
            </a:endParaRPr>
          </a:p>
        </p:txBody>
      </p:sp>
      <p:sp>
        <p:nvSpPr>
          <p:cNvPr id="327688" name="Text Box 8"/>
          <p:cNvSpPr txBox="1">
            <a:spLocks noChangeArrowheads="1"/>
          </p:cNvSpPr>
          <p:nvPr/>
        </p:nvSpPr>
        <p:spPr bwMode="auto">
          <a:xfrm>
            <a:off x="539750" y="2205038"/>
            <a:ext cx="8604250"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nSpc>
                <a:spcPct val="115000"/>
              </a:lnSpc>
            </a:pPr>
            <a:r>
              <a:rPr kumimoji="0" lang="zh-CN" altLang="en-US" sz="2800" dirty="0">
                <a:solidFill>
                  <a:srgbClr val="FF0066"/>
                </a:solidFill>
                <a:ea typeface="楷体" panose="02010609060101010101" pitchFamily="49" charset="-122"/>
              </a:rPr>
              <a:t>孔阑传输线模型：</a:t>
            </a:r>
            <a:r>
              <a:rPr kumimoji="0" lang="zh-CN" altLang="en-US" sz="2800" dirty="0">
                <a:ea typeface="楷体" panose="02010609060101010101" pitchFamily="49" charset="-122"/>
              </a:rPr>
              <a:t>由一系列同轴的孔径构成，这些孔径开在平行放置着的无限大完全吸收屏上，相邻两个孔径间的距离等于腔长，孔径大小等于镜的大小。</a:t>
            </a:r>
          </a:p>
        </p:txBody>
      </p:sp>
      <p:sp>
        <p:nvSpPr>
          <p:cNvPr id="327689" name="Text Box 9"/>
          <p:cNvSpPr txBox="1">
            <a:spLocks noChangeArrowheads="1"/>
          </p:cNvSpPr>
          <p:nvPr/>
        </p:nvSpPr>
        <p:spPr bwMode="auto">
          <a:xfrm>
            <a:off x="539750" y="3933825"/>
            <a:ext cx="86042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）当模拟对称开腔时，所有孔径大小和形状都应相同。</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）如果考虑到光的吸收、散射等损耗，则可以在每一个空面上引入一衰减滤光片。</a:t>
            </a:r>
          </a:p>
          <a:p>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）如果开腔的反射镜为球面镜，则在每个孔阑应装入相应焦距的透镜称为透镜波导。</a:t>
            </a:r>
          </a:p>
        </p:txBody>
      </p:sp>
      <p:sp>
        <p:nvSpPr>
          <p:cNvPr id="327690" name="Text Box 10"/>
          <p:cNvSpPr txBox="1">
            <a:spLocks noChangeArrowheads="1"/>
          </p:cNvSpPr>
          <p:nvPr/>
        </p:nvSpPr>
        <p:spPr bwMode="auto">
          <a:xfrm>
            <a:off x="684213" y="1052513"/>
            <a:ext cx="7920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en-US" altLang="zh-CN" sz="2800" dirty="0">
                <a:ea typeface="仿宋_GB2312" pitchFamily="49" charset="-122"/>
              </a:rPr>
              <a:t>    </a:t>
            </a:r>
            <a:r>
              <a:rPr lang="zh-CN" altLang="en-US" sz="2800" dirty="0">
                <a:ea typeface="楷体" panose="02010609060101010101" pitchFamily="49" charset="-122"/>
              </a:rPr>
              <a:t>用波在孔阑传输线中的行进，模拟它在开腔中的往复反射。</a:t>
            </a:r>
          </a:p>
        </p:txBody>
      </p:sp>
    </p:spTree>
    <p:extLst>
      <p:ext uri="{BB962C8B-B14F-4D97-AF65-F5344CB8AC3E}">
        <p14:creationId xmlns:p14="http://schemas.microsoft.com/office/powerpoint/2010/main" val="34844817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84"/>
                                        </p:tgtEl>
                                        <p:attrNameLst>
                                          <p:attrName>style.visibility</p:attrName>
                                        </p:attrNameLst>
                                      </p:cBhvr>
                                      <p:to>
                                        <p:strVal val="visible"/>
                                      </p:to>
                                    </p:set>
                                    <p:animEffect transition="in" filter="blinds(horizontal)">
                                      <p:cBhvr>
                                        <p:cTn id="7" dur="500"/>
                                        <p:tgtEl>
                                          <p:spTgt spid="327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769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2768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27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4" grpId="0"/>
      <p:bldP spid="327688" grpId="0"/>
      <p:bldP spid="327689" grpId="0"/>
      <p:bldP spid="32769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900" name="Picture 4" descr="衍射理论"/>
          <p:cNvPicPr>
            <a:picLocks noChangeAspect="1" noChangeArrowheads="1"/>
          </p:cNvPicPr>
          <p:nvPr/>
        </p:nvPicPr>
        <p:blipFill>
          <a:blip r:embed="rId2" cstate="print">
            <a:extLst>
              <a:ext uri="{28A0092B-C50C-407E-A947-70E740481C1C}">
                <a14:useLocalDpi xmlns:a14="http://schemas.microsoft.com/office/drawing/2010/main" val="0"/>
              </a:ext>
            </a:extLst>
          </a:blip>
          <a:srcRect t="6688" b="4703"/>
          <a:stretch>
            <a:fillRect/>
          </a:stretch>
        </p:blipFill>
        <p:spPr bwMode="auto">
          <a:xfrm>
            <a:off x="539750" y="908050"/>
            <a:ext cx="7847013" cy="516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5"/>
          <p:cNvSpPr txBox="1">
            <a:spLocks noChangeArrowheads="1"/>
          </p:cNvSpPr>
          <p:nvPr/>
        </p:nvSpPr>
        <p:spPr bwMode="auto">
          <a:xfrm>
            <a:off x="323850" y="260350"/>
            <a:ext cx="5832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ea typeface="楷体" panose="02010609060101010101" pitchFamily="49" charset="-122"/>
              </a:rPr>
              <a:t>考虑平面开腔的情形</a:t>
            </a:r>
          </a:p>
        </p:txBody>
      </p:sp>
    </p:spTree>
    <p:extLst>
      <p:ext uri="{BB962C8B-B14F-4D97-AF65-F5344CB8AC3E}">
        <p14:creationId xmlns:p14="http://schemas.microsoft.com/office/powerpoint/2010/main" val="4370641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336900"/>
                                        </p:tgtEl>
                                        <p:attrNameLst>
                                          <p:attrName>style.visibility</p:attrName>
                                        </p:attrNameLst>
                                      </p:cBhvr>
                                      <p:to>
                                        <p:strVal val="visible"/>
                                      </p:to>
                                    </p:set>
                                    <p:anim calcmode="lin" valueType="num">
                                      <p:cBhvr additive="base">
                                        <p:cTn id="7" dur="500" fill="hold"/>
                                        <p:tgtEl>
                                          <p:spTgt spid="336900"/>
                                        </p:tgtEl>
                                        <p:attrNameLst>
                                          <p:attrName>ppt_x</p:attrName>
                                        </p:attrNameLst>
                                      </p:cBhvr>
                                      <p:tavLst>
                                        <p:tav tm="0">
                                          <p:val>
                                            <p:strVal val="0-#ppt_w/2"/>
                                          </p:val>
                                        </p:tav>
                                        <p:tav tm="100000">
                                          <p:val>
                                            <p:strVal val="#ppt_x"/>
                                          </p:val>
                                        </p:tav>
                                      </p:tavLst>
                                    </p:anim>
                                    <p:anim calcmode="lin" valueType="num">
                                      <p:cBhvr additive="base">
                                        <p:cTn id="8" dur="500" fill="hold"/>
                                        <p:tgtEl>
                                          <p:spTgt spid="33690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6" name="Text Box 4"/>
          <p:cNvSpPr txBox="1">
            <a:spLocks noChangeArrowheads="1"/>
          </p:cNvSpPr>
          <p:nvPr/>
        </p:nvSpPr>
        <p:spPr bwMode="auto">
          <a:xfrm>
            <a:off x="900113" y="620713"/>
            <a:ext cx="7561262"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30000"/>
              </a:lnSpc>
            </a:pPr>
            <a:r>
              <a:rPr kumimoji="0" lang="zh-CN" altLang="en-US" sz="2800" dirty="0">
                <a:latin typeface="宋体" pitchFamily="2" charset="-122"/>
                <a:ea typeface="楷体" panose="02010609060101010101" pitchFamily="49" charset="-122"/>
              </a:rPr>
              <a:t>横向场振幅分布和相位分布都均匀的平面波入射，经过多次</a:t>
            </a:r>
            <a:r>
              <a:rPr kumimoji="0" lang="zh-CN" altLang="en-US" sz="2800" dirty="0">
                <a:ea typeface="楷体" panose="02010609060101010101" pitchFamily="49" charset="-122"/>
              </a:rPr>
              <a:t>孔阑的衍射影响后，二者都变得不再均匀，成为相对场振幅和相对相位分布都不受衍射影响的稳态场分布。</a:t>
            </a:r>
          </a:p>
        </p:txBody>
      </p:sp>
      <p:sp>
        <p:nvSpPr>
          <p:cNvPr id="335877" name="Rectangle 5"/>
          <p:cNvSpPr>
            <a:spLocks noChangeArrowheads="1"/>
          </p:cNvSpPr>
          <p:nvPr/>
        </p:nvSpPr>
        <p:spPr bwMode="auto">
          <a:xfrm>
            <a:off x="900113" y="3644900"/>
            <a:ext cx="77771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、只有不受衍射影响的场分布才能形成稳定的场分布，成为</a:t>
            </a:r>
            <a:r>
              <a:rPr kumimoji="0" lang="zh-CN" altLang="en-US" sz="2800" dirty="0">
                <a:solidFill>
                  <a:srgbClr val="00CC00"/>
                </a:solidFill>
                <a:latin typeface="楷体" panose="02010609060101010101" pitchFamily="49" charset="-122"/>
                <a:ea typeface="楷体" panose="02010609060101010101" pitchFamily="49" charset="-122"/>
              </a:rPr>
              <a:t>自再现模</a:t>
            </a:r>
            <a:r>
              <a:rPr kumimoji="0" lang="zh-CN" altLang="en-US" sz="2800" dirty="0">
                <a:latin typeface="楷体" panose="02010609060101010101" pitchFamily="49" charset="-122"/>
                <a:ea typeface="楷体" panose="02010609060101010101" pitchFamily="49" charset="-122"/>
              </a:rPr>
              <a:t>。</a:t>
            </a:r>
          </a:p>
        </p:txBody>
      </p:sp>
      <p:sp>
        <p:nvSpPr>
          <p:cNvPr id="335878" name="Text Box 6"/>
          <p:cNvSpPr txBox="1">
            <a:spLocks noChangeArrowheads="1"/>
          </p:cNvSpPr>
          <p:nvPr/>
        </p:nvSpPr>
        <p:spPr bwMode="auto">
          <a:xfrm>
            <a:off x="971550" y="2997200"/>
            <a:ext cx="180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solidFill>
                  <a:srgbClr val="990000"/>
                </a:solidFill>
                <a:ea typeface="楷体" panose="02010609060101010101" pitchFamily="49" charset="-122"/>
              </a:rPr>
              <a:t>说明：</a:t>
            </a:r>
          </a:p>
        </p:txBody>
      </p:sp>
      <p:sp>
        <p:nvSpPr>
          <p:cNvPr id="335879" name="Rectangle 7"/>
          <p:cNvSpPr>
            <a:spLocks noChangeArrowheads="1"/>
          </p:cNvSpPr>
          <p:nvPr/>
        </p:nvSpPr>
        <p:spPr bwMode="auto">
          <a:xfrm>
            <a:off x="900113" y="4868863"/>
            <a:ext cx="7704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、衍射起</a:t>
            </a:r>
            <a:r>
              <a:rPr kumimoji="0" lang="zh-CN" altLang="en-US" sz="2800" dirty="0">
                <a:solidFill>
                  <a:srgbClr val="FF0066"/>
                </a:solidFill>
                <a:latin typeface="Times New Roman" pitchFamily="18" charset="0"/>
                <a:ea typeface="楷体" panose="02010609060101010101" pitchFamily="49" charset="-122"/>
              </a:rPr>
              <a:t>“</a:t>
            </a:r>
            <a:r>
              <a:rPr kumimoji="0" lang="zh-CN" altLang="en-US" sz="2800" dirty="0">
                <a:solidFill>
                  <a:srgbClr val="FF0066"/>
                </a:solidFill>
                <a:latin typeface="楷体" panose="02010609060101010101" pitchFamily="49" charset="-122"/>
                <a:ea typeface="楷体" panose="02010609060101010101" pitchFamily="49" charset="-122"/>
              </a:rPr>
              <a:t>筛子</a:t>
            </a:r>
            <a:r>
              <a:rPr kumimoji="0" lang="zh-CN" altLang="en-US" sz="2800" dirty="0">
                <a:solidFill>
                  <a:srgbClr val="FF0066"/>
                </a:solidFill>
                <a:latin typeface="Times New Roman" pitchFamily="18" charset="0"/>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作用，将腔中允许存在的自再现模从各种自发辐射模中筛选出来。</a:t>
            </a:r>
          </a:p>
        </p:txBody>
      </p:sp>
    </p:spTree>
    <p:extLst>
      <p:ext uri="{BB962C8B-B14F-4D97-AF65-F5344CB8AC3E}">
        <p14:creationId xmlns:p14="http://schemas.microsoft.com/office/powerpoint/2010/main" val="14404533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5876"/>
                                        </p:tgtEl>
                                        <p:attrNameLst>
                                          <p:attrName>style.visibility</p:attrName>
                                        </p:attrNameLst>
                                      </p:cBhvr>
                                      <p:to>
                                        <p:strVal val="visible"/>
                                      </p:to>
                                    </p:set>
                                    <p:animEffect transition="in" filter="blinds(horizontal)">
                                      <p:cBhvr>
                                        <p:cTn id="7" dur="500"/>
                                        <p:tgtEl>
                                          <p:spTgt spid="335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587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6" fill="hold" grpId="0" nodeType="clickEffect">
                                  <p:stCondLst>
                                    <p:cond delay="0"/>
                                  </p:stCondLst>
                                  <p:childTnLst>
                                    <p:set>
                                      <p:cBhvr>
                                        <p:cTn id="15" dur="1" fill="hold">
                                          <p:stCondLst>
                                            <p:cond delay="0"/>
                                          </p:stCondLst>
                                        </p:cTn>
                                        <p:tgtEl>
                                          <p:spTgt spid="335877"/>
                                        </p:tgtEl>
                                        <p:attrNameLst>
                                          <p:attrName>style.visibility</p:attrName>
                                        </p:attrNameLst>
                                      </p:cBhvr>
                                      <p:to>
                                        <p:strVal val="visible"/>
                                      </p:to>
                                    </p:set>
                                    <p:animEffect transition="in" filter="barn(inHorizontal)">
                                      <p:cBhvr>
                                        <p:cTn id="16" dur="500"/>
                                        <p:tgtEl>
                                          <p:spTgt spid="33587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335879"/>
                                        </p:tgtEl>
                                        <p:attrNameLst>
                                          <p:attrName>style.visibility</p:attrName>
                                        </p:attrNameLst>
                                      </p:cBhvr>
                                      <p:to>
                                        <p:strVal val="visible"/>
                                      </p:to>
                                    </p:set>
                                    <p:animEffect transition="in" filter="barn(inHorizontal)">
                                      <p:cBhvr>
                                        <p:cTn id="21" dur="500"/>
                                        <p:tgtEl>
                                          <p:spTgt spid="335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p:bldP spid="335877" grpId="0"/>
      <p:bldP spid="335878" grpId="0"/>
      <p:bldP spid="33587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7" name="Rectangle 5"/>
          <p:cNvSpPr>
            <a:spLocks noChangeArrowheads="1"/>
          </p:cNvSpPr>
          <p:nvPr/>
        </p:nvSpPr>
        <p:spPr bwMode="auto">
          <a:xfrm>
            <a:off x="755650" y="981075"/>
            <a:ext cx="7848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20000"/>
              </a:lnSpc>
              <a:spcBef>
                <a:spcPct val="0"/>
              </a:spcBef>
            </a:pPr>
            <a:r>
              <a:rPr kumimoji="0" lang="en-US" altLang="zh-CN" sz="2800" dirty="0">
                <a:latin typeface="仿宋_GB2312" pitchFamily="49" charset="-122"/>
                <a:ea typeface="仿宋_GB2312" pitchFamily="49" charset="-122"/>
              </a:rPr>
              <a:t>3</a:t>
            </a:r>
            <a:r>
              <a:rPr kumimoji="0" lang="zh-CN" altLang="en-US" sz="2800" dirty="0">
                <a:latin typeface="仿宋_GB2312" pitchFamily="49" charset="-122"/>
                <a:ea typeface="仿宋_GB2312" pitchFamily="49" charset="-122"/>
              </a:rPr>
              <a:t>、</a:t>
            </a:r>
            <a:r>
              <a:rPr kumimoji="0" lang="zh-CN" altLang="en-US" sz="2800" dirty="0">
                <a:latin typeface="楷体" panose="02010609060101010101" pitchFamily="49" charset="-122"/>
                <a:ea typeface="楷体" panose="02010609060101010101" pitchFamily="49" charset="-122"/>
              </a:rPr>
              <a:t>自再现模是</a:t>
            </a:r>
            <a:r>
              <a:rPr kumimoji="0" lang="zh-CN" altLang="en-US" sz="2800" dirty="0">
                <a:solidFill>
                  <a:srgbClr val="FF0066"/>
                </a:solidFill>
                <a:latin typeface="楷体" panose="02010609060101010101" pitchFamily="49" charset="-122"/>
                <a:ea typeface="楷体" panose="02010609060101010101" pitchFamily="49" charset="-122"/>
              </a:rPr>
              <a:t>多次衍射的结果</a:t>
            </a:r>
            <a:r>
              <a:rPr kumimoji="0" lang="zh-CN" altLang="en-US" sz="2800" dirty="0">
                <a:latin typeface="楷体" panose="02010609060101010101" pitchFamily="49" charset="-122"/>
                <a:ea typeface="楷体" panose="02010609060101010101" pitchFamily="49" charset="-122"/>
              </a:rPr>
              <a:t>，与初始波形在一定意义上无关紧要，但不同的初始波形最终形成的场分布不同，而</a:t>
            </a:r>
            <a:r>
              <a:rPr kumimoji="0" lang="zh-CN" altLang="en-US" sz="2800" dirty="0">
                <a:solidFill>
                  <a:srgbClr val="00CC00"/>
                </a:solidFill>
                <a:latin typeface="楷体" panose="02010609060101010101" pitchFamily="49" charset="-122"/>
                <a:ea typeface="楷体" panose="02010609060101010101" pitchFamily="49" charset="-122"/>
              </a:rPr>
              <a:t>自发辐射可提供不同的初始波形</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因此决定了自再现模的多样性。</a:t>
            </a:r>
          </a:p>
        </p:txBody>
      </p:sp>
      <p:sp>
        <p:nvSpPr>
          <p:cNvPr id="310280" name="Rectangle 8"/>
          <p:cNvSpPr>
            <a:spLocks noChangeArrowheads="1"/>
          </p:cNvSpPr>
          <p:nvPr/>
        </p:nvSpPr>
        <p:spPr bwMode="auto">
          <a:xfrm>
            <a:off x="827088" y="3213100"/>
            <a:ext cx="7704137"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20000"/>
              </a:lnSpc>
              <a:spcBef>
                <a:spcPct val="0"/>
              </a:spcBef>
            </a:pPr>
            <a:r>
              <a:rPr kumimoji="0" lang="en-US" altLang="zh-CN" sz="2800" dirty="0">
                <a:latin typeface="楷体" panose="02010609060101010101" pitchFamily="49" charset="-122"/>
                <a:ea typeface="楷体" panose="02010609060101010101" pitchFamily="49" charset="-122"/>
              </a:rPr>
              <a:t>4</a:t>
            </a:r>
            <a:r>
              <a:rPr kumimoji="0" lang="zh-CN" altLang="en-US" sz="2800" dirty="0">
                <a:latin typeface="楷体" panose="02010609060101010101" pitchFamily="49" charset="-122"/>
                <a:ea typeface="楷体" panose="02010609060101010101" pitchFamily="49" charset="-122"/>
              </a:rPr>
              <a:t>、理解激光的空间相干性。</a:t>
            </a:r>
          </a:p>
          <a:p>
            <a:pPr eaLnBrk="1" hangingPunct="1">
              <a:lnSpc>
                <a:spcPct val="120000"/>
              </a:lnSpc>
              <a:spcBef>
                <a:spcPct val="0"/>
              </a:spcBef>
            </a:pPr>
            <a:r>
              <a:rPr kumimoji="0" lang="zh-CN" altLang="en-US" sz="2800" dirty="0">
                <a:latin typeface="楷体" panose="02010609060101010101" pitchFamily="49" charset="-122"/>
                <a:ea typeface="楷体" panose="02010609060101010101" pitchFamily="49" charset="-122"/>
              </a:rPr>
              <a:t>  每经过一次衍射，光束横截面上各点的相位关联度变增加一次，则由于经过足够多次衍射的作用后，光束横截面上各点的</a:t>
            </a:r>
            <a:r>
              <a:rPr kumimoji="0" lang="zh-CN" altLang="en-US" sz="2800" dirty="0">
                <a:solidFill>
                  <a:srgbClr val="FF0066"/>
                </a:solidFill>
                <a:latin typeface="楷体" panose="02010609060101010101" pitchFamily="49" charset="-122"/>
                <a:ea typeface="楷体" panose="02010609060101010101" pitchFamily="49" charset="-122"/>
              </a:rPr>
              <a:t>相位关联</a:t>
            </a:r>
            <a:r>
              <a:rPr kumimoji="0" lang="zh-CN" altLang="en-US" sz="2800" dirty="0">
                <a:latin typeface="楷体" panose="02010609060101010101" pitchFamily="49" charset="-122"/>
                <a:ea typeface="楷体" panose="02010609060101010101" pitchFamily="49" charset="-122"/>
              </a:rPr>
              <a:t>越来越紧密，从而使光的</a:t>
            </a:r>
            <a:r>
              <a:rPr kumimoji="0" lang="zh-CN" altLang="en-US" sz="2800" dirty="0">
                <a:solidFill>
                  <a:srgbClr val="00CC00"/>
                </a:solidFill>
                <a:latin typeface="楷体" panose="02010609060101010101" pitchFamily="49" charset="-122"/>
                <a:ea typeface="楷体" panose="02010609060101010101" pitchFamily="49" charset="-122"/>
              </a:rPr>
              <a:t>空间相干性变强</a:t>
            </a:r>
            <a:r>
              <a:rPr kumimoji="0" lang="zh-CN" altLang="en-US" sz="2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6582807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10277"/>
                                        </p:tgtEl>
                                        <p:attrNameLst>
                                          <p:attrName>style.visibility</p:attrName>
                                        </p:attrNameLst>
                                      </p:cBhvr>
                                      <p:to>
                                        <p:strVal val="visible"/>
                                      </p:to>
                                    </p:set>
                                    <p:animEffect transition="in" filter="barn(inHorizontal)">
                                      <p:cBhvr>
                                        <p:cTn id="7" dur="500"/>
                                        <p:tgtEl>
                                          <p:spTgt spid="310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10280"/>
                                        </p:tgtEl>
                                        <p:attrNameLst>
                                          <p:attrName>style.visibility</p:attrName>
                                        </p:attrNameLst>
                                      </p:cBhvr>
                                      <p:to>
                                        <p:strVal val="visible"/>
                                      </p:to>
                                    </p:set>
                                    <p:animEffect transition="in" filter="barn(inHorizontal)">
                                      <p:cBhvr>
                                        <p:cTn id="12" dur="500"/>
                                        <p:tgtEl>
                                          <p:spTgt spid="310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p:bldP spid="31028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4" name="Text Box 4"/>
          <p:cNvSpPr txBox="1">
            <a:spLocks noChangeArrowheads="1"/>
          </p:cNvSpPr>
          <p:nvPr/>
        </p:nvSpPr>
        <p:spPr bwMode="auto">
          <a:xfrm>
            <a:off x="971550" y="981075"/>
            <a:ext cx="7561263"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nSpc>
                <a:spcPct val="120000"/>
              </a:lnSpc>
            </a:pPr>
            <a:r>
              <a:rPr lang="en-US" altLang="zh-CN" sz="2800" dirty="0">
                <a:latin typeface="楷体" panose="02010609060101010101" pitchFamily="49" charset="-122"/>
                <a:ea typeface="楷体" panose="02010609060101010101" pitchFamily="49" charset="-122"/>
              </a:rPr>
              <a:t>5</a:t>
            </a:r>
            <a:r>
              <a:rPr lang="zh-CN" altLang="en-US" sz="2800" dirty="0">
                <a:latin typeface="楷体" panose="02010609060101010101" pitchFamily="49" charset="-122"/>
                <a:ea typeface="楷体" panose="02010609060101010101" pitchFamily="49" charset="-122"/>
              </a:rPr>
              <a:t>、在无源开腔中，自再现模的形成过程和场的空间相干性的增强过程，都不可避免地伴随着初始入射波能量的衰减，不足以形成激光。</a:t>
            </a:r>
          </a:p>
        </p:txBody>
      </p:sp>
      <p:sp>
        <p:nvSpPr>
          <p:cNvPr id="337925" name="Text Box 5"/>
          <p:cNvSpPr txBox="1">
            <a:spLocks noChangeArrowheads="1"/>
          </p:cNvSpPr>
          <p:nvPr/>
        </p:nvSpPr>
        <p:spPr bwMode="auto">
          <a:xfrm>
            <a:off x="900113" y="2708275"/>
            <a:ext cx="7850187"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nSpc>
                <a:spcPct val="130000"/>
              </a:lnSpc>
            </a:pPr>
            <a:r>
              <a:rPr lang="en-US" altLang="zh-CN" sz="2800" dirty="0">
                <a:ea typeface="楷体" panose="02010609060101010101" pitchFamily="49" charset="-122"/>
              </a:rPr>
              <a:t>     </a:t>
            </a:r>
            <a:r>
              <a:rPr lang="zh-CN" altLang="en-US" sz="2800" dirty="0">
                <a:ea typeface="楷体" panose="02010609060101010101" pitchFamily="49" charset="-122"/>
              </a:rPr>
              <a:t>在激活腔中，只要某一自再现模能满足阈值条件，则该模在腔内就可以形成自激振荡。自再现模的形成过程伴随着光的受激放大，其结果是，光谱不断变窄，空间相干性不断增强，光强不断增大，最终形成高强度的激光输出。</a:t>
            </a:r>
          </a:p>
        </p:txBody>
      </p:sp>
    </p:spTree>
    <p:extLst>
      <p:ext uri="{BB962C8B-B14F-4D97-AF65-F5344CB8AC3E}">
        <p14:creationId xmlns:p14="http://schemas.microsoft.com/office/powerpoint/2010/main" val="21544527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4" grpId="0"/>
      <p:bldP spid="33792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ChangeArrowheads="1"/>
          </p:cNvSpPr>
          <p:nvPr/>
        </p:nvSpPr>
        <p:spPr bwMode="auto">
          <a:xfrm>
            <a:off x="611188" y="1412875"/>
            <a:ext cx="7993062" cy="98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10000"/>
              </a:lnSpc>
              <a:spcBef>
                <a:spcPct val="0"/>
              </a:spcBef>
            </a:pPr>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、定量处理开腔模式问题的数学理论：</a:t>
            </a:r>
            <a:r>
              <a:rPr lang="zh-CN" altLang="en-US" sz="2800" dirty="0">
                <a:latin typeface="楷体" panose="02010609060101010101" pitchFamily="49" charset="-122"/>
                <a:ea typeface="楷体" panose="02010609060101010101" pitchFamily="49" charset="-122"/>
              </a:rPr>
              <a:t>菲涅耳</a:t>
            </a:r>
            <a:r>
              <a:rPr lang="en-US" altLang="zh-CN" sz="2800" dirty="0">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基尔霍夫衍射积分</a:t>
            </a:r>
            <a:endParaRPr kumimoji="0" lang="el-GR" altLang="zh-CN" sz="3200" i="1" dirty="0">
              <a:latin typeface="楷体" panose="02010609060101010101" pitchFamily="49" charset="-122"/>
              <a:ea typeface="楷体" panose="02010609060101010101" pitchFamily="49" charset="-122"/>
            </a:endParaRPr>
          </a:p>
        </p:txBody>
      </p:sp>
      <p:sp>
        <p:nvSpPr>
          <p:cNvPr id="311299" name="Rectangle 3"/>
          <p:cNvSpPr>
            <a:spLocks noChangeArrowheads="1"/>
          </p:cNvSpPr>
          <p:nvPr/>
        </p:nvSpPr>
        <p:spPr bwMode="auto">
          <a:xfrm>
            <a:off x="611188" y="2420938"/>
            <a:ext cx="79216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功能：如果知道了光波场在其所达到的任意空间曲面上的振幅和相位分布，就可以求出该光波场在空间其他任意位置处的振幅和相位分布。</a:t>
            </a:r>
          </a:p>
        </p:txBody>
      </p:sp>
      <p:sp>
        <p:nvSpPr>
          <p:cNvPr id="311300" name="Rectangle 4"/>
          <p:cNvSpPr>
            <a:spLocks noChangeArrowheads="1"/>
          </p:cNvSpPr>
          <p:nvPr/>
        </p:nvSpPr>
        <p:spPr bwMode="auto">
          <a:xfrm>
            <a:off x="611188" y="836613"/>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、分析衍射的理论基础：惠更斯</a:t>
            </a:r>
            <a:r>
              <a:rPr lang="en-US" altLang="zh-CN" sz="2800" dirty="0">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菲涅耳原理</a:t>
            </a:r>
          </a:p>
        </p:txBody>
      </p:sp>
      <p:sp>
        <p:nvSpPr>
          <p:cNvPr id="311301" name="Rectangle 5"/>
          <p:cNvSpPr>
            <a:spLocks noChangeArrowheads="1"/>
          </p:cNvSpPr>
          <p:nvPr/>
        </p:nvSpPr>
        <p:spPr bwMode="auto">
          <a:xfrm>
            <a:off x="323850" y="260350"/>
            <a:ext cx="6985000" cy="5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nSpc>
                <a:spcPct val="110000"/>
              </a:lnSpc>
              <a:spcBef>
                <a:spcPct val="30000"/>
              </a:spcBef>
            </a:pPr>
            <a:r>
              <a:rPr lang="zh-CN" altLang="en-US" sz="2800" dirty="0">
                <a:solidFill>
                  <a:srgbClr val="CC3300"/>
                </a:solidFill>
                <a:latin typeface="楷体" panose="02010609060101010101" pitchFamily="49" charset="-122"/>
                <a:ea typeface="楷体" panose="02010609060101010101" pitchFamily="49" charset="-122"/>
              </a:rPr>
              <a:t>三、菲涅耳</a:t>
            </a:r>
            <a:r>
              <a:rPr lang="en-US" altLang="zh-CN" sz="2800" dirty="0">
                <a:solidFill>
                  <a:srgbClr val="CC3300"/>
                </a:solidFill>
                <a:latin typeface="宋体" pitchFamily="2" charset="-122"/>
                <a:ea typeface="楷体" panose="02010609060101010101" pitchFamily="49" charset="-122"/>
              </a:rPr>
              <a:t>—</a:t>
            </a:r>
            <a:r>
              <a:rPr lang="zh-CN" altLang="en-US" sz="2800" dirty="0">
                <a:solidFill>
                  <a:srgbClr val="CC3300"/>
                </a:solidFill>
                <a:latin typeface="楷体" panose="02010609060101010101" pitchFamily="49" charset="-122"/>
                <a:ea typeface="楷体" panose="02010609060101010101" pitchFamily="49" charset="-122"/>
              </a:rPr>
              <a:t>基尔霍夫衍射积分</a:t>
            </a:r>
          </a:p>
        </p:txBody>
      </p:sp>
      <p:pic>
        <p:nvPicPr>
          <p:cNvPr id="3113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716338"/>
            <a:ext cx="69119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1305" name="Object 9"/>
          <p:cNvGraphicFramePr>
            <a:graphicFrameLocks noChangeAspect="1"/>
          </p:cNvGraphicFramePr>
          <p:nvPr/>
        </p:nvGraphicFramePr>
        <p:xfrm>
          <a:off x="1547813" y="5589588"/>
          <a:ext cx="5761037" cy="990600"/>
        </p:xfrm>
        <a:graphic>
          <a:graphicData uri="http://schemas.openxmlformats.org/presentationml/2006/ole">
            <mc:AlternateContent xmlns:mc="http://schemas.openxmlformats.org/markup-compatibility/2006">
              <mc:Choice xmlns:v="urn:schemas-microsoft-com:vml" Requires="v">
                <p:oleObj spid="_x0000_s72707" name="公式" r:id="rId4" imgW="2527200" imgH="469800" progId="Equation.3">
                  <p:embed/>
                </p:oleObj>
              </mc:Choice>
              <mc:Fallback>
                <p:oleObj name="公式" r:id="rId4" imgW="2527200" imgH="46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5589588"/>
                        <a:ext cx="5761037" cy="990600"/>
                      </a:xfrm>
                      <a:prstGeom prst="rect">
                        <a:avLst/>
                      </a:prstGeom>
                      <a:gradFill rotWithShape="1">
                        <a:gsLst>
                          <a:gs pos="0">
                            <a:srgbClr val="FFFF66"/>
                          </a:gs>
                          <a:gs pos="50000">
                            <a:srgbClr val="00CC00"/>
                          </a:gs>
                          <a:gs pos="100000">
                            <a:srgbClr val="FFFF6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06" name="Oval 10"/>
          <p:cNvSpPr>
            <a:spLocks noChangeArrowheads="1"/>
          </p:cNvSpPr>
          <p:nvPr/>
        </p:nvSpPr>
        <p:spPr bwMode="auto">
          <a:xfrm>
            <a:off x="4859338" y="5516563"/>
            <a:ext cx="728662" cy="1081087"/>
          </a:xfrm>
          <a:prstGeom prst="ellipse">
            <a:avLst/>
          </a:prstGeom>
          <a:noFill/>
          <a:ln w="38100">
            <a:solidFill>
              <a:srgbClr val="00FF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11307" name="Text Box 11"/>
          <p:cNvSpPr txBox="1">
            <a:spLocks noChangeArrowheads="1"/>
          </p:cNvSpPr>
          <p:nvPr/>
        </p:nvSpPr>
        <p:spPr bwMode="auto">
          <a:xfrm>
            <a:off x="5364163" y="4292600"/>
            <a:ext cx="1800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400" dirty="0">
                <a:solidFill>
                  <a:srgbClr val="0000FF"/>
                </a:solidFill>
                <a:latin typeface="Times New Roman" pitchFamily="18" charset="0"/>
                <a:ea typeface="楷体" panose="02010609060101010101" pitchFamily="49" charset="-122"/>
              </a:rPr>
              <a:t>各子波源发出的球面波</a:t>
            </a:r>
          </a:p>
        </p:txBody>
      </p:sp>
      <p:sp>
        <p:nvSpPr>
          <p:cNvPr id="311308" name="AutoShape 12"/>
          <p:cNvSpPr>
            <a:spLocks noChangeArrowheads="1"/>
          </p:cNvSpPr>
          <p:nvPr/>
        </p:nvSpPr>
        <p:spPr bwMode="auto">
          <a:xfrm rot="10800000">
            <a:off x="5219700" y="5157788"/>
            <a:ext cx="358775" cy="292100"/>
          </a:xfrm>
          <a:prstGeom prst="downArrow">
            <a:avLst>
              <a:gd name="adj1" fmla="val 50000"/>
              <a:gd name="adj2" fmla="val 25000"/>
            </a:avLst>
          </a:prstGeom>
          <a:solidFill>
            <a:srgbClr val="FFFF00"/>
          </a:solidFill>
          <a:ln w="38100">
            <a:solidFill>
              <a:srgbClr val="FF0000"/>
            </a:solidFill>
            <a:miter lim="800000"/>
            <a:headEnd/>
            <a:tailEnd/>
          </a:ln>
        </p:spPr>
        <p:txBody>
          <a:bodyPr vert="eaVert"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11309" name="Rectangle 13"/>
          <p:cNvSpPr>
            <a:spLocks noChangeArrowheads="1"/>
          </p:cNvSpPr>
          <p:nvPr/>
        </p:nvSpPr>
        <p:spPr bwMode="auto">
          <a:xfrm>
            <a:off x="5580063" y="5734050"/>
            <a:ext cx="1296987" cy="576263"/>
          </a:xfrm>
          <a:prstGeom prst="rect">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11310" name="Text Box 14"/>
          <p:cNvSpPr txBox="1">
            <a:spLocks noChangeArrowheads="1"/>
          </p:cNvSpPr>
          <p:nvPr/>
        </p:nvSpPr>
        <p:spPr bwMode="auto">
          <a:xfrm>
            <a:off x="6227763" y="5084763"/>
            <a:ext cx="162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400" dirty="0">
                <a:solidFill>
                  <a:srgbClr val="FF0066"/>
                </a:solidFill>
                <a:latin typeface="Times New Roman" pitchFamily="18" charset="0"/>
                <a:ea typeface="楷体" panose="02010609060101010101" pitchFamily="49" charset="-122"/>
              </a:rPr>
              <a:t>倾斜因子</a:t>
            </a:r>
            <a:endParaRPr lang="zh-CN" altLang="en-US" sz="2400" dirty="0">
              <a:solidFill>
                <a:srgbClr val="FF0066"/>
              </a:solidFill>
              <a:latin typeface="Times New Roman" pitchFamily="18" charset="0"/>
            </a:endParaRPr>
          </a:p>
        </p:txBody>
      </p:sp>
    </p:spTree>
    <p:extLst>
      <p:ext uri="{BB962C8B-B14F-4D97-AF65-F5344CB8AC3E}">
        <p14:creationId xmlns:p14="http://schemas.microsoft.com/office/powerpoint/2010/main" val="10738901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1301"/>
                                        </p:tgtEl>
                                        <p:attrNameLst>
                                          <p:attrName>style.visibility</p:attrName>
                                        </p:attrNameLst>
                                      </p:cBhvr>
                                      <p:to>
                                        <p:strVal val="visible"/>
                                      </p:to>
                                    </p:set>
                                    <p:animEffect transition="in" filter="blinds(horizontal)">
                                      <p:cBhvr>
                                        <p:cTn id="7" dur="500"/>
                                        <p:tgtEl>
                                          <p:spTgt spid="311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1300"/>
                                        </p:tgtEl>
                                        <p:attrNameLst>
                                          <p:attrName>style.visibility</p:attrName>
                                        </p:attrNameLst>
                                      </p:cBhvr>
                                      <p:to>
                                        <p:strVal val="visible"/>
                                      </p:to>
                                    </p:set>
                                    <p:animEffect transition="in" filter="blinds(horizontal)">
                                      <p:cBhvr>
                                        <p:cTn id="12" dur="500"/>
                                        <p:tgtEl>
                                          <p:spTgt spid="311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1298"/>
                                        </p:tgtEl>
                                        <p:attrNameLst>
                                          <p:attrName>style.visibility</p:attrName>
                                        </p:attrNameLst>
                                      </p:cBhvr>
                                      <p:to>
                                        <p:strVal val="visible"/>
                                      </p:to>
                                    </p:set>
                                    <p:animEffect transition="in" filter="blinds(horizontal)">
                                      <p:cBhvr>
                                        <p:cTn id="17" dur="500"/>
                                        <p:tgtEl>
                                          <p:spTgt spid="3112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1299"/>
                                        </p:tgtEl>
                                        <p:attrNameLst>
                                          <p:attrName>style.visibility</p:attrName>
                                        </p:attrNameLst>
                                      </p:cBhvr>
                                      <p:to>
                                        <p:strVal val="visible"/>
                                      </p:to>
                                    </p:set>
                                    <p:animEffect transition="in" filter="box(in)">
                                      <p:cBhvr>
                                        <p:cTn id="22" dur="500"/>
                                        <p:tgtEl>
                                          <p:spTgt spid="3112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11304"/>
                                        </p:tgtEl>
                                        <p:attrNameLst>
                                          <p:attrName>style.visibility</p:attrName>
                                        </p:attrNameLst>
                                      </p:cBhvr>
                                      <p:to>
                                        <p:strVal val="visible"/>
                                      </p:to>
                                    </p:set>
                                    <p:animEffect transition="in" filter="box(in)">
                                      <p:cBhvr>
                                        <p:cTn id="27" dur="500"/>
                                        <p:tgtEl>
                                          <p:spTgt spid="3113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1305"/>
                                        </p:tgtEl>
                                        <p:attrNameLst>
                                          <p:attrName>style.visibility</p:attrName>
                                        </p:attrNameLst>
                                      </p:cBhvr>
                                      <p:to>
                                        <p:strVal val="visible"/>
                                      </p:to>
                                    </p:set>
                                    <p:animEffect transition="in" filter="blinds(horizontal)">
                                      <p:cBhvr>
                                        <p:cTn id="32" dur="500"/>
                                        <p:tgtEl>
                                          <p:spTgt spid="3113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11306"/>
                                        </p:tgtEl>
                                        <p:attrNameLst>
                                          <p:attrName>style.visibility</p:attrName>
                                        </p:attrNameLst>
                                      </p:cBhvr>
                                      <p:to>
                                        <p:strVal val="visible"/>
                                      </p:to>
                                    </p:set>
                                    <p:animEffect transition="in" filter="circle(in)">
                                      <p:cBhvr>
                                        <p:cTn id="37" dur="1000"/>
                                        <p:tgtEl>
                                          <p:spTgt spid="311306"/>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11308"/>
                                        </p:tgtEl>
                                        <p:attrNameLst>
                                          <p:attrName>style.visibility</p:attrName>
                                        </p:attrNameLst>
                                      </p:cBhvr>
                                      <p:to>
                                        <p:strVal val="visible"/>
                                      </p:to>
                                    </p:set>
                                    <p:animEffect transition="in" filter="circle(in)">
                                      <p:cBhvr>
                                        <p:cTn id="40" dur="1000"/>
                                        <p:tgtEl>
                                          <p:spTgt spid="311308"/>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11307"/>
                                        </p:tgtEl>
                                        <p:attrNameLst>
                                          <p:attrName>style.visibility</p:attrName>
                                        </p:attrNameLst>
                                      </p:cBhvr>
                                      <p:to>
                                        <p:strVal val="visible"/>
                                      </p:to>
                                    </p:set>
                                    <p:animEffect transition="in" filter="circle(in)">
                                      <p:cBhvr>
                                        <p:cTn id="43" dur="1000"/>
                                        <p:tgtEl>
                                          <p:spTgt spid="31130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0" presetClass="entr" presetSubtype="0" decel="100000" fill="hold" grpId="0" nodeType="clickEffect">
                                  <p:stCondLst>
                                    <p:cond delay="0"/>
                                  </p:stCondLst>
                                  <p:childTnLst>
                                    <p:set>
                                      <p:cBhvr>
                                        <p:cTn id="47" dur="1" fill="hold">
                                          <p:stCondLst>
                                            <p:cond delay="0"/>
                                          </p:stCondLst>
                                        </p:cTn>
                                        <p:tgtEl>
                                          <p:spTgt spid="311310"/>
                                        </p:tgtEl>
                                        <p:attrNameLst>
                                          <p:attrName>style.visibility</p:attrName>
                                        </p:attrNameLst>
                                      </p:cBhvr>
                                      <p:to>
                                        <p:strVal val="visible"/>
                                      </p:to>
                                    </p:set>
                                    <p:anim calcmode="lin" valueType="num">
                                      <p:cBhvr>
                                        <p:cTn id="48" dur="1000" fill="hold"/>
                                        <p:tgtEl>
                                          <p:spTgt spid="311310"/>
                                        </p:tgtEl>
                                        <p:attrNameLst>
                                          <p:attrName>ppt_w</p:attrName>
                                        </p:attrNameLst>
                                      </p:cBhvr>
                                      <p:tavLst>
                                        <p:tav tm="0">
                                          <p:val>
                                            <p:strVal val="#ppt_w+.3"/>
                                          </p:val>
                                        </p:tav>
                                        <p:tav tm="100000">
                                          <p:val>
                                            <p:strVal val="#ppt_w"/>
                                          </p:val>
                                        </p:tav>
                                      </p:tavLst>
                                    </p:anim>
                                    <p:anim calcmode="lin" valueType="num">
                                      <p:cBhvr>
                                        <p:cTn id="49" dur="1000" fill="hold"/>
                                        <p:tgtEl>
                                          <p:spTgt spid="311310"/>
                                        </p:tgtEl>
                                        <p:attrNameLst>
                                          <p:attrName>ppt_h</p:attrName>
                                        </p:attrNameLst>
                                      </p:cBhvr>
                                      <p:tavLst>
                                        <p:tav tm="0">
                                          <p:val>
                                            <p:strVal val="#ppt_h"/>
                                          </p:val>
                                        </p:tav>
                                        <p:tav tm="100000">
                                          <p:val>
                                            <p:strVal val="#ppt_h"/>
                                          </p:val>
                                        </p:tav>
                                      </p:tavLst>
                                    </p:anim>
                                    <p:animEffect transition="in" filter="fade">
                                      <p:cBhvr>
                                        <p:cTn id="50" dur="1000"/>
                                        <p:tgtEl>
                                          <p:spTgt spid="311310"/>
                                        </p:tgtEl>
                                      </p:cBhvr>
                                    </p:animEffect>
                                  </p:childTnLst>
                                </p:cTn>
                              </p:par>
                              <p:par>
                                <p:cTn id="51" presetID="50" presetClass="entr" presetSubtype="0" decel="100000" fill="hold" grpId="0" nodeType="withEffect">
                                  <p:stCondLst>
                                    <p:cond delay="0"/>
                                  </p:stCondLst>
                                  <p:childTnLst>
                                    <p:set>
                                      <p:cBhvr>
                                        <p:cTn id="52" dur="1" fill="hold">
                                          <p:stCondLst>
                                            <p:cond delay="0"/>
                                          </p:stCondLst>
                                        </p:cTn>
                                        <p:tgtEl>
                                          <p:spTgt spid="311309"/>
                                        </p:tgtEl>
                                        <p:attrNameLst>
                                          <p:attrName>style.visibility</p:attrName>
                                        </p:attrNameLst>
                                      </p:cBhvr>
                                      <p:to>
                                        <p:strVal val="visible"/>
                                      </p:to>
                                    </p:set>
                                    <p:anim calcmode="lin" valueType="num">
                                      <p:cBhvr>
                                        <p:cTn id="53" dur="1000" fill="hold"/>
                                        <p:tgtEl>
                                          <p:spTgt spid="311309"/>
                                        </p:tgtEl>
                                        <p:attrNameLst>
                                          <p:attrName>ppt_w</p:attrName>
                                        </p:attrNameLst>
                                      </p:cBhvr>
                                      <p:tavLst>
                                        <p:tav tm="0">
                                          <p:val>
                                            <p:strVal val="#ppt_w+.3"/>
                                          </p:val>
                                        </p:tav>
                                        <p:tav tm="100000">
                                          <p:val>
                                            <p:strVal val="#ppt_w"/>
                                          </p:val>
                                        </p:tav>
                                      </p:tavLst>
                                    </p:anim>
                                    <p:anim calcmode="lin" valueType="num">
                                      <p:cBhvr>
                                        <p:cTn id="54" dur="1000" fill="hold"/>
                                        <p:tgtEl>
                                          <p:spTgt spid="311309"/>
                                        </p:tgtEl>
                                        <p:attrNameLst>
                                          <p:attrName>ppt_h</p:attrName>
                                        </p:attrNameLst>
                                      </p:cBhvr>
                                      <p:tavLst>
                                        <p:tav tm="0">
                                          <p:val>
                                            <p:strVal val="#ppt_h"/>
                                          </p:val>
                                        </p:tav>
                                        <p:tav tm="100000">
                                          <p:val>
                                            <p:strVal val="#ppt_h"/>
                                          </p:val>
                                        </p:tav>
                                      </p:tavLst>
                                    </p:anim>
                                    <p:animEffect transition="in" filter="fade">
                                      <p:cBhvr>
                                        <p:cTn id="55" dur="1000"/>
                                        <p:tgtEl>
                                          <p:spTgt spid="311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p:bldP spid="311299" grpId="0"/>
      <p:bldP spid="311300" grpId="0"/>
      <p:bldP spid="311301" grpId="0"/>
      <p:bldP spid="311306" grpId="0" animBg="1"/>
      <p:bldP spid="311307" grpId="0"/>
      <p:bldP spid="311308" grpId="0" animBg="1"/>
      <p:bldP spid="311309" grpId="0" animBg="1"/>
      <p:bldP spid="3113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692150"/>
            <a:ext cx="6264275"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2325" name="Object 5"/>
          <p:cNvGraphicFramePr>
            <a:graphicFrameLocks noChangeAspect="1"/>
          </p:cNvGraphicFramePr>
          <p:nvPr/>
        </p:nvGraphicFramePr>
        <p:xfrm>
          <a:off x="971550" y="2997200"/>
          <a:ext cx="6911975" cy="1152525"/>
        </p:xfrm>
        <a:graphic>
          <a:graphicData uri="http://schemas.openxmlformats.org/presentationml/2006/ole">
            <mc:AlternateContent xmlns:mc="http://schemas.openxmlformats.org/markup-compatibility/2006">
              <mc:Choice xmlns:v="urn:schemas-microsoft-com:vml" Requires="v">
                <p:oleObj spid="_x0000_s73736" name="公式" r:id="rId4" imgW="2679480" imgH="482400" progId="Equation.3">
                  <p:embed/>
                </p:oleObj>
              </mc:Choice>
              <mc:Fallback>
                <p:oleObj name="公式" r:id="rId4" imgW="267948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997200"/>
                        <a:ext cx="6911975" cy="1152525"/>
                      </a:xfrm>
                      <a:prstGeom prst="rect">
                        <a:avLst/>
                      </a:prstGeom>
                      <a:solidFill>
                        <a:srgbClr val="FF00FF">
                          <a:alpha val="7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26" name="Object 6"/>
          <p:cNvGraphicFramePr>
            <a:graphicFrameLocks noChangeAspect="1"/>
          </p:cNvGraphicFramePr>
          <p:nvPr/>
        </p:nvGraphicFramePr>
        <p:xfrm>
          <a:off x="7308850" y="1844675"/>
          <a:ext cx="869950" cy="455613"/>
        </p:xfrm>
        <a:graphic>
          <a:graphicData uri="http://schemas.openxmlformats.org/presentationml/2006/ole">
            <mc:AlternateContent xmlns:mc="http://schemas.openxmlformats.org/markup-compatibility/2006">
              <mc:Choice xmlns:v="urn:schemas-microsoft-com:vml" Requires="v">
                <p:oleObj spid="_x0000_s73737" name="公式" r:id="rId6" imgW="380880" imgH="215640" progId="Equation.3">
                  <p:embed/>
                </p:oleObj>
              </mc:Choice>
              <mc:Fallback>
                <p:oleObj name="公式" r:id="rId6" imgW="3808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8850" y="1844675"/>
                        <a:ext cx="869950" cy="455613"/>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27" name="Object 7"/>
          <p:cNvGraphicFramePr>
            <a:graphicFrameLocks noChangeAspect="1"/>
          </p:cNvGraphicFramePr>
          <p:nvPr/>
        </p:nvGraphicFramePr>
        <p:xfrm>
          <a:off x="2771775" y="1268413"/>
          <a:ext cx="1216025" cy="455612"/>
        </p:xfrm>
        <a:graphic>
          <a:graphicData uri="http://schemas.openxmlformats.org/presentationml/2006/ole">
            <mc:AlternateContent xmlns:mc="http://schemas.openxmlformats.org/markup-compatibility/2006">
              <mc:Choice xmlns:v="urn:schemas-microsoft-com:vml" Requires="v">
                <p:oleObj spid="_x0000_s73738" name="公式" r:id="rId8" imgW="533160" imgH="215640" progId="Equation.3">
                  <p:embed/>
                </p:oleObj>
              </mc:Choice>
              <mc:Fallback>
                <p:oleObj name="公式" r:id="rId8" imgW="53316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775" y="1268413"/>
                        <a:ext cx="1216025" cy="45561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328" name="Rectangle 8"/>
          <p:cNvSpPr>
            <a:spLocks noChangeArrowheads="1"/>
          </p:cNvSpPr>
          <p:nvPr/>
        </p:nvSpPr>
        <p:spPr bwMode="auto">
          <a:xfrm>
            <a:off x="1258888" y="2060575"/>
            <a:ext cx="7921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nSpc>
                <a:spcPct val="110000"/>
              </a:lnSpc>
              <a:spcBef>
                <a:spcPct val="30000"/>
              </a:spcBef>
            </a:pPr>
            <a:r>
              <a:rPr lang="en-US" altLang="zh-CN" sz="2800">
                <a:solidFill>
                  <a:srgbClr val="000000"/>
                </a:solidFill>
                <a:latin typeface="宋体" pitchFamily="2" charset="-122"/>
              </a:rPr>
              <a:t>S</a:t>
            </a:r>
            <a:r>
              <a:rPr lang="en-US" altLang="zh-CN" sz="2800" baseline="-25000">
                <a:solidFill>
                  <a:srgbClr val="000000"/>
                </a:solidFill>
                <a:latin typeface="宋体" pitchFamily="2" charset="-122"/>
              </a:rPr>
              <a:t>1</a:t>
            </a:r>
          </a:p>
        </p:txBody>
      </p:sp>
      <p:sp>
        <p:nvSpPr>
          <p:cNvPr id="312329" name="Rectangle 9"/>
          <p:cNvSpPr>
            <a:spLocks noChangeArrowheads="1"/>
          </p:cNvSpPr>
          <p:nvPr/>
        </p:nvSpPr>
        <p:spPr bwMode="auto">
          <a:xfrm>
            <a:off x="5795963" y="1916113"/>
            <a:ext cx="7921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a:lnSpc>
                <a:spcPct val="110000"/>
              </a:lnSpc>
              <a:spcBef>
                <a:spcPct val="30000"/>
              </a:spcBef>
            </a:pPr>
            <a:r>
              <a:rPr lang="en-US" altLang="zh-CN" sz="2800">
                <a:solidFill>
                  <a:srgbClr val="000000"/>
                </a:solidFill>
                <a:latin typeface="宋体" pitchFamily="2" charset="-122"/>
              </a:rPr>
              <a:t>S</a:t>
            </a:r>
            <a:r>
              <a:rPr lang="en-US" altLang="zh-CN" sz="2800" baseline="-25000">
                <a:solidFill>
                  <a:srgbClr val="000000"/>
                </a:solidFill>
                <a:latin typeface="宋体" pitchFamily="2" charset="-122"/>
              </a:rPr>
              <a:t>2</a:t>
            </a:r>
          </a:p>
        </p:txBody>
      </p:sp>
      <p:graphicFrame>
        <p:nvGraphicFramePr>
          <p:cNvPr id="312330" name="Object 10"/>
          <p:cNvGraphicFramePr>
            <a:graphicFrameLocks noChangeAspect="1"/>
          </p:cNvGraphicFramePr>
          <p:nvPr/>
        </p:nvGraphicFramePr>
        <p:xfrm>
          <a:off x="5292725" y="981075"/>
          <a:ext cx="1100138" cy="455613"/>
        </p:xfrm>
        <a:graphic>
          <a:graphicData uri="http://schemas.openxmlformats.org/presentationml/2006/ole">
            <mc:AlternateContent xmlns:mc="http://schemas.openxmlformats.org/markup-compatibility/2006">
              <mc:Choice xmlns:v="urn:schemas-microsoft-com:vml" Requires="v">
                <p:oleObj spid="_x0000_s73739" name="公式" r:id="rId10" imgW="482400" imgH="215640" progId="Equation.3">
                  <p:embed/>
                </p:oleObj>
              </mc:Choice>
              <mc:Fallback>
                <p:oleObj name="公式" r:id="rId10" imgW="48240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92725" y="981075"/>
                        <a:ext cx="1100138" cy="455613"/>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2331" name="Object 11"/>
          <p:cNvGraphicFramePr>
            <a:graphicFrameLocks noChangeAspect="1"/>
          </p:cNvGraphicFramePr>
          <p:nvPr/>
        </p:nvGraphicFramePr>
        <p:xfrm>
          <a:off x="2843213" y="2565400"/>
          <a:ext cx="957262" cy="455613"/>
        </p:xfrm>
        <a:graphic>
          <a:graphicData uri="http://schemas.openxmlformats.org/presentationml/2006/ole">
            <mc:AlternateContent xmlns:mc="http://schemas.openxmlformats.org/markup-compatibility/2006">
              <mc:Choice xmlns:v="urn:schemas-microsoft-com:vml" Requires="v">
                <p:oleObj spid="_x0000_s73740" name="公式" r:id="rId12" imgW="419040" imgH="215640" progId="Equation.3">
                  <p:embed/>
                </p:oleObj>
              </mc:Choice>
              <mc:Fallback>
                <p:oleObj name="公式" r:id="rId12" imgW="419040" imgH="215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43213" y="2565400"/>
                        <a:ext cx="957262" cy="455613"/>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332" name="Rectangle 12"/>
          <p:cNvSpPr>
            <a:spLocks noChangeArrowheads="1"/>
          </p:cNvSpPr>
          <p:nvPr/>
        </p:nvSpPr>
        <p:spPr bwMode="auto">
          <a:xfrm>
            <a:off x="468313" y="4149725"/>
            <a:ext cx="8208962" cy="98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10000"/>
              </a:lnSpc>
              <a:spcBef>
                <a:spcPct val="0"/>
              </a:spcBef>
            </a:pPr>
            <a:r>
              <a:rPr lang="zh-CN" altLang="en-US" sz="2800" dirty="0">
                <a:latin typeface="楷体" panose="02010609060101010101" pitchFamily="49" charset="-122"/>
                <a:ea typeface="楷体" panose="02010609060101010101" pitchFamily="49" charset="-122"/>
              </a:rPr>
              <a:t>经过</a:t>
            </a:r>
            <a:r>
              <a:rPr lang="en-US" altLang="zh-CN" sz="2800" dirty="0">
                <a:latin typeface="楷体" panose="02010609060101010101" pitchFamily="49" charset="-122"/>
                <a:ea typeface="楷体" panose="02010609060101010101" pitchFamily="49" charset="-122"/>
              </a:rPr>
              <a:t>j</a:t>
            </a:r>
            <a:r>
              <a:rPr lang="zh-CN" altLang="en-US" sz="2800" dirty="0">
                <a:latin typeface="楷体" panose="02010609060101010101" pitchFamily="49" charset="-122"/>
                <a:ea typeface="楷体" panose="02010609060101010101" pitchFamily="49" charset="-122"/>
              </a:rPr>
              <a:t>次渡越后所生成的场</a:t>
            </a:r>
            <a:r>
              <a:rPr lang="en-US" altLang="zh-CN" sz="2800" i="1" dirty="0">
                <a:latin typeface="楷体" panose="02010609060101010101" pitchFamily="49" charset="-122"/>
                <a:ea typeface="楷体" panose="02010609060101010101" pitchFamily="49" charset="-122"/>
              </a:rPr>
              <a:t>u</a:t>
            </a:r>
            <a:r>
              <a:rPr lang="en-US" altLang="zh-CN" sz="2800" baseline="-25000" dirty="0">
                <a:latin typeface="楷体" panose="02010609060101010101" pitchFamily="49" charset="-122"/>
                <a:ea typeface="楷体" panose="02010609060101010101" pitchFamily="49" charset="-122"/>
              </a:rPr>
              <a:t>j+1</a:t>
            </a:r>
            <a:r>
              <a:rPr lang="zh-CN" altLang="en-US" sz="2800" dirty="0">
                <a:latin typeface="楷体" panose="02010609060101010101" pitchFamily="49" charset="-122"/>
                <a:ea typeface="楷体" panose="02010609060101010101" pitchFamily="49" charset="-122"/>
              </a:rPr>
              <a:t>与产生它的场</a:t>
            </a:r>
            <a:r>
              <a:rPr lang="en-US" altLang="zh-CN" sz="2800" i="1" dirty="0" err="1">
                <a:latin typeface="楷体" panose="02010609060101010101" pitchFamily="49" charset="-122"/>
                <a:ea typeface="楷体" panose="02010609060101010101" pitchFamily="49" charset="-122"/>
              </a:rPr>
              <a:t>u</a:t>
            </a:r>
            <a:r>
              <a:rPr lang="en-US" altLang="zh-CN" sz="2800" baseline="-25000" dirty="0" err="1">
                <a:latin typeface="楷体" panose="02010609060101010101" pitchFamily="49" charset="-122"/>
                <a:ea typeface="楷体" panose="02010609060101010101" pitchFamily="49" charset="-122"/>
              </a:rPr>
              <a:t>j</a:t>
            </a:r>
            <a:r>
              <a:rPr lang="zh-CN" altLang="en-US" sz="2800" dirty="0">
                <a:latin typeface="楷体" panose="02010609060101010101" pitchFamily="49" charset="-122"/>
                <a:ea typeface="楷体" panose="02010609060101010101" pitchFamily="49" charset="-122"/>
              </a:rPr>
              <a:t>之间也应满足类似的迭代关系：</a:t>
            </a:r>
          </a:p>
        </p:txBody>
      </p:sp>
      <p:graphicFrame>
        <p:nvGraphicFramePr>
          <p:cNvPr id="312333" name="Object 13"/>
          <p:cNvGraphicFramePr>
            <a:graphicFrameLocks noChangeAspect="1"/>
          </p:cNvGraphicFramePr>
          <p:nvPr/>
        </p:nvGraphicFramePr>
        <p:xfrm>
          <a:off x="900113" y="5157788"/>
          <a:ext cx="7488237" cy="1171575"/>
        </p:xfrm>
        <a:graphic>
          <a:graphicData uri="http://schemas.openxmlformats.org/presentationml/2006/ole">
            <mc:AlternateContent xmlns:mc="http://schemas.openxmlformats.org/markup-compatibility/2006">
              <mc:Choice xmlns:v="urn:schemas-microsoft-com:vml" Requires="v">
                <p:oleObj spid="_x0000_s73741" name="公式" r:id="rId14" imgW="2781000" imgH="469800" progId="Equation.3">
                  <p:embed/>
                </p:oleObj>
              </mc:Choice>
              <mc:Fallback>
                <p:oleObj name="公式" r:id="rId14" imgW="2781000" imgH="4698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0113" y="5157788"/>
                        <a:ext cx="7488237" cy="1171575"/>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0" name="Text Box 14"/>
          <p:cNvSpPr txBox="1">
            <a:spLocks noChangeArrowheads="1"/>
          </p:cNvSpPr>
          <p:nvPr/>
        </p:nvSpPr>
        <p:spPr bwMode="auto">
          <a:xfrm>
            <a:off x="395288" y="188913"/>
            <a:ext cx="7777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en-US" altLang="zh-CN" sz="2800" dirty="0">
                <a:ea typeface="楷体" panose="02010609060101010101" pitchFamily="49" charset="-122"/>
              </a:rPr>
              <a:t>3</a:t>
            </a:r>
            <a:r>
              <a:rPr lang="zh-CN" altLang="en-US" sz="2800" dirty="0">
                <a:ea typeface="楷体" panose="02010609060101010101" pitchFamily="49" charset="-122"/>
              </a:rPr>
              <a:t>、将积分公式应用到开腔的两个镜面上的场</a:t>
            </a:r>
          </a:p>
        </p:txBody>
      </p:sp>
    </p:spTree>
    <p:extLst>
      <p:ext uri="{BB962C8B-B14F-4D97-AF65-F5344CB8AC3E}">
        <p14:creationId xmlns:p14="http://schemas.microsoft.com/office/powerpoint/2010/main" val="3287702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2324"/>
                                        </p:tgtEl>
                                        <p:attrNameLst>
                                          <p:attrName>style.visibility</p:attrName>
                                        </p:attrNameLst>
                                      </p:cBhvr>
                                      <p:to>
                                        <p:strVal val="visible"/>
                                      </p:to>
                                    </p:set>
                                    <p:animEffect transition="in" filter="blinds(horizontal)">
                                      <p:cBhvr>
                                        <p:cTn id="7" dur="500"/>
                                        <p:tgtEl>
                                          <p:spTgt spid="312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2328"/>
                                        </p:tgtEl>
                                        <p:attrNameLst>
                                          <p:attrName>style.visibility</p:attrName>
                                        </p:attrNameLst>
                                      </p:cBhvr>
                                      <p:to>
                                        <p:strVal val="visible"/>
                                      </p:to>
                                    </p:set>
                                    <p:animEffect transition="in" filter="blinds(horizontal)">
                                      <p:cBhvr>
                                        <p:cTn id="12" dur="500"/>
                                        <p:tgtEl>
                                          <p:spTgt spid="312328"/>
                                        </p:tgtEl>
                                      </p:cBhvr>
                                    </p:animEffect>
                                  </p:childTnLst>
                                </p:cTn>
                              </p:par>
                              <p:par>
                                <p:cTn id="13" presetID="3" presetClass="entr" presetSubtype="10" fill="hold" nodeType="withEffect">
                                  <p:stCondLst>
                                    <p:cond delay="0"/>
                                  </p:stCondLst>
                                  <p:childTnLst>
                                    <p:set>
                                      <p:cBhvr>
                                        <p:cTn id="14" dur="1" fill="hold">
                                          <p:stCondLst>
                                            <p:cond delay="0"/>
                                          </p:stCondLst>
                                        </p:cTn>
                                        <p:tgtEl>
                                          <p:spTgt spid="312331"/>
                                        </p:tgtEl>
                                        <p:attrNameLst>
                                          <p:attrName>style.visibility</p:attrName>
                                        </p:attrNameLst>
                                      </p:cBhvr>
                                      <p:to>
                                        <p:strVal val="visible"/>
                                      </p:to>
                                    </p:set>
                                    <p:animEffect transition="in" filter="blinds(horizontal)">
                                      <p:cBhvr>
                                        <p:cTn id="15" dur="500"/>
                                        <p:tgtEl>
                                          <p:spTgt spid="312331"/>
                                        </p:tgtEl>
                                      </p:cBhvr>
                                    </p:animEffect>
                                  </p:childTnLst>
                                </p:cTn>
                              </p:par>
                              <p:par>
                                <p:cTn id="16" presetID="3" presetClass="entr" presetSubtype="10" fill="hold" nodeType="withEffect">
                                  <p:stCondLst>
                                    <p:cond delay="0"/>
                                  </p:stCondLst>
                                  <p:childTnLst>
                                    <p:set>
                                      <p:cBhvr>
                                        <p:cTn id="17" dur="1" fill="hold">
                                          <p:stCondLst>
                                            <p:cond delay="0"/>
                                          </p:stCondLst>
                                        </p:cTn>
                                        <p:tgtEl>
                                          <p:spTgt spid="312327"/>
                                        </p:tgtEl>
                                        <p:attrNameLst>
                                          <p:attrName>style.visibility</p:attrName>
                                        </p:attrNameLst>
                                      </p:cBhvr>
                                      <p:to>
                                        <p:strVal val="visible"/>
                                      </p:to>
                                    </p:set>
                                    <p:animEffect transition="in" filter="blinds(horizontal)">
                                      <p:cBhvr>
                                        <p:cTn id="18" dur="500"/>
                                        <p:tgtEl>
                                          <p:spTgt spid="312327"/>
                                        </p:tgtEl>
                                      </p:cBhvr>
                                    </p:animEffect>
                                  </p:childTnLst>
                                </p:cTn>
                              </p:par>
                              <p:par>
                                <p:cTn id="19" presetID="3" presetClass="entr" presetSubtype="10" fill="hold" nodeType="withEffect">
                                  <p:stCondLst>
                                    <p:cond delay="0"/>
                                  </p:stCondLst>
                                  <p:childTnLst>
                                    <p:set>
                                      <p:cBhvr>
                                        <p:cTn id="20" dur="1" fill="hold">
                                          <p:stCondLst>
                                            <p:cond delay="0"/>
                                          </p:stCondLst>
                                        </p:cTn>
                                        <p:tgtEl>
                                          <p:spTgt spid="312330"/>
                                        </p:tgtEl>
                                        <p:attrNameLst>
                                          <p:attrName>style.visibility</p:attrName>
                                        </p:attrNameLst>
                                      </p:cBhvr>
                                      <p:to>
                                        <p:strVal val="visible"/>
                                      </p:to>
                                    </p:set>
                                    <p:animEffect transition="in" filter="blinds(horizontal)">
                                      <p:cBhvr>
                                        <p:cTn id="21" dur="500"/>
                                        <p:tgtEl>
                                          <p:spTgt spid="312330"/>
                                        </p:tgtEl>
                                      </p:cBhvr>
                                    </p:animEffect>
                                  </p:childTnLst>
                                </p:cTn>
                              </p:par>
                              <p:par>
                                <p:cTn id="22" presetID="3" presetClass="entr" presetSubtype="10" fill="hold" nodeType="withEffect">
                                  <p:stCondLst>
                                    <p:cond delay="0"/>
                                  </p:stCondLst>
                                  <p:childTnLst>
                                    <p:set>
                                      <p:cBhvr>
                                        <p:cTn id="23" dur="1" fill="hold">
                                          <p:stCondLst>
                                            <p:cond delay="0"/>
                                          </p:stCondLst>
                                        </p:cTn>
                                        <p:tgtEl>
                                          <p:spTgt spid="312326"/>
                                        </p:tgtEl>
                                        <p:attrNameLst>
                                          <p:attrName>style.visibility</p:attrName>
                                        </p:attrNameLst>
                                      </p:cBhvr>
                                      <p:to>
                                        <p:strVal val="visible"/>
                                      </p:to>
                                    </p:set>
                                    <p:animEffect transition="in" filter="blinds(horizontal)">
                                      <p:cBhvr>
                                        <p:cTn id="24" dur="500"/>
                                        <p:tgtEl>
                                          <p:spTgt spid="31232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12329"/>
                                        </p:tgtEl>
                                        <p:attrNameLst>
                                          <p:attrName>style.visibility</p:attrName>
                                        </p:attrNameLst>
                                      </p:cBhvr>
                                      <p:to>
                                        <p:strVal val="visible"/>
                                      </p:to>
                                    </p:set>
                                    <p:animEffect transition="in" filter="blinds(horizontal)">
                                      <p:cBhvr>
                                        <p:cTn id="27" dur="500"/>
                                        <p:tgtEl>
                                          <p:spTgt spid="3123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2325"/>
                                        </p:tgtEl>
                                        <p:attrNameLst>
                                          <p:attrName>style.visibility</p:attrName>
                                        </p:attrNameLst>
                                      </p:cBhvr>
                                      <p:to>
                                        <p:strVal val="visible"/>
                                      </p:to>
                                    </p:set>
                                    <p:animEffect transition="in" filter="blinds(horizontal)">
                                      <p:cBhvr>
                                        <p:cTn id="32" dur="500"/>
                                        <p:tgtEl>
                                          <p:spTgt spid="3123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2332"/>
                                        </p:tgtEl>
                                        <p:attrNameLst>
                                          <p:attrName>style.visibility</p:attrName>
                                        </p:attrNameLst>
                                      </p:cBhvr>
                                      <p:to>
                                        <p:strVal val="visible"/>
                                      </p:to>
                                    </p:set>
                                    <p:animEffect transition="in" filter="blinds(horizontal)">
                                      <p:cBhvr>
                                        <p:cTn id="37" dur="500"/>
                                        <p:tgtEl>
                                          <p:spTgt spid="3123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12333"/>
                                        </p:tgtEl>
                                        <p:attrNameLst>
                                          <p:attrName>style.visibility</p:attrName>
                                        </p:attrNameLst>
                                      </p:cBhvr>
                                      <p:to>
                                        <p:strVal val="visible"/>
                                      </p:to>
                                    </p:set>
                                    <p:animEffect transition="in" filter="blinds(horizontal)">
                                      <p:cBhvr>
                                        <p:cTn id="42" dur="500"/>
                                        <p:tgtEl>
                                          <p:spTgt spid="312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8" grpId="0"/>
      <p:bldP spid="312329" grpId="0"/>
      <p:bldP spid="31233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p:cNvSpPr txBox="1">
            <a:spLocks noChangeArrowheads="1"/>
          </p:cNvSpPr>
          <p:nvPr/>
        </p:nvSpPr>
        <p:spPr bwMode="auto">
          <a:xfrm>
            <a:off x="468313" y="260350"/>
            <a:ext cx="7559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solidFill>
                  <a:srgbClr val="CC3300"/>
                </a:solidFill>
                <a:ea typeface="楷体" panose="02010609060101010101" pitchFamily="49" charset="-122"/>
              </a:rPr>
              <a:t>四、对称开腔中自再现模应满足的积分方程式</a:t>
            </a:r>
            <a:endParaRPr kumimoji="0" lang="zh-CN" altLang="en-US" sz="2800" dirty="0">
              <a:solidFill>
                <a:srgbClr val="CC3300"/>
              </a:solidFill>
              <a:latin typeface="Times New Roman" pitchFamily="18" charset="0"/>
              <a:ea typeface="楷体" panose="02010609060101010101" pitchFamily="49" charset="-122"/>
            </a:endParaRPr>
          </a:p>
        </p:txBody>
      </p:sp>
      <p:sp>
        <p:nvSpPr>
          <p:cNvPr id="313347" name="Text Box 3"/>
          <p:cNvSpPr txBox="1">
            <a:spLocks noChangeArrowheads="1"/>
          </p:cNvSpPr>
          <p:nvPr/>
        </p:nvSpPr>
        <p:spPr bwMode="auto">
          <a:xfrm>
            <a:off x="684213" y="765175"/>
            <a:ext cx="8135937"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10000"/>
              </a:lnSpc>
              <a:spcBef>
                <a:spcPct val="0"/>
              </a:spcBef>
            </a:pPr>
            <a:r>
              <a:rPr kumimoji="0" lang="zh-CN" altLang="en-US" sz="2800" dirty="0">
                <a:latin typeface="楷体" panose="02010609060101010101" pitchFamily="49" charset="-122"/>
                <a:ea typeface="楷体" panose="02010609060101010101" pitchFamily="49" charset="-122"/>
              </a:rPr>
              <a:t>按照自再现理论，当渡越次数</a:t>
            </a:r>
            <a:r>
              <a:rPr kumimoji="0" lang="en-US" altLang="zh-CN" sz="2800" i="1" dirty="0">
                <a:latin typeface="楷体" panose="02010609060101010101" pitchFamily="49" charset="-122"/>
                <a:ea typeface="楷体" panose="02010609060101010101" pitchFamily="49" charset="-122"/>
              </a:rPr>
              <a:t>j </a:t>
            </a:r>
            <a:r>
              <a:rPr kumimoji="0" lang="zh-CN" altLang="en-US" sz="2800" dirty="0">
                <a:latin typeface="楷体" panose="02010609060101010101" pitchFamily="49" charset="-122"/>
                <a:ea typeface="楷体" panose="02010609060101010101" pitchFamily="49" charset="-122"/>
              </a:rPr>
              <a:t>足够大时，除了一个表示振幅衰减和相位移动的复常数因子</a:t>
            </a:r>
            <a:r>
              <a:rPr kumimoji="0" lang="zh-CN" altLang="en-US" sz="2800" i="1" dirty="0">
                <a:latin typeface="楷体" panose="02010609060101010101" pitchFamily="49" charset="-122"/>
                <a:ea typeface="楷体" panose="02010609060101010101" pitchFamily="49" charset="-122"/>
                <a:sym typeface="Symbol" pitchFamily="18" charset="2"/>
              </a:rPr>
              <a:t></a:t>
            </a:r>
            <a:r>
              <a:rPr kumimoji="0" lang="zh-CN" altLang="en-US" sz="2800" dirty="0">
                <a:latin typeface="楷体" panose="02010609060101010101" pitchFamily="49" charset="-122"/>
                <a:ea typeface="楷体" panose="02010609060101010101" pitchFamily="49" charset="-122"/>
                <a:sym typeface="Symbol" pitchFamily="18" charset="2"/>
              </a:rPr>
              <a:t> </a:t>
            </a:r>
            <a:r>
              <a:rPr kumimoji="0" lang="zh-CN" altLang="en-US" sz="2800" dirty="0">
                <a:latin typeface="楷体" panose="02010609060101010101" pitchFamily="49" charset="-122"/>
                <a:ea typeface="楷体" panose="02010609060101010101" pitchFamily="49" charset="-122"/>
              </a:rPr>
              <a:t>以外，</a:t>
            </a:r>
            <a:r>
              <a:rPr kumimoji="0" lang="en-US" altLang="zh-CN" sz="2800" i="1" dirty="0">
                <a:latin typeface="楷体" panose="02010609060101010101" pitchFamily="49" charset="-122"/>
                <a:ea typeface="楷体" panose="02010609060101010101" pitchFamily="49" charset="-122"/>
              </a:rPr>
              <a:t>u</a:t>
            </a:r>
            <a:r>
              <a:rPr kumimoji="0" lang="en-US" altLang="zh-CN" sz="2800" i="1" baseline="-25000" dirty="0">
                <a:latin typeface="楷体" panose="02010609060101010101" pitchFamily="49" charset="-122"/>
                <a:ea typeface="楷体" panose="02010609060101010101" pitchFamily="49" charset="-122"/>
              </a:rPr>
              <a:t>j</a:t>
            </a:r>
            <a:r>
              <a:rPr kumimoji="0" lang="en-US" altLang="zh-CN" sz="2800" baseline="-250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应该再现 </a:t>
            </a:r>
            <a:r>
              <a:rPr kumimoji="0" lang="en-US" altLang="zh-CN" sz="2800" i="1" dirty="0" err="1">
                <a:latin typeface="楷体" panose="02010609060101010101" pitchFamily="49" charset="-122"/>
                <a:ea typeface="楷体" panose="02010609060101010101" pitchFamily="49" charset="-122"/>
              </a:rPr>
              <a:t>u</a:t>
            </a:r>
            <a:r>
              <a:rPr kumimoji="0" lang="en-US" altLang="zh-CN" sz="2800" i="1" baseline="-25000" dirty="0" err="1">
                <a:latin typeface="楷体" panose="02010609060101010101" pitchFamily="49" charset="-122"/>
                <a:ea typeface="楷体" panose="02010609060101010101" pitchFamily="49" charset="-122"/>
              </a:rPr>
              <a:t>j</a:t>
            </a:r>
            <a:r>
              <a:rPr kumimoji="0" lang="zh-CN" altLang="en-US" sz="2800" dirty="0">
                <a:latin typeface="楷体" panose="02010609060101010101" pitchFamily="49" charset="-122"/>
                <a:ea typeface="楷体" panose="02010609060101010101" pitchFamily="49" charset="-122"/>
              </a:rPr>
              <a:t>，则：</a:t>
            </a:r>
          </a:p>
        </p:txBody>
      </p:sp>
      <p:graphicFrame>
        <p:nvGraphicFramePr>
          <p:cNvPr id="313350" name="Object 6"/>
          <p:cNvGraphicFramePr>
            <a:graphicFrameLocks noChangeAspect="1"/>
          </p:cNvGraphicFramePr>
          <p:nvPr/>
        </p:nvGraphicFramePr>
        <p:xfrm>
          <a:off x="684213" y="2349500"/>
          <a:ext cx="4546600" cy="1027113"/>
        </p:xfrm>
        <a:graphic>
          <a:graphicData uri="http://schemas.openxmlformats.org/presentationml/2006/ole">
            <mc:AlternateContent xmlns:mc="http://schemas.openxmlformats.org/markup-compatibility/2006">
              <mc:Choice xmlns:v="urn:schemas-microsoft-com:vml" Requires="v">
                <p:oleObj spid="_x0000_s74756" name="公式" r:id="rId3" imgW="1854000" imgH="419040" progId="Equation.3">
                  <p:embed/>
                </p:oleObj>
              </mc:Choice>
              <mc:Fallback>
                <p:oleObj name="公式" r:id="rId3" imgW="185400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349500"/>
                        <a:ext cx="4546600" cy="1027113"/>
                      </a:xfrm>
                      <a:prstGeom prst="rect">
                        <a:avLst/>
                      </a:prstGeom>
                      <a:solidFill>
                        <a:srgbClr val="FFCC00">
                          <a:alpha val="23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351" name="Rectangle 7"/>
          <p:cNvSpPr>
            <a:spLocks noChangeArrowheads="1"/>
          </p:cNvSpPr>
          <p:nvPr/>
        </p:nvSpPr>
        <p:spPr bwMode="auto">
          <a:xfrm>
            <a:off x="5435600" y="2492375"/>
            <a:ext cx="2736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代入迭代关系得</a:t>
            </a:r>
          </a:p>
        </p:txBody>
      </p:sp>
      <p:graphicFrame>
        <p:nvGraphicFramePr>
          <p:cNvPr id="313352" name="Object 8"/>
          <p:cNvGraphicFramePr>
            <a:graphicFrameLocks noChangeAspect="1"/>
          </p:cNvGraphicFramePr>
          <p:nvPr/>
        </p:nvGraphicFramePr>
        <p:xfrm>
          <a:off x="755650" y="3644900"/>
          <a:ext cx="7958138" cy="2520950"/>
        </p:xfrm>
        <a:graphic>
          <a:graphicData uri="http://schemas.openxmlformats.org/presentationml/2006/ole">
            <mc:AlternateContent xmlns:mc="http://schemas.openxmlformats.org/markup-compatibility/2006">
              <mc:Choice xmlns:v="urn:schemas-microsoft-com:vml" Requires="v">
                <p:oleObj spid="_x0000_s74757" name="公式" r:id="rId5" imgW="3301920" imgH="965160" progId="Equation.3">
                  <p:embed/>
                </p:oleObj>
              </mc:Choice>
              <mc:Fallback>
                <p:oleObj name="公式" r:id="rId5" imgW="3301920" imgH="965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644900"/>
                        <a:ext cx="7958138" cy="2520950"/>
                      </a:xfrm>
                      <a:prstGeom prst="rect">
                        <a:avLst/>
                      </a:prstGeom>
                      <a:gradFill rotWithShape="1">
                        <a:gsLst>
                          <a:gs pos="0">
                            <a:srgbClr val="FFFF00"/>
                          </a:gs>
                          <a:gs pos="50000">
                            <a:srgbClr val="00CC00"/>
                          </a:gs>
                          <a:gs pos="100000">
                            <a:srgbClr val="FF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219047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3346">
                                            <p:txEl>
                                              <p:pRg st="0" end="0"/>
                                            </p:txEl>
                                          </p:spTgt>
                                        </p:tgtEl>
                                        <p:attrNameLst>
                                          <p:attrName>style.visibility</p:attrName>
                                        </p:attrNameLst>
                                      </p:cBhvr>
                                      <p:to>
                                        <p:strVal val="visible"/>
                                      </p:to>
                                    </p:set>
                                    <p:animEffect transition="in" filter="box(in)">
                                      <p:cBhvr>
                                        <p:cTn id="7" dur="500"/>
                                        <p:tgtEl>
                                          <p:spTgt spid="3133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13347">
                                            <p:txEl>
                                              <p:pRg st="0" end="0"/>
                                            </p:txEl>
                                          </p:spTgt>
                                        </p:tgtEl>
                                        <p:attrNameLst>
                                          <p:attrName>style.visibility</p:attrName>
                                        </p:attrNameLst>
                                      </p:cBhvr>
                                      <p:to>
                                        <p:strVal val="visible"/>
                                      </p:to>
                                    </p:set>
                                    <p:animEffect transition="in" filter="box(in)">
                                      <p:cBhvr>
                                        <p:cTn id="12" dur="500"/>
                                        <p:tgtEl>
                                          <p:spTgt spid="3133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13350"/>
                                        </p:tgtEl>
                                        <p:attrNameLst>
                                          <p:attrName>style.visibility</p:attrName>
                                        </p:attrNameLst>
                                      </p:cBhvr>
                                      <p:to>
                                        <p:strVal val="visible"/>
                                      </p:to>
                                    </p:set>
                                    <p:animEffect transition="in" filter="checkerboard(across)">
                                      <p:cBhvr>
                                        <p:cTn id="17" dur="500"/>
                                        <p:tgtEl>
                                          <p:spTgt spid="3133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3351"/>
                                        </p:tgtEl>
                                        <p:attrNameLst>
                                          <p:attrName>style.visibility</p:attrName>
                                        </p:attrNameLst>
                                      </p:cBhvr>
                                      <p:to>
                                        <p:strVal val="visible"/>
                                      </p:to>
                                    </p:set>
                                    <p:animEffect transition="in" filter="box(in)">
                                      <p:cBhvr>
                                        <p:cTn id="22" dur="500"/>
                                        <p:tgtEl>
                                          <p:spTgt spid="3133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3352"/>
                                        </p:tgtEl>
                                        <p:attrNameLst>
                                          <p:attrName>style.visibility</p:attrName>
                                        </p:attrNameLst>
                                      </p:cBhvr>
                                      <p:to>
                                        <p:strVal val="visible"/>
                                      </p:to>
                                    </p:set>
                                    <p:animEffect transition="in" filter="blinds(horizontal)">
                                      <p:cBhvr>
                                        <p:cTn id="27" dur="500"/>
                                        <p:tgtEl>
                                          <p:spTgt spid="313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74" name="Picture 10" descr="TMP18 拷贝"/>
          <p:cNvPicPr>
            <a:picLocks noChangeAspect="1" noChangeArrowheads="1"/>
          </p:cNvPicPr>
          <p:nvPr/>
        </p:nvPicPr>
        <p:blipFill>
          <a:blip r:embed="rId2" cstate="print">
            <a:extLst>
              <a:ext uri="{28A0092B-C50C-407E-A947-70E740481C1C}">
                <a14:useLocalDpi xmlns:a14="http://schemas.microsoft.com/office/drawing/2010/main" val="0"/>
              </a:ext>
            </a:extLst>
          </a:blip>
          <a:srcRect l="3847" t="5348" r="7692" b="5348"/>
          <a:stretch>
            <a:fillRect/>
          </a:stretch>
        </p:blipFill>
        <p:spPr bwMode="auto">
          <a:xfrm>
            <a:off x="4535488" y="3141663"/>
            <a:ext cx="4608512" cy="28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 Box 11"/>
          <p:cNvSpPr txBox="1">
            <a:spLocks noChangeArrowheads="1"/>
          </p:cNvSpPr>
          <p:nvPr/>
        </p:nvSpPr>
        <p:spPr bwMode="auto">
          <a:xfrm>
            <a:off x="395288" y="836613"/>
            <a:ext cx="324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）介质波导腔</a:t>
            </a:r>
          </a:p>
        </p:txBody>
      </p:sp>
      <p:sp>
        <p:nvSpPr>
          <p:cNvPr id="21508" name="Text Box 12"/>
          <p:cNvSpPr txBox="1">
            <a:spLocks noChangeArrowheads="1"/>
          </p:cNvSpPr>
          <p:nvPr/>
        </p:nvSpPr>
        <p:spPr bwMode="auto">
          <a:xfrm>
            <a:off x="755650" y="1484313"/>
            <a:ext cx="8388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lang="zh-CN" altLang="en-US" sz="2800" dirty="0">
                <a:ea typeface="楷体" panose="02010609060101010101" pitchFamily="49" charset="-122"/>
              </a:rPr>
              <a:t>半导体激光器：光传输区（有源区）的横向尺寸与波长可比拟，由于有源区的折射率高于包围区，有源区的近轴光线将在侧壁发生全内反射，并由波导端面的解离面形成端面反馈。</a:t>
            </a:r>
          </a:p>
        </p:txBody>
      </p:sp>
      <p:sp>
        <p:nvSpPr>
          <p:cNvPr id="241677" name="Text Box 13"/>
          <p:cNvSpPr txBox="1">
            <a:spLocks noChangeArrowheads="1"/>
          </p:cNvSpPr>
          <p:nvPr/>
        </p:nvSpPr>
        <p:spPr bwMode="auto">
          <a:xfrm>
            <a:off x="4716463" y="5949950"/>
            <a:ext cx="417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spcBef>
                <a:spcPct val="25000"/>
              </a:spcBef>
            </a:pPr>
            <a:r>
              <a:rPr lang="zh-CN" altLang="en-US" sz="2400" dirty="0">
                <a:solidFill>
                  <a:srgbClr val="000000"/>
                </a:solidFill>
                <a:ea typeface="楷体" panose="02010609060101010101" pitchFamily="49" charset="-122"/>
              </a:rPr>
              <a:t>介质波导腔，半导体激光器</a:t>
            </a:r>
          </a:p>
        </p:txBody>
      </p:sp>
      <p:sp>
        <p:nvSpPr>
          <p:cNvPr id="21510" name="Text Box 14"/>
          <p:cNvSpPr txBox="1">
            <a:spLocks noChangeArrowheads="1"/>
          </p:cNvSpPr>
          <p:nvPr/>
        </p:nvSpPr>
        <p:spPr bwMode="auto">
          <a:xfrm>
            <a:off x="755650" y="3429000"/>
            <a:ext cx="34559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spcBef>
                <a:spcPct val="50000"/>
              </a:spcBef>
            </a:pPr>
            <a:r>
              <a:rPr lang="zh-CN" altLang="en-US" sz="2800" dirty="0">
                <a:ea typeface="楷体" panose="02010609060101010101" pitchFamily="49" charset="-122"/>
              </a:rPr>
              <a:t>光纤激光器：尺寸与波长可比拟的纤芯折射率高于包层。</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41674"/>
                                        </p:tgtEl>
                                        <p:attrNameLst>
                                          <p:attrName>style.visibility</p:attrName>
                                        </p:attrNameLst>
                                      </p:cBhvr>
                                      <p:to>
                                        <p:strVal val="visible"/>
                                      </p:to>
                                    </p:set>
                                    <p:animEffect transition="in" filter="blinds(horizontal)">
                                      <p:cBhvr>
                                        <p:cTn id="7" dur="500"/>
                                        <p:tgtEl>
                                          <p:spTgt spid="2416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1677"/>
                                        </p:tgtEl>
                                        <p:attrNameLst>
                                          <p:attrName>style.visibility</p:attrName>
                                        </p:attrNameLst>
                                      </p:cBhvr>
                                      <p:to>
                                        <p:strVal val="visible"/>
                                      </p:to>
                                    </p:set>
                                    <p:animEffect transition="in" filter="blinds(horizontal)">
                                      <p:cBhvr>
                                        <p:cTn id="10" dur="500"/>
                                        <p:tgtEl>
                                          <p:spTgt spid="241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684213" y="692150"/>
            <a:ext cx="8208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则不受衍射影响的稳态场分布函数</a:t>
            </a:r>
            <a:r>
              <a:rPr kumimoji="0" lang="en-US" altLang="zh-CN" sz="2800" i="1" dirty="0">
                <a:latin typeface="Times New Roman" pitchFamily="18" charset="0"/>
                <a:ea typeface="楷体" panose="02010609060101010101" pitchFamily="49" charset="-122"/>
              </a:rPr>
              <a:t>v </a:t>
            </a:r>
            <a:r>
              <a:rPr kumimoji="0" lang="en-US" altLang="zh-CN" sz="2800" dirty="0">
                <a:latin typeface="楷体" panose="02010609060101010101" pitchFamily="49" charset="-122"/>
                <a:ea typeface="楷体" panose="02010609060101010101" pitchFamily="49" charset="-122"/>
              </a:rPr>
              <a:t>(</a:t>
            </a:r>
            <a:r>
              <a:rPr kumimoji="0" lang="en-US" altLang="zh-CN" sz="2800" i="1" dirty="0">
                <a:latin typeface="Times New Roman" pitchFamily="18" charset="0"/>
                <a:ea typeface="楷体" panose="02010609060101010101" pitchFamily="49" charset="-122"/>
              </a:rPr>
              <a:t>x, y</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为：</a:t>
            </a:r>
          </a:p>
        </p:txBody>
      </p:sp>
      <p:sp>
        <p:nvSpPr>
          <p:cNvPr id="314371" name="Text Box 3"/>
          <p:cNvSpPr txBox="1">
            <a:spLocks noChangeArrowheads="1"/>
          </p:cNvSpPr>
          <p:nvPr/>
        </p:nvSpPr>
        <p:spPr bwMode="auto">
          <a:xfrm>
            <a:off x="539750" y="29972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其中的积分核为：</a:t>
            </a:r>
          </a:p>
        </p:txBody>
      </p:sp>
      <p:graphicFrame>
        <p:nvGraphicFramePr>
          <p:cNvPr id="314374" name="Object 6"/>
          <p:cNvGraphicFramePr>
            <a:graphicFrameLocks noChangeAspect="1"/>
          </p:cNvGraphicFramePr>
          <p:nvPr/>
        </p:nvGraphicFramePr>
        <p:xfrm>
          <a:off x="1116013" y="1341438"/>
          <a:ext cx="6767512" cy="901700"/>
        </p:xfrm>
        <a:graphic>
          <a:graphicData uri="http://schemas.openxmlformats.org/presentationml/2006/ole">
            <mc:AlternateContent xmlns:mc="http://schemas.openxmlformats.org/markup-compatibility/2006">
              <mc:Choice xmlns:v="urn:schemas-microsoft-com:vml" Requires="v">
                <p:oleObj spid="_x0000_s75780" name="公式" r:id="rId3" imgW="2349360" imgH="380880" progId="Equation.3">
                  <p:embed/>
                </p:oleObj>
              </mc:Choice>
              <mc:Fallback>
                <p:oleObj name="公式" r:id="rId3" imgW="2349360" imgH="380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341438"/>
                        <a:ext cx="6767512" cy="901700"/>
                      </a:xfrm>
                      <a:prstGeom prst="rect">
                        <a:avLst/>
                      </a:prstGeom>
                      <a:solidFill>
                        <a:srgbClr val="FFCC00">
                          <a:alpha val="41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75" name="Object 7"/>
          <p:cNvGraphicFramePr>
            <a:graphicFrameLocks noChangeAspect="1"/>
          </p:cNvGraphicFramePr>
          <p:nvPr/>
        </p:nvGraphicFramePr>
        <p:xfrm>
          <a:off x="1908175" y="3644900"/>
          <a:ext cx="5545138" cy="1081088"/>
        </p:xfrm>
        <a:graphic>
          <a:graphicData uri="http://schemas.openxmlformats.org/presentationml/2006/ole">
            <mc:AlternateContent xmlns:mc="http://schemas.openxmlformats.org/markup-compatibility/2006">
              <mc:Choice xmlns:v="urn:schemas-microsoft-com:vml" Requires="v">
                <p:oleObj spid="_x0000_s75781" name="公式" r:id="rId5" imgW="2108160" imgH="444240" progId="Equation.3">
                  <p:embed/>
                </p:oleObj>
              </mc:Choice>
              <mc:Fallback>
                <p:oleObj name="公式" r:id="rId5" imgW="210816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3644900"/>
                        <a:ext cx="5545138" cy="1081088"/>
                      </a:xfrm>
                      <a:prstGeom prst="rect">
                        <a:avLst/>
                      </a:prstGeom>
                      <a:gradFill rotWithShape="1">
                        <a:gsLst>
                          <a:gs pos="0">
                            <a:srgbClr val="FFFF00"/>
                          </a:gs>
                          <a:gs pos="50000">
                            <a:srgbClr val="00CC00"/>
                          </a:gs>
                          <a:gs pos="100000">
                            <a:srgbClr val="FF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383" name="Text Box 15"/>
          <p:cNvSpPr txBox="1">
            <a:spLocks noChangeArrowheads="1"/>
          </p:cNvSpPr>
          <p:nvPr/>
        </p:nvSpPr>
        <p:spPr bwMode="auto">
          <a:xfrm>
            <a:off x="1763713" y="2276475"/>
            <a:ext cx="5832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solidFill>
                  <a:srgbClr val="990000"/>
                </a:solidFill>
                <a:ea typeface="楷体" panose="02010609060101010101" pitchFamily="49" charset="-122"/>
              </a:rPr>
              <a:t>开腔自再现模应满足的积分方程式</a:t>
            </a:r>
          </a:p>
        </p:txBody>
      </p:sp>
      <p:sp>
        <p:nvSpPr>
          <p:cNvPr id="314384" name="Text Box 16"/>
          <p:cNvSpPr txBox="1">
            <a:spLocks noChangeArrowheads="1"/>
          </p:cNvSpPr>
          <p:nvPr/>
        </p:nvSpPr>
        <p:spPr bwMode="auto">
          <a:xfrm>
            <a:off x="395288" y="4724400"/>
            <a:ext cx="84963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latin typeface="楷体" panose="02010609060101010101" pitchFamily="49" charset="-122"/>
                <a:ea typeface="楷体" panose="02010609060101010101" pitchFamily="49" charset="-122"/>
              </a:rPr>
              <a:t>满足上述方程的任意一个分布函数</a:t>
            </a:r>
            <a:r>
              <a:rPr lang="en-US" altLang="zh-CN" sz="2800" i="1" dirty="0">
                <a:latin typeface="Times New Roman" pitchFamily="18" charset="0"/>
                <a:ea typeface="楷体" panose="02010609060101010101" pitchFamily="49" charset="-122"/>
              </a:rPr>
              <a:t>v</a:t>
            </a:r>
            <a:r>
              <a:rPr lang="en-US" altLang="zh-CN" sz="2800" dirty="0">
                <a:latin typeface="Times New Roman" pitchFamily="18" charset="0"/>
                <a:ea typeface="楷体" panose="02010609060101010101" pitchFamily="49" charset="-122"/>
              </a:rPr>
              <a:t>(</a:t>
            </a:r>
            <a:r>
              <a:rPr lang="en-US" altLang="zh-CN" sz="2800" i="1" dirty="0" err="1">
                <a:latin typeface="Times New Roman" pitchFamily="18" charset="0"/>
                <a:ea typeface="楷体" panose="02010609060101010101" pitchFamily="49" charset="-122"/>
              </a:rPr>
              <a:t>x,y</a:t>
            </a:r>
            <a:r>
              <a:rPr lang="en-US" altLang="zh-CN" sz="2800" dirty="0">
                <a:latin typeface="Times New Roman" pitchFamily="18" charset="0"/>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就描述腔的一个自再现模或横模。一般</a:t>
            </a:r>
            <a:r>
              <a:rPr lang="en-US" altLang="zh-CN" sz="2800" i="1" dirty="0">
                <a:solidFill>
                  <a:srgbClr val="990000"/>
                </a:solidFill>
                <a:latin typeface="Times New Roman" pitchFamily="18" charset="0"/>
                <a:ea typeface="楷体" panose="02010609060101010101" pitchFamily="49" charset="-122"/>
              </a:rPr>
              <a:t>v</a:t>
            </a:r>
            <a:r>
              <a:rPr lang="en-US" altLang="zh-CN" sz="2800" dirty="0">
                <a:solidFill>
                  <a:srgbClr val="990000"/>
                </a:solidFill>
                <a:latin typeface="Times New Roman" pitchFamily="18" charset="0"/>
                <a:ea typeface="楷体" panose="02010609060101010101" pitchFamily="49" charset="-122"/>
              </a:rPr>
              <a:t>(</a:t>
            </a:r>
            <a:r>
              <a:rPr lang="en-US" altLang="zh-CN" sz="2800" i="1" dirty="0" err="1">
                <a:solidFill>
                  <a:srgbClr val="990000"/>
                </a:solidFill>
                <a:latin typeface="Times New Roman" pitchFamily="18" charset="0"/>
                <a:ea typeface="楷体" panose="02010609060101010101" pitchFamily="49" charset="-122"/>
              </a:rPr>
              <a:t>x,y</a:t>
            </a:r>
            <a:r>
              <a:rPr lang="en-US" altLang="zh-CN" sz="2800" dirty="0">
                <a:solidFill>
                  <a:srgbClr val="990000"/>
                </a:solidFill>
                <a:latin typeface="Times New Roman" pitchFamily="18" charset="0"/>
                <a:ea typeface="楷体" panose="02010609060101010101" pitchFamily="49" charset="-122"/>
              </a:rPr>
              <a:t>)</a:t>
            </a:r>
            <a:r>
              <a:rPr lang="zh-CN" altLang="en-US" sz="2800" dirty="0">
                <a:solidFill>
                  <a:srgbClr val="990000"/>
                </a:solidFill>
                <a:latin typeface="楷体" panose="02010609060101010101" pitchFamily="49" charset="-122"/>
                <a:ea typeface="楷体" panose="02010609060101010101" pitchFamily="49" charset="-122"/>
              </a:rPr>
              <a:t>应为复函数，它的模描述镜面上场的振幅分布，而其辐角描述镜面上场的相位分布</a:t>
            </a:r>
            <a:r>
              <a:rPr lang="en-US" altLang="zh-CN" sz="2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4748778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4370">
                                            <p:txEl>
                                              <p:pRg st="0" end="0"/>
                                            </p:txEl>
                                          </p:spTgt>
                                        </p:tgtEl>
                                        <p:attrNameLst>
                                          <p:attrName>style.visibility</p:attrName>
                                        </p:attrNameLst>
                                      </p:cBhvr>
                                      <p:to>
                                        <p:strVal val="visible"/>
                                      </p:to>
                                    </p:set>
                                    <p:animEffect transition="in" filter="box(in)">
                                      <p:cBhvr>
                                        <p:cTn id="7" dur="500"/>
                                        <p:tgtEl>
                                          <p:spTgt spid="314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4374"/>
                                        </p:tgtEl>
                                        <p:attrNameLst>
                                          <p:attrName>style.visibility</p:attrName>
                                        </p:attrNameLst>
                                      </p:cBhvr>
                                      <p:to>
                                        <p:strVal val="visible"/>
                                      </p:to>
                                    </p:set>
                                    <p:animEffect transition="in" filter="blinds(horizontal)">
                                      <p:cBhvr>
                                        <p:cTn id="12" dur="500"/>
                                        <p:tgtEl>
                                          <p:spTgt spid="314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438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314371">
                                            <p:txEl>
                                              <p:pRg st="0" end="0"/>
                                            </p:txEl>
                                          </p:spTgt>
                                        </p:tgtEl>
                                        <p:attrNameLst>
                                          <p:attrName>style.visibility</p:attrName>
                                        </p:attrNameLst>
                                      </p:cBhvr>
                                      <p:to>
                                        <p:strVal val="visible"/>
                                      </p:to>
                                    </p:set>
                                    <p:animEffect transition="in" filter="box(in)">
                                      <p:cBhvr>
                                        <p:cTn id="21" dur="500"/>
                                        <p:tgtEl>
                                          <p:spTgt spid="31437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14375"/>
                                        </p:tgtEl>
                                        <p:attrNameLst>
                                          <p:attrName>style.visibility</p:attrName>
                                        </p:attrNameLst>
                                      </p:cBhvr>
                                      <p:to>
                                        <p:strVal val="visible"/>
                                      </p:to>
                                    </p:set>
                                    <p:animEffect transition="in" filter="blinds(horizontal)">
                                      <p:cBhvr>
                                        <p:cTn id="26" dur="500"/>
                                        <p:tgtEl>
                                          <p:spTgt spid="31437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4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83" grpId="0"/>
      <p:bldP spid="31438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2"/>
          <p:cNvSpPr txBox="1">
            <a:spLocks noChangeArrowheads="1"/>
          </p:cNvSpPr>
          <p:nvPr/>
        </p:nvSpPr>
        <p:spPr bwMode="auto">
          <a:xfrm>
            <a:off x="611188" y="2781300"/>
            <a:ext cx="6840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r>
              <a:rPr kumimoji="0" lang="zh-CN" altLang="en-US" sz="2800" dirty="0">
                <a:latin typeface="Times New Roman" pitchFamily="18" charset="0"/>
                <a:ea typeface="楷体" panose="02010609060101010101" pitchFamily="49" charset="-122"/>
              </a:rPr>
              <a:t>则初步简化后的</a:t>
            </a:r>
            <a:r>
              <a:rPr kumimoji="0" lang="zh-CN" altLang="en-US" sz="2800" dirty="0">
                <a:solidFill>
                  <a:srgbClr val="FF0066"/>
                </a:solidFill>
                <a:latin typeface="Times New Roman" pitchFamily="18" charset="0"/>
                <a:ea typeface="楷体" panose="02010609060101010101" pitchFamily="49" charset="-122"/>
              </a:rPr>
              <a:t>自再现模方程</a:t>
            </a:r>
            <a:r>
              <a:rPr kumimoji="0" lang="zh-CN" altLang="en-US" sz="2800" dirty="0">
                <a:latin typeface="Times New Roman" pitchFamily="18" charset="0"/>
                <a:ea typeface="楷体" panose="02010609060101010101" pitchFamily="49" charset="-122"/>
              </a:rPr>
              <a:t>为：</a:t>
            </a:r>
            <a:endParaRPr kumimoji="0" lang="zh-CN" altLang="en-US" sz="2800" dirty="0">
              <a:ea typeface="楷体" panose="02010609060101010101" pitchFamily="49" charset="-122"/>
            </a:endParaRPr>
          </a:p>
        </p:txBody>
      </p:sp>
      <p:graphicFrame>
        <p:nvGraphicFramePr>
          <p:cNvPr id="315397" name="Object 5"/>
          <p:cNvGraphicFramePr>
            <a:graphicFrameLocks noChangeAspect="1"/>
          </p:cNvGraphicFramePr>
          <p:nvPr/>
        </p:nvGraphicFramePr>
        <p:xfrm>
          <a:off x="1042988" y="3429000"/>
          <a:ext cx="6624637" cy="995363"/>
        </p:xfrm>
        <a:graphic>
          <a:graphicData uri="http://schemas.openxmlformats.org/presentationml/2006/ole">
            <mc:AlternateContent xmlns:mc="http://schemas.openxmlformats.org/markup-compatibility/2006">
              <mc:Choice xmlns:v="urn:schemas-microsoft-com:vml" Requires="v">
                <p:oleObj spid="_x0000_s76805" name="Equation" r:id="rId3" imgW="2349360" imgH="380880" progId="Equation.DSMT4">
                  <p:embed/>
                </p:oleObj>
              </mc:Choice>
              <mc:Fallback>
                <p:oleObj name="Equation" r:id="rId3" imgW="2349360" imgH="380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429000"/>
                        <a:ext cx="6624637" cy="995363"/>
                      </a:xfrm>
                      <a:prstGeom prst="rect">
                        <a:avLst/>
                      </a:prstGeom>
                      <a:gradFill rotWithShape="1">
                        <a:gsLst>
                          <a:gs pos="0">
                            <a:srgbClr val="FFFF00"/>
                          </a:gs>
                          <a:gs pos="50000">
                            <a:srgbClr val="00CC00"/>
                          </a:gs>
                          <a:gs pos="100000">
                            <a:srgbClr val="FF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5398" name="Object 6"/>
          <p:cNvGraphicFramePr>
            <a:graphicFrameLocks noChangeAspect="1"/>
          </p:cNvGraphicFramePr>
          <p:nvPr/>
        </p:nvGraphicFramePr>
        <p:xfrm>
          <a:off x="2843213" y="4581525"/>
          <a:ext cx="3744912" cy="1016000"/>
        </p:xfrm>
        <a:graphic>
          <a:graphicData uri="http://schemas.openxmlformats.org/presentationml/2006/ole">
            <mc:AlternateContent xmlns:mc="http://schemas.openxmlformats.org/markup-compatibility/2006">
              <mc:Choice xmlns:v="urn:schemas-microsoft-com:vml" Requires="v">
                <p:oleObj spid="_x0000_s76806" name="公式" r:id="rId5" imgW="1473120" imgH="431640" progId="Equation.3">
                  <p:embed/>
                </p:oleObj>
              </mc:Choice>
              <mc:Fallback>
                <p:oleObj name="公式" r:id="rId5" imgW="14731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4581525"/>
                        <a:ext cx="3744912" cy="1016000"/>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404" name="Text Box 12"/>
          <p:cNvSpPr txBox="1">
            <a:spLocks noChangeArrowheads="1"/>
          </p:cNvSpPr>
          <p:nvPr/>
        </p:nvSpPr>
        <p:spPr bwMode="auto">
          <a:xfrm>
            <a:off x="611188" y="765175"/>
            <a:ext cx="7920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t>     </a:t>
            </a:r>
            <a:r>
              <a:rPr kumimoji="0" lang="zh-CN" altLang="en-US" sz="2800" dirty="0">
                <a:latin typeface="楷体" panose="02010609060101010101" pitchFamily="49" charset="-122"/>
                <a:ea typeface="楷体" panose="02010609060101010101" pitchFamily="49" charset="-122"/>
              </a:rPr>
              <a:t>当腔长</a:t>
            </a:r>
            <a:r>
              <a:rPr kumimoji="0" lang="en-US" altLang="zh-CN" sz="2800" i="1" dirty="0">
                <a:latin typeface="Times New Roman" pitchFamily="18" charset="0"/>
                <a:ea typeface="楷体" panose="02010609060101010101" pitchFamily="49" charset="-122"/>
              </a:rPr>
              <a:t>L</a:t>
            </a:r>
            <a:r>
              <a:rPr kumimoji="0" lang="zh-CN" altLang="en-US" sz="2800" dirty="0">
                <a:latin typeface="楷体" panose="02010609060101010101" pitchFamily="49" charset="-122"/>
                <a:ea typeface="楷体" panose="02010609060101010101" pitchFamily="49" charset="-122"/>
              </a:rPr>
              <a:t>和镜线度</a:t>
            </a:r>
            <a:r>
              <a:rPr kumimoji="0" lang="en-US" altLang="zh-CN" sz="2800" i="1" dirty="0">
                <a:latin typeface="Times New Roman" pitchFamily="18" charset="0"/>
                <a:ea typeface="楷体" panose="02010609060101010101" pitchFamily="49" charset="-122"/>
              </a:rPr>
              <a:t>a</a:t>
            </a:r>
            <a:r>
              <a:rPr kumimoji="0" lang="zh-CN" altLang="en-US" sz="2800" dirty="0">
                <a:latin typeface="楷体" panose="02010609060101010101" pitchFamily="49" charset="-122"/>
                <a:ea typeface="楷体" panose="02010609060101010101" pitchFamily="49" charset="-122"/>
              </a:rPr>
              <a:t>满足：</a:t>
            </a:r>
            <a:r>
              <a:rPr kumimoji="0" lang="en-US" altLang="zh-CN" sz="2800" i="1" dirty="0">
                <a:latin typeface="Times New Roman" pitchFamily="18" charset="0"/>
                <a:ea typeface="楷体" panose="02010609060101010101" pitchFamily="49" charset="-122"/>
              </a:rPr>
              <a:t>L</a:t>
            </a:r>
            <a:r>
              <a:rPr kumimoji="0" lang="en-US" altLang="zh-CN" sz="2800" dirty="0">
                <a:latin typeface="Times New Roman" pitchFamily="18" charset="0"/>
                <a:ea typeface="楷体" panose="02010609060101010101" pitchFamily="49" charset="-122"/>
              </a:rPr>
              <a:t> &gt;&gt; </a:t>
            </a:r>
            <a:r>
              <a:rPr kumimoji="0" lang="en-US" altLang="zh-CN" sz="2800" i="1" dirty="0">
                <a:latin typeface="Times New Roman" pitchFamily="18" charset="0"/>
                <a:ea typeface="楷体" panose="02010609060101010101" pitchFamily="49" charset="-122"/>
              </a:rPr>
              <a:t>a</a:t>
            </a:r>
            <a:r>
              <a:rPr kumimoji="0" lang="zh-CN" altLang="en-US" sz="2800" dirty="0">
                <a:latin typeface="楷体" panose="02010609060101010101" pitchFamily="49" charset="-122"/>
                <a:ea typeface="楷体" panose="02010609060101010101" pitchFamily="49" charset="-122"/>
              </a:rPr>
              <a:t>，或曲面反射镜的曲率半径</a:t>
            </a:r>
            <a:r>
              <a:rPr kumimoji="0" lang="en-US" altLang="zh-CN" sz="2800" dirty="0">
                <a:latin typeface="Times New Roman" pitchFamily="18" charset="0"/>
                <a:ea typeface="楷体" panose="02010609060101010101" pitchFamily="49" charset="-122"/>
              </a:rPr>
              <a:t>R</a:t>
            </a:r>
            <a:r>
              <a:rPr kumimoji="0" lang="zh-CN" altLang="en-US" sz="2800" dirty="0">
                <a:latin typeface="楷体" panose="02010609060101010101" pitchFamily="49" charset="-122"/>
                <a:ea typeface="楷体" panose="02010609060101010101" pitchFamily="49" charset="-122"/>
              </a:rPr>
              <a:t>和镜线度</a:t>
            </a:r>
            <a:r>
              <a:rPr kumimoji="0" lang="en-US" altLang="zh-CN" sz="2800" i="1" dirty="0">
                <a:latin typeface="Times New Roman" pitchFamily="18" charset="0"/>
                <a:ea typeface="楷体" panose="02010609060101010101" pitchFamily="49" charset="-122"/>
              </a:rPr>
              <a:t>a</a:t>
            </a:r>
            <a:r>
              <a:rPr kumimoji="0" lang="zh-CN" altLang="en-US" sz="2800" dirty="0">
                <a:latin typeface="楷体" panose="02010609060101010101" pitchFamily="49" charset="-122"/>
                <a:ea typeface="楷体" panose="02010609060101010101" pitchFamily="49" charset="-122"/>
              </a:rPr>
              <a:t>满足：</a:t>
            </a:r>
            <a:r>
              <a:rPr kumimoji="0" lang="en-US" altLang="zh-CN" sz="2800" i="1" dirty="0">
                <a:latin typeface="Times New Roman" pitchFamily="18" charset="0"/>
                <a:ea typeface="楷体" panose="02010609060101010101" pitchFamily="49" charset="-122"/>
              </a:rPr>
              <a:t>R</a:t>
            </a:r>
            <a:r>
              <a:rPr kumimoji="0" lang="en-US" altLang="zh-CN" sz="2800" dirty="0">
                <a:latin typeface="Times New Roman" pitchFamily="18" charset="0"/>
                <a:ea typeface="楷体" panose="02010609060101010101" pitchFamily="49" charset="-122"/>
              </a:rPr>
              <a:t> &gt;&gt; </a:t>
            </a:r>
            <a:r>
              <a:rPr kumimoji="0" lang="en-US" altLang="zh-CN" sz="2800" i="1" dirty="0">
                <a:latin typeface="Times New Roman" pitchFamily="18" charset="0"/>
                <a:ea typeface="楷体" panose="02010609060101010101" pitchFamily="49" charset="-122"/>
              </a:rPr>
              <a:t>a</a:t>
            </a:r>
            <a:r>
              <a:rPr kumimoji="0" lang="zh-CN" altLang="en-US" sz="2800" dirty="0">
                <a:latin typeface="楷体" panose="02010609060101010101" pitchFamily="49" charset="-122"/>
                <a:ea typeface="楷体" panose="02010609060101010101" pitchFamily="49" charset="-122"/>
              </a:rPr>
              <a:t>时，有：</a:t>
            </a:r>
          </a:p>
        </p:txBody>
      </p:sp>
      <p:graphicFrame>
        <p:nvGraphicFramePr>
          <p:cNvPr id="315405" name="Object 13"/>
          <p:cNvGraphicFramePr>
            <a:graphicFrameLocks noChangeAspect="1"/>
          </p:cNvGraphicFramePr>
          <p:nvPr/>
        </p:nvGraphicFramePr>
        <p:xfrm>
          <a:off x="3779838" y="1844675"/>
          <a:ext cx="1968500" cy="925513"/>
        </p:xfrm>
        <a:graphic>
          <a:graphicData uri="http://schemas.openxmlformats.org/presentationml/2006/ole">
            <mc:AlternateContent xmlns:mc="http://schemas.openxmlformats.org/markup-compatibility/2006">
              <mc:Choice xmlns:v="urn:schemas-microsoft-com:vml" Requires="v">
                <p:oleObj spid="_x0000_s76807" name="Equation" r:id="rId7" imgW="825480" imgH="419040" progId="Equation.DSMT4">
                  <p:embed/>
                </p:oleObj>
              </mc:Choice>
              <mc:Fallback>
                <p:oleObj name="Equation" r:id="rId7" imgW="82548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1844675"/>
                        <a:ext cx="1968500" cy="925513"/>
                      </a:xfrm>
                      <a:prstGeom prst="rect">
                        <a:avLst/>
                      </a:prstGeom>
                      <a:gradFill rotWithShape="1">
                        <a:gsLst>
                          <a:gs pos="0">
                            <a:srgbClr val="FFFF00"/>
                          </a:gs>
                          <a:gs pos="50000">
                            <a:srgbClr val="00CC00"/>
                          </a:gs>
                          <a:gs pos="100000">
                            <a:srgbClr val="FF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406" name="Text Box 14"/>
          <p:cNvSpPr txBox="1">
            <a:spLocks noChangeArrowheads="1"/>
          </p:cNvSpPr>
          <p:nvPr/>
        </p:nvSpPr>
        <p:spPr bwMode="auto">
          <a:xfrm>
            <a:off x="611188" y="5805488"/>
            <a:ext cx="8281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ea typeface="楷体" panose="02010609060101010101" pitchFamily="49" charset="-122"/>
              </a:rPr>
              <a:t>开腔模的问题，归结为求解积分方程的数学问题。</a:t>
            </a:r>
          </a:p>
        </p:txBody>
      </p:sp>
    </p:spTree>
    <p:extLst>
      <p:ext uri="{BB962C8B-B14F-4D97-AF65-F5344CB8AC3E}">
        <p14:creationId xmlns:p14="http://schemas.microsoft.com/office/powerpoint/2010/main" val="11545643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5404">
                                            <p:txEl>
                                              <p:pRg st="0" end="0"/>
                                            </p:txEl>
                                          </p:spTgt>
                                        </p:tgtEl>
                                        <p:attrNameLst>
                                          <p:attrName>style.visibility</p:attrName>
                                        </p:attrNameLst>
                                      </p:cBhvr>
                                      <p:to>
                                        <p:strVal val="visible"/>
                                      </p:to>
                                    </p:set>
                                    <p:animEffect transition="in" filter="box(in)">
                                      <p:cBhvr>
                                        <p:cTn id="7" dur="500"/>
                                        <p:tgtEl>
                                          <p:spTgt spid="3154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5405"/>
                                        </p:tgtEl>
                                        <p:attrNameLst>
                                          <p:attrName>style.visibility</p:attrName>
                                        </p:attrNameLst>
                                      </p:cBhvr>
                                      <p:to>
                                        <p:strVal val="visible"/>
                                      </p:to>
                                    </p:set>
                                    <p:animEffect transition="in" filter="blinds(horizontal)">
                                      <p:cBhvr>
                                        <p:cTn id="12" dur="500"/>
                                        <p:tgtEl>
                                          <p:spTgt spid="3154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15394"/>
                                        </p:tgtEl>
                                        <p:attrNameLst>
                                          <p:attrName>style.visibility</p:attrName>
                                        </p:attrNameLst>
                                      </p:cBhvr>
                                      <p:to>
                                        <p:strVal val="visible"/>
                                      </p:to>
                                    </p:set>
                                    <p:animEffect transition="in" filter="barn(inHorizontal)">
                                      <p:cBhvr>
                                        <p:cTn id="17" dur="500"/>
                                        <p:tgtEl>
                                          <p:spTgt spid="3153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5397"/>
                                        </p:tgtEl>
                                        <p:attrNameLst>
                                          <p:attrName>style.visibility</p:attrName>
                                        </p:attrNameLst>
                                      </p:cBhvr>
                                      <p:to>
                                        <p:strVal val="visible"/>
                                      </p:to>
                                    </p:set>
                                    <p:animEffect transition="in" filter="blinds(horizontal)">
                                      <p:cBhvr>
                                        <p:cTn id="22" dur="500"/>
                                        <p:tgtEl>
                                          <p:spTgt spid="3153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5398"/>
                                        </p:tgtEl>
                                        <p:attrNameLst>
                                          <p:attrName>style.visibility</p:attrName>
                                        </p:attrNameLst>
                                      </p:cBhvr>
                                      <p:to>
                                        <p:strVal val="visible"/>
                                      </p:to>
                                    </p:set>
                                    <p:animEffect transition="in" filter="blinds(horizontal)">
                                      <p:cBhvr>
                                        <p:cTn id="27" dur="500"/>
                                        <p:tgtEl>
                                          <p:spTgt spid="3153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15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4" grpId="0"/>
      <p:bldP spid="31540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9" name="Text Box 5"/>
          <p:cNvSpPr txBox="1">
            <a:spLocks noChangeArrowheads="1"/>
          </p:cNvSpPr>
          <p:nvPr/>
        </p:nvSpPr>
        <p:spPr bwMode="auto">
          <a:xfrm>
            <a:off x="539750" y="260350"/>
            <a:ext cx="7559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solidFill>
                  <a:srgbClr val="CC3300"/>
                </a:solidFill>
                <a:latin typeface="楷体" panose="02010609060101010101" pitchFamily="49" charset="-122"/>
                <a:ea typeface="楷体" panose="02010609060101010101" pitchFamily="49" charset="-122"/>
              </a:rPr>
              <a:t>五、复常数 </a:t>
            </a:r>
            <a:r>
              <a:rPr kumimoji="0" lang="zh-CN" altLang="en-US" sz="2800" dirty="0">
                <a:solidFill>
                  <a:srgbClr val="CC3300"/>
                </a:solidFill>
                <a:latin typeface="楷体" panose="02010609060101010101" pitchFamily="49" charset="-122"/>
                <a:ea typeface="楷体" panose="02010609060101010101" pitchFamily="49" charset="-122"/>
                <a:sym typeface="Symbol" pitchFamily="18" charset="2"/>
              </a:rPr>
              <a:t> 的物理意义</a:t>
            </a:r>
          </a:p>
        </p:txBody>
      </p:sp>
      <p:graphicFrame>
        <p:nvGraphicFramePr>
          <p:cNvPr id="328710" name="Object 6"/>
          <p:cNvGraphicFramePr>
            <a:graphicFrameLocks noChangeAspect="1"/>
          </p:cNvGraphicFramePr>
          <p:nvPr/>
        </p:nvGraphicFramePr>
        <p:xfrm>
          <a:off x="827088" y="1484313"/>
          <a:ext cx="1671637" cy="633412"/>
        </p:xfrm>
        <a:graphic>
          <a:graphicData uri="http://schemas.openxmlformats.org/presentationml/2006/ole">
            <mc:AlternateContent xmlns:mc="http://schemas.openxmlformats.org/markup-compatibility/2006">
              <mc:Choice xmlns:v="urn:schemas-microsoft-com:vml" Requires="v">
                <p:oleObj spid="_x0000_s77828" name="公式" r:id="rId3" imgW="558720" imgH="228600" progId="Equation.3">
                  <p:embed/>
                </p:oleObj>
              </mc:Choice>
              <mc:Fallback>
                <p:oleObj name="公式" r:id="rId3" imgW="5587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484313"/>
                        <a:ext cx="1671637" cy="6334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1" name="Object 7"/>
          <p:cNvGraphicFramePr>
            <a:graphicFrameLocks noChangeAspect="1"/>
          </p:cNvGraphicFramePr>
          <p:nvPr/>
        </p:nvGraphicFramePr>
        <p:xfrm>
          <a:off x="3059113" y="1268413"/>
          <a:ext cx="4522787" cy="1162050"/>
        </p:xfrm>
        <a:graphic>
          <a:graphicData uri="http://schemas.openxmlformats.org/presentationml/2006/ole">
            <mc:AlternateContent xmlns:mc="http://schemas.openxmlformats.org/markup-compatibility/2006">
              <mc:Choice xmlns:v="urn:schemas-microsoft-com:vml" Requires="v">
                <p:oleObj spid="_x0000_s77829" name="公式" r:id="rId5" imgW="1511280" imgH="419040" progId="Equation.3">
                  <p:embed/>
                </p:oleObj>
              </mc:Choice>
              <mc:Fallback>
                <p:oleObj name="公式" r:id="rId5" imgW="151128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1268413"/>
                        <a:ext cx="4522787" cy="11620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712" name="AutoShape 8"/>
          <p:cNvSpPr>
            <a:spLocks noChangeArrowheads="1"/>
          </p:cNvSpPr>
          <p:nvPr/>
        </p:nvSpPr>
        <p:spPr bwMode="auto">
          <a:xfrm>
            <a:off x="2627313" y="1700213"/>
            <a:ext cx="288925" cy="288925"/>
          </a:xfrm>
          <a:prstGeom prst="rightArrow">
            <a:avLst>
              <a:gd name="adj1" fmla="val 50000"/>
              <a:gd name="adj2" fmla="val 25000"/>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28713" name="Text Box 9"/>
          <p:cNvSpPr txBox="1">
            <a:spLocks noChangeArrowheads="1"/>
          </p:cNvSpPr>
          <p:nvPr/>
        </p:nvSpPr>
        <p:spPr bwMode="auto">
          <a:xfrm>
            <a:off x="900113" y="2708275"/>
            <a:ext cx="7200900" cy="10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20000"/>
              </a:lnSpc>
            </a:pPr>
            <a:r>
              <a:rPr kumimoji="0" lang="en-US" altLang="zh-CN" sz="2800" dirty="0">
                <a:latin typeface="Times New Roman" pitchFamily="18" charset="0"/>
                <a:ea typeface="楷体" panose="02010609060101010101" pitchFamily="49" charset="-122"/>
              </a:rPr>
              <a:t>e </a:t>
            </a:r>
            <a:r>
              <a:rPr kumimoji="0" lang="en-US" altLang="zh-CN" sz="2800" baseline="30000" dirty="0">
                <a:latin typeface="Times New Roman" pitchFamily="18" charset="0"/>
                <a:ea typeface="楷体" panose="02010609060101010101" pitchFamily="49" charset="-122"/>
              </a:rPr>
              <a:t>- </a:t>
            </a:r>
            <a:r>
              <a:rPr kumimoji="0" lang="en-US" altLang="zh-CN" sz="2800" baseline="30000" dirty="0">
                <a:latin typeface="Times New Roman" pitchFamily="18" charset="0"/>
                <a:ea typeface="楷体" panose="02010609060101010101" pitchFamily="49" charset="-122"/>
                <a:sym typeface="Symbol" pitchFamily="18" charset="2"/>
              </a:rPr>
              <a:t></a:t>
            </a:r>
            <a:r>
              <a:rPr kumimoji="0" lang="en-US" altLang="zh-CN" sz="2800" b="0"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：单程渡越的振幅衰减！ </a:t>
            </a:r>
            <a:r>
              <a:rPr kumimoji="0" lang="zh-CN" altLang="en-US" sz="2800" dirty="0">
                <a:latin typeface="楷体" panose="02010609060101010101" pitchFamily="49" charset="-122"/>
                <a:ea typeface="楷体" panose="02010609060101010101" pitchFamily="49" charset="-122"/>
                <a:sym typeface="Symbol" pitchFamily="18" charset="2"/>
              </a:rPr>
              <a:t></a:t>
            </a:r>
            <a:r>
              <a:rPr kumimoji="0" lang="zh-CN" altLang="en-US" sz="2800" dirty="0">
                <a:latin typeface="楷体" panose="02010609060101010101" pitchFamily="49" charset="-122"/>
                <a:ea typeface="楷体" panose="02010609060101010101" pitchFamily="49" charset="-122"/>
              </a:rPr>
              <a:t> 越大，则衰减愈厉害，若 </a:t>
            </a:r>
            <a:r>
              <a:rPr kumimoji="0" lang="zh-CN" altLang="en-US" sz="2800" dirty="0">
                <a:latin typeface="楷体" panose="02010609060101010101" pitchFamily="49" charset="-122"/>
                <a:ea typeface="楷体" panose="02010609060101010101" pitchFamily="49" charset="-122"/>
                <a:sym typeface="Symbol" pitchFamily="18" charset="2"/>
              </a:rPr>
              <a:t></a:t>
            </a:r>
            <a:r>
              <a:rPr kumimoji="0" lang="en-US" altLang="zh-CN" sz="2800" dirty="0">
                <a:latin typeface="楷体" panose="02010609060101010101" pitchFamily="49" charset="-122"/>
                <a:ea typeface="楷体" panose="02010609060101010101" pitchFamily="49" charset="-122"/>
                <a:sym typeface="Symbol" pitchFamily="18" charset="2"/>
              </a:rPr>
              <a:t>0</a:t>
            </a:r>
            <a:r>
              <a:rPr kumimoji="0" lang="en-US" altLang="zh-CN" sz="2800"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，则模无损耗传播。</a:t>
            </a:r>
          </a:p>
        </p:txBody>
      </p:sp>
      <p:sp>
        <p:nvSpPr>
          <p:cNvPr id="328714" name="Text Box 10"/>
          <p:cNvSpPr txBox="1">
            <a:spLocks noChangeArrowheads="1"/>
          </p:cNvSpPr>
          <p:nvPr/>
        </p:nvSpPr>
        <p:spPr bwMode="auto">
          <a:xfrm>
            <a:off x="828675" y="3995738"/>
            <a:ext cx="7991475"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20000"/>
              </a:lnSpc>
              <a:spcBef>
                <a:spcPct val="0"/>
              </a:spcBef>
            </a:pPr>
            <a:r>
              <a:rPr kumimoji="0" lang="en-US" altLang="zh-CN" sz="2800" i="1" dirty="0">
                <a:latin typeface="楷体" panose="02010609060101010101" pitchFamily="49" charset="-122"/>
                <a:ea typeface="楷体" panose="02010609060101010101" pitchFamily="49" charset="-122"/>
                <a:sym typeface="Symbol" pitchFamily="18" charset="2"/>
              </a:rPr>
              <a:t> </a:t>
            </a:r>
            <a:r>
              <a:rPr kumimoji="0" lang="zh-CN" altLang="en-US" sz="2800" dirty="0">
                <a:latin typeface="楷体" panose="02010609060101010101" pitchFamily="49" charset="-122"/>
                <a:ea typeface="楷体" panose="02010609060101010101" pitchFamily="49" charset="-122"/>
                <a:sym typeface="Symbol" pitchFamily="18" charset="2"/>
              </a:rPr>
              <a:t>表示每经单程渡越后模的相位滞后，</a:t>
            </a:r>
            <a:r>
              <a:rPr kumimoji="0" lang="zh-CN" altLang="en-US" sz="2800" i="1" dirty="0">
                <a:latin typeface="楷体" panose="02010609060101010101" pitchFamily="49" charset="-122"/>
                <a:ea typeface="楷体" panose="02010609060101010101" pitchFamily="49" charset="-122"/>
                <a:sym typeface="Symbol" pitchFamily="18" charset="2"/>
              </a:rPr>
              <a:t> </a:t>
            </a:r>
            <a:r>
              <a:rPr kumimoji="0" lang="zh-CN" altLang="en-US" sz="2800" dirty="0">
                <a:latin typeface="楷体" panose="02010609060101010101" pitchFamily="49" charset="-122"/>
                <a:ea typeface="楷体" panose="02010609060101010101" pitchFamily="49" charset="-122"/>
                <a:sym typeface="Symbol" pitchFamily="18" charset="2"/>
              </a:rPr>
              <a:t>愈大，相位滞后愈多。</a:t>
            </a:r>
          </a:p>
        </p:txBody>
      </p:sp>
    </p:spTree>
    <p:extLst>
      <p:ext uri="{BB962C8B-B14F-4D97-AF65-F5344CB8AC3E}">
        <p14:creationId xmlns:p14="http://schemas.microsoft.com/office/powerpoint/2010/main" val="35821164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8709">
                                            <p:txEl>
                                              <p:pRg st="0" end="0"/>
                                            </p:txEl>
                                          </p:spTgt>
                                        </p:tgtEl>
                                        <p:attrNameLst>
                                          <p:attrName>style.visibility</p:attrName>
                                        </p:attrNameLst>
                                      </p:cBhvr>
                                      <p:to>
                                        <p:strVal val="visible"/>
                                      </p:to>
                                    </p:set>
                                    <p:animEffect transition="in" filter="box(in)">
                                      <p:cBhvr>
                                        <p:cTn id="7" dur="500"/>
                                        <p:tgtEl>
                                          <p:spTgt spid="3287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8710"/>
                                        </p:tgtEl>
                                        <p:attrNameLst>
                                          <p:attrName>style.visibility</p:attrName>
                                        </p:attrNameLst>
                                      </p:cBhvr>
                                      <p:to>
                                        <p:strVal val="visible"/>
                                      </p:to>
                                    </p:set>
                                    <p:animEffect transition="in" filter="blinds(horizontal)">
                                      <p:cBhvr>
                                        <p:cTn id="12" dur="500"/>
                                        <p:tgtEl>
                                          <p:spTgt spid="3287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8712"/>
                                        </p:tgtEl>
                                        <p:attrNameLst>
                                          <p:attrName>style.visibility</p:attrName>
                                        </p:attrNameLst>
                                      </p:cBhvr>
                                      <p:to>
                                        <p:strVal val="visible"/>
                                      </p:to>
                                    </p:set>
                                    <p:animEffect transition="in" filter="blinds(horizontal)">
                                      <p:cBhvr>
                                        <p:cTn id="17" dur="500"/>
                                        <p:tgtEl>
                                          <p:spTgt spid="3287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8711"/>
                                        </p:tgtEl>
                                        <p:attrNameLst>
                                          <p:attrName>style.visibility</p:attrName>
                                        </p:attrNameLst>
                                      </p:cBhvr>
                                      <p:to>
                                        <p:strVal val="visible"/>
                                      </p:to>
                                    </p:set>
                                    <p:animEffect transition="in" filter="blinds(horizontal)">
                                      <p:cBhvr>
                                        <p:cTn id="22" dur="500"/>
                                        <p:tgtEl>
                                          <p:spTgt spid="3287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28713"/>
                                        </p:tgtEl>
                                        <p:attrNameLst>
                                          <p:attrName>style.visibility</p:attrName>
                                        </p:attrNameLst>
                                      </p:cBhvr>
                                      <p:to>
                                        <p:strVal val="visible"/>
                                      </p:to>
                                    </p:set>
                                    <p:animEffect transition="in" filter="checkerboard(across)">
                                      <p:cBhvr>
                                        <p:cTn id="27" dur="500"/>
                                        <p:tgtEl>
                                          <p:spTgt spid="3287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28714">
                                            <p:txEl>
                                              <p:pRg st="0" end="0"/>
                                            </p:txEl>
                                          </p:spTgt>
                                        </p:tgtEl>
                                        <p:attrNameLst>
                                          <p:attrName>style.visibility</p:attrName>
                                        </p:attrNameLst>
                                      </p:cBhvr>
                                      <p:to>
                                        <p:strVal val="visible"/>
                                      </p:to>
                                    </p:set>
                                    <p:animEffect transition="in" filter="box(in)">
                                      <p:cBhvr>
                                        <p:cTn id="32" dur="500"/>
                                        <p:tgtEl>
                                          <p:spTgt spid="3287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2" grpId="0" animBg="1"/>
      <p:bldP spid="3287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1" name="Text Box 5"/>
          <p:cNvSpPr txBox="1">
            <a:spLocks noChangeArrowheads="1"/>
          </p:cNvSpPr>
          <p:nvPr/>
        </p:nvSpPr>
        <p:spPr bwMode="auto">
          <a:xfrm>
            <a:off x="684213" y="981075"/>
            <a:ext cx="7991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sym typeface="Symbol" pitchFamily="18" charset="2"/>
              </a:rPr>
              <a:t>(1) </a:t>
            </a:r>
            <a:r>
              <a:rPr kumimoji="0" lang="zh-CN" altLang="en-US" sz="2800" dirty="0">
                <a:latin typeface="楷体" panose="02010609060101010101" pitchFamily="49" charset="-122"/>
                <a:ea typeface="楷体" panose="02010609060101010101" pitchFamily="49" charset="-122"/>
                <a:sym typeface="Symbol" pitchFamily="18" charset="2"/>
              </a:rPr>
              <a:t>对称开腔中模的单程损耗</a:t>
            </a:r>
            <a:r>
              <a:rPr kumimoji="0" lang="el-GR" altLang="zh-CN" sz="2800" i="1" dirty="0">
                <a:latin typeface="楷体" panose="02010609060101010101" pitchFamily="49" charset="-122"/>
                <a:ea typeface="楷体" panose="02010609060101010101" pitchFamily="49" charset="-122"/>
                <a:sym typeface="Symbol" pitchFamily="18" charset="2"/>
              </a:rPr>
              <a:t>δ</a:t>
            </a:r>
            <a:r>
              <a:rPr kumimoji="0" lang="en-US" altLang="zh-CN" sz="2800" i="1" baseline="-25000" dirty="0">
                <a:latin typeface="楷体" panose="02010609060101010101" pitchFamily="49" charset="-122"/>
                <a:ea typeface="楷体" panose="02010609060101010101" pitchFamily="49" charset="-122"/>
                <a:sym typeface="Symbol" pitchFamily="18" charset="2"/>
              </a:rPr>
              <a:t>d</a:t>
            </a:r>
            <a:r>
              <a:rPr kumimoji="0" lang="zh-CN" altLang="en-US" sz="2800" dirty="0">
                <a:latin typeface="楷体" panose="02010609060101010101" pitchFamily="49" charset="-122"/>
                <a:ea typeface="楷体" panose="02010609060101010101" pitchFamily="49" charset="-122"/>
                <a:sym typeface="Symbol" pitchFamily="18" charset="2"/>
              </a:rPr>
              <a:t>：自再现模单程渡越后的相对功率损耗。</a:t>
            </a:r>
          </a:p>
        </p:txBody>
      </p:sp>
      <p:graphicFrame>
        <p:nvGraphicFramePr>
          <p:cNvPr id="316422" name="Object 6"/>
          <p:cNvGraphicFramePr>
            <a:graphicFrameLocks noChangeAspect="1"/>
          </p:cNvGraphicFramePr>
          <p:nvPr/>
        </p:nvGraphicFramePr>
        <p:xfrm>
          <a:off x="755650" y="2133600"/>
          <a:ext cx="2881313" cy="1425575"/>
        </p:xfrm>
        <a:graphic>
          <a:graphicData uri="http://schemas.openxmlformats.org/presentationml/2006/ole">
            <mc:AlternateContent xmlns:mc="http://schemas.openxmlformats.org/markup-compatibility/2006">
              <mc:Choice xmlns:v="urn:schemas-microsoft-com:vml" Requires="v">
                <p:oleObj spid="_x0000_s78858" name="公式" r:id="rId3" imgW="1091880" imgH="583920" progId="Equation.3">
                  <p:embed/>
                </p:oleObj>
              </mc:Choice>
              <mc:Fallback>
                <p:oleObj name="公式" r:id="rId3" imgW="1091880" imgH="583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133600"/>
                        <a:ext cx="2881313" cy="1425575"/>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23" name="Object 7"/>
          <p:cNvGraphicFramePr>
            <a:graphicFrameLocks noChangeAspect="1"/>
          </p:cNvGraphicFramePr>
          <p:nvPr/>
        </p:nvGraphicFramePr>
        <p:xfrm>
          <a:off x="3708400" y="2133600"/>
          <a:ext cx="1943100" cy="1476375"/>
        </p:xfrm>
        <a:graphic>
          <a:graphicData uri="http://schemas.openxmlformats.org/presentationml/2006/ole">
            <mc:AlternateContent xmlns:mc="http://schemas.openxmlformats.org/markup-compatibility/2006">
              <mc:Choice xmlns:v="urn:schemas-microsoft-com:vml" Requires="v">
                <p:oleObj spid="_x0000_s78859" name="公式" r:id="rId5" imgW="711000" imgH="583920" progId="Equation.3">
                  <p:embed/>
                </p:oleObj>
              </mc:Choice>
              <mc:Fallback>
                <p:oleObj name="公式" r:id="rId5" imgW="711000" imgH="58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2133600"/>
                        <a:ext cx="1943100" cy="1476375"/>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24" name="Object 8"/>
          <p:cNvGraphicFramePr>
            <a:graphicFrameLocks noChangeAspect="1"/>
          </p:cNvGraphicFramePr>
          <p:nvPr/>
        </p:nvGraphicFramePr>
        <p:xfrm>
          <a:off x="5724525" y="2205038"/>
          <a:ext cx="1547813" cy="1298575"/>
        </p:xfrm>
        <a:graphic>
          <a:graphicData uri="http://schemas.openxmlformats.org/presentationml/2006/ole">
            <mc:AlternateContent xmlns:mc="http://schemas.openxmlformats.org/markup-compatibility/2006">
              <mc:Choice xmlns:v="urn:schemas-microsoft-com:vml" Requires="v">
                <p:oleObj spid="_x0000_s78860" name="公式" r:id="rId7" imgW="545760" imgH="495000" progId="Equation.3">
                  <p:embed/>
                </p:oleObj>
              </mc:Choice>
              <mc:Fallback>
                <p:oleObj name="公式" r:id="rId7" imgW="545760" imgH="495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2205038"/>
                        <a:ext cx="1547813" cy="1298575"/>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25" name="Object 9"/>
          <p:cNvGraphicFramePr>
            <a:graphicFrameLocks noChangeAspect="1"/>
          </p:cNvGraphicFramePr>
          <p:nvPr/>
        </p:nvGraphicFramePr>
        <p:xfrm>
          <a:off x="7308850" y="2565400"/>
          <a:ext cx="1655763" cy="531813"/>
        </p:xfrm>
        <a:graphic>
          <a:graphicData uri="http://schemas.openxmlformats.org/presentationml/2006/ole">
            <mc:AlternateContent xmlns:mc="http://schemas.openxmlformats.org/markup-compatibility/2006">
              <mc:Choice xmlns:v="urn:schemas-microsoft-com:vml" Requires="v">
                <p:oleObj spid="_x0000_s78861" name="公式" r:id="rId9" imgW="583920" imgH="203040" progId="Equation.3">
                  <p:embed/>
                </p:oleObj>
              </mc:Choice>
              <mc:Fallback>
                <p:oleObj name="公式" r:id="rId9" imgW="58392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8850" y="2565400"/>
                        <a:ext cx="1655763" cy="531813"/>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6426" name="Text Box 10"/>
          <p:cNvSpPr txBox="1">
            <a:spLocks noChangeArrowheads="1"/>
          </p:cNvSpPr>
          <p:nvPr/>
        </p:nvSpPr>
        <p:spPr bwMode="auto">
          <a:xfrm>
            <a:off x="611188" y="3716338"/>
            <a:ext cx="7991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sym typeface="Symbol" pitchFamily="18" charset="2"/>
              </a:rPr>
              <a:t>(2) </a:t>
            </a:r>
            <a:r>
              <a:rPr kumimoji="0" lang="zh-CN" altLang="en-US" sz="2800" dirty="0">
                <a:latin typeface="楷体" panose="02010609060101010101" pitchFamily="49" charset="-122"/>
                <a:ea typeface="楷体" panose="02010609060101010101" pitchFamily="49" charset="-122"/>
                <a:sym typeface="Symbol" pitchFamily="18" charset="2"/>
              </a:rPr>
              <a:t>对称开腔中模的单程总相移</a:t>
            </a:r>
            <a:r>
              <a:rPr kumimoji="0" lang="el-GR" altLang="zh-CN" sz="2800" i="1" dirty="0">
                <a:latin typeface="楷体" panose="02010609060101010101" pitchFamily="49" charset="-122"/>
                <a:ea typeface="楷体" panose="02010609060101010101" pitchFamily="49" charset="-122"/>
                <a:sym typeface="Symbol" pitchFamily="18" charset="2"/>
              </a:rPr>
              <a:t>δ</a:t>
            </a:r>
            <a:r>
              <a:rPr kumimoji="0" lang="ru-RU" altLang="zh-CN" sz="2800" dirty="0">
                <a:latin typeface="楷体" panose="02010609060101010101" pitchFamily="49" charset="-122"/>
                <a:ea typeface="楷体" panose="02010609060101010101" pitchFamily="49" charset="-122"/>
                <a:sym typeface="Symbol" pitchFamily="18" charset="2"/>
              </a:rPr>
              <a:t>Ф</a:t>
            </a:r>
            <a:endParaRPr kumimoji="0" lang="en-US" altLang="zh-CN" sz="2800" dirty="0">
              <a:latin typeface="楷体" panose="02010609060101010101" pitchFamily="49" charset="-122"/>
              <a:ea typeface="楷体" panose="02010609060101010101" pitchFamily="49" charset="-122"/>
              <a:sym typeface="Symbol" pitchFamily="18" charset="2"/>
            </a:endParaRPr>
          </a:p>
        </p:txBody>
      </p:sp>
      <p:graphicFrame>
        <p:nvGraphicFramePr>
          <p:cNvPr id="316427" name="Object 11"/>
          <p:cNvGraphicFramePr>
            <a:graphicFrameLocks noChangeAspect="1"/>
          </p:cNvGraphicFramePr>
          <p:nvPr/>
        </p:nvGraphicFramePr>
        <p:xfrm>
          <a:off x="1042988" y="4581525"/>
          <a:ext cx="3600450" cy="633413"/>
        </p:xfrm>
        <a:graphic>
          <a:graphicData uri="http://schemas.openxmlformats.org/presentationml/2006/ole">
            <mc:AlternateContent xmlns:mc="http://schemas.openxmlformats.org/markup-compatibility/2006">
              <mc:Choice xmlns:v="urn:schemas-microsoft-com:vml" Requires="v">
                <p:oleObj spid="_x0000_s78862" name="公式" r:id="rId11" imgW="1269720" imgH="241200" progId="Equation.3">
                  <p:embed/>
                </p:oleObj>
              </mc:Choice>
              <mc:Fallback>
                <p:oleObj name="公式" r:id="rId11" imgW="126972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4581525"/>
                        <a:ext cx="3600450" cy="6334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28" name="Object 12"/>
          <p:cNvGraphicFramePr>
            <a:graphicFrameLocks noChangeAspect="1"/>
          </p:cNvGraphicFramePr>
          <p:nvPr/>
        </p:nvGraphicFramePr>
        <p:xfrm>
          <a:off x="4787900" y="4652963"/>
          <a:ext cx="1009650" cy="533400"/>
        </p:xfrm>
        <a:graphic>
          <a:graphicData uri="http://schemas.openxmlformats.org/presentationml/2006/ole">
            <mc:AlternateContent xmlns:mc="http://schemas.openxmlformats.org/markup-compatibility/2006">
              <mc:Choice xmlns:v="urn:schemas-microsoft-com:vml" Requires="v">
                <p:oleObj spid="_x0000_s78863" name="公式" r:id="rId13" imgW="355320" imgH="203040" progId="Equation.3">
                  <p:embed/>
                </p:oleObj>
              </mc:Choice>
              <mc:Fallback>
                <p:oleObj name="公式" r:id="rId13" imgW="35532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7900" y="4652963"/>
                        <a:ext cx="1009650" cy="5334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29" name="Object 13"/>
          <p:cNvGraphicFramePr>
            <a:graphicFrameLocks noChangeAspect="1"/>
          </p:cNvGraphicFramePr>
          <p:nvPr/>
        </p:nvGraphicFramePr>
        <p:xfrm>
          <a:off x="5940425" y="4437063"/>
          <a:ext cx="1403350" cy="1100137"/>
        </p:xfrm>
        <a:graphic>
          <a:graphicData uri="http://schemas.openxmlformats.org/presentationml/2006/ole">
            <mc:AlternateContent xmlns:mc="http://schemas.openxmlformats.org/markup-compatibility/2006">
              <mc:Choice xmlns:v="urn:schemas-microsoft-com:vml" Requires="v">
                <p:oleObj spid="_x0000_s78864" name="公式" r:id="rId15" imgW="495000" imgH="419040" progId="Equation.3">
                  <p:embed/>
                </p:oleObj>
              </mc:Choice>
              <mc:Fallback>
                <p:oleObj name="公式" r:id="rId15" imgW="495000" imgH="419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40425" y="4437063"/>
                        <a:ext cx="1403350" cy="110013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6430" name="Text Box 14"/>
          <p:cNvSpPr txBox="1">
            <a:spLocks noChangeArrowheads="1"/>
          </p:cNvSpPr>
          <p:nvPr/>
        </p:nvSpPr>
        <p:spPr bwMode="auto">
          <a:xfrm>
            <a:off x="611188" y="5516563"/>
            <a:ext cx="1944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sym typeface="Symbol" pitchFamily="18" charset="2"/>
              </a:rPr>
              <a:t>若满足：</a:t>
            </a:r>
          </a:p>
        </p:txBody>
      </p:sp>
      <p:graphicFrame>
        <p:nvGraphicFramePr>
          <p:cNvPr id="316431" name="Object 15"/>
          <p:cNvGraphicFramePr>
            <a:graphicFrameLocks noChangeAspect="1"/>
          </p:cNvGraphicFramePr>
          <p:nvPr/>
        </p:nvGraphicFramePr>
        <p:xfrm>
          <a:off x="2051050" y="5229225"/>
          <a:ext cx="2879725" cy="1100138"/>
        </p:xfrm>
        <a:graphic>
          <a:graphicData uri="http://schemas.openxmlformats.org/presentationml/2006/ole">
            <mc:AlternateContent xmlns:mc="http://schemas.openxmlformats.org/markup-compatibility/2006">
              <mc:Choice xmlns:v="urn:schemas-microsoft-com:vml" Requires="v">
                <p:oleObj spid="_x0000_s78865" name="公式" r:id="rId17" imgW="1015920" imgH="419040" progId="Equation.3">
                  <p:embed/>
                </p:oleObj>
              </mc:Choice>
              <mc:Fallback>
                <p:oleObj name="公式" r:id="rId17" imgW="1015920" imgH="4190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51050" y="5229225"/>
                        <a:ext cx="2879725" cy="1100138"/>
                      </a:xfrm>
                      <a:prstGeom prst="rect">
                        <a:avLst/>
                      </a:prstGeom>
                      <a:solidFill>
                        <a:srgbClr val="FFCC00">
                          <a:alpha val="32001"/>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6432" name="AutoShape 16"/>
          <p:cNvSpPr>
            <a:spLocks noChangeArrowheads="1"/>
          </p:cNvSpPr>
          <p:nvPr/>
        </p:nvSpPr>
        <p:spPr bwMode="auto">
          <a:xfrm>
            <a:off x="5146675" y="5589588"/>
            <a:ext cx="288925" cy="431800"/>
          </a:xfrm>
          <a:prstGeom prst="rightArrow">
            <a:avLst>
              <a:gd name="adj1" fmla="val 50000"/>
              <a:gd name="adj2" fmla="val 25000"/>
            </a:avLst>
          </a:prstGeom>
          <a:solidFill>
            <a:srgbClr val="FF0000"/>
          </a:solidFill>
          <a:ln w="38100">
            <a:solidFill>
              <a:srgbClr val="FFFF00"/>
            </a:solidFill>
            <a:miter lim="800000"/>
            <a:headEnd/>
            <a:tailEnd/>
          </a:ln>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16433" name="Text Box 17"/>
          <p:cNvSpPr txBox="1">
            <a:spLocks noChangeArrowheads="1"/>
          </p:cNvSpPr>
          <p:nvPr/>
        </p:nvSpPr>
        <p:spPr bwMode="auto">
          <a:xfrm>
            <a:off x="5651500" y="5589588"/>
            <a:ext cx="3311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sym typeface="Symbol" pitchFamily="18" charset="2"/>
              </a:rPr>
              <a:t>一般的谐振条件</a:t>
            </a:r>
          </a:p>
        </p:txBody>
      </p:sp>
    </p:spTree>
    <p:extLst>
      <p:ext uri="{BB962C8B-B14F-4D97-AF65-F5344CB8AC3E}">
        <p14:creationId xmlns:p14="http://schemas.microsoft.com/office/powerpoint/2010/main" val="7618748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6421">
                                            <p:txEl>
                                              <p:pRg st="0" end="0"/>
                                            </p:txEl>
                                          </p:spTgt>
                                        </p:tgtEl>
                                        <p:attrNameLst>
                                          <p:attrName>style.visibility</p:attrName>
                                        </p:attrNameLst>
                                      </p:cBhvr>
                                      <p:to>
                                        <p:strVal val="visible"/>
                                      </p:to>
                                    </p:set>
                                    <p:animEffect transition="in" filter="box(in)">
                                      <p:cBhvr>
                                        <p:cTn id="7" dur="500"/>
                                        <p:tgtEl>
                                          <p:spTgt spid="3164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6422"/>
                                        </p:tgtEl>
                                        <p:attrNameLst>
                                          <p:attrName>style.visibility</p:attrName>
                                        </p:attrNameLst>
                                      </p:cBhvr>
                                      <p:to>
                                        <p:strVal val="visible"/>
                                      </p:to>
                                    </p:set>
                                    <p:animEffect transition="in" filter="blinds(horizontal)">
                                      <p:cBhvr>
                                        <p:cTn id="12" dur="500"/>
                                        <p:tgtEl>
                                          <p:spTgt spid="3164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6423"/>
                                        </p:tgtEl>
                                        <p:attrNameLst>
                                          <p:attrName>style.visibility</p:attrName>
                                        </p:attrNameLst>
                                      </p:cBhvr>
                                      <p:to>
                                        <p:strVal val="visible"/>
                                      </p:to>
                                    </p:set>
                                    <p:animEffect transition="in" filter="blinds(horizontal)">
                                      <p:cBhvr>
                                        <p:cTn id="17" dur="500"/>
                                        <p:tgtEl>
                                          <p:spTgt spid="3164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6424"/>
                                        </p:tgtEl>
                                        <p:attrNameLst>
                                          <p:attrName>style.visibility</p:attrName>
                                        </p:attrNameLst>
                                      </p:cBhvr>
                                      <p:to>
                                        <p:strVal val="visible"/>
                                      </p:to>
                                    </p:set>
                                    <p:animEffect transition="in" filter="blinds(horizontal)">
                                      <p:cBhvr>
                                        <p:cTn id="22" dur="500"/>
                                        <p:tgtEl>
                                          <p:spTgt spid="3164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6425"/>
                                        </p:tgtEl>
                                        <p:attrNameLst>
                                          <p:attrName>style.visibility</p:attrName>
                                        </p:attrNameLst>
                                      </p:cBhvr>
                                      <p:to>
                                        <p:strVal val="visible"/>
                                      </p:to>
                                    </p:set>
                                    <p:animEffect transition="in" filter="blinds(horizontal)">
                                      <p:cBhvr>
                                        <p:cTn id="27" dur="500"/>
                                        <p:tgtEl>
                                          <p:spTgt spid="3164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16426">
                                            <p:txEl>
                                              <p:pRg st="0" end="0"/>
                                            </p:txEl>
                                          </p:spTgt>
                                        </p:tgtEl>
                                        <p:attrNameLst>
                                          <p:attrName>style.visibility</p:attrName>
                                        </p:attrNameLst>
                                      </p:cBhvr>
                                      <p:to>
                                        <p:strVal val="visible"/>
                                      </p:to>
                                    </p:set>
                                    <p:animEffect transition="in" filter="box(in)">
                                      <p:cBhvr>
                                        <p:cTn id="32" dur="500"/>
                                        <p:tgtEl>
                                          <p:spTgt spid="31642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16427"/>
                                        </p:tgtEl>
                                        <p:attrNameLst>
                                          <p:attrName>style.visibility</p:attrName>
                                        </p:attrNameLst>
                                      </p:cBhvr>
                                      <p:to>
                                        <p:strVal val="visible"/>
                                      </p:to>
                                    </p:set>
                                    <p:animEffect transition="in" filter="blinds(horizontal)">
                                      <p:cBhvr>
                                        <p:cTn id="37" dur="500"/>
                                        <p:tgtEl>
                                          <p:spTgt spid="3164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16428"/>
                                        </p:tgtEl>
                                        <p:attrNameLst>
                                          <p:attrName>style.visibility</p:attrName>
                                        </p:attrNameLst>
                                      </p:cBhvr>
                                      <p:to>
                                        <p:strVal val="visible"/>
                                      </p:to>
                                    </p:set>
                                    <p:animEffect transition="in" filter="blinds(horizontal)">
                                      <p:cBhvr>
                                        <p:cTn id="42" dur="500"/>
                                        <p:tgtEl>
                                          <p:spTgt spid="3164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16429"/>
                                        </p:tgtEl>
                                        <p:attrNameLst>
                                          <p:attrName>style.visibility</p:attrName>
                                        </p:attrNameLst>
                                      </p:cBhvr>
                                      <p:to>
                                        <p:strVal val="visible"/>
                                      </p:to>
                                    </p:set>
                                    <p:animEffect transition="in" filter="blinds(horizontal)">
                                      <p:cBhvr>
                                        <p:cTn id="47" dur="500"/>
                                        <p:tgtEl>
                                          <p:spTgt spid="3164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316430">
                                            <p:txEl>
                                              <p:pRg st="0" end="0"/>
                                            </p:txEl>
                                          </p:spTgt>
                                        </p:tgtEl>
                                        <p:attrNameLst>
                                          <p:attrName>style.visibility</p:attrName>
                                        </p:attrNameLst>
                                      </p:cBhvr>
                                      <p:to>
                                        <p:strVal val="visible"/>
                                      </p:to>
                                    </p:set>
                                    <p:animEffect transition="in" filter="box(in)">
                                      <p:cBhvr>
                                        <p:cTn id="52" dur="500"/>
                                        <p:tgtEl>
                                          <p:spTgt spid="316430">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16431"/>
                                        </p:tgtEl>
                                        <p:attrNameLst>
                                          <p:attrName>style.visibility</p:attrName>
                                        </p:attrNameLst>
                                      </p:cBhvr>
                                      <p:to>
                                        <p:strVal val="visible"/>
                                      </p:to>
                                    </p:set>
                                    <p:animEffect transition="in" filter="blinds(horizontal)">
                                      <p:cBhvr>
                                        <p:cTn id="57" dur="500"/>
                                        <p:tgtEl>
                                          <p:spTgt spid="31643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316432"/>
                                        </p:tgtEl>
                                        <p:attrNameLst>
                                          <p:attrName>style.visibility</p:attrName>
                                        </p:attrNameLst>
                                      </p:cBhvr>
                                      <p:to>
                                        <p:strVal val="visible"/>
                                      </p:to>
                                    </p:set>
                                    <p:anim calcmode="lin" valueType="num">
                                      <p:cBhvr additive="base">
                                        <p:cTn id="62" dur="500" fill="hold"/>
                                        <p:tgtEl>
                                          <p:spTgt spid="316432"/>
                                        </p:tgtEl>
                                        <p:attrNameLst>
                                          <p:attrName>ppt_x</p:attrName>
                                        </p:attrNameLst>
                                      </p:cBhvr>
                                      <p:tavLst>
                                        <p:tav tm="0">
                                          <p:val>
                                            <p:strVal val="0-#ppt_w/2"/>
                                          </p:val>
                                        </p:tav>
                                        <p:tav tm="100000">
                                          <p:val>
                                            <p:strVal val="#ppt_x"/>
                                          </p:val>
                                        </p:tav>
                                      </p:tavLst>
                                    </p:anim>
                                    <p:anim calcmode="lin" valueType="num">
                                      <p:cBhvr additive="base">
                                        <p:cTn id="63" dur="500" fill="hold"/>
                                        <p:tgtEl>
                                          <p:spTgt spid="316432"/>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316433">
                                            <p:txEl>
                                              <p:pRg st="0" end="0"/>
                                            </p:txEl>
                                          </p:spTgt>
                                        </p:tgtEl>
                                        <p:attrNameLst>
                                          <p:attrName>style.visibility</p:attrName>
                                        </p:attrNameLst>
                                      </p:cBhvr>
                                      <p:to>
                                        <p:strVal val="visible"/>
                                      </p:to>
                                    </p:set>
                                    <p:animEffect transition="in" filter="box(in)">
                                      <p:cBhvr>
                                        <p:cTn id="68" dur="500"/>
                                        <p:tgtEl>
                                          <p:spTgt spid="3164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3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ChangeArrowheads="1"/>
          </p:cNvSpPr>
          <p:nvPr/>
        </p:nvSpPr>
        <p:spPr bwMode="auto">
          <a:xfrm>
            <a:off x="827088" y="1052513"/>
            <a:ext cx="77771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ea typeface="楷体" panose="02010609060101010101" pitchFamily="49" charset="-122"/>
              </a:rPr>
              <a:t>注意：若对非对称开腔，则应按照往返一次进行讨论！</a:t>
            </a:r>
          </a:p>
        </p:txBody>
      </p:sp>
      <p:sp>
        <p:nvSpPr>
          <p:cNvPr id="317445" name="Text Box 5"/>
          <p:cNvSpPr txBox="1">
            <a:spLocks noChangeArrowheads="1"/>
          </p:cNvSpPr>
          <p:nvPr/>
        </p:nvSpPr>
        <p:spPr bwMode="auto">
          <a:xfrm>
            <a:off x="755650" y="2205038"/>
            <a:ext cx="79216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50000"/>
              </a:lnSpc>
              <a:spcBef>
                <a:spcPct val="0"/>
              </a:spcBef>
            </a:pPr>
            <a:r>
              <a:rPr kumimoji="0" lang="zh-CN" altLang="en-US" sz="2800" dirty="0">
                <a:latin typeface="楷体" panose="02010609060101010101" pitchFamily="49" charset="-122"/>
                <a:ea typeface="楷体" panose="02010609060101010101" pitchFamily="49" charset="-122"/>
                <a:sym typeface="Symbol" pitchFamily="18" charset="2"/>
              </a:rPr>
              <a:t>结论： </a:t>
            </a:r>
            <a:r>
              <a:rPr kumimoji="0" lang="zh-CN" altLang="en-US" sz="2800" i="1" dirty="0">
                <a:latin typeface="楷体" panose="02010609060101010101" pitchFamily="49" charset="-122"/>
                <a:ea typeface="楷体" panose="02010609060101010101" pitchFamily="49" charset="-122"/>
                <a:sym typeface="Symbol" pitchFamily="18" charset="2"/>
              </a:rPr>
              <a:t></a:t>
            </a:r>
            <a:r>
              <a:rPr kumimoji="0" lang="zh-CN" altLang="en-US" sz="2800" dirty="0">
                <a:latin typeface="楷体" panose="02010609060101010101" pitchFamily="49" charset="-122"/>
                <a:ea typeface="楷体" panose="02010609060101010101" pitchFamily="49" charset="-122"/>
                <a:sym typeface="Symbol" pitchFamily="18" charset="2"/>
              </a:rPr>
              <a:t> 的模反映单程或往返一次的相对功率损</a:t>
            </a:r>
          </a:p>
          <a:p>
            <a:pPr eaLnBrk="1" hangingPunct="1">
              <a:lnSpc>
                <a:spcPct val="150000"/>
              </a:lnSpc>
              <a:spcBef>
                <a:spcPct val="0"/>
              </a:spcBef>
            </a:pPr>
            <a:r>
              <a:rPr kumimoji="0" lang="zh-CN" altLang="en-US" sz="2800" dirty="0">
                <a:latin typeface="楷体" panose="02010609060101010101" pitchFamily="49" charset="-122"/>
                <a:ea typeface="楷体" panose="02010609060101010101" pitchFamily="49" charset="-122"/>
                <a:sym typeface="Symbol" pitchFamily="18" charset="2"/>
              </a:rPr>
              <a:t>      耗，辐角反映单程或往返一次的总相移，</a:t>
            </a:r>
          </a:p>
          <a:p>
            <a:pPr eaLnBrk="1" hangingPunct="1">
              <a:lnSpc>
                <a:spcPct val="150000"/>
              </a:lnSpc>
              <a:spcBef>
                <a:spcPct val="0"/>
              </a:spcBef>
            </a:pPr>
            <a:r>
              <a:rPr kumimoji="0" lang="zh-CN" altLang="en-US" sz="2800" dirty="0">
                <a:latin typeface="楷体" panose="02010609060101010101" pitchFamily="49" charset="-122"/>
                <a:ea typeface="楷体" panose="02010609060101010101" pitchFamily="49" charset="-122"/>
                <a:sym typeface="Symbol" pitchFamily="18" charset="2"/>
              </a:rPr>
              <a:t>      从而决定谐振频率。</a:t>
            </a:r>
          </a:p>
        </p:txBody>
      </p:sp>
    </p:spTree>
    <p:extLst>
      <p:ext uri="{BB962C8B-B14F-4D97-AF65-F5344CB8AC3E}">
        <p14:creationId xmlns:p14="http://schemas.microsoft.com/office/powerpoint/2010/main" val="30108534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7442"/>
                                        </p:tgtEl>
                                        <p:attrNameLst>
                                          <p:attrName>style.visibility</p:attrName>
                                        </p:attrNameLst>
                                      </p:cBhvr>
                                      <p:to>
                                        <p:strVal val="visible"/>
                                      </p:to>
                                    </p:set>
                                    <p:animEffect transition="in" filter="box(in)">
                                      <p:cBhvr>
                                        <p:cTn id="7" dur="500"/>
                                        <p:tgtEl>
                                          <p:spTgt spid="317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17445">
                                            <p:txEl>
                                              <p:pRg st="0" end="0"/>
                                            </p:txEl>
                                          </p:spTgt>
                                        </p:tgtEl>
                                        <p:attrNameLst>
                                          <p:attrName>style.visibility</p:attrName>
                                        </p:attrNameLst>
                                      </p:cBhvr>
                                      <p:to>
                                        <p:strVal val="visible"/>
                                      </p:to>
                                    </p:set>
                                    <p:animEffect transition="in" filter="box(in)">
                                      <p:cBhvr>
                                        <p:cTn id="12" dur="500"/>
                                        <p:tgtEl>
                                          <p:spTgt spid="31744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17445">
                                            <p:txEl>
                                              <p:pRg st="1" end="1"/>
                                            </p:txEl>
                                          </p:spTgt>
                                        </p:tgtEl>
                                        <p:attrNameLst>
                                          <p:attrName>style.visibility</p:attrName>
                                        </p:attrNameLst>
                                      </p:cBhvr>
                                      <p:to>
                                        <p:strVal val="visible"/>
                                      </p:to>
                                    </p:set>
                                    <p:animEffect transition="in" filter="box(in)">
                                      <p:cBhvr>
                                        <p:cTn id="17" dur="500"/>
                                        <p:tgtEl>
                                          <p:spTgt spid="31744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17445">
                                            <p:txEl>
                                              <p:pRg st="2" end="2"/>
                                            </p:txEl>
                                          </p:spTgt>
                                        </p:tgtEl>
                                        <p:attrNameLst>
                                          <p:attrName>style.visibility</p:attrName>
                                        </p:attrNameLst>
                                      </p:cBhvr>
                                      <p:to>
                                        <p:strVal val="visible"/>
                                      </p:to>
                                    </p:set>
                                    <p:animEffect transition="in" filter="box(in)">
                                      <p:cBhvr>
                                        <p:cTn id="22" dur="500"/>
                                        <p:tgtEl>
                                          <p:spTgt spid="3174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2" name="Text Box 4"/>
          <p:cNvSpPr txBox="1">
            <a:spLocks noChangeArrowheads="1"/>
          </p:cNvSpPr>
          <p:nvPr/>
        </p:nvSpPr>
        <p:spPr bwMode="auto">
          <a:xfrm>
            <a:off x="395288" y="260350"/>
            <a:ext cx="7559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solidFill>
                  <a:srgbClr val="CC3300"/>
                </a:solidFill>
                <a:ea typeface="楷体" panose="02010609060101010101" pitchFamily="49" charset="-122"/>
              </a:rPr>
              <a:t>六、分离变量法</a:t>
            </a:r>
            <a:endParaRPr kumimoji="0" lang="zh-CN" altLang="en-US" sz="2800" dirty="0">
              <a:solidFill>
                <a:srgbClr val="CC3300"/>
              </a:solidFill>
              <a:latin typeface="Times New Roman" pitchFamily="18" charset="0"/>
              <a:ea typeface="楷体" panose="02010609060101010101" pitchFamily="49" charset="-122"/>
              <a:sym typeface="Symbol" pitchFamily="18" charset="2"/>
            </a:endParaRPr>
          </a:p>
        </p:txBody>
      </p:sp>
      <p:sp>
        <p:nvSpPr>
          <p:cNvPr id="329733" name="Text Box 5"/>
          <p:cNvSpPr txBox="1">
            <a:spLocks noChangeArrowheads="1"/>
          </p:cNvSpPr>
          <p:nvPr/>
        </p:nvSpPr>
        <p:spPr bwMode="auto">
          <a:xfrm>
            <a:off x="684213" y="908050"/>
            <a:ext cx="7559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、求解自再现模方程的思路</a:t>
            </a:r>
            <a:endParaRPr kumimoji="0" lang="zh-CN" altLang="en-US" sz="2800" dirty="0">
              <a:latin typeface="楷体" panose="02010609060101010101" pitchFamily="49" charset="-122"/>
              <a:ea typeface="楷体" panose="02010609060101010101" pitchFamily="49" charset="-122"/>
              <a:sym typeface="Symbol" pitchFamily="18" charset="2"/>
            </a:endParaRPr>
          </a:p>
        </p:txBody>
      </p:sp>
      <p:sp>
        <p:nvSpPr>
          <p:cNvPr id="329734" name="Text Box 6"/>
          <p:cNvSpPr txBox="1">
            <a:spLocks noChangeArrowheads="1"/>
          </p:cNvSpPr>
          <p:nvPr/>
        </p:nvSpPr>
        <p:spPr bwMode="auto">
          <a:xfrm>
            <a:off x="827088" y="1557338"/>
            <a:ext cx="77771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buFontTx/>
              <a:buAutoNum type="arabicParenBoth"/>
            </a:pPr>
            <a:r>
              <a:rPr kumimoji="0" lang="zh-CN" altLang="en-US" sz="2800" dirty="0">
                <a:latin typeface="楷体" panose="02010609060101010101" pitchFamily="49" charset="-122"/>
                <a:ea typeface="楷体" panose="02010609060101010101" pitchFamily="49" charset="-122"/>
              </a:rPr>
              <a:t>由开腔的具体结构，给出方程的具体形式并做简化</a:t>
            </a:r>
            <a:endParaRPr kumimoji="0" lang="zh-CN" altLang="en-US" sz="2800" dirty="0">
              <a:latin typeface="楷体" panose="02010609060101010101" pitchFamily="49" charset="-122"/>
              <a:ea typeface="楷体" panose="02010609060101010101" pitchFamily="49" charset="-122"/>
              <a:sym typeface="Symbol" pitchFamily="18" charset="2"/>
            </a:endParaRPr>
          </a:p>
        </p:txBody>
      </p:sp>
      <p:sp>
        <p:nvSpPr>
          <p:cNvPr id="329735" name="Text Box 7"/>
          <p:cNvSpPr txBox="1">
            <a:spLocks noChangeArrowheads="1"/>
          </p:cNvSpPr>
          <p:nvPr/>
        </p:nvSpPr>
        <p:spPr bwMode="auto">
          <a:xfrm>
            <a:off x="1619250" y="2781300"/>
            <a:ext cx="5976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具体做法：由对称性引入适当坐标系</a:t>
            </a:r>
            <a:endParaRPr kumimoji="0" lang="zh-CN" altLang="en-US" sz="2800" dirty="0">
              <a:latin typeface="Times New Roman" pitchFamily="18" charset="0"/>
              <a:ea typeface="楷体" panose="02010609060101010101" pitchFamily="49" charset="-122"/>
              <a:sym typeface="Symbol" pitchFamily="18" charset="2"/>
            </a:endParaRPr>
          </a:p>
        </p:txBody>
      </p:sp>
      <p:sp>
        <p:nvSpPr>
          <p:cNvPr id="329736" name="Text Box 8"/>
          <p:cNvSpPr txBox="1">
            <a:spLocks noChangeArrowheads="1"/>
          </p:cNvSpPr>
          <p:nvPr/>
        </p:nvSpPr>
        <p:spPr bwMode="auto">
          <a:xfrm>
            <a:off x="1258888" y="3860800"/>
            <a:ext cx="698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由 </a:t>
            </a:r>
            <a:r>
              <a:rPr kumimoji="0" lang="el-GR" altLang="zh-CN" sz="2800" b="0" dirty="0">
                <a:latin typeface="楷体" panose="02010609060101010101" pitchFamily="49" charset="-122"/>
                <a:ea typeface="楷体" panose="02010609060101010101" pitchFamily="49" charset="-122"/>
              </a:rPr>
              <a:t>λ</a:t>
            </a:r>
            <a:r>
              <a:rPr kumimoji="0" lang="en-US" altLang="zh-CN" sz="2800" b="0"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a:t>
            </a:r>
            <a:r>
              <a:rPr kumimoji="0" lang="en-US" altLang="zh-CN" sz="2800" dirty="0">
                <a:latin typeface="楷体" panose="02010609060101010101" pitchFamily="49" charset="-122"/>
                <a:ea typeface="楷体" panose="02010609060101010101" pitchFamily="49" charset="-122"/>
              </a:rPr>
              <a:t>a</a:t>
            </a:r>
            <a:r>
              <a:rPr kumimoji="0" lang="zh-CN" altLang="en-US" sz="2800" dirty="0">
                <a:latin typeface="楷体" panose="02010609060101010101" pitchFamily="49" charset="-122"/>
                <a:ea typeface="楷体" panose="02010609060101010101" pitchFamily="49" charset="-122"/>
              </a:rPr>
              <a:t>、</a:t>
            </a:r>
            <a:r>
              <a:rPr kumimoji="0" lang="en-US" altLang="zh-CN" sz="2800" i="1" dirty="0">
                <a:latin typeface="楷体" panose="02010609060101010101" pitchFamily="49" charset="-122"/>
                <a:ea typeface="楷体" panose="02010609060101010101" pitchFamily="49" charset="-122"/>
              </a:rPr>
              <a:t>L</a:t>
            </a:r>
            <a:r>
              <a:rPr kumimoji="0" lang="zh-CN" altLang="en-US" sz="2800" dirty="0">
                <a:latin typeface="楷体" panose="02010609060101010101" pitchFamily="49" charset="-122"/>
                <a:ea typeface="楷体" panose="02010609060101010101" pitchFamily="49" charset="-122"/>
              </a:rPr>
              <a:t>的数量级关系 ，将积分核</a:t>
            </a:r>
            <a:r>
              <a:rPr kumimoji="0" lang="zh-CN" altLang="en-US" sz="2800" dirty="0">
                <a:latin typeface="Times New Roman" pitchFamily="18" charset="0"/>
              </a:rPr>
              <a:t>                          </a:t>
            </a:r>
            <a:endParaRPr kumimoji="0" lang="zh-CN" altLang="el-GR" sz="2800" dirty="0">
              <a:latin typeface="Times New Roman" pitchFamily="18" charset="0"/>
            </a:endParaRPr>
          </a:p>
        </p:txBody>
      </p:sp>
      <p:graphicFrame>
        <p:nvGraphicFramePr>
          <p:cNvPr id="329737" name="Object 9"/>
          <p:cNvGraphicFramePr>
            <a:graphicFrameLocks noChangeAspect="1"/>
          </p:cNvGraphicFramePr>
          <p:nvPr/>
        </p:nvGraphicFramePr>
        <p:xfrm>
          <a:off x="1331913" y="4508500"/>
          <a:ext cx="2376487" cy="565150"/>
        </p:xfrm>
        <a:graphic>
          <a:graphicData uri="http://schemas.openxmlformats.org/presentationml/2006/ole">
            <mc:AlternateContent xmlns:mc="http://schemas.openxmlformats.org/markup-compatibility/2006">
              <mc:Choice xmlns:v="urn:schemas-microsoft-com:vml" Requires="v">
                <p:oleObj spid="_x0000_s79875" name="公式" r:id="rId3" imgW="838080" imgH="215640" progId="Equation.3">
                  <p:embed/>
                </p:oleObj>
              </mc:Choice>
              <mc:Fallback>
                <p:oleObj name="公式" r:id="rId3" imgW="8380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508500"/>
                        <a:ext cx="2376487" cy="565150"/>
                      </a:xfrm>
                      <a:prstGeom prst="rect">
                        <a:avLst/>
                      </a:prstGeom>
                      <a:solidFill>
                        <a:srgbClr val="FF9900">
                          <a:alpha val="56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738" name="Text Box 10"/>
          <p:cNvSpPr txBox="1">
            <a:spLocks noChangeArrowheads="1"/>
          </p:cNvSpPr>
          <p:nvPr/>
        </p:nvSpPr>
        <p:spPr bwMode="auto">
          <a:xfrm>
            <a:off x="3708400" y="4508500"/>
            <a:ext cx="3421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做泰勒展开</a:t>
            </a:r>
            <a:endParaRPr kumimoji="0" lang="zh-CN" altLang="en-US" sz="2800" dirty="0">
              <a:latin typeface="Times New Roman" pitchFamily="18" charset="0"/>
              <a:ea typeface="楷体" panose="02010609060101010101" pitchFamily="49" charset="-122"/>
              <a:sym typeface="Symbol" pitchFamily="18" charset="2"/>
            </a:endParaRPr>
          </a:p>
        </p:txBody>
      </p:sp>
      <p:sp>
        <p:nvSpPr>
          <p:cNvPr id="329739" name="AutoShape 11"/>
          <p:cNvSpPr>
            <a:spLocks noChangeArrowheads="1"/>
          </p:cNvSpPr>
          <p:nvPr/>
        </p:nvSpPr>
        <p:spPr bwMode="auto">
          <a:xfrm>
            <a:off x="4140200" y="3429000"/>
            <a:ext cx="215900" cy="287338"/>
          </a:xfrm>
          <a:prstGeom prst="downArrow">
            <a:avLst>
              <a:gd name="adj1" fmla="val 50000"/>
              <a:gd name="adj2" fmla="val 33272"/>
            </a:avLst>
          </a:prstGeom>
          <a:solidFill>
            <a:srgbClr val="FFFF00"/>
          </a:solidFill>
          <a:ln w="38100">
            <a:solidFill>
              <a:srgbClr val="FF0000"/>
            </a:solidFill>
            <a:miter lim="800000"/>
            <a:headEnd/>
            <a:tailEnd/>
          </a:ln>
        </p:spPr>
        <p:txBody>
          <a:bodyPr vert="eaVert"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329741" name="Text Box 13"/>
          <p:cNvSpPr txBox="1">
            <a:spLocks noChangeArrowheads="1"/>
          </p:cNvSpPr>
          <p:nvPr/>
        </p:nvSpPr>
        <p:spPr bwMode="auto">
          <a:xfrm>
            <a:off x="1187450" y="5516563"/>
            <a:ext cx="7559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ea typeface="楷体" panose="02010609060101010101" pitchFamily="49" charset="-122"/>
              </a:rPr>
              <a:t>舍去展开式中无关紧要的高阶小量，从而将方程</a:t>
            </a:r>
            <a:r>
              <a:rPr kumimoji="0" lang="zh-CN" altLang="en-US" sz="2800" dirty="0">
                <a:latin typeface="Times New Roman" pitchFamily="18" charset="0"/>
                <a:ea typeface="楷体" panose="02010609060101010101" pitchFamily="49" charset="-122"/>
              </a:rPr>
              <a:t>简化</a:t>
            </a:r>
          </a:p>
        </p:txBody>
      </p:sp>
      <p:sp>
        <p:nvSpPr>
          <p:cNvPr id="329742" name="AutoShape 14"/>
          <p:cNvSpPr>
            <a:spLocks noChangeArrowheads="1"/>
          </p:cNvSpPr>
          <p:nvPr/>
        </p:nvSpPr>
        <p:spPr bwMode="auto">
          <a:xfrm>
            <a:off x="4140200" y="5084763"/>
            <a:ext cx="215900" cy="287337"/>
          </a:xfrm>
          <a:prstGeom prst="downArrow">
            <a:avLst>
              <a:gd name="adj1" fmla="val 50000"/>
              <a:gd name="adj2" fmla="val 33272"/>
            </a:avLst>
          </a:prstGeom>
          <a:solidFill>
            <a:srgbClr val="FFFF00"/>
          </a:solidFill>
          <a:ln w="38100">
            <a:solidFill>
              <a:srgbClr val="FF0000"/>
            </a:solidFill>
            <a:miter lim="800000"/>
            <a:headEnd/>
            <a:tailEnd/>
          </a:ln>
        </p:spPr>
        <p:txBody>
          <a:bodyPr vert="eaVert"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Tree>
    <p:extLst>
      <p:ext uri="{BB962C8B-B14F-4D97-AF65-F5344CB8AC3E}">
        <p14:creationId xmlns:p14="http://schemas.microsoft.com/office/powerpoint/2010/main" val="3666501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9732">
                                            <p:txEl>
                                              <p:pRg st="0" end="0"/>
                                            </p:txEl>
                                          </p:spTgt>
                                        </p:tgtEl>
                                        <p:attrNameLst>
                                          <p:attrName>style.visibility</p:attrName>
                                        </p:attrNameLst>
                                      </p:cBhvr>
                                      <p:to>
                                        <p:strVal val="visible"/>
                                      </p:to>
                                    </p:set>
                                    <p:animEffect transition="in" filter="box(in)">
                                      <p:cBhvr>
                                        <p:cTn id="7" dur="500"/>
                                        <p:tgtEl>
                                          <p:spTgt spid="3297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29733">
                                            <p:txEl>
                                              <p:pRg st="0" end="0"/>
                                            </p:txEl>
                                          </p:spTgt>
                                        </p:tgtEl>
                                        <p:attrNameLst>
                                          <p:attrName>style.visibility</p:attrName>
                                        </p:attrNameLst>
                                      </p:cBhvr>
                                      <p:to>
                                        <p:strVal val="visible"/>
                                      </p:to>
                                    </p:set>
                                    <p:animEffect transition="in" filter="box(in)">
                                      <p:cBhvr>
                                        <p:cTn id="12" dur="500"/>
                                        <p:tgtEl>
                                          <p:spTgt spid="3297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29734">
                                            <p:txEl>
                                              <p:pRg st="0" end="0"/>
                                            </p:txEl>
                                          </p:spTgt>
                                        </p:tgtEl>
                                        <p:attrNameLst>
                                          <p:attrName>style.visibility</p:attrName>
                                        </p:attrNameLst>
                                      </p:cBhvr>
                                      <p:to>
                                        <p:strVal val="visible"/>
                                      </p:to>
                                    </p:set>
                                    <p:animEffect transition="in" filter="box(in)">
                                      <p:cBhvr>
                                        <p:cTn id="17" dur="500"/>
                                        <p:tgtEl>
                                          <p:spTgt spid="32973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29735">
                                            <p:txEl>
                                              <p:pRg st="0" end="0"/>
                                            </p:txEl>
                                          </p:spTgt>
                                        </p:tgtEl>
                                        <p:attrNameLst>
                                          <p:attrName>style.visibility</p:attrName>
                                        </p:attrNameLst>
                                      </p:cBhvr>
                                      <p:to>
                                        <p:strVal val="visible"/>
                                      </p:to>
                                    </p:set>
                                    <p:animEffect transition="in" filter="box(in)">
                                      <p:cBhvr>
                                        <p:cTn id="22" dur="500"/>
                                        <p:tgtEl>
                                          <p:spTgt spid="32973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29739"/>
                                        </p:tgtEl>
                                        <p:attrNameLst>
                                          <p:attrName>style.visibility</p:attrName>
                                        </p:attrNameLst>
                                      </p:cBhvr>
                                      <p:to>
                                        <p:strVal val="visible"/>
                                      </p:to>
                                    </p:set>
                                    <p:animEffect transition="in" filter="box(in)">
                                      <p:cBhvr>
                                        <p:cTn id="27" dur="500"/>
                                        <p:tgtEl>
                                          <p:spTgt spid="329739"/>
                                        </p:tgtEl>
                                      </p:cBhvr>
                                    </p:animEffect>
                                  </p:childTnLst>
                                </p:cTn>
                              </p:par>
                              <p:par>
                                <p:cTn id="28" presetID="3" presetClass="entr" presetSubtype="10" fill="hold" nodeType="withEffect">
                                  <p:stCondLst>
                                    <p:cond delay="0"/>
                                  </p:stCondLst>
                                  <p:childTnLst>
                                    <p:set>
                                      <p:cBhvr>
                                        <p:cTn id="29" dur="1" fill="hold">
                                          <p:stCondLst>
                                            <p:cond delay="0"/>
                                          </p:stCondLst>
                                        </p:cTn>
                                        <p:tgtEl>
                                          <p:spTgt spid="329737"/>
                                        </p:tgtEl>
                                        <p:attrNameLst>
                                          <p:attrName>style.visibility</p:attrName>
                                        </p:attrNameLst>
                                      </p:cBhvr>
                                      <p:to>
                                        <p:strVal val="visible"/>
                                      </p:to>
                                    </p:set>
                                    <p:animEffect transition="in" filter="blinds(horizontal)">
                                      <p:cBhvr>
                                        <p:cTn id="30" dur="500"/>
                                        <p:tgtEl>
                                          <p:spTgt spid="32973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29736"/>
                                        </p:tgtEl>
                                        <p:attrNameLst>
                                          <p:attrName>style.visibility</p:attrName>
                                        </p:attrNameLst>
                                      </p:cBhvr>
                                      <p:to>
                                        <p:strVal val="visible"/>
                                      </p:to>
                                    </p:set>
                                    <p:animEffect transition="in" filter="blinds(horizontal)">
                                      <p:cBhvr>
                                        <p:cTn id="33" dur="500"/>
                                        <p:tgtEl>
                                          <p:spTgt spid="32973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29738"/>
                                        </p:tgtEl>
                                        <p:attrNameLst>
                                          <p:attrName>style.visibility</p:attrName>
                                        </p:attrNameLst>
                                      </p:cBhvr>
                                      <p:to>
                                        <p:strVal val="visible"/>
                                      </p:to>
                                    </p:set>
                                    <p:animEffect transition="in" filter="blinds(horizontal)">
                                      <p:cBhvr>
                                        <p:cTn id="36" dur="500"/>
                                        <p:tgtEl>
                                          <p:spTgt spid="3297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29742"/>
                                        </p:tgtEl>
                                        <p:attrNameLst>
                                          <p:attrName>style.visibility</p:attrName>
                                        </p:attrNameLst>
                                      </p:cBhvr>
                                      <p:to>
                                        <p:strVal val="visible"/>
                                      </p:to>
                                    </p:set>
                                    <p:animEffect transition="in" filter="box(in)">
                                      <p:cBhvr>
                                        <p:cTn id="41" dur="500"/>
                                        <p:tgtEl>
                                          <p:spTgt spid="32974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329741">
                                            <p:txEl>
                                              <p:pRg st="0" end="0"/>
                                            </p:txEl>
                                          </p:spTgt>
                                        </p:tgtEl>
                                        <p:attrNameLst>
                                          <p:attrName>style.visibility</p:attrName>
                                        </p:attrNameLst>
                                      </p:cBhvr>
                                      <p:to>
                                        <p:strVal val="visible"/>
                                      </p:to>
                                    </p:set>
                                    <p:animEffect transition="in" filter="box(in)">
                                      <p:cBhvr>
                                        <p:cTn id="46" dur="500"/>
                                        <p:tgtEl>
                                          <p:spTgt spid="3297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6" grpId="0"/>
      <p:bldP spid="329738" grpId="0"/>
      <p:bldP spid="329739" grpId="0" animBg="1"/>
      <p:bldP spid="32974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Text Box 4"/>
          <p:cNvSpPr txBox="1">
            <a:spLocks noChangeArrowheads="1"/>
          </p:cNvSpPr>
          <p:nvPr/>
        </p:nvSpPr>
        <p:spPr bwMode="auto">
          <a:xfrm>
            <a:off x="898525" y="1192213"/>
            <a:ext cx="7559675" cy="98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10000"/>
              </a:lnSpc>
              <a:spcBef>
                <a:spcPct val="0"/>
              </a:spcBef>
            </a:pPr>
            <a:r>
              <a:rPr kumimoji="0" lang="en-US" altLang="zh-CN" sz="2800" dirty="0">
                <a:latin typeface="楷体" panose="02010609060101010101" pitchFamily="49" charset="-122"/>
                <a:ea typeface="楷体" panose="02010609060101010101" pitchFamily="49" charset="-122"/>
              </a:rPr>
              <a:t>(2) </a:t>
            </a:r>
            <a:r>
              <a:rPr kumimoji="0" lang="zh-CN" altLang="en-US" sz="2800" dirty="0">
                <a:latin typeface="楷体" panose="02010609060101010101" pitchFamily="49" charset="-122"/>
                <a:ea typeface="楷体" panose="02010609060101010101" pitchFamily="49" charset="-122"/>
              </a:rPr>
              <a:t>进行变量分离，将化简后的积分方程化为两个单元函数的积分方程。</a:t>
            </a:r>
          </a:p>
        </p:txBody>
      </p:sp>
      <p:sp>
        <p:nvSpPr>
          <p:cNvPr id="318469" name="Text Box 5"/>
          <p:cNvSpPr txBox="1">
            <a:spLocks noChangeArrowheads="1"/>
          </p:cNvSpPr>
          <p:nvPr/>
        </p:nvSpPr>
        <p:spPr bwMode="auto">
          <a:xfrm>
            <a:off x="755650" y="2420938"/>
            <a:ext cx="7559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、可行性分析</a:t>
            </a:r>
            <a:endParaRPr kumimoji="0" lang="zh-CN" altLang="en-US" sz="2800" dirty="0">
              <a:latin typeface="楷体" panose="02010609060101010101" pitchFamily="49" charset="-122"/>
              <a:ea typeface="楷体" panose="02010609060101010101" pitchFamily="49" charset="-122"/>
              <a:sym typeface="Symbol" pitchFamily="18" charset="2"/>
            </a:endParaRPr>
          </a:p>
        </p:txBody>
      </p:sp>
      <p:sp>
        <p:nvSpPr>
          <p:cNvPr id="318470" name="Rectangle 6"/>
          <p:cNvSpPr>
            <a:spLocks noChangeArrowheads="1"/>
          </p:cNvSpPr>
          <p:nvPr/>
        </p:nvSpPr>
        <p:spPr bwMode="auto">
          <a:xfrm>
            <a:off x="971550" y="3213100"/>
            <a:ext cx="76327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lnSpc>
                <a:spcPct val="120000"/>
              </a:lnSpc>
              <a:spcBef>
                <a:spcPct val="0"/>
              </a:spcBef>
            </a:pPr>
            <a:r>
              <a:rPr kumimoji="0" lang="zh-CN" altLang="en-US" sz="2800" dirty="0">
                <a:latin typeface="楷体" panose="02010609060101010101" pitchFamily="49" charset="-122"/>
                <a:ea typeface="楷体" panose="02010609060101010101" pitchFamily="49" charset="-122"/>
              </a:rPr>
              <a:t>计算表明，对矩形及圆形平面镜腔、共焦球面或抛物面腔和一般球面镜腔等几种常见的几何结构，以上的简化和变量分离是可能的！</a:t>
            </a:r>
          </a:p>
        </p:txBody>
      </p:sp>
    </p:spTree>
    <p:extLst>
      <p:ext uri="{BB962C8B-B14F-4D97-AF65-F5344CB8AC3E}">
        <p14:creationId xmlns:p14="http://schemas.microsoft.com/office/powerpoint/2010/main" val="12008264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Effect transition="in" filter="checkerboard(across)">
                                      <p:cBhvr>
                                        <p:cTn id="7" dur="500"/>
                                        <p:tgtEl>
                                          <p:spTgt spid="318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18469">
                                            <p:txEl>
                                              <p:pRg st="0" end="0"/>
                                            </p:txEl>
                                          </p:spTgt>
                                        </p:tgtEl>
                                        <p:attrNameLst>
                                          <p:attrName>style.visibility</p:attrName>
                                        </p:attrNameLst>
                                      </p:cBhvr>
                                      <p:to>
                                        <p:strVal val="visible"/>
                                      </p:to>
                                    </p:set>
                                    <p:animEffect transition="in" filter="box(in)">
                                      <p:cBhvr>
                                        <p:cTn id="12" dur="500"/>
                                        <p:tgtEl>
                                          <p:spTgt spid="31846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18470">
                                            <p:txEl>
                                              <p:pRg st="0" end="0"/>
                                            </p:txEl>
                                          </p:spTgt>
                                        </p:tgtEl>
                                        <p:attrNameLst>
                                          <p:attrName>style.visibility</p:attrName>
                                        </p:attrNameLst>
                                      </p:cBhvr>
                                      <p:to>
                                        <p:strVal val="visible"/>
                                      </p:to>
                                    </p:set>
                                    <p:animEffect transition="in" filter="box(in)">
                                      <p:cBhvr>
                                        <p:cTn id="17" dur="500"/>
                                        <p:tgtEl>
                                          <p:spTgt spid="3184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9" name="Text Box 7"/>
          <p:cNvSpPr txBox="1">
            <a:spLocks noChangeArrowheads="1"/>
          </p:cNvSpPr>
          <p:nvPr/>
        </p:nvSpPr>
        <p:spPr bwMode="auto">
          <a:xfrm>
            <a:off x="755650" y="1052513"/>
            <a:ext cx="7559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、方程简化和分离变量的事例分析</a:t>
            </a:r>
            <a:endParaRPr kumimoji="0" lang="zh-CN" altLang="en-US" sz="2800" dirty="0">
              <a:latin typeface="楷体" panose="02010609060101010101" pitchFamily="49" charset="-122"/>
              <a:ea typeface="楷体" panose="02010609060101010101" pitchFamily="49" charset="-122"/>
              <a:sym typeface="Symbol" pitchFamily="18" charset="2"/>
            </a:endParaRPr>
          </a:p>
        </p:txBody>
      </p:sp>
      <p:sp>
        <p:nvSpPr>
          <p:cNvPr id="330760" name="Text Box 8"/>
          <p:cNvSpPr txBox="1">
            <a:spLocks noChangeArrowheads="1"/>
          </p:cNvSpPr>
          <p:nvPr/>
        </p:nvSpPr>
        <p:spPr bwMode="auto">
          <a:xfrm>
            <a:off x="684213" y="1916113"/>
            <a:ext cx="7559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(1) </a:t>
            </a:r>
            <a:r>
              <a:rPr kumimoji="0" lang="zh-CN" altLang="en-US" sz="2800" dirty="0">
                <a:latin typeface="楷体" panose="02010609060101010101" pitchFamily="49" charset="-122"/>
                <a:ea typeface="楷体" panose="02010609060101010101" pitchFamily="49" charset="-122"/>
              </a:rPr>
              <a:t>对称矩形平面镜腔 </a:t>
            </a:r>
            <a:r>
              <a:rPr kumimoji="0" lang="en-US" altLang="zh-CN" sz="2800" dirty="0">
                <a:latin typeface="楷体" panose="02010609060101010101" pitchFamily="49" charset="-122"/>
                <a:ea typeface="楷体" panose="02010609060101010101" pitchFamily="49" charset="-122"/>
              </a:rPr>
              <a:t>( 2a×2b )</a:t>
            </a:r>
            <a:endParaRPr kumimoji="0" lang="en-US" altLang="zh-CN" sz="2800" dirty="0">
              <a:latin typeface="楷体" panose="02010609060101010101" pitchFamily="49" charset="-122"/>
              <a:ea typeface="楷体" panose="02010609060101010101" pitchFamily="49" charset="-122"/>
              <a:sym typeface="Symbol" pitchFamily="18" charset="2"/>
            </a:endParaRPr>
          </a:p>
        </p:txBody>
      </p:sp>
      <p:graphicFrame>
        <p:nvGraphicFramePr>
          <p:cNvPr id="330761" name="Object 9"/>
          <p:cNvGraphicFramePr>
            <a:graphicFrameLocks noChangeAspect="1"/>
          </p:cNvGraphicFramePr>
          <p:nvPr/>
        </p:nvGraphicFramePr>
        <p:xfrm>
          <a:off x="6011863" y="4005263"/>
          <a:ext cx="2628900" cy="531812"/>
        </p:xfrm>
        <a:graphic>
          <a:graphicData uri="http://schemas.openxmlformats.org/presentationml/2006/ole">
            <mc:AlternateContent xmlns:mc="http://schemas.openxmlformats.org/markup-compatibility/2006">
              <mc:Choice xmlns:v="urn:schemas-microsoft-com:vml" Requires="v">
                <p:oleObj spid="_x0000_s80899" name="公式" r:id="rId3" imgW="927000" imgH="203040" progId="Equation.3">
                  <p:embed/>
                </p:oleObj>
              </mc:Choice>
              <mc:Fallback>
                <p:oleObj name="公式" r:id="rId3" imgW="9270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4005263"/>
                        <a:ext cx="2628900" cy="531812"/>
                      </a:xfrm>
                      <a:prstGeom prst="rect">
                        <a:avLst/>
                      </a:prstGeom>
                      <a:solidFill>
                        <a:srgbClr val="FFFF00">
                          <a:alpha val="61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0762" name="Text Box 10"/>
          <p:cNvSpPr txBox="1">
            <a:spLocks noChangeArrowheads="1"/>
          </p:cNvSpPr>
          <p:nvPr/>
        </p:nvSpPr>
        <p:spPr bwMode="auto">
          <a:xfrm>
            <a:off x="6156325" y="3286125"/>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数量关系：</a:t>
            </a:r>
            <a:endParaRPr kumimoji="0" lang="zh-CN" altLang="en-US" sz="2800" dirty="0">
              <a:latin typeface="Times New Roman" pitchFamily="18" charset="0"/>
              <a:ea typeface="楷体" panose="02010609060101010101" pitchFamily="49" charset="-122"/>
              <a:sym typeface="Symbol" pitchFamily="18" charset="2"/>
            </a:endParaRPr>
          </a:p>
        </p:txBody>
      </p:sp>
      <p:pic>
        <p:nvPicPr>
          <p:cNvPr id="33076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997200"/>
            <a:ext cx="4752975"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3277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0759">
                                            <p:txEl>
                                              <p:pRg st="0" end="0"/>
                                            </p:txEl>
                                          </p:spTgt>
                                        </p:tgtEl>
                                        <p:attrNameLst>
                                          <p:attrName>style.visibility</p:attrName>
                                        </p:attrNameLst>
                                      </p:cBhvr>
                                      <p:to>
                                        <p:strVal val="visible"/>
                                      </p:to>
                                    </p:set>
                                    <p:animEffect transition="in" filter="box(in)">
                                      <p:cBhvr>
                                        <p:cTn id="7" dur="500"/>
                                        <p:tgtEl>
                                          <p:spTgt spid="3307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30760">
                                            <p:txEl>
                                              <p:pRg st="0" end="0"/>
                                            </p:txEl>
                                          </p:spTgt>
                                        </p:tgtEl>
                                        <p:attrNameLst>
                                          <p:attrName>style.visibility</p:attrName>
                                        </p:attrNameLst>
                                      </p:cBhvr>
                                      <p:to>
                                        <p:strVal val="visible"/>
                                      </p:to>
                                    </p:set>
                                    <p:animEffect transition="in" filter="box(in)">
                                      <p:cBhvr>
                                        <p:cTn id="12" dur="500"/>
                                        <p:tgtEl>
                                          <p:spTgt spid="33076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0" presetClass="entr" presetSubtype="0" decel="100000" fill="hold" nodeType="clickEffect">
                                  <p:stCondLst>
                                    <p:cond delay="0"/>
                                  </p:stCondLst>
                                  <p:childTnLst>
                                    <p:set>
                                      <p:cBhvr>
                                        <p:cTn id="16" dur="1" fill="hold">
                                          <p:stCondLst>
                                            <p:cond delay="0"/>
                                          </p:stCondLst>
                                        </p:cTn>
                                        <p:tgtEl>
                                          <p:spTgt spid="330763"/>
                                        </p:tgtEl>
                                        <p:attrNameLst>
                                          <p:attrName>style.visibility</p:attrName>
                                        </p:attrNameLst>
                                      </p:cBhvr>
                                      <p:to>
                                        <p:strVal val="visible"/>
                                      </p:to>
                                    </p:set>
                                    <p:anim calcmode="lin" valueType="num">
                                      <p:cBhvr>
                                        <p:cTn id="17" dur="1000" fill="hold"/>
                                        <p:tgtEl>
                                          <p:spTgt spid="330763"/>
                                        </p:tgtEl>
                                        <p:attrNameLst>
                                          <p:attrName>ppt_w</p:attrName>
                                        </p:attrNameLst>
                                      </p:cBhvr>
                                      <p:tavLst>
                                        <p:tav tm="0">
                                          <p:val>
                                            <p:strVal val="#ppt_w+.3"/>
                                          </p:val>
                                        </p:tav>
                                        <p:tav tm="100000">
                                          <p:val>
                                            <p:strVal val="#ppt_w"/>
                                          </p:val>
                                        </p:tav>
                                      </p:tavLst>
                                    </p:anim>
                                    <p:anim calcmode="lin" valueType="num">
                                      <p:cBhvr>
                                        <p:cTn id="18" dur="1000" fill="hold"/>
                                        <p:tgtEl>
                                          <p:spTgt spid="330763"/>
                                        </p:tgtEl>
                                        <p:attrNameLst>
                                          <p:attrName>ppt_h</p:attrName>
                                        </p:attrNameLst>
                                      </p:cBhvr>
                                      <p:tavLst>
                                        <p:tav tm="0">
                                          <p:val>
                                            <p:strVal val="#ppt_h"/>
                                          </p:val>
                                        </p:tav>
                                        <p:tav tm="100000">
                                          <p:val>
                                            <p:strVal val="#ppt_h"/>
                                          </p:val>
                                        </p:tav>
                                      </p:tavLst>
                                    </p:anim>
                                    <p:animEffect transition="in" filter="fade">
                                      <p:cBhvr>
                                        <p:cTn id="19" dur="1000"/>
                                        <p:tgtEl>
                                          <p:spTgt spid="3307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330762">
                                            <p:txEl>
                                              <p:pRg st="0" end="0"/>
                                            </p:txEl>
                                          </p:spTgt>
                                        </p:tgtEl>
                                        <p:attrNameLst>
                                          <p:attrName>style.visibility</p:attrName>
                                        </p:attrNameLst>
                                      </p:cBhvr>
                                      <p:to>
                                        <p:strVal val="visible"/>
                                      </p:to>
                                    </p:set>
                                    <p:animEffect transition="in" filter="box(in)">
                                      <p:cBhvr>
                                        <p:cTn id="24" dur="500"/>
                                        <p:tgtEl>
                                          <p:spTgt spid="330762">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330761"/>
                                        </p:tgtEl>
                                        <p:attrNameLst>
                                          <p:attrName>style.visibility</p:attrName>
                                        </p:attrNameLst>
                                      </p:cBhvr>
                                      <p:to>
                                        <p:strVal val="visible"/>
                                      </p:to>
                                    </p:set>
                                    <p:animEffect transition="in" filter="checkerboard(across)">
                                      <p:cBhvr>
                                        <p:cTn id="29" dur="500"/>
                                        <p:tgtEl>
                                          <p:spTgt spid="330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490" name="Object 2"/>
          <p:cNvGraphicFramePr>
            <a:graphicFrameLocks noChangeAspect="1"/>
          </p:cNvGraphicFramePr>
          <p:nvPr/>
        </p:nvGraphicFramePr>
        <p:xfrm>
          <a:off x="684213" y="1341438"/>
          <a:ext cx="4175125" cy="679450"/>
        </p:xfrm>
        <a:graphic>
          <a:graphicData uri="http://schemas.openxmlformats.org/presentationml/2006/ole">
            <mc:AlternateContent xmlns:mc="http://schemas.openxmlformats.org/markup-compatibility/2006">
              <mc:Choice xmlns:v="urn:schemas-microsoft-com:vml" Requires="v">
                <p:oleObj spid="_x0000_s81927" name="公式" r:id="rId3" imgW="1790640" imgH="291960" progId="Equation.3">
                  <p:embed/>
                </p:oleObj>
              </mc:Choice>
              <mc:Fallback>
                <p:oleObj name="公式" r:id="rId3" imgW="1790640" imgH="291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341438"/>
                        <a:ext cx="4175125" cy="6794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94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0"/>
            <a:ext cx="5834062"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9494" name="Object 6"/>
          <p:cNvGraphicFramePr>
            <a:graphicFrameLocks noChangeAspect="1"/>
          </p:cNvGraphicFramePr>
          <p:nvPr/>
        </p:nvGraphicFramePr>
        <p:xfrm>
          <a:off x="935038" y="2060575"/>
          <a:ext cx="7958137" cy="1235075"/>
        </p:xfrm>
        <a:graphic>
          <a:graphicData uri="http://schemas.openxmlformats.org/presentationml/2006/ole">
            <mc:AlternateContent xmlns:mc="http://schemas.openxmlformats.org/markup-compatibility/2006">
              <mc:Choice xmlns:v="urn:schemas-microsoft-com:vml" Requires="v">
                <p:oleObj spid="_x0000_s81928" name="公式" r:id="rId6" imgW="3949560" imgH="533160" progId="Equation.3">
                  <p:embed/>
                </p:oleObj>
              </mc:Choice>
              <mc:Fallback>
                <p:oleObj name="公式" r:id="rId6" imgW="3949560" imgH="5331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038" y="2060575"/>
                        <a:ext cx="7958137" cy="12350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495" name="Text Box 7"/>
          <p:cNvSpPr txBox="1">
            <a:spLocks noChangeArrowheads="1"/>
          </p:cNvSpPr>
          <p:nvPr/>
        </p:nvSpPr>
        <p:spPr bwMode="auto">
          <a:xfrm>
            <a:off x="468313" y="3429000"/>
            <a:ext cx="1944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若满足：</a:t>
            </a:r>
            <a:endParaRPr kumimoji="0" lang="zh-CN" altLang="en-US" sz="2800" dirty="0">
              <a:latin typeface="Times New Roman" pitchFamily="18" charset="0"/>
              <a:ea typeface="楷体" panose="02010609060101010101" pitchFamily="49" charset="-122"/>
              <a:sym typeface="Symbol" pitchFamily="18" charset="2"/>
            </a:endParaRPr>
          </a:p>
        </p:txBody>
      </p:sp>
      <p:graphicFrame>
        <p:nvGraphicFramePr>
          <p:cNvPr id="319496" name="Object 8"/>
          <p:cNvGraphicFramePr>
            <a:graphicFrameLocks noChangeAspect="1"/>
          </p:cNvGraphicFramePr>
          <p:nvPr/>
        </p:nvGraphicFramePr>
        <p:xfrm>
          <a:off x="2051050" y="3284538"/>
          <a:ext cx="3455988" cy="908050"/>
        </p:xfrm>
        <a:graphic>
          <a:graphicData uri="http://schemas.openxmlformats.org/presentationml/2006/ole">
            <mc:AlternateContent xmlns:mc="http://schemas.openxmlformats.org/markup-compatibility/2006">
              <mc:Choice xmlns:v="urn:schemas-microsoft-com:vml" Requires="v">
                <p:oleObj spid="_x0000_s81929" name="公式" r:id="rId8" imgW="1650960" imgH="469800" progId="Equation.3">
                  <p:embed/>
                </p:oleObj>
              </mc:Choice>
              <mc:Fallback>
                <p:oleObj name="公式" r:id="rId8" imgW="1650960" imgH="469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050" y="3284538"/>
                        <a:ext cx="3455988" cy="908050"/>
                      </a:xfrm>
                      <a:prstGeom prst="rect">
                        <a:avLst/>
                      </a:prstGeom>
                      <a:solidFill>
                        <a:srgbClr val="FF00FF">
                          <a:alpha val="47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9497" name="Text Box 9"/>
          <p:cNvSpPr txBox="1">
            <a:spLocks noChangeArrowheads="1"/>
          </p:cNvSpPr>
          <p:nvPr/>
        </p:nvSpPr>
        <p:spPr bwMode="auto">
          <a:xfrm>
            <a:off x="5724525" y="3500438"/>
            <a:ext cx="3419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可做菲涅耳近似：</a:t>
            </a:r>
            <a:endParaRPr kumimoji="0" lang="zh-CN" altLang="en-US" sz="2800" dirty="0">
              <a:latin typeface="Times New Roman" pitchFamily="18" charset="0"/>
              <a:ea typeface="楷体" panose="02010609060101010101" pitchFamily="49" charset="-122"/>
              <a:sym typeface="Symbol" pitchFamily="18" charset="2"/>
            </a:endParaRPr>
          </a:p>
        </p:txBody>
      </p:sp>
      <p:graphicFrame>
        <p:nvGraphicFramePr>
          <p:cNvPr id="319498" name="Object 10"/>
          <p:cNvGraphicFramePr>
            <a:graphicFrameLocks noChangeAspect="1"/>
          </p:cNvGraphicFramePr>
          <p:nvPr/>
        </p:nvGraphicFramePr>
        <p:xfrm>
          <a:off x="1835150" y="4221163"/>
          <a:ext cx="5329238" cy="1217612"/>
        </p:xfrm>
        <a:graphic>
          <a:graphicData uri="http://schemas.openxmlformats.org/presentationml/2006/ole">
            <mc:AlternateContent xmlns:mc="http://schemas.openxmlformats.org/markup-compatibility/2006">
              <mc:Choice xmlns:v="urn:schemas-microsoft-com:vml" Requires="v">
                <p:oleObj spid="_x0000_s81930" name="公式" r:id="rId10" imgW="1523880" imgH="380880" progId="Equation.3">
                  <p:embed/>
                </p:oleObj>
              </mc:Choice>
              <mc:Fallback>
                <p:oleObj name="公式" r:id="rId10" imgW="1523880" imgH="3808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4221163"/>
                        <a:ext cx="5329238" cy="12176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499" name="Object 11"/>
          <p:cNvGraphicFramePr>
            <a:graphicFrameLocks noGrp="1" noChangeAspect="1"/>
          </p:cNvGraphicFramePr>
          <p:nvPr>
            <p:ph/>
          </p:nvPr>
        </p:nvGraphicFramePr>
        <p:xfrm>
          <a:off x="2843213" y="5300663"/>
          <a:ext cx="4608512" cy="1292225"/>
        </p:xfrm>
        <a:graphic>
          <a:graphicData uri="http://schemas.openxmlformats.org/presentationml/2006/ole">
            <mc:AlternateContent xmlns:mc="http://schemas.openxmlformats.org/markup-compatibility/2006">
              <mc:Choice xmlns:v="urn:schemas-microsoft-com:vml" Requires="v">
                <p:oleObj spid="_x0000_s81931" name="公式" r:id="rId12" imgW="1358640" imgH="380880" progId="Equation.3">
                  <p:embed/>
                </p:oleObj>
              </mc:Choice>
              <mc:Fallback>
                <p:oleObj name="公式" r:id="rId12" imgW="1358640" imgH="380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43213" y="5300663"/>
                        <a:ext cx="4608512" cy="12922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328404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19493"/>
                                        </p:tgtEl>
                                        <p:attrNameLst>
                                          <p:attrName>style.visibility</p:attrName>
                                        </p:attrNameLst>
                                      </p:cBhvr>
                                      <p:to>
                                        <p:strVal val="visible"/>
                                      </p:to>
                                    </p:set>
                                    <p:anim calcmode="lin" valueType="num">
                                      <p:cBhvr>
                                        <p:cTn id="7" dur="1000" fill="hold"/>
                                        <p:tgtEl>
                                          <p:spTgt spid="319493"/>
                                        </p:tgtEl>
                                        <p:attrNameLst>
                                          <p:attrName>ppt_w</p:attrName>
                                        </p:attrNameLst>
                                      </p:cBhvr>
                                      <p:tavLst>
                                        <p:tav tm="0">
                                          <p:val>
                                            <p:strVal val="#ppt_w*0.70"/>
                                          </p:val>
                                        </p:tav>
                                        <p:tav tm="100000">
                                          <p:val>
                                            <p:strVal val="#ppt_w"/>
                                          </p:val>
                                        </p:tav>
                                      </p:tavLst>
                                    </p:anim>
                                    <p:anim calcmode="lin" valueType="num">
                                      <p:cBhvr>
                                        <p:cTn id="8" dur="1000" fill="hold"/>
                                        <p:tgtEl>
                                          <p:spTgt spid="319493"/>
                                        </p:tgtEl>
                                        <p:attrNameLst>
                                          <p:attrName>ppt_h</p:attrName>
                                        </p:attrNameLst>
                                      </p:cBhvr>
                                      <p:tavLst>
                                        <p:tav tm="0">
                                          <p:val>
                                            <p:strVal val="#ppt_h"/>
                                          </p:val>
                                        </p:tav>
                                        <p:tav tm="100000">
                                          <p:val>
                                            <p:strVal val="#ppt_h"/>
                                          </p:val>
                                        </p:tav>
                                      </p:tavLst>
                                    </p:anim>
                                    <p:animEffect transition="in" filter="fade">
                                      <p:cBhvr>
                                        <p:cTn id="9" dur="1000"/>
                                        <p:tgtEl>
                                          <p:spTgt spid="31949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319490"/>
                                        </p:tgtEl>
                                        <p:attrNameLst>
                                          <p:attrName>style.visibility</p:attrName>
                                        </p:attrNameLst>
                                      </p:cBhvr>
                                      <p:to>
                                        <p:strVal val="visible"/>
                                      </p:to>
                                    </p:set>
                                    <p:animEffect transition="in" filter="blinds(horizontal)">
                                      <p:cBhvr>
                                        <p:cTn id="14" dur="500"/>
                                        <p:tgtEl>
                                          <p:spTgt spid="31949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319494"/>
                                        </p:tgtEl>
                                        <p:attrNameLst>
                                          <p:attrName>style.visibility</p:attrName>
                                        </p:attrNameLst>
                                      </p:cBhvr>
                                      <p:to>
                                        <p:strVal val="visible"/>
                                      </p:to>
                                    </p:set>
                                    <p:animEffect transition="in" filter="blinds(horizontal)">
                                      <p:cBhvr>
                                        <p:cTn id="19" dur="500"/>
                                        <p:tgtEl>
                                          <p:spTgt spid="31949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319495">
                                            <p:txEl>
                                              <p:pRg st="0" end="0"/>
                                            </p:txEl>
                                          </p:spTgt>
                                        </p:tgtEl>
                                        <p:attrNameLst>
                                          <p:attrName>style.visibility</p:attrName>
                                        </p:attrNameLst>
                                      </p:cBhvr>
                                      <p:to>
                                        <p:strVal val="visible"/>
                                      </p:to>
                                    </p:set>
                                    <p:animEffect transition="in" filter="box(in)">
                                      <p:cBhvr>
                                        <p:cTn id="24" dur="500"/>
                                        <p:tgtEl>
                                          <p:spTgt spid="319495">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319496"/>
                                        </p:tgtEl>
                                        <p:attrNameLst>
                                          <p:attrName>style.visibility</p:attrName>
                                        </p:attrNameLst>
                                      </p:cBhvr>
                                      <p:to>
                                        <p:strVal val="visible"/>
                                      </p:to>
                                    </p:set>
                                    <p:animEffect transition="in" filter="checkerboard(across)">
                                      <p:cBhvr>
                                        <p:cTn id="29" dur="500"/>
                                        <p:tgtEl>
                                          <p:spTgt spid="3194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319497">
                                            <p:txEl>
                                              <p:pRg st="0" end="0"/>
                                            </p:txEl>
                                          </p:spTgt>
                                        </p:tgtEl>
                                        <p:attrNameLst>
                                          <p:attrName>style.visibility</p:attrName>
                                        </p:attrNameLst>
                                      </p:cBhvr>
                                      <p:to>
                                        <p:strVal val="visible"/>
                                      </p:to>
                                    </p:set>
                                    <p:animEffect transition="in" filter="box(in)">
                                      <p:cBhvr>
                                        <p:cTn id="34" dur="500"/>
                                        <p:tgtEl>
                                          <p:spTgt spid="319497">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19498"/>
                                        </p:tgtEl>
                                        <p:attrNameLst>
                                          <p:attrName>style.visibility</p:attrName>
                                        </p:attrNameLst>
                                      </p:cBhvr>
                                      <p:to>
                                        <p:strVal val="visible"/>
                                      </p:to>
                                    </p:set>
                                    <p:animEffect transition="in" filter="blinds(horizontal)">
                                      <p:cBhvr>
                                        <p:cTn id="39" dur="500"/>
                                        <p:tgtEl>
                                          <p:spTgt spid="31949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19499"/>
                                        </p:tgtEl>
                                        <p:attrNameLst>
                                          <p:attrName>style.visibility</p:attrName>
                                        </p:attrNameLst>
                                      </p:cBhvr>
                                      <p:to>
                                        <p:strVal val="visible"/>
                                      </p:to>
                                    </p:set>
                                    <p:animEffect transition="in" filter="blinds(horizontal)">
                                      <p:cBhvr>
                                        <p:cTn id="44" dur="500"/>
                                        <p:tgtEl>
                                          <p:spTgt spid="319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Text Box 4"/>
          <p:cNvSpPr txBox="1">
            <a:spLocks noChangeArrowheads="1"/>
          </p:cNvSpPr>
          <p:nvPr/>
        </p:nvSpPr>
        <p:spPr bwMode="auto">
          <a:xfrm>
            <a:off x="250825" y="620713"/>
            <a:ext cx="2808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solidFill>
                  <a:srgbClr val="FF0066"/>
                </a:solidFill>
                <a:latin typeface="Times New Roman" pitchFamily="18" charset="0"/>
                <a:ea typeface="楷体" panose="02010609060101010101" pitchFamily="49" charset="-122"/>
              </a:rPr>
              <a:t>则模方程变为：</a:t>
            </a:r>
            <a:endParaRPr kumimoji="0" lang="zh-CN" altLang="en-US" sz="2800" dirty="0">
              <a:solidFill>
                <a:srgbClr val="FF0066"/>
              </a:solidFill>
              <a:latin typeface="Times New Roman" pitchFamily="18" charset="0"/>
              <a:ea typeface="楷体" panose="02010609060101010101" pitchFamily="49" charset="-122"/>
              <a:sym typeface="Symbol" pitchFamily="18" charset="2"/>
            </a:endParaRPr>
          </a:p>
        </p:txBody>
      </p:sp>
      <p:graphicFrame>
        <p:nvGraphicFramePr>
          <p:cNvPr id="320517" name="Object 5"/>
          <p:cNvGraphicFramePr>
            <a:graphicFrameLocks noChangeAspect="1"/>
          </p:cNvGraphicFramePr>
          <p:nvPr/>
        </p:nvGraphicFramePr>
        <p:xfrm>
          <a:off x="215900" y="1125538"/>
          <a:ext cx="8928100" cy="1373187"/>
        </p:xfrm>
        <a:graphic>
          <a:graphicData uri="http://schemas.openxmlformats.org/presentationml/2006/ole">
            <mc:AlternateContent xmlns:mc="http://schemas.openxmlformats.org/markup-compatibility/2006">
              <mc:Choice xmlns:v="urn:schemas-microsoft-com:vml" Requires="v">
                <p:oleObj spid="_x0000_s82951" name="公式" r:id="rId3" imgW="3288960" imgH="545760" progId="Equation.3">
                  <p:embed/>
                </p:oleObj>
              </mc:Choice>
              <mc:Fallback>
                <p:oleObj name="公式" r:id="rId3" imgW="3288960" imgH="545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1125538"/>
                        <a:ext cx="8928100" cy="1373187"/>
                      </a:xfrm>
                      <a:prstGeom prst="rect">
                        <a:avLst/>
                      </a:prstGeom>
                      <a:solidFill>
                        <a:srgbClr val="FFFF66">
                          <a:alpha val="72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18" name="Text Box 6"/>
          <p:cNvSpPr txBox="1">
            <a:spLocks noChangeArrowheads="1"/>
          </p:cNvSpPr>
          <p:nvPr/>
        </p:nvSpPr>
        <p:spPr bwMode="auto">
          <a:xfrm>
            <a:off x="323850" y="2565400"/>
            <a:ext cx="2700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solidFill>
                  <a:srgbClr val="FF0066"/>
                </a:solidFill>
                <a:latin typeface="Times New Roman" pitchFamily="18" charset="0"/>
                <a:ea typeface="楷体" panose="02010609060101010101" pitchFamily="49" charset="-122"/>
              </a:rPr>
              <a:t>分离变量，令：</a:t>
            </a:r>
            <a:endParaRPr kumimoji="0" lang="zh-CN" altLang="en-US" sz="2800" dirty="0">
              <a:solidFill>
                <a:srgbClr val="FF0066"/>
              </a:solidFill>
              <a:latin typeface="Times New Roman" pitchFamily="18" charset="0"/>
              <a:ea typeface="楷体" panose="02010609060101010101" pitchFamily="49" charset="-122"/>
              <a:sym typeface="Symbol" pitchFamily="18" charset="2"/>
            </a:endParaRPr>
          </a:p>
        </p:txBody>
      </p:sp>
      <p:graphicFrame>
        <p:nvGraphicFramePr>
          <p:cNvPr id="320519" name="Object 7"/>
          <p:cNvGraphicFramePr>
            <a:graphicFrameLocks noChangeAspect="1"/>
          </p:cNvGraphicFramePr>
          <p:nvPr/>
        </p:nvGraphicFramePr>
        <p:xfrm>
          <a:off x="2268538" y="2997200"/>
          <a:ext cx="4105275" cy="627063"/>
        </p:xfrm>
        <a:graphic>
          <a:graphicData uri="http://schemas.openxmlformats.org/presentationml/2006/ole">
            <mc:AlternateContent xmlns:mc="http://schemas.openxmlformats.org/markup-compatibility/2006">
              <mc:Choice xmlns:v="urn:schemas-microsoft-com:vml" Requires="v">
                <p:oleObj spid="_x0000_s82952" name="公式" r:id="rId5" imgW="1091880" imgH="215640" progId="Equation.3">
                  <p:embed/>
                </p:oleObj>
              </mc:Choice>
              <mc:Fallback>
                <p:oleObj name="公式" r:id="rId5" imgW="10918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2997200"/>
                        <a:ext cx="4105275" cy="6270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0520" name="Object 8"/>
          <p:cNvGraphicFramePr>
            <a:graphicFrameLocks noChangeAspect="1"/>
          </p:cNvGraphicFramePr>
          <p:nvPr/>
        </p:nvGraphicFramePr>
        <p:xfrm>
          <a:off x="6572250" y="2928938"/>
          <a:ext cx="2089150" cy="681037"/>
        </p:xfrm>
        <a:graphic>
          <a:graphicData uri="http://schemas.openxmlformats.org/presentationml/2006/ole">
            <mc:AlternateContent xmlns:mc="http://schemas.openxmlformats.org/markup-compatibility/2006">
              <mc:Choice xmlns:v="urn:schemas-microsoft-com:vml" Requires="v">
                <p:oleObj spid="_x0000_s82953" name="公式" r:id="rId7" imgW="571320" imgH="241200" progId="Equation.3">
                  <p:embed/>
                </p:oleObj>
              </mc:Choice>
              <mc:Fallback>
                <p:oleObj name="公式" r:id="rId7" imgW="57132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2250" y="2928938"/>
                        <a:ext cx="2089150" cy="68103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0521" name="Text Box 9"/>
          <p:cNvSpPr txBox="1">
            <a:spLocks noChangeArrowheads="1"/>
          </p:cNvSpPr>
          <p:nvPr/>
        </p:nvSpPr>
        <p:spPr bwMode="auto">
          <a:xfrm>
            <a:off x="142875" y="4508500"/>
            <a:ext cx="2700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solidFill>
                  <a:schemeClr val="accent2"/>
                </a:solidFill>
                <a:latin typeface="Times New Roman" pitchFamily="18" charset="0"/>
                <a:ea typeface="楷体" panose="02010609060101010101" pitchFamily="49" charset="-122"/>
              </a:rPr>
              <a:t>则积分核为：</a:t>
            </a:r>
            <a:endParaRPr kumimoji="0" lang="zh-CN" altLang="en-US" sz="2800" dirty="0">
              <a:solidFill>
                <a:schemeClr val="accent2"/>
              </a:solidFill>
              <a:latin typeface="Times New Roman" pitchFamily="18" charset="0"/>
              <a:ea typeface="楷体" panose="02010609060101010101" pitchFamily="49" charset="-122"/>
              <a:sym typeface="Symbol" pitchFamily="18" charset="2"/>
            </a:endParaRPr>
          </a:p>
        </p:txBody>
      </p:sp>
      <p:graphicFrame>
        <p:nvGraphicFramePr>
          <p:cNvPr id="320522" name="Object 10"/>
          <p:cNvGraphicFramePr>
            <a:graphicFrameLocks noChangeAspect="1"/>
          </p:cNvGraphicFramePr>
          <p:nvPr/>
        </p:nvGraphicFramePr>
        <p:xfrm>
          <a:off x="2339975" y="3644900"/>
          <a:ext cx="6119813" cy="1336675"/>
        </p:xfrm>
        <a:graphic>
          <a:graphicData uri="http://schemas.openxmlformats.org/presentationml/2006/ole">
            <mc:AlternateContent xmlns:mc="http://schemas.openxmlformats.org/markup-compatibility/2006">
              <mc:Choice xmlns:v="urn:schemas-microsoft-com:vml" Requires="v">
                <p:oleObj spid="_x0000_s82954" name="公式" r:id="rId9" imgW="1930320" imgH="545760" progId="Equation.3">
                  <p:embed/>
                </p:oleObj>
              </mc:Choice>
              <mc:Fallback>
                <p:oleObj name="公式" r:id="rId9" imgW="1930320" imgH="5457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3644900"/>
                        <a:ext cx="6119813" cy="1336675"/>
                      </a:xfrm>
                      <a:prstGeom prst="rect">
                        <a:avLst/>
                      </a:prstGeom>
                      <a:solidFill>
                        <a:srgbClr val="FF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0523" name="Object 11"/>
          <p:cNvGraphicFramePr>
            <a:graphicFrameLocks noChangeAspect="1"/>
          </p:cNvGraphicFramePr>
          <p:nvPr/>
        </p:nvGraphicFramePr>
        <p:xfrm>
          <a:off x="2360613" y="5013325"/>
          <a:ext cx="6099175" cy="1336675"/>
        </p:xfrm>
        <a:graphic>
          <a:graphicData uri="http://schemas.openxmlformats.org/presentationml/2006/ole">
            <mc:AlternateContent xmlns:mc="http://schemas.openxmlformats.org/markup-compatibility/2006">
              <mc:Choice xmlns:v="urn:schemas-microsoft-com:vml" Requires="v">
                <p:oleObj spid="_x0000_s82955" name="公式" r:id="rId11" imgW="1968480" imgH="545760" progId="Equation.3">
                  <p:embed/>
                </p:oleObj>
              </mc:Choice>
              <mc:Fallback>
                <p:oleObj name="公式" r:id="rId11" imgW="1968480" imgH="5457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0613" y="5013325"/>
                        <a:ext cx="6099175" cy="1336675"/>
                      </a:xfrm>
                      <a:prstGeom prst="rect">
                        <a:avLst/>
                      </a:prstGeom>
                      <a:solidFill>
                        <a:srgbClr val="00FFFF">
                          <a:alpha val="78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532059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0516">
                                            <p:txEl>
                                              <p:pRg st="0" end="0"/>
                                            </p:txEl>
                                          </p:spTgt>
                                        </p:tgtEl>
                                        <p:attrNameLst>
                                          <p:attrName>style.visibility</p:attrName>
                                        </p:attrNameLst>
                                      </p:cBhvr>
                                      <p:to>
                                        <p:strVal val="visible"/>
                                      </p:to>
                                    </p:set>
                                    <p:animEffect transition="in" filter="box(in)">
                                      <p:cBhvr>
                                        <p:cTn id="7" dur="500"/>
                                        <p:tgtEl>
                                          <p:spTgt spid="3205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20518">
                                            <p:txEl>
                                              <p:pRg st="0" end="0"/>
                                            </p:txEl>
                                          </p:spTgt>
                                        </p:tgtEl>
                                        <p:attrNameLst>
                                          <p:attrName>style.visibility</p:attrName>
                                        </p:attrNameLst>
                                      </p:cBhvr>
                                      <p:to>
                                        <p:strVal val="visible"/>
                                      </p:to>
                                    </p:set>
                                    <p:animEffect transition="in" filter="box(in)">
                                      <p:cBhvr>
                                        <p:cTn id="17" dur="500"/>
                                        <p:tgtEl>
                                          <p:spTgt spid="32051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0519"/>
                                        </p:tgtEl>
                                        <p:attrNameLst>
                                          <p:attrName>style.visibility</p:attrName>
                                        </p:attrNameLst>
                                      </p:cBhvr>
                                      <p:to>
                                        <p:strVal val="visible"/>
                                      </p:to>
                                    </p:set>
                                    <p:animEffect transition="in" filter="blinds(horizontal)">
                                      <p:cBhvr>
                                        <p:cTn id="22" dur="500"/>
                                        <p:tgtEl>
                                          <p:spTgt spid="3205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0520"/>
                                        </p:tgtEl>
                                        <p:attrNameLst>
                                          <p:attrName>style.visibility</p:attrName>
                                        </p:attrNameLst>
                                      </p:cBhvr>
                                      <p:to>
                                        <p:strVal val="visible"/>
                                      </p:to>
                                    </p:set>
                                    <p:animEffect transition="in" filter="blinds(horizontal)">
                                      <p:cBhvr>
                                        <p:cTn id="27" dur="500"/>
                                        <p:tgtEl>
                                          <p:spTgt spid="3205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20521">
                                            <p:txEl>
                                              <p:pRg st="0" end="0"/>
                                            </p:txEl>
                                          </p:spTgt>
                                        </p:tgtEl>
                                        <p:attrNameLst>
                                          <p:attrName>style.visibility</p:attrName>
                                        </p:attrNameLst>
                                      </p:cBhvr>
                                      <p:to>
                                        <p:strVal val="visible"/>
                                      </p:to>
                                    </p:set>
                                    <p:animEffect transition="in" filter="box(in)">
                                      <p:cBhvr>
                                        <p:cTn id="32" dur="500"/>
                                        <p:tgtEl>
                                          <p:spTgt spid="32052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0522"/>
                                        </p:tgtEl>
                                        <p:attrNameLst>
                                          <p:attrName>style.visibility</p:attrName>
                                        </p:attrNameLst>
                                      </p:cBhvr>
                                      <p:to>
                                        <p:strVal val="visible"/>
                                      </p:to>
                                    </p:set>
                                    <p:animEffect transition="in" filter="blinds(horizontal)">
                                      <p:cBhvr>
                                        <p:cTn id="37" dur="500"/>
                                        <p:tgtEl>
                                          <p:spTgt spid="3205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20523"/>
                                        </p:tgtEl>
                                        <p:attrNameLst>
                                          <p:attrName>style.visibility</p:attrName>
                                        </p:attrNameLst>
                                      </p:cBhvr>
                                      <p:to>
                                        <p:strVal val="visible"/>
                                      </p:to>
                                    </p:set>
                                    <p:animEffect transition="in" filter="blinds(horizontal)">
                                      <p:cBhvr>
                                        <p:cTn id="42" dur="500"/>
                                        <p:tgtEl>
                                          <p:spTgt spid="320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611188" y="765175"/>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4</a:t>
            </a:r>
            <a:r>
              <a:rPr kumimoji="0" lang="zh-CN" altLang="en-US" sz="2800" dirty="0">
                <a:latin typeface="楷体" panose="02010609060101010101" pitchFamily="49" charset="-122"/>
                <a:ea typeface="楷体" panose="02010609060101010101" pitchFamily="49" charset="-122"/>
              </a:rPr>
              <a:t>、其他：简单腔、复合腔；高损腔、低损腔；折叠腔、环形腔；行波腔、驻波腔等。</a:t>
            </a:r>
          </a:p>
        </p:txBody>
      </p:sp>
      <p:sp>
        <p:nvSpPr>
          <p:cNvPr id="242691" name="Rectangle 3"/>
          <p:cNvSpPr>
            <a:spLocks noChangeArrowheads="1"/>
          </p:cNvSpPr>
          <p:nvPr/>
        </p:nvSpPr>
        <p:spPr bwMode="auto">
          <a:xfrm>
            <a:off x="1042988" y="1916113"/>
            <a:ext cx="7345362" cy="4249737"/>
          </a:xfrm>
          <a:prstGeom prst="rect">
            <a:avLst/>
          </a:prstGeom>
          <a:solidFill>
            <a:schemeClr val="tx1">
              <a:alpha val="0"/>
            </a:schemeClr>
          </a:solidFill>
          <a:ln w="9525">
            <a:solidFill>
              <a:srgbClr val="FF6600"/>
            </a:solidFill>
            <a:miter lim="800000"/>
            <a:headEnd/>
            <a:tailEnd/>
          </a:ln>
        </p:spPr>
        <p:txBody>
          <a:bodyPr wrap="none" anchor="ct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graphicFrame>
        <p:nvGraphicFramePr>
          <p:cNvPr id="242692" name="Object 4"/>
          <p:cNvGraphicFramePr>
            <a:graphicFrameLocks noChangeAspect="1"/>
          </p:cNvGraphicFramePr>
          <p:nvPr/>
        </p:nvGraphicFramePr>
        <p:xfrm>
          <a:off x="4932363" y="2781300"/>
          <a:ext cx="1822450" cy="1557338"/>
        </p:xfrm>
        <a:graphic>
          <a:graphicData uri="http://schemas.openxmlformats.org/presentationml/2006/ole">
            <mc:AlternateContent xmlns:mc="http://schemas.openxmlformats.org/markup-compatibility/2006">
              <mc:Choice xmlns:v="urn:schemas-microsoft-com:vml" Requires="v">
                <p:oleObj spid="_x0000_s1037" name="VISIO" r:id="rId3" imgW="5518800" imgH="4702680" progId="Visio.Drawing.6">
                  <p:embed/>
                </p:oleObj>
              </mc:Choice>
              <mc:Fallback>
                <p:oleObj name="VISIO" r:id="rId3" imgW="5518800" imgH="470268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781300"/>
                        <a:ext cx="1822450" cy="1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p:cNvGrpSpPr>
            <a:grpSpLocks/>
          </p:cNvGrpSpPr>
          <p:nvPr/>
        </p:nvGrpSpPr>
        <p:grpSpPr bwMode="auto">
          <a:xfrm>
            <a:off x="1547813" y="2997200"/>
            <a:ext cx="1555750" cy="1276350"/>
            <a:chOff x="4464" y="528"/>
            <a:chExt cx="960" cy="804"/>
          </a:xfrm>
        </p:grpSpPr>
        <p:graphicFrame>
          <p:nvGraphicFramePr>
            <p:cNvPr id="1027" name="Object 6"/>
            <p:cNvGraphicFramePr>
              <a:graphicFrameLocks noChangeAspect="1"/>
            </p:cNvGraphicFramePr>
            <p:nvPr/>
          </p:nvGraphicFramePr>
          <p:xfrm>
            <a:off x="4464" y="528"/>
            <a:ext cx="960" cy="804"/>
          </p:xfrm>
          <a:graphic>
            <a:graphicData uri="http://schemas.openxmlformats.org/presentationml/2006/ole">
              <mc:AlternateContent xmlns:mc="http://schemas.openxmlformats.org/markup-compatibility/2006">
                <mc:Choice xmlns:v="urn:schemas-microsoft-com:vml" Requires="v">
                  <p:oleObj spid="_x0000_s1038" name="VISIO" r:id="rId5" imgW="3675960" imgH="2678040" progId="Visio.Drawing.6">
                    <p:embed/>
                  </p:oleObj>
                </mc:Choice>
                <mc:Fallback>
                  <p:oleObj name="VISIO" r:id="rId5" imgW="3675960" imgH="2678040" progId="Visio.Drawing.6">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528"/>
                          <a:ext cx="960" cy="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3" name="Line 7"/>
            <p:cNvSpPr>
              <a:spLocks noChangeShapeType="1"/>
            </p:cNvSpPr>
            <p:nvPr/>
          </p:nvSpPr>
          <p:spPr bwMode="auto">
            <a:xfrm>
              <a:off x="4704" y="710"/>
              <a:ext cx="384" cy="96"/>
            </a:xfrm>
            <a:prstGeom prst="line">
              <a:avLst/>
            </a:prstGeom>
            <a:noFill/>
            <a:ln w="9525">
              <a:solidFill>
                <a:srgbClr val="DF511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 name="Line 8"/>
            <p:cNvSpPr>
              <a:spLocks noChangeShapeType="1"/>
            </p:cNvSpPr>
            <p:nvPr/>
          </p:nvSpPr>
          <p:spPr bwMode="auto">
            <a:xfrm flipH="1">
              <a:off x="4704" y="1008"/>
              <a:ext cx="384" cy="144"/>
            </a:xfrm>
            <a:prstGeom prst="line">
              <a:avLst/>
            </a:prstGeom>
            <a:noFill/>
            <a:ln w="9525">
              <a:solidFill>
                <a:srgbClr val="DF511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2699" name="Text Box 11"/>
          <p:cNvSpPr txBox="1">
            <a:spLocks noChangeArrowheads="1"/>
          </p:cNvSpPr>
          <p:nvPr/>
        </p:nvSpPr>
        <p:spPr bwMode="auto">
          <a:xfrm>
            <a:off x="1835150" y="4868863"/>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zh-CN" altLang="en-US" sz="2400">
                <a:solidFill>
                  <a:srgbClr val="000000"/>
                </a:solidFill>
                <a:latin typeface="Times New Roman" pitchFamily="18" charset="0"/>
                <a:ea typeface="黑体" pitchFamily="2" charset="-122"/>
              </a:rPr>
              <a:t>折叠腔</a:t>
            </a:r>
          </a:p>
        </p:txBody>
      </p:sp>
      <p:sp>
        <p:nvSpPr>
          <p:cNvPr id="242700" name="Text Box 12"/>
          <p:cNvSpPr txBox="1">
            <a:spLocks noChangeArrowheads="1"/>
          </p:cNvSpPr>
          <p:nvPr/>
        </p:nvSpPr>
        <p:spPr bwMode="auto">
          <a:xfrm>
            <a:off x="5508625" y="4868863"/>
            <a:ext cx="123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zh-CN" altLang="en-US" sz="2400" dirty="0">
                <a:solidFill>
                  <a:srgbClr val="000000"/>
                </a:solidFill>
                <a:latin typeface="Times New Roman" pitchFamily="18" charset="0"/>
                <a:ea typeface="楷体" panose="02010609060101010101" pitchFamily="49" charset="-122"/>
              </a:rPr>
              <a:t>环形腔</a:t>
            </a:r>
            <a:endParaRPr lang="zh-CN" altLang="en-US" sz="2400" b="0" dirty="0">
              <a:solidFill>
                <a:srgbClr val="000000"/>
              </a:solidFill>
              <a:latin typeface="Times New Roman" pitchFamily="18" charset="0"/>
              <a:ea typeface="楷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2690"/>
                                        </p:tgtEl>
                                        <p:attrNameLst>
                                          <p:attrName>style.visibility</p:attrName>
                                        </p:attrNameLst>
                                      </p:cBhvr>
                                      <p:to>
                                        <p:strVal val="visible"/>
                                      </p:to>
                                    </p:set>
                                    <p:animEffect transition="in" filter="blinds(horizontal)">
                                      <p:cBhvr>
                                        <p:cTn id="7" dur="500"/>
                                        <p:tgtEl>
                                          <p:spTgt spid="2426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2691"/>
                                        </p:tgtEl>
                                        <p:attrNameLst>
                                          <p:attrName>style.visibility</p:attrName>
                                        </p:attrNameLst>
                                      </p:cBhvr>
                                      <p:to>
                                        <p:strVal val="visible"/>
                                      </p:to>
                                    </p:set>
                                    <p:animEffect transition="in" filter="blinds(horizontal)">
                                      <p:cBhvr>
                                        <p:cTn id="12" dur="500"/>
                                        <p:tgtEl>
                                          <p:spTgt spid="242691"/>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2699"/>
                                        </p:tgtEl>
                                        <p:attrNameLst>
                                          <p:attrName>style.visibility</p:attrName>
                                        </p:attrNameLst>
                                      </p:cBhvr>
                                      <p:to>
                                        <p:strVal val="visible"/>
                                      </p:to>
                                    </p:set>
                                    <p:animEffect transition="in" filter="blinds(horizontal)">
                                      <p:cBhvr>
                                        <p:cTn id="18" dur="500"/>
                                        <p:tgtEl>
                                          <p:spTgt spid="242699"/>
                                        </p:tgtEl>
                                      </p:cBhvr>
                                    </p:animEffect>
                                  </p:childTnLst>
                                </p:cTn>
                              </p:par>
                              <p:par>
                                <p:cTn id="19" presetID="3" presetClass="entr" presetSubtype="10" fill="hold" nodeType="withEffect">
                                  <p:stCondLst>
                                    <p:cond delay="0"/>
                                  </p:stCondLst>
                                  <p:childTnLst>
                                    <p:set>
                                      <p:cBhvr>
                                        <p:cTn id="20" dur="1" fill="hold">
                                          <p:stCondLst>
                                            <p:cond delay="0"/>
                                          </p:stCondLst>
                                        </p:cTn>
                                        <p:tgtEl>
                                          <p:spTgt spid="242692"/>
                                        </p:tgtEl>
                                        <p:attrNameLst>
                                          <p:attrName>style.visibility</p:attrName>
                                        </p:attrNameLst>
                                      </p:cBhvr>
                                      <p:to>
                                        <p:strVal val="visible"/>
                                      </p:to>
                                    </p:set>
                                    <p:animEffect transition="in" filter="blinds(horizontal)">
                                      <p:cBhvr>
                                        <p:cTn id="21" dur="500"/>
                                        <p:tgtEl>
                                          <p:spTgt spid="24269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42700"/>
                                        </p:tgtEl>
                                        <p:attrNameLst>
                                          <p:attrName>style.visibility</p:attrName>
                                        </p:attrNameLst>
                                      </p:cBhvr>
                                      <p:to>
                                        <p:strVal val="visible"/>
                                      </p:to>
                                    </p:set>
                                    <p:animEffect transition="in" filter="blinds(horizontal)">
                                      <p:cBhvr>
                                        <p:cTn id="24" dur="500"/>
                                        <p:tgtEl>
                                          <p:spTgt spid="242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p:bldP spid="242691" grpId="0" animBg="1"/>
      <p:bldP spid="242699" grpId="0"/>
      <p:bldP spid="24270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p:cNvSpPr txBox="1">
            <a:spLocks noChangeArrowheads="1"/>
          </p:cNvSpPr>
          <p:nvPr/>
        </p:nvSpPr>
        <p:spPr bwMode="auto">
          <a:xfrm>
            <a:off x="250825" y="260350"/>
            <a:ext cx="8351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模方程变为两形式完全一样的方程，求一个即可：</a:t>
            </a:r>
            <a:endParaRPr kumimoji="0" lang="zh-CN" altLang="en-US" sz="2800" dirty="0">
              <a:latin typeface="Times New Roman" pitchFamily="18" charset="0"/>
              <a:ea typeface="楷体" panose="02010609060101010101" pitchFamily="49" charset="-122"/>
              <a:sym typeface="Symbol" pitchFamily="18" charset="2"/>
            </a:endParaRPr>
          </a:p>
        </p:txBody>
      </p:sp>
      <p:graphicFrame>
        <p:nvGraphicFramePr>
          <p:cNvPr id="321539" name="Object 3"/>
          <p:cNvGraphicFramePr>
            <a:graphicFrameLocks noChangeAspect="1"/>
          </p:cNvGraphicFramePr>
          <p:nvPr/>
        </p:nvGraphicFramePr>
        <p:xfrm>
          <a:off x="250825" y="873125"/>
          <a:ext cx="4302125" cy="1116013"/>
        </p:xfrm>
        <a:graphic>
          <a:graphicData uri="http://schemas.openxmlformats.org/presentationml/2006/ole">
            <mc:AlternateContent xmlns:mc="http://schemas.openxmlformats.org/markup-compatibility/2006">
              <mc:Choice xmlns:v="urn:schemas-microsoft-com:vml" Requires="v">
                <p:oleObj spid="_x0000_s83976" name="公式" r:id="rId3" imgW="1726920" imgH="482400" progId="Equation.3">
                  <p:embed/>
                </p:oleObj>
              </mc:Choice>
              <mc:Fallback>
                <p:oleObj name="公式" r:id="rId3" imgW="17269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873125"/>
                        <a:ext cx="4302125" cy="11160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40" name="Object 4"/>
          <p:cNvGraphicFramePr>
            <a:graphicFrameLocks noChangeAspect="1"/>
          </p:cNvGraphicFramePr>
          <p:nvPr/>
        </p:nvGraphicFramePr>
        <p:xfrm>
          <a:off x="4716463" y="873125"/>
          <a:ext cx="4427537" cy="1116013"/>
        </p:xfrm>
        <a:graphic>
          <a:graphicData uri="http://schemas.openxmlformats.org/presentationml/2006/ole">
            <mc:AlternateContent xmlns:mc="http://schemas.openxmlformats.org/markup-compatibility/2006">
              <mc:Choice xmlns:v="urn:schemas-microsoft-com:vml" Requires="v">
                <p:oleObj spid="_x0000_s83977" name="公式" r:id="rId5" imgW="1777680" imgH="482400" progId="Equation.3">
                  <p:embed/>
                </p:oleObj>
              </mc:Choice>
              <mc:Fallback>
                <p:oleObj name="公式" r:id="rId5" imgW="177768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873125"/>
                        <a:ext cx="4427537" cy="11160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1541" name="Text Box 5"/>
          <p:cNvSpPr txBox="1">
            <a:spLocks noChangeArrowheads="1"/>
          </p:cNvSpPr>
          <p:nvPr/>
        </p:nvSpPr>
        <p:spPr bwMode="auto">
          <a:xfrm>
            <a:off x="466725" y="2060575"/>
            <a:ext cx="84978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方程的解有多个，其中第</a:t>
            </a:r>
            <a:r>
              <a:rPr kumimoji="0" lang="en-US" altLang="zh-CN" sz="2800" i="1" dirty="0">
                <a:latin typeface="Times New Roman" pitchFamily="18" charset="0"/>
                <a:ea typeface="楷体" panose="02010609060101010101" pitchFamily="49" charset="-122"/>
              </a:rPr>
              <a:t>m</a:t>
            </a:r>
            <a:r>
              <a:rPr kumimoji="0" lang="zh-CN" altLang="en-US" sz="2800" dirty="0">
                <a:latin typeface="楷体" panose="02010609060101010101" pitchFamily="49" charset="-122"/>
                <a:ea typeface="楷体" panose="02010609060101010101" pitchFamily="49" charset="-122"/>
              </a:rPr>
              <a:t>和第</a:t>
            </a:r>
            <a:r>
              <a:rPr kumimoji="0" lang="en-US" altLang="zh-CN" sz="2800" i="1" dirty="0">
                <a:latin typeface="Times New Roman" pitchFamily="18" charset="0"/>
                <a:ea typeface="楷体" panose="02010609060101010101" pitchFamily="49" charset="-122"/>
              </a:rPr>
              <a:t>n</a:t>
            </a:r>
            <a:r>
              <a:rPr kumimoji="0" lang="zh-CN" altLang="en-US" sz="2800" dirty="0">
                <a:latin typeface="楷体" panose="02010609060101010101" pitchFamily="49" charset="-122"/>
                <a:ea typeface="楷体" panose="02010609060101010101" pitchFamily="49" charset="-122"/>
              </a:rPr>
              <a:t>个分别为</a:t>
            </a:r>
            <a:r>
              <a:rPr kumimoji="0" lang="en-US" altLang="zh-CN" sz="2800" i="1" dirty="0" err="1">
                <a:latin typeface="Times New Roman" pitchFamily="18" charset="0"/>
                <a:ea typeface="楷体" panose="02010609060101010101" pitchFamily="49" charset="-122"/>
              </a:rPr>
              <a:t>v</a:t>
            </a:r>
            <a:r>
              <a:rPr kumimoji="0" lang="en-US" altLang="zh-CN" sz="2800" i="1" baseline="-25000" dirty="0" err="1">
                <a:latin typeface="Times New Roman" pitchFamily="18" charset="0"/>
                <a:ea typeface="楷体" panose="02010609060101010101" pitchFamily="49" charset="-122"/>
              </a:rPr>
              <a:t>m</a:t>
            </a:r>
            <a:r>
              <a:rPr kumimoji="0" lang="en-US" altLang="zh-CN" sz="2800" dirty="0">
                <a:latin typeface="楷体" panose="02010609060101010101" pitchFamily="49" charset="-122"/>
                <a:ea typeface="楷体" panose="02010609060101010101" pitchFamily="49" charset="-122"/>
              </a:rPr>
              <a:t>(</a:t>
            </a:r>
            <a:r>
              <a:rPr kumimoji="0" lang="en-US" altLang="zh-CN" sz="2800" i="1" dirty="0">
                <a:latin typeface="楷体" panose="02010609060101010101" pitchFamily="49" charset="-122"/>
                <a:ea typeface="楷体" panose="02010609060101010101" pitchFamily="49" charset="-122"/>
              </a:rPr>
              <a:t>x</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和</a:t>
            </a:r>
            <a:r>
              <a:rPr kumimoji="0" lang="en-US" altLang="zh-CN" sz="2800" i="1" dirty="0" err="1">
                <a:latin typeface="Times New Roman" pitchFamily="18" charset="0"/>
                <a:ea typeface="楷体" panose="02010609060101010101" pitchFamily="49" charset="-122"/>
              </a:rPr>
              <a:t>v</a:t>
            </a:r>
            <a:r>
              <a:rPr kumimoji="0" lang="en-US" altLang="zh-CN" sz="2800" baseline="-25000" dirty="0" err="1">
                <a:latin typeface="楷体" panose="02010609060101010101" pitchFamily="49" charset="-122"/>
                <a:ea typeface="楷体" panose="02010609060101010101" pitchFamily="49" charset="-122"/>
              </a:rPr>
              <a:t>n</a:t>
            </a:r>
            <a:r>
              <a:rPr kumimoji="0" lang="en-US" altLang="zh-CN" sz="2800" dirty="0">
                <a:latin typeface="楷体" panose="02010609060101010101" pitchFamily="49" charset="-122"/>
                <a:ea typeface="楷体" panose="02010609060101010101" pitchFamily="49" charset="-122"/>
              </a:rPr>
              <a:t>(</a:t>
            </a:r>
            <a:r>
              <a:rPr kumimoji="0" lang="en-US" altLang="zh-CN" sz="2800" i="1" dirty="0">
                <a:latin typeface="楷体" panose="02010609060101010101" pitchFamily="49" charset="-122"/>
                <a:ea typeface="楷体" panose="02010609060101010101" pitchFamily="49" charset="-122"/>
              </a:rPr>
              <a:t>y</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a:t>
            </a:r>
            <a:r>
              <a:rPr kumimoji="0" lang="zh-CN" altLang="en-US" sz="2800" dirty="0">
                <a:latin typeface="Times New Roman" pitchFamily="18" charset="0"/>
                <a:ea typeface="楷体" panose="02010609060101010101" pitchFamily="49" charset="-122"/>
                <a:sym typeface="Symbol" pitchFamily="18" charset="2"/>
              </a:rPr>
              <a:t></a:t>
            </a:r>
            <a:r>
              <a:rPr kumimoji="0" lang="en-US" altLang="zh-CN" sz="2800" i="1" baseline="-25000" dirty="0">
                <a:latin typeface="楷体" panose="02010609060101010101" pitchFamily="49" charset="-122"/>
                <a:ea typeface="楷体" panose="02010609060101010101" pitchFamily="49" charset="-122"/>
                <a:sym typeface="Symbol" pitchFamily="18" charset="2"/>
              </a:rPr>
              <a:t>m</a:t>
            </a:r>
            <a:r>
              <a:rPr kumimoji="0" lang="zh-CN" altLang="en-US" sz="2800" dirty="0">
                <a:latin typeface="楷体" panose="02010609060101010101" pitchFamily="49" charset="-122"/>
                <a:ea typeface="楷体" panose="02010609060101010101" pitchFamily="49" charset="-122"/>
                <a:sym typeface="Symbol" pitchFamily="18" charset="2"/>
              </a:rPr>
              <a:t>和</a:t>
            </a:r>
            <a:r>
              <a:rPr kumimoji="0" lang="zh-CN" altLang="en-US" sz="2800" dirty="0">
                <a:latin typeface="Times New Roman" pitchFamily="18" charset="0"/>
                <a:ea typeface="楷体" panose="02010609060101010101" pitchFamily="49" charset="-122"/>
                <a:sym typeface="Symbol" pitchFamily="18" charset="2"/>
              </a:rPr>
              <a:t></a:t>
            </a:r>
            <a:r>
              <a:rPr kumimoji="0" lang="en-US" altLang="zh-CN" sz="2800" i="1" baseline="-25000" dirty="0">
                <a:latin typeface="楷体" panose="02010609060101010101" pitchFamily="49" charset="-122"/>
                <a:ea typeface="楷体" panose="02010609060101010101" pitchFamily="49" charset="-122"/>
                <a:sym typeface="Symbol" pitchFamily="18" charset="2"/>
              </a:rPr>
              <a:t>n</a:t>
            </a:r>
            <a:r>
              <a:rPr kumimoji="0" lang="zh-CN" altLang="en-US" sz="2800" dirty="0">
                <a:latin typeface="楷体" panose="02010609060101010101" pitchFamily="49" charset="-122"/>
                <a:ea typeface="楷体" panose="02010609060101010101" pitchFamily="49" charset="-122"/>
              </a:rPr>
              <a:t>为相应的复常数，则：</a:t>
            </a:r>
          </a:p>
        </p:txBody>
      </p:sp>
      <p:graphicFrame>
        <p:nvGraphicFramePr>
          <p:cNvPr id="321542" name="Object 6"/>
          <p:cNvGraphicFramePr>
            <a:graphicFrameLocks noChangeAspect="1"/>
          </p:cNvGraphicFramePr>
          <p:nvPr/>
        </p:nvGraphicFramePr>
        <p:xfrm>
          <a:off x="66675" y="3100388"/>
          <a:ext cx="4403725" cy="1049337"/>
        </p:xfrm>
        <a:graphic>
          <a:graphicData uri="http://schemas.openxmlformats.org/presentationml/2006/ole">
            <mc:AlternateContent xmlns:mc="http://schemas.openxmlformats.org/markup-compatibility/2006">
              <mc:Choice xmlns:v="urn:schemas-microsoft-com:vml" Requires="v">
                <p:oleObj spid="_x0000_s83978" name="公式" r:id="rId7" imgW="1879560" imgH="482400" progId="Equation.3">
                  <p:embed/>
                </p:oleObj>
              </mc:Choice>
              <mc:Fallback>
                <p:oleObj name="公式" r:id="rId7" imgW="187956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75" y="3100388"/>
                        <a:ext cx="4403725" cy="1049337"/>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43" name="Object 7"/>
          <p:cNvGraphicFramePr>
            <a:graphicFrameLocks noChangeAspect="1"/>
          </p:cNvGraphicFramePr>
          <p:nvPr/>
        </p:nvGraphicFramePr>
        <p:xfrm>
          <a:off x="4602163" y="3074988"/>
          <a:ext cx="4476750" cy="1074737"/>
        </p:xfrm>
        <a:graphic>
          <a:graphicData uri="http://schemas.openxmlformats.org/presentationml/2006/ole">
            <mc:AlternateContent xmlns:mc="http://schemas.openxmlformats.org/markup-compatibility/2006">
              <mc:Choice xmlns:v="urn:schemas-microsoft-com:vml" Requires="v">
                <p:oleObj spid="_x0000_s83979" name="公式" r:id="rId9" imgW="1866600" imgH="482400" progId="Equation.3">
                  <p:embed/>
                </p:oleObj>
              </mc:Choice>
              <mc:Fallback>
                <p:oleObj name="公式" r:id="rId9" imgW="1866600" imgH="482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2163" y="3074988"/>
                        <a:ext cx="4476750" cy="1074737"/>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1544" name="Text Box 8"/>
          <p:cNvSpPr txBox="1">
            <a:spLocks noChangeArrowheads="1"/>
          </p:cNvSpPr>
          <p:nvPr/>
        </p:nvSpPr>
        <p:spPr bwMode="auto">
          <a:xfrm>
            <a:off x="3924300" y="4149725"/>
            <a:ext cx="3960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solidFill>
                  <a:srgbClr val="FF0066"/>
                </a:solidFill>
                <a:latin typeface="Times New Roman" pitchFamily="18" charset="0"/>
                <a:ea typeface="楷体" panose="02010609060101010101" pitchFamily="49" charset="-122"/>
              </a:rPr>
              <a:t>——</a:t>
            </a:r>
            <a:r>
              <a:rPr kumimoji="0" lang="zh-CN" altLang="en-US" sz="2800" dirty="0">
                <a:solidFill>
                  <a:srgbClr val="FF0066"/>
                </a:solidFill>
                <a:latin typeface="Times New Roman" pitchFamily="18" charset="0"/>
                <a:ea typeface="楷体" panose="02010609060101010101" pitchFamily="49" charset="-122"/>
              </a:rPr>
              <a:t>积分本征值方程</a:t>
            </a:r>
            <a:endParaRPr kumimoji="0" lang="zh-CN" altLang="en-US" sz="2800" dirty="0">
              <a:solidFill>
                <a:srgbClr val="FF0066"/>
              </a:solidFill>
              <a:latin typeface="Times New Roman" pitchFamily="18" charset="0"/>
              <a:ea typeface="楷体" panose="02010609060101010101" pitchFamily="49" charset="-122"/>
              <a:sym typeface="Symbol" pitchFamily="18" charset="2"/>
            </a:endParaRPr>
          </a:p>
        </p:txBody>
      </p:sp>
      <p:sp>
        <p:nvSpPr>
          <p:cNvPr id="321545" name="Text Box 9"/>
          <p:cNvSpPr txBox="1">
            <a:spLocks noChangeArrowheads="1"/>
          </p:cNvSpPr>
          <p:nvPr/>
        </p:nvSpPr>
        <p:spPr bwMode="auto">
          <a:xfrm>
            <a:off x="468313" y="4710113"/>
            <a:ext cx="3527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sym typeface="Symbol" pitchFamily="18" charset="2"/>
              </a:rPr>
              <a:t>镜面上的场分布为：</a:t>
            </a:r>
          </a:p>
        </p:txBody>
      </p:sp>
      <p:graphicFrame>
        <p:nvGraphicFramePr>
          <p:cNvPr id="321546" name="Object 10"/>
          <p:cNvGraphicFramePr>
            <a:graphicFrameLocks noChangeAspect="1"/>
          </p:cNvGraphicFramePr>
          <p:nvPr/>
        </p:nvGraphicFramePr>
        <p:xfrm>
          <a:off x="3817938" y="4724400"/>
          <a:ext cx="3886200" cy="596900"/>
        </p:xfrm>
        <a:graphic>
          <a:graphicData uri="http://schemas.openxmlformats.org/presentationml/2006/ole">
            <mc:AlternateContent xmlns:mc="http://schemas.openxmlformats.org/markup-compatibility/2006">
              <mc:Choice xmlns:v="urn:schemas-microsoft-com:vml" Requires="v">
                <p:oleObj spid="_x0000_s83980" name="公式" r:id="rId11" imgW="1384200" imgH="228600" progId="Equation.3">
                  <p:embed/>
                </p:oleObj>
              </mc:Choice>
              <mc:Fallback>
                <p:oleObj name="公式" r:id="rId11" imgW="13842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7938" y="4724400"/>
                        <a:ext cx="3886200" cy="596900"/>
                      </a:xfrm>
                      <a:prstGeom prst="rect">
                        <a:avLst/>
                      </a:prstGeom>
                      <a:solidFill>
                        <a:srgbClr val="99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1547" name="Text Box 11"/>
          <p:cNvSpPr txBox="1">
            <a:spLocks noChangeArrowheads="1"/>
          </p:cNvSpPr>
          <p:nvPr/>
        </p:nvSpPr>
        <p:spPr bwMode="auto">
          <a:xfrm>
            <a:off x="468313" y="5430838"/>
            <a:ext cx="324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相应的复常数</a:t>
            </a:r>
            <a:r>
              <a:rPr kumimoji="0" lang="zh-CN" altLang="en-US" sz="2800" dirty="0">
                <a:latin typeface="Times New Roman" pitchFamily="18" charset="0"/>
                <a:ea typeface="楷体" panose="02010609060101010101" pitchFamily="49" charset="-122"/>
                <a:sym typeface="Symbol" pitchFamily="18" charset="2"/>
              </a:rPr>
              <a:t>为：</a:t>
            </a:r>
          </a:p>
        </p:txBody>
      </p:sp>
      <p:graphicFrame>
        <p:nvGraphicFramePr>
          <p:cNvPr id="321548" name="Object 12"/>
          <p:cNvGraphicFramePr>
            <a:graphicFrameLocks noChangeAspect="1"/>
          </p:cNvGraphicFramePr>
          <p:nvPr/>
        </p:nvGraphicFramePr>
        <p:xfrm>
          <a:off x="3995738" y="5516563"/>
          <a:ext cx="2089150" cy="623887"/>
        </p:xfrm>
        <a:graphic>
          <a:graphicData uri="http://schemas.openxmlformats.org/presentationml/2006/ole">
            <mc:AlternateContent xmlns:mc="http://schemas.openxmlformats.org/markup-compatibility/2006">
              <mc:Choice xmlns:v="urn:schemas-microsoft-com:vml" Requires="v">
                <p:oleObj spid="_x0000_s83981" name="公式" r:id="rId13" imgW="711000" imgH="228600" progId="Equation.3">
                  <p:embed/>
                </p:oleObj>
              </mc:Choice>
              <mc:Fallback>
                <p:oleObj name="公式" r:id="rId13" imgW="7110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5738" y="5516563"/>
                        <a:ext cx="2089150" cy="623887"/>
                      </a:xfrm>
                      <a:prstGeom prst="rect">
                        <a:avLst/>
                      </a:prstGeom>
                      <a:solidFill>
                        <a:srgbClr val="99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293867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1538">
                                            <p:txEl>
                                              <p:pRg st="0" end="0"/>
                                            </p:txEl>
                                          </p:spTgt>
                                        </p:tgtEl>
                                        <p:attrNameLst>
                                          <p:attrName>style.visibility</p:attrName>
                                        </p:attrNameLst>
                                      </p:cBhvr>
                                      <p:to>
                                        <p:strVal val="visible"/>
                                      </p:to>
                                    </p:set>
                                    <p:animEffect transition="in" filter="box(in)">
                                      <p:cBhvr>
                                        <p:cTn id="7" dur="500"/>
                                        <p:tgtEl>
                                          <p:spTgt spid="321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1539"/>
                                        </p:tgtEl>
                                        <p:attrNameLst>
                                          <p:attrName>style.visibility</p:attrName>
                                        </p:attrNameLst>
                                      </p:cBhvr>
                                      <p:to>
                                        <p:strVal val="visible"/>
                                      </p:to>
                                    </p:set>
                                    <p:animEffect transition="in" filter="blinds(horizontal)">
                                      <p:cBhvr>
                                        <p:cTn id="12" dur="500"/>
                                        <p:tgtEl>
                                          <p:spTgt spid="3215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1540"/>
                                        </p:tgtEl>
                                        <p:attrNameLst>
                                          <p:attrName>style.visibility</p:attrName>
                                        </p:attrNameLst>
                                      </p:cBhvr>
                                      <p:to>
                                        <p:strVal val="visible"/>
                                      </p:to>
                                    </p:set>
                                    <p:animEffect transition="in" filter="blinds(horizontal)">
                                      <p:cBhvr>
                                        <p:cTn id="17" dur="500"/>
                                        <p:tgtEl>
                                          <p:spTgt spid="3215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21541">
                                            <p:txEl>
                                              <p:pRg st="0" end="0"/>
                                            </p:txEl>
                                          </p:spTgt>
                                        </p:tgtEl>
                                        <p:attrNameLst>
                                          <p:attrName>style.visibility</p:attrName>
                                        </p:attrNameLst>
                                      </p:cBhvr>
                                      <p:to>
                                        <p:strVal val="visible"/>
                                      </p:to>
                                    </p:set>
                                    <p:animEffect transition="in" filter="box(in)">
                                      <p:cBhvr>
                                        <p:cTn id="22" dur="500"/>
                                        <p:tgtEl>
                                          <p:spTgt spid="32154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1542"/>
                                        </p:tgtEl>
                                        <p:attrNameLst>
                                          <p:attrName>style.visibility</p:attrName>
                                        </p:attrNameLst>
                                      </p:cBhvr>
                                      <p:to>
                                        <p:strVal val="visible"/>
                                      </p:to>
                                    </p:set>
                                    <p:animEffect transition="in" filter="blinds(horizontal)">
                                      <p:cBhvr>
                                        <p:cTn id="27" dur="500"/>
                                        <p:tgtEl>
                                          <p:spTgt spid="3215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21543"/>
                                        </p:tgtEl>
                                        <p:attrNameLst>
                                          <p:attrName>style.visibility</p:attrName>
                                        </p:attrNameLst>
                                      </p:cBhvr>
                                      <p:to>
                                        <p:strVal val="visible"/>
                                      </p:to>
                                    </p:set>
                                    <p:animEffect transition="in" filter="blinds(horizontal)">
                                      <p:cBhvr>
                                        <p:cTn id="32" dur="500"/>
                                        <p:tgtEl>
                                          <p:spTgt spid="3215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21544">
                                            <p:txEl>
                                              <p:pRg st="0" end="0"/>
                                            </p:txEl>
                                          </p:spTgt>
                                        </p:tgtEl>
                                        <p:attrNameLst>
                                          <p:attrName>style.visibility</p:attrName>
                                        </p:attrNameLst>
                                      </p:cBhvr>
                                      <p:to>
                                        <p:strVal val="visible"/>
                                      </p:to>
                                    </p:set>
                                    <p:animEffect transition="in" filter="box(in)">
                                      <p:cBhvr>
                                        <p:cTn id="37" dur="500"/>
                                        <p:tgtEl>
                                          <p:spTgt spid="32154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21545">
                                            <p:txEl>
                                              <p:pRg st="0" end="0"/>
                                            </p:txEl>
                                          </p:spTgt>
                                        </p:tgtEl>
                                        <p:attrNameLst>
                                          <p:attrName>style.visibility</p:attrName>
                                        </p:attrNameLst>
                                      </p:cBhvr>
                                      <p:to>
                                        <p:strVal val="visible"/>
                                      </p:to>
                                    </p:set>
                                    <p:animEffect transition="in" filter="box(in)">
                                      <p:cBhvr>
                                        <p:cTn id="42" dur="500"/>
                                        <p:tgtEl>
                                          <p:spTgt spid="321545">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21546"/>
                                        </p:tgtEl>
                                        <p:attrNameLst>
                                          <p:attrName>style.visibility</p:attrName>
                                        </p:attrNameLst>
                                      </p:cBhvr>
                                      <p:to>
                                        <p:strVal val="visible"/>
                                      </p:to>
                                    </p:set>
                                    <p:animEffect transition="in" filter="blinds(horizontal)">
                                      <p:cBhvr>
                                        <p:cTn id="47" dur="500"/>
                                        <p:tgtEl>
                                          <p:spTgt spid="32154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321547">
                                            <p:txEl>
                                              <p:pRg st="0" end="0"/>
                                            </p:txEl>
                                          </p:spTgt>
                                        </p:tgtEl>
                                        <p:attrNameLst>
                                          <p:attrName>style.visibility</p:attrName>
                                        </p:attrNameLst>
                                      </p:cBhvr>
                                      <p:to>
                                        <p:strVal val="visible"/>
                                      </p:to>
                                    </p:set>
                                    <p:animEffect transition="in" filter="box(in)">
                                      <p:cBhvr>
                                        <p:cTn id="52" dur="500"/>
                                        <p:tgtEl>
                                          <p:spTgt spid="32154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21548"/>
                                        </p:tgtEl>
                                        <p:attrNameLst>
                                          <p:attrName>style.visibility</p:attrName>
                                        </p:attrNameLst>
                                      </p:cBhvr>
                                      <p:to>
                                        <p:strVal val="visible"/>
                                      </p:to>
                                    </p:set>
                                    <p:animEffect transition="in" filter="blinds(horizontal)">
                                      <p:cBhvr>
                                        <p:cTn id="57" dur="500"/>
                                        <p:tgtEl>
                                          <p:spTgt spid="321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8" name="Text Box 4"/>
          <p:cNvSpPr txBox="1">
            <a:spLocks noChangeArrowheads="1"/>
          </p:cNvSpPr>
          <p:nvPr/>
        </p:nvSpPr>
        <p:spPr bwMode="auto">
          <a:xfrm>
            <a:off x="468313" y="260350"/>
            <a:ext cx="367188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solidFill>
                  <a:srgbClr val="FFFF00"/>
                </a:solidFill>
                <a:latin typeface="楷体" panose="02010609060101010101" pitchFamily="49" charset="-122"/>
                <a:ea typeface="楷体" panose="02010609060101010101" pitchFamily="49" charset="-122"/>
              </a:rPr>
              <a:t>本征值方程成立的条件</a:t>
            </a:r>
            <a:r>
              <a:rPr kumimoji="0" lang="zh-CN" altLang="en-US" sz="2800" dirty="0">
                <a:solidFill>
                  <a:srgbClr val="FFFF00"/>
                </a:solidFill>
                <a:latin typeface="楷体" panose="02010609060101010101" pitchFamily="49" charset="-122"/>
                <a:ea typeface="楷体" panose="02010609060101010101" pitchFamily="49" charset="-122"/>
                <a:sym typeface="Symbol" pitchFamily="18" charset="2"/>
              </a:rPr>
              <a:t>： </a:t>
            </a:r>
            <a:r>
              <a:rPr kumimoji="0" lang="en-US" altLang="zh-CN" sz="2800" i="1" baseline="-25000" dirty="0">
                <a:solidFill>
                  <a:srgbClr val="FFFF00"/>
                </a:solidFill>
                <a:latin typeface="楷体" panose="02010609060101010101" pitchFamily="49" charset="-122"/>
                <a:ea typeface="楷体" panose="02010609060101010101" pitchFamily="49" charset="-122"/>
                <a:sym typeface="Symbol" pitchFamily="18" charset="2"/>
              </a:rPr>
              <a:t>m </a:t>
            </a:r>
            <a:r>
              <a:rPr kumimoji="0" lang="zh-CN" altLang="en-US" sz="2800" dirty="0">
                <a:solidFill>
                  <a:srgbClr val="FFFF00"/>
                </a:solidFill>
                <a:latin typeface="楷体" panose="02010609060101010101" pitchFamily="49" charset="-122"/>
                <a:ea typeface="楷体" panose="02010609060101010101" pitchFamily="49" charset="-122"/>
                <a:sym typeface="Symbol" pitchFamily="18" charset="2"/>
              </a:rPr>
              <a:t>和</a:t>
            </a:r>
            <a:r>
              <a:rPr kumimoji="0" lang="en-US" altLang="zh-CN" sz="2800" i="1" baseline="-25000" dirty="0">
                <a:solidFill>
                  <a:srgbClr val="FFFF00"/>
                </a:solidFill>
                <a:latin typeface="楷体" panose="02010609060101010101" pitchFamily="49" charset="-122"/>
                <a:ea typeface="楷体" panose="02010609060101010101" pitchFamily="49" charset="-122"/>
                <a:sym typeface="Symbol" pitchFamily="18" charset="2"/>
              </a:rPr>
              <a:t>n </a:t>
            </a:r>
            <a:r>
              <a:rPr kumimoji="0" lang="zh-CN" altLang="en-US" sz="2800" dirty="0">
                <a:solidFill>
                  <a:srgbClr val="FFFF00"/>
                </a:solidFill>
                <a:latin typeface="楷体" panose="02010609060101010101" pitchFamily="49" charset="-122"/>
                <a:ea typeface="楷体" panose="02010609060101010101" pitchFamily="49" charset="-122"/>
              </a:rPr>
              <a:t>取一系列特定值</a:t>
            </a:r>
            <a:r>
              <a:rPr kumimoji="0" lang="en-US" altLang="zh-CN" sz="2800" dirty="0">
                <a:solidFill>
                  <a:srgbClr val="FFFF00"/>
                </a:solidFill>
                <a:latin typeface="Times New Roman" pitchFamily="18" charset="0"/>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本征值</a:t>
            </a:r>
            <a:r>
              <a:rPr kumimoji="0" lang="zh-CN" altLang="en-US" sz="2800" dirty="0">
                <a:solidFill>
                  <a:srgbClr val="FFFF00"/>
                </a:solidFill>
                <a:latin typeface="楷体" panose="02010609060101010101" pitchFamily="49" charset="-122"/>
                <a:ea typeface="楷体" panose="02010609060101010101" pitchFamily="49" charset="-122"/>
              </a:rPr>
              <a:t>。</a:t>
            </a:r>
          </a:p>
        </p:txBody>
      </p:sp>
      <p:sp>
        <p:nvSpPr>
          <p:cNvPr id="333829" name="Text Box 5"/>
          <p:cNvSpPr txBox="1">
            <a:spLocks noChangeArrowheads="1"/>
          </p:cNvSpPr>
          <p:nvPr/>
        </p:nvSpPr>
        <p:spPr bwMode="auto">
          <a:xfrm>
            <a:off x="4284663" y="260350"/>
            <a:ext cx="46085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solidFill>
                  <a:srgbClr val="FFFF00"/>
                </a:solidFill>
                <a:latin typeface="楷体" panose="02010609060101010101" pitchFamily="49" charset="-122"/>
                <a:ea typeface="楷体" panose="02010609060101010101" pitchFamily="49" charset="-122"/>
              </a:rPr>
              <a:t>对应本征值</a:t>
            </a:r>
            <a:r>
              <a:rPr kumimoji="0" lang="zh-CN" altLang="en-US" sz="2800" dirty="0">
                <a:solidFill>
                  <a:srgbClr val="FFFF00"/>
                </a:solidFill>
                <a:latin typeface="楷体" panose="02010609060101010101" pitchFamily="49" charset="-122"/>
                <a:ea typeface="楷体" panose="02010609060101010101" pitchFamily="49" charset="-122"/>
                <a:sym typeface="Symbol" pitchFamily="18" charset="2"/>
              </a:rPr>
              <a:t></a:t>
            </a:r>
            <a:r>
              <a:rPr kumimoji="0" lang="en-US" altLang="zh-CN" sz="2800" baseline="-25000" dirty="0">
                <a:solidFill>
                  <a:srgbClr val="FFFF00"/>
                </a:solidFill>
                <a:latin typeface="楷体" panose="02010609060101010101" pitchFamily="49" charset="-122"/>
                <a:ea typeface="楷体" panose="02010609060101010101" pitchFamily="49" charset="-122"/>
                <a:sym typeface="Symbol" pitchFamily="18" charset="2"/>
              </a:rPr>
              <a:t>m </a:t>
            </a:r>
            <a:r>
              <a:rPr kumimoji="0" lang="zh-CN" altLang="en-US" sz="2800" dirty="0">
                <a:solidFill>
                  <a:srgbClr val="FFFF00"/>
                </a:solidFill>
                <a:latin typeface="楷体" panose="02010609060101010101" pitchFamily="49" charset="-122"/>
                <a:ea typeface="楷体" panose="02010609060101010101" pitchFamily="49" charset="-122"/>
                <a:sym typeface="Symbol" pitchFamily="18" charset="2"/>
              </a:rPr>
              <a:t>和</a:t>
            </a:r>
            <a:r>
              <a:rPr kumimoji="0" lang="en-US" altLang="zh-CN" sz="2800" baseline="-25000" dirty="0">
                <a:solidFill>
                  <a:srgbClr val="FFFF00"/>
                </a:solidFill>
                <a:latin typeface="楷体" panose="02010609060101010101" pitchFamily="49" charset="-122"/>
                <a:ea typeface="楷体" panose="02010609060101010101" pitchFamily="49" charset="-122"/>
                <a:sym typeface="Symbol" pitchFamily="18" charset="2"/>
              </a:rPr>
              <a:t>n </a:t>
            </a:r>
            <a:r>
              <a:rPr kumimoji="0" lang="zh-CN" altLang="en-US" sz="2800" baseline="-25000" dirty="0">
                <a:solidFill>
                  <a:srgbClr val="FFFF00"/>
                </a:solidFill>
                <a:latin typeface="楷体" panose="02010609060101010101" pitchFamily="49" charset="-122"/>
                <a:ea typeface="楷体" panose="02010609060101010101" pitchFamily="49" charset="-122"/>
                <a:sym typeface="Symbol" pitchFamily="18" charset="2"/>
              </a:rPr>
              <a:t>，</a:t>
            </a:r>
            <a:r>
              <a:rPr kumimoji="0" lang="zh-CN" altLang="en-US" sz="2800" dirty="0">
                <a:solidFill>
                  <a:srgbClr val="FFFF00"/>
                </a:solidFill>
                <a:latin typeface="楷体" panose="02010609060101010101" pitchFamily="49" charset="-122"/>
                <a:ea typeface="楷体" panose="02010609060101010101" pitchFamily="49" charset="-122"/>
              </a:rPr>
              <a:t>且满足该方程的场分布函数</a:t>
            </a:r>
            <a:r>
              <a:rPr kumimoji="0" lang="en-US" altLang="zh-CN" sz="2800" dirty="0" err="1">
                <a:solidFill>
                  <a:srgbClr val="FFFF00"/>
                </a:solidFill>
                <a:latin typeface="Times New Roman" pitchFamily="18" charset="0"/>
                <a:ea typeface="楷体" panose="02010609060101010101" pitchFamily="49" charset="-122"/>
              </a:rPr>
              <a:t>v</a:t>
            </a:r>
            <a:r>
              <a:rPr kumimoji="0" lang="en-US" altLang="zh-CN" sz="2800" baseline="-25000" dirty="0" err="1">
                <a:solidFill>
                  <a:srgbClr val="FFFF00"/>
                </a:solidFill>
                <a:latin typeface="Times New Roman" pitchFamily="18" charset="0"/>
                <a:ea typeface="楷体" panose="02010609060101010101" pitchFamily="49" charset="-122"/>
              </a:rPr>
              <a:t>m</a:t>
            </a:r>
            <a:r>
              <a:rPr kumimoji="0" lang="en-US" altLang="zh-CN" sz="2800" dirty="0">
                <a:solidFill>
                  <a:srgbClr val="FFFF00"/>
                </a:solidFill>
                <a:latin typeface="Times New Roman" pitchFamily="18" charset="0"/>
                <a:ea typeface="楷体" panose="02010609060101010101" pitchFamily="49" charset="-122"/>
              </a:rPr>
              <a:t>(x)</a:t>
            </a:r>
            <a:r>
              <a:rPr kumimoji="0" lang="zh-CN" altLang="en-US" sz="2800" dirty="0">
                <a:solidFill>
                  <a:srgbClr val="FFFF00"/>
                </a:solidFill>
                <a:latin typeface="楷体" panose="02010609060101010101" pitchFamily="49" charset="-122"/>
                <a:ea typeface="楷体" panose="02010609060101010101" pitchFamily="49" charset="-122"/>
              </a:rPr>
              <a:t>和</a:t>
            </a:r>
            <a:r>
              <a:rPr kumimoji="0" lang="en-US" altLang="zh-CN" sz="2800" dirty="0" err="1">
                <a:solidFill>
                  <a:srgbClr val="FFFF00"/>
                </a:solidFill>
                <a:latin typeface="Times New Roman" pitchFamily="18" charset="0"/>
                <a:ea typeface="楷体" panose="02010609060101010101" pitchFamily="49" charset="-122"/>
              </a:rPr>
              <a:t>v</a:t>
            </a:r>
            <a:r>
              <a:rPr kumimoji="0" lang="en-US" altLang="zh-CN" sz="2800" baseline="-25000" dirty="0" err="1">
                <a:solidFill>
                  <a:srgbClr val="FFFF00"/>
                </a:solidFill>
                <a:latin typeface="Times New Roman" pitchFamily="18" charset="0"/>
                <a:ea typeface="楷体" panose="02010609060101010101" pitchFamily="49" charset="-122"/>
              </a:rPr>
              <a:t>n</a:t>
            </a:r>
            <a:r>
              <a:rPr kumimoji="0" lang="en-US" altLang="zh-CN" sz="2800" dirty="0">
                <a:solidFill>
                  <a:srgbClr val="FFFF00"/>
                </a:solidFill>
                <a:latin typeface="Times New Roman" pitchFamily="18" charset="0"/>
                <a:ea typeface="楷体" panose="02010609060101010101" pitchFamily="49" charset="-122"/>
              </a:rPr>
              <a:t>(y)</a:t>
            </a:r>
            <a:r>
              <a:rPr kumimoji="0" lang="zh-CN" altLang="en-US" sz="2800" dirty="0">
                <a:solidFill>
                  <a:srgbClr val="FFFF00"/>
                </a:solidFill>
                <a:latin typeface="楷体" panose="02010609060101010101" pitchFamily="49" charset="-122"/>
                <a:ea typeface="楷体" panose="02010609060101010101" pitchFamily="49" charset="-122"/>
              </a:rPr>
              <a:t>为</a:t>
            </a:r>
            <a:r>
              <a:rPr kumimoji="0" lang="zh-CN" altLang="en-US" sz="2800" dirty="0">
                <a:latin typeface="楷体" panose="02010609060101010101" pitchFamily="49" charset="-122"/>
                <a:ea typeface="楷体" panose="02010609060101010101" pitchFamily="49" charset="-122"/>
              </a:rPr>
              <a:t>本征函数</a:t>
            </a:r>
            <a:r>
              <a:rPr kumimoji="0" lang="zh-CN" altLang="en-US" sz="2800" dirty="0">
                <a:solidFill>
                  <a:srgbClr val="FFFF00"/>
                </a:solidFill>
                <a:latin typeface="楷体" panose="02010609060101010101" pitchFamily="49" charset="-122"/>
                <a:ea typeface="楷体" panose="02010609060101010101" pitchFamily="49" charset="-122"/>
              </a:rPr>
              <a:t>。</a:t>
            </a:r>
          </a:p>
        </p:txBody>
      </p:sp>
      <p:sp>
        <p:nvSpPr>
          <p:cNvPr id="333830" name="Rectangle 6"/>
          <p:cNvSpPr>
            <a:spLocks noChangeArrowheads="1"/>
          </p:cNvSpPr>
          <p:nvPr/>
        </p:nvSpPr>
        <p:spPr bwMode="auto">
          <a:xfrm>
            <a:off x="323850" y="2781300"/>
            <a:ext cx="8642350" cy="946150"/>
          </a:xfrm>
          <a:prstGeom prst="rect">
            <a:avLst/>
          </a:prstGeom>
          <a:gradFill rotWithShape="1">
            <a:gsLst>
              <a:gs pos="0">
                <a:srgbClr val="FFCCFF"/>
              </a:gs>
              <a:gs pos="50000">
                <a:schemeClr val="tx1"/>
              </a:gs>
              <a:gs pos="100000">
                <a:srgbClr val="FFCCFF"/>
              </a:gs>
            </a:gsLst>
            <a:lin ang="5400000" scaled="1"/>
          </a:gradFill>
          <a:ln w="9525">
            <a:noFill/>
            <a:miter lim="800000"/>
            <a:headEnd/>
            <a:tailEnd/>
          </a:ln>
          <a:effectLst/>
        </p:spPr>
        <p:txBody>
          <a:bodyPr>
            <a:spAutoFit/>
          </a:bodyPr>
          <a:lstStyle/>
          <a:p>
            <a:pPr eaLnBrk="1" hangingPunct="1">
              <a:spcBef>
                <a:spcPct val="0"/>
              </a:spcBef>
              <a:defRPr/>
            </a:pPr>
            <a:r>
              <a:rPr kumimoji="0" lang="zh-CN" altLang="en-US" sz="2800" dirty="0">
                <a:solidFill>
                  <a:srgbClr val="000000"/>
                </a:solidFill>
                <a:latin typeface="Times New Roman" pitchFamily="18" charset="0"/>
                <a:ea typeface="楷体" panose="02010609060101010101" pitchFamily="49" charset="-122"/>
              </a:rPr>
              <a:t>本征函数：决定</a:t>
            </a:r>
            <a:r>
              <a:rPr kumimoji="0" lang="zh-CN" altLang="zh-CN" sz="2800" dirty="0">
                <a:solidFill>
                  <a:srgbClr val="000000"/>
                </a:solidFill>
                <a:latin typeface="Times New Roman" pitchFamily="18" charset="0"/>
                <a:ea typeface="楷体" panose="02010609060101010101" pitchFamily="49" charset="-122"/>
              </a:rPr>
              <a:t>镜面上</a:t>
            </a:r>
            <a:r>
              <a:rPr kumimoji="0" lang="zh-CN" altLang="en-US" sz="2800" dirty="0">
                <a:solidFill>
                  <a:srgbClr val="000000"/>
                </a:solidFill>
                <a:latin typeface="Times New Roman" pitchFamily="18" charset="0"/>
                <a:ea typeface="楷体" panose="02010609060101010101" pitchFamily="49" charset="-122"/>
              </a:rPr>
              <a:t>的</a:t>
            </a:r>
            <a:r>
              <a:rPr kumimoji="0" lang="zh-CN" altLang="zh-CN" sz="2800" dirty="0">
                <a:solidFill>
                  <a:srgbClr val="000000"/>
                </a:solidFill>
                <a:latin typeface="Times New Roman" pitchFamily="18" charset="0"/>
                <a:ea typeface="楷体" panose="02010609060101010101" pitchFamily="49" charset="-122"/>
              </a:rPr>
              <a:t>场分布</a:t>
            </a:r>
            <a:r>
              <a:rPr kumimoji="0" lang="zh-CN" altLang="en-US" sz="2800" dirty="0">
                <a:solidFill>
                  <a:srgbClr val="000000"/>
                </a:solidFill>
                <a:latin typeface="Times New Roman" pitchFamily="18" charset="0"/>
                <a:ea typeface="楷体" panose="02010609060101010101" pitchFamily="49" charset="-122"/>
              </a:rPr>
              <a:t>，包括</a:t>
            </a:r>
            <a:r>
              <a:rPr kumimoji="0" lang="zh-CN" altLang="zh-CN" sz="2800" dirty="0">
                <a:solidFill>
                  <a:srgbClr val="000000"/>
                </a:solidFill>
                <a:latin typeface="Times New Roman" pitchFamily="18" charset="0"/>
                <a:ea typeface="楷体" panose="02010609060101010101" pitchFamily="49" charset="-122"/>
              </a:rPr>
              <a:t>场的</a:t>
            </a:r>
            <a:r>
              <a:rPr kumimoji="0" lang="zh-CN" altLang="zh-CN" sz="2800" dirty="0">
                <a:solidFill>
                  <a:srgbClr val="FF00FF"/>
                </a:solidFill>
                <a:latin typeface="Times New Roman" pitchFamily="18" charset="0"/>
                <a:ea typeface="楷体" panose="02010609060101010101" pitchFamily="49" charset="-122"/>
              </a:rPr>
              <a:t>振幅</a:t>
            </a:r>
            <a:r>
              <a:rPr kumimoji="0" lang="zh-CN" altLang="zh-CN" sz="2800" dirty="0">
                <a:solidFill>
                  <a:srgbClr val="000000"/>
                </a:solidFill>
                <a:latin typeface="Times New Roman" pitchFamily="18" charset="0"/>
                <a:ea typeface="楷体" panose="02010609060101010101" pitchFamily="49" charset="-122"/>
              </a:rPr>
              <a:t>和</a:t>
            </a:r>
            <a:r>
              <a:rPr kumimoji="0" lang="zh-CN" altLang="zh-CN" sz="2800" dirty="0">
                <a:solidFill>
                  <a:srgbClr val="FF00FF"/>
                </a:solidFill>
                <a:latin typeface="Times New Roman" pitchFamily="18" charset="0"/>
                <a:ea typeface="楷体" panose="02010609060101010101" pitchFamily="49" charset="-122"/>
              </a:rPr>
              <a:t>相位分布</a:t>
            </a:r>
            <a:r>
              <a:rPr kumimoji="0" lang="zh-CN" altLang="en-US" sz="2800" dirty="0">
                <a:solidFill>
                  <a:srgbClr val="000000"/>
                </a:solidFill>
                <a:latin typeface="Times New Roman" pitchFamily="18" charset="0"/>
                <a:ea typeface="楷体" panose="02010609060101010101" pitchFamily="49" charset="-122"/>
              </a:rPr>
              <a:t>。</a:t>
            </a:r>
            <a:endParaRPr kumimoji="0" lang="zh-CN" altLang="zh-CN" sz="2800" dirty="0">
              <a:solidFill>
                <a:srgbClr val="000000"/>
              </a:solidFill>
              <a:latin typeface="Times New Roman" pitchFamily="18" charset="0"/>
              <a:ea typeface="楷体" panose="02010609060101010101" pitchFamily="49" charset="-122"/>
            </a:endParaRPr>
          </a:p>
        </p:txBody>
      </p:sp>
      <p:sp>
        <p:nvSpPr>
          <p:cNvPr id="333831" name="Rectangle 7"/>
          <p:cNvSpPr>
            <a:spLocks noChangeArrowheads="1"/>
          </p:cNvSpPr>
          <p:nvPr/>
        </p:nvSpPr>
        <p:spPr bwMode="auto">
          <a:xfrm>
            <a:off x="539750" y="5734050"/>
            <a:ext cx="8424863" cy="946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solidFill>
                  <a:srgbClr val="000000"/>
                </a:solidFill>
                <a:latin typeface="Times New Roman" pitchFamily="18" charset="0"/>
                <a:ea typeface="楷体" panose="02010609060101010101" pitchFamily="49" charset="-122"/>
              </a:rPr>
              <a:t>本征值：决定自</a:t>
            </a:r>
            <a:r>
              <a:rPr kumimoji="0" lang="zh-CN" altLang="zh-CN" sz="2800" dirty="0">
                <a:solidFill>
                  <a:srgbClr val="000000"/>
                </a:solidFill>
                <a:latin typeface="Times New Roman" pitchFamily="18" charset="0"/>
                <a:ea typeface="楷体" panose="02010609060101010101" pitchFamily="49" charset="-122"/>
              </a:rPr>
              <a:t>再现模的传输特性</a:t>
            </a:r>
            <a:r>
              <a:rPr kumimoji="0" lang="zh-CN" altLang="en-US" sz="2800" dirty="0">
                <a:solidFill>
                  <a:srgbClr val="000000"/>
                </a:solidFill>
                <a:latin typeface="Times New Roman" pitchFamily="18" charset="0"/>
                <a:ea typeface="楷体" panose="02010609060101010101" pitchFamily="49" charset="-122"/>
              </a:rPr>
              <a:t>，包括</a:t>
            </a:r>
            <a:r>
              <a:rPr kumimoji="0" lang="zh-CN" altLang="zh-CN" sz="2800" dirty="0">
                <a:solidFill>
                  <a:srgbClr val="000000"/>
                </a:solidFill>
                <a:latin typeface="Times New Roman" pitchFamily="18" charset="0"/>
                <a:ea typeface="楷体" panose="02010609060101010101" pitchFamily="49" charset="-122"/>
              </a:rPr>
              <a:t>模的衰减、相移、谐振频</a:t>
            </a:r>
            <a:r>
              <a:rPr kumimoji="0" lang="zh-CN" altLang="en-US" sz="2800" dirty="0">
                <a:solidFill>
                  <a:srgbClr val="000000"/>
                </a:solidFill>
                <a:latin typeface="Times New Roman" pitchFamily="18" charset="0"/>
                <a:ea typeface="楷体" panose="02010609060101010101" pitchFamily="49" charset="-122"/>
              </a:rPr>
              <a:t>率</a:t>
            </a:r>
            <a:r>
              <a:rPr kumimoji="0" lang="zh-CN" altLang="zh-CN" sz="2800" dirty="0">
                <a:solidFill>
                  <a:srgbClr val="000000"/>
                </a:solidFill>
                <a:latin typeface="Times New Roman" pitchFamily="18" charset="0"/>
                <a:ea typeface="楷体" panose="02010609060101010101" pitchFamily="49" charset="-122"/>
              </a:rPr>
              <a:t>等。</a:t>
            </a:r>
          </a:p>
        </p:txBody>
      </p:sp>
      <p:sp>
        <p:nvSpPr>
          <p:cNvPr id="333834" name="Rectangle 10"/>
          <p:cNvSpPr>
            <a:spLocks noChangeArrowheads="1"/>
          </p:cNvSpPr>
          <p:nvPr/>
        </p:nvSpPr>
        <p:spPr bwMode="auto">
          <a:xfrm>
            <a:off x="2916238" y="4797425"/>
            <a:ext cx="2087562" cy="830997"/>
          </a:xfrm>
          <a:prstGeom prst="rect">
            <a:avLst/>
          </a:prstGeom>
          <a:gradFill rotWithShape="1">
            <a:gsLst>
              <a:gs pos="0">
                <a:srgbClr val="FFCCFF"/>
              </a:gs>
              <a:gs pos="50000">
                <a:schemeClr val="tx1"/>
              </a:gs>
              <a:gs pos="100000">
                <a:srgbClr val="FFCCFF"/>
              </a:gs>
            </a:gsLst>
            <a:lin ang="5400000" scaled="1"/>
          </a:gradFill>
          <a:ln w="9525">
            <a:noFill/>
            <a:miter lim="800000"/>
            <a:headEnd/>
            <a:tailEnd/>
          </a:ln>
          <a:effectLst/>
        </p:spPr>
        <p:txBody>
          <a:bodyPr>
            <a:spAutoFit/>
          </a:bodyPr>
          <a:lstStyle/>
          <a:p>
            <a:pPr eaLnBrk="1" hangingPunct="1">
              <a:spcBef>
                <a:spcPct val="0"/>
              </a:spcBef>
              <a:defRPr/>
            </a:pPr>
            <a:r>
              <a:rPr kumimoji="0" lang="zh-CN" altLang="zh-CN" sz="2400" dirty="0">
                <a:solidFill>
                  <a:srgbClr val="000000"/>
                </a:solidFill>
                <a:latin typeface="Times New Roman" pitchFamily="18" charset="0"/>
                <a:ea typeface="楷体" panose="02010609060101010101" pitchFamily="49" charset="-122"/>
              </a:rPr>
              <a:t>镜面上场的</a:t>
            </a:r>
            <a:r>
              <a:rPr kumimoji="0" lang="zh-CN" altLang="zh-CN" sz="2400" dirty="0">
                <a:solidFill>
                  <a:srgbClr val="FF00FF"/>
                </a:solidFill>
                <a:latin typeface="Times New Roman" pitchFamily="18" charset="0"/>
                <a:ea typeface="楷体" panose="02010609060101010101" pitchFamily="49" charset="-122"/>
              </a:rPr>
              <a:t>振幅分布</a:t>
            </a:r>
            <a:r>
              <a:rPr kumimoji="0" lang="zh-CN" altLang="en-US" sz="2400" dirty="0">
                <a:solidFill>
                  <a:srgbClr val="000000"/>
                </a:solidFill>
                <a:latin typeface="Times New Roman" pitchFamily="18" charset="0"/>
                <a:ea typeface="楷体" panose="02010609060101010101" pitchFamily="49" charset="-122"/>
              </a:rPr>
              <a:t>。</a:t>
            </a:r>
            <a:endParaRPr kumimoji="0" lang="zh-CN" altLang="zh-CN" sz="2400" dirty="0">
              <a:solidFill>
                <a:srgbClr val="000000"/>
              </a:solidFill>
              <a:latin typeface="Times New Roman" pitchFamily="18" charset="0"/>
              <a:ea typeface="楷体" panose="02010609060101010101" pitchFamily="49" charset="-122"/>
            </a:endParaRPr>
          </a:p>
        </p:txBody>
      </p:sp>
      <p:sp>
        <p:nvSpPr>
          <p:cNvPr id="333836" name="Rectangle 12"/>
          <p:cNvSpPr>
            <a:spLocks noChangeArrowheads="1"/>
          </p:cNvSpPr>
          <p:nvPr/>
        </p:nvSpPr>
        <p:spPr bwMode="auto">
          <a:xfrm>
            <a:off x="5292725" y="4797425"/>
            <a:ext cx="2087563" cy="830997"/>
          </a:xfrm>
          <a:prstGeom prst="rect">
            <a:avLst/>
          </a:prstGeom>
          <a:gradFill rotWithShape="1">
            <a:gsLst>
              <a:gs pos="0">
                <a:srgbClr val="FFCCFF"/>
              </a:gs>
              <a:gs pos="50000">
                <a:schemeClr val="tx1"/>
              </a:gs>
              <a:gs pos="100000">
                <a:srgbClr val="FFCCFF"/>
              </a:gs>
            </a:gsLst>
            <a:lin ang="5400000" scaled="1"/>
          </a:gradFill>
          <a:ln w="9525">
            <a:noFill/>
            <a:miter lim="800000"/>
            <a:headEnd/>
            <a:tailEnd/>
          </a:ln>
          <a:effectLst/>
        </p:spPr>
        <p:txBody>
          <a:bodyPr>
            <a:spAutoFit/>
          </a:bodyPr>
          <a:lstStyle/>
          <a:p>
            <a:pPr eaLnBrk="1" hangingPunct="1">
              <a:spcBef>
                <a:spcPct val="0"/>
              </a:spcBef>
              <a:defRPr/>
            </a:pPr>
            <a:r>
              <a:rPr kumimoji="0" lang="zh-CN" altLang="zh-CN" sz="2400" dirty="0">
                <a:solidFill>
                  <a:srgbClr val="000000"/>
                </a:solidFill>
                <a:latin typeface="Times New Roman" pitchFamily="18" charset="0"/>
                <a:ea typeface="楷体" panose="02010609060101010101" pitchFamily="49" charset="-122"/>
              </a:rPr>
              <a:t>镜面上场的</a:t>
            </a:r>
            <a:r>
              <a:rPr kumimoji="0" lang="zh-CN" altLang="en-US" sz="2400" dirty="0">
                <a:solidFill>
                  <a:srgbClr val="FF00FF"/>
                </a:solidFill>
                <a:latin typeface="Times New Roman" pitchFamily="18" charset="0"/>
                <a:ea typeface="楷体" panose="02010609060101010101" pitchFamily="49" charset="-122"/>
              </a:rPr>
              <a:t>位相</a:t>
            </a:r>
            <a:r>
              <a:rPr kumimoji="0" lang="zh-CN" altLang="zh-CN" sz="2400" dirty="0">
                <a:solidFill>
                  <a:srgbClr val="FF00FF"/>
                </a:solidFill>
                <a:latin typeface="Times New Roman" pitchFamily="18" charset="0"/>
                <a:ea typeface="楷体" panose="02010609060101010101" pitchFamily="49" charset="-122"/>
              </a:rPr>
              <a:t>分布</a:t>
            </a:r>
            <a:r>
              <a:rPr kumimoji="0" lang="zh-CN" altLang="en-US" sz="2400" dirty="0">
                <a:solidFill>
                  <a:srgbClr val="000000"/>
                </a:solidFill>
                <a:latin typeface="Times New Roman" pitchFamily="18" charset="0"/>
                <a:ea typeface="楷体" panose="02010609060101010101" pitchFamily="49" charset="-122"/>
              </a:rPr>
              <a:t>。</a:t>
            </a:r>
            <a:endParaRPr kumimoji="0" lang="zh-CN" altLang="zh-CN" sz="2400" dirty="0">
              <a:solidFill>
                <a:srgbClr val="000000"/>
              </a:solidFill>
              <a:latin typeface="Times New Roman" pitchFamily="18" charset="0"/>
              <a:ea typeface="楷体" panose="02010609060101010101" pitchFamily="49" charset="-122"/>
            </a:endParaRPr>
          </a:p>
        </p:txBody>
      </p:sp>
      <p:grpSp>
        <p:nvGrpSpPr>
          <p:cNvPr id="2" name="Group 16"/>
          <p:cNvGrpSpPr>
            <a:grpSpLocks/>
          </p:cNvGrpSpPr>
          <p:nvPr/>
        </p:nvGrpSpPr>
        <p:grpSpPr bwMode="auto">
          <a:xfrm>
            <a:off x="1403350" y="3860800"/>
            <a:ext cx="5613400" cy="1008063"/>
            <a:chOff x="2027" y="1888"/>
            <a:chExt cx="3536" cy="635"/>
          </a:xfrm>
        </p:grpSpPr>
        <p:graphicFrame>
          <p:nvGraphicFramePr>
            <p:cNvPr id="13314" name="Object 8"/>
            <p:cNvGraphicFramePr>
              <a:graphicFrameLocks noChangeAspect="1"/>
            </p:cNvGraphicFramePr>
            <p:nvPr/>
          </p:nvGraphicFramePr>
          <p:xfrm>
            <a:off x="2027" y="1888"/>
            <a:ext cx="3536" cy="388"/>
          </p:xfrm>
          <a:graphic>
            <a:graphicData uri="http://schemas.openxmlformats.org/presentationml/2006/ole">
              <mc:AlternateContent xmlns:mc="http://schemas.openxmlformats.org/markup-compatibility/2006">
                <mc:Choice xmlns:v="urn:schemas-microsoft-com:vml" Requires="v">
                  <p:oleObj spid="_x0000_s84995" name="公式" r:id="rId3" imgW="1752480" imgH="241200" progId="Equation.3">
                    <p:embed/>
                  </p:oleObj>
                </mc:Choice>
                <mc:Fallback>
                  <p:oleObj name="公式" r:id="rId3" imgW="17524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 y="1888"/>
                          <a:ext cx="3536" cy="388"/>
                        </a:xfrm>
                        <a:prstGeom prst="rect">
                          <a:avLst/>
                        </a:prstGeom>
                        <a:gradFill rotWithShape="1">
                          <a:gsLst>
                            <a:gs pos="0">
                              <a:srgbClr val="FFCC99"/>
                            </a:gs>
                            <a:gs pos="50000">
                              <a:schemeClr val="tx2"/>
                            </a:gs>
                            <a:gs pos="100000">
                              <a:srgbClr val="FFCC99"/>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3" name="Rectangle 9"/>
            <p:cNvSpPr>
              <a:spLocks noChangeArrowheads="1"/>
            </p:cNvSpPr>
            <p:nvPr/>
          </p:nvSpPr>
          <p:spPr bwMode="auto">
            <a:xfrm>
              <a:off x="3470" y="1888"/>
              <a:ext cx="1088" cy="363"/>
            </a:xfrm>
            <a:prstGeom prst="rect">
              <a:avLst/>
            </a:prstGeom>
            <a:noFill/>
            <a:ln w="38100">
              <a:solidFill>
                <a:srgbClr val="FF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13324" name="AutoShape 11"/>
            <p:cNvSpPr>
              <a:spLocks noChangeArrowheads="1"/>
            </p:cNvSpPr>
            <p:nvPr/>
          </p:nvSpPr>
          <p:spPr bwMode="auto">
            <a:xfrm>
              <a:off x="3606" y="2341"/>
              <a:ext cx="181" cy="182"/>
            </a:xfrm>
            <a:prstGeom prst="downArrow">
              <a:avLst>
                <a:gd name="adj1" fmla="val 50000"/>
                <a:gd name="adj2" fmla="val 25138"/>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13325" name="Rectangle 13"/>
            <p:cNvSpPr>
              <a:spLocks noChangeArrowheads="1"/>
            </p:cNvSpPr>
            <p:nvPr/>
          </p:nvSpPr>
          <p:spPr bwMode="auto">
            <a:xfrm>
              <a:off x="4785" y="1888"/>
              <a:ext cx="726" cy="227"/>
            </a:xfrm>
            <a:prstGeom prst="rect">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sp>
          <p:nvSpPr>
            <p:cNvPr id="13326" name="AutoShape 14"/>
            <p:cNvSpPr>
              <a:spLocks noChangeArrowheads="1"/>
            </p:cNvSpPr>
            <p:nvPr/>
          </p:nvSpPr>
          <p:spPr bwMode="auto">
            <a:xfrm>
              <a:off x="5012" y="2160"/>
              <a:ext cx="136" cy="272"/>
            </a:xfrm>
            <a:prstGeom prst="downArrow">
              <a:avLst>
                <a:gd name="adj1" fmla="val 50000"/>
                <a:gd name="adj2" fmla="val 50000"/>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endParaRPr lang="zh-CN" altLang="en-US"/>
            </a:p>
          </p:txBody>
        </p:sp>
      </p:grpSp>
      <p:sp>
        <p:nvSpPr>
          <p:cNvPr id="333839" name="Text Box 15"/>
          <p:cNvSpPr txBox="1">
            <a:spLocks noChangeArrowheads="1"/>
          </p:cNvSpPr>
          <p:nvPr/>
        </p:nvSpPr>
        <p:spPr bwMode="auto">
          <a:xfrm>
            <a:off x="395288" y="1700213"/>
            <a:ext cx="8569325" cy="946150"/>
          </a:xfrm>
          <a:prstGeom prst="rect">
            <a:avLst/>
          </a:prstGeom>
          <a:gradFill rotWithShape="1">
            <a:gsLst>
              <a:gs pos="0">
                <a:srgbClr val="FFCC99"/>
              </a:gs>
              <a:gs pos="50000">
                <a:schemeClr val="tx2"/>
              </a:gs>
              <a:gs pos="100000">
                <a:srgbClr val="FFCC99"/>
              </a:gs>
            </a:gsLst>
            <a:lin ang="5400000" scaled="1"/>
          </a:gradFill>
          <a:ln w="9525">
            <a:noFill/>
            <a:miter lim="800000"/>
            <a:headEnd/>
            <a:tailEnd/>
          </a:ln>
          <a:effectLst/>
        </p:spPr>
        <p:txBody>
          <a:bodyPr>
            <a:spAutoFit/>
          </a:bodyPr>
          <a:lstStyle/>
          <a:p>
            <a:pPr eaLnBrk="1" hangingPunct="1">
              <a:spcBef>
                <a:spcPct val="0"/>
              </a:spcBef>
              <a:defRPr/>
            </a:pPr>
            <a:r>
              <a:rPr kumimoji="0" lang="zh-CN" altLang="en-US" sz="2800" dirty="0">
                <a:solidFill>
                  <a:srgbClr val="000000"/>
                </a:solidFill>
                <a:latin typeface="Times New Roman" pitchFamily="18" charset="0"/>
                <a:ea typeface="楷体" panose="02010609060101010101" pitchFamily="49" charset="-122"/>
              </a:rPr>
              <a:t>求解衍射积分本征值方程的目的意义：求出</a:t>
            </a:r>
            <a:r>
              <a:rPr kumimoji="0" lang="zh-CN" altLang="en-US" sz="2800" dirty="0">
                <a:solidFill>
                  <a:srgbClr val="FF0066"/>
                </a:solidFill>
                <a:latin typeface="Times New Roman" pitchFamily="18" charset="0"/>
                <a:ea typeface="楷体" panose="02010609060101010101" pitchFamily="49" charset="-122"/>
              </a:rPr>
              <a:t>本征值和本征函数</a:t>
            </a:r>
            <a:r>
              <a:rPr kumimoji="0" lang="zh-CN" altLang="en-US" sz="2800" dirty="0">
                <a:solidFill>
                  <a:srgbClr val="000000"/>
                </a:solidFill>
                <a:latin typeface="Times New Roman" pitchFamily="18" charset="0"/>
                <a:ea typeface="楷体" panose="02010609060101010101" pitchFamily="49" charset="-122"/>
              </a:rPr>
              <a:t>，从而</a:t>
            </a:r>
            <a:r>
              <a:rPr kumimoji="0" lang="zh-CN" altLang="zh-CN" sz="2800" dirty="0">
                <a:solidFill>
                  <a:srgbClr val="000000"/>
                </a:solidFill>
                <a:latin typeface="Times New Roman" pitchFamily="18" charset="0"/>
                <a:ea typeface="楷体" panose="02010609060101010101" pitchFamily="49" charset="-122"/>
              </a:rPr>
              <a:t>决定开</a:t>
            </a:r>
            <a:r>
              <a:rPr kumimoji="0" lang="zh-CN" altLang="en-US" sz="2800" dirty="0">
                <a:solidFill>
                  <a:srgbClr val="000000"/>
                </a:solidFill>
                <a:latin typeface="Times New Roman" pitchFamily="18" charset="0"/>
                <a:ea typeface="楷体" panose="02010609060101010101" pitchFamily="49" charset="-122"/>
              </a:rPr>
              <a:t>腔自</a:t>
            </a:r>
            <a:r>
              <a:rPr kumimoji="0" lang="zh-CN" altLang="zh-CN" sz="2800" dirty="0">
                <a:solidFill>
                  <a:srgbClr val="000000"/>
                </a:solidFill>
                <a:latin typeface="Times New Roman" pitchFamily="18" charset="0"/>
                <a:ea typeface="楷体" panose="02010609060101010101" pitchFamily="49" charset="-122"/>
              </a:rPr>
              <a:t>再现模的全部特征</a:t>
            </a:r>
            <a:r>
              <a:rPr kumimoji="0" lang="zh-CN" altLang="en-US" sz="2800" dirty="0">
                <a:solidFill>
                  <a:srgbClr val="000000"/>
                </a:solidFill>
                <a:latin typeface="Times New Roman" pitchFamily="18" charset="0"/>
                <a:ea typeface="楷体" panose="02010609060101010101" pitchFamily="49" charset="-122"/>
              </a:rPr>
              <a:t>。</a:t>
            </a:r>
          </a:p>
        </p:txBody>
      </p:sp>
    </p:spTree>
    <p:extLst>
      <p:ext uri="{BB962C8B-B14F-4D97-AF65-F5344CB8AC3E}">
        <p14:creationId xmlns:p14="http://schemas.microsoft.com/office/powerpoint/2010/main" val="2821860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3828">
                                            <p:txEl>
                                              <p:pRg st="0" end="0"/>
                                            </p:txEl>
                                          </p:spTgt>
                                        </p:tgtEl>
                                        <p:attrNameLst>
                                          <p:attrName>style.visibility</p:attrName>
                                        </p:attrNameLst>
                                      </p:cBhvr>
                                      <p:to>
                                        <p:strVal val="visible"/>
                                      </p:to>
                                    </p:set>
                                    <p:animEffect transition="in" filter="box(in)">
                                      <p:cBhvr>
                                        <p:cTn id="7" dur="500"/>
                                        <p:tgtEl>
                                          <p:spTgt spid="3338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33829">
                                            <p:txEl>
                                              <p:pRg st="0" end="0"/>
                                            </p:txEl>
                                          </p:spTgt>
                                        </p:tgtEl>
                                        <p:attrNameLst>
                                          <p:attrName>style.visibility</p:attrName>
                                        </p:attrNameLst>
                                      </p:cBhvr>
                                      <p:to>
                                        <p:strVal val="visible"/>
                                      </p:to>
                                    </p:set>
                                    <p:animEffect transition="in" filter="box(in)">
                                      <p:cBhvr>
                                        <p:cTn id="12" dur="500"/>
                                        <p:tgtEl>
                                          <p:spTgt spid="33382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33839">
                                            <p:txEl>
                                              <p:pRg st="0" end="0"/>
                                            </p:txEl>
                                          </p:spTgt>
                                        </p:tgtEl>
                                        <p:attrNameLst>
                                          <p:attrName>style.visibility</p:attrName>
                                        </p:attrNameLst>
                                      </p:cBhvr>
                                      <p:to>
                                        <p:strVal val="visible"/>
                                      </p:to>
                                    </p:set>
                                    <p:animEffect transition="in" filter="box(in)">
                                      <p:cBhvr>
                                        <p:cTn id="17" dur="500"/>
                                        <p:tgtEl>
                                          <p:spTgt spid="33383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33830"/>
                                        </p:tgtEl>
                                        <p:attrNameLst>
                                          <p:attrName>style.visibility</p:attrName>
                                        </p:attrNameLst>
                                      </p:cBhvr>
                                      <p:to>
                                        <p:strVal val="visible"/>
                                      </p:to>
                                    </p:set>
                                    <p:animEffect transition="in" filter="checkerboard(across)">
                                      <p:cBhvr>
                                        <p:cTn id="22" dur="500"/>
                                        <p:tgtEl>
                                          <p:spTgt spid="3338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33834"/>
                                        </p:tgtEl>
                                        <p:attrNameLst>
                                          <p:attrName>style.visibility</p:attrName>
                                        </p:attrNameLst>
                                      </p:cBhvr>
                                      <p:to>
                                        <p:strVal val="visible"/>
                                      </p:to>
                                    </p:set>
                                    <p:animEffect transition="in" filter="checkerboard(across)">
                                      <p:cBhvr>
                                        <p:cTn id="31" dur="500"/>
                                        <p:tgtEl>
                                          <p:spTgt spid="33383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33836"/>
                                        </p:tgtEl>
                                        <p:attrNameLst>
                                          <p:attrName>style.visibility</p:attrName>
                                        </p:attrNameLst>
                                      </p:cBhvr>
                                      <p:to>
                                        <p:strVal val="visible"/>
                                      </p:to>
                                    </p:set>
                                    <p:animEffect transition="in" filter="box(in)">
                                      <p:cBhvr>
                                        <p:cTn id="36" dur="500"/>
                                        <p:tgtEl>
                                          <p:spTgt spid="33383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0" presetClass="entr" presetSubtype="0" decel="100000" fill="hold" grpId="0" nodeType="clickEffect">
                                  <p:stCondLst>
                                    <p:cond delay="0"/>
                                  </p:stCondLst>
                                  <p:childTnLst>
                                    <p:set>
                                      <p:cBhvr>
                                        <p:cTn id="40" dur="1" fill="hold">
                                          <p:stCondLst>
                                            <p:cond delay="0"/>
                                          </p:stCondLst>
                                        </p:cTn>
                                        <p:tgtEl>
                                          <p:spTgt spid="333831"/>
                                        </p:tgtEl>
                                        <p:attrNameLst>
                                          <p:attrName>style.visibility</p:attrName>
                                        </p:attrNameLst>
                                      </p:cBhvr>
                                      <p:to>
                                        <p:strVal val="visible"/>
                                      </p:to>
                                    </p:set>
                                    <p:anim calcmode="lin" valueType="num">
                                      <p:cBhvr>
                                        <p:cTn id="41" dur="1000" fill="hold"/>
                                        <p:tgtEl>
                                          <p:spTgt spid="333831"/>
                                        </p:tgtEl>
                                        <p:attrNameLst>
                                          <p:attrName>ppt_w</p:attrName>
                                        </p:attrNameLst>
                                      </p:cBhvr>
                                      <p:tavLst>
                                        <p:tav tm="0">
                                          <p:val>
                                            <p:strVal val="#ppt_w+.3"/>
                                          </p:val>
                                        </p:tav>
                                        <p:tav tm="100000">
                                          <p:val>
                                            <p:strVal val="#ppt_w"/>
                                          </p:val>
                                        </p:tav>
                                      </p:tavLst>
                                    </p:anim>
                                    <p:anim calcmode="lin" valueType="num">
                                      <p:cBhvr>
                                        <p:cTn id="42" dur="1000" fill="hold"/>
                                        <p:tgtEl>
                                          <p:spTgt spid="333831"/>
                                        </p:tgtEl>
                                        <p:attrNameLst>
                                          <p:attrName>ppt_h</p:attrName>
                                        </p:attrNameLst>
                                      </p:cBhvr>
                                      <p:tavLst>
                                        <p:tav tm="0">
                                          <p:val>
                                            <p:strVal val="#ppt_h"/>
                                          </p:val>
                                        </p:tav>
                                        <p:tav tm="100000">
                                          <p:val>
                                            <p:strVal val="#ppt_h"/>
                                          </p:val>
                                        </p:tav>
                                      </p:tavLst>
                                    </p:anim>
                                    <p:animEffect transition="in" filter="fade">
                                      <p:cBhvr>
                                        <p:cTn id="43" dur="1000"/>
                                        <p:tgtEl>
                                          <p:spTgt spid="333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30" grpId="0" animBg="1"/>
      <p:bldP spid="333831" grpId="0" animBg="1"/>
      <p:bldP spid="333834" grpId="0" animBg="1"/>
      <p:bldP spid="33383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404813"/>
            <a:ext cx="345598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3589" name="Object 5"/>
          <p:cNvGraphicFramePr>
            <a:graphicFrameLocks noChangeAspect="1"/>
          </p:cNvGraphicFramePr>
          <p:nvPr/>
        </p:nvGraphicFramePr>
        <p:xfrm>
          <a:off x="468313" y="3068638"/>
          <a:ext cx="7632700" cy="614362"/>
        </p:xfrm>
        <a:graphic>
          <a:graphicData uri="http://schemas.openxmlformats.org/presentationml/2006/ole">
            <mc:AlternateContent xmlns:mc="http://schemas.openxmlformats.org/markup-compatibility/2006">
              <mc:Choice xmlns:v="urn:schemas-microsoft-com:vml" Requires="v">
                <p:oleObj spid="_x0000_s86024" name="公式" r:id="rId4" imgW="2489040" imgH="215640" progId="Equation.3">
                  <p:embed/>
                </p:oleObj>
              </mc:Choice>
              <mc:Fallback>
                <p:oleObj name="公式" r:id="rId4" imgW="24890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068638"/>
                        <a:ext cx="7632700" cy="614362"/>
                      </a:xfrm>
                      <a:prstGeom prst="rect">
                        <a:avLst/>
                      </a:prstGeom>
                      <a:noFill/>
                      <a:ln>
                        <a:noFill/>
                      </a:ln>
                      <a:effectLst/>
                      <a:extLst>
                        <a:ext uri="{909E8E84-426E-40DD-AFC4-6F175D3DCCD1}">
                          <a14:hiddenFill xmlns:a14="http://schemas.microsoft.com/office/drawing/2010/main">
                            <a:solidFill>
                              <a:srgbClr val="99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590" name="Object 6"/>
          <p:cNvGraphicFramePr>
            <a:graphicFrameLocks noChangeAspect="1"/>
          </p:cNvGraphicFramePr>
          <p:nvPr/>
        </p:nvGraphicFramePr>
        <p:xfrm>
          <a:off x="5989638" y="260350"/>
          <a:ext cx="2686050" cy="2743200"/>
        </p:xfrm>
        <a:graphic>
          <a:graphicData uri="http://schemas.openxmlformats.org/presentationml/2006/ole">
            <mc:AlternateContent xmlns:mc="http://schemas.openxmlformats.org/markup-compatibility/2006">
              <mc:Choice xmlns:v="urn:schemas-microsoft-com:vml" Requires="v">
                <p:oleObj spid="_x0000_s86025" name="BMP 图像" r:id="rId6" imgW="1809524" imgH="1848108" progId="Paint.Picture">
                  <p:embed/>
                </p:oleObj>
              </mc:Choice>
              <mc:Fallback>
                <p:oleObj name="BMP 图像" r:id="rId6" imgW="1809524" imgH="1848108"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9638" y="260350"/>
                        <a:ext cx="26860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3591" name="Object 7"/>
          <p:cNvGraphicFramePr>
            <a:graphicFrameLocks noChangeAspect="1"/>
          </p:cNvGraphicFramePr>
          <p:nvPr/>
        </p:nvGraphicFramePr>
        <p:xfrm>
          <a:off x="5989638" y="1844675"/>
          <a:ext cx="392112" cy="431800"/>
        </p:xfrm>
        <a:graphic>
          <a:graphicData uri="http://schemas.openxmlformats.org/presentationml/2006/ole">
            <mc:AlternateContent xmlns:mc="http://schemas.openxmlformats.org/markup-compatibility/2006">
              <mc:Choice xmlns:v="urn:schemas-microsoft-com:vml" Requires="v">
                <p:oleObj spid="_x0000_s86026" name="公式" r:id="rId8" imgW="139680" imgH="164880" progId="Equation.3">
                  <p:embed/>
                </p:oleObj>
              </mc:Choice>
              <mc:Fallback>
                <p:oleObj name="公式" r:id="rId8" imgW="13968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89638" y="1844675"/>
                        <a:ext cx="392112" cy="431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592" name="Object 8"/>
          <p:cNvGraphicFramePr>
            <a:graphicFrameLocks noChangeAspect="1"/>
          </p:cNvGraphicFramePr>
          <p:nvPr/>
        </p:nvGraphicFramePr>
        <p:xfrm>
          <a:off x="6354763" y="717550"/>
          <a:ext cx="427037" cy="463550"/>
        </p:xfrm>
        <a:graphic>
          <a:graphicData uri="http://schemas.openxmlformats.org/presentationml/2006/ole">
            <mc:AlternateContent xmlns:mc="http://schemas.openxmlformats.org/markup-compatibility/2006">
              <mc:Choice xmlns:v="urn:schemas-microsoft-com:vml" Requires="v">
                <p:oleObj spid="_x0000_s86027" name="公式" r:id="rId10" imgW="152280" imgH="164880" progId="Equation.3">
                  <p:embed/>
                </p:oleObj>
              </mc:Choice>
              <mc:Fallback>
                <p:oleObj name="公式" r:id="rId10" imgW="152280" imgH="1648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4763" y="717550"/>
                        <a:ext cx="42703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593" name="Line 9"/>
          <p:cNvSpPr>
            <a:spLocks noChangeShapeType="1"/>
          </p:cNvSpPr>
          <p:nvPr/>
        </p:nvSpPr>
        <p:spPr bwMode="auto">
          <a:xfrm>
            <a:off x="5994400" y="1860550"/>
            <a:ext cx="381000" cy="0"/>
          </a:xfrm>
          <a:prstGeom prst="line">
            <a:avLst/>
          </a:prstGeom>
          <a:noFill/>
          <a:ln w="38100">
            <a:solidFill>
              <a:srgbClr val="CC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594" name="Line 10"/>
          <p:cNvSpPr>
            <a:spLocks noChangeShapeType="1"/>
          </p:cNvSpPr>
          <p:nvPr/>
        </p:nvSpPr>
        <p:spPr bwMode="auto">
          <a:xfrm>
            <a:off x="6070600" y="1555750"/>
            <a:ext cx="0" cy="304800"/>
          </a:xfrm>
          <a:prstGeom prst="line">
            <a:avLst/>
          </a:prstGeom>
          <a:noFill/>
          <a:ln w="38100">
            <a:solidFill>
              <a:srgbClr val="CC00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595" name="Line 11"/>
          <p:cNvSpPr>
            <a:spLocks noChangeShapeType="1"/>
          </p:cNvSpPr>
          <p:nvPr/>
        </p:nvSpPr>
        <p:spPr bwMode="auto">
          <a:xfrm>
            <a:off x="5918200" y="2393950"/>
            <a:ext cx="381000" cy="0"/>
          </a:xfrm>
          <a:prstGeom prst="line">
            <a:avLst/>
          </a:prstGeom>
          <a:noFill/>
          <a:ln w="38100">
            <a:solidFill>
              <a:srgbClr val="CC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596" name="Line 12"/>
          <p:cNvSpPr>
            <a:spLocks noChangeShapeType="1"/>
          </p:cNvSpPr>
          <p:nvPr/>
        </p:nvSpPr>
        <p:spPr bwMode="auto">
          <a:xfrm flipV="1">
            <a:off x="6070600" y="2393950"/>
            <a:ext cx="0" cy="381000"/>
          </a:xfrm>
          <a:prstGeom prst="line">
            <a:avLst/>
          </a:prstGeom>
          <a:noFill/>
          <a:ln w="38100">
            <a:solidFill>
              <a:srgbClr val="CC0066"/>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597" name="Text Box 13"/>
          <p:cNvSpPr txBox="1">
            <a:spLocks noChangeArrowheads="1"/>
          </p:cNvSpPr>
          <p:nvPr/>
        </p:nvSpPr>
        <p:spPr bwMode="auto">
          <a:xfrm>
            <a:off x="395288" y="404813"/>
            <a:ext cx="17287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(2) </a:t>
            </a:r>
            <a:r>
              <a:rPr kumimoji="0" lang="zh-CN" altLang="en-US" sz="2800" dirty="0">
                <a:latin typeface="楷体" panose="02010609060101010101" pitchFamily="49" charset="-122"/>
                <a:ea typeface="楷体" panose="02010609060101010101" pitchFamily="49" charset="-122"/>
              </a:rPr>
              <a:t>一般球面镜腔模方程的化简</a:t>
            </a:r>
          </a:p>
        </p:txBody>
      </p:sp>
      <p:graphicFrame>
        <p:nvGraphicFramePr>
          <p:cNvPr id="323598" name="Object 14"/>
          <p:cNvGraphicFramePr>
            <a:graphicFrameLocks noChangeAspect="1"/>
          </p:cNvGraphicFramePr>
          <p:nvPr/>
        </p:nvGraphicFramePr>
        <p:xfrm>
          <a:off x="250825" y="3789363"/>
          <a:ext cx="8569325" cy="1062037"/>
        </p:xfrm>
        <a:graphic>
          <a:graphicData uri="http://schemas.openxmlformats.org/presentationml/2006/ole">
            <mc:AlternateContent xmlns:mc="http://schemas.openxmlformats.org/markup-compatibility/2006">
              <mc:Choice xmlns:v="urn:schemas-microsoft-com:vml" Requires="v">
                <p:oleObj spid="_x0000_s86028" name="公式" r:id="rId12" imgW="3517560" imgH="469800" progId="Equation.3">
                  <p:embed/>
                </p:oleObj>
              </mc:Choice>
              <mc:Fallback>
                <p:oleObj name="公式" r:id="rId12" imgW="3517560" imgH="469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 y="3789363"/>
                        <a:ext cx="8569325" cy="1062037"/>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599" name="Object 15"/>
          <p:cNvGraphicFramePr>
            <a:graphicFrameLocks noChangeAspect="1"/>
          </p:cNvGraphicFramePr>
          <p:nvPr/>
        </p:nvGraphicFramePr>
        <p:xfrm>
          <a:off x="250825" y="5013325"/>
          <a:ext cx="8569325" cy="1060450"/>
        </p:xfrm>
        <a:graphic>
          <a:graphicData uri="http://schemas.openxmlformats.org/presentationml/2006/ole">
            <mc:AlternateContent xmlns:mc="http://schemas.openxmlformats.org/markup-compatibility/2006">
              <mc:Choice xmlns:v="urn:schemas-microsoft-com:vml" Requires="v">
                <p:oleObj spid="_x0000_s86029" name="公式" r:id="rId14" imgW="3429000" imgH="457200" progId="Equation.3">
                  <p:embed/>
                </p:oleObj>
              </mc:Choice>
              <mc:Fallback>
                <p:oleObj name="公式" r:id="rId14" imgW="3429000" imgH="457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0825" y="5013325"/>
                        <a:ext cx="8569325" cy="106045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772322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3597">
                                            <p:txEl>
                                              <p:pRg st="0" end="0"/>
                                            </p:txEl>
                                          </p:spTgt>
                                        </p:tgtEl>
                                        <p:attrNameLst>
                                          <p:attrName>style.visibility</p:attrName>
                                        </p:attrNameLst>
                                      </p:cBhvr>
                                      <p:to>
                                        <p:strVal val="visible"/>
                                      </p:to>
                                    </p:set>
                                    <p:animEffect transition="in" filter="box(in)">
                                      <p:cBhvr>
                                        <p:cTn id="7" dur="500"/>
                                        <p:tgtEl>
                                          <p:spTgt spid="3235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23588"/>
                                        </p:tgtEl>
                                        <p:attrNameLst>
                                          <p:attrName>style.visibility</p:attrName>
                                        </p:attrNameLst>
                                      </p:cBhvr>
                                      <p:to>
                                        <p:strVal val="visible"/>
                                      </p:to>
                                    </p:set>
                                    <p:animEffect transition="in" filter="checkerboard(across)">
                                      <p:cBhvr>
                                        <p:cTn id="12" dur="500"/>
                                        <p:tgtEl>
                                          <p:spTgt spid="323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3589"/>
                                        </p:tgtEl>
                                        <p:attrNameLst>
                                          <p:attrName>style.visibility</p:attrName>
                                        </p:attrNameLst>
                                      </p:cBhvr>
                                      <p:to>
                                        <p:strVal val="visible"/>
                                      </p:to>
                                    </p:set>
                                    <p:animEffect transition="in" filter="blinds(horizontal)">
                                      <p:cBhvr>
                                        <p:cTn id="17" dur="500"/>
                                        <p:tgtEl>
                                          <p:spTgt spid="3235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23590"/>
                                        </p:tgtEl>
                                        <p:attrNameLst>
                                          <p:attrName>style.visibility</p:attrName>
                                        </p:attrNameLst>
                                      </p:cBhvr>
                                      <p:to>
                                        <p:strVal val="visible"/>
                                      </p:to>
                                    </p:set>
                                    <p:animEffect transition="in" filter="box(in)">
                                      <p:cBhvr>
                                        <p:cTn id="22" dur="500"/>
                                        <p:tgtEl>
                                          <p:spTgt spid="323590"/>
                                        </p:tgtEl>
                                      </p:cBhvr>
                                    </p:animEffect>
                                  </p:childTnLst>
                                </p:cTn>
                              </p:par>
                              <p:par>
                                <p:cTn id="23" presetID="4" presetClass="entr" presetSubtype="16" fill="hold" nodeType="withEffect">
                                  <p:stCondLst>
                                    <p:cond delay="0"/>
                                  </p:stCondLst>
                                  <p:childTnLst>
                                    <p:set>
                                      <p:cBhvr>
                                        <p:cTn id="24" dur="1" fill="hold">
                                          <p:stCondLst>
                                            <p:cond delay="0"/>
                                          </p:stCondLst>
                                        </p:cTn>
                                        <p:tgtEl>
                                          <p:spTgt spid="323591"/>
                                        </p:tgtEl>
                                        <p:attrNameLst>
                                          <p:attrName>style.visibility</p:attrName>
                                        </p:attrNameLst>
                                      </p:cBhvr>
                                      <p:to>
                                        <p:strVal val="visible"/>
                                      </p:to>
                                    </p:set>
                                    <p:animEffect transition="in" filter="box(in)">
                                      <p:cBhvr>
                                        <p:cTn id="25" dur="500"/>
                                        <p:tgtEl>
                                          <p:spTgt spid="323591"/>
                                        </p:tgtEl>
                                      </p:cBhvr>
                                    </p:animEffect>
                                  </p:childTnLst>
                                </p:cTn>
                              </p:par>
                              <p:par>
                                <p:cTn id="26" presetID="4" presetClass="entr" presetSubtype="16" fill="hold" nodeType="withEffect">
                                  <p:stCondLst>
                                    <p:cond delay="0"/>
                                  </p:stCondLst>
                                  <p:childTnLst>
                                    <p:set>
                                      <p:cBhvr>
                                        <p:cTn id="27" dur="1" fill="hold">
                                          <p:stCondLst>
                                            <p:cond delay="0"/>
                                          </p:stCondLst>
                                        </p:cTn>
                                        <p:tgtEl>
                                          <p:spTgt spid="323592"/>
                                        </p:tgtEl>
                                        <p:attrNameLst>
                                          <p:attrName>style.visibility</p:attrName>
                                        </p:attrNameLst>
                                      </p:cBhvr>
                                      <p:to>
                                        <p:strVal val="visible"/>
                                      </p:to>
                                    </p:set>
                                    <p:animEffect transition="in" filter="box(in)">
                                      <p:cBhvr>
                                        <p:cTn id="28" dur="500"/>
                                        <p:tgtEl>
                                          <p:spTgt spid="32359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23593"/>
                                        </p:tgtEl>
                                        <p:attrNameLst>
                                          <p:attrName>style.visibility</p:attrName>
                                        </p:attrNameLst>
                                      </p:cBhvr>
                                      <p:to>
                                        <p:strVal val="visible"/>
                                      </p:to>
                                    </p:set>
                                    <p:animEffect transition="in" filter="box(in)">
                                      <p:cBhvr>
                                        <p:cTn id="31" dur="500"/>
                                        <p:tgtEl>
                                          <p:spTgt spid="32359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23594"/>
                                        </p:tgtEl>
                                        <p:attrNameLst>
                                          <p:attrName>style.visibility</p:attrName>
                                        </p:attrNameLst>
                                      </p:cBhvr>
                                      <p:to>
                                        <p:strVal val="visible"/>
                                      </p:to>
                                    </p:set>
                                    <p:animEffect transition="in" filter="box(in)">
                                      <p:cBhvr>
                                        <p:cTn id="34" dur="500"/>
                                        <p:tgtEl>
                                          <p:spTgt spid="32359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23595"/>
                                        </p:tgtEl>
                                        <p:attrNameLst>
                                          <p:attrName>style.visibility</p:attrName>
                                        </p:attrNameLst>
                                      </p:cBhvr>
                                      <p:to>
                                        <p:strVal val="visible"/>
                                      </p:to>
                                    </p:set>
                                    <p:animEffect transition="in" filter="box(in)">
                                      <p:cBhvr>
                                        <p:cTn id="37" dur="500"/>
                                        <p:tgtEl>
                                          <p:spTgt spid="323595"/>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23596"/>
                                        </p:tgtEl>
                                        <p:attrNameLst>
                                          <p:attrName>style.visibility</p:attrName>
                                        </p:attrNameLst>
                                      </p:cBhvr>
                                      <p:to>
                                        <p:strVal val="visible"/>
                                      </p:to>
                                    </p:set>
                                    <p:animEffect transition="in" filter="box(in)">
                                      <p:cBhvr>
                                        <p:cTn id="40" dur="500"/>
                                        <p:tgtEl>
                                          <p:spTgt spid="32359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23598"/>
                                        </p:tgtEl>
                                        <p:attrNameLst>
                                          <p:attrName>style.visibility</p:attrName>
                                        </p:attrNameLst>
                                      </p:cBhvr>
                                      <p:to>
                                        <p:strVal val="visible"/>
                                      </p:to>
                                    </p:set>
                                    <p:animEffect transition="in" filter="blinds(horizontal)">
                                      <p:cBhvr>
                                        <p:cTn id="45" dur="500"/>
                                        <p:tgtEl>
                                          <p:spTgt spid="32359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23599"/>
                                        </p:tgtEl>
                                        <p:attrNameLst>
                                          <p:attrName>style.visibility</p:attrName>
                                        </p:attrNameLst>
                                      </p:cBhvr>
                                      <p:to>
                                        <p:strVal val="visible"/>
                                      </p:to>
                                    </p:set>
                                    <p:animEffect transition="in" filter="blinds(horizontal)">
                                      <p:cBhvr>
                                        <p:cTn id="50" dur="500"/>
                                        <p:tgtEl>
                                          <p:spTgt spid="323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3" grpId="0" animBg="1"/>
      <p:bldP spid="323594" grpId="0" animBg="1"/>
      <p:bldP spid="323595" grpId="0" animBg="1"/>
      <p:bldP spid="32359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4612" name="Object 4"/>
          <p:cNvGraphicFramePr>
            <a:graphicFrameLocks noChangeAspect="1"/>
          </p:cNvGraphicFramePr>
          <p:nvPr/>
        </p:nvGraphicFramePr>
        <p:xfrm>
          <a:off x="323850" y="908050"/>
          <a:ext cx="8820150" cy="1136650"/>
        </p:xfrm>
        <a:graphic>
          <a:graphicData uri="http://schemas.openxmlformats.org/presentationml/2006/ole">
            <mc:AlternateContent xmlns:mc="http://schemas.openxmlformats.org/markup-compatibility/2006">
              <mc:Choice xmlns:v="urn:schemas-microsoft-com:vml" Requires="v">
                <p:oleObj spid="_x0000_s87047" name="公式" r:id="rId3" imgW="3657600" imgH="507960" progId="Equation.3">
                  <p:embed/>
                </p:oleObj>
              </mc:Choice>
              <mc:Fallback>
                <p:oleObj name="公式" r:id="rId3" imgW="365760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08050"/>
                        <a:ext cx="8820150" cy="11366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4613" name="Object 5"/>
          <p:cNvGraphicFramePr>
            <a:graphicFrameLocks noChangeAspect="1"/>
          </p:cNvGraphicFramePr>
          <p:nvPr/>
        </p:nvGraphicFramePr>
        <p:xfrm>
          <a:off x="323850" y="2060575"/>
          <a:ext cx="7993063" cy="1012825"/>
        </p:xfrm>
        <a:graphic>
          <a:graphicData uri="http://schemas.openxmlformats.org/presentationml/2006/ole">
            <mc:AlternateContent xmlns:mc="http://schemas.openxmlformats.org/markup-compatibility/2006">
              <mc:Choice xmlns:v="urn:schemas-microsoft-com:vml" Requires="v">
                <p:oleObj spid="_x0000_s87048" name="公式" r:id="rId5" imgW="2882880" imgH="393480" progId="Equation.3">
                  <p:embed/>
                </p:oleObj>
              </mc:Choice>
              <mc:Fallback>
                <p:oleObj name="公式" r:id="rId5" imgW="28828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060575"/>
                        <a:ext cx="7993063" cy="1012825"/>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14" name="Text Box 6"/>
          <p:cNvSpPr txBox="1">
            <a:spLocks noChangeArrowheads="1"/>
          </p:cNvSpPr>
          <p:nvPr/>
        </p:nvSpPr>
        <p:spPr bwMode="auto">
          <a:xfrm>
            <a:off x="322263" y="3222625"/>
            <a:ext cx="2665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用到了：</a:t>
            </a:r>
            <a:endParaRPr kumimoji="0" lang="zh-CN" altLang="en-US" sz="2800" dirty="0">
              <a:latin typeface="Times New Roman" pitchFamily="18" charset="0"/>
              <a:ea typeface="楷体" panose="02010609060101010101" pitchFamily="49" charset="-122"/>
              <a:sym typeface="Symbol" pitchFamily="18" charset="2"/>
            </a:endParaRPr>
          </a:p>
        </p:txBody>
      </p:sp>
      <p:graphicFrame>
        <p:nvGraphicFramePr>
          <p:cNvPr id="324615" name="Object 7"/>
          <p:cNvGraphicFramePr>
            <a:graphicFrameLocks noChangeAspect="1"/>
          </p:cNvGraphicFramePr>
          <p:nvPr/>
        </p:nvGraphicFramePr>
        <p:xfrm>
          <a:off x="1835150" y="3213100"/>
          <a:ext cx="3024188" cy="944563"/>
        </p:xfrm>
        <a:graphic>
          <a:graphicData uri="http://schemas.openxmlformats.org/presentationml/2006/ole">
            <mc:AlternateContent xmlns:mc="http://schemas.openxmlformats.org/markup-compatibility/2006">
              <mc:Choice xmlns:v="urn:schemas-microsoft-com:vml" Requires="v">
                <p:oleObj spid="_x0000_s87049" name="公式" r:id="rId7" imgW="1282680" imgH="431640" progId="Equation.3">
                  <p:embed/>
                </p:oleObj>
              </mc:Choice>
              <mc:Fallback>
                <p:oleObj name="公式" r:id="rId7" imgW="128268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213100"/>
                        <a:ext cx="3024188" cy="944563"/>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23" name="Text Box 15"/>
          <p:cNvSpPr txBox="1">
            <a:spLocks noChangeArrowheads="1"/>
          </p:cNvSpPr>
          <p:nvPr/>
        </p:nvSpPr>
        <p:spPr bwMode="auto">
          <a:xfrm>
            <a:off x="5076825" y="3213100"/>
            <a:ext cx="23034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ea typeface="楷体" panose="02010609060101010101" pitchFamily="49" charset="-122"/>
              </a:rPr>
              <a:t>球面镜腔的几何参数</a:t>
            </a:r>
          </a:p>
        </p:txBody>
      </p:sp>
      <p:sp>
        <p:nvSpPr>
          <p:cNvPr id="324625" name="Text Box 17"/>
          <p:cNvSpPr txBox="1">
            <a:spLocks noChangeArrowheads="1"/>
          </p:cNvSpPr>
          <p:nvPr/>
        </p:nvSpPr>
        <p:spPr bwMode="auto">
          <a:xfrm>
            <a:off x="323850" y="4437063"/>
            <a:ext cx="2374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ea typeface="楷体" panose="02010609060101010101" pitchFamily="49" charset="-122"/>
              </a:rPr>
              <a:t>对称开腔：</a:t>
            </a:r>
          </a:p>
        </p:txBody>
      </p:sp>
      <p:graphicFrame>
        <p:nvGraphicFramePr>
          <p:cNvPr id="324626" name="Object 18"/>
          <p:cNvGraphicFramePr>
            <a:graphicFrameLocks noChangeAspect="1"/>
          </p:cNvGraphicFramePr>
          <p:nvPr/>
        </p:nvGraphicFramePr>
        <p:xfrm>
          <a:off x="2339975" y="4437063"/>
          <a:ext cx="1765300" cy="471487"/>
        </p:xfrm>
        <a:graphic>
          <a:graphicData uri="http://schemas.openxmlformats.org/presentationml/2006/ole">
            <mc:AlternateContent xmlns:mc="http://schemas.openxmlformats.org/markup-compatibility/2006">
              <mc:Choice xmlns:v="urn:schemas-microsoft-com:vml" Requires="v">
                <p:oleObj spid="_x0000_s87050" name="公式" r:id="rId9" imgW="749160" imgH="215640" progId="Equation.3">
                  <p:embed/>
                </p:oleObj>
              </mc:Choice>
              <mc:Fallback>
                <p:oleObj name="公式" r:id="rId9" imgW="74916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4437063"/>
                        <a:ext cx="1765300" cy="471487"/>
                      </a:xfrm>
                      <a:prstGeom prst="rect">
                        <a:avLst/>
                      </a:prstGeom>
                      <a:noFill/>
                      <a:ln>
                        <a:noFill/>
                      </a:ln>
                      <a:effectLst/>
                      <a:extLst>
                        <a:ext uri="{909E8E84-426E-40DD-AFC4-6F175D3DCCD1}">
                          <a14:hiddenFill xmlns:a14="http://schemas.microsoft.com/office/drawing/2010/main">
                            <a:solidFill>
                              <a:srgbClr val="99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4627" name="Object 19"/>
          <p:cNvGraphicFramePr>
            <a:graphicFrameLocks noChangeAspect="1"/>
          </p:cNvGraphicFramePr>
          <p:nvPr/>
        </p:nvGraphicFramePr>
        <p:xfrm>
          <a:off x="4500563" y="4221163"/>
          <a:ext cx="2605087" cy="862012"/>
        </p:xfrm>
        <a:graphic>
          <a:graphicData uri="http://schemas.openxmlformats.org/presentationml/2006/ole">
            <mc:AlternateContent xmlns:mc="http://schemas.openxmlformats.org/markup-compatibility/2006">
              <mc:Choice xmlns:v="urn:schemas-microsoft-com:vml" Requires="v">
                <p:oleObj spid="_x0000_s87051" name="公式" r:id="rId11" imgW="1104840" imgH="393480" progId="Equation.3">
                  <p:embed/>
                </p:oleObj>
              </mc:Choice>
              <mc:Fallback>
                <p:oleObj name="公式" r:id="rId11" imgW="110484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0563" y="4221163"/>
                        <a:ext cx="2605087" cy="862012"/>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28" name="Text Box 20"/>
          <p:cNvSpPr txBox="1">
            <a:spLocks noChangeArrowheads="1"/>
          </p:cNvSpPr>
          <p:nvPr/>
        </p:nvSpPr>
        <p:spPr bwMode="auto">
          <a:xfrm>
            <a:off x="395288" y="5229225"/>
            <a:ext cx="84978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en-US" altLang="zh-CN" sz="2800" dirty="0">
                <a:ea typeface="仿宋_GB2312" pitchFamily="49" charset="-122"/>
              </a:rPr>
              <a:t>    </a:t>
            </a:r>
            <a:r>
              <a:rPr lang="zh-CN" altLang="en-US" sz="2800" dirty="0">
                <a:ea typeface="楷体" panose="02010609060101010101" pitchFamily="49" charset="-122"/>
              </a:rPr>
              <a:t>将</a:t>
            </a:r>
            <a:r>
              <a:rPr lang="el-GR" altLang="zh-CN" sz="2800" dirty="0">
                <a:latin typeface="仿宋_GB2312" pitchFamily="49" charset="-122"/>
                <a:ea typeface="楷体" panose="02010609060101010101" pitchFamily="49" charset="-122"/>
              </a:rPr>
              <a:t>ρ</a:t>
            </a:r>
            <a:r>
              <a:rPr lang="zh-CN" altLang="en-US" sz="2800" dirty="0">
                <a:ea typeface="楷体" panose="02010609060101010101" pitchFamily="49" charset="-122"/>
              </a:rPr>
              <a:t>值代入积分方程式，即可得一般对称球面腔自再现模所满足的积分方程的具体形式。</a:t>
            </a:r>
          </a:p>
        </p:txBody>
      </p:sp>
    </p:spTree>
    <p:extLst>
      <p:ext uri="{BB962C8B-B14F-4D97-AF65-F5344CB8AC3E}">
        <p14:creationId xmlns:p14="http://schemas.microsoft.com/office/powerpoint/2010/main" val="13420112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4612"/>
                                        </p:tgtEl>
                                        <p:attrNameLst>
                                          <p:attrName>style.visibility</p:attrName>
                                        </p:attrNameLst>
                                      </p:cBhvr>
                                      <p:to>
                                        <p:strVal val="visible"/>
                                      </p:to>
                                    </p:set>
                                    <p:animEffect transition="in" filter="blinds(horizontal)">
                                      <p:cBhvr>
                                        <p:cTn id="7" dur="500"/>
                                        <p:tgtEl>
                                          <p:spTgt spid="324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3"/>
                                        </p:tgtEl>
                                        <p:attrNameLst>
                                          <p:attrName>style.visibility</p:attrName>
                                        </p:attrNameLst>
                                      </p:cBhvr>
                                      <p:to>
                                        <p:strVal val="visible"/>
                                      </p:to>
                                    </p:set>
                                    <p:animEffect transition="in" filter="blinds(horizontal)">
                                      <p:cBhvr>
                                        <p:cTn id="12" dur="500"/>
                                        <p:tgtEl>
                                          <p:spTgt spid="3246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24614">
                                            <p:txEl>
                                              <p:pRg st="0" end="0"/>
                                            </p:txEl>
                                          </p:spTgt>
                                        </p:tgtEl>
                                        <p:attrNameLst>
                                          <p:attrName>style.visibility</p:attrName>
                                        </p:attrNameLst>
                                      </p:cBhvr>
                                      <p:to>
                                        <p:strVal val="visible"/>
                                      </p:to>
                                    </p:set>
                                    <p:animEffect transition="in" filter="box(in)">
                                      <p:cBhvr>
                                        <p:cTn id="17" dur="500"/>
                                        <p:tgtEl>
                                          <p:spTgt spid="32461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4615"/>
                                        </p:tgtEl>
                                        <p:attrNameLst>
                                          <p:attrName>style.visibility</p:attrName>
                                        </p:attrNameLst>
                                      </p:cBhvr>
                                      <p:to>
                                        <p:strVal val="visible"/>
                                      </p:to>
                                    </p:set>
                                    <p:animEffect transition="in" filter="blinds(horizontal)">
                                      <p:cBhvr>
                                        <p:cTn id="22" dur="500"/>
                                        <p:tgtEl>
                                          <p:spTgt spid="3246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46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46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24626"/>
                                        </p:tgtEl>
                                        <p:attrNameLst>
                                          <p:attrName>style.visibility</p:attrName>
                                        </p:attrNameLst>
                                      </p:cBhvr>
                                      <p:to>
                                        <p:strVal val="visible"/>
                                      </p:to>
                                    </p:set>
                                    <p:animEffect transition="in" filter="blinds(horizontal)">
                                      <p:cBhvr>
                                        <p:cTn id="35" dur="500"/>
                                        <p:tgtEl>
                                          <p:spTgt spid="32462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24627"/>
                                        </p:tgtEl>
                                        <p:attrNameLst>
                                          <p:attrName>style.visibility</p:attrName>
                                        </p:attrNameLst>
                                      </p:cBhvr>
                                      <p:to>
                                        <p:strVal val="visible"/>
                                      </p:to>
                                    </p:set>
                                    <p:animEffect transition="in" filter="blinds(horizontal)">
                                      <p:cBhvr>
                                        <p:cTn id="40" dur="500"/>
                                        <p:tgtEl>
                                          <p:spTgt spid="32462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4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23" grpId="0"/>
      <p:bldP spid="324625" grpId="0"/>
      <p:bldP spid="3246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35" name="Object 3"/>
          <p:cNvGraphicFramePr>
            <a:graphicFrameLocks noChangeAspect="1"/>
          </p:cNvGraphicFramePr>
          <p:nvPr/>
        </p:nvGraphicFramePr>
        <p:xfrm>
          <a:off x="2124075" y="5157788"/>
          <a:ext cx="5113338" cy="1166812"/>
        </p:xfrm>
        <a:graphic>
          <a:graphicData uri="http://schemas.openxmlformats.org/presentationml/2006/ole">
            <mc:AlternateContent xmlns:mc="http://schemas.openxmlformats.org/markup-compatibility/2006">
              <mc:Choice xmlns:v="urn:schemas-microsoft-com:vml" Requires="v">
                <p:oleObj spid="_x0000_s88072" name="公式" r:id="rId3" imgW="1854000" imgH="457200" progId="Equation.3">
                  <p:embed/>
                </p:oleObj>
              </mc:Choice>
              <mc:Fallback>
                <p:oleObj name="公式" r:id="rId3" imgW="18540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5157788"/>
                        <a:ext cx="5113338" cy="1166812"/>
                      </a:xfrm>
                      <a:prstGeom prst="rect">
                        <a:avLst/>
                      </a:prstGeom>
                      <a:gradFill rotWithShape="1">
                        <a:gsLst>
                          <a:gs pos="0">
                            <a:srgbClr val="FFFF00"/>
                          </a:gs>
                          <a:gs pos="50000">
                            <a:srgbClr val="00CC00"/>
                          </a:gs>
                          <a:gs pos="100000">
                            <a:srgbClr val="FF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5637" name="Object 5"/>
          <p:cNvGraphicFramePr>
            <a:graphicFrameLocks noChangeAspect="1"/>
          </p:cNvGraphicFramePr>
          <p:nvPr/>
        </p:nvGraphicFramePr>
        <p:xfrm>
          <a:off x="1042988" y="3933825"/>
          <a:ext cx="6769100" cy="1187450"/>
        </p:xfrm>
        <a:graphic>
          <a:graphicData uri="http://schemas.openxmlformats.org/presentationml/2006/ole">
            <mc:AlternateContent xmlns:mc="http://schemas.openxmlformats.org/markup-compatibility/2006">
              <mc:Choice xmlns:v="urn:schemas-microsoft-com:vml" Requires="v">
                <p:oleObj spid="_x0000_s88073" name="公式" r:id="rId5" imgW="2463480" imgH="482400" progId="Equation.3">
                  <p:embed/>
                </p:oleObj>
              </mc:Choice>
              <mc:Fallback>
                <p:oleObj name="公式" r:id="rId5" imgW="246348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933825"/>
                        <a:ext cx="6769100" cy="1187450"/>
                      </a:xfrm>
                      <a:prstGeom prst="rect">
                        <a:avLst/>
                      </a:prstGeom>
                      <a:gradFill rotWithShape="1">
                        <a:gsLst>
                          <a:gs pos="0">
                            <a:srgbClr val="FFFF00"/>
                          </a:gs>
                          <a:gs pos="50000">
                            <a:srgbClr val="00CC00"/>
                          </a:gs>
                          <a:gs pos="100000">
                            <a:srgbClr val="FF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5638" name="Text Box 6"/>
          <p:cNvSpPr txBox="1">
            <a:spLocks noChangeArrowheads="1"/>
          </p:cNvSpPr>
          <p:nvPr/>
        </p:nvSpPr>
        <p:spPr bwMode="auto">
          <a:xfrm>
            <a:off x="611188" y="3357563"/>
            <a:ext cx="417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代入自再现模方程</a:t>
            </a:r>
            <a:endParaRPr kumimoji="0" lang="zh-CN" altLang="en-US" sz="2800" dirty="0">
              <a:latin typeface="Times New Roman" pitchFamily="18" charset="0"/>
              <a:ea typeface="楷体" panose="02010609060101010101" pitchFamily="49" charset="-122"/>
              <a:sym typeface="Symbol" pitchFamily="18" charset="2"/>
            </a:endParaRPr>
          </a:p>
        </p:txBody>
      </p:sp>
      <p:sp>
        <p:nvSpPr>
          <p:cNvPr id="325639" name="Text Box 7"/>
          <p:cNvSpPr txBox="1">
            <a:spLocks noChangeArrowheads="1"/>
          </p:cNvSpPr>
          <p:nvPr/>
        </p:nvSpPr>
        <p:spPr bwMode="auto">
          <a:xfrm>
            <a:off x="468313" y="2636838"/>
            <a:ext cx="5400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特例：用于方形镜对称共焦腔</a:t>
            </a:r>
            <a:endParaRPr kumimoji="0" lang="zh-CN" altLang="en-US" sz="2800" dirty="0">
              <a:latin typeface="Times New Roman" pitchFamily="18" charset="0"/>
              <a:ea typeface="楷体" panose="02010609060101010101" pitchFamily="49" charset="-122"/>
              <a:sym typeface="Symbol" pitchFamily="18" charset="2"/>
            </a:endParaRPr>
          </a:p>
        </p:txBody>
      </p:sp>
      <p:graphicFrame>
        <p:nvGraphicFramePr>
          <p:cNvPr id="325640" name="Object 8"/>
          <p:cNvGraphicFramePr>
            <a:graphicFrameLocks noChangeAspect="1"/>
          </p:cNvGraphicFramePr>
          <p:nvPr/>
        </p:nvGraphicFramePr>
        <p:xfrm>
          <a:off x="5508625" y="2708275"/>
          <a:ext cx="1644650" cy="471488"/>
        </p:xfrm>
        <a:graphic>
          <a:graphicData uri="http://schemas.openxmlformats.org/presentationml/2006/ole">
            <mc:AlternateContent xmlns:mc="http://schemas.openxmlformats.org/markup-compatibility/2006">
              <mc:Choice xmlns:v="urn:schemas-microsoft-com:vml" Requires="v">
                <p:oleObj spid="_x0000_s88074" name="公式" r:id="rId7" imgW="698400" imgH="215640" progId="Equation.3">
                  <p:embed/>
                </p:oleObj>
              </mc:Choice>
              <mc:Fallback>
                <p:oleObj name="公式" r:id="rId7" imgW="6984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625" y="2708275"/>
                        <a:ext cx="1644650" cy="471488"/>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5641" name="Object 9"/>
          <p:cNvGraphicFramePr>
            <a:graphicFrameLocks noChangeAspect="1"/>
          </p:cNvGraphicFramePr>
          <p:nvPr/>
        </p:nvGraphicFramePr>
        <p:xfrm>
          <a:off x="1908175" y="1484313"/>
          <a:ext cx="4789488" cy="1012825"/>
        </p:xfrm>
        <a:graphic>
          <a:graphicData uri="http://schemas.openxmlformats.org/presentationml/2006/ole">
            <mc:AlternateContent xmlns:mc="http://schemas.openxmlformats.org/markup-compatibility/2006">
              <mc:Choice xmlns:v="urn:schemas-microsoft-com:vml" Requires="v">
                <p:oleObj spid="_x0000_s88075" name="公式" r:id="rId9" imgW="1726920" imgH="393480" progId="Equation.3">
                  <p:embed/>
                </p:oleObj>
              </mc:Choice>
              <mc:Fallback>
                <p:oleObj name="公式" r:id="rId9" imgW="172692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1484313"/>
                        <a:ext cx="4789488" cy="10128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Text Box 10"/>
          <p:cNvSpPr txBox="1">
            <a:spLocks noChangeArrowheads="1"/>
          </p:cNvSpPr>
          <p:nvPr/>
        </p:nvSpPr>
        <p:spPr bwMode="auto">
          <a:xfrm>
            <a:off x="539750" y="836613"/>
            <a:ext cx="2376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charset="0"/>
                <a:ea typeface="宋体" pitchFamily="2" charset="-122"/>
              </a:defRPr>
            </a:lvl1pPr>
            <a:lvl2pPr marL="742950" indent="-285750">
              <a:defRPr kumimoji="1" b="1">
                <a:solidFill>
                  <a:schemeClr val="tx1"/>
                </a:solidFill>
                <a:latin typeface="Arial" charset="0"/>
                <a:ea typeface="宋体" pitchFamily="2" charset="-122"/>
              </a:defRPr>
            </a:lvl2pPr>
            <a:lvl3pPr marL="1143000" indent="-228600">
              <a:defRPr kumimoji="1" b="1">
                <a:solidFill>
                  <a:schemeClr val="tx1"/>
                </a:solidFill>
                <a:latin typeface="Arial" charset="0"/>
                <a:ea typeface="宋体" pitchFamily="2" charset="-122"/>
              </a:defRPr>
            </a:lvl3pPr>
            <a:lvl4pPr marL="1600200" indent="-228600">
              <a:defRPr kumimoji="1" b="1">
                <a:solidFill>
                  <a:schemeClr val="tx1"/>
                </a:solidFill>
                <a:latin typeface="Arial" charset="0"/>
                <a:ea typeface="宋体" pitchFamily="2" charset="-122"/>
              </a:defRPr>
            </a:lvl4pPr>
            <a:lvl5pPr marL="2057400" indent="-228600">
              <a:defRPr kumimoji="1" b="1">
                <a:solidFill>
                  <a:schemeClr val="tx1"/>
                </a:solidFill>
                <a:latin typeface="Arial"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charset="0"/>
                <a:ea typeface="宋体" pitchFamily="2" charset="-122"/>
              </a:defRPr>
            </a:lvl9pPr>
          </a:lstStyle>
          <a:p>
            <a:r>
              <a:rPr lang="zh-CN" altLang="en-US" sz="2800" dirty="0">
                <a:ea typeface="楷体" panose="02010609060101010101" pitchFamily="49" charset="-122"/>
              </a:rPr>
              <a:t>对称共焦腔</a:t>
            </a:r>
          </a:p>
        </p:txBody>
      </p:sp>
      <p:graphicFrame>
        <p:nvGraphicFramePr>
          <p:cNvPr id="325643" name="Object 11"/>
          <p:cNvGraphicFramePr>
            <a:graphicFrameLocks noChangeAspect="1"/>
          </p:cNvGraphicFramePr>
          <p:nvPr/>
        </p:nvGraphicFramePr>
        <p:xfrm>
          <a:off x="2771775" y="908050"/>
          <a:ext cx="2035175" cy="471488"/>
        </p:xfrm>
        <a:graphic>
          <a:graphicData uri="http://schemas.openxmlformats.org/presentationml/2006/ole">
            <mc:AlternateContent xmlns:mc="http://schemas.openxmlformats.org/markup-compatibility/2006">
              <mc:Choice xmlns:v="urn:schemas-microsoft-com:vml" Requires="v">
                <p:oleObj spid="_x0000_s88076" name="公式" r:id="rId11" imgW="863280" imgH="215640" progId="Equation.3">
                  <p:embed/>
                </p:oleObj>
              </mc:Choice>
              <mc:Fallback>
                <p:oleObj name="公式" r:id="rId11" imgW="8632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908050"/>
                        <a:ext cx="2035175" cy="471488"/>
                      </a:xfrm>
                      <a:prstGeom prst="rect">
                        <a:avLst/>
                      </a:prstGeom>
                      <a:noFill/>
                      <a:ln>
                        <a:noFill/>
                      </a:ln>
                      <a:effectLst/>
                      <a:extLst>
                        <a:ext uri="{909E8E84-426E-40DD-AFC4-6F175D3DCCD1}">
                          <a14:hiddenFill xmlns:a14="http://schemas.microsoft.com/office/drawing/2010/main">
                            <a:solidFill>
                              <a:srgbClr val="99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5644" name="Object 12"/>
          <p:cNvGraphicFramePr>
            <a:graphicFrameLocks noChangeAspect="1"/>
          </p:cNvGraphicFramePr>
          <p:nvPr/>
        </p:nvGraphicFramePr>
        <p:xfrm>
          <a:off x="5219700" y="908050"/>
          <a:ext cx="1674813" cy="471488"/>
        </p:xfrm>
        <a:graphic>
          <a:graphicData uri="http://schemas.openxmlformats.org/presentationml/2006/ole">
            <mc:AlternateContent xmlns:mc="http://schemas.openxmlformats.org/markup-compatibility/2006">
              <mc:Choice xmlns:v="urn:schemas-microsoft-com:vml" Requires="v">
                <p:oleObj spid="_x0000_s88077" name="公式" r:id="rId13" imgW="711000" imgH="215640" progId="Equation.3">
                  <p:embed/>
                </p:oleObj>
              </mc:Choice>
              <mc:Fallback>
                <p:oleObj name="公式" r:id="rId13" imgW="71100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9700" y="908050"/>
                        <a:ext cx="1674813" cy="471488"/>
                      </a:xfrm>
                      <a:prstGeom prst="rect">
                        <a:avLst/>
                      </a:prstGeom>
                      <a:noFill/>
                      <a:ln>
                        <a:noFill/>
                      </a:ln>
                      <a:effectLst/>
                      <a:extLst>
                        <a:ext uri="{909E8E84-426E-40DD-AFC4-6F175D3DCCD1}">
                          <a14:hiddenFill xmlns:a14="http://schemas.microsoft.com/office/drawing/2010/main">
                            <a:solidFill>
                              <a:srgbClr val="99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71345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5643"/>
                                        </p:tgtEl>
                                        <p:attrNameLst>
                                          <p:attrName>style.visibility</p:attrName>
                                        </p:attrNameLst>
                                      </p:cBhvr>
                                      <p:to>
                                        <p:strVal val="visible"/>
                                      </p:to>
                                    </p:set>
                                    <p:animEffect transition="in" filter="blinds(horizontal)">
                                      <p:cBhvr>
                                        <p:cTn id="7" dur="500"/>
                                        <p:tgtEl>
                                          <p:spTgt spid="3256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5644"/>
                                        </p:tgtEl>
                                        <p:attrNameLst>
                                          <p:attrName>style.visibility</p:attrName>
                                        </p:attrNameLst>
                                      </p:cBhvr>
                                      <p:to>
                                        <p:strVal val="visible"/>
                                      </p:to>
                                    </p:set>
                                    <p:animEffect transition="in" filter="blinds(horizontal)">
                                      <p:cBhvr>
                                        <p:cTn id="12" dur="500"/>
                                        <p:tgtEl>
                                          <p:spTgt spid="325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5641"/>
                                        </p:tgtEl>
                                        <p:attrNameLst>
                                          <p:attrName>style.visibility</p:attrName>
                                        </p:attrNameLst>
                                      </p:cBhvr>
                                      <p:to>
                                        <p:strVal val="visible"/>
                                      </p:to>
                                    </p:set>
                                    <p:animEffect transition="in" filter="blinds(horizontal)">
                                      <p:cBhvr>
                                        <p:cTn id="17" dur="500"/>
                                        <p:tgtEl>
                                          <p:spTgt spid="3256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25639">
                                            <p:txEl>
                                              <p:pRg st="0" end="0"/>
                                            </p:txEl>
                                          </p:spTgt>
                                        </p:tgtEl>
                                        <p:attrNameLst>
                                          <p:attrName>style.visibility</p:attrName>
                                        </p:attrNameLst>
                                      </p:cBhvr>
                                      <p:to>
                                        <p:strVal val="visible"/>
                                      </p:to>
                                    </p:set>
                                    <p:animEffect transition="in" filter="box(in)">
                                      <p:cBhvr>
                                        <p:cTn id="22" dur="500"/>
                                        <p:tgtEl>
                                          <p:spTgt spid="32563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5640"/>
                                        </p:tgtEl>
                                        <p:attrNameLst>
                                          <p:attrName>style.visibility</p:attrName>
                                        </p:attrNameLst>
                                      </p:cBhvr>
                                      <p:to>
                                        <p:strVal val="visible"/>
                                      </p:to>
                                    </p:set>
                                    <p:animEffect transition="in" filter="blinds(horizontal)">
                                      <p:cBhvr>
                                        <p:cTn id="27" dur="500"/>
                                        <p:tgtEl>
                                          <p:spTgt spid="3256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25638">
                                            <p:txEl>
                                              <p:pRg st="0" end="0"/>
                                            </p:txEl>
                                          </p:spTgt>
                                        </p:tgtEl>
                                        <p:attrNameLst>
                                          <p:attrName>style.visibility</p:attrName>
                                        </p:attrNameLst>
                                      </p:cBhvr>
                                      <p:to>
                                        <p:strVal val="visible"/>
                                      </p:to>
                                    </p:set>
                                    <p:animEffect transition="in" filter="box(in)">
                                      <p:cBhvr>
                                        <p:cTn id="32" dur="500"/>
                                        <p:tgtEl>
                                          <p:spTgt spid="32563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5637"/>
                                        </p:tgtEl>
                                        <p:attrNameLst>
                                          <p:attrName>style.visibility</p:attrName>
                                        </p:attrNameLst>
                                      </p:cBhvr>
                                      <p:to>
                                        <p:strVal val="visible"/>
                                      </p:to>
                                    </p:set>
                                    <p:animEffect transition="in" filter="blinds(horizontal)">
                                      <p:cBhvr>
                                        <p:cTn id="37" dur="500"/>
                                        <p:tgtEl>
                                          <p:spTgt spid="3256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25635"/>
                                        </p:tgtEl>
                                        <p:attrNameLst>
                                          <p:attrName>style.visibility</p:attrName>
                                        </p:attrNameLst>
                                      </p:cBhvr>
                                      <p:to>
                                        <p:strVal val="visible"/>
                                      </p:to>
                                    </p:set>
                                    <p:animEffect transition="in" filter="blinds(horizontal)">
                                      <p:cBhvr>
                                        <p:cTn id="42" dur="500"/>
                                        <p:tgtEl>
                                          <p:spTgt spid="325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bwMode="auto">
          <a:xfrm>
            <a:off x="1187450" y="2060575"/>
            <a:ext cx="6913563" cy="16557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4800" b="1" dirty="0">
                <a:latin typeface="楷体" panose="02010609060101010101" pitchFamily="49" charset="-122"/>
                <a:ea typeface="楷体" panose="02010609060101010101" pitchFamily="49" charset="-122"/>
              </a:rPr>
              <a:t>第四节 平行平面腔模的迭代解法</a:t>
            </a:r>
          </a:p>
        </p:txBody>
      </p:sp>
    </p:spTree>
    <p:custDataLst>
      <p:tags r:id="rId1"/>
    </p:custDataLst>
    <p:extLst>
      <p:ext uri="{BB962C8B-B14F-4D97-AF65-F5344CB8AC3E}">
        <p14:creationId xmlns:p14="http://schemas.microsoft.com/office/powerpoint/2010/main" val="2816795045"/>
      </p:ext>
    </p:extLst>
  </p:cSld>
  <p:clrMapOvr>
    <a:masterClrMapping/>
  </p:clrMapOvr>
  <p:transition spd="slow">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6" name="Text Box 4"/>
          <p:cNvSpPr txBox="1">
            <a:spLocks noChangeArrowheads="1"/>
          </p:cNvSpPr>
          <p:nvPr/>
        </p:nvSpPr>
        <p:spPr bwMode="auto">
          <a:xfrm>
            <a:off x="684213" y="908050"/>
            <a:ext cx="8280400" cy="388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0" lang="zh-CN" altLang="en-US" sz="2800" dirty="0">
                <a:latin typeface="楷体" panose="02010609060101010101" pitchFamily="49" charset="-122"/>
                <a:ea typeface="楷体" panose="02010609060101010101" pitchFamily="49" charset="-122"/>
              </a:rPr>
              <a:t>平行平面腔在激光发展史上最早被采用！</a:t>
            </a:r>
          </a:p>
          <a:p>
            <a:pPr eaLnBrk="1" hangingPunct="1"/>
            <a:r>
              <a:rPr kumimoji="0" lang="zh-CN" altLang="en-US" sz="2800" dirty="0">
                <a:latin typeface="楷体" panose="02010609060101010101" pitchFamily="49" charset="-122"/>
                <a:ea typeface="楷体" panose="02010609060101010101" pitchFamily="49" charset="-122"/>
              </a:rPr>
              <a:t>中等以上功率的固体激光器、气体激光器仍采用。</a:t>
            </a:r>
          </a:p>
          <a:p>
            <a:pPr eaLnBrk="1" hangingPunct="1"/>
            <a:r>
              <a:rPr kumimoji="0" lang="zh-CN" altLang="en-US" sz="2800" dirty="0">
                <a:latin typeface="楷体" panose="02010609060101010101" pitchFamily="49" charset="-122"/>
                <a:ea typeface="楷体" panose="02010609060101010101" pitchFamily="49" charset="-122"/>
              </a:rPr>
              <a:t>优点：方向性好、模体积大、易单横模振荡</a:t>
            </a:r>
          </a:p>
          <a:p>
            <a:pPr eaLnBrk="1" hangingPunct="1">
              <a:lnSpc>
                <a:spcPct val="120000"/>
              </a:lnSpc>
              <a:spcBef>
                <a:spcPct val="0"/>
              </a:spcBef>
            </a:pPr>
            <a:r>
              <a:rPr kumimoji="0" lang="zh-CN" altLang="en-US" sz="2800" dirty="0">
                <a:latin typeface="楷体" panose="02010609060101010101" pitchFamily="49" charset="-122"/>
                <a:ea typeface="楷体" panose="02010609060101010101" pitchFamily="49" charset="-122"/>
              </a:rPr>
              <a:t>缺点：调整精度要求高、损耗大不适于小增益器件</a:t>
            </a:r>
            <a:r>
              <a:rPr kumimoji="0" lang="en-US" altLang="zh-CN" sz="2800" dirty="0">
                <a:latin typeface="楷体" panose="02010609060101010101" pitchFamily="49" charset="-122"/>
                <a:ea typeface="楷体" panose="02010609060101010101" pitchFamily="49" charset="-122"/>
              </a:rPr>
              <a:t>.</a:t>
            </a:r>
          </a:p>
          <a:p>
            <a:pPr eaLnBrk="1" hangingPunct="1">
              <a:spcBef>
                <a:spcPct val="0"/>
              </a:spcBef>
            </a:pPr>
            <a:r>
              <a:rPr kumimoji="0" lang="en-US" altLang="zh-CN" sz="2800" dirty="0">
                <a:latin typeface="楷体" panose="02010609060101010101" pitchFamily="49" charset="-122"/>
                <a:ea typeface="楷体" panose="02010609060101010101" pitchFamily="49" charset="-122"/>
              </a:rPr>
              <a:t>   </a:t>
            </a:r>
          </a:p>
          <a:p>
            <a:pPr eaLnBrk="1" hangingPunct="1">
              <a:lnSpc>
                <a:spcPct val="120000"/>
              </a:lnSpc>
              <a:spcBef>
                <a:spcPct val="0"/>
              </a:spcBef>
            </a:pPr>
            <a:r>
              <a:rPr kumimoji="0" lang="en-US" altLang="zh-CN" sz="2800"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能解析求解积分本征值方程的开腔是很少的，此时可以利用腔模的</a:t>
            </a:r>
            <a:r>
              <a:rPr kumimoji="0" lang="zh-CN" altLang="en-US" sz="2800" dirty="0">
                <a:latin typeface="宋体"/>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自再现</a:t>
            </a:r>
            <a:r>
              <a:rPr kumimoji="0" lang="zh-CN" altLang="en-US" sz="2800" dirty="0">
                <a:latin typeface="宋体"/>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理论，通过计算机进行</a:t>
            </a:r>
            <a:r>
              <a:rPr kumimoji="0" lang="zh-CN" altLang="en-US" sz="2800" dirty="0">
                <a:solidFill>
                  <a:srgbClr val="FF0066"/>
                </a:solidFill>
                <a:latin typeface="楷体" panose="02010609060101010101" pitchFamily="49" charset="-122"/>
                <a:ea typeface="楷体" panose="02010609060101010101" pitchFamily="49" charset="-122"/>
              </a:rPr>
              <a:t>数值模拟</a:t>
            </a:r>
            <a:r>
              <a:rPr kumimoji="0" lang="zh-CN" altLang="en-US" sz="2800" dirty="0">
                <a:latin typeface="楷体" panose="02010609060101010101" pitchFamily="49" charset="-122"/>
                <a:ea typeface="楷体" panose="02010609060101010101" pitchFamily="49" charset="-122"/>
              </a:rPr>
              <a:t>，称为腔模的</a:t>
            </a:r>
            <a:r>
              <a:rPr kumimoji="0" lang="en-US" altLang="zh-CN" sz="2800" dirty="0">
                <a:latin typeface="楷体" panose="02010609060101010101" pitchFamily="49" charset="-122"/>
                <a:ea typeface="楷体" panose="02010609060101010101" pitchFamily="49" charset="-122"/>
              </a:rPr>
              <a:t>Fox-Li</a:t>
            </a:r>
            <a:r>
              <a:rPr kumimoji="0" lang="zh-CN" altLang="en-US" sz="2800" dirty="0">
                <a:latin typeface="楷体" panose="02010609060101010101" pitchFamily="49" charset="-122"/>
                <a:ea typeface="楷体" panose="02010609060101010101" pitchFamily="49" charset="-122"/>
              </a:rPr>
              <a:t>迭代解法。</a:t>
            </a:r>
          </a:p>
        </p:txBody>
      </p:sp>
    </p:spTree>
    <p:extLst>
      <p:ext uri="{BB962C8B-B14F-4D97-AF65-F5344CB8AC3E}">
        <p14:creationId xmlns:p14="http://schemas.microsoft.com/office/powerpoint/2010/main" val="6644929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35876"/>
                                        </p:tgtEl>
                                        <p:attrNameLst>
                                          <p:attrName>style.visibility</p:attrName>
                                        </p:attrNameLst>
                                      </p:cBhvr>
                                      <p:to>
                                        <p:strVal val="visible"/>
                                      </p:to>
                                    </p:set>
                                    <p:anim calcmode="lin" valueType="num">
                                      <p:cBhvr>
                                        <p:cTn id="7" dur="1000" fill="hold"/>
                                        <p:tgtEl>
                                          <p:spTgt spid="335876"/>
                                        </p:tgtEl>
                                        <p:attrNameLst>
                                          <p:attrName>ppt_w</p:attrName>
                                        </p:attrNameLst>
                                      </p:cBhvr>
                                      <p:tavLst>
                                        <p:tav tm="0">
                                          <p:val>
                                            <p:strVal val="#ppt_w*0.70"/>
                                          </p:val>
                                        </p:tav>
                                        <p:tav tm="100000">
                                          <p:val>
                                            <p:strVal val="#ppt_w"/>
                                          </p:val>
                                        </p:tav>
                                      </p:tavLst>
                                    </p:anim>
                                    <p:anim calcmode="lin" valueType="num">
                                      <p:cBhvr>
                                        <p:cTn id="8" dur="1000" fill="hold"/>
                                        <p:tgtEl>
                                          <p:spTgt spid="335876"/>
                                        </p:tgtEl>
                                        <p:attrNameLst>
                                          <p:attrName>ppt_h</p:attrName>
                                        </p:attrNameLst>
                                      </p:cBhvr>
                                      <p:tavLst>
                                        <p:tav tm="0">
                                          <p:val>
                                            <p:strVal val="#ppt_h"/>
                                          </p:val>
                                        </p:tav>
                                        <p:tav tm="100000">
                                          <p:val>
                                            <p:strVal val="#ppt_h"/>
                                          </p:val>
                                        </p:tav>
                                      </p:tavLst>
                                    </p:anim>
                                    <p:animEffect transition="in" filter="fade">
                                      <p:cBhvr>
                                        <p:cTn id="9" dur="1000"/>
                                        <p:tgtEl>
                                          <p:spTgt spid="335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3"/>
          <p:cNvSpPr>
            <a:spLocks noChangeArrowheads="1"/>
          </p:cNvSpPr>
          <p:nvPr/>
        </p:nvSpPr>
        <p:spPr bwMode="auto">
          <a:xfrm>
            <a:off x="323850" y="260350"/>
            <a:ext cx="6840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kumimoji="0" lang="zh-CN" altLang="en-US" sz="2800" dirty="0">
                <a:solidFill>
                  <a:srgbClr val="CC3300"/>
                </a:solidFill>
                <a:latin typeface="宋体" pitchFamily="2" charset="-122"/>
                <a:ea typeface="楷体" panose="02010609060101010101" pitchFamily="49" charset="-122"/>
              </a:rPr>
              <a:t>一、</a:t>
            </a:r>
            <a:r>
              <a:rPr kumimoji="0" lang="zh-CN" altLang="en-US" sz="2800" dirty="0">
                <a:solidFill>
                  <a:srgbClr val="CC3300"/>
                </a:solidFill>
                <a:latin typeface="Times New Roman" pitchFamily="18" charset="0"/>
                <a:ea typeface="楷体" panose="02010609060101010101" pitchFamily="49" charset="-122"/>
              </a:rPr>
              <a:t>迭代解法的原理</a:t>
            </a:r>
          </a:p>
        </p:txBody>
      </p:sp>
      <p:sp>
        <p:nvSpPr>
          <p:cNvPr id="359428" name="Rectangle 4"/>
          <p:cNvSpPr>
            <a:spLocks noChangeArrowheads="1"/>
          </p:cNvSpPr>
          <p:nvPr/>
        </p:nvSpPr>
        <p:spPr bwMode="auto">
          <a:xfrm>
            <a:off x="755650" y="1341438"/>
            <a:ext cx="36718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kumimoji="0" lang="zh-CN" altLang="en-US" sz="2800" dirty="0">
                <a:ea typeface="楷体" panose="02010609060101010101" pitchFamily="49" charset="-122"/>
              </a:rPr>
              <a:t>利用菲涅耳</a:t>
            </a:r>
            <a:r>
              <a:rPr kumimoji="0" lang="en-US" altLang="zh-CN" sz="2800" dirty="0">
                <a:ea typeface="楷体" panose="02010609060101010101" pitchFamily="49" charset="-122"/>
              </a:rPr>
              <a:t>—</a:t>
            </a:r>
            <a:r>
              <a:rPr kumimoji="0" lang="zh-CN" altLang="en-US" sz="2800" dirty="0">
                <a:ea typeface="楷体" panose="02010609060101010101" pitchFamily="49" charset="-122"/>
              </a:rPr>
              <a:t>基尔霍夫衍射积分公式</a:t>
            </a:r>
          </a:p>
        </p:txBody>
      </p:sp>
      <p:graphicFrame>
        <p:nvGraphicFramePr>
          <p:cNvPr id="359429" name="Object 5"/>
          <p:cNvGraphicFramePr>
            <a:graphicFrameLocks noChangeAspect="1"/>
          </p:cNvGraphicFramePr>
          <p:nvPr/>
        </p:nvGraphicFramePr>
        <p:xfrm>
          <a:off x="4500563" y="1341438"/>
          <a:ext cx="2555875" cy="911225"/>
        </p:xfrm>
        <a:graphic>
          <a:graphicData uri="http://schemas.openxmlformats.org/presentationml/2006/ole">
            <mc:AlternateContent xmlns:mc="http://schemas.openxmlformats.org/markup-compatibility/2006">
              <mc:Choice xmlns:v="urn:schemas-microsoft-com:vml" Requires="v">
                <p:oleObj spid="_x0000_s89092" name="公式" r:id="rId3" imgW="990360" imgH="380880" progId="Equation.3">
                  <p:embed/>
                </p:oleObj>
              </mc:Choice>
              <mc:Fallback>
                <p:oleObj name="公式" r:id="rId3" imgW="990360" imgH="380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341438"/>
                        <a:ext cx="2555875" cy="911225"/>
                      </a:xfrm>
                      <a:prstGeom prst="rect">
                        <a:avLst/>
                      </a:prstGeom>
                      <a:gradFill rotWithShape="1">
                        <a:gsLst>
                          <a:gs pos="0">
                            <a:srgbClr val="FFFF00"/>
                          </a:gs>
                          <a:gs pos="50000">
                            <a:srgbClr val="00CC00"/>
                          </a:gs>
                          <a:gs pos="100000">
                            <a:srgbClr val="FF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430" name="Rectangle 6"/>
          <p:cNvSpPr>
            <a:spLocks noChangeArrowheads="1"/>
          </p:cNvSpPr>
          <p:nvPr/>
        </p:nvSpPr>
        <p:spPr bwMode="auto">
          <a:xfrm>
            <a:off x="684213" y="2487613"/>
            <a:ext cx="7704137"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5000"/>
              </a:lnSpc>
              <a:spcBef>
                <a:spcPct val="0"/>
              </a:spcBef>
            </a:pPr>
            <a:r>
              <a:rPr kumimoji="0" lang="zh-CN" altLang="en-US" sz="2800" dirty="0">
                <a:latin typeface="楷体" panose="02010609060101010101" pitchFamily="49" charset="-122"/>
                <a:ea typeface="楷体" panose="02010609060101010101" pitchFamily="49" charset="-122"/>
              </a:rPr>
              <a:t>设初始场分布为</a:t>
            </a:r>
            <a:r>
              <a:rPr kumimoji="0" lang="en-US" altLang="zh-CN" sz="2800" i="1" dirty="0">
                <a:latin typeface="Times New Roman" pitchFamily="18" charset="0"/>
                <a:ea typeface="楷体" panose="02010609060101010101" pitchFamily="49" charset="-122"/>
              </a:rPr>
              <a:t>u</a:t>
            </a:r>
            <a:r>
              <a:rPr kumimoji="0" lang="en-US" altLang="zh-CN" sz="2800" baseline="-25000" dirty="0">
                <a:latin typeface="Times New Roman" pitchFamily="18" charset="0"/>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，代入上式算</a:t>
            </a:r>
            <a:r>
              <a:rPr kumimoji="0" lang="en-US" altLang="zh-CN" sz="2800" i="1" dirty="0">
                <a:latin typeface="Times New Roman" pitchFamily="18" charset="0"/>
                <a:ea typeface="楷体" panose="02010609060101010101" pitchFamily="49" charset="-122"/>
              </a:rPr>
              <a:t>u</a:t>
            </a:r>
            <a:r>
              <a:rPr kumimoji="0" lang="en-US" altLang="zh-CN" sz="2800" baseline="-25000" dirty="0">
                <a:latin typeface="Times New Roman" pitchFamily="18" charset="0"/>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，再以</a:t>
            </a:r>
            <a:r>
              <a:rPr kumimoji="0" lang="en-US" altLang="zh-CN" sz="2800" i="1" dirty="0">
                <a:latin typeface="Times New Roman" pitchFamily="18" charset="0"/>
                <a:ea typeface="楷体" panose="02010609060101010101" pitchFamily="49" charset="-122"/>
              </a:rPr>
              <a:t>u</a:t>
            </a:r>
            <a:r>
              <a:rPr kumimoji="0" lang="en-US" altLang="zh-CN" sz="2800" baseline="-25000" dirty="0">
                <a:latin typeface="Times New Roman" pitchFamily="18" charset="0"/>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作初始场，再代入上式算</a:t>
            </a:r>
            <a:r>
              <a:rPr kumimoji="0" lang="en-US" altLang="zh-CN" sz="2800" i="1" dirty="0">
                <a:latin typeface="Times New Roman" pitchFamily="18" charset="0"/>
                <a:ea typeface="楷体" panose="02010609060101010101" pitchFamily="49" charset="-122"/>
              </a:rPr>
              <a:t>u</a:t>
            </a:r>
            <a:r>
              <a:rPr kumimoji="0" lang="en-US" altLang="zh-CN" sz="2800" baseline="-25000" dirty="0">
                <a:latin typeface="Times New Roman" pitchFamily="18" charset="0"/>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，以此类推，迭代多次后，若满足自再现关系：</a:t>
            </a:r>
          </a:p>
        </p:txBody>
      </p:sp>
      <p:graphicFrame>
        <p:nvGraphicFramePr>
          <p:cNvPr id="359431" name="Object 7"/>
          <p:cNvGraphicFramePr>
            <a:graphicFrameLocks noChangeAspect="1"/>
          </p:cNvGraphicFramePr>
          <p:nvPr/>
        </p:nvGraphicFramePr>
        <p:xfrm>
          <a:off x="682625" y="4586288"/>
          <a:ext cx="4689475" cy="1003300"/>
        </p:xfrm>
        <a:graphic>
          <a:graphicData uri="http://schemas.openxmlformats.org/presentationml/2006/ole">
            <mc:AlternateContent xmlns:mc="http://schemas.openxmlformats.org/markup-compatibility/2006">
              <mc:Choice xmlns:v="urn:schemas-microsoft-com:vml" Requires="v">
                <p:oleObj spid="_x0000_s89093" name="公式" r:id="rId5" imgW="1815840" imgH="419040" progId="Equation.3">
                  <p:embed/>
                </p:oleObj>
              </mc:Choice>
              <mc:Fallback>
                <p:oleObj name="公式" r:id="rId5" imgW="181584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5" y="4586288"/>
                        <a:ext cx="4689475" cy="1003300"/>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432" name="Rectangle 8"/>
          <p:cNvSpPr>
            <a:spLocks noChangeArrowheads="1"/>
          </p:cNvSpPr>
          <p:nvPr/>
        </p:nvSpPr>
        <p:spPr bwMode="auto">
          <a:xfrm>
            <a:off x="5580063" y="4581525"/>
            <a:ext cx="31686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kumimoji="0" lang="zh-CN" altLang="en-US" sz="2800" dirty="0">
                <a:latin typeface="宋体" pitchFamily="2" charset="-122"/>
                <a:ea typeface="楷体" panose="02010609060101010101" pitchFamily="49" charset="-122"/>
              </a:rPr>
              <a:t>则说明找到了腔的一个自再现模！</a:t>
            </a:r>
            <a:endParaRPr kumimoji="0" lang="zh-CN" altLang="en-US" sz="2800" dirty="0">
              <a:latin typeface="Times New Roman" pitchFamily="18" charset="0"/>
              <a:ea typeface="楷体" panose="02010609060101010101" pitchFamily="49" charset="-122"/>
            </a:endParaRPr>
          </a:p>
        </p:txBody>
      </p:sp>
    </p:spTree>
    <p:extLst>
      <p:ext uri="{BB962C8B-B14F-4D97-AF65-F5344CB8AC3E}">
        <p14:creationId xmlns:p14="http://schemas.microsoft.com/office/powerpoint/2010/main" val="3204066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9427"/>
                                        </p:tgtEl>
                                        <p:attrNameLst>
                                          <p:attrName>style.visibility</p:attrName>
                                        </p:attrNameLst>
                                      </p:cBhvr>
                                      <p:to>
                                        <p:strVal val="visible"/>
                                      </p:to>
                                    </p:set>
                                    <p:animEffect transition="in" filter="box(in)">
                                      <p:cBhvr>
                                        <p:cTn id="7" dur="500"/>
                                        <p:tgtEl>
                                          <p:spTgt spid="359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59428"/>
                                        </p:tgtEl>
                                        <p:attrNameLst>
                                          <p:attrName>style.visibility</p:attrName>
                                        </p:attrNameLst>
                                      </p:cBhvr>
                                      <p:to>
                                        <p:strVal val="visible"/>
                                      </p:to>
                                    </p:set>
                                    <p:animEffect transition="in" filter="barn(inHorizontal)">
                                      <p:cBhvr>
                                        <p:cTn id="12" dur="500"/>
                                        <p:tgtEl>
                                          <p:spTgt spid="3594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9429"/>
                                        </p:tgtEl>
                                        <p:attrNameLst>
                                          <p:attrName>style.visibility</p:attrName>
                                        </p:attrNameLst>
                                      </p:cBhvr>
                                      <p:to>
                                        <p:strVal val="visible"/>
                                      </p:to>
                                    </p:set>
                                    <p:animEffect transition="in" filter="blinds(horizontal)">
                                      <p:cBhvr>
                                        <p:cTn id="17" dur="500"/>
                                        <p:tgtEl>
                                          <p:spTgt spid="3594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59430"/>
                                        </p:tgtEl>
                                        <p:attrNameLst>
                                          <p:attrName>style.visibility</p:attrName>
                                        </p:attrNameLst>
                                      </p:cBhvr>
                                      <p:to>
                                        <p:strVal val="visible"/>
                                      </p:to>
                                    </p:set>
                                    <p:animEffect transition="in" filter="box(in)">
                                      <p:cBhvr>
                                        <p:cTn id="22" dur="500"/>
                                        <p:tgtEl>
                                          <p:spTgt spid="359430"/>
                                        </p:tgtEl>
                                      </p:cBhvr>
                                    </p:animEffect>
                                  </p:childTnLst>
                                </p:cTn>
                              </p:par>
                              <p:par>
                                <p:cTn id="23" presetID="4" presetClass="entr" presetSubtype="16" fill="hold" nodeType="withEffect">
                                  <p:stCondLst>
                                    <p:cond delay="0"/>
                                  </p:stCondLst>
                                  <p:childTnLst>
                                    <p:set>
                                      <p:cBhvr>
                                        <p:cTn id="24" dur="1" fill="hold">
                                          <p:stCondLst>
                                            <p:cond delay="0"/>
                                          </p:stCondLst>
                                        </p:cTn>
                                        <p:tgtEl>
                                          <p:spTgt spid="359431"/>
                                        </p:tgtEl>
                                        <p:attrNameLst>
                                          <p:attrName>style.visibility</p:attrName>
                                        </p:attrNameLst>
                                      </p:cBhvr>
                                      <p:to>
                                        <p:strVal val="visible"/>
                                      </p:to>
                                    </p:set>
                                    <p:animEffect transition="in" filter="box(in)">
                                      <p:cBhvr>
                                        <p:cTn id="25" dur="500"/>
                                        <p:tgtEl>
                                          <p:spTgt spid="35943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59432"/>
                                        </p:tgtEl>
                                        <p:attrNameLst>
                                          <p:attrName>style.visibility</p:attrName>
                                        </p:attrNameLst>
                                      </p:cBhvr>
                                      <p:to>
                                        <p:strVal val="visible"/>
                                      </p:to>
                                    </p:set>
                                    <p:animEffect transition="in" filter="box(in)">
                                      <p:cBhvr>
                                        <p:cTn id="28" dur="500"/>
                                        <p:tgtEl>
                                          <p:spTgt spid="359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p:bldP spid="359428" grpId="0"/>
      <p:bldP spid="359430" grpId="0"/>
      <p:bldP spid="35943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0" name="Rectangle 4"/>
          <p:cNvSpPr>
            <a:spLocks noChangeArrowheads="1"/>
          </p:cNvSpPr>
          <p:nvPr/>
        </p:nvSpPr>
        <p:spPr bwMode="auto">
          <a:xfrm>
            <a:off x="323850" y="260350"/>
            <a:ext cx="6840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kumimoji="0" lang="zh-CN" altLang="en-US" sz="2800" dirty="0">
                <a:solidFill>
                  <a:srgbClr val="CC3300"/>
                </a:solidFill>
                <a:latin typeface="宋体" pitchFamily="2" charset="-122"/>
                <a:ea typeface="楷体" panose="02010609060101010101" pitchFamily="49" charset="-122"/>
              </a:rPr>
              <a:t>二、</a:t>
            </a:r>
            <a:r>
              <a:rPr kumimoji="0" lang="zh-CN" altLang="en-US" sz="2800" dirty="0">
                <a:solidFill>
                  <a:srgbClr val="CC3300"/>
                </a:solidFill>
                <a:latin typeface="Times New Roman" pitchFamily="18" charset="0"/>
                <a:ea typeface="楷体" panose="02010609060101010101" pitchFamily="49" charset="-122"/>
              </a:rPr>
              <a:t>迭代解法的意义</a:t>
            </a:r>
          </a:p>
        </p:txBody>
      </p:sp>
      <p:sp>
        <p:nvSpPr>
          <p:cNvPr id="336901" name="Rectangle 5"/>
          <p:cNvSpPr>
            <a:spLocks noChangeArrowheads="1"/>
          </p:cNvSpPr>
          <p:nvPr/>
        </p:nvSpPr>
        <p:spPr bwMode="auto">
          <a:xfrm>
            <a:off x="468313" y="981075"/>
            <a:ext cx="8281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、直接而直观地证明了开腔自再现模式的存在性。</a:t>
            </a:r>
          </a:p>
        </p:txBody>
      </p:sp>
      <p:sp>
        <p:nvSpPr>
          <p:cNvPr id="336902" name="Rectangle 6"/>
          <p:cNvSpPr>
            <a:spLocks noChangeArrowheads="1"/>
          </p:cNvSpPr>
          <p:nvPr/>
        </p:nvSpPr>
        <p:spPr bwMode="auto">
          <a:xfrm>
            <a:off x="468313" y="1628775"/>
            <a:ext cx="8351837" cy="182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5000"/>
              </a:lnSpc>
              <a:spcBef>
                <a:spcPct val="0"/>
              </a:spcBef>
            </a:pPr>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、因数学迭代的过程与自再现模的形成过程对应，</a:t>
            </a:r>
          </a:p>
          <a:p>
            <a:pPr eaLnBrk="1" hangingPunct="1">
              <a:lnSpc>
                <a:spcPct val="135000"/>
              </a:lnSpc>
              <a:spcBef>
                <a:spcPct val="0"/>
              </a:spcBef>
            </a:pPr>
            <a:r>
              <a:rPr kumimoji="0" lang="zh-CN" altLang="en-US" sz="2800" dirty="0">
                <a:latin typeface="楷体" panose="02010609060101010101" pitchFamily="49" charset="-122"/>
                <a:ea typeface="楷体" panose="02010609060101010101" pitchFamily="49" charset="-122"/>
              </a:rPr>
              <a:t>   因而迭代解法可以加深对自再现模形成的物理过</a:t>
            </a:r>
          </a:p>
          <a:p>
            <a:pPr eaLnBrk="1" hangingPunct="1">
              <a:lnSpc>
                <a:spcPct val="135000"/>
              </a:lnSpc>
              <a:spcBef>
                <a:spcPct val="0"/>
              </a:spcBef>
            </a:pPr>
            <a:r>
              <a:rPr kumimoji="0" lang="zh-CN" altLang="en-US" sz="2800" dirty="0">
                <a:latin typeface="楷体" panose="02010609060101010101" pitchFamily="49" charset="-122"/>
                <a:ea typeface="楷体" panose="02010609060101010101" pitchFamily="49" charset="-122"/>
              </a:rPr>
              <a:t>   程的理解。</a:t>
            </a:r>
          </a:p>
        </p:txBody>
      </p:sp>
      <p:sp>
        <p:nvSpPr>
          <p:cNvPr id="336903" name="Rectangle 7"/>
          <p:cNvSpPr>
            <a:spLocks noChangeArrowheads="1"/>
          </p:cNvSpPr>
          <p:nvPr/>
        </p:nvSpPr>
        <p:spPr bwMode="auto">
          <a:xfrm>
            <a:off x="468313" y="3644900"/>
            <a:ext cx="8353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、具有普遍性。原则上可以计算任何几何形状的开</a:t>
            </a:r>
          </a:p>
          <a:p>
            <a:pPr eaLnBrk="1" hangingPunct="1">
              <a:spcBef>
                <a:spcPct val="0"/>
              </a:spcBef>
            </a:pPr>
            <a:r>
              <a:rPr kumimoji="0" lang="zh-CN" altLang="en-US" sz="2800" dirty="0">
                <a:latin typeface="楷体" panose="02010609060101010101" pitchFamily="49" charset="-122"/>
                <a:ea typeface="楷体" panose="02010609060101010101" pitchFamily="49" charset="-122"/>
              </a:rPr>
              <a:t>   腔的自再现模。</a:t>
            </a:r>
          </a:p>
        </p:txBody>
      </p:sp>
      <p:sp>
        <p:nvSpPr>
          <p:cNvPr id="336904" name="Rectangle 8"/>
          <p:cNvSpPr>
            <a:spLocks noChangeArrowheads="1"/>
          </p:cNvSpPr>
          <p:nvPr/>
        </p:nvSpPr>
        <p:spPr bwMode="auto">
          <a:xfrm>
            <a:off x="539750" y="4652963"/>
            <a:ext cx="8281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4</a:t>
            </a:r>
            <a:r>
              <a:rPr kumimoji="0" lang="zh-CN" altLang="en-US" sz="2800" dirty="0">
                <a:latin typeface="楷体" panose="02010609060101010101" pitchFamily="49" charset="-122"/>
                <a:ea typeface="楷体" panose="02010609060101010101" pitchFamily="49" charset="-122"/>
              </a:rPr>
              <a:t>、可计算腔镜的倾斜、不平整等对模造成的扰动。</a:t>
            </a:r>
          </a:p>
        </p:txBody>
      </p:sp>
      <p:sp>
        <p:nvSpPr>
          <p:cNvPr id="336905" name="Rectangle 9"/>
          <p:cNvSpPr>
            <a:spLocks noChangeArrowheads="1"/>
          </p:cNvSpPr>
          <p:nvPr/>
        </p:nvSpPr>
        <p:spPr bwMode="auto">
          <a:xfrm>
            <a:off x="900113" y="5373688"/>
            <a:ext cx="66627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缺点：计算复杂，迭代次数多。</a:t>
            </a:r>
          </a:p>
        </p:txBody>
      </p:sp>
    </p:spTree>
    <p:extLst>
      <p:ext uri="{BB962C8B-B14F-4D97-AF65-F5344CB8AC3E}">
        <p14:creationId xmlns:p14="http://schemas.microsoft.com/office/powerpoint/2010/main" val="20959856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6900"/>
                                        </p:tgtEl>
                                        <p:attrNameLst>
                                          <p:attrName>style.visibility</p:attrName>
                                        </p:attrNameLst>
                                      </p:cBhvr>
                                      <p:to>
                                        <p:strVal val="visible"/>
                                      </p:to>
                                    </p:set>
                                    <p:animEffect transition="in" filter="box(in)">
                                      <p:cBhvr>
                                        <p:cTn id="7" dur="500"/>
                                        <p:tgtEl>
                                          <p:spTgt spid="336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6901"/>
                                        </p:tgtEl>
                                        <p:attrNameLst>
                                          <p:attrName>style.visibility</p:attrName>
                                        </p:attrNameLst>
                                      </p:cBhvr>
                                      <p:to>
                                        <p:strVal val="visible"/>
                                      </p:to>
                                    </p:set>
                                    <p:animEffect transition="in" filter="box(in)">
                                      <p:cBhvr>
                                        <p:cTn id="12" dur="500"/>
                                        <p:tgtEl>
                                          <p:spTgt spid="3369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6902"/>
                                        </p:tgtEl>
                                        <p:attrNameLst>
                                          <p:attrName>style.visibility</p:attrName>
                                        </p:attrNameLst>
                                      </p:cBhvr>
                                      <p:to>
                                        <p:strVal val="visible"/>
                                      </p:to>
                                    </p:set>
                                    <p:animEffect transition="in" filter="box(in)">
                                      <p:cBhvr>
                                        <p:cTn id="17" dur="500"/>
                                        <p:tgtEl>
                                          <p:spTgt spid="3369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36903"/>
                                        </p:tgtEl>
                                        <p:attrNameLst>
                                          <p:attrName>style.visibility</p:attrName>
                                        </p:attrNameLst>
                                      </p:cBhvr>
                                      <p:to>
                                        <p:strVal val="visible"/>
                                      </p:to>
                                    </p:set>
                                    <p:animEffect transition="in" filter="box(in)">
                                      <p:cBhvr>
                                        <p:cTn id="22" dur="500"/>
                                        <p:tgtEl>
                                          <p:spTgt spid="3369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36904"/>
                                        </p:tgtEl>
                                        <p:attrNameLst>
                                          <p:attrName>style.visibility</p:attrName>
                                        </p:attrNameLst>
                                      </p:cBhvr>
                                      <p:to>
                                        <p:strVal val="visible"/>
                                      </p:to>
                                    </p:set>
                                    <p:animEffect transition="in" filter="box(in)">
                                      <p:cBhvr>
                                        <p:cTn id="27" dur="500"/>
                                        <p:tgtEl>
                                          <p:spTgt spid="3369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36905"/>
                                        </p:tgtEl>
                                        <p:attrNameLst>
                                          <p:attrName>style.visibility</p:attrName>
                                        </p:attrNameLst>
                                      </p:cBhvr>
                                      <p:to>
                                        <p:strVal val="visible"/>
                                      </p:to>
                                    </p:set>
                                    <p:animEffect transition="in" filter="box(in)">
                                      <p:cBhvr>
                                        <p:cTn id="32" dur="500"/>
                                        <p:tgtEl>
                                          <p:spTgt spid="336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p:bldP spid="336901" grpId="0"/>
      <p:bldP spid="336902" grpId="0"/>
      <p:bldP spid="336903" grpId="0"/>
      <p:bldP spid="336904" grpId="0"/>
      <p:bldP spid="33690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6" name="Rectangle 8"/>
          <p:cNvSpPr>
            <a:spLocks noChangeArrowheads="1"/>
          </p:cNvSpPr>
          <p:nvPr/>
        </p:nvSpPr>
        <p:spPr bwMode="auto">
          <a:xfrm>
            <a:off x="179388" y="260350"/>
            <a:ext cx="806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kumimoji="0" lang="zh-CN" altLang="en-US" sz="2800" dirty="0">
                <a:solidFill>
                  <a:srgbClr val="CC3300"/>
                </a:solidFill>
                <a:latin typeface="楷体" panose="02010609060101010101" pitchFamily="49" charset="-122"/>
                <a:ea typeface="楷体" panose="02010609060101010101" pitchFamily="49" charset="-122"/>
              </a:rPr>
              <a:t>三、迭代举例</a:t>
            </a:r>
            <a:r>
              <a:rPr kumimoji="0" lang="en-US" altLang="zh-CN" sz="2800" dirty="0">
                <a:solidFill>
                  <a:srgbClr val="CC3300"/>
                </a:solidFill>
                <a:latin typeface="楷体" panose="02010609060101010101" pitchFamily="49" charset="-122"/>
                <a:ea typeface="楷体" panose="02010609060101010101" pitchFamily="49" charset="-122"/>
              </a:rPr>
              <a:t>:</a:t>
            </a:r>
          </a:p>
        </p:txBody>
      </p:sp>
      <p:sp>
        <p:nvSpPr>
          <p:cNvPr id="360457" name="Rectangle 9"/>
          <p:cNvSpPr>
            <a:spLocks noChangeArrowheads="1"/>
          </p:cNvSpPr>
          <p:nvPr/>
        </p:nvSpPr>
        <p:spPr bwMode="auto">
          <a:xfrm>
            <a:off x="611188" y="981075"/>
            <a:ext cx="7273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对称条形平行平面镜腔</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宽</a:t>
            </a:r>
            <a:r>
              <a:rPr kumimoji="0" lang="en-US" altLang="zh-CN" sz="2800" dirty="0">
                <a:latin typeface="楷体" panose="02010609060101010101" pitchFamily="49" charset="-122"/>
                <a:ea typeface="楷体" panose="02010609060101010101" pitchFamily="49" charset="-122"/>
              </a:rPr>
              <a:t>: </a:t>
            </a:r>
            <a:r>
              <a:rPr kumimoji="0" lang="en-US" altLang="zh-CN" sz="2800" dirty="0">
                <a:latin typeface="Times New Roman" pitchFamily="18" charset="0"/>
                <a:ea typeface="楷体" panose="02010609060101010101" pitchFamily="49" charset="-122"/>
              </a:rPr>
              <a:t>2</a:t>
            </a:r>
            <a:r>
              <a:rPr kumimoji="0" lang="en-US" altLang="zh-CN" sz="2800" i="1" dirty="0">
                <a:latin typeface="Times New Roman" pitchFamily="18" charset="0"/>
                <a:ea typeface="楷体" panose="02010609060101010101" pitchFamily="49" charset="-122"/>
              </a:rPr>
              <a:t>a</a:t>
            </a:r>
            <a:r>
              <a:rPr kumimoji="0" lang="zh-CN" altLang="en-US" sz="2800" dirty="0">
                <a:latin typeface="楷体" panose="02010609060101010101" pitchFamily="49" charset="-122"/>
                <a:ea typeface="楷体" panose="02010609060101010101" pitchFamily="49" charset="-122"/>
              </a:rPr>
              <a:t>，腔长</a:t>
            </a:r>
            <a:r>
              <a:rPr kumimoji="0" lang="en-US" altLang="zh-CN" sz="2800" dirty="0">
                <a:latin typeface="楷体" panose="02010609060101010101" pitchFamily="49" charset="-122"/>
                <a:ea typeface="楷体" panose="02010609060101010101" pitchFamily="49" charset="-122"/>
              </a:rPr>
              <a:t>: </a:t>
            </a:r>
            <a:r>
              <a:rPr kumimoji="0" lang="en-US" altLang="zh-CN" sz="2800" i="1" dirty="0">
                <a:latin typeface="Times New Roman" pitchFamily="18" charset="0"/>
                <a:ea typeface="楷体" panose="02010609060101010101" pitchFamily="49" charset="-122"/>
              </a:rPr>
              <a:t>L</a:t>
            </a:r>
            <a:endParaRPr kumimoji="0" lang="en-US" altLang="zh-CN" sz="2800" dirty="0">
              <a:latin typeface="Times New Roman" pitchFamily="18" charset="0"/>
              <a:ea typeface="楷体" panose="02010609060101010101" pitchFamily="49" charset="-122"/>
            </a:endParaRPr>
          </a:p>
        </p:txBody>
      </p:sp>
      <p:sp>
        <p:nvSpPr>
          <p:cNvPr id="360458" name="Rectangle 10"/>
          <p:cNvSpPr>
            <a:spLocks noChangeArrowheads="1"/>
          </p:cNvSpPr>
          <p:nvPr/>
        </p:nvSpPr>
        <p:spPr bwMode="auto">
          <a:xfrm>
            <a:off x="682625" y="1557338"/>
            <a:ext cx="4968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设初始场分布为均匀平面波</a:t>
            </a:r>
            <a:r>
              <a:rPr kumimoji="0" lang="en-US" altLang="zh-CN" sz="2800" dirty="0">
                <a:latin typeface="楷体" panose="02010609060101010101" pitchFamily="49" charset="-122"/>
                <a:ea typeface="楷体" panose="02010609060101010101" pitchFamily="49" charset="-122"/>
              </a:rPr>
              <a:t>:</a:t>
            </a:r>
          </a:p>
        </p:txBody>
      </p:sp>
      <p:graphicFrame>
        <p:nvGraphicFramePr>
          <p:cNvPr id="360459" name="Object 11"/>
          <p:cNvGraphicFramePr>
            <a:graphicFrameLocks noChangeAspect="1"/>
          </p:cNvGraphicFramePr>
          <p:nvPr/>
        </p:nvGraphicFramePr>
        <p:xfrm>
          <a:off x="5580063" y="1584325"/>
          <a:ext cx="884237" cy="515938"/>
        </p:xfrm>
        <a:graphic>
          <a:graphicData uri="http://schemas.openxmlformats.org/presentationml/2006/ole">
            <mc:AlternateContent xmlns:mc="http://schemas.openxmlformats.org/markup-compatibility/2006">
              <mc:Choice xmlns:v="urn:schemas-microsoft-com:vml" Requires="v">
                <p:oleObj spid="_x0000_s90117" name="公式" r:id="rId3" imgW="342720" imgH="215640" progId="Equation.3">
                  <p:embed/>
                </p:oleObj>
              </mc:Choice>
              <mc:Fallback>
                <p:oleObj name="公式" r:id="rId3" imgW="3427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1584325"/>
                        <a:ext cx="884237" cy="515938"/>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0460" name="Text Box 12"/>
          <p:cNvSpPr txBox="1">
            <a:spLocks noChangeArrowheads="1"/>
          </p:cNvSpPr>
          <p:nvPr/>
        </p:nvSpPr>
        <p:spPr bwMode="auto">
          <a:xfrm>
            <a:off x="684213" y="2205038"/>
            <a:ext cx="7991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0" lang="zh-CN" altLang="en-US" sz="2800" dirty="0">
                <a:latin typeface="宋体" pitchFamily="2" charset="-122"/>
                <a:ea typeface="楷体" panose="02010609060101010101" pitchFamily="49" charset="-122"/>
              </a:rPr>
              <a:t>代入前面的平行平面镜腔的衍射积分方程：</a:t>
            </a:r>
            <a:endParaRPr kumimoji="0" lang="zh-CN" altLang="en-US" sz="2800" dirty="0">
              <a:ea typeface="楷体" panose="02010609060101010101" pitchFamily="49" charset="-122"/>
            </a:endParaRPr>
          </a:p>
        </p:txBody>
      </p:sp>
      <p:graphicFrame>
        <p:nvGraphicFramePr>
          <p:cNvPr id="360461" name="Object 13"/>
          <p:cNvGraphicFramePr>
            <a:graphicFrameLocks noChangeAspect="1"/>
          </p:cNvGraphicFramePr>
          <p:nvPr/>
        </p:nvGraphicFramePr>
        <p:xfrm>
          <a:off x="684213" y="2997200"/>
          <a:ext cx="8137525" cy="1339850"/>
        </p:xfrm>
        <a:graphic>
          <a:graphicData uri="http://schemas.openxmlformats.org/presentationml/2006/ole">
            <mc:AlternateContent xmlns:mc="http://schemas.openxmlformats.org/markup-compatibility/2006">
              <mc:Choice xmlns:v="urn:schemas-microsoft-com:vml" Requires="v">
                <p:oleObj spid="_x0000_s90118" name="公式" r:id="rId5" imgW="2095200" imgH="495000" progId="Equation.3">
                  <p:embed/>
                </p:oleObj>
              </mc:Choice>
              <mc:Fallback>
                <p:oleObj name="公式" r:id="rId5" imgW="2095200" imgH="495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997200"/>
                        <a:ext cx="8137525" cy="1339850"/>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0462" name="Object 14"/>
          <p:cNvGraphicFramePr>
            <a:graphicFrameLocks noChangeAspect="1"/>
          </p:cNvGraphicFramePr>
          <p:nvPr/>
        </p:nvGraphicFramePr>
        <p:xfrm>
          <a:off x="684213" y="4437063"/>
          <a:ext cx="8135937" cy="1912937"/>
        </p:xfrm>
        <a:graphic>
          <a:graphicData uri="http://schemas.openxmlformats.org/presentationml/2006/ole">
            <mc:AlternateContent xmlns:mc="http://schemas.openxmlformats.org/markup-compatibility/2006">
              <mc:Choice xmlns:v="urn:schemas-microsoft-com:vml" Requires="v">
                <p:oleObj spid="_x0000_s90119" name="公式" r:id="rId7" imgW="2108160" imgH="711000" progId="Equation.3">
                  <p:embed/>
                </p:oleObj>
              </mc:Choice>
              <mc:Fallback>
                <p:oleObj name="公式" r:id="rId7" imgW="2108160" imgH="711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437063"/>
                        <a:ext cx="8135937" cy="1912937"/>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059785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0456"/>
                                        </p:tgtEl>
                                        <p:attrNameLst>
                                          <p:attrName>style.visibility</p:attrName>
                                        </p:attrNameLst>
                                      </p:cBhvr>
                                      <p:to>
                                        <p:strVal val="visible"/>
                                      </p:to>
                                    </p:set>
                                    <p:animEffect transition="in" filter="box(in)">
                                      <p:cBhvr>
                                        <p:cTn id="7" dur="500"/>
                                        <p:tgtEl>
                                          <p:spTgt spid="360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0457"/>
                                        </p:tgtEl>
                                        <p:attrNameLst>
                                          <p:attrName>style.visibility</p:attrName>
                                        </p:attrNameLst>
                                      </p:cBhvr>
                                      <p:to>
                                        <p:strVal val="visible"/>
                                      </p:to>
                                    </p:set>
                                    <p:animEffect transition="in" filter="box(in)">
                                      <p:cBhvr>
                                        <p:cTn id="12" dur="500"/>
                                        <p:tgtEl>
                                          <p:spTgt spid="3604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0458"/>
                                        </p:tgtEl>
                                        <p:attrNameLst>
                                          <p:attrName>style.visibility</p:attrName>
                                        </p:attrNameLst>
                                      </p:cBhvr>
                                      <p:to>
                                        <p:strVal val="visible"/>
                                      </p:to>
                                    </p:set>
                                    <p:animEffect transition="in" filter="box(in)">
                                      <p:cBhvr>
                                        <p:cTn id="17" dur="500"/>
                                        <p:tgtEl>
                                          <p:spTgt spid="3604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0459"/>
                                        </p:tgtEl>
                                        <p:attrNameLst>
                                          <p:attrName>style.visibility</p:attrName>
                                        </p:attrNameLst>
                                      </p:cBhvr>
                                      <p:to>
                                        <p:strVal val="visible"/>
                                      </p:to>
                                    </p:set>
                                    <p:animEffect transition="in" filter="blinds(horizontal)">
                                      <p:cBhvr>
                                        <p:cTn id="22" dur="500"/>
                                        <p:tgtEl>
                                          <p:spTgt spid="3604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60460"/>
                                        </p:tgtEl>
                                        <p:attrNameLst>
                                          <p:attrName>style.visibility</p:attrName>
                                        </p:attrNameLst>
                                      </p:cBhvr>
                                      <p:to>
                                        <p:strVal val="visible"/>
                                      </p:to>
                                    </p:set>
                                    <p:animEffect transition="in" filter="box(in)">
                                      <p:cBhvr>
                                        <p:cTn id="27" dur="500"/>
                                        <p:tgtEl>
                                          <p:spTgt spid="3604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60461"/>
                                        </p:tgtEl>
                                        <p:attrNameLst>
                                          <p:attrName>style.visibility</p:attrName>
                                        </p:attrNameLst>
                                      </p:cBhvr>
                                      <p:to>
                                        <p:strVal val="visible"/>
                                      </p:to>
                                    </p:set>
                                    <p:animEffect transition="in" filter="blinds(horizontal)">
                                      <p:cBhvr>
                                        <p:cTn id="32" dur="500"/>
                                        <p:tgtEl>
                                          <p:spTgt spid="3604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60462"/>
                                        </p:tgtEl>
                                        <p:attrNameLst>
                                          <p:attrName>style.visibility</p:attrName>
                                        </p:attrNameLst>
                                      </p:cBhvr>
                                      <p:to>
                                        <p:strVal val="visible"/>
                                      </p:to>
                                    </p:set>
                                    <p:animEffect transition="in" filter="blinds(horizontal)">
                                      <p:cBhvr>
                                        <p:cTn id="37" dur="500"/>
                                        <p:tgtEl>
                                          <p:spTgt spid="360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6" grpId="0"/>
      <p:bldP spid="360457" grpId="0"/>
      <p:bldP spid="360458" grpId="0"/>
      <p:bldP spid="3604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900113" y="893763"/>
            <a:ext cx="3959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、谐振腔的模式</a:t>
            </a:r>
          </a:p>
        </p:txBody>
      </p:sp>
      <p:sp>
        <p:nvSpPr>
          <p:cNvPr id="243715" name="Rectangle 3"/>
          <p:cNvSpPr>
            <a:spLocks noChangeArrowheads="1"/>
          </p:cNvSpPr>
          <p:nvPr/>
        </p:nvSpPr>
        <p:spPr bwMode="auto">
          <a:xfrm>
            <a:off x="682625" y="260350"/>
            <a:ext cx="7129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zh-CN" altLang="en-US" sz="2800" dirty="0">
                <a:solidFill>
                  <a:srgbClr val="CC3300"/>
                </a:solidFill>
                <a:ea typeface="楷体" panose="02010609060101010101" pitchFamily="49" charset="-122"/>
              </a:rPr>
              <a:t>二、模式概念及腔和模之间的一般关系</a:t>
            </a:r>
          </a:p>
        </p:txBody>
      </p:sp>
      <p:sp>
        <p:nvSpPr>
          <p:cNvPr id="243716" name="Rectangle 4"/>
          <p:cNvSpPr>
            <a:spLocks noChangeArrowheads="1"/>
          </p:cNvSpPr>
          <p:nvPr/>
        </p:nvSpPr>
        <p:spPr bwMode="auto">
          <a:xfrm>
            <a:off x="1187450" y="1484313"/>
            <a:ext cx="705643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lnSpc>
                <a:spcPct val="110000"/>
              </a:lnSpc>
            </a:pPr>
            <a:r>
              <a:rPr kumimoji="0" lang="zh-CN" altLang="en-US" sz="2800" dirty="0">
                <a:latin typeface="楷体" panose="02010609060101010101" pitchFamily="49" charset="-122"/>
                <a:ea typeface="楷体" panose="02010609060101010101" pitchFamily="49" charset="-122"/>
              </a:rPr>
              <a:t>谐振腔内允许或可能存在的电磁波的本征态或腔内可能区分的光子的状态。</a:t>
            </a:r>
          </a:p>
        </p:txBody>
      </p:sp>
      <p:sp>
        <p:nvSpPr>
          <p:cNvPr id="243717" name="Rectangle 5"/>
          <p:cNvSpPr>
            <a:spLocks noChangeArrowheads="1"/>
          </p:cNvSpPr>
          <p:nvPr/>
        </p:nvSpPr>
        <p:spPr bwMode="auto">
          <a:xfrm>
            <a:off x="827088" y="4652963"/>
            <a:ext cx="3959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、模与腔的关系</a:t>
            </a:r>
          </a:p>
        </p:txBody>
      </p:sp>
      <p:sp>
        <p:nvSpPr>
          <p:cNvPr id="243718" name="Rectangle 6"/>
          <p:cNvSpPr>
            <a:spLocks noChangeArrowheads="1"/>
          </p:cNvSpPr>
          <p:nvPr/>
        </p:nvSpPr>
        <p:spPr bwMode="auto">
          <a:xfrm>
            <a:off x="1187450" y="5157788"/>
            <a:ext cx="7416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lnSpc>
                <a:spcPct val="110000"/>
              </a:lnSpc>
            </a:pPr>
            <a:r>
              <a:rPr kumimoji="0" lang="zh-CN" altLang="en-US" sz="2800" dirty="0">
                <a:latin typeface="楷体" panose="02010609060101010101" pitchFamily="49" charset="-122"/>
                <a:ea typeface="楷体" panose="02010609060101010101" pitchFamily="49" charset="-122"/>
              </a:rPr>
              <a:t>腔的参数确定后，则模的特征就由麦氏方程组及腔的边界条件唯一地确定。</a:t>
            </a:r>
          </a:p>
        </p:txBody>
      </p:sp>
      <p:sp>
        <p:nvSpPr>
          <p:cNvPr id="243722" name="Rectangle 10"/>
          <p:cNvSpPr>
            <a:spLocks noChangeArrowheads="1"/>
          </p:cNvSpPr>
          <p:nvPr/>
        </p:nvSpPr>
        <p:spPr bwMode="auto">
          <a:xfrm>
            <a:off x="827088" y="2565400"/>
            <a:ext cx="3959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、处理腔模的方法</a:t>
            </a:r>
          </a:p>
        </p:txBody>
      </p:sp>
      <p:sp>
        <p:nvSpPr>
          <p:cNvPr id="243723" name="Rectangle 11"/>
          <p:cNvSpPr>
            <a:spLocks noChangeArrowheads="1"/>
          </p:cNvSpPr>
          <p:nvPr/>
        </p:nvSpPr>
        <p:spPr bwMode="auto">
          <a:xfrm>
            <a:off x="1258888" y="3068638"/>
            <a:ext cx="7561262"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eaLnBrk="1" hangingPunct="1">
              <a:lnSpc>
                <a:spcPct val="110000"/>
              </a:lnSpc>
              <a:spcAft>
                <a:spcPct val="10000"/>
              </a:spcAft>
            </a:pPr>
            <a:r>
              <a:rPr kumimoji="0" lang="en-US" altLang="zh-CN" sz="2800"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腔内电磁场的本征态应由麦克斯韦方程组及腔的边界条件决定。</a:t>
            </a:r>
          </a:p>
          <a:p>
            <a:pPr algn="l" eaLnBrk="1" hangingPunct="1"/>
            <a:r>
              <a:rPr kumimoji="0" lang="zh-CN" altLang="en-US" sz="2800" dirty="0">
                <a:latin typeface="楷体" panose="02010609060101010101" pitchFamily="49" charset="-122"/>
                <a:ea typeface="楷体" panose="02010609060101010101" pitchFamily="49" charset="-122"/>
              </a:rPr>
              <a:t>说明：不同的腔型，求解模的方法有所不同！</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43715"/>
                                        </p:tgtEl>
                                        <p:attrNameLst>
                                          <p:attrName>style.visibility</p:attrName>
                                        </p:attrNameLst>
                                      </p:cBhvr>
                                      <p:to>
                                        <p:strVal val="visible"/>
                                      </p:to>
                                    </p:set>
                                    <p:animEffect transition="in" filter="barn(inHorizontal)">
                                      <p:cBhvr>
                                        <p:cTn id="7" dur="500"/>
                                        <p:tgtEl>
                                          <p:spTgt spid="243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43714"/>
                                        </p:tgtEl>
                                        <p:attrNameLst>
                                          <p:attrName>style.visibility</p:attrName>
                                        </p:attrNameLst>
                                      </p:cBhvr>
                                      <p:to>
                                        <p:strVal val="visible"/>
                                      </p:to>
                                    </p:set>
                                    <p:animEffect transition="in" filter="barn(inHorizontal)">
                                      <p:cBhvr>
                                        <p:cTn id="12" dur="500"/>
                                        <p:tgtEl>
                                          <p:spTgt spid="243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43716"/>
                                        </p:tgtEl>
                                        <p:attrNameLst>
                                          <p:attrName>style.visibility</p:attrName>
                                        </p:attrNameLst>
                                      </p:cBhvr>
                                      <p:to>
                                        <p:strVal val="visible"/>
                                      </p:to>
                                    </p:set>
                                    <p:animEffect transition="in" filter="barn(inHorizontal)">
                                      <p:cBhvr>
                                        <p:cTn id="17" dur="500"/>
                                        <p:tgtEl>
                                          <p:spTgt spid="2437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3722"/>
                                        </p:tgtEl>
                                        <p:attrNameLst>
                                          <p:attrName>style.visibility</p:attrName>
                                        </p:attrNameLst>
                                      </p:cBhvr>
                                      <p:to>
                                        <p:strVal val="visible"/>
                                      </p:to>
                                    </p:set>
                                    <p:animEffect transition="in" filter="blinds(horizontal)">
                                      <p:cBhvr>
                                        <p:cTn id="22" dur="500"/>
                                        <p:tgtEl>
                                          <p:spTgt spid="2437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43723"/>
                                        </p:tgtEl>
                                        <p:attrNameLst>
                                          <p:attrName>style.visibility</p:attrName>
                                        </p:attrNameLst>
                                      </p:cBhvr>
                                      <p:to>
                                        <p:strVal val="visible"/>
                                      </p:to>
                                    </p:set>
                                    <p:animEffect transition="in" filter="box(in)">
                                      <p:cBhvr>
                                        <p:cTn id="27" dur="500"/>
                                        <p:tgtEl>
                                          <p:spTgt spid="2437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243717"/>
                                        </p:tgtEl>
                                        <p:attrNameLst>
                                          <p:attrName>style.visibility</p:attrName>
                                        </p:attrNameLst>
                                      </p:cBhvr>
                                      <p:to>
                                        <p:strVal val="visible"/>
                                      </p:to>
                                    </p:set>
                                    <p:animEffect transition="in" filter="barn(inHorizontal)">
                                      <p:cBhvr>
                                        <p:cTn id="32" dur="500"/>
                                        <p:tgtEl>
                                          <p:spTgt spid="2437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243718"/>
                                        </p:tgtEl>
                                        <p:attrNameLst>
                                          <p:attrName>style.visibility</p:attrName>
                                        </p:attrNameLst>
                                      </p:cBhvr>
                                      <p:to>
                                        <p:strVal val="visible"/>
                                      </p:to>
                                    </p:set>
                                    <p:animEffect transition="in" filter="barn(inHorizontal)">
                                      <p:cBhvr>
                                        <p:cTn id="37" dur="500"/>
                                        <p:tgtEl>
                                          <p:spTgt spid="243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p:bldP spid="243715" grpId="0"/>
      <p:bldP spid="243716" grpId="0"/>
      <p:bldP spid="243717" grpId="0"/>
      <p:bldP spid="243718" grpId="0"/>
      <p:bldP spid="243722" grpId="0"/>
      <p:bldP spid="24372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8" name="Text Box 4"/>
          <p:cNvSpPr txBox="1">
            <a:spLocks noChangeArrowheads="1"/>
          </p:cNvSpPr>
          <p:nvPr/>
        </p:nvSpPr>
        <p:spPr bwMode="auto">
          <a:xfrm>
            <a:off x="0" y="1628775"/>
            <a:ext cx="5048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0" lang="zh-CN" altLang="en-US" sz="2800">
                <a:latin typeface="宋体" pitchFamily="2" charset="-122"/>
                <a:ea typeface="仿宋_GB2312" pitchFamily="49" charset="-122"/>
              </a:rPr>
              <a:t>具体结果</a:t>
            </a:r>
            <a:endParaRPr kumimoji="0" lang="zh-CN" altLang="en-US" sz="2800">
              <a:ea typeface="仿宋_GB2312" pitchFamily="49" charset="-122"/>
            </a:endParaRPr>
          </a:p>
        </p:txBody>
      </p:sp>
      <p:pic>
        <p:nvPicPr>
          <p:cNvPr id="338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908050"/>
            <a:ext cx="7991475" cy="5343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38950" name="Object 6"/>
          <p:cNvGraphicFramePr>
            <a:graphicFrameLocks noChangeAspect="1"/>
          </p:cNvGraphicFramePr>
          <p:nvPr/>
        </p:nvGraphicFramePr>
        <p:xfrm>
          <a:off x="4211638" y="3184525"/>
          <a:ext cx="2016125" cy="1838325"/>
        </p:xfrm>
        <a:graphic>
          <a:graphicData uri="http://schemas.openxmlformats.org/presentationml/2006/ole">
            <mc:AlternateContent xmlns:mc="http://schemas.openxmlformats.org/markup-compatibility/2006">
              <mc:Choice xmlns:v="urn:schemas-microsoft-com:vml" Requires="v">
                <p:oleObj spid="_x0000_s91142" name="公式" r:id="rId4" imgW="660240" imgH="863280" progId="Equation.3">
                  <p:embed/>
                </p:oleObj>
              </mc:Choice>
              <mc:Fallback>
                <p:oleObj name="公式" r:id="rId4" imgW="660240" imgH="863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638" y="3184525"/>
                        <a:ext cx="2016125" cy="1838325"/>
                      </a:xfrm>
                      <a:prstGeom prst="rect">
                        <a:avLst/>
                      </a:prstGeom>
                      <a:gradFill rotWithShape="1">
                        <a:gsLst>
                          <a:gs pos="0">
                            <a:srgbClr val="FFCC99"/>
                          </a:gs>
                          <a:gs pos="100000">
                            <a:srgbClr val="FFCC99">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951" name="Object 7"/>
          <p:cNvGraphicFramePr>
            <a:graphicFrameLocks noChangeAspect="1"/>
          </p:cNvGraphicFramePr>
          <p:nvPr/>
        </p:nvGraphicFramePr>
        <p:xfrm>
          <a:off x="2555875" y="3832225"/>
          <a:ext cx="912813" cy="573088"/>
        </p:xfrm>
        <a:graphic>
          <a:graphicData uri="http://schemas.openxmlformats.org/presentationml/2006/ole">
            <mc:AlternateContent xmlns:mc="http://schemas.openxmlformats.org/markup-compatibility/2006">
              <mc:Choice xmlns:v="urn:schemas-microsoft-com:vml" Requires="v">
                <p:oleObj spid="_x0000_s91143" name="公式" r:id="rId6" imgW="253800" imgH="228600" progId="Equation.3">
                  <p:embed/>
                </p:oleObj>
              </mc:Choice>
              <mc:Fallback>
                <p:oleObj name="公式" r:id="rId6" imgW="2538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832225"/>
                        <a:ext cx="912813" cy="573088"/>
                      </a:xfrm>
                      <a:prstGeom prst="rect">
                        <a:avLst/>
                      </a:prstGeom>
                      <a:gradFill rotWithShape="1">
                        <a:gsLst>
                          <a:gs pos="0">
                            <a:srgbClr val="FFCC99"/>
                          </a:gs>
                          <a:gs pos="100000">
                            <a:srgbClr val="FFCC99">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952" name="Object 8"/>
          <p:cNvGraphicFramePr>
            <a:graphicFrameLocks noChangeAspect="1"/>
          </p:cNvGraphicFramePr>
          <p:nvPr/>
        </p:nvGraphicFramePr>
        <p:xfrm>
          <a:off x="1993900" y="2697163"/>
          <a:ext cx="593725" cy="541337"/>
        </p:xfrm>
        <a:graphic>
          <a:graphicData uri="http://schemas.openxmlformats.org/presentationml/2006/ole">
            <mc:AlternateContent xmlns:mc="http://schemas.openxmlformats.org/markup-compatibility/2006">
              <mc:Choice xmlns:v="urn:schemas-microsoft-com:vml" Requires="v">
                <p:oleObj spid="_x0000_s91144" name="公式" r:id="rId8" imgW="164880" imgH="215640" progId="Equation.3">
                  <p:embed/>
                </p:oleObj>
              </mc:Choice>
              <mc:Fallback>
                <p:oleObj name="公式" r:id="rId8" imgW="1648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3900" y="2697163"/>
                        <a:ext cx="593725" cy="541337"/>
                      </a:xfrm>
                      <a:prstGeom prst="rect">
                        <a:avLst/>
                      </a:prstGeom>
                      <a:gradFill rotWithShape="1">
                        <a:gsLst>
                          <a:gs pos="0">
                            <a:srgbClr val="FFCC99"/>
                          </a:gs>
                          <a:gs pos="100000">
                            <a:srgbClr val="FFCC99">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953" name="Object 9"/>
          <p:cNvGraphicFramePr>
            <a:graphicFrameLocks noChangeAspect="1"/>
          </p:cNvGraphicFramePr>
          <p:nvPr/>
        </p:nvGraphicFramePr>
        <p:xfrm>
          <a:off x="2987675" y="908050"/>
          <a:ext cx="638175" cy="541338"/>
        </p:xfrm>
        <a:graphic>
          <a:graphicData uri="http://schemas.openxmlformats.org/presentationml/2006/ole">
            <mc:AlternateContent xmlns:mc="http://schemas.openxmlformats.org/markup-compatibility/2006">
              <mc:Choice xmlns:v="urn:schemas-microsoft-com:vml" Requires="v">
                <p:oleObj spid="_x0000_s91145" name="公式" r:id="rId10" imgW="177480" imgH="215640" progId="Equation.3">
                  <p:embed/>
                </p:oleObj>
              </mc:Choice>
              <mc:Fallback>
                <p:oleObj name="公式" r:id="rId10" imgW="17748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7675" y="908050"/>
                        <a:ext cx="638175" cy="54133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954" name="Line 10"/>
          <p:cNvSpPr>
            <a:spLocks noChangeShapeType="1"/>
          </p:cNvSpPr>
          <p:nvPr/>
        </p:nvSpPr>
        <p:spPr bwMode="auto">
          <a:xfrm>
            <a:off x="3059113" y="2781300"/>
            <a:ext cx="0" cy="1123950"/>
          </a:xfrm>
          <a:prstGeom prst="line">
            <a:avLst/>
          </a:prstGeom>
          <a:noFill/>
          <a:ln w="38100">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955" name="Line 11"/>
          <p:cNvSpPr>
            <a:spLocks noChangeShapeType="1"/>
          </p:cNvSpPr>
          <p:nvPr/>
        </p:nvSpPr>
        <p:spPr bwMode="auto">
          <a:xfrm flipV="1">
            <a:off x="2700338" y="1125538"/>
            <a:ext cx="287337" cy="431800"/>
          </a:xfrm>
          <a:prstGeom prst="line">
            <a:avLst/>
          </a:prstGeom>
          <a:noFill/>
          <a:ln w="38100">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956" name="Line 12"/>
          <p:cNvSpPr>
            <a:spLocks noChangeShapeType="1"/>
          </p:cNvSpPr>
          <p:nvPr/>
        </p:nvSpPr>
        <p:spPr bwMode="auto">
          <a:xfrm flipH="1">
            <a:off x="2051050" y="2060575"/>
            <a:ext cx="504825" cy="692150"/>
          </a:xfrm>
          <a:prstGeom prst="line">
            <a:avLst/>
          </a:prstGeom>
          <a:noFill/>
          <a:ln w="38100">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8068922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8948"/>
                                        </p:tgtEl>
                                        <p:attrNameLst>
                                          <p:attrName>style.visibility</p:attrName>
                                        </p:attrNameLst>
                                      </p:cBhvr>
                                      <p:to>
                                        <p:strVal val="visible"/>
                                      </p:to>
                                    </p:set>
                                    <p:animEffect transition="in" filter="box(in)">
                                      <p:cBhvr>
                                        <p:cTn id="7" dur="500"/>
                                        <p:tgtEl>
                                          <p:spTgt spid="338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38949"/>
                                        </p:tgtEl>
                                        <p:attrNameLst>
                                          <p:attrName>style.visibility</p:attrName>
                                        </p:attrNameLst>
                                      </p:cBhvr>
                                      <p:to>
                                        <p:strVal val="visible"/>
                                      </p:to>
                                    </p:set>
                                    <p:animEffect transition="in" filter="box(in)">
                                      <p:cBhvr>
                                        <p:cTn id="12" dur="500"/>
                                        <p:tgtEl>
                                          <p:spTgt spid="338949"/>
                                        </p:tgtEl>
                                      </p:cBhvr>
                                    </p:animEffect>
                                  </p:childTnLst>
                                </p:cTn>
                              </p:par>
                              <p:par>
                                <p:cTn id="13" presetID="4" presetClass="entr" presetSubtype="16" fill="hold" nodeType="withEffect">
                                  <p:stCondLst>
                                    <p:cond delay="0"/>
                                  </p:stCondLst>
                                  <p:childTnLst>
                                    <p:set>
                                      <p:cBhvr>
                                        <p:cTn id="14" dur="1" fill="hold">
                                          <p:stCondLst>
                                            <p:cond delay="0"/>
                                          </p:stCondLst>
                                        </p:cTn>
                                        <p:tgtEl>
                                          <p:spTgt spid="338950"/>
                                        </p:tgtEl>
                                        <p:attrNameLst>
                                          <p:attrName>style.visibility</p:attrName>
                                        </p:attrNameLst>
                                      </p:cBhvr>
                                      <p:to>
                                        <p:strVal val="visible"/>
                                      </p:to>
                                    </p:set>
                                    <p:animEffect transition="in" filter="box(in)">
                                      <p:cBhvr>
                                        <p:cTn id="15" dur="500"/>
                                        <p:tgtEl>
                                          <p:spTgt spid="33895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38952"/>
                                        </p:tgtEl>
                                        <p:attrNameLst>
                                          <p:attrName>style.visibility</p:attrName>
                                        </p:attrNameLst>
                                      </p:cBhvr>
                                      <p:to>
                                        <p:strVal val="visible"/>
                                      </p:to>
                                    </p:set>
                                    <p:animEffect transition="in" filter="blinds(horizontal)">
                                      <p:cBhvr>
                                        <p:cTn id="20" dur="500"/>
                                        <p:tgtEl>
                                          <p:spTgt spid="33895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8956"/>
                                        </p:tgtEl>
                                        <p:attrNameLst>
                                          <p:attrName>style.visibility</p:attrName>
                                        </p:attrNameLst>
                                      </p:cBhvr>
                                      <p:to>
                                        <p:strVal val="visible"/>
                                      </p:to>
                                    </p:set>
                                    <p:animEffect transition="in" filter="blinds(horizontal)">
                                      <p:cBhvr>
                                        <p:cTn id="23" dur="500"/>
                                        <p:tgtEl>
                                          <p:spTgt spid="33895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338953"/>
                                        </p:tgtEl>
                                        <p:attrNameLst>
                                          <p:attrName>style.visibility</p:attrName>
                                        </p:attrNameLst>
                                      </p:cBhvr>
                                      <p:to>
                                        <p:strVal val="visible"/>
                                      </p:to>
                                    </p:set>
                                    <p:animEffect transition="in" filter="checkerboard(across)">
                                      <p:cBhvr>
                                        <p:cTn id="28" dur="500"/>
                                        <p:tgtEl>
                                          <p:spTgt spid="33895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38955"/>
                                        </p:tgtEl>
                                        <p:attrNameLst>
                                          <p:attrName>style.visibility</p:attrName>
                                        </p:attrNameLst>
                                      </p:cBhvr>
                                      <p:to>
                                        <p:strVal val="visible"/>
                                      </p:to>
                                    </p:set>
                                    <p:animEffect transition="in" filter="checkerboard(across)">
                                      <p:cBhvr>
                                        <p:cTn id="31" dur="500"/>
                                        <p:tgtEl>
                                          <p:spTgt spid="33895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338951"/>
                                        </p:tgtEl>
                                        <p:attrNameLst>
                                          <p:attrName>style.visibility</p:attrName>
                                        </p:attrNameLst>
                                      </p:cBhvr>
                                      <p:to>
                                        <p:strVal val="visible"/>
                                      </p:to>
                                    </p:set>
                                    <p:animEffect transition="in" filter="box(in)">
                                      <p:cBhvr>
                                        <p:cTn id="36" dur="500"/>
                                        <p:tgtEl>
                                          <p:spTgt spid="338951"/>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338954"/>
                                        </p:tgtEl>
                                        <p:attrNameLst>
                                          <p:attrName>style.visibility</p:attrName>
                                        </p:attrNameLst>
                                      </p:cBhvr>
                                      <p:to>
                                        <p:strVal val="visible"/>
                                      </p:to>
                                    </p:set>
                                    <p:animEffect transition="in" filter="box(in)">
                                      <p:cBhvr>
                                        <p:cTn id="39" dur="500"/>
                                        <p:tgtEl>
                                          <p:spTgt spid="338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8" grpId="0"/>
      <p:bldP spid="338954" grpId="0" animBg="1"/>
      <p:bldP spid="338955" grpId="0" animBg="1"/>
      <p:bldP spid="33895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99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963613"/>
            <a:ext cx="7632700" cy="27527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39973" name="Object 5"/>
          <p:cNvGraphicFramePr>
            <a:graphicFrameLocks noChangeAspect="1"/>
          </p:cNvGraphicFramePr>
          <p:nvPr/>
        </p:nvGraphicFramePr>
        <p:xfrm>
          <a:off x="1476375" y="1268413"/>
          <a:ext cx="431800" cy="393700"/>
        </p:xfrm>
        <a:graphic>
          <a:graphicData uri="http://schemas.openxmlformats.org/presentationml/2006/ole">
            <mc:AlternateContent xmlns:mc="http://schemas.openxmlformats.org/markup-compatibility/2006">
              <mc:Choice xmlns:v="urn:schemas-microsoft-com:vml" Requires="v">
                <p:oleObj spid="_x0000_s92165" name="公式" r:id="rId4" imgW="164880" imgH="215640" progId="Equation.3">
                  <p:embed/>
                </p:oleObj>
              </mc:Choice>
              <mc:Fallback>
                <p:oleObj name="公式" r:id="rId4" imgW="16488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268413"/>
                        <a:ext cx="431800" cy="393700"/>
                      </a:xfrm>
                      <a:prstGeom prst="rect">
                        <a:avLst/>
                      </a:prstGeom>
                      <a:gradFill rotWithShape="1">
                        <a:gsLst>
                          <a:gs pos="0">
                            <a:srgbClr val="FFCC99"/>
                          </a:gs>
                          <a:gs pos="100000">
                            <a:srgbClr val="FFCC99">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9974" name="Object 6"/>
          <p:cNvGraphicFramePr>
            <a:graphicFrameLocks noChangeAspect="1"/>
          </p:cNvGraphicFramePr>
          <p:nvPr/>
        </p:nvGraphicFramePr>
        <p:xfrm>
          <a:off x="6443663" y="963613"/>
          <a:ext cx="503237" cy="427037"/>
        </p:xfrm>
        <a:graphic>
          <a:graphicData uri="http://schemas.openxmlformats.org/presentationml/2006/ole">
            <mc:AlternateContent xmlns:mc="http://schemas.openxmlformats.org/markup-compatibility/2006">
              <mc:Choice xmlns:v="urn:schemas-microsoft-com:vml" Requires="v">
                <p:oleObj spid="_x0000_s92166" name="公式" r:id="rId6" imgW="177480" imgH="215640" progId="Equation.3">
                  <p:embed/>
                </p:oleObj>
              </mc:Choice>
              <mc:Fallback>
                <p:oleObj name="公式" r:id="rId6" imgW="1774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3663" y="963613"/>
                        <a:ext cx="503237" cy="427037"/>
                      </a:xfrm>
                      <a:prstGeom prst="rect">
                        <a:avLst/>
                      </a:prstGeom>
                      <a:gradFill rotWithShape="1">
                        <a:gsLst>
                          <a:gs pos="0">
                            <a:srgbClr val="FFCC99"/>
                          </a:gs>
                          <a:gs pos="100000">
                            <a:srgbClr val="FFCC99">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9975" name="Line 7"/>
          <p:cNvSpPr>
            <a:spLocks noChangeShapeType="1"/>
          </p:cNvSpPr>
          <p:nvPr/>
        </p:nvSpPr>
        <p:spPr bwMode="auto">
          <a:xfrm flipH="1" flipV="1">
            <a:off x="6948488" y="1322388"/>
            <a:ext cx="360362" cy="161925"/>
          </a:xfrm>
          <a:prstGeom prst="line">
            <a:avLst/>
          </a:prstGeom>
          <a:noFill/>
          <a:ln w="38100">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39976" name="Object 8"/>
          <p:cNvGraphicFramePr>
            <a:graphicFrameLocks noChangeAspect="1"/>
          </p:cNvGraphicFramePr>
          <p:nvPr/>
        </p:nvGraphicFramePr>
        <p:xfrm>
          <a:off x="1763713" y="2492375"/>
          <a:ext cx="912812" cy="573088"/>
        </p:xfrm>
        <a:graphic>
          <a:graphicData uri="http://schemas.openxmlformats.org/presentationml/2006/ole">
            <mc:AlternateContent xmlns:mc="http://schemas.openxmlformats.org/markup-compatibility/2006">
              <mc:Choice xmlns:v="urn:schemas-microsoft-com:vml" Requires="v">
                <p:oleObj spid="_x0000_s92167" name="公式" r:id="rId8" imgW="253800" imgH="228600" progId="Equation.3">
                  <p:embed/>
                </p:oleObj>
              </mc:Choice>
              <mc:Fallback>
                <p:oleObj name="公式" r:id="rId8" imgW="2538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3713" y="2492375"/>
                        <a:ext cx="912812" cy="573088"/>
                      </a:xfrm>
                      <a:prstGeom prst="rect">
                        <a:avLst/>
                      </a:prstGeom>
                      <a:gradFill rotWithShape="1">
                        <a:gsLst>
                          <a:gs pos="0">
                            <a:srgbClr val="FFCC99"/>
                          </a:gs>
                          <a:gs pos="100000">
                            <a:srgbClr val="FFCC99">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9977" name="Line 9"/>
          <p:cNvSpPr>
            <a:spLocks noChangeShapeType="1"/>
          </p:cNvSpPr>
          <p:nvPr/>
        </p:nvSpPr>
        <p:spPr bwMode="auto">
          <a:xfrm flipH="1">
            <a:off x="2124075" y="2060575"/>
            <a:ext cx="71438" cy="431800"/>
          </a:xfrm>
          <a:prstGeom prst="line">
            <a:avLst/>
          </a:prstGeom>
          <a:noFill/>
          <a:ln w="38100">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9980" name="Text Box 12"/>
          <p:cNvSpPr txBox="1">
            <a:spLocks noChangeArrowheads="1"/>
          </p:cNvSpPr>
          <p:nvPr/>
        </p:nvSpPr>
        <p:spPr bwMode="auto">
          <a:xfrm>
            <a:off x="611188" y="3933825"/>
            <a:ext cx="8353425"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pPr>
            <a:r>
              <a:rPr kumimoji="0" lang="zh-CN" altLang="en-US" sz="2800" dirty="0">
                <a:latin typeface="楷体" panose="02010609060101010101" pitchFamily="49" charset="-122"/>
                <a:ea typeface="楷体" panose="02010609060101010101" pitchFamily="49" charset="-122"/>
              </a:rPr>
              <a:t>经过</a:t>
            </a:r>
            <a:r>
              <a:rPr kumimoji="0" lang="en-US" altLang="zh-CN" sz="2800" dirty="0">
                <a:latin typeface="楷体" panose="02010609060101010101" pitchFamily="49" charset="-122"/>
                <a:ea typeface="楷体" panose="02010609060101010101" pitchFamily="49" charset="-122"/>
              </a:rPr>
              <a:t>300</a:t>
            </a:r>
            <a:r>
              <a:rPr kumimoji="0" lang="zh-CN" altLang="en-US" sz="2800" dirty="0">
                <a:latin typeface="楷体" panose="02010609060101010101" pitchFamily="49" charset="-122"/>
                <a:ea typeface="楷体" panose="02010609060101010101" pitchFamily="49" charset="-122"/>
              </a:rPr>
              <a:t>次渡越：归一化的振幅曲线和相位曲线已不再发生变化，从而得到</a:t>
            </a:r>
            <a:r>
              <a:rPr kumimoji="0" lang="zh-CN" altLang="en-US" sz="2800" dirty="0">
                <a:solidFill>
                  <a:srgbClr val="FF0066"/>
                </a:solidFill>
                <a:latin typeface="楷体" panose="02010609060101010101" pitchFamily="49" charset="-122"/>
                <a:ea typeface="楷体" panose="02010609060101010101" pitchFamily="49" charset="-122"/>
              </a:rPr>
              <a:t>自再现模</a:t>
            </a:r>
            <a:r>
              <a:rPr kumimoji="0" lang="zh-CN" altLang="en-US" sz="2800" dirty="0">
                <a:latin typeface="楷体" panose="02010609060101010101" pitchFamily="49" charset="-122"/>
                <a:ea typeface="楷体" panose="02010609060101010101" pitchFamily="49" charset="-122"/>
              </a:rPr>
              <a:t>！</a:t>
            </a:r>
          </a:p>
          <a:p>
            <a:pPr eaLnBrk="1" hangingPunct="1">
              <a:lnSpc>
                <a:spcPct val="110000"/>
              </a:lnSpc>
            </a:pPr>
            <a:r>
              <a:rPr kumimoji="0" lang="zh-CN" altLang="en-US" sz="2800" dirty="0">
                <a:latin typeface="楷体" panose="02010609060101010101" pitchFamily="49" charset="-122"/>
                <a:ea typeface="楷体" panose="02010609060101010101" pitchFamily="49" charset="-122"/>
              </a:rPr>
              <a:t>此稳态场分布的特点：镜面中心振幅最大，中心到边缘逐渐降落，具有偶对称性。</a:t>
            </a:r>
            <a:r>
              <a:rPr kumimoji="0" lang="en-US" altLang="zh-CN" sz="2800" dirty="0">
                <a:latin typeface="宋体"/>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基模</a:t>
            </a:r>
          </a:p>
        </p:txBody>
      </p:sp>
    </p:spTree>
    <p:extLst>
      <p:ext uri="{BB962C8B-B14F-4D97-AF65-F5344CB8AC3E}">
        <p14:creationId xmlns:p14="http://schemas.microsoft.com/office/powerpoint/2010/main" val="9649820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972"/>
                                        </p:tgtEl>
                                        <p:attrNameLst>
                                          <p:attrName>style.visibility</p:attrName>
                                        </p:attrNameLst>
                                      </p:cBhvr>
                                      <p:to>
                                        <p:strVal val="visible"/>
                                      </p:to>
                                    </p:set>
                                    <p:animEffect transition="in" filter="blinds(horizontal)">
                                      <p:cBhvr>
                                        <p:cTn id="7" dur="500"/>
                                        <p:tgtEl>
                                          <p:spTgt spid="339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3"/>
                                        </p:tgtEl>
                                        <p:attrNameLst>
                                          <p:attrName>style.visibility</p:attrName>
                                        </p:attrNameLst>
                                      </p:cBhvr>
                                      <p:to>
                                        <p:strVal val="visible"/>
                                      </p:to>
                                    </p:set>
                                    <p:animEffect transition="in" filter="blinds(horizontal)">
                                      <p:cBhvr>
                                        <p:cTn id="12" dur="500"/>
                                        <p:tgtEl>
                                          <p:spTgt spid="339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6" fill="hold" nodeType="clickEffect">
                                  <p:stCondLst>
                                    <p:cond delay="0"/>
                                  </p:stCondLst>
                                  <p:childTnLst>
                                    <p:set>
                                      <p:cBhvr>
                                        <p:cTn id="16" dur="1" fill="hold">
                                          <p:stCondLst>
                                            <p:cond delay="0"/>
                                          </p:stCondLst>
                                        </p:cTn>
                                        <p:tgtEl>
                                          <p:spTgt spid="339974"/>
                                        </p:tgtEl>
                                        <p:attrNameLst>
                                          <p:attrName>style.visibility</p:attrName>
                                        </p:attrNameLst>
                                      </p:cBhvr>
                                      <p:to>
                                        <p:strVal val="visible"/>
                                      </p:to>
                                    </p:set>
                                    <p:anim calcmode="lin" valueType="num">
                                      <p:cBhvr additive="base">
                                        <p:cTn id="17" dur="500" fill="hold"/>
                                        <p:tgtEl>
                                          <p:spTgt spid="339974"/>
                                        </p:tgtEl>
                                        <p:attrNameLst>
                                          <p:attrName>ppt_x</p:attrName>
                                        </p:attrNameLst>
                                      </p:cBhvr>
                                      <p:tavLst>
                                        <p:tav tm="0">
                                          <p:val>
                                            <p:strVal val="1+#ppt_w/2"/>
                                          </p:val>
                                        </p:tav>
                                        <p:tav tm="100000">
                                          <p:val>
                                            <p:strVal val="#ppt_x"/>
                                          </p:val>
                                        </p:tav>
                                      </p:tavLst>
                                    </p:anim>
                                    <p:anim calcmode="lin" valueType="num">
                                      <p:cBhvr additive="base">
                                        <p:cTn id="18" dur="500" fill="hold"/>
                                        <p:tgtEl>
                                          <p:spTgt spid="339974"/>
                                        </p:tgtEl>
                                        <p:attrNameLst>
                                          <p:attrName>ppt_y</p:attrName>
                                        </p:attrNameLst>
                                      </p:cBhvr>
                                      <p:tavLst>
                                        <p:tav tm="0">
                                          <p:val>
                                            <p:strVal val="1+#ppt_h/2"/>
                                          </p:val>
                                        </p:tav>
                                        <p:tav tm="100000">
                                          <p:val>
                                            <p:strVal val="#ppt_y"/>
                                          </p:val>
                                        </p:tav>
                                      </p:tavLst>
                                    </p:anim>
                                  </p:childTnLst>
                                </p:cTn>
                              </p:par>
                              <p:par>
                                <p:cTn id="19" presetID="2" presetClass="entr" presetSubtype="6" fill="hold" grpId="0" nodeType="withEffect">
                                  <p:stCondLst>
                                    <p:cond delay="0"/>
                                  </p:stCondLst>
                                  <p:childTnLst>
                                    <p:set>
                                      <p:cBhvr>
                                        <p:cTn id="20" dur="1" fill="hold">
                                          <p:stCondLst>
                                            <p:cond delay="0"/>
                                          </p:stCondLst>
                                        </p:cTn>
                                        <p:tgtEl>
                                          <p:spTgt spid="339975"/>
                                        </p:tgtEl>
                                        <p:attrNameLst>
                                          <p:attrName>style.visibility</p:attrName>
                                        </p:attrNameLst>
                                      </p:cBhvr>
                                      <p:to>
                                        <p:strVal val="visible"/>
                                      </p:to>
                                    </p:set>
                                    <p:anim calcmode="lin" valueType="num">
                                      <p:cBhvr additive="base">
                                        <p:cTn id="21" dur="500" fill="hold"/>
                                        <p:tgtEl>
                                          <p:spTgt spid="339975"/>
                                        </p:tgtEl>
                                        <p:attrNameLst>
                                          <p:attrName>ppt_x</p:attrName>
                                        </p:attrNameLst>
                                      </p:cBhvr>
                                      <p:tavLst>
                                        <p:tav tm="0">
                                          <p:val>
                                            <p:strVal val="1+#ppt_w/2"/>
                                          </p:val>
                                        </p:tav>
                                        <p:tav tm="100000">
                                          <p:val>
                                            <p:strVal val="#ppt_x"/>
                                          </p:val>
                                        </p:tav>
                                      </p:tavLst>
                                    </p:anim>
                                    <p:anim calcmode="lin" valueType="num">
                                      <p:cBhvr additive="base">
                                        <p:cTn id="22" dur="500" fill="hold"/>
                                        <p:tgtEl>
                                          <p:spTgt spid="33997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339977"/>
                                        </p:tgtEl>
                                        <p:attrNameLst>
                                          <p:attrName>style.visibility</p:attrName>
                                        </p:attrNameLst>
                                      </p:cBhvr>
                                      <p:to>
                                        <p:strVal val="visible"/>
                                      </p:to>
                                    </p:set>
                                    <p:anim calcmode="lin" valueType="num">
                                      <p:cBhvr additive="base">
                                        <p:cTn id="27" dur="500" fill="hold"/>
                                        <p:tgtEl>
                                          <p:spTgt spid="339977"/>
                                        </p:tgtEl>
                                        <p:attrNameLst>
                                          <p:attrName>ppt_x</p:attrName>
                                        </p:attrNameLst>
                                      </p:cBhvr>
                                      <p:tavLst>
                                        <p:tav tm="0">
                                          <p:val>
                                            <p:strVal val="#ppt_x"/>
                                          </p:val>
                                        </p:tav>
                                        <p:tav tm="100000">
                                          <p:val>
                                            <p:strVal val="#ppt_x"/>
                                          </p:val>
                                        </p:tav>
                                      </p:tavLst>
                                    </p:anim>
                                    <p:anim calcmode="lin" valueType="num">
                                      <p:cBhvr additive="base">
                                        <p:cTn id="28" dur="500" fill="hold"/>
                                        <p:tgtEl>
                                          <p:spTgt spid="339977"/>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339976"/>
                                        </p:tgtEl>
                                        <p:attrNameLst>
                                          <p:attrName>style.visibility</p:attrName>
                                        </p:attrNameLst>
                                      </p:cBhvr>
                                      <p:to>
                                        <p:strVal val="visible"/>
                                      </p:to>
                                    </p:set>
                                    <p:anim calcmode="lin" valueType="num">
                                      <p:cBhvr additive="base">
                                        <p:cTn id="31" dur="500" fill="hold"/>
                                        <p:tgtEl>
                                          <p:spTgt spid="339976"/>
                                        </p:tgtEl>
                                        <p:attrNameLst>
                                          <p:attrName>ppt_x</p:attrName>
                                        </p:attrNameLst>
                                      </p:cBhvr>
                                      <p:tavLst>
                                        <p:tav tm="0">
                                          <p:val>
                                            <p:strVal val="#ppt_x"/>
                                          </p:val>
                                        </p:tav>
                                        <p:tav tm="100000">
                                          <p:val>
                                            <p:strVal val="#ppt_x"/>
                                          </p:val>
                                        </p:tav>
                                      </p:tavLst>
                                    </p:anim>
                                    <p:anim calcmode="lin" valueType="num">
                                      <p:cBhvr additive="base">
                                        <p:cTn id="32" dur="500" fill="hold"/>
                                        <p:tgtEl>
                                          <p:spTgt spid="339976"/>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39980"/>
                                        </p:tgtEl>
                                        <p:attrNameLst>
                                          <p:attrName>style.visibility</p:attrName>
                                        </p:attrNameLst>
                                      </p:cBhvr>
                                      <p:to>
                                        <p:strVal val="visible"/>
                                      </p:to>
                                    </p:set>
                                    <p:animEffect transition="in" filter="box(in)">
                                      <p:cBhvr>
                                        <p:cTn id="37" dur="500"/>
                                        <p:tgtEl>
                                          <p:spTgt spid="339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5" grpId="0" animBg="1"/>
      <p:bldP spid="339977" grpId="0" animBg="1"/>
      <p:bldP spid="33998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8" name="Text Box 8"/>
          <p:cNvSpPr txBox="1">
            <a:spLocks noChangeArrowheads="1"/>
          </p:cNvSpPr>
          <p:nvPr/>
        </p:nvSpPr>
        <p:spPr bwMode="auto">
          <a:xfrm>
            <a:off x="539750" y="981075"/>
            <a:ext cx="8604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0" lang="zh-CN" altLang="en-US" sz="2800" dirty="0">
                <a:latin typeface="楷体" panose="02010609060101010101" pitchFamily="49" charset="-122"/>
                <a:ea typeface="楷体" panose="02010609060101010101" pitchFamily="49" charset="-122"/>
              </a:rPr>
              <a:t>进一步的研究</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除此</a:t>
            </a:r>
            <a:r>
              <a:rPr kumimoji="0" lang="zh-CN" altLang="en-US" sz="2800" dirty="0">
                <a:latin typeface="宋体"/>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基模</a:t>
            </a:r>
            <a:r>
              <a:rPr kumimoji="0" lang="zh-CN" altLang="en-US" sz="2800" dirty="0">
                <a:latin typeface="宋体"/>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外，还有高阶模存在！</a:t>
            </a:r>
          </a:p>
        </p:txBody>
      </p:sp>
      <p:sp>
        <p:nvSpPr>
          <p:cNvPr id="337929" name="Text Box 9"/>
          <p:cNvSpPr txBox="1">
            <a:spLocks noChangeArrowheads="1"/>
          </p:cNvSpPr>
          <p:nvPr/>
        </p:nvSpPr>
        <p:spPr bwMode="auto">
          <a:xfrm>
            <a:off x="539750" y="1844675"/>
            <a:ext cx="83883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pPr>
            <a:r>
              <a:rPr kumimoji="0" lang="zh-CN" altLang="en-US" sz="2800" dirty="0">
                <a:latin typeface="宋体" pitchFamily="2" charset="-122"/>
                <a:ea typeface="楷体" panose="02010609060101010101" pitchFamily="49" charset="-122"/>
              </a:rPr>
              <a:t>结论：初始平面波经过多次渡越后，振幅和位相都发生了变化，振幅形成中间强、边缘弱的稳态场分布；相位不再是等相位面，即场分布不再是平面波了。</a:t>
            </a:r>
            <a:endParaRPr kumimoji="0" lang="zh-CN" altLang="en-US" sz="2800" dirty="0">
              <a:ea typeface="楷体" panose="02010609060101010101" pitchFamily="49" charset="-122"/>
            </a:endParaRPr>
          </a:p>
        </p:txBody>
      </p:sp>
      <p:sp>
        <p:nvSpPr>
          <p:cNvPr id="337930" name="Text Box 10"/>
          <p:cNvSpPr txBox="1">
            <a:spLocks noChangeArrowheads="1"/>
          </p:cNvSpPr>
          <p:nvPr/>
        </p:nvSpPr>
        <p:spPr bwMode="auto">
          <a:xfrm>
            <a:off x="684213" y="4149725"/>
            <a:ext cx="8208962" cy="1563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5000"/>
              </a:lnSpc>
            </a:pPr>
            <a:r>
              <a:rPr kumimoji="0" lang="zh-CN" altLang="en-US" sz="2800" dirty="0">
                <a:latin typeface="楷体" panose="02010609060101010101" pitchFamily="49" charset="-122"/>
                <a:ea typeface="楷体" panose="02010609060101010101" pitchFamily="49" charset="-122"/>
              </a:rPr>
              <a:t>也可以计算其它镜面几何形状</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如圆形</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以及用不同的初始入射波进行计算</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还可以计算单程相移和谐振频率。</a:t>
            </a:r>
          </a:p>
        </p:txBody>
      </p:sp>
    </p:spTree>
    <p:extLst>
      <p:ext uri="{BB962C8B-B14F-4D97-AF65-F5344CB8AC3E}">
        <p14:creationId xmlns:p14="http://schemas.microsoft.com/office/powerpoint/2010/main" val="29231921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28"/>
                                        </p:tgtEl>
                                        <p:attrNameLst>
                                          <p:attrName>style.visibility</p:attrName>
                                        </p:attrNameLst>
                                      </p:cBhvr>
                                      <p:to>
                                        <p:strVal val="visible"/>
                                      </p:to>
                                    </p:set>
                                    <p:animEffect transition="in" filter="box(in)">
                                      <p:cBhvr>
                                        <p:cTn id="7" dur="500"/>
                                        <p:tgtEl>
                                          <p:spTgt spid="3379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7929"/>
                                        </p:tgtEl>
                                        <p:attrNameLst>
                                          <p:attrName>style.visibility</p:attrName>
                                        </p:attrNameLst>
                                      </p:cBhvr>
                                      <p:to>
                                        <p:strVal val="visible"/>
                                      </p:to>
                                    </p:set>
                                    <p:animEffect transition="in" filter="box(in)">
                                      <p:cBhvr>
                                        <p:cTn id="12" dur="500"/>
                                        <p:tgtEl>
                                          <p:spTgt spid="3379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7930"/>
                                        </p:tgtEl>
                                        <p:attrNameLst>
                                          <p:attrName>style.visibility</p:attrName>
                                        </p:attrNameLst>
                                      </p:cBhvr>
                                      <p:to>
                                        <p:strVal val="visible"/>
                                      </p:to>
                                    </p:set>
                                    <p:animEffect transition="in" filter="box(in)">
                                      <p:cBhvr>
                                        <p:cTn id="17" dur="500"/>
                                        <p:tgtEl>
                                          <p:spTgt spid="337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8" grpId="0"/>
      <p:bldP spid="337929" grpId="0"/>
      <p:bldP spid="33793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323850" y="1989138"/>
            <a:ext cx="8604250" cy="1655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5000" b="1" dirty="0" smtClean="0">
                <a:latin typeface="楷体" panose="02010609060101010101" pitchFamily="49" charset="-122"/>
                <a:ea typeface="楷体" panose="02010609060101010101" pitchFamily="49" charset="-122"/>
              </a:rPr>
              <a:t>第五节  方形镜共焦腔</a:t>
            </a:r>
            <a:br>
              <a:rPr lang="zh-CN" altLang="en-US" sz="5000" b="1" dirty="0" smtClean="0">
                <a:latin typeface="楷体" panose="02010609060101010101" pitchFamily="49" charset="-122"/>
                <a:ea typeface="楷体" panose="02010609060101010101" pitchFamily="49" charset="-122"/>
              </a:rPr>
            </a:br>
            <a:r>
              <a:rPr lang="zh-CN" altLang="en-US" sz="5000" b="1" dirty="0" smtClean="0">
                <a:latin typeface="楷体" panose="02010609060101010101" pitchFamily="49" charset="-122"/>
                <a:ea typeface="楷体" panose="02010609060101010101" pitchFamily="49" charset="-122"/>
              </a:rPr>
              <a:t>   的自再现模</a:t>
            </a:r>
          </a:p>
        </p:txBody>
      </p:sp>
    </p:spTree>
    <p:custDataLst>
      <p:tags r:id="rId1"/>
    </p:custDataLst>
    <p:extLst>
      <p:ext uri="{BB962C8B-B14F-4D97-AF65-F5344CB8AC3E}">
        <p14:creationId xmlns:p14="http://schemas.microsoft.com/office/powerpoint/2010/main" val="1644491310"/>
      </p:ext>
    </p:extLst>
  </p:cSld>
  <p:clrMapOvr>
    <a:masterClrMapping/>
  </p:clrMapOvr>
  <p:transition spd="slow">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900113" y="4005263"/>
            <a:ext cx="7705725" cy="130317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50000"/>
              </a:lnSpc>
              <a:spcBef>
                <a:spcPct val="0"/>
              </a:spcBef>
            </a:pPr>
            <a:r>
              <a:rPr kumimoji="0" lang="zh-CN" altLang="en-US" sz="2800" dirty="0">
                <a:solidFill>
                  <a:srgbClr val="000000"/>
                </a:solidFill>
                <a:latin typeface="楷体" panose="02010609060101010101" pitchFamily="49" charset="-122"/>
                <a:ea typeface="楷体" panose="02010609060101010101" pitchFamily="49" charset="-122"/>
              </a:rPr>
              <a:t>当腔镜的菲涅耳数</a:t>
            </a:r>
            <a:r>
              <a:rPr kumimoji="0" lang="en-US" altLang="zh-CN" sz="2800" dirty="0">
                <a:solidFill>
                  <a:srgbClr val="000000"/>
                </a:solidFill>
                <a:latin typeface="Times New Roman" pitchFamily="18" charset="0"/>
                <a:ea typeface="楷体" panose="02010609060101010101" pitchFamily="49" charset="-122"/>
              </a:rPr>
              <a:t>N</a:t>
            </a:r>
            <a:r>
              <a:rPr kumimoji="0" lang="zh-CN" altLang="en-US" sz="2800" dirty="0">
                <a:solidFill>
                  <a:srgbClr val="000000"/>
                </a:solidFill>
                <a:latin typeface="楷体" panose="02010609060101010101" pitchFamily="49" charset="-122"/>
                <a:ea typeface="楷体" panose="02010609060101010101" pitchFamily="49" charset="-122"/>
              </a:rPr>
              <a:t>足够大时，可获得近似解析解</a:t>
            </a:r>
            <a:r>
              <a:rPr kumimoji="0" lang="en-US" altLang="zh-CN" sz="2800" dirty="0">
                <a:solidFill>
                  <a:srgbClr val="000000"/>
                </a:solidFill>
                <a:latin typeface="Times New Roman" pitchFamily="18" charset="0"/>
                <a:ea typeface="楷体" panose="02010609060101010101" pitchFamily="49" charset="-122"/>
              </a:rPr>
              <a:t>——</a:t>
            </a:r>
            <a:r>
              <a:rPr kumimoji="0" lang="zh-CN" altLang="en-US" sz="2800" dirty="0">
                <a:solidFill>
                  <a:srgbClr val="FF00FF"/>
                </a:solidFill>
                <a:latin typeface="楷体" panose="02010609060101010101" pitchFamily="49" charset="-122"/>
                <a:ea typeface="楷体" panose="02010609060101010101" pitchFamily="49" charset="-122"/>
              </a:rPr>
              <a:t>厄米特</a:t>
            </a:r>
            <a:r>
              <a:rPr kumimoji="0" lang="en-US" altLang="zh-CN" sz="2800" dirty="0">
                <a:solidFill>
                  <a:srgbClr val="FF00FF"/>
                </a:solidFill>
                <a:latin typeface="楷体" panose="02010609060101010101" pitchFamily="49" charset="-122"/>
                <a:ea typeface="楷体" panose="02010609060101010101" pitchFamily="49" charset="-122"/>
              </a:rPr>
              <a:t>-</a:t>
            </a:r>
            <a:r>
              <a:rPr kumimoji="0" lang="zh-CN" altLang="en-US" sz="2800" dirty="0">
                <a:solidFill>
                  <a:srgbClr val="FF00FF"/>
                </a:solidFill>
                <a:latin typeface="楷体" panose="02010609060101010101" pitchFamily="49" charset="-122"/>
                <a:ea typeface="楷体" panose="02010609060101010101" pitchFamily="49" charset="-122"/>
              </a:rPr>
              <a:t>高斯函数</a:t>
            </a:r>
            <a:r>
              <a:rPr kumimoji="0" lang="zh-CN" altLang="en-US" sz="2800" dirty="0">
                <a:solidFill>
                  <a:srgbClr val="000000"/>
                </a:solidFill>
                <a:latin typeface="楷体" panose="02010609060101010101" pitchFamily="49" charset="-122"/>
                <a:ea typeface="楷体" panose="02010609060101010101" pitchFamily="49" charset="-122"/>
              </a:rPr>
              <a:t>！</a:t>
            </a:r>
            <a:endParaRPr kumimoji="0" lang="zh-CN" altLang="el-GR" sz="3200" i="1" dirty="0">
              <a:solidFill>
                <a:srgbClr val="000000"/>
              </a:solidFill>
              <a:latin typeface="楷体" panose="02010609060101010101" pitchFamily="49" charset="-122"/>
              <a:ea typeface="楷体" panose="02010609060101010101" pitchFamily="49" charset="-122"/>
            </a:endParaRPr>
          </a:p>
        </p:txBody>
      </p:sp>
      <p:sp>
        <p:nvSpPr>
          <p:cNvPr id="340995" name="Rectangle 3"/>
          <p:cNvSpPr>
            <a:spLocks noChangeArrowheads="1"/>
          </p:cNvSpPr>
          <p:nvPr/>
        </p:nvSpPr>
        <p:spPr bwMode="auto">
          <a:xfrm>
            <a:off x="900113" y="2133600"/>
            <a:ext cx="7775575" cy="130131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50000"/>
              </a:lnSpc>
            </a:pPr>
            <a:r>
              <a:rPr lang="zh-CN" altLang="en-US" sz="2800" dirty="0">
                <a:solidFill>
                  <a:srgbClr val="000000"/>
                </a:solidFill>
                <a:ea typeface="楷体" panose="02010609060101010101" pitchFamily="49" charset="-122"/>
              </a:rPr>
              <a:t>方形镜共焦腔模式的积分方程有严格的解析解</a:t>
            </a:r>
            <a:r>
              <a:rPr lang="en-US" altLang="zh-CN" sz="2800" dirty="0">
                <a:solidFill>
                  <a:srgbClr val="000000"/>
                </a:solidFill>
                <a:ea typeface="楷体" panose="02010609060101010101" pitchFamily="49" charset="-122"/>
              </a:rPr>
              <a:t>——</a:t>
            </a:r>
            <a:r>
              <a:rPr lang="zh-CN" altLang="en-US" sz="2800" dirty="0">
                <a:solidFill>
                  <a:srgbClr val="FF00FF"/>
                </a:solidFill>
                <a:ea typeface="楷体" panose="02010609060101010101" pitchFamily="49" charset="-122"/>
              </a:rPr>
              <a:t>长椭球函数</a:t>
            </a:r>
            <a:r>
              <a:rPr lang="zh-CN" altLang="en-US" sz="2800" dirty="0">
                <a:solidFill>
                  <a:srgbClr val="000000"/>
                </a:solidFill>
                <a:ea typeface="楷体" panose="02010609060101010101" pitchFamily="49" charset="-122"/>
              </a:rPr>
              <a:t>！</a:t>
            </a:r>
          </a:p>
        </p:txBody>
      </p:sp>
      <p:sp>
        <p:nvSpPr>
          <p:cNvPr id="28676" name="Text Box 13"/>
          <p:cNvSpPr txBox="1">
            <a:spLocks noChangeArrowheads="1"/>
          </p:cNvSpPr>
          <p:nvPr/>
        </p:nvSpPr>
        <p:spPr bwMode="auto">
          <a:xfrm>
            <a:off x="900113" y="1125538"/>
            <a:ext cx="7345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满足条件</a:t>
            </a:r>
            <a:r>
              <a:rPr lang="en-US" altLang="zh-CN" sz="2800" dirty="0">
                <a:latin typeface="Times New Roman" pitchFamily="18" charset="0"/>
                <a:ea typeface="楷体" panose="02010609060101010101" pitchFamily="49" charset="-122"/>
              </a:rPr>
              <a:t>R</a:t>
            </a:r>
            <a:r>
              <a:rPr lang="en-US" altLang="zh-CN" sz="2800" baseline="-25000" dirty="0">
                <a:latin typeface="Times New Roman" pitchFamily="18" charset="0"/>
                <a:ea typeface="楷体" panose="02010609060101010101" pitchFamily="49" charset="-122"/>
              </a:rPr>
              <a:t>1</a:t>
            </a:r>
            <a:r>
              <a:rPr lang="en-US" altLang="zh-CN" sz="2800" dirty="0">
                <a:latin typeface="Times New Roman" pitchFamily="18" charset="0"/>
                <a:ea typeface="楷体" panose="02010609060101010101" pitchFamily="49" charset="-122"/>
              </a:rPr>
              <a:t>=R</a:t>
            </a:r>
            <a:r>
              <a:rPr lang="en-US" altLang="zh-CN" sz="2800" baseline="-25000" dirty="0">
                <a:latin typeface="Times New Roman" pitchFamily="18" charset="0"/>
                <a:ea typeface="楷体" panose="02010609060101010101" pitchFamily="49" charset="-122"/>
              </a:rPr>
              <a:t>2</a:t>
            </a:r>
            <a:r>
              <a:rPr lang="en-US" altLang="zh-CN" sz="2800" dirty="0">
                <a:latin typeface="Times New Roman" pitchFamily="18" charset="0"/>
                <a:ea typeface="楷体" panose="02010609060101010101" pitchFamily="49" charset="-122"/>
              </a:rPr>
              <a:t>=L</a:t>
            </a:r>
            <a:r>
              <a:rPr lang="zh-CN" altLang="en-US" sz="2800" dirty="0">
                <a:latin typeface="楷体" panose="02010609060101010101" pitchFamily="49" charset="-122"/>
                <a:ea typeface="楷体" panose="02010609060101010101" pitchFamily="49" charset="-122"/>
              </a:rPr>
              <a:t>的谐振腔成为对称共焦腔。</a:t>
            </a:r>
          </a:p>
        </p:txBody>
      </p:sp>
    </p:spTree>
    <p:extLst>
      <p:ext uri="{BB962C8B-B14F-4D97-AF65-F5344CB8AC3E}">
        <p14:creationId xmlns:p14="http://schemas.microsoft.com/office/powerpoint/2010/main" val="8932527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0995"/>
                                        </p:tgtEl>
                                        <p:attrNameLst>
                                          <p:attrName>style.visibility</p:attrName>
                                        </p:attrNameLst>
                                      </p:cBhvr>
                                      <p:to>
                                        <p:strVal val="visible"/>
                                      </p:to>
                                    </p:set>
                                    <p:animEffect transition="in" filter="blinds(horizontal)">
                                      <p:cBhvr>
                                        <p:cTn id="7" dur="500"/>
                                        <p:tgtEl>
                                          <p:spTgt spid="340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0994"/>
                                        </p:tgtEl>
                                        <p:attrNameLst>
                                          <p:attrName>style.visibility</p:attrName>
                                        </p:attrNameLst>
                                      </p:cBhvr>
                                      <p:to>
                                        <p:strVal val="visible"/>
                                      </p:to>
                                    </p:set>
                                    <p:animEffect transition="in" filter="blinds(horizontal)">
                                      <p:cBhvr>
                                        <p:cTn id="12" dur="500"/>
                                        <p:tgtEl>
                                          <p:spTgt spid="340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P spid="34099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8" name="Rectangle 6"/>
          <p:cNvSpPr>
            <a:spLocks noChangeArrowheads="1"/>
          </p:cNvSpPr>
          <p:nvPr/>
        </p:nvSpPr>
        <p:spPr bwMode="auto">
          <a:xfrm>
            <a:off x="323850" y="188913"/>
            <a:ext cx="8207375" cy="5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10000"/>
              </a:lnSpc>
              <a:spcBef>
                <a:spcPct val="30000"/>
              </a:spcBef>
            </a:pPr>
            <a:r>
              <a:rPr lang="zh-CN" altLang="en-US" sz="2800" dirty="0">
                <a:solidFill>
                  <a:srgbClr val="CC3300"/>
                </a:solidFill>
                <a:latin typeface="楷体" panose="02010609060101010101" pitchFamily="49" charset="-122"/>
                <a:ea typeface="楷体" panose="02010609060101010101" pitchFamily="49" charset="-122"/>
              </a:rPr>
              <a:t>一、自再现模所满足的积分方程式及解析解</a:t>
            </a:r>
          </a:p>
        </p:txBody>
      </p:sp>
      <p:sp>
        <p:nvSpPr>
          <p:cNvPr id="361479" name="Rectangle 7"/>
          <p:cNvSpPr>
            <a:spLocks noChangeArrowheads="1"/>
          </p:cNvSpPr>
          <p:nvPr/>
        </p:nvSpPr>
        <p:spPr bwMode="auto">
          <a:xfrm>
            <a:off x="611188" y="981075"/>
            <a:ext cx="2376487" cy="98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10000"/>
              </a:lnSpc>
              <a:spcBef>
                <a:spcPct val="30000"/>
              </a:spcBef>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、方程式及其变形和化简</a:t>
            </a:r>
          </a:p>
        </p:txBody>
      </p:sp>
      <p:sp>
        <p:nvSpPr>
          <p:cNvPr id="361480" name="Rectangle 8"/>
          <p:cNvSpPr>
            <a:spLocks noChangeArrowheads="1"/>
          </p:cNvSpPr>
          <p:nvPr/>
        </p:nvSpPr>
        <p:spPr bwMode="auto">
          <a:xfrm>
            <a:off x="684213" y="4149725"/>
            <a:ext cx="1295400" cy="5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10000"/>
              </a:lnSpc>
              <a:spcBef>
                <a:spcPct val="30000"/>
              </a:spcBef>
            </a:pPr>
            <a:r>
              <a:rPr lang="zh-CN" altLang="en-US" sz="2800" dirty="0">
                <a:latin typeface="楷体" panose="02010609060101010101" pitchFamily="49" charset="-122"/>
                <a:ea typeface="楷体" panose="02010609060101010101" pitchFamily="49" charset="-122"/>
              </a:rPr>
              <a:t>线度</a:t>
            </a:r>
            <a:r>
              <a:rPr lang="en-US" altLang="zh-CN" sz="2800" dirty="0">
                <a:latin typeface="楷体" panose="02010609060101010101" pitchFamily="49" charset="-122"/>
                <a:ea typeface="楷体" panose="02010609060101010101" pitchFamily="49" charset="-122"/>
              </a:rPr>
              <a:t>:</a:t>
            </a:r>
          </a:p>
        </p:txBody>
      </p:sp>
      <p:graphicFrame>
        <p:nvGraphicFramePr>
          <p:cNvPr id="361481" name="Object 9"/>
          <p:cNvGraphicFramePr>
            <a:graphicFrameLocks noChangeAspect="1"/>
          </p:cNvGraphicFramePr>
          <p:nvPr/>
        </p:nvGraphicFramePr>
        <p:xfrm>
          <a:off x="2195513" y="4221163"/>
          <a:ext cx="1512887" cy="442912"/>
        </p:xfrm>
        <a:graphic>
          <a:graphicData uri="http://schemas.openxmlformats.org/presentationml/2006/ole">
            <mc:AlternateContent xmlns:mc="http://schemas.openxmlformats.org/markup-compatibility/2006">
              <mc:Choice xmlns:v="urn:schemas-microsoft-com:vml" Requires="v">
                <p:oleObj spid="_x0000_s93189" name="公式" r:id="rId3" imgW="482400" imgH="177480" progId="Equation.3">
                  <p:embed/>
                </p:oleObj>
              </mc:Choice>
              <mc:Fallback>
                <p:oleObj name="公式" r:id="rId3" imgW="48240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221163"/>
                        <a:ext cx="1512887" cy="442912"/>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148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1125538"/>
            <a:ext cx="2738438"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48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1125538"/>
            <a:ext cx="316706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484" name="Rectangle 12"/>
          <p:cNvSpPr>
            <a:spLocks noChangeArrowheads="1"/>
          </p:cNvSpPr>
          <p:nvPr/>
        </p:nvSpPr>
        <p:spPr bwMode="auto">
          <a:xfrm>
            <a:off x="642938" y="5016500"/>
            <a:ext cx="1584325" cy="5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10000"/>
              </a:lnSpc>
              <a:spcBef>
                <a:spcPct val="30000"/>
              </a:spcBef>
            </a:pPr>
            <a:r>
              <a:rPr lang="zh-CN" altLang="en-US" sz="2800" dirty="0">
                <a:latin typeface="楷体" panose="02010609060101010101" pitchFamily="49" charset="-122"/>
                <a:ea typeface="楷体" panose="02010609060101010101" pitchFamily="49" charset="-122"/>
              </a:rPr>
              <a:t>条件</a:t>
            </a:r>
            <a:r>
              <a:rPr lang="en-US" altLang="zh-CN" sz="2800" dirty="0">
                <a:latin typeface="楷体" panose="02010609060101010101" pitchFamily="49" charset="-122"/>
                <a:ea typeface="楷体" panose="02010609060101010101" pitchFamily="49" charset="-122"/>
              </a:rPr>
              <a:t>:</a:t>
            </a:r>
          </a:p>
        </p:txBody>
      </p:sp>
      <p:graphicFrame>
        <p:nvGraphicFramePr>
          <p:cNvPr id="361485" name="Object 13"/>
          <p:cNvGraphicFramePr>
            <a:graphicFrameLocks noChangeAspect="1"/>
          </p:cNvGraphicFramePr>
          <p:nvPr/>
        </p:nvGraphicFramePr>
        <p:xfrm>
          <a:off x="2124075" y="5157788"/>
          <a:ext cx="1512888" cy="427037"/>
        </p:xfrm>
        <a:graphic>
          <a:graphicData uri="http://schemas.openxmlformats.org/presentationml/2006/ole">
            <mc:AlternateContent xmlns:mc="http://schemas.openxmlformats.org/markup-compatibility/2006">
              <mc:Choice xmlns:v="urn:schemas-microsoft-com:vml" Requires="v">
                <p:oleObj spid="_x0000_s93190" name="公式" r:id="rId7" imgW="787320" imgH="177480" progId="Equation.3">
                  <p:embed/>
                </p:oleObj>
              </mc:Choice>
              <mc:Fallback>
                <p:oleObj name="公式" r:id="rId7" imgW="78732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5157788"/>
                        <a:ext cx="1512888" cy="427037"/>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1486" name="Object 14"/>
          <p:cNvGraphicFramePr>
            <a:graphicFrameLocks noChangeAspect="1"/>
          </p:cNvGraphicFramePr>
          <p:nvPr/>
        </p:nvGraphicFramePr>
        <p:xfrm>
          <a:off x="4500563" y="4797425"/>
          <a:ext cx="2592387" cy="1062038"/>
        </p:xfrm>
        <a:graphic>
          <a:graphicData uri="http://schemas.openxmlformats.org/presentationml/2006/ole">
            <mc:AlternateContent xmlns:mc="http://schemas.openxmlformats.org/markup-compatibility/2006">
              <mc:Choice xmlns:v="urn:schemas-microsoft-com:vml" Requires="v">
                <p:oleObj spid="_x0000_s93191" name="公式" r:id="rId9" imgW="799920" imgH="469800" progId="Equation.3">
                  <p:embed/>
                </p:oleObj>
              </mc:Choice>
              <mc:Fallback>
                <p:oleObj name="公式" r:id="rId9" imgW="799920" imgH="469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4797425"/>
                        <a:ext cx="2592387" cy="1062038"/>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588418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1478"/>
                                        </p:tgtEl>
                                        <p:attrNameLst>
                                          <p:attrName>style.visibility</p:attrName>
                                        </p:attrNameLst>
                                      </p:cBhvr>
                                      <p:to>
                                        <p:strVal val="visible"/>
                                      </p:to>
                                    </p:set>
                                    <p:animEffect transition="in" filter="blinds(horizontal)">
                                      <p:cBhvr>
                                        <p:cTn id="7" dur="500"/>
                                        <p:tgtEl>
                                          <p:spTgt spid="3614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1479"/>
                                        </p:tgtEl>
                                        <p:attrNameLst>
                                          <p:attrName>style.visibility</p:attrName>
                                        </p:attrNameLst>
                                      </p:cBhvr>
                                      <p:to>
                                        <p:strVal val="visible"/>
                                      </p:to>
                                    </p:set>
                                    <p:animEffect transition="in" filter="blinds(horizontal)">
                                      <p:cBhvr>
                                        <p:cTn id="12" dur="500"/>
                                        <p:tgtEl>
                                          <p:spTgt spid="3614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1483"/>
                                        </p:tgtEl>
                                        <p:attrNameLst>
                                          <p:attrName>style.visibility</p:attrName>
                                        </p:attrNameLst>
                                      </p:cBhvr>
                                      <p:to>
                                        <p:strVal val="visible"/>
                                      </p:to>
                                    </p:set>
                                    <p:animEffect transition="in" filter="blinds(horizontal)">
                                      <p:cBhvr>
                                        <p:cTn id="17" dur="500"/>
                                        <p:tgtEl>
                                          <p:spTgt spid="3614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61482"/>
                                        </p:tgtEl>
                                        <p:attrNameLst>
                                          <p:attrName>style.visibility</p:attrName>
                                        </p:attrNameLst>
                                      </p:cBhvr>
                                      <p:to>
                                        <p:strVal val="visible"/>
                                      </p:to>
                                    </p:set>
                                    <p:animEffect transition="in" filter="box(in)">
                                      <p:cBhvr>
                                        <p:cTn id="22" dur="500"/>
                                        <p:tgtEl>
                                          <p:spTgt spid="3614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1480"/>
                                        </p:tgtEl>
                                        <p:attrNameLst>
                                          <p:attrName>style.visibility</p:attrName>
                                        </p:attrNameLst>
                                      </p:cBhvr>
                                      <p:to>
                                        <p:strVal val="visible"/>
                                      </p:to>
                                    </p:set>
                                    <p:animEffect transition="in" filter="blinds(horizontal)">
                                      <p:cBhvr>
                                        <p:cTn id="27" dur="500"/>
                                        <p:tgtEl>
                                          <p:spTgt spid="3614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61481"/>
                                        </p:tgtEl>
                                        <p:attrNameLst>
                                          <p:attrName>style.visibility</p:attrName>
                                        </p:attrNameLst>
                                      </p:cBhvr>
                                      <p:to>
                                        <p:strVal val="visible"/>
                                      </p:to>
                                    </p:set>
                                    <p:animEffect transition="in" filter="blinds(horizontal)">
                                      <p:cBhvr>
                                        <p:cTn id="32" dur="500"/>
                                        <p:tgtEl>
                                          <p:spTgt spid="3614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1484"/>
                                        </p:tgtEl>
                                        <p:attrNameLst>
                                          <p:attrName>style.visibility</p:attrName>
                                        </p:attrNameLst>
                                      </p:cBhvr>
                                      <p:to>
                                        <p:strVal val="visible"/>
                                      </p:to>
                                    </p:set>
                                    <p:animEffect transition="in" filter="blinds(horizontal)">
                                      <p:cBhvr>
                                        <p:cTn id="37" dur="500"/>
                                        <p:tgtEl>
                                          <p:spTgt spid="3614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61485"/>
                                        </p:tgtEl>
                                        <p:attrNameLst>
                                          <p:attrName>style.visibility</p:attrName>
                                        </p:attrNameLst>
                                      </p:cBhvr>
                                      <p:to>
                                        <p:strVal val="visible"/>
                                      </p:to>
                                    </p:set>
                                    <p:animEffect transition="in" filter="blinds(horizontal)">
                                      <p:cBhvr>
                                        <p:cTn id="42" dur="500"/>
                                        <p:tgtEl>
                                          <p:spTgt spid="3614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61486"/>
                                        </p:tgtEl>
                                        <p:attrNameLst>
                                          <p:attrName>style.visibility</p:attrName>
                                        </p:attrNameLst>
                                      </p:cBhvr>
                                      <p:to>
                                        <p:strVal val="visible"/>
                                      </p:to>
                                    </p:set>
                                    <p:animEffect transition="in" filter="blinds(horizontal)">
                                      <p:cBhvr>
                                        <p:cTn id="47" dur="500"/>
                                        <p:tgtEl>
                                          <p:spTgt spid="361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8" grpId="0"/>
      <p:bldP spid="361479" grpId="0"/>
      <p:bldP spid="361480" grpId="0"/>
      <p:bldP spid="36148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2020" name="Object 4"/>
          <p:cNvGraphicFramePr>
            <a:graphicFrameLocks noChangeAspect="1"/>
          </p:cNvGraphicFramePr>
          <p:nvPr/>
        </p:nvGraphicFramePr>
        <p:xfrm>
          <a:off x="684213" y="1412875"/>
          <a:ext cx="8174037" cy="1149350"/>
        </p:xfrm>
        <a:graphic>
          <a:graphicData uri="http://schemas.openxmlformats.org/presentationml/2006/ole">
            <mc:AlternateContent xmlns:mc="http://schemas.openxmlformats.org/markup-compatibility/2006">
              <mc:Choice xmlns:v="urn:schemas-microsoft-com:vml" Requires="v">
                <p:oleObj spid="_x0000_s94216" name="公式" r:id="rId3" imgW="3073320" imgH="482400" progId="Equation.3">
                  <p:embed/>
                </p:oleObj>
              </mc:Choice>
              <mc:Fallback>
                <p:oleObj name="公式" r:id="rId3" imgW="30733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412875"/>
                        <a:ext cx="8174037" cy="1149350"/>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2021" name="Rectangle 5"/>
          <p:cNvSpPr>
            <a:spLocks noChangeArrowheads="1"/>
          </p:cNvSpPr>
          <p:nvPr/>
        </p:nvSpPr>
        <p:spPr bwMode="auto">
          <a:xfrm>
            <a:off x="611188" y="765175"/>
            <a:ext cx="3600450" cy="5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10000"/>
              </a:lnSpc>
              <a:spcBef>
                <a:spcPct val="30000"/>
              </a:spcBef>
            </a:pPr>
            <a:r>
              <a:rPr lang="zh-CN" altLang="en-US" sz="2800" dirty="0">
                <a:latin typeface="楷体" panose="02010609060101010101" pitchFamily="49" charset="-122"/>
                <a:ea typeface="楷体" panose="02010609060101010101" pitchFamily="49" charset="-122"/>
              </a:rPr>
              <a:t>由前面第三节得</a:t>
            </a:r>
            <a:r>
              <a:rPr lang="en-US" altLang="zh-CN" sz="2800" dirty="0">
                <a:latin typeface="楷体" panose="02010609060101010101" pitchFamily="49" charset="-122"/>
                <a:ea typeface="楷体" panose="02010609060101010101" pitchFamily="49" charset="-122"/>
              </a:rPr>
              <a:t>:</a:t>
            </a:r>
          </a:p>
        </p:txBody>
      </p:sp>
      <p:sp>
        <p:nvSpPr>
          <p:cNvPr id="342025" name="Rectangle 9"/>
          <p:cNvSpPr>
            <a:spLocks noChangeArrowheads="1"/>
          </p:cNvSpPr>
          <p:nvPr/>
        </p:nvSpPr>
        <p:spPr bwMode="auto">
          <a:xfrm>
            <a:off x="827088" y="2997200"/>
            <a:ext cx="1871662" cy="5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10000"/>
              </a:lnSpc>
              <a:spcBef>
                <a:spcPct val="30000"/>
              </a:spcBef>
            </a:pPr>
            <a:r>
              <a:rPr lang="zh-CN" altLang="en-US" sz="2800" dirty="0">
                <a:latin typeface="楷体" panose="02010609060101010101" pitchFamily="49" charset="-122"/>
                <a:ea typeface="楷体" panose="02010609060101010101" pitchFamily="49" charset="-122"/>
              </a:rPr>
              <a:t>作代换</a:t>
            </a:r>
            <a:r>
              <a:rPr lang="en-US" altLang="zh-CN" sz="2800" dirty="0">
                <a:latin typeface="楷体" panose="02010609060101010101" pitchFamily="49" charset="-122"/>
                <a:ea typeface="楷体" panose="02010609060101010101" pitchFamily="49" charset="-122"/>
              </a:rPr>
              <a:t>:</a:t>
            </a:r>
          </a:p>
        </p:txBody>
      </p:sp>
      <p:graphicFrame>
        <p:nvGraphicFramePr>
          <p:cNvPr id="342026" name="Object 10"/>
          <p:cNvGraphicFramePr>
            <a:graphicFrameLocks noChangeAspect="1"/>
          </p:cNvGraphicFramePr>
          <p:nvPr/>
        </p:nvGraphicFramePr>
        <p:xfrm>
          <a:off x="684213" y="3860800"/>
          <a:ext cx="2232025" cy="1060450"/>
        </p:xfrm>
        <a:graphic>
          <a:graphicData uri="http://schemas.openxmlformats.org/presentationml/2006/ole">
            <mc:AlternateContent xmlns:mc="http://schemas.openxmlformats.org/markup-compatibility/2006">
              <mc:Choice xmlns:v="urn:schemas-microsoft-com:vml" Requires="v">
                <p:oleObj spid="_x0000_s94217" name="公式" r:id="rId5" imgW="634680" imgH="431640" progId="Equation.3">
                  <p:embed/>
                </p:oleObj>
              </mc:Choice>
              <mc:Fallback>
                <p:oleObj name="公式" r:id="rId5" imgW="63468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860800"/>
                        <a:ext cx="2232025" cy="106045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2027" name="Object 11"/>
          <p:cNvGraphicFramePr>
            <a:graphicFrameLocks noChangeAspect="1"/>
          </p:cNvGraphicFramePr>
          <p:nvPr/>
        </p:nvGraphicFramePr>
        <p:xfrm>
          <a:off x="682625" y="5013325"/>
          <a:ext cx="2305050" cy="1141413"/>
        </p:xfrm>
        <a:graphic>
          <a:graphicData uri="http://schemas.openxmlformats.org/presentationml/2006/ole">
            <mc:AlternateContent xmlns:mc="http://schemas.openxmlformats.org/markup-compatibility/2006">
              <mc:Choice xmlns:v="urn:schemas-microsoft-com:vml" Requires="v">
                <p:oleObj spid="_x0000_s94218" name="公式" r:id="rId7" imgW="609480" imgH="431640" progId="Equation.3">
                  <p:embed/>
                </p:oleObj>
              </mc:Choice>
              <mc:Fallback>
                <p:oleObj name="公式" r:id="rId7" imgW="60948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625" y="5013325"/>
                        <a:ext cx="2305050" cy="1141413"/>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2028" name="AutoShape 12"/>
          <p:cNvSpPr>
            <a:spLocks/>
          </p:cNvSpPr>
          <p:nvPr/>
        </p:nvSpPr>
        <p:spPr bwMode="auto">
          <a:xfrm>
            <a:off x="3132138" y="4508500"/>
            <a:ext cx="71437" cy="1008063"/>
          </a:xfrm>
          <a:prstGeom prst="rightBrace">
            <a:avLst>
              <a:gd name="adj1" fmla="val 11759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2029" name="AutoShape 13"/>
          <p:cNvSpPr>
            <a:spLocks noChangeArrowheads="1"/>
          </p:cNvSpPr>
          <p:nvPr/>
        </p:nvSpPr>
        <p:spPr bwMode="auto">
          <a:xfrm>
            <a:off x="3370263" y="4797425"/>
            <a:ext cx="288925" cy="288925"/>
          </a:xfrm>
          <a:prstGeom prst="rightArrow">
            <a:avLst>
              <a:gd name="adj1" fmla="val 50000"/>
              <a:gd name="adj2" fmla="val 25000"/>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2030" name="AutoShape 14"/>
          <p:cNvSpPr>
            <a:spLocks/>
          </p:cNvSpPr>
          <p:nvPr/>
        </p:nvSpPr>
        <p:spPr bwMode="auto">
          <a:xfrm>
            <a:off x="3803650" y="4365625"/>
            <a:ext cx="287338" cy="1150938"/>
          </a:xfrm>
          <a:prstGeom prst="leftBrace">
            <a:avLst>
              <a:gd name="adj1" fmla="val 3337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42031" name="Object 15"/>
          <p:cNvGraphicFramePr>
            <a:graphicFrameLocks noChangeAspect="1"/>
          </p:cNvGraphicFramePr>
          <p:nvPr/>
        </p:nvGraphicFramePr>
        <p:xfrm>
          <a:off x="4211638" y="4221163"/>
          <a:ext cx="4513262" cy="554037"/>
        </p:xfrm>
        <a:graphic>
          <a:graphicData uri="http://schemas.openxmlformats.org/presentationml/2006/ole">
            <mc:AlternateContent xmlns:mc="http://schemas.openxmlformats.org/markup-compatibility/2006">
              <mc:Choice xmlns:v="urn:schemas-microsoft-com:vml" Requires="v">
                <p:oleObj spid="_x0000_s94219" name="公式" r:id="rId9" imgW="1371600" imgH="241200" progId="Equation.3">
                  <p:embed/>
                </p:oleObj>
              </mc:Choice>
              <mc:Fallback>
                <p:oleObj name="公式" r:id="rId9" imgW="137160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1638" y="4221163"/>
                        <a:ext cx="4513262" cy="55403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2032" name="Object 16"/>
          <p:cNvGraphicFramePr>
            <a:graphicFrameLocks noChangeAspect="1"/>
          </p:cNvGraphicFramePr>
          <p:nvPr/>
        </p:nvGraphicFramePr>
        <p:xfrm>
          <a:off x="3276600" y="2781300"/>
          <a:ext cx="5113338" cy="1044575"/>
        </p:xfrm>
        <a:graphic>
          <a:graphicData uri="http://schemas.openxmlformats.org/presentationml/2006/ole">
            <mc:AlternateContent xmlns:mc="http://schemas.openxmlformats.org/markup-compatibility/2006">
              <mc:Choice xmlns:v="urn:schemas-microsoft-com:vml" Requires="v">
                <p:oleObj spid="_x0000_s94220" name="公式" r:id="rId11" imgW="1650960" imgH="482400" progId="Equation.3">
                  <p:embed/>
                </p:oleObj>
              </mc:Choice>
              <mc:Fallback>
                <p:oleObj name="公式" r:id="rId11" imgW="1650960" imgH="482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2781300"/>
                        <a:ext cx="5113338" cy="10445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2033" name="Object 17"/>
          <p:cNvGraphicFramePr>
            <a:graphicFrameLocks noChangeAspect="1"/>
          </p:cNvGraphicFramePr>
          <p:nvPr/>
        </p:nvGraphicFramePr>
        <p:xfrm>
          <a:off x="4211638" y="5013325"/>
          <a:ext cx="4537075" cy="566738"/>
        </p:xfrm>
        <a:graphic>
          <a:graphicData uri="http://schemas.openxmlformats.org/presentationml/2006/ole">
            <mc:AlternateContent xmlns:mc="http://schemas.openxmlformats.org/markup-compatibility/2006">
              <mc:Choice xmlns:v="urn:schemas-microsoft-com:vml" Requires="v">
                <p:oleObj spid="_x0000_s94221" name="公式" r:id="rId13" imgW="1346040" imgH="241200" progId="Equation.3">
                  <p:embed/>
                </p:oleObj>
              </mc:Choice>
              <mc:Fallback>
                <p:oleObj name="公式" r:id="rId13" imgW="134604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11638" y="5013325"/>
                        <a:ext cx="4537075" cy="5667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137897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2021"/>
                                        </p:tgtEl>
                                        <p:attrNameLst>
                                          <p:attrName>style.visibility</p:attrName>
                                        </p:attrNameLst>
                                      </p:cBhvr>
                                      <p:to>
                                        <p:strVal val="visible"/>
                                      </p:to>
                                    </p:set>
                                    <p:animEffect transition="in" filter="blinds(horizontal)">
                                      <p:cBhvr>
                                        <p:cTn id="7" dur="500"/>
                                        <p:tgtEl>
                                          <p:spTgt spid="342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2020"/>
                                        </p:tgtEl>
                                        <p:attrNameLst>
                                          <p:attrName>style.visibility</p:attrName>
                                        </p:attrNameLst>
                                      </p:cBhvr>
                                      <p:to>
                                        <p:strVal val="visible"/>
                                      </p:to>
                                    </p:set>
                                    <p:animEffect transition="in" filter="blinds(horizontal)">
                                      <p:cBhvr>
                                        <p:cTn id="12" dur="500"/>
                                        <p:tgtEl>
                                          <p:spTgt spid="342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2025"/>
                                        </p:tgtEl>
                                        <p:attrNameLst>
                                          <p:attrName>style.visibility</p:attrName>
                                        </p:attrNameLst>
                                      </p:cBhvr>
                                      <p:to>
                                        <p:strVal val="visible"/>
                                      </p:to>
                                    </p:set>
                                    <p:animEffect transition="in" filter="blinds(horizontal)">
                                      <p:cBhvr>
                                        <p:cTn id="17" dur="500"/>
                                        <p:tgtEl>
                                          <p:spTgt spid="3420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42032"/>
                                        </p:tgtEl>
                                        <p:attrNameLst>
                                          <p:attrName>style.visibility</p:attrName>
                                        </p:attrNameLst>
                                      </p:cBhvr>
                                      <p:to>
                                        <p:strVal val="visible"/>
                                      </p:to>
                                    </p:set>
                                    <p:animEffect transition="in" filter="box(in)">
                                      <p:cBhvr>
                                        <p:cTn id="22" dur="500"/>
                                        <p:tgtEl>
                                          <p:spTgt spid="3420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42026"/>
                                        </p:tgtEl>
                                        <p:attrNameLst>
                                          <p:attrName>style.visibility</p:attrName>
                                        </p:attrNameLst>
                                      </p:cBhvr>
                                      <p:to>
                                        <p:strVal val="visible"/>
                                      </p:to>
                                    </p:set>
                                    <p:animEffect transition="in" filter="box(in)">
                                      <p:cBhvr>
                                        <p:cTn id="27" dur="500"/>
                                        <p:tgtEl>
                                          <p:spTgt spid="342026"/>
                                        </p:tgtEl>
                                      </p:cBhvr>
                                    </p:animEffect>
                                  </p:childTnLst>
                                </p:cTn>
                              </p:par>
                              <p:par>
                                <p:cTn id="28" presetID="4" presetClass="entr" presetSubtype="16" fill="hold" nodeType="withEffect">
                                  <p:stCondLst>
                                    <p:cond delay="0"/>
                                  </p:stCondLst>
                                  <p:childTnLst>
                                    <p:set>
                                      <p:cBhvr>
                                        <p:cTn id="29" dur="1" fill="hold">
                                          <p:stCondLst>
                                            <p:cond delay="0"/>
                                          </p:stCondLst>
                                        </p:cTn>
                                        <p:tgtEl>
                                          <p:spTgt spid="342027"/>
                                        </p:tgtEl>
                                        <p:attrNameLst>
                                          <p:attrName>style.visibility</p:attrName>
                                        </p:attrNameLst>
                                      </p:cBhvr>
                                      <p:to>
                                        <p:strVal val="visible"/>
                                      </p:to>
                                    </p:set>
                                    <p:animEffect transition="in" filter="box(in)">
                                      <p:cBhvr>
                                        <p:cTn id="30" dur="500"/>
                                        <p:tgtEl>
                                          <p:spTgt spid="34202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42028"/>
                                        </p:tgtEl>
                                        <p:attrNameLst>
                                          <p:attrName>style.visibility</p:attrName>
                                        </p:attrNameLst>
                                      </p:cBhvr>
                                      <p:to>
                                        <p:strVal val="visible"/>
                                      </p:to>
                                    </p:set>
                                    <p:animEffect transition="in" filter="box(in)">
                                      <p:cBhvr>
                                        <p:cTn id="35" dur="500"/>
                                        <p:tgtEl>
                                          <p:spTgt spid="342028"/>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42029"/>
                                        </p:tgtEl>
                                        <p:attrNameLst>
                                          <p:attrName>style.visibility</p:attrName>
                                        </p:attrNameLst>
                                      </p:cBhvr>
                                      <p:to>
                                        <p:strVal val="visible"/>
                                      </p:to>
                                    </p:set>
                                    <p:animEffect transition="in" filter="box(in)">
                                      <p:cBhvr>
                                        <p:cTn id="38" dur="500"/>
                                        <p:tgtEl>
                                          <p:spTgt spid="34202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342033"/>
                                        </p:tgtEl>
                                        <p:attrNameLst>
                                          <p:attrName>style.visibility</p:attrName>
                                        </p:attrNameLst>
                                      </p:cBhvr>
                                      <p:to>
                                        <p:strVal val="visible"/>
                                      </p:to>
                                    </p:set>
                                    <p:animEffect transition="in" filter="checkerboard(across)">
                                      <p:cBhvr>
                                        <p:cTn id="43" dur="500"/>
                                        <p:tgtEl>
                                          <p:spTgt spid="342033"/>
                                        </p:tgtEl>
                                      </p:cBhvr>
                                    </p:animEffect>
                                  </p:childTnLst>
                                </p:cTn>
                              </p:par>
                              <p:par>
                                <p:cTn id="44" presetID="5" presetClass="entr" presetSubtype="10" fill="hold" nodeType="withEffect">
                                  <p:stCondLst>
                                    <p:cond delay="0"/>
                                  </p:stCondLst>
                                  <p:childTnLst>
                                    <p:set>
                                      <p:cBhvr>
                                        <p:cTn id="45" dur="1" fill="hold">
                                          <p:stCondLst>
                                            <p:cond delay="0"/>
                                          </p:stCondLst>
                                        </p:cTn>
                                        <p:tgtEl>
                                          <p:spTgt spid="342031"/>
                                        </p:tgtEl>
                                        <p:attrNameLst>
                                          <p:attrName>style.visibility</p:attrName>
                                        </p:attrNameLst>
                                      </p:cBhvr>
                                      <p:to>
                                        <p:strVal val="visible"/>
                                      </p:to>
                                    </p:set>
                                    <p:animEffect transition="in" filter="checkerboard(across)">
                                      <p:cBhvr>
                                        <p:cTn id="46" dur="500"/>
                                        <p:tgtEl>
                                          <p:spTgt spid="342031"/>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342030"/>
                                        </p:tgtEl>
                                        <p:attrNameLst>
                                          <p:attrName>style.visibility</p:attrName>
                                        </p:attrNameLst>
                                      </p:cBhvr>
                                      <p:to>
                                        <p:strVal val="visible"/>
                                      </p:to>
                                    </p:set>
                                    <p:animEffect transition="in" filter="checkerboard(across)">
                                      <p:cBhvr>
                                        <p:cTn id="49" dur="500"/>
                                        <p:tgtEl>
                                          <p:spTgt spid="342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p:bldP spid="342025" grpId="0"/>
      <p:bldP spid="342028" grpId="0" animBg="1"/>
      <p:bldP spid="342029" grpId="0" animBg="1"/>
      <p:bldP spid="34203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p:cNvSpPr txBox="1">
            <a:spLocks noChangeArrowheads="1"/>
          </p:cNvSpPr>
          <p:nvPr/>
        </p:nvSpPr>
        <p:spPr bwMode="auto">
          <a:xfrm>
            <a:off x="468313" y="333375"/>
            <a:ext cx="2374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ea typeface="楷体" panose="02010609060101010101" pitchFamily="49" charset="-122"/>
              </a:rPr>
              <a:t>分离变量：</a:t>
            </a:r>
            <a:endParaRPr kumimoji="0" lang="zh-CN" altLang="en-US" sz="2800" dirty="0">
              <a:latin typeface="Times New Roman" pitchFamily="18" charset="0"/>
              <a:ea typeface="楷体" panose="02010609060101010101" pitchFamily="49" charset="-122"/>
            </a:endParaRPr>
          </a:p>
        </p:txBody>
      </p:sp>
      <p:sp>
        <p:nvSpPr>
          <p:cNvPr id="343045" name="Rectangle 5"/>
          <p:cNvSpPr>
            <a:spLocks noChangeArrowheads="1"/>
          </p:cNvSpPr>
          <p:nvPr/>
        </p:nvSpPr>
        <p:spPr bwMode="auto">
          <a:xfrm>
            <a:off x="539750" y="1773238"/>
            <a:ext cx="12969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ea typeface="楷体" panose="02010609060101010101" pitchFamily="49" charset="-122"/>
              </a:rPr>
              <a:t>则方程变为：</a:t>
            </a:r>
          </a:p>
        </p:txBody>
      </p:sp>
      <p:graphicFrame>
        <p:nvGraphicFramePr>
          <p:cNvPr id="343046" name="Object 6"/>
          <p:cNvGraphicFramePr>
            <a:graphicFrameLocks noChangeAspect="1"/>
          </p:cNvGraphicFramePr>
          <p:nvPr/>
        </p:nvGraphicFramePr>
        <p:xfrm>
          <a:off x="2452688" y="333375"/>
          <a:ext cx="4721225" cy="525463"/>
        </p:xfrm>
        <a:graphic>
          <a:graphicData uri="http://schemas.openxmlformats.org/presentationml/2006/ole">
            <mc:AlternateContent xmlns:mc="http://schemas.openxmlformats.org/markup-compatibility/2006">
              <mc:Choice xmlns:v="urn:schemas-microsoft-com:vml" Requires="v">
                <p:oleObj spid="_x0000_s95238" name="公式" r:id="rId3" imgW="1434960" imgH="228600" progId="Equation.3">
                  <p:embed/>
                </p:oleObj>
              </mc:Choice>
              <mc:Fallback>
                <p:oleObj name="公式" r:id="rId3" imgW="14349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688" y="333375"/>
                        <a:ext cx="4721225" cy="52546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3047" name="Object 7"/>
          <p:cNvGraphicFramePr>
            <a:graphicFrameLocks noChangeAspect="1"/>
          </p:cNvGraphicFramePr>
          <p:nvPr/>
        </p:nvGraphicFramePr>
        <p:xfrm>
          <a:off x="1908175" y="908050"/>
          <a:ext cx="6453188" cy="2613025"/>
        </p:xfrm>
        <a:graphic>
          <a:graphicData uri="http://schemas.openxmlformats.org/presentationml/2006/ole">
            <mc:AlternateContent xmlns:mc="http://schemas.openxmlformats.org/markup-compatibility/2006">
              <mc:Choice xmlns:v="urn:schemas-microsoft-com:vml" Requires="v">
                <p:oleObj spid="_x0000_s95239" name="公式" r:id="rId5" imgW="2133360" imgH="965160" progId="Equation.3">
                  <p:embed/>
                </p:oleObj>
              </mc:Choice>
              <mc:Fallback>
                <p:oleObj name="公式" r:id="rId5" imgW="2133360" imgH="965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908050"/>
                        <a:ext cx="6453188" cy="2613025"/>
                      </a:xfrm>
                      <a:prstGeom prst="rect">
                        <a:avLst/>
                      </a:prstGeom>
                      <a:gradFill rotWithShape="1">
                        <a:gsLst>
                          <a:gs pos="0">
                            <a:srgbClr val="FFFF00"/>
                          </a:gs>
                          <a:gs pos="50000">
                            <a:srgbClr val="00CC00"/>
                          </a:gs>
                          <a:gs pos="100000">
                            <a:srgbClr val="FFFF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3048" name="Object 8"/>
          <p:cNvGraphicFramePr>
            <a:graphicFrameLocks noChangeAspect="1"/>
          </p:cNvGraphicFramePr>
          <p:nvPr/>
        </p:nvGraphicFramePr>
        <p:xfrm>
          <a:off x="341313" y="3644900"/>
          <a:ext cx="8785225" cy="1257300"/>
        </p:xfrm>
        <a:graphic>
          <a:graphicData uri="http://schemas.openxmlformats.org/presentationml/2006/ole">
            <mc:AlternateContent xmlns:mc="http://schemas.openxmlformats.org/markup-compatibility/2006">
              <mc:Choice xmlns:v="urn:schemas-microsoft-com:vml" Requires="v">
                <p:oleObj spid="_x0000_s95240" name="公式" r:id="rId7" imgW="3174840" imgH="507960" progId="Equation.3">
                  <p:embed/>
                </p:oleObj>
              </mc:Choice>
              <mc:Fallback>
                <p:oleObj name="公式" r:id="rId7" imgW="3174840" imgH="507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313" y="3644900"/>
                        <a:ext cx="8785225" cy="1257300"/>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3049" name="Rectangle 9"/>
          <p:cNvSpPr>
            <a:spLocks noChangeArrowheads="1"/>
          </p:cNvSpPr>
          <p:nvPr/>
        </p:nvSpPr>
        <p:spPr bwMode="auto">
          <a:xfrm>
            <a:off x="323850" y="5300663"/>
            <a:ext cx="936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ea typeface="楷体" panose="02010609060101010101" pitchFamily="49" charset="-122"/>
              </a:rPr>
              <a:t>令：</a:t>
            </a:r>
          </a:p>
        </p:txBody>
      </p:sp>
      <p:graphicFrame>
        <p:nvGraphicFramePr>
          <p:cNvPr id="343050" name="Object 10"/>
          <p:cNvGraphicFramePr>
            <a:graphicFrameLocks noChangeAspect="1"/>
          </p:cNvGraphicFramePr>
          <p:nvPr/>
        </p:nvGraphicFramePr>
        <p:xfrm>
          <a:off x="1331913" y="5084763"/>
          <a:ext cx="2590800" cy="992187"/>
        </p:xfrm>
        <a:graphic>
          <a:graphicData uri="http://schemas.openxmlformats.org/presentationml/2006/ole">
            <mc:AlternateContent xmlns:mc="http://schemas.openxmlformats.org/markup-compatibility/2006">
              <mc:Choice xmlns:v="urn:schemas-microsoft-com:vml" Requires="v">
                <p:oleObj spid="_x0000_s95241" name="公式" r:id="rId9" imgW="787320" imgH="431640" progId="Equation.3">
                  <p:embed/>
                </p:oleObj>
              </mc:Choice>
              <mc:Fallback>
                <p:oleObj name="公式" r:id="rId9" imgW="78732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5084763"/>
                        <a:ext cx="2590800" cy="99218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3051" name="Rectangle 11"/>
          <p:cNvSpPr>
            <a:spLocks noChangeArrowheads="1"/>
          </p:cNvSpPr>
          <p:nvPr/>
        </p:nvSpPr>
        <p:spPr bwMode="auto">
          <a:xfrm>
            <a:off x="4500563" y="5229225"/>
            <a:ext cx="2951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ea typeface="楷体" panose="02010609060101010101" pitchFamily="49" charset="-122"/>
              </a:rPr>
              <a:t>则方程变为：</a:t>
            </a:r>
          </a:p>
        </p:txBody>
      </p:sp>
    </p:spTree>
    <p:extLst>
      <p:ext uri="{BB962C8B-B14F-4D97-AF65-F5344CB8AC3E}">
        <p14:creationId xmlns:p14="http://schemas.microsoft.com/office/powerpoint/2010/main" val="38770319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3042">
                                            <p:txEl>
                                              <p:pRg st="0" end="0"/>
                                            </p:txEl>
                                          </p:spTgt>
                                        </p:tgtEl>
                                        <p:attrNameLst>
                                          <p:attrName>style.visibility</p:attrName>
                                        </p:attrNameLst>
                                      </p:cBhvr>
                                      <p:to>
                                        <p:strVal val="visible"/>
                                      </p:to>
                                    </p:set>
                                    <p:animEffect transition="in" filter="box(in)">
                                      <p:cBhvr>
                                        <p:cTn id="7" dur="500"/>
                                        <p:tgtEl>
                                          <p:spTgt spid="3430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3046"/>
                                        </p:tgtEl>
                                        <p:attrNameLst>
                                          <p:attrName>style.visibility</p:attrName>
                                        </p:attrNameLst>
                                      </p:cBhvr>
                                      <p:to>
                                        <p:strVal val="visible"/>
                                      </p:to>
                                    </p:set>
                                    <p:animEffect transition="in" filter="box(in)">
                                      <p:cBhvr>
                                        <p:cTn id="12" dur="500"/>
                                        <p:tgtEl>
                                          <p:spTgt spid="343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3045"/>
                                        </p:tgtEl>
                                        <p:attrNameLst>
                                          <p:attrName>style.visibility</p:attrName>
                                        </p:attrNameLst>
                                      </p:cBhvr>
                                      <p:to>
                                        <p:strVal val="visible"/>
                                      </p:to>
                                    </p:set>
                                    <p:animEffect transition="in" filter="blinds(horizontal)">
                                      <p:cBhvr>
                                        <p:cTn id="17" dur="500"/>
                                        <p:tgtEl>
                                          <p:spTgt spid="3430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3047"/>
                                        </p:tgtEl>
                                        <p:attrNameLst>
                                          <p:attrName>style.visibility</p:attrName>
                                        </p:attrNameLst>
                                      </p:cBhvr>
                                      <p:to>
                                        <p:strVal val="visible"/>
                                      </p:to>
                                    </p:set>
                                    <p:animEffect transition="in" filter="blinds(horizontal)">
                                      <p:cBhvr>
                                        <p:cTn id="22" dur="500"/>
                                        <p:tgtEl>
                                          <p:spTgt spid="3430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3048"/>
                                        </p:tgtEl>
                                        <p:attrNameLst>
                                          <p:attrName>style.visibility</p:attrName>
                                        </p:attrNameLst>
                                      </p:cBhvr>
                                      <p:to>
                                        <p:strVal val="visible"/>
                                      </p:to>
                                    </p:set>
                                    <p:animEffect transition="in" filter="blinds(horizontal)">
                                      <p:cBhvr>
                                        <p:cTn id="27" dur="500"/>
                                        <p:tgtEl>
                                          <p:spTgt spid="3430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3049"/>
                                        </p:tgtEl>
                                        <p:attrNameLst>
                                          <p:attrName>style.visibility</p:attrName>
                                        </p:attrNameLst>
                                      </p:cBhvr>
                                      <p:to>
                                        <p:strVal val="visible"/>
                                      </p:to>
                                    </p:set>
                                    <p:animEffect transition="in" filter="blinds(horizontal)">
                                      <p:cBhvr>
                                        <p:cTn id="32" dur="500"/>
                                        <p:tgtEl>
                                          <p:spTgt spid="3430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43050"/>
                                        </p:tgtEl>
                                        <p:attrNameLst>
                                          <p:attrName>style.visibility</p:attrName>
                                        </p:attrNameLst>
                                      </p:cBhvr>
                                      <p:to>
                                        <p:strVal val="visible"/>
                                      </p:to>
                                    </p:set>
                                    <p:animEffect transition="in" filter="box(in)">
                                      <p:cBhvr>
                                        <p:cTn id="37" dur="500"/>
                                        <p:tgtEl>
                                          <p:spTgt spid="3430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43051"/>
                                        </p:tgtEl>
                                        <p:attrNameLst>
                                          <p:attrName>style.visibility</p:attrName>
                                        </p:attrNameLst>
                                      </p:cBhvr>
                                      <p:to>
                                        <p:strVal val="visible"/>
                                      </p:to>
                                    </p:set>
                                    <p:animEffect transition="in" filter="blinds(horizontal)">
                                      <p:cBhvr>
                                        <p:cTn id="42" dur="500"/>
                                        <p:tgtEl>
                                          <p:spTgt spid="343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5" grpId="0"/>
      <p:bldP spid="343049" grpId="0"/>
      <p:bldP spid="34305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4068" name="Object 4"/>
          <p:cNvGraphicFramePr>
            <a:graphicFrameLocks noChangeAspect="1"/>
          </p:cNvGraphicFramePr>
          <p:nvPr/>
        </p:nvGraphicFramePr>
        <p:xfrm>
          <a:off x="1403350" y="1052513"/>
          <a:ext cx="6624638" cy="1308100"/>
        </p:xfrm>
        <a:graphic>
          <a:graphicData uri="http://schemas.openxmlformats.org/presentationml/2006/ole">
            <mc:AlternateContent xmlns:mc="http://schemas.openxmlformats.org/markup-compatibility/2006">
              <mc:Choice xmlns:v="urn:schemas-microsoft-com:vml" Requires="v">
                <p:oleObj spid="_x0000_s96260" name="公式" r:id="rId3" imgW="2501640" imgH="533160" progId="Equation.3">
                  <p:embed/>
                </p:oleObj>
              </mc:Choice>
              <mc:Fallback>
                <p:oleObj name="公式" r:id="rId3" imgW="250164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052513"/>
                        <a:ext cx="6624638" cy="1308100"/>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70" name="Object 6"/>
          <p:cNvGraphicFramePr>
            <a:graphicFrameLocks noChangeAspect="1"/>
          </p:cNvGraphicFramePr>
          <p:nvPr/>
        </p:nvGraphicFramePr>
        <p:xfrm>
          <a:off x="1403350" y="3284538"/>
          <a:ext cx="6427788" cy="1282700"/>
        </p:xfrm>
        <a:graphic>
          <a:graphicData uri="http://schemas.openxmlformats.org/presentationml/2006/ole">
            <mc:AlternateContent xmlns:mc="http://schemas.openxmlformats.org/markup-compatibility/2006">
              <mc:Choice xmlns:v="urn:schemas-microsoft-com:vml" Requires="v">
                <p:oleObj spid="_x0000_s96261" name="Equation" r:id="rId5" imgW="2476440" imgH="533160" progId="Equation.DSMT4">
                  <p:embed/>
                </p:oleObj>
              </mc:Choice>
              <mc:Fallback>
                <p:oleObj name="Equation" r:id="rId5" imgW="2476440" imgH="5331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284538"/>
                        <a:ext cx="6427788" cy="1282700"/>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4071" name="AutoShape 7"/>
          <p:cNvSpPr>
            <a:spLocks/>
          </p:cNvSpPr>
          <p:nvPr/>
        </p:nvSpPr>
        <p:spPr bwMode="auto">
          <a:xfrm>
            <a:off x="971550" y="1916113"/>
            <a:ext cx="401638" cy="1693862"/>
          </a:xfrm>
          <a:prstGeom prst="leftBrace">
            <a:avLst>
              <a:gd name="adj1" fmla="val 3514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4077" name="Text Box 13"/>
          <p:cNvSpPr txBox="1">
            <a:spLocks noChangeArrowheads="1"/>
          </p:cNvSpPr>
          <p:nvPr/>
        </p:nvSpPr>
        <p:spPr bwMode="auto">
          <a:xfrm>
            <a:off x="1042988" y="4797425"/>
            <a:ext cx="770413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每一个方程都只包含一个自变数，而且两个方程的形式是完全一样的，因此只要求解其中的一个就可以啦！</a:t>
            </a:r>
          </a:p>
        </p:txBody>
      </p:sp>
    </p:spTree>
    <p:extLst>
      <p:ext uri="{BB962C8B-B14F-4D97-AF65-F5344CB8AC3E}">
        <p14:creationId xmlns:p14="http://schemas.microsoft.com/office/powerpoint/2010/main" val="28710830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4068"/>
                                        </p:tgtEl>
                                        <p:attrNameLst>
                                          <p:attrName>style.visibility</p:attrName>
                                        </p:attrNameLst>
                                      </p:cBhvr>
                                      <p:to>
                                        <p:strVal val="visible"/>
                                      </p:to>
                                    </p:set>
                                    <p:animEffect transition="in" filter="box(in)">
                                      <p:cBhvr>
                                        <p:cTn id="7" dur="500"/>
                                        <p:tgtEl>
                                          <p:spTgt spid="344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4070"/>
                                        </p:tgtEl>
                                        <p:attrNameLst>
                                          <p:attrName>style.visibility</p:attrName>
                                        </p:attrNameLst>
                                      </p:cBhvr>
                                      <p:to>
                                        <p:strVal val="visible"/>
                                      </p:to>
                                    </p:set>
                                    <p:animEffect transition="in" filter="box(in)">
                                      <p:cBhvr>
                                        <p:cTn id="12" dur="500"/>
                                        <p:tgtEl>
                                          <p:spTgt spid="3440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44071"/>
                                        </p:tgtEl>
                                        <p:attrNameLst>
                                          <p:attrName>style.visibility</p:attrName>
                                        </p:attrNameLst>
                                      </p:cBhvr>
                                      <p:to>
                                        <p:strVal val="visible"/>
                                      </p:to>
                                    </p:set>
                                    <p:animEffect transition="in" filter="checkerboard(across)">
                                      <p:cBhvr>
                                        <p:cTn id="17" dur="500"/>
                                        <p:tgtEl>
                                          <p:spTgt spid="3440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44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1" grpId="0" animBg="1"/>
      <p:bldP spid="34407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Text Box 3"/>
          <p:cNvSpPr txBox="1">
            <a:spLocks noChangeArrowheads="1"/>
          </p:cNvSpPr>
          <p:nvPr/>
        </p:nvSpPr>
        <p:spPr bwMode="auto">
          <a:xfrm>
            <a:off x="323850" y="188913"/>
            <a:ext cx="7920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、积分本征值方程的精确解</a:t>
            </a:r>
          </a:p>
        </p:txBody>
      </p:sp>
      <p:sp>
        <p:nvSpPr>
          <p:cNvPr id="362502" name="Text Box 6"/>
          <p:cNvSpPr txBox="1">
            <a:spLocks noChangeArrowheads="1"/>
          </p:cNvSpPr>
          <p:nvPr/>
        </p:nvSpPr>
        <p:spPr bwMode="auto">
          <a:xfrm>
            <a:off x="684213" y="90805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本征函数</a:t>
            </a:r>
            <a:r>
              <a:rPr kumimoji="0" lang="en-US" altLang="zh-CN" sz="2800" dirty="0">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角向长椭球函数</a:t>
            </a:r>
          </a:p>
        </p:txBody>
      </p:sp>
      <p:graphicFrame>
        <p:nvGraphicFramePr>
          <p:cNvPr id="362503" name="Object 7"/>
          <p:cNvGraphicFramePr>
            <a:graphicFrameLocks noChangeAspect="1"/>
          </p:cNvGraphicFramePr>
          <p:nvPr/>
        </p:nvGraphicFramePr>
        <p:xfrm>
          <a:off x="730250" y="2713038"/>
          <a:ext cx="8397875" cy="2011362"/>
        </p:xfrm>
        <a:graphic>
          <a:graphicData uri="http://schemas.openxmlformats.org/presentationml/2006/ole">
            <mc:AlternateContent xmlns:mc="http://schemas.openxmlformats.org/markup-compatibility/2006">
              <mc:Choice xmlns:v="urn:schemas-microsoft-com:vml" Requires="v">
                <p:oleObj spid="_x0000_s97283" name="Equation" r:id="rId3" imgW="3162240" imgH="914400" progId="Equation.DSMT4">
                  <p:embed/>
                </p:oleObj>
              </mc:Choice>
              <mc:Fallback>
                <p:oleObj name="Equation" r:id="rId3" imgW="3162240" imgH="914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50" y="2713038"/>
                        <a:ext cx="8397875" cy="2011362"/>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504" name="Rectangle 8"/>
          <p:cNvSpPr>
            <a:spLocks noChangeArrowheads="1"/>
          </p:cNvSpPr>
          <p:nvPr/>
        </p:nvSpPr>
        <p:spPr bwMode="auto">
          <a:xfrm>
            <a:off x="5219700" y="2708275"/>
            <a:ext cx="1944688" cy="1008063"/>
          </a:xfrm>
          <a:prstGeom prst="rect">
            <a:avLst/>
          </a:prstGeom>
          <a:noFill/>
          <a:ln w="57150">
            <a:solidFill>
              <a:srgbClr val="FF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62505" name="AutoShape 9"/>
          <p:cNvSpPr>
            <a:spLocks noChangeArrowheads="1"/>
          </p:cNvSpPr>
          <p:nvPr/>
        </p:nvSpPr>
        <p:spPr bwMode="auto">
          <a:xfrm>
            <a:off x="6011863" y="2276475"/>
            <a:ext cx="287337" cy="287338"/>
          </a:xfrm>
          <a:prstGeom prst="upArrow">
            <a:avLst>
              <a:gd name="adj1" fmla="val 50000"/>
              <a:gd name="adj2" fmla="val 25000"/>
            </a:avLst>
          </a:prstGeom>
          <a:solidFill>
            <a:srgbClr val="FFFF00"/>
          </a:solidFill>
          <a:ln w="38100">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62506" name="Text Box 10"/>
          <p:cNvSpPr txBox="1">
            <a:spLocks noChangeArrowheads="1"/>
          </p:cNvSpPr>
          <p:nvPr/>
        </p:nvSpPr>
        <p:spPr bwMode="auto">
          <a:xfrm>
            <a:off x="5076825" y="1628775"/>
            <a:ext cx="3421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角向长椭球函数</a:t>
            </a:r>
          </a:p>
        </p:txBody>
      </p:sp>
      <p:sp>
        <p:nvSpPr>
          <p:cNvPr id="362507" name="Text Box 11"/>
          <p:cNvSpPr txBox="1">
            <a:spLocks noChangeArrowheads="1"/>
          </p:cNvSpPr>
          <p:nvPr/>
        </p:nvSpPr>
        <p:spPr bwMode="auto">
          <a:xfrm>
            <a:off x="684213" y="5445125"/>
            <a:ext cx="8174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本征函数描述了镜面上场的振幅、相位分布！</a:t>
            </a:r>
          </a:p>
        </p:txBody>
      </p:sp>
    </p:spTree>
    <p:extLst>
      <p:ext uri="{BB962C8B-B14F-4D97-AF65-F5344CB8AC3E}">
        <p14:creationId xmlns:p14="http://schemas.microsoft.com/office/powerpoint/2010/main" val="9595784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box(in)">
                                      <p:cBhvr>
                                        <p:cTn id="7" dur="500"/>
                                        <p:tgtEl>
                                          <p:spTgt spid="362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2502">
                                            <p:txEl>
                                              <p:pRg st="0" end="0"/>
                                            </p:txEl>
                                          </p:spTgt>
                                        </p:tgtEl>
                                        <p:attrNameLst>
                                          <p:attrName>style.visibility</p:attrName>
                                        </p:attrNameLst>
                                      </p:cBhvr>
                                      <p:to>
                                        <p:strVal val="visible"/>
                                      </p:to>
                                    </p:set>
                                    <p:animEffect transition="in" filter="box(in)">
                                      <p:cBhvr>
                                        <p:cTn id="12" dur="500"/>
                                        <p:tgtEl>
                                          <p:spTgt spid="36250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62503"/>
                                        </p:tgtEl>
                                        <p:attrNameLst>
                                          <p:attrName>style.visibility</p:attrName>
                                        </p:attrNameLst>
                                      </p:cBhvr>
                                      <p:to>
                                        <p:strVal val="visible"/>
                                      </p:to>
                                    </p:set>
                                    <p:animEffect transition="in" filter="box(in)">
                                      <p:cBhvr>
                                        <p:cTn id="17" dur="500"/>
                                        <p:tgtEl>
                                          <p:spTgt spid="3625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2504"/>
                                        </p:tgtEl>
                                        <p:attrNameLst>
                                          <p:attrName>style.visibility</p:attrName>
                                        </p:attrNameLst>
                                      </p:cBhvr>
                                      <p:to>
                                        <p:strVal val="visible"/>
                                      </p:to>
                                    </p:set>
                                    <p:animEffect transition="in" filter="box(in)">
                                      <p:cBhvr>
                                        <p:cTn id="22" dur="500"/>
                                        <p:tgtEl>
                                          <p:spTgt spid="36250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62505"/>
                                        </p:tgtEl>
                                        <p:attrNameLst>
                                          <p:attrName>style.visibility</p:attrName>
                                        </p:attrNameLst>
                                      </p:cBhvr>
                                      <p:to>
                                        <p:strVal val="visible"/>
                                      </p:to>
                                    </p:set>
                                    <p:animEffect transition="in" filter="box(in)">
                                      <p:cBhvr>
                                        <p:cTn id="25" dur="500"/>
                                        <p:tgtEl>
                                          <p:spTgt spid="3625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0" presetClass="entr" presetSubtype="0" decel="100000" fill="hold" grpId="0" nodeType="clickEffect">
                                  <p:stCondLst>
                                    <p:cond delay="0"/>
                                  </p:stCondLst>
                                  <p:childTnLst>
                                    <p:set>
                                      <p:cBhvr>
                                        <p:cTn id="29" dur="1" fill="hold">
                                          <p:stCondLst>
                                            <p:cond delay="0"/>
                                          </p:stCondLst>
                                        </p:cTn>
                                        <p:tgtEl>
                                          <p:spTgt spid="362506"/>
                                        </p:tgtEl>
                                        <p:attrNameLst>
                                          <p:attrName>style.visibility</p:attrName>
                                        </p:attrNameLst>
                                      </p:cBhvr>
                                      <p:to>
                                        <p:strVal val="visible"/>
                                      </p:to>
                                    </p:set>
                                    <p:anim calcmode="lin" valueType="num">
                                      <p:cBhvr>
                                        <p:cTn id="30" dur="1000" fill="hold"/>
                                        <p:tgtEl>
                                          <p:spTgt spid="362506"/>
                                        </p:tgtEl>
                                        <p:attrNameLst>
                                          <p:attrName>ppt_w</p:attrName>
                                        </p:attrNameLst>
                                      </p:cBhvr>
                                      <p:tavLst>
                                        <p:tav tm="0">
                                          <p:val>
                                            <p:strVal val="#ppt_w+.3"/>
                                          </p:val>
                                        </p:tav>
                                        <p:tav tm="100000">
                                          <p:val>
                                            <p:strVal val="#ppt_w"/>
                                          </p:val>
                                        </p:tav>
                                      </p:tavLst>
                                    </p:anim>
                                    <p:anim calcmode="lin" valueType="num">
                                      <p:cBhvr>
                                        <p:cTn id="31" dur="1000" fill="hold"/>
                                        <p:tgtEl>
                                          <p:spTgt spid="362506"/>
                                        </p:tgtEl>
                                        <p:attrNameLst>
                                          <p:attrName>ppt_h</p:attrName>
                                        </p:attrNameLst>
                                      </p:cBhvr>
                                      <p:tavLst>
                                        <p:tav tm="0">
                                          <p:val>
                                            <p:strVal val="#ppt_h"/>
                                          </p:val>
                                        </p:tav>
                                        <p:tav tm="100000">
                                          <p:val>
                                            <p:strVal val="#ppt_h"/>
                                          </p:val>
                                        </p:tav>
                                      </p:tavLst>
                                    </p:anim>
                                    <p:animEffect transition="in" filter="fade">
                                      <p:cBhvr>
                                        <p:cTn id="32" dur="1000"/>
                                        <p:tgtEl>
                                          <p:spTgt spid="3625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62507">
                                            <p:txEl>
                                              <p:pRg st="0" end="0"/>
                                            </p:txEl>
                                          </p:spTgt>
                                        </p:tgtEl>
                                        <p:attrNameLst>
                                          <p:attrName>style.visibility</p:attrName>
                                        </p:attrNameLst>
                                      </p:cBhvr>
                                      <p:to>
                                        <p:strVal val="visible"/>
                                      </p:to>
                                    </p:set>
                                    <p:animEffect transition="in" filter="box(in)">
                                      <p:cBhvr>
                                        <p:cTn id="37" dur="500"/>
                                        <p:tgtEl>
                                          <p:spTgt spid="362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4" grpId="0" animBg="1"/>
      <p:bldP spid="362505" grpId="0" animBg="1"/>
      <p:bldP spid="3625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765175" y="1198563"/>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900" b="0">
                <a:solidFill>
                  <a:srgbClr val="000000"/>
                </a:solidFill>
                <a:latin typeface="宋体" pitchFamily="2" charset="-122"/>
                <a:ea typeface="宋体" pitchFamily="2" charset="-122"/>
              </a:rPr>
              <a:t> </a:t>
            </a:r>
            <a:endParaRPr lang="en-US" altLang="zh-CN" sz="2400" b="0">
              <a:latin typeface="Times New Roman" pitchFamily="18" charset="0"/>
              <a:ea typeface="宋体" pitchFamily="2" charset="-122"/>
            </a:endParaRPr>
          </a:p>
        </p:txBody>
      </p:sp>
      <p:sp>
        <p:nvSpPr>
          <p:cNvPr id="23555" name="Rectangle 4"/>
          <p:cNvSpPr>
            <a:spLocks noChangeArrowheads="1"/>
          </p:cNvSpPr>
          <p:nvPr/>
        </p:nvSpPr>
        <p:spPr bwMode="auto">
          <a:xfrm>
            <a:off x="3140075" y="1474788"/>
            <a:ext cx="844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900" b="0">
                <a:solidFill>
                  <a:srgbClr val="000000"/>
                </a:solidFill>
                <a:latin typeface="Times New Roman" pitchFamily="18" charset="0"/>
                <a:ea typeface="宋体" pitchFamily="2" charset="-122"/>
              </a:rPr>
              <a:t>              </a:t>
            </a:r>
            <a:endParaRPr lang="en-US" altLang="zh-CN" sz="2400" b="0">
              <a:latin typeface="Times New Roman" pitchFamily="18" charset="0"/>
              <a:ea typeface="宋体" pitchFamily="2" charset="-122"/>
            </a:endParaRPr>
          </a:p>
        </p:txBody>
      </p:sp>
      <p:sp>
        <p:nvSpPr>
          <p:cNvPr id="23556" name="Rectangle 5"/>
          <p:cNvSpPr>
            <a:spLocks noChangeArrowheads="1"/>
          </p:cNvSpPr>
          <p:nvPr/>
        </p:nvSpPr>
        <p:spPr bwMode="auto">
          <a:xfrm>
            <a:off x="5621338" y="1474788"/>
            <a:ext cx="60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900" b="0">
                <a:solidFill>
                  <a:srgbClr val="000000"/>
                </a:solidFill>
                <a:latin typeface="Times New Roman" pitchFamily="18" charset="0"/>
                <a:ea typeface="宋体" pitchFamily="2" charset="-122"/>
              </a:rPr>
              <a:t> </a:t>
            </a:r>
            <a:endParaRPr lang="en-US" altLang="zh-CN" sz="2400" b="0">
              <a:latin typeface="Times New Roman" pitchFamily="18" charset="0"/>
              <a:ea typeface="宋体" pitchFamily="2" charset="-122"/>
            </a:endParaRPr>
          </a:p>
        </p:txBody>
      </p:sp>
      <p:sp>
        <p:nvSpPr>
          <p:cNvPr id="244742" name="Rectangle 6"/>
          <p:cNvSpPr>
            <a:spLocks noChangeArrowheads="1"/>
          </p:cNvSpPr>
          <p:nvPr/>
        </p:nvSpPr>
        <p:spPr bwMode="auto">
          <a:xfrm>
            <a:off x="1524000" y="2163763"/>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zh-CN" altLang="en-US" sz="2600" dirty="0">
                <a:solidFill>
                  <a:srgbClr val="000000"/>
                </a:solidFill>
                <a:latin typeface="宋体" pitchFamily="2" charset="-122"/>
                <a:ea typeface="楷体" panose="02010609060101010101" pitchFamily="49" charset="-122"/>
              </a:rPr>
              <a:t>有限范围的电磁场</a:t>
            </a:r>
            <a:endParaRPr lang="zh-CN" altLang="en-US" sz="2200" dirty="0">
              <a:latin typeface="Times New Roman" pitchFamily="18" charset="0"/>
              <a:ea typeface="楷体" panose="02010609060101010101" pitchFamily="49" charset="-122"/>
            </a:endParaRPr>
          </a:p>
        </p:txBody>
      </p:sp>
      <p:sp>
        <p:nvSpPr>
          <p:cNvPr id="244743" name="Rectangle 7"/>
          <p:cNvSpPr>
            <a:spLocks noChangeArrowheads="1"/>
          </p:cNvSpPr>
          <p:nvPr/>
        </p:nvSpPr>
        <p:spPr bwMode="auto">
          <a:xfrm>
            <a:off x="5486400" y="2163763"/>
            <a:ext cx="199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zh-CN" altLang="en-US" sz="2600" dirty="0">
                <a:solidFill>
                  <a:srgbClr val="000000"/>
                </a:solidFill>
                <a:latin typeface="宋体" pitchFamily="2" charset="-122"/>
                <a:ea typeface="楷体" panose="02010609060101010101" pitchFamily="49" charset="-122"/>
              </a:rPr>
              <a:t>分立的本征态</a:t>
            </a:r>
            <a:endParaRPr lang="zh-CN" altLang="en-US" sz="2000" dirty="0">
              <a:latin typeface="Times New Roman" pitchFamily="18" charset="0"/>
              <a:ea typeface="楷体" panose="02010609060101010101" pitchFamily="49" charset="-122"/>
            </a:endParaRPr>
          </a:p>
        </p:txBody>
      </p:sp>
      <p:sp>
        <p:nvSpPr>
          <p:cNvPr id="244744" name="Rectangle 8"/>
          <p:cNvSpPr>
            <a:spLocks noChangeArrowheads="1"/>
          </p:cNvSpPr>
          <p:nvPr/>
        </p:nvSpPr>
        <p:spPr bwMode="auto">
          <a:xfrm>
            <a:off x="1600200" y="3003550"/>
            <a:ext cx="265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zh-CN" altLang="en-US" sz="2600" dirty="0">
                <a:solidFill>
                  <a:srgbClr val="000000"/>
                </a:solidFill>
                <a:latin typeface="楷体" panose="02010609060101010101" pitchFamily="49" charset="-122"/>
                <a:ea typeface="楷体" panose="02010609060101010101" pitchFamily="49" charset="-122"/>
              </a:rPr>
              <a:t>腔内存在的场分布</a:t>
            </a:r>
            <a:endParaRPr lang="zh-CN" altLang="en-US" sz="2400" dirty="0">
              <a:latin typeface="楷体" panose="02010609060101010101" pitchFamily="49" charset="-122"/>
              <a:ea typeface="楷体" panose="02010609060101010101" pitchFamily="49" charset="-122"/>
            </a:endParaRPr>
          </a:p>
        </p:txBody>
      </p:sp>
      <p:sp>
        <p:nvSpPr>
          <p:cNvPr id="23560" name="Rectangle 9"/>
          <p:cNvSpPr>
            <a:spLocks noChangeArrowheads="1"/>
          </p:cNvSpPr>
          <p:nvPr/>
        </p:nvSpPr>
        <p:spPr bwMode="auto">
          <a:xfrm>
            <a:off x="3513138" y="2887663"/>
            <a:ext cx="9048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en-US" altLang="zh-CN" sz="1900" b="0">
                <a:solidFill>
                  <a:srgbClr val="000000"/>
                </a:solidFill>
                <a:latin typeface="Times New Roman" pitchFamily="18" charset="0"/>
                <a:ea typeface="宋体" pitchFamily="2" charset="-122"/>
              </a:rPr>
              <a:t>               </a:t>
            </a:r>
            <a:endParaRPr lang="en-US" altLang="zh-CN" sz="2400" b="0">
              <a:latin typeface="Times New Roman" pitchFamily="18" charset="0"/>
              <a:ea typeface="宋体" pitchFamily="2" charset="-122"/>
            </a:endParaRPr>
          </a:p>
        </p:txBody>
      </p:sp>
      <p:sp>
        <p:nvSpPr>
          <p:cNvPr id="244746" name="Rectangle 10"/>
          <p:cNvSpPr>
            <a:spLocks noChangeArrowheads="1"/>
          </p:cNvSpPr>
          <p:nvPr/>
        </p:nvSpPr>
        <p:spPr bwMode="auto">
          <a:xfrm>
            <a:off x="5562600" y="3003550"/>
            <a:ext cx="132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r>
              <a:rPr lang="zh-CN" altLang="en-US" sz="2600" dirty="0">
                <a:solidFill>
                  <a:srgbClr val="FF0066"/>
                </a:solidFill>
                <a:latin typeface="黑体" pitchFamily="2" charset="-122"/>
                <a:ea typeface="楷体" panose="02010609060101010101" pitchFamily="49" charset="-122"/>
              </a:rPr>
              <a:t>激光模式</a:t>
            </a:r>
            <a:endParaRPr lang="zh-CN" altLang="en-US" sz="2200" dirty="0">
              <a:solidFill>
                <a:srgbClr val="FF0066"/>
              </a:solidFill>
              <a:latin typeface="Times New Roman" pitchFamily="18" charset="0"/>
              <a:ea typeface="楷体" panose="02010609060101010101" pitchFamily="49" charset="-122"/>
            </a:endParaRPr>
          </a:p>
        </p:txBody>
      </p:sp>
      <p:sp>
        <p:nvSpPr>
          <p:cNvPr id="244747" name="Freeform 11"/>
          <p:cNvSpPr>
            <a:spLocks/>
          </p:cNvSpPr>
          <p:nvPr/>
        </p:nvSpPr>
        <p:spPr bwMode="auto">
          <a:xfrm>
            <a:off x="2819400" y="2620963"/>
            <a:ext cx="76200" cy="306387"/>
          </a:xfrm>
          <a:custGeom>
            <a:avLst/>
            <a:gdLst>
              <a:gd name="T0" fmla="*/ 27915580 w 104"/>
              <a:gd name="T1" fmla="*/ 0 h 340"/>
              <a:gd name="T2" fmla="*/ 55831160 w 104"/>
              <a:gd name="T3" fmla="*/ 53595191 h 340"/>
              <a:gd name="T4" fmla="*/ 42410428 w 104"/>
              <a:gd name="T5" fmla="*/ 53595191 h 340"/>
              <a:gd name="T6" fmla="*/ 42410428 w 104"/>
              <a:gd name="T7" fmla="*/ 221689895 h 340"/>
              <a:gd name="T8" fmla="*/ 55831160 w 104"/>
              <a:gd name="T9" fmla="*/ 221689895 h 340"/>
              <a:gd name="T10" fmla="*/ 27915580 w 104"/>
              <a:gd name="T11" fmla="*/ 276097054 h 340"/>
              <a:gd name="T12" fmla="*/ 0 w 104"/>
              <a:gd name="T13" fmla="*/ 221689895 h 340"/>
              <a:gd name="T14" fmla="*/ 14494853 w 104"/>
              <a:gd name="T15" fmla="*/ 221689895 h 340"/>
              <a:gd name="T16" fmla="*/ 14494853 w 104"/>
              <a:gd name="T17" fmla="*/ 53595191 h 340"/>
              <a:gd name="T18" fmla="*/ 0 w 104"/>
              <a:gd name="T19" fmla="*/ 53595191 h 340"/>
              <a:gd name="T20" fmla="*/ 27915580 w 104"/>
              <a:gd name="T21" fmla="*/ 0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340"/>
              <a:gd name="T35" fmla="*/ 104 w 104"/>
              <a:gd name="T36" fmla="*/ 340 h 3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340">
                <a:moveTo>
                  <a:pt x="52" y="0"/>
                </a:moveTo>
                <a:lnTo>
                  <a:pt x="104" y="66"/>
                </a:lnTo>
                <a:lnTo>
                  <a:pt x="79" y="66"/>
                </a:lnTo>
                <a:lnTo>
                  <a:pt x="79" y="273"/>
                </a:lnTo>
                <a:lnTo>
                  <a:pt x="104" y="273"/>
                </a:lnTo>
                <a:lnTo>
                  <a:pt x="52" y="340"/>
                </a:lnTo>
                <a:lnTo>
                  <a:pt x="0" y="273"/>
                </a:lnTo>
                <a:lnTo>
                  <a:pt x="27" y="273"/>
                </a:lnTo>
                <a:lnTo>
                  <a:pt x="27" y="66"/>
                </a:lnTo>
                <a:lnTo>
                  <a:pt x="0" y="66"/>
                </a:lnTo>
                <a:lnTo>
                  <a:pt x="52" y="0"/>
                </a:lnTo>
                <a:close/>
              </a:path>
            </a:pathLst>
          </a:custGeom>
          <a:solidFill>
            <a:srgbClr val="969696"/>
          </a:solidFill>
          <a:ln w="12700">
            <a:solidFill>
              <a:srgbClr val="000000"/>
            </a:solidFill>
            <a:round/>
            <a:headEnd/>
            <a:tailEnd/>
          </a:ln>
        </p:spPr>
        <p:txBody>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244748" name="Freeform 12"/>
          <p:cNvSpPr>
            <a:spLocks/>
          </p:cNvSpPr>
          <p:nvPr/>
        </p:nvSpPr>
        <p:spPr bwMode="auto">
          <a:xfrm>
            <a:off x="6400800" y="2620963"/>
            <a:ext cx="76200" cy="306387"/>
          </a:xfrm>
          <a:custGeom>
            <a:avLst/>
            <a:gdLst>
              <a:gd name="T0" fmla="*/ 29020997 w 102"/>
              <a:gd name="T1" fmla="*/ 0 h 340"/>
              <a:gd name="T2" fmla="*/ 56925889 w 102"/>
              <a:gd name="T3" fmla="*/ 53595191 h 340"/>
              <a:gd name="T4" fmla="*/ 42973811 w 102"/>
              <a:gd name="T5" fmla="*/ 53595191 h 340"/>
              <a:gd name="T6" fmla="*/ 42973811 w 102"/>
              <a:gd name="T7" fmla="*/ 221689895 h 340"/>
              <a:gd name="T8" fmla="*/ 56925889 w 102"/>
              <a:gd name="T9" fmla="*/ 221689895 h 340"/>
              <a:gd name="T10" fmla="*/ 29020997 w 102"/>
              <a:gd name="T11" fmla="*/ 276097054 h 340"/>
              <a:gd name="T12" fmla="*/ 0 w 102"/>
              <a:gd name="T13" fmla="*/ 221689895 h 340"/>
              <a:gd name="T14" fmla="*/ 13952072 w 102"/>
              <a:gd name="T15" fmla="*/ 221689895 h 340"/>
              <a:gd name="T16" fmla="*/ 13952072 w 102"/>
              <a:gd name="T17" fmla="*/ 53595191 h 340"/>
              <a:gd name="T18" fmla="*/ 0 w 102"/>
              <a:gd name="T19" fmla="*/ 53595191 h 340"/>
              <a:gd name="T20" fmla="*/ 29020997 w 102"/>
              <a:gd name="T21" fmla="*/ 0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340"/>
              <a:gd name="T35" fmla="*/ 102 w 102"/>
              <a:gd name="T36" fmla="*/ 340 h 3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340">
                <a:moveTo>
                  <a:pt x="52" y="0"/>
                </a:moveTo>
                <a:lnTo>
                  <a:pt x="102" y="66"/>
                </a:lnTo>
                <a:lnTo>
                  <a:pt x="77" y="66"/>
                </a:lnTo>
                <a:lnTo>
                  <a:pt x="77" y="273"/>
                </a:lnTo>
                <a:lnTo>
                  <a:pt x="102" y="273"/>
                </a:lnTo>
                <a:lnTo>
                  <a:pt x="52" y="340"/>
                </a:lnTo>
                <a:lnTo>
                  <a:pt x="0" y="273"/>
                </a:lnTo>
                <a:lnTo>
                  <a:pt x="25" y="273"/>
                </a:lnTo>
                <a:lnTo>
                  <a:pt x="25" y="66"/>
                </a:lnTo>
                <a:lnTo>
                  <a:pt x="0" y="66"/>
                </a:lnTo>
                <a:lnTo>
                  <a:pt x="52" y="0"/>
                </a:lnTo>
                <a:close/>
              </a:path>
            </a:pathLst>
          </a:custGeom>
          <a:solidFill>
            <a:srgbClr val="969696"/>
          </a:solidFill>
          <a:ln w="12700">
            <a:solidFill>
              <a:srgbClr val="000000"/>
            </a:solidFill>
            <a:round/>
            <a:headEnd/>
            <a:tailEnd/>
          </a:ln>
        </p:spPr>
        <p:txBody>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244749" name="Text Box 13"/>
          <p:cNvSpPr txBox="1">
            <a:spLocks noChangeArrowheads="1"/>
          </p:cNvSpPr>
          <p:nvPr/>
        </p:nvSpPr>
        <p:spPr bwMode="auto">
          <a:xfrm>
            <a:off x="381000" y="404813"/>
            <a:ext cx="8763000"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spcBef>
                <a:spcPct val="50000"/>
              </a:spcBef>
            </a:pPr>
            <a:endParaRPr lang="en-US" altLang="zh-CN" sz="2400" b="0" dirty="0">
              <a:solidFill>
                <a:srgbClr val="000000"/>
              </a:solidFill>
              <a:latin typeface="Times New Roman" pitchFamily="18" charset="0"/>
              <a:ea typeface="黑体" pitchFamily="2" charset="-122"/>
            </a:endParaRPr>
          </a:p>
          <a:p>
            <a:pPr algn="l">
              <a:lnSpc>
                <a:spcPct val="70000"/>
              </a:lnSpc>
              <a:spcBef>
                <a:spcPct val="50000"/>
              </a:spcBef>
            </a:pPr>
            <a:r>
              <a:rPr lang="en-US" altLang="zh-CN" sz="2800" dirty="0">
                <a:solidFill>
                  <a:srgbClr val="000000"/>
                </a:solidFill>
                <a:latin typeface="楷体" panose="02010609060101010101" pitchFamily="49" charset="-122"/>
                <a:ea typeface="楷体" panose="02010609060101010101" pitchFamily="49" charset="-122"/>
              </a:rPr>
              <a:t>4</a:t>
            </a:r>
            <a:r>
              <a:rPr lang="zh-CN" altLang="en-US" sz="2800" dirty="0">
                <a:solidFill>
                  <a:srgbClr val="000000"/>
                </a:solidFill>
                <a:latin typeface="楷体" panose="02010609060101010101" pitchFamily="49" charset="-122"/>
                <a:ea typeface="楷体" panose="02010609060101010101" pitchFamily="49" charset="-122"/>
              </a:rPr>
              <a:t>、光腔理论 </a:t>
            </a:r>
            <a:r>
              <a:rPr lang="en-US" altLang="zh-CN" sz="2800" dirty="0">
                <a:solidFill>
                  <a:srgbClr val="0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激光模式理论</a:t>
            </a:r>
            <a:r>
              <a:rPr lang="en-US" altLang="zh-CN" sz="2800" dirty="0">
                <a:solidFill>
                  <a:srgbClr val="000000"/>
                </a:solidFill>
                <a:latin typeface="楷体" panose="02010609060101010101" pitchFamily="49" charset="-122"/>
                <a:ea typeface="楷体" panose="02010609060101010101" pitchFamily="49" charset="-122"/>
              </a:rPr>
              <a:t>)</a:t>
            </a:r>
          </a:p>
          <a:p>
            <a:pPr algn="l">
              <a:lnSpc>
                <a:spcPct val="80000"/>
              </a:lnSpc>
              <a:spcBef>
                <a:spcPct val="50000"/>
              </a:spcBef>
            </a:pPr>
            <a:r>
              <a:rPr lang="en-US" altLang="zh-CN" sz="2800" dirty="0">
                <a:solidFill>
                  <a:srgbClr val="000000"/>
                </a:solidFill>
                <a:latin typeface="楷体" panose="02010609060101010101" pitchFamily="49" charset="-122"/>
                <a:ea typeface="楷体" panose="02010609060101010101" pitchFamily="49" charset="-122"/>
              </a:rPr>
              <a:t>         </a:t>
            </a:r>
            <a:r>
              <a:rPr lang="zh-CN" altLang="en-US" sz="2800" dirty="0">
                <a:solidFill>
                  <a:srgbClr val="000000"/>
                </a:solidFill>
                <a:latin typeface="楷体" panose="02010609060101010101" pitchFamily="49" charset="-122"/>
                <a:ea typeface="楷体" panose="02010609060101010101" pitchFamily="49" charset="-122"/>
              </a:rPr>
              <a:t>－</a:t>
            </a:r>
            <a:r>
              <a:rPr lang="zh-CN" altLang="en-US" sz="2800" dirty="0">
                <a:solidFill>
                  <a:srgbClr val="008000"/>
                </a:solidFill>
                <a:latin typeface="楷体" panose="02010609060101010101" pitchFamily="49" charset="-122"/>
                <a:ea typeface="楷体" panose="02010609060101010101" pitchFamily="49" charset="-122"/>
              </a:rPr>
              <a:t>研究模式基本特征及其与腔结构关系</a:t>
            </a:r>
            <a:endParaRPr lang="zh-CN" altLang="en-US" sz="2800" dirty="0">
              <a:latin typeface="楷体" panose="02010609060101010101" pitchFamily="49" charset="-122"/>
              <a:ea typeface="楷体" panose="02010609060101010101" pitchFamily="49" charset="-122"/>
            </a:endParaRPr>
          </a:p>
        </p:txBody>
      </p:sp>
      <p:sp>
        <p:nvSpPr>
          <p:cNvPr id="244752" name="AutoShape 16"/>
          <p:cNvSpPr>
            <a:spLocks noChangeArrowheads="1"/>
          </p:cNvSpPr>
          <p:nvPr/>
        </p:nvSpPr>
        <p:spPr bwMode="auto">
          <a:xfrm>
            <a:off x="4419600" y="2316163"/>
            <a:ext cx="838200" cy="152400"/>
          </a:xfrm>
          <a:prstGeom prst="rightArrow">
            <a:avLst>
              <a:gd name="adj1" fmla="val 50000"/>
              <a:gd name="adj2" fmla="val 137500"/>
            </a:avLst>
          </a:prstGeom>
          <a:solidFill>
            <a:srgbClr val="CC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zh-CN" sz="2400">
              <a:solidFill>
                <a:srgbClr val="996633"/>
              </a:solidFill>
              <a:latin typeface="Times New Roman" pitchFamily="18" charset="0"/>
              <a:ea typeface="宋体" pitchFamily="2" charset="-122"/>
            </a:endParaRPr>
          </a:p>
        </p:txBody>
      </p:sp>
      <p:sp>
        <p:nvSpPr>
          <p:cNvPr id="244753" name="AutoShape 17"/>
          <p:cNvSpPr>
            <a:spLocks noChangeArrowheads="1"/>
          </p:cNvSpPr>
          <p:nvPr/>
        </p:nvSpPr>
        <p:spPr bwMode="auto">
          <a:xfrm>
            <a:off x="4419600" y="3157538"/>
            <a:ext cx="838200" cy="152400"/>
          </a:xfrm>
          <a:prstGeom prst="rightArrow">
            <a:avLst>
              <a:gd name="adj1" fmla="val 50000"/>
              <a:gd name="adj2" fmla="val 137500"/>
            </a:avLst>
          </a:prstGeom>
          <a:solidFill>
            <a:srgbClr val="CC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eaLnBrk="1" hangingPunct="1"/>
            <a:endParaRPr lang="zh-CN" altLang="en-US"/>
          </a:p>
        </p:txBody>
      </p:sp>
      <p:sp>
        <p:nvSpPr>
          <p:cNvPr id="244754" name="Rectangle 18"/>
          <p:cNvSpPr>
            <a:spLocks noChangeArrowheads="1"/>
          </p:cNvSpPr>
          <p:nvPr/>
        </p:nvSpPr>
        <p:spPr bwMode="auto">
          <a:xfrm>
            <a:off x="684213" y="3573463"/>
            <a:ext cx="7704137"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仿宋_GB2312" pitchFamily="49" charset="-122"/>
              </a:defRPr>
            </a:lvl1pPr>
            <a:lvl2pPr marL="742950" indent="-285750" eaLnBrk="0" hangingPunct="0">
              <a:defRPr kumimoji="1" b="1">
                <a:solidFill>
                  <a:schemeClr val="tx1"/>
                </a:solidFill>
                <a:latin typeface="Arial" charset="0"/>
                <a:ea typeface="仿宋_GB2312" pitchFamily="49" charset="-122"/>
              </a:defRPr>
            </a:lvl2pPr>
            <a:lvl3pPr marL="1143000" indent="-228600" eaLnBrk="0" hangingPunct="0">
              <a:defRPr kumimoji="1" b="1">
                <a:solidFill>
                  <a:schemeClr val="tx1"/>
                </a:solidFill>
                <a:latin typeface="Arial" charset="0"/>
                <a:ea typeface="仿宋_GB2312" pitchFamily="49" charset="-122"/>
              </a:defRPr>
            </a:lvl3pPr>
            <a:lvl4pPr marL="1600200" indent="-228600" eaLnBrk="0" hangingPunct="0">
              <a:defRPr kumimoji="1" b="1">
                <a:solidFill>
                  <a:schemeClr val="tx1"/>
                </a:solidFill>
                <a:latin typeface="Arial" charset="0"/>
                <a:ea typeface="仿宋_GB2312" pitchFamily="49" charset="-122"/>
              </a:defRPr>
            </a:lvl4pPr>
            <a:lvl5pPr marL="2057400" indent="-228600" eaLnBrk="0" hangingPunct="0">
              <a:defRPr kumimoji="1" b="1">
                <a:solidFill>
                  <a:schemeClr val="tx1"/>
                </a:solidFill>
                <a:latin typeface="Arial" charset="0"/>
                <a:ea typeface="仿宋_GB2312" pitchFamily="49" charset="-122"/>
              </a:defRPr>
            </a:lvl5pPr>
            <a:lvl6pPr marL="2514600" indent="-228600" algn="ctr" eaLnBrk="0" fontAlgn="base" hangingPunct="0">
              <a:spcBef>
                <a:spcPct val="0"/>
              </a:spcBef>
              <a:spcAft>
                <a:spcPct val="0"/>
              </a:spcAft>
              <a:defRPr kumimoji="1" b="1">
                <a:solidFill>
                  <a:schemeClr val="tx1"/>
                </a:solidFill>
                <a:latin typeface="Arial" charset="0"/>
                <a:ea typeface="仿宋_GB2312" pitchFamily="49" charset="-122"/>
              </a:defRPr>
            </a:lvl6pPr>
            <a:lvl7pPr marL="2971800" indent="-228600" algn="ctr" eaLnBrk="0" fontAlgn="base" hangingPunct="0">
              <a:spcBef>
                <a:spcPct val="0"/>
              </a:spcBef>
              <a:spcAft>
                <a:spcPct val="0"/>
              </a:spcAft>
              <a:defRPr kumimoji="1" b="1">
                <a:solidFill>
                  <a:schemeClr val="tx1"/>
                </a:solidFill>
                <a:latin typeface="Arial" charset="0"/>
                <a:ea typeface="仿宋_GB2312" pitchFamily="49" charset="-122"/>
              </a:defRPr>
            </a:lvl7pPr>
            <a:lvl8pPr marL="3429000" indent="-228600" algn="ctr" eaLnBrk="0" fontAlgn="base" hangingPunct="0">
              <a:spcBef>
                <a:spcPct val="0"/>
              </a:spcBef>
              <a:spcAft>
                <a:spcPct val="0"/>
              </a:spcAft>
              <a:defRPr kumimoji="1" b="1">
                <a:solidFill>
                  <a:schemeClr val="tx1"/>
                </a:solidFill>
                <a:latin typeface="Arial" charset="0"/>
                <a:ea typeface="仿宋_GB2312" pitchFamily="49" charset="-122"/>
              </a:defRPr>
            </a:lvl8pPr>
            <a:lvl9pPr marL="3886200" indent="-228600" algn="ctr" eaLnBrk="0" fontAlgn="base" hangingPunct="0">
              <a:spcBef>
                <a:spcPct val="0"/>
              </a:spcBef>
              <a:spcAft>
                <a:spcPct val="0"/>
              </a:spcAft>
              <a:defRPr kumimoji="1" b="1">
                <a:solidFill>
                  <a:schemeClr val="tx1"/>
                </a:solidFill>
                <a:latin typeface="Arial" charset="0"/>
                <a:ea typeface="仿宋_GB2312" pitchFamily="49" charset="-122"/>
              </a:defRPr>
            </a:lvl9pPr>
          </a:lstStyle>
          <a:p>
            <a:pPr algn="l">
              <a:lnSpc>
                <a:spcPct val="110000"/>
              </a:lnSpc>
              <a:spcBef>
                <a:spcPct val="30000"/>
              </a:spcBef>
            </a:pPr>
            <a:r>
              <a:rPr lang="en-US" altLang="zh-CN" sz="2800" dirty="0">
                <a:solidFill>
                  <a:srgbClr val="000000"/>
                </a:solidFill>
                <a:latin typeface="楷体" panose="02010609060101010101" pitchFamily="49" charset="-122"/>
                <a:ea typeface="楷体" panose="02010609060101010101" pitchFamily="49" charset="-122"/>
              </a:rPr>
              <a:t>5</a:t>
            </a:r>
            <a:r>
              <a:rPr lang="zh-CN" altLang="en-US" sz="2800" dirty="0">
                <a:solidFill>
                  <a:srgbClr val="000000"/>
                </a:solidFill>
                <a:latin typeface="楷体" panose="02010609060101010101" pitchFamily="49" charset="-122"/>
                <a:ea typeface="楷体" panose="02010609060101010101" pitchFamily="49" charset="-122"/>
              </a:rPr>
              <a:t>、 模的基本特征</a:t>
            </a:r>
            <a:r>
              <a:rPr lang="zh-CN" altLang="en-US" sz="2800" dirty="0">
                <a:latin typeface="楷体" panose="02010609060101010101" pitchFamily="49" charset="-122"/>
                <a:ea typeface="楷体" panose="02010609060101010101" pitchFamily="49" charset="-122"/>
              </a:rPr>
              <a:t>：</a:t>
            </a:r>
          </a:p>
          <a:p>
            <a:pPr algn="l">
              <a:spcBef>
                <a:spcPct val="30000"/>
              </a:spcBef>
            </a:pPr>
            <a:r>
              <a:rPr lang="zh-CN" altLang="en-US" sz="2400" dirty="0">
                <a:solidFill>
                  <a:srgbClr val="990000"/>
                </a:solidFill>
                <a:latin typeface="楷体" panose="02010609060101010101" pitchFamily="49" charset="-122"/>
                <a:ea typeface="楷体" panose="02010609060101010101" pitchFamily="49" charset="-122"/>
              </a:rPr>
              <a:t>     </a:t>
            </a:r>
            <a:r>
              <a:rPr lang="zh-CN" altLang="en-US" sz="2800" dirty="0">
                <a:solidFill>
                  <a:srgbClr val="990000"/>
                </a:solidFill>
                <a:latin typeface="楷体" panose="02010609060101010101" pitchFamily="49" charset="-122"/>
                <a:ea typeface="楷体" panose="02010609060101010101" pitchFamily="49" charset="-122"/>
              </a:rPr>
              <a:t>每一个模的电磁场分布，谐振频率，往返损耗，发散角</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47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47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47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47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47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474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474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475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4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2" grpId="0"/>
      <p:bldP spid="244743" grpId="0"/>
      <p:bldP spid="244744" grpId="0"/>
      <p:bldP spid="244746" grpId="0"/>
      <p:bldP spid="244747" grpId="0" animBg="1"/>
      <p:bldP spid="244748" grpId="0" animBg="1"/>
      <p:bldP spid="244749" grpId="0"/>
      <p:bldP spid="244752" grpId="0" animBg="1"/>
      <p:bldP spid="244753" grpId="0" animBg="1"/>
      <p:bldP spid="24475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3" name="Text Box 5"/>
          <p:cNvSpPr txBox="1">
            <a:spLocks noChangeArrowheads="1"/>
          </p:cNvSpPr>
          <p:nvPr/>
        </p:nvSpPr>
        <p:spPr bwMode="auto">
          <a:xfrm>
            <a:off x="611188" y="908050"/>
            <a:ext cx="4897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本征值</a:t>
            </a:r>
            <a:r>
              <a:rPr kumimoji="0" lang="en-US" altLang="zh-CN" sz="2800" dirty="0">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径向长椭球函数</a:t>
            </a:r>
          </a:p>
        </p:txBody>
      </p:sp>
      <p:graphicFrame>
        <p:nvGraphicFramePr>
          <p:cNvPr id="345095" name="Object 7"/>
          <p:cNvGraphicFramePr>
            <a:graphicFrameLocks noChangeAspect="1"/>
          </p:cNvGraphicFramePr>
          <p:nvPr/>
        </p:nvGraphicFramePr>
        <p:xfrm>
          <a:off x="642938" y="2071688"/>
          <a:ext cx="3500437" cy="625475"/>
        </p:xfrm>
        <a:graphic>
          <a:graphicData uri="http://schemas.openxmlformats.org/presentationml/2006/ole">
            <mc:AlternateContent xmlns:mc="http://schemas.openxmlformats.org/markup-compatibility/2006">
              <mc:Choice xmlns:v="urn:schemas-microsoft-com:vml" Requires="v">
                <p:oleObj spid="_x0000_s98311" name="公式" r:id="rId3" imgW="1143000" imgH="241200" progId="Equation.3">
                  <p:embed/>
                </p:oleObj>
              </mc:Choice>
              <mc:Fallback>
                <p:oleObj name="公式" r:id="rId3" imgW="11430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2071688"/>
                        <a:ext cx="3500437" cy="6254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096" name="Object 8"/>
          <p:cNvGraphicFramePr>
            <a:graphicFrameLocks noChangeAspect="1"/>
          </p:cNvGraphicFramePr>
          <p:nvPr/>
        </p:nvGraphicFramePr>
        <p:xfrm>
          <a:off x="4786313" y="1714500"/>
          <a:ext cx="3529012" cy="1944688"/>
        </p:xfrm>
        <a:graphic>
          <a:graphicData uri="http://schemas.openxmlformats.org/presentationml/2006/ole">
            <mc:AlternateContent xmlns:mc="http://schemas.openxmlformats.org/markup-compatibility/2006">
              <mc:Choice xmlns:v="urn:schemas-microsoft-com:vml" Requires="v">
                <p:oleObj spid="_x0000_s98312" name="公式" r:id="rId5" imgW="1257120" imgH="888840" progId="Equation.3">
                  <p:embed/>
                </p:oleObj>
              </mc:Choice>
              <mc:Fallback>
                <p:oleObj name="公式" r:id="rId5" imgW="1257120" imgH="8888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313" y="1714500"/>
                        <a:ext cx="3529012" cy="194468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5097" name="AutoShape 9"/>
          <p:cNvSpPr>
            <a:spLocks noChangeArrowheads="1"/>
          </p:cNvSpPr>
          <p:nvPr/>
        </p:nvSpPr>
        <p:spPr bwMode="auto">
          <a:xfrm>
            <a:off x="4214813" y="2286000"/>
            <a:ext cx="428625" cy="217488"/>
          </a:xfrm>
          <a:prstGeom prst="rightArrow">
            <a:avLst>
              <a:gd name="adj1" fmla="val 50000"/>
              <a:gd name="adj2" fmla="val 25000"/>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45098" name="Object 10"/>
          <p:cNvGraphicFramePr>
            <a:graphicFrameLocks noChangeAspect="1"/>
          </p:cNvGraphicFramePr>
          <p:nvPr/>
        </p:nvGraphicFramePr>
        <p:xfrm>
          <a:off x="714375" y="4357688"/>
          <a:ext cx="6884988" cy="936625"/>
        </p:xfrm>
        <a:graphic>
          <a:graphicData uri="http://schemas.openxmlformats.org/presentationml/2006/ole">
            <mc:AlternateContent xmlns:mc="http://schemas.openxmlformats.org/markup-compatibility/2006">
              <mc:Choice xmlns:v="urn:schemas-microsoft-com:vml" Requires="v">
                <p:oleObj spid="_x0000_s98313" name="公式" r:id="rId7" imgW="2514600" imgH="368280" progId="Equation.3">
                  <p:embed/>
                </p:oleObj>
              </mc:Choice>
              <mc:Fallback>
                <p:oleObj name="公式" r:id="rId7" imgW="2514600" imgH="368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4357688"/>
                        <a:ext cx="6884988" cy="936625"/>
                      </a:xfrm>
                      <a:prstGeom prst="rect">
                        <a:avLst/>
                      </a:prstGeom>
                      <a:gradFill rotWithShape="1">
                        <a:gsLst>
                          <a:gs pos="0">
                            <a:srgbClr val="FF66FF"/>
                          </a:gs>
                          <a:gs pos="50000">
                            <a:srgbClr val="FFFFFF"/>
                          </a:gs>
                          <a:gs pos="100000">
                            <a:srgbClr val="FF66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099" name="Object 11"/>
          <p:cNvGraphicFramePr>
            <a:graphicFrameLocks noChangeAspect="1"/>
          </p:cNvGraphicFramePr>
          <p:nvPr/>
        </p:nvGraphicFramePr>
        <p:xfrm>
          <a:off x="2786063" y="5429250"/>
          <a:ext cx="1727200" cy="873125"/>
        </p:xfrm>
        <a:graphic>
          <a:graphicData uri="http://schemas.openxmlformats.org/presentationml/2006/ole">
            <mc:AlternateContent xmlns:mc="http://schemas.openxmlformats.org/markup-compatibility/2006">
              <mc:Choice xmlns:v="urn:schemas-microsoft-com:vml" Requires="v">
                <p:oleObj spid="_x0000_s98314" name="公式" r:id="rId9" imgW="1054080" imgH="558720" progId="Equation.3">
                  <p:embed/>
                </p:oleObj>
              </mc:Choice>
              <mc:Fallback>
                <p:oleObj name="公式" r:id="rId9" imgW="1054080" imgH="5587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6063" y="5429250"/>
                        <a:ext cx="1727200" cy="8731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100" name="Object 12"/>
          <p:cNvGraphicFramePr>
            <a:graphicFrameLocks noChangeAspect="1"/>
          </p:cNvGraphicFramePr>
          <p:nvPr/>
        </p:nvGraphicFramePr>
        <p:xfrm>
          <a:off x="285750" y="3214688"/>
          <a:ext cx="4391025" cy="896937"/>
        </p:xfrm>
        <a:graphic>
          <a:graphicData uri="http://schemas.openxmlformats.org/presentationml/2006/ole">
            <mc:AlternateContent xmlns:mc="http://schemas.openxmlformats.org/markup-compatibility/2006">
              <mc:Choice xmlns:v="urn:schemas-microsoft-com:vml" Requires="v">
                <p:oleObj spid="_x0000_s98315" name="公式" r:id="rId11" imgW="1650960" imgH="482400" progId="Equation.3">
                  <p:embed/>
                </p:oleObj>
              </mc:Choice>
              <mc:Fallback>
                <p:oleObj name="公式" r:id="rId11" imgW="1650960" imgH="482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50" y="3214688"/>
                        <a:ext cx="4391025" cy="896937"/>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5101" name="Rectangle 13"/>
          <p:cNvSpPr>
            <a:spLocks noChangeArrowheads="1"/>
          </p:cNvSpPr>
          <p:nvPr/>
        </p:nvSpPr>
        <p:spPr bwMode="auto">
          <a:xfrm>
            <a:off x="6929438" y="1857375"/>
            <a:ext cx="1223962" cy="647700"/>
          </a:xfrm>
          <a:prstGeom prst="rect">
            <a:avLst/>
          </a:prstGeom>
          <a:noFill/>
          <a:ln w="57150">
            <a:solidFill>
              <a:srgbClr val="FF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5102" name="AutoShape 14"/>
          <p:cNvSpPr>
            <a:spLocks noChangeArrowheads="1"/>
          </p:cNvSpPr>
          <p:nvPr/>
        </p:nvSpPr>
        <p:spPr bwMode="auto">
          <a:xfrm>
            <a:off x="7429500" y="1571625"/>
            <a:ext cx="287338" cy="287338"/>
          </a:xfrm>
          <a:prstGeom prst="upArrow">
            <a:avLst>
              <a:gd name="adj1" fmla="val 50000"/>
              <a:gd name="adj2" fmla="val 25000"/>
            </a:avLst>
          </a:prstGeom>
          <a:solidFill>
            <a:srgbClr val="FFFF00"/>
          </a:solidFill>
          <a:ln w="38100">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5103" name="Text Box 15"/>
          <p:cNvSpPr txBox="1">
            <a:spLocks noChangeArrowheads="1"/>
          </p:cNvSpPr>
          <p:nvPr/>
        </p:nvSpPr>
        <p:spPr bwMode="auto">
          <a:xfrm>
            <a:off x="5651500" y="1109663"/>
            <a:ext cx="3421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径向长椭球函数</a:t>
            </a:r>
          </a:p>
        </p:txBody>
      </p:sp>
    </p:spTree>
    <p:extLst>
      <p:ext uri="{BB962C8B-B14F-4D97-AF65-F5344CB8AC3E}">
        <p14:creationId xmlns:p14="http://schemas.microsoft.com/office/powerpoint/2010/main" val="10919649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5093">
                                            <p:txEl>
                                              <p:pRg st="0" end="0"/>
                                            </p:txEl>
                                          </p:spTgt>
                                        </p:tgtEl>
                                        <p:attrNameLst>
                                          <p:attrName>style.visibility</p:attrName>
                                        </p:attrNameLst>
                                      </p:cBhvr>
                                      <p:to>
                                        <p:strVal val="visible"/>
                                      </p:to>
                                    </p:set>
                                    <p:animEffect transition="in" filter="box(in)">
                                      <p:cBhvr>
                                        <p:cTn id="7" dur="500"/>
                                        <p:tgtEl>
                                          <p:spTgt spid="3450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45095"/>
                                        </p:tgtEl>
                                        <p:attrNameLst>
                                          <p:attrName>style.visibility</p:attrName>
                                        </p:attrNameLst>
                                      </p:cBhvr>
                                      <p:to>
                                        <p:strVal val="visible"/>
                                      </p:to>
                                    </p:set>
                                    <p:animEffect transition="in" filter="checkerboard(across)">
                                      <p:cBhvr>
                                        <p:cTn id="12" dur="500"/>
                                        <p:tgtEl>
                                          <p:spTgt spid="3450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45096"/>
                                        </p:tgtEl>
                                        <p:attrNameLst>
                                          <p:attrName>style.visibility</p:attrName>
                                        </p:attrNameLst>
                                      </p:cBhvr>
                                      <p:to>
                                        <p:strVal val="visible"/>
                                      </p:to>
                                    </p:set>
                                    <p:animEffect transition="in" filter="checkerboard(across)">
                                      <p:cBhvr>
                                        <p:cTn id="17" dur="500"/>
                                        <p:tgtEl>
                                          <p:spTgt spid="3450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5097"/>
                                        </p:tgtEl>
                                        <p:attrNameLst>
                                          <p:attrName>style.visibility</p:attrName>
                                        </p:attrNameLst>
                                      </p:cBhvr>
                                      <p:to>
                                        <p:strVal val="visible"/>
                                      </p:to>
                                    </p:set>
                                    <p:animEffect transition="in" filter="box(in)">
                                      <p:cBhvr>
                                        <p:cTn id="22" dur="500"/>
                                        <p:tgtEl>
                                          <p:spTgt spid="3450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5101"/>
                                        </p:tgtEl>
                                        <p:attrNameLst>
                                          <p:attrName>style.visibility</p:attrName>
                                        </p:attrNameLst>
                                      </p:cBhvr>
                                      <p:to>
                                        <p:strVal val="visible"/>
                                      </p:to>
                                    </p:set>
                                    <p:animEffect transition="in" filter="blinds(horizontal)">
                                      <p:cBhvr>
                                        <p:cTn id="27" dur="500"/>
                                        <p:tgtEl>
                                          <p:spTgt spid="3451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45102"/>
                                        </p:tgtEl>
                                        <p:attrNameLst>
                                          <p:attrName>style.visibility</p:attrName>
                                        </p:attrNameLst>
                                      </p:cBhvr>
                                      <p:to>
                                        <p:strVal val="visible"/>
                                      </p:to>
                                    </p:set>
                                    <p:animEffect transition="in" filter="box(in)">
                                      <p:cBhvr>
                                        <p:cTn id="32" dur="500"/>
                                        <p:tgtEl>
                                          <p:spTgt spid="3451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45103"/>
                                        </p:tgtEl>
                                        <p:attrNameLst>
                                          <p:attrName>style.visibility</p:attrName>
                                        </p:attrNameLst>
                                      </p:cBhvr>
                                      <p:to>
                                        <p:strVal val="visible"/>
                                      </p:to>
                                    </p:set>
                                    <p:animEffect transition="in" filter="checkerboard(across)">
                                      <p:cBhvr>
                                        <p:cTn id="37" dur="500"/>
                                        <p:tgtEl>
                                          <p:spTgt spid="3451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345100"/>
                                        </p:tgtEl>
                                        <p:attrNameLst>
                                          <p:attrName>style.visibility</p:attrName>
                                        </p:attrNameLst>
                                      </p:cBhvr>
                                      <p:to>
                                        <p:strVal val="visible"/>
                                      </p:to>
                                    </p:set>
                                    <p:animEffect transition="in" filter="checkerboard(across)">
                                      <p:cBhvr>
                                        <p:cTn id="42" dur="500"/>
                                        <p:tgtEl>
                                          <p:spTgt spid="3451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45098"/>
                                        </p:tgtEl>
                                        <p:attrNameLst>
                                          <p:attrName>style.visibility</p:attrName>
                                        </p:attrNameLst>
                                      </p:cBhvr>
                                      <p:to>
                                        <p:strVal val="visible"/>
                                      </p:to>
                                    </p:set>
                                    <p:animEffect transition="in" filter="blinds(horizontal)">
                                      <p:cBhvr>
                                        <p:cTn id="47" dur="500"/>
                                        <p:tgtEl>
                                          <p:spTgt spid="3450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345099"/>
                                        </p:tgtEl>
                                        <p:attrNameLst>
                                          <p:attrName>style.visibility</p:attrName>
                                        </p:attrNameLst>
                                      </p:cBhvr>
                                      <p:to>
                                        <p:strVal val="visible"/>
                                      </p:to>
                                    </p:set>
                                    <p:animEffect transition="in" filter="box(in)">
                                      <p:cBhvr>
                                        <p:cTn id="52" dur="500"/>
                                        <p:tgtEl>
                                          <p:spTgt spid="345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7" grpId="0" animBg="1"/>
      <p:bldP spid="345101" grpId="0" animBg="1"/>
      <p:bldP spid="345102" grpId="0" animBg="1"/>
      <p:bldP spid="34510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Text Box 4"/>
          <p:cNvSpPr txBox="1">
            <a:spLocks noChangeArrowheads="1"/>
          </p:cNvSpPr>
          <p:nvPr/>
        </p:nvSpPr>
        <p:spPr bwMode="auto">
          <a:xfrm>
            <a:off x="971550" y="1052513"/>
            <a:ext cx="5832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本征值决定模的往返相移和损耗</a:t>
            </a:r>
            <a:r>
              <a:rPr kumimoji="0" lang="zh-CN" altLang="en-US" sz="2800" dirty="0">
                <a:latin typeface="Times New Roman" pitchFamily="18" charset="0"/>
                <a:ea typeface="楷体" panose="02010609060101010101" pitchFamily="49" charset="-122"/>
                <a:sym typeface="Symbol" pitchFamily="18" charset="2"/>
              </a:rPr>
              <a:t>！</a:t>
            </a:r>
          </a:p>
        </p:txBody>
      </p:sp>
      <p:sp>
        <p:nvSpPr>
          <p:cNvPr id="346117" name="Text Box 5"/>
          <p:cNvSpPr txBox="1">
            <a:spLocks noChangeArrowheads="1"/>
          </p:cNvSpPr>
          <p:nvPr/>
        </p:nvSpPr>
        <p:spPr bwMode="auto">
          <a:xfrm>
            <a:off x="971550" y="1989138"/>
            <a:ext cx="7632700" cy="102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15000"/>
              </a:lnSpc>
              <a:spcBef>
                <a:spcPct val="0"/>
              </a:spcBef>
            </a:pPr>
            <a:r>
              <a:rPr lang="zh-CN" altLang="en-US" sz="2800" dirty="0">
                <a:latin typeface="楷体" panose="02010609060101010101" pitchFamily="49" charset="-122"/>
                <a:ea typeface="楷体" panose="02010609060101010101" pitchFamily="49" charset="-122"/>
              </a:rPr>
              <a:t>结论：当</a:t>
            </a:r>
            <a:r>
              <a:rPr lang="en-US" altLang="zh-CN" sz="2800" dirty="0">
                <a:latin typeface="楷体" panose="02010609060101010101" pitchFamily="49" charset="-122"/>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取一定值，</a:t>
            </a:r>
            <a:r>
              <a:rPr lang="en-US" altLang="zh-CN" sz="2800" dirty="0">
                <a:latin typeface="Times New Roman" pitchFamily="18" charset="0"/>
                <a:ea typeface="楷体" panose="02010609060101010101" pitchFamily="49" charset="-122"/>
              </a:rPr>
              <a:t>m</a:t>
            </a:r>
            <a:r>
              <a:rPr lang="zh-CN" altLang="en-US" sz="2800" dirty="0">
                <a:latin typeface="Times New Roman" pitchFamily="18" charset="0"/>
                <a:ea typeface="楷体" panose="02010609060101010101" pitchFamily="49" charset="-122"/>
              </a:rPr>
              <a:t>、</a:t>
            </a:r>
            <a:r>
              <a:rPr lang="en-US" altLang="zh-CN" sz="2800" dirty="0">
                <a:latin typeface="Times New Roman" pitchFamily="18" charset="0"/>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取一系列不连续值时，则构成一系列本征函数和本征值。</a:t>
            </a:r>
            <a:endParaRPr kumimoji="0" lang="zh-CN" altLang="en-US" sz="2800" dirty="0">
              <a:latin typeface="楷体" panose="02010609060101010101" pitchFamily="49" charset="-122"/>
              <a:ea typeface="楷体" panose="02010609060101010101" pitchFamily="49" charset="-122"/>
              <a:sym typeface="Symbol" pitchFamily="18" charset="2"/>
            </a:endParaRPr>
          </a:p>
        </p:txBody>
      </p:sp>
    </p:spTree>
    <p:extLst>
      <p:ext uri="{BB962C8B-B14F-4D97-AF65-F5344CB8AC3E}">
        <p14:creationId xmlns:p14="http://schemas.microsoft.com/office/powerpoint/2010/main" val="31677099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6116">
                                            <p:txEl>
                                              <p:pRg st="0" end="0"/>
                                            </p:txEl>
                                          </p:spTgt>
                                        </p:tgtEl>
                                        <p:attrNameLst>
                                          <p:attrName>style.visibility</p:attrName>
                                        </p:attrNameLst>
                                      </p:cBhvr>
                                      <p:to>
                                        <p:strVal val="visible"/>
                                      </p:to>
                                    </p:set>
                                    <p:animEffect transition="in" filter="box(in)">
                                      <p:cBhvr>
                                        <p:cTn id="7" dur="500"/>
                                        <p:tgtEl>
                                          <p:spTgt spid="3461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6117">
                                            <p:txEl>
                                              <p:pRg st="0" end="0"/>
                                            </p:txEl>
                                          </p:spTgt>
                                        </p:tgtEl>
                                        <p:attrNameLst>
                                          <p:attrName>style.visibility</p:attrName>
                                        </p:attrNameLst>
                                      </p:cBhvr>
                                      <p:to>
                                        <p:strVal val="visible"/>
                                      </p:to>
                                    </p:set>
                                    <p:animEffect transition="in" filter="box(in)">
                                      <p:cBhvr>
                                        <p:cTn id="12" dur="500"/>
                                        <p:tgtEl>
                                          <p:spTgt spid="3461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4" name="Text Box 4"/>
          <p:cNvSpPr txBox="1">
            <a:spLocks noChangeArrowheads="1"/>
          </p:cNvSpPr>
          <p:nvPr/>
        </p:nvSpPr>
        <p:spPr bwMode="auto">
          <a:xfrm>
            <a:off x="468313" y="188913"/>
            <a:ext cx="5832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solidFill>
                  <a:schemeClr val="tx2"/>
                </a:solidFill>
                <a:latin typeface="楷体" panose="02010609060101010101" pitchFamily="49" charset="-122"/>
                <a:ea typeface="楷体" panose="02010609060101010101" pitchFamily="49" charset="-122"/>
              </a:rPr>
              <a:t>3</a:t>
            </a:r>
            <a:r>
              <a:rPr lang="zh-CN" altLang="en-US" sz="2800" dirty="0">
                <a:solidFill>
                  <a:schemeClr val="tx2"/>
                </a:solidFill>
                <a:latin typeface="楷体" panose="02010609060101010101" pitchFamily="49" charset="-122"/>
                <a:ea typeface="楷体" panose="02010609060101010101" pitchFamily="49" charset="-122"/>
              </a:rPr>
              <a:t>、长椭球函数的基本性质</a:t>
            </a:r>
          </a:p>
        </p:txBody>
      </p:sp>
      <p:sp>
        <p:nvSpPr>
          <p:cNvPr id="363525" name="Text Box 5"/>
          <p:cNvSpPr txBox="1">
            <a:spLocks noChangeArrowheads="1"/>
          </p:cNvSpPr>
          <p:nvPr/>
        </p:nvSpPr>
        <p:spPr bwMode="auto">
          <a:xfrm>
            <a:off x="539750" y="1196975"/>
            <a:ext cx="8353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长椭球函数          和          都是实函数。</a:t>
            </a:r>
          </a:p>
        </p:txBody>
      </p:sp>
      <p:graphicFrame>
        <p:nvGraphicFramePr>
          <p:cNvPr id="363526" name="Object 6"/>
          <p:cNvGraphicFramePr>
            <a:graphicFrameLocks noChangeAspect="1"/>
          </p:cNvGraphicFramePr>
          <p:nvPr/>
        </p:nvGraphicFramePr>
        <p:xfrm>
          <a:off x="5292725" y="1196975"/>
          <a:ext cx="1368425" cy="576263"/>
        </p:xfrm>
        <a:graphic>
          <a:graphicData uri="http://schemas.openxmlformats.org/presentationml/2006/ole">
            <mc:AlternateContent xmlns:mc="http://schemas.openxmlformats.org/markup-compatibility/2006">
              <mc:Choice xmlns:v="urn:schemas-microsoft-com:vml" Requires="v">
                <p:oleObj spid="_x0000_s99335" name="公式" r:id="rId3" imgW="533160" imgH="241200" progId="Equation.3">
                  <p:embed/>
                </p:oleObj>
              </mc:Choice>
              <mc:Fallback>
                <p:oleObj name="公式" r:id="rId3" imgW="5331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1196975"/>
                        <a:ext cx="1368425" cy="57626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27" name="Object 7"/>
          <p:cNvGraphicFramePr>
            <a:graphicFrameLocks noChangeAspect="1"/>
          </p:cNvGraphicFramePr>
          <p:nvPr/>
        </p:nvGraphicFramePr>
        <p:xfrm>
          <a:off x="3024188" y="1109663"/>
          <a:ext cx="1619250" cy="792162"/>
        </p:xfrm>
        <a:graphic>
          <a:graphicData uri="http://schemas.openxmlformats.org/presentationml/2006/ole">
            <mc:AlternateContent xmlns:mc="http://schemas.openxmlformats.org/markup-compatibility/2006">
              <mc:Choice xmlns:v="urn:schemas-microsoft-com:vml" Requires="v">
                <p:oleObj spid="_x0000_s99336" name="公式" r:id="rId5" imgW="774360" imgH="457200" progId="Equation.3">
                  <p:embed/>
                </p:oleObj>
              </mc:Choice>
              <mc:Fallback>
                <p:oleObj name="公式" r:id="rId5" imgW="77436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1109663"/>
                        <a:ext cx="1619250" cy="79216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3528" name="Text Box 8"/>
          <p:cNvSpPr txBox="1">
            <a:spLocks noChangeArrowheads="1"/>
          </p:cNvSpPr>
          <p:nvPr/>
        </p:nvSpPr>
        <p:spPr bwMode="auto">
          <a:xfrm>
            <a:off x="647700" y="2260600"/>
            <a:ext cx="5832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满足下列积分关系</a:t>
            </a:r>
          </a:p>
        </p:txBody>
      </p:sp>
      <p:graphicFrame>
        <p:nvGraphicFramePr>
          <p:cNvPr id="363529" name="Object 9"/>
          <p:cNvGraphicFramePr>
            <a:graphicFrameLocks noChangeAspect="1"/>
          </p:cNvGraphicFramePr>
          <p:nvPr/>
        </p:nvGraphicFramePr>
        <p:xfrm>
          <a:off x="827088" y="2997200"/>
          <a:ext cx="8101012" cy="790575"/>
        </p:xfrm>
        <a:graphic>
          <a:graphicData uri="http://schemas.openxmlformats.org/presentationml/2006/ole">
            <mc:AlternateContent xmlns:mc="http://schemas.openxmlformats.org/markup-compatibility/2006">
              <mc:Choice xmlns:v="urn:schemas-microsoft-com:vml" Requires="v">
                <p:oleObj spid="_x0000_s99337" name="公式" r:id="rId7" imgW="2501640" imgH="330120" progId="Equation.3">
                  <p:embed/>
                </p:oleObj>
              </mc:Choice>
              <mc:Fallback>
                <p:oleObj name="公式" r:id="rId7" imgW="2501640" imgH="3301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997200"/>
                        <a:ext cx="8101012" cy="79057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3530" name="Text Box 10"/>
          <p:cNvSpPr txBox="1">
            <a:spLocks noChangeArrowheads="1"/>
          </p:cNvSpPr>
          <p:nvPr/>
        </p:nvSpPr>
        <p:spPr bwMode="auto">
          <a:xfrm>
            <a:off x="611188" y="4221163"/>
            <a:ext cx="853281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20000"/>
              </a:lnSpc>
              <a:spcBef>
                <a:spcPct val="0"/>
              </a:spcBef>
            </a:pP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当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或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时，角向长椭球函数可有</a:t>
            </a:r>
            <a:r>
              <a:rPr lang="zh-CN" altLang="en-US" sz="2800" dirty="0">
                <a:ea typeface="楷体" panose="02010609060101010101" pitchFamily="49" charset="-122"/>
              </a:rPr>
              <a:t>近似解析解。</a:t>
            </a:r>
          </a:p>
          <a:p>
            <a:pPr eaLnBrk="1" hangingPunct="1">
              <a:lnSpc>
                <a:spcPct val="120000"/>
              </a:lnSpc>
              <a:spcBef>
                <a:spcPct val="0"/>
              </a:spcBef>
            </a:pPr>
            <a:endParaRPr lang="en-US" altLang="zh-CN" dirty="0"/>
          </a:p>
        </p:txBody>
      </p:sp>
      <p:graphicFrame>
        <p:nvGraphicFramePr>
          <p:cNvPr id="363532" name="Object 12"/>
          <p:cNvGraphicFramePr>
            <a:graphicFrameLocks noChangeAspect="1"/>
          </p:cNvGraphicFramePr>
          <p:nvPr/>
        </p:nvGraphicFramePr>
        <p:xfrm>
          <a:off x="1655763" y="4422775"/>
          <a:ext cx="1206500" cy="315913"/>
        </p:xfrm>
        <a:graphic>
          <a:graphicData uri="http://schemas.openxmlformats.org/presentationml/2006/ole">
            <mc:AlternateContent xmlns:mc="http://schemas.openxmlformats.org/markup-compatibility/2006">
              <mc:Choice xmlns:v="urn:schemas-microsoft-com:vml" Requires="v">
                <p:oleObj spid="_x0000_s99338" name="公式" r:id="rId9" imgW="444240" imgH="139680" progId="Equation.3">
                  <p:embed/>
                </p:oleObj>
              </mc:Choice>
              <mc:Fallback>
                <p:oleObj name="公式" r:id="rId9" imgW="444240" imgH="1396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5763" y="4422775"/>
                        <a:ext cx="1206500" cy="31591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33" name="Object 13"/>
          <p:cNvGraphicFramePr>
            <a:graphicFrameLocks noChangeAspect="1"/>
          </p:cNvGraphicFramePr>
          <p:nvPr/>
        </p:nvGraphicFramePr>
        <p:xfrm>
          <a:off x="3622675" y="4349750"/>
          <a:ext cx="1344613" cy="401638"/>
        </p:xfrm>
        <a:graphic>
          <a:graphicData uri="http://schemas.openxmlformats.org/presentationml/2006/ole">
            <mc:AlternateContent xmlns:mc="http://schemas.openxmlformats.org/markup-compatibility/2006">
              <mc:Choice xmlns:v="urn:schemas-microsoft-com:vml" Requires="v">
                <p:oleObj spid="_x0000_s99339" name="公式" r:id="rId11" imgW="495000" imgH="177480" progId="Equation.3">
                  <p:embed/>
                </p:oleObj>
              </mc:Choice>
              <mc:Fallback>
                <p:oleObj name="公式" r:id="rId11" imgW="49500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2675" y="4349750"/>
                        <a:ext cx="1344613" cy="4016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066150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3524">
                                            <p:txEl>
                                              <p:pRg st="0" end="0"/>
                                            </p:txEl>
                                          </p:spTgt>
                                        </p:tgtEl>
                                        <p:attrNameLst>
                                          <p:attrName>style.visibility</p:attrName>
                                        </p:attrNameLst>
                                      </p:cBhvr>
                                      <p:to>
                                        <p:strVal val="visible"/>
                                      </p:to>
                                    </p:set>
                                    <p:animEffect transition="in" filter="box(in)">
                                      <p:cBhvr>
                                        <p:cTn id="7" dur="500"/>
                                        <p:tgtEl>
                                          <p:spTgt spid="3635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63525"/>
                                        </p:tgtEl>
                                        <p:attrNameLst>
                                          <p:attrName>style.visibility</p:attrName>
                                        </p:attrNameLst>
                                      </p:cBhvr>
                                      <p:to>
                                        <p:strVal val="visible"/>
                                      </p:to>
                                    </p:set>
                                    <p:animEffect transition="in" filter="checkerboard(across)">
                                      <p:cBhvr>
                                        <p:cTn id="12" dur="500"/>
                                        <p:tgtEl>
                                          <p:spTgt spid="363525"/>
                                        </p:tgtEl>
                                      </p:cBhvr>
                                    </p:animEffect>
                                  </p:childTnLst>
                                </p:cTn>
                              </p:par>
                              <p:par>
                                <p:cTn id="13" presetID="5" presetClass="entr" presetSubtype="10" fill="hold" nodeType="withEffect">
                                  <p:stCondLst>
                                    <p:cond delay="0"/>
                                  </p:stCondLst>
                                  <p:childTnLst>
                                    <p:set>
                                      <p:cBhvr>
                                        <p:cTn id="14" dur="1" fill="hold">
                                          <p:stCondLst>
                                            <p:cond delay="0"/>
                                          </p:stCondLst>
                                        </p:cTn>
                                        <p:tgtEl>
                                          <p:spTgt spid="363527"/>
                                        </p:tgtEl>
                                        <p:attrNameLst>
                                          <p:attrName>style.visibility</p:attrName>
                                        </p:attrNameLst>
                                      </p:cBhvr>
                                      <p:to>
                                        <p:strVal val="visible"/>
                                      </p:to>
                                    </p:set>
                                    <p:animEffect transition="in" filter="checkerboard(across)">
                                      <p:cBhvr>
                                        <p:cTn id="15" dur="500"/>
                                        <p:tgtEl>
                                          <p:spTgt spid="363527"/>
                                        </p:tgtEl>
                                      </p:cBhvr>
                                    </p:animEffect>
                                  </p:childTnLst>
                                </p:cTn>
                              </p:par>
                              <p:par>
                                <p:cTn id="16" presetID="5" presetClass="entr" presetSubtype="10" fill="hold" nodeType="withEffect">
                                  <p:stCondLst>
                                    <p:cond delay="0"/>
                                  </p:stCondLst>
                                  <p:childTnLst>
                                    <p:set>
                                      <p:cBhvr>
                                        <p:cTn id="17" dur="1" fill="hold">
                                          <p:stCondLst>
                                            <p:cond delay="0"/>
                                          </p:stCondLst>
                                        </p:cTn>
                                        <p:tgtEl>
                                          <p:spTgt spid="363526"/>
                                        </p:tgtEl>
                                        <p:attrNameLst>
                                          <p:attrName>style.visibility</p:attrName>
                                        </p:attrNameLst>
                                      </p:cBhvr>
                                      <p:to>
                                        <p:strVal val="visible"/>
                                      </p:to>
                                    </p:set>
                                    <p:animEffect transition="in" filter="checkerboard(across)">
                                      <p:cBhvr>
                                        <p:cTn id="18" dur="500"/>
                                        <p:tgtEl>
                                          <p:spTgt spid="36352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63528">
                                            <p:txEl>
                                              <p:pRg st="0" end="0"/>
                                            </p:txEl>
                                          </p:spTgt>
                                        </p:tgtEl>
                                        <p:attrNameLst>
                                          <p:attrName>style.visibility</p:attrName>
                                        </p:attrNameLst>
                                      </p:cBhvr>
                                      <p:to>
                                        <p:strVal val="visible"/>
                                      </p:to>
                                    </p:set>
                                    <p:animEffect transition="in" filter="box(in)">
                                      <p:cBhvr>
                                        <p:cTn id="23" dur="500"/>
                                        <p:tgtEl>
                                          <p:spTgt spid="363528">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363529"/>
                                        </p:tgtEl>
                                        <p:attrNameLst>
                                          <p:attrName>style.visibility</p:attrName>
                                        </p:attrNameLst>
                                      </p:cBhvr>
                                      <p:to>
                                        <p:strVal val="visible"/>
                                      </p:to>
                                    </p:set>
                                    <p:animEffect transition="in" filter="checkerboard(across)">
                                      <p:cBhvr>
                                        <p:cTn id="28" dur="500"/>
                                        <p:tgtEl>
                                          <p:spTgt spid="363529"/>
                                        </p:tgtEl>
                                      </p:cBhvr>
                                    </p:animEffect>
                                  </p:childTnLst>
                                </p:cTn>
                              </p:par>
                              <p:par>
                                <p:cTn id="29" presetID="5" presetClass="entr" presetSubtype="10" fill="hold" nodeType="withEffect">
                                  <p:stCondLst>
                                    <p:cond delay="0"/>
                                  </p:stCondLst>
                                  <p:childTnLst>
                                    <p:set>
                                      <p:cBhvr>
                                        <p:cTn id="30" dur="1" fill="hold">
                                          <p:stCondLst>
                                            <p:cond delay="0"/>
                                          </p:stCondLst>
                                        </p:cTn>
                                        <p:tgtEl>
                                          <p:spTgt spid="363533"/>
                                        </p:tgtEl>
                                        <p:attrNameLst>
                                          <p:attrName>style.visibility</p:attrName>
                                        </p:attrNameLst>
                                      </p:cBhvr>
                                      <p:to>
                                        <p:strVal val="visible"/>
                                      </p:to>
                                    </p:set>
                                    <p:animEffect transition="in" filter="checkerboard(across)">
                                      <p:cBhvr>
                                        <p:cTn id="31" dur="500"/>
                                        <p:tgtEl>
                                          <p:spTgt spid="363533"/>
                                        </p:tgtEl>
                                      </p:cBhvr>
                                    </p:animEffect>
                                  </p:childTnLst>
                                </p:cTn>
                              </p:par>
                              <p:par>
                                <p:cTn id="32" presetID="5" presetClass="entr" presetSubtype="10" fill="hold" nodeType="withEffect">
                                  <p:stCondLst>
                                    <p:cond delay="0"/>
                                  </p:stCondLst>
                                  <p:childTnLst>
                                    <p:set>
                                      <p:cBhvr>
                                        <p:cTn id="33" dur="1" fill="hold">
                                          <p:stCondLst>
                                            <p:cond delay="0"/>
                                          </p:stCondLst>
                                        </p:cTn>
                                        <p:tgtEl>
                                          <p:spTgt spid="363532"/>
                                        </p:tgtEl>
                                        <p:attrNameLst>
                                          <p:attrName>style.visibility</p:attrName>
                                        </p:attrNameLst>
                                      </p:cBhvr>
                                      <p:to>
                                        <p:strVal val="visible"/>
                                      </p:to>
                                    </p:set>
                                    <p:animEffect transition="in" filter="checkerboard(across)">
                                      <p:cBhvr>
                                        <p:cTn id="34" dur="500"/>
                                        <p:tgtEl>
                                          <p:spTgt spid="363532"/>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63530"/>
                                        </p:tgtEl>
                                        <p:attrNameLst>
                                          <p:attrName>style.visibility</p:attrName>
                                        </p:attrNameLst>
                                      </p:cBhvr>
                                      <p:to>
                                        <p:strVal val="visible"/>
                                      </p:to>
                                    </p:set>
                                    <p:animEffect transition="in" filter="checkerboard(across)">
                                      <p:cBhvr>
                                        <p:cTn id="37" dur="500"/>
                                        <p:tgtEl>
                                          <p:spTgt spid="363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p:bldP spid="36353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Text Box 4"/>
          <p:cNvSpPr txBox="1">
            <a:spLocks noChangeArrowheads="1"/>
          </p:cNvSpPr>
          <p:nvPr/>
        </p:nvSpPr>
        <p:spPr bwMode="auto">
          <a:xfrm>
            <a:off x="395288" y="260350"/>
            <a:ext cx="8748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solidFill>
                  <a:srgbClr val="CC3300"/>
                </a:solidFill>
                <a:ea typeface="楷体" panose="02010609060101010101" pitchFamily="49" charset="-122"/>
              </a:rPr>
              <a:t>二、镜面上场的振幅和位相分布</a:t>
            </a:r>
            <a:r>
              <a:rPr kumimoji="0" lang="en-US" altLang="zh-CN" sz="2800" dirty="0">
                <a:solidFill>
                  <a:srgbClr val="CC3300"/>
                </a:solidFill>
                <a:ea typeface="楷体" panose="02010609060101010101" pitchFamily="49" charset="-122"/>
              </a:rPr>
              <a:t>—</a:t>
            </a:r>
            <a:r>
              <a:rPr lang="zh-CN" altLang="en-US" sz="2800" dirty="0">
                <a:solidFill>
                  <a:srgbClr val="CC3300"/>
                </a:solidFill>
                <a:latin typeface="Times New Roman" pitchFamily="18" charset="0"/>
                <a:ea typeface="楷体" panose="02010609060101010101" pitchFamily="49" charset="-122"/>
                <a:sym typeface="Symbol" pitchFamily="18" charset="2"/>
              </a:rPr>
              <a:t>厄米</a:t>
            </a:r>
            <a:r>
              <a:rPr kumimoji="0" lang="zh-CN" altLang="en-US" sz="2800" dirty="0">
                <a:solidFill>
                  <a:srgbClr val="FF0000"/>
                </a:solidFill>
                <a:latin typeface="楷体" panose="02010609060101010101" pitchFamily="49" charset="-122"/>
                <a:ea typeface="楷体" panose="02010609060101010101" pitchFamily="49" charset="-122"/>
              </a:rPr>
              <a:t>特</a:t>
            </a:r>
            <a:r>
              <a:rPr lang="zh-CN" altLang="en-US" sz="2800" dirty="0">
                <a:solidFill>
                  <a:srgbClr val="CC3300"/>
                </a:solidFill>
                <a:latin typeface="Times New Roman" pitchFamily="18" charset="0"/>
                <a:ea typeface="楷体" panose="02010609060101010101" pitchFamily="49" charset="-122"/>
                <a:sym typeface="Symbol" pitchFamily="18" charset="2"/>
              </a:rPr>
              <a:t>－高斯近似</a:t>
            </a:r>
          </a:p>
        </p:txBody>
      </p:sp>
      <p:sp>
        <p:nvSpPr>
          <p:cNvPr id="8196" name="Text Box 5"/>
          <p:cNvSpPr txBox="1">
            <a:spLocks noChangeArrowheads="1"/>
          </p:cNvSpPr>
          <p:nvPr/>
        </p:nvSpPr>
        <p:spPr bwMode="auto">
          <a:xfrm>
            <a:off x="395288" y="1758950"/>
            <a:ext cx="79565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40000"/>
              </a:lnSpc>
            </a:pPr>
            <a:r>
              <a:rPr lang="en-US" altLang="zh-CN" sz="2800">
                <a:solidFill>
                  <a:srgbClr val="FFFF00"/>
                </a:solidFill>
                <a:latin typeface="Times New Roman" pitchFamily="18" charset="0"/>
              </a:rPr>
              <a:t> </a:t>
            </a:r>
            <a:endParaRPr lang="en-US" altLang="zh-CN" sz="2800">
              <a:solidFill>
                <a:srgbClr val="FFFF00"/>
              </a:solidFill>
              <a:latin typeface="Times New Roman" pitchFamily="18" charset="0"/>
              <a:ea typeface="黑体" pitchFamily="49" charset="-122"/>
            </a:endParaRPr>
          </a:p>
        </p:txBody>
      </p:sp>
      <p:sp>
        <p:nvSpPr>
          <p:cNvPr id="347142" name="Text Box 6"/>
          <p:cNvSpPr txBox="1">
            <a:spLocks noChangeArrowheads="1"/>
          </p:cNvSpPr>
          <p:nvPr/>
        </p:nvSpPr>
        <p:spPr bwMode="auto">
          <a:xfrm>
            <a:off x="684213" y="1335088"/>
            <a:ext cx="80645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sym typeface="Symbol" pitchFamily="18" charset="2"/>
              </a:rPr>
              <a:t>1</a:t>
            </a:r>
            <a:r>
              <a:rPr lang="zh-CN" altLang="en-US" sz="2800" dirty="0">
                <a:latin typeface="楷体" panose="02010609060101010101" pitchFamily="49" charset="-122"/>
                <a:ea typeface="楷体" panose="02010609060101010101" pitchFamily="49" charset="-122"/>
                <a:sym typeface="Symbol" pitchFamily="18" charset="2"/>
              </a:rPr>
              <a:t>、厄米</a:t>
            </a:r>
            <a:r>
              <a:rPr kumimoji="0" lang="zh-CN" altLang="en-US" sz="2800" dirty="0">
                <a:latin typeface="楷体" panose="02010609060101010101" pitchFamily="49" charset="-122"/>
                <a:ea typeface="楷体" panose="02010609060101010101" pitchFamily="49" charset="-122"/>
              </a:rPr>
              <a:t>特</a:t>
            </a:r>
            <a:r>
              <a:rPr lang="zh-CN" altLang="en-US" sz="2800" dirty="0">
                <a:latin typeface="楷体" panose="02010609060101010101" pitchFamily="49" charset="-122"/>
                <a:ea typeface="楷体" panose="02010609060101010101" pitchFamily="49" charset="-122"/>
                <a:sym typeface="Symbol" pitchFamily="18" charset="2"/>
              </a:rPr>
              <a:t>－高斯近似：</a:t>
            </a:r>
            <a:r>
              <a:rPr lang="zh-CN" altLang="en-US" sz="2800" dirty="0">
                <a:latin typeface="楷体" panose="02010609060101010101" pitchFamily="49" charset="-122"/>
                <a:ea typeface="楷体" panose="02010609060101010101" pitchFamily="49" charset="-122"/>
              </a:rPr>
              <a:t>当</a:t>
            </a:r>
            <a:r>
              <a:rPr lang="en-US" altLang="zh-CN" sz="2800" i="1" dirty="0">
                <a:latin typeface="Times New Roman" pitchFamily="18" charset="0"/>
                <a:ea typeface="楷体" panose="02010609060101010101" pitchFamily="49" charset="-122"/>
              </a:rPr>
              <a:t>c=2</a:t>
            </a:r>
            <a:r>
              <a:rPr lang="en-US" altLang="zh-CN" sz="2800" i="1" dirty="0">
                <a:latin typeface="Times New Roman" pitchFamily="18" charset="0"/>
                <a:ea typeface="楷体" panose="02010609060101010101" pitchFamily="49" charset="-122"/>
                <a:sym typeface="Symbol" pitchFamily="18" charset="2"/>
              </a:rPr>
              <a:t> N</a:t>
            </a:r>
            <a:r>
              <a:rPr lang="en-US" altLang="zh-CN" sz="2800" i="1" dirty="0">
                <a:latin typeface="楷体" panose="02010609060101010101" pitchFamily="49" charset="-122"/>
                <a:ea typeface="楷体" panose="02010609060101010101" pitchFamily="49" charset="-122"/>
                <a:sym typeface="Symbol" pitchFamily="18" charset="2"/>
              </a:rPr>
              <a:t>  </a:t>
            </a:r>
            <a:r>
              <a:rPr lang="en-US" altLang="zh-CN" sz="2800" dirty="0">
                <a:latin typeface="楷体" panose="02010609060101010101" pitchFamily="49" charset="-122"/>
                <a:ea typeface="楷体" panose="02010609060101010101" pitchFamily="49" charset="-122"/>
                <a:sym typeface="Symbol" pitchFamily="18" charset="2"/>
              </a:rPr>
              <a:t>1</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或模场分布集中在镜面中心附近 </a:t>
            </a:r>
            <a:r>
              <a:rPr lang="en-US" altLang="zh-CN" sz="2800" dirty="0">
                <a:latin typeface="楷体" panose="02010609060101010101" pitchFamily="49" charset="-122"/>
                <a:ea typeface="楷体" panose="02010609060101010101" pitchFamily="49" charset="-122"/>
              </a:rPr>
              <a:t>( </a:t>
            </a:r>
            <a:r>
              <a:rPr lang="en-US" altLang="zh-CN" sz="2800" i="1" dirty="0">
                <a:latin typeface="Times New Roman" pitchFamily="18" charset="0"/>
                <a:ea typeface="楷体" panose="02010609060101010101" pitchFamily="49" charset="-122"/>
              </a:rPr>
              <a:t>x , y &lt;&lt; a</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时，角向长椭球函数化为</a:t>
            </a:r>
            <a:r>
              <a:rPr lang="zh-CN" altLang="en-US" sz="2800" dirty="0">
                <a:latin typeface="楷体" panose="02010609060101010101" pitchFamily="49" charset="-122"/>
                <a:ea typeface="楷体" panose="02010609060101010101" pitchFamily="49" charset="-122"/>
                <a:sym typeface="Symbol" pitchFamily="18" charset="2"/>
              </a:rPr>
              <a:t>厄米</a:t>
            </a:r>
            <a:r>
              <a:rPr kumimoji="0" lang="zh-CN" altLang="en-US" sz="2800" dirty="0">
                <a:latin typeface="楷体" panose="02010609060101010101" pitchFamily="49" charset="-122"/>
                <a:ea typeface="楷体" panose="02010609060101010101" pitchFamily="49" charset="-122"/>
              </a:rPr>
              <a:t>特</a:t>
            </a:r>
            <a:r>
              <a:rPr lang="zh-CN" altLang="en-US" sz="2800" dirty="0">
                <a:latin typeface="楷体" panose="02010609060101010101" pitchFamily="49" charset="-122"/>
                <a:ea typeface="楷体" panose="02010609060101010101" pitchFamily="49" charset="-122"/>
                <a:sym typeface="Symbol" pitchFamily="18" charset="2"/>
              </a:rPr>
              <a:t>－高斯函数</a:t>
            </a:r>
            <a:r>
              <a:rPr lang="zh-CN" altLang="en-US" sz="2800" dirty="0">
                <a:latin typeface="楷体" panose="02010609060101010101" pitchFamily="49" charset="-122"/>
                <a:ea typeface="楷体" panose="02010609060101010101" pitchFamily="49" charset="-122"/>
              </a:rPr>
              <a:t>。</a:t>
            </a:r>
          </a:p>
        </p:txBody>
      </p:sp>
      <p:graphicFrame>
        <p:nvGraphicFramePr>
          <p:cNvPr id="347143" name="Object 7"/>
          <p:cNvGraphicFramePr>
            <a:graphicFrameLocks noChangeAspect="1"/>
          </p:cNvGraphicFramePr>
          <p:nvPr/>
        </p:nvGraphicFramePr>
        <p:xfrm>
          <a:off x="395288" y="2781300"/>
          <a:ext cx="8034337" cy="2489200"/>
        </p:xfrm>
        <a:graphic>
          <a:graphicData uri="http://schemas.openxmlformats.org/presentationml/2006/ole">
            <mc:AlternateContent xmlns:mc="http://schemas.openxmlformats.org/markup-compatibility/2006">
              <mc:Choice xmlns:v="urn:schemas-microsoft-com:vml" Requires="v">
                <p:oleObj spid="_x0000_s100355" name="公式" r:id="rId3" imgW="2361960" imgH="965160" progId="Equation.3">
                  <p:embed/>
                </p:oleObj>
              </mc:Choice>
              <mc:Fallback>
                <p:oleObj name="公式" r:id="rId3" imgW="2361960" imgH="965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781300"/>
                        <a:ext cx="8034337" cy="24892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7144" name="Rectangle 8"/>
          <p:cNvSpPr>
            <a:spLocks noChangeArrowheads="1"/>
          </p:cNvSpPr>
          <p:nvPr/>
        </p:nvSpPr>
        <p:spPr bwMode="auto">
          <a:xfrm>
            <a:off x="5572125" y="4071938"/>
            <a:ext cx="2447925" cy="1008062"/>
          </a:xfrm>
          <a:prstGeom prst="rect">
            <a:avLst/>
          </a:prstGeom>
          <a:noFill/>
          <a:ln w="57150">
            <a:solidFill>
              <a:srgbClr val="FF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7145" name="AutoShape 9"/>
          <p:cNvSpPr>
            <a:spLocks noChangeArrowheads="1"/>
          </p:cNvSpPr>
          <p:nvPr/>
        </p:nvSpPr>
        <p:spPr bwMode="auto">
          <a:xfrm>
            <a:off x="6804025" y="5157788"/>
            <a:ext cx="288925" cy="287337"/>
          </a:xfrm>
          <a:prstGeom prst="downArrow">
            <a:avLst>
              <a:gd name="adj1" fmla="val 50000"/>
              <a:gd name="adj2" fmla="val 25000"/>
            </a:avLst>
          </a:prstGeom>
          <a:solidFill>
            <a:srgbClr val="FFFF00"/>
          </a:solidFill>
          <a:ln w="38100">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7146" name="Rectangle 10"/>
          <p:cNvSpPr>
            <a:spLocks noChangeArrowheads="1"/>
          </p:cNvSpPr>
          <p:nvPr/>
        </p:nvSpPr>
        <p:spPr bwMode="auto">
          <a:xfrm>
            <a:off x="3924300" y="5373688"/>
            <a:ext cx="5219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厄米</a:t>
            </a:r>
            <a:r>
              <a:rPr kumimoji="0" lang="zh-CN" altLang="en-US" sz="2800" dirty="0">
                <a:latin typeface="楷体" panose="02010609060101010101" pitchFamily="49" charset="-122"/>
                <a:ea typeface="楷体" panose="02010609060101010101" pitchFamily="49" charset="-122"/>
              </a:rPr>
              <a:t>特</a:t>
            </a:r>
            <a:r>
              <a:rPr lang="zh-CN" altLang="en-US" sz="2800" dirty="0">
                <a:latin typeface="Times New Roman" pitchFamily="18" charset="0"/>
                <a:ea typeface="楷体" panose="02010609060101010101" pitchFamily="49" charset="-122"/>
              </a:rPr>
              <a:t>多项式和高斯函数的乘积</a:t>
            </a:r>
          </a:p>
        </p:txBody>
      </p:sp>
      <p:sp>
        <p:nvSpPr>
          <p:cNvPr id="347147" name="Text Box 11"/>
          <p:cNvSpPr txBox="1">
            <a:spLocks noChangeArrowheads="1"/>
          </p:cNvSpPr>
          <p:nvPr/>
        </p:nvSpPr>
        <p:spPr bwMode="auto">
          <a:xfrm>
            <a:off x="827088" y="5876925"/>
            <a:ext cx="5041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换回</a:t>
            </a:r>
            <a:r>
              <a:rPr kumimoji="0" lang="en-US" altLang="zh-CN" sz="2800" dirty="0">
                <a:latin typeface="楷体" panose="02010609060101010101" pitchFamily="49" charset="-122"/>
                <a:ea typeface="楷体" panose="02010609060101010101" pitchFamily="49" charset="-122"/>
              </a:rPr>
              <a:t>x, y</a:t>
            </a:r>
            <a:r>
              <a:rPr kumimoji="0" lang="zh-CN" altLang="en-US" sz="2800" dirty="0">
                <a:latin typeface="楷体" panose="02010609060101010101" pitchFamily="49" charset="-122"/>
                <a:ea typeface="楷体" panose="02010609060101010101" pitchFamily="49" charset="-122"/>
              </a:rPr>
              <a:t>可得本征函数为：</a:t>
            </a:r>
            <a:endParaRPr lang="zh-CN" altLang="en-US" sz="2800" dirty="0">
              <a:latin typeface="楷体" panose="02010609060101010101" pitchFamily="49" charset="-122"/>
              <a:ea typeface="楷体" panose="02010609060101010101" pitchFamily="49" charset="-122"/>
              <a:sym typeface="Symbol" pitchFamily="18" charset="2"/>
            </a:endParaRPr>
          </a:p>
        </p:txBody>
      </p:sp>
      <p:sp>
        <p:nvSpPr>
          <p:cNvPr id="347148" name="Text Box 12"/>
          <p:cNvSpPr txBox="1">
            <a:spLocks noChangeArrowheads="1"/>
          </p:cNvSpPr>
          <p:nvPr/>
        </p:nvSpPr>
        <p:spPr bwMode="auto">
          <a:xfrm>
            <a:off x="684213" y="836613"/>
            <a:ext cx="2879725" cy="5191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solidFill>
                  <a:srgbClr val="000000"/>
                </a:solidFill>
                <a:latin typeface="楷体" panose="02010609060101010101" pitchFamily="49" charset="-122"/>
                <a:ea typeface="楷体" panose="02010609060101010101" pitchFamily="49" charset="-122"/>
              </a:rPr>
              <a:t>(</a:t>
            </a:r>
            <a:r>
              <a:rPr kumimoji="0" lang="zh-CN" altLang="en-US" sz="2800" dirty="0">
                <a:solidFill>
                  <a:srgbClr val="000000"/>
                </a:solidFill>
                <a:latin typeface="楷体" panose="02010609060101010101" pitchFamily="49" charset="-122"/>
                <a:ea typeface="楷体" panose="02010609060101010101" pitchFamily="49" charset="-122"/>
              </a:rPr>
              <a:t>一</a:t>
            </a:r>
            <a:r>
              <a:rPr kumimoji="0" lang="en-US" altLang="zh-CN" sz="2800" dirty="0">
                <a:solidFill>
                  <a:srgbClr val="000000"/>
                </a:solidFill>
                <a:latin typeface="楷体" panose="02010609060101010101" pitchFamily="49" charset="-122"/>
                <a:ea typeface="楷体" panose="02010609060101010101" pitchFamily="49" charset="-122"/>
              </a:rPr>
              <a:t>) </a:t>
            </a:r>
            <a:r>
              <a:rPr kumimoji="0" lang="zh-CN" altLang="en-US" sz="2800" dirty="0">
                <a:solidFill>
                  <a:srgbClr val="000000"/>
                </a:solidFill>
                <a:latin typeface="楷体" panose="02010609060101010101" pitchFamily="49" charset="-122"/>
                <a:ea typeface="楷体" panose="02010609060101010101" pitchFamily="49" charset="-122"/>
              </a:rPr>
              <a:t>振幅分布</a:t>
            </a:r>
            <a:endParaRPr lang="zh-CN" altLang="en-US" sz="2800" dirty="0">
              <a:solidFill>
                <a:srgbClr val="000000"/>
              </a:solidFill>
              <a:latin typeface="楷体" panose="02010609060101010101" pitchFamily="49" charset="-122"/>
              <a:ea typeface="楷体" panose="02010609060101010101" pitchFamily="49" charset="-122"/>
              <a:sym typeface="Symbol" pitchFamily="18" charset="2"/>
            </a:endParaRPr>
          </a:p>
        </p:txBody>
      </p:sp>
    </p:spTree>
    <p:extLst>
      <p:ext uri="{BB962C8B-B14F-4D97-AF65-F5344CB8AC3E}">
        <p14:creationId xmlns:p14="http://schemas.microsoft.com/office/powerpoint/2010/main" val="6098780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7140">
                                            <p:txEl>
                                              <p:pRg st="0" end="0"/>
                                            </p:txEl>
                                          </p:spTgt>
                                        </p:tgtEl>
                                        <p:attrNameLst>
                                          <p:attrName>style.visibility</p:attrName>
                                        </p:attrNameLst>
                                      </p:cBhvr>
                                      <p:to>
                                        <p:strVal val="visible"/>
                                      </p:to>
                                    </p:set>
                                    <p:animEffect transition="in" filter="box(in)">
                                      <p:cBhvr>
                                        <p:cTn id="7" dur="500"/>
                                        <p:tgtEl>
                                          <p:spTgt spid="3471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7148">
                                            <p:txEl>
                                              <p:pRg st="0" end="0"/>
                                            </p:txEl>
                                          </p:spTgt>
                                        </p:tgtEl>
                                        <p:attrNameLst>
                                          <p:attrName>style.visibility</p:attrName>
                                        </p:attrNameLst>
                                      </p:cBhvr>
                                      <p:to>
                                        <p:strVal val="visible"/>
                                      </p:to>
                                    </p:set>
                                    <p:animEffect transition="in" filter="box(in)">
                                      <p:cBhvr>
                                        <p:cTn id="12" dur="500"/>
                                        <p:tgtEl>
                                          <p:spTgt spid="3471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47142">
                                            <p:txEl>
                                              <p:pRg st="0" end="0"/>
                                            </p:txEl>
                                          </p:spTgt>
                                        </p:tgtEl>
                                        <p:attrNameLst>
                                          <p:attrName>style.visibility</p:attrName>
                                        </p:attrNameLst>
                                      </p:cBhvr>
                                      <p:to>
                                        <p:strVal val="visible"/>
                                      </p:to>
                                    </p:set>
                                    <p:animEffect transition="in" filter="box(in)">
                                      <p:cBhvr>
                                        <p:cTn id="17" dur="500"/>
                                        <p:tgtEl>
                                          <p:spTgt spid="34714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47143"/>
                                        </p:tgtEl>
                                        <p:attrNameLst>
                                          <p:attrName>style.visibility</p:attrName>
                                        </p:attrNameLst>
                                      </p:cBhvr>
                                      <p:to>
                                        <p:strVal val="visible"/>
                                      </p:to>
                                    </p:set>
                                    <p:animEffect transition="in" filter="box(in)">
                                      <p:cBhvr>
                                        <p:cTn id="22" dur="500"/>
                                        <p:tgtEl>
                                          <p:spTgt spid="3471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347144"/>
                                        </p:tgtEl>
                                        <p:attrNameLst>
                                          <p:attrName>style.visibility</p:attrName>
                                        </p:attrNameLst>
                                      </p:cBhvr>
                                      <p:to>
                                        <p:strVal val="visible"/>
                                      </p:to>
                                    </p:set>
                                    <p:anim calcmode="lin" valueType="num">
                                      <p:cBhvr additive="base">
                                        <p:cTn id="27" dur="500" fill="hold"/>
                                        <p:tgtEl>
                                          <p:spTgt spid="347144"/>
                                        </p:tgtEl>
                                        <p:attrNameLst>
                                          <p:attrName>ppt_x</p:attrName>
                                        </p:attrNameLst>
                                      </p:cBhvr>
                                      <p:tavLst>
                                        <p:tav tm="0">
                                          <p:val>
                                            <p:strVal val="#ppt_x"/>
                                          </p:val>
                                        </p:tav>
                                        <p:tav tm="100000">
                                          <p:val>
                                            <p:strVal val="#ppt_x"/>
                                          </p:val>
                                        </p:tav>
                                      </p:tavLst>
                                    </p:anim>
                                    <p:anim calcmode="lin" valueType="num">
                                      <p:cBhvr additive="base">
                                        <p:cTn id="28" dur="500" fill="hold"/>
                                        <p:tgtEl>
                                          <p:spTgt spid="347144"/>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47145"/>
                                        </p:tgtEl>
                                        <p:attrNameLst>
                                          <p:attrName>style.visibility</p:attrName>
                                        </p:attrNameLst>
                                      </p:cBhvr>
                                      <p:to>
                                        <p:strVal val="visible"/>
                                      </p:to>
                                    </p:set>
                                    <p:anim calcmode="lin" valueType="num">
                                      <p:cBhvr additive="base">
                                        <p:cTn id="31" dur="500" fill="hold"/>
                                        <p:tgtEl>
                                          <p:spTgt spid="347145"/>
                                        </p:tgtEl>
                                        <p:attrNameLst>
                                          <p:attrName>ppt_x</p:attrName>
                                        </p:attrNameLst>
                                      </p:cBhvr>
                                      <p:tavLst>
                                        <p:tav tm="0">
                                          <p:val>
                                            <p:strVal val="#ppt_x"/>
                                          </p:val>
                                        </p:tav>
                                        <p:tav tm="100000">
                                          <p:val>
                                            <p:strVal val="#ppt_x"/>
                                          </p:val>
                                        </p:tav>
                                      </p:tavLst>
                                    </p:anim>
                                    <p:anim calcmode="lin" valueType="num">
                                      <p:cBhvr additive="base">
                                        <p:cTn id="32" dur="500" fill="hold"/>
                                        <p:tgtEl>
                                          <p:spTgt spid="347145"/>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47146"/>
                                        </p:tgtEl>
                                        <p:attrNameLst>
                                          <p:attrName>style.visibility</p:attrName>
                                        </p:attrNameLst>
                                      </p:cBhvr>
                                      <p:to>
                                        <p:strVal val="visible"/>
                                      </p:to>
                                    </p:set>
                                    <p:animEffect transition="in" filter="checkerboard(across)">
                                      <p:cBhvr>
                                        <p:cTn id="37" dur="500"/>
                                        <p:tgtEl>
                                          <p:spTgt spid="3471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47147">
                                            <p:txEl>
                                              <p:pRg st="0" end="0"/>
                                            </p:txEl>
                                          </p:spTgt>
                                        </p:tgtEl>
                                        <p:attrNameLst>
                                          <p:attrName>style.visibility</p:attrName>
                                        </p:attrNameLst>
                                      </p:cBhvr>
                                      <p:to>
                                        <p:strVal val="visible"/>
                                      </p:to>
                                    </p:set>
                                    <p:animEffect transition="in" filter="box(in)">
                                      <p:cBhvr>
                                        <p:cTn id="42" dur="500"/>
                                        <p:tgtEl>
                                          <p:spTgt spid="347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4" grpId="0" animBg="1"/>
      <p:bldP spid="347145" grpId="0" animBg="1"/>
      <p:bldP spid="34714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64" name="Object 4"/>
          <p:cNvGraphicFramePr>
            <a:graphicFrameLocks noChangeAspect="1"/>
          </p:cNvGraphicFramePr>
          <p:nvPr/>
        </p:nvGraphicFramePr>
        <p:xfrm>
          <a:off x="317500" y="1738313"/>
          <a:ext cx="8718550" cy="2281237"/>
        </p:xfrm>
        <a:graphic>
          <a:graphicData uri="http://schemas.openxmlformats.org/presentationml/2006/ole">
            <mc:AlternateContent xmlns:mc="http://schemas.openxmlformats.org/markup-compatibility/2006">
              <mc:Choice xmlns:v="urn:schemas-microsoft-com:vml" Requires="v">
                <p:oleObj spid="_x0000_s101379" name="公式" r:id="rId3" imgW="2908080" imgH="1041120" progId="Equation.3">
                  <p:embed/>
                </p:oleObj>
              </mc:Choice>
              <mc:Fallback>
                <p:oleObj name="公式" r:id="rId3" imgW="2908080" imgH="1041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 y="1738313"/>
                        <a:ext cx="8718550" cy="228123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65" name="Text Box 5"/>
          <p:cNvSpPr txBox="1">
            <a:spLocks noChangeArrowheads="1"/>
          </p:cNvSpPr>
          <p:nvPr/>
        </p:nvSpPr>
        <p:spPr bwMode="auto">
          <a:xfrm>
            <a:off x="1958975" y="28194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400" b="0">
                <a:solidFill>
                  <a:srgbClr val="FF3300"/>
                </a:solidFill>
                <a:latin typeface="黑体" pitchFamily="49" charset="-122"/>
                <a:ea typeface="黑体" pitchFamily="49" charset="-122"/>
              </a:rPr>
              <a:t>常系数</a:t>
            </a:r>
            <a:endParaRPr lang="zh-CN" altLang="en-US" sz="2400" b="0">
              <a:solidFill>
                <a:srgbClr val="FF3300"/>
              </a:solidFill>
              <a:latin typeface="Times New Roman" pitchFamily="18" charset="0"/>
            </a:endParaRPr>
          </a:p>
        </p:txBody>
      </p:sp>
      <p:sp>
        <p:nvSpPr>
          <p:cNvPr id="348166" name="Text Box 6"/>
          <p:cNvSpPr txBox="1">
            <a:spLocks noChangeArrowheads="1"/>
          </p:cNvSpPr>
          <p:nvPr/>
        </p:nvSpPr>
        <p:spPr bwMode="auto">
          <a:xfrm>
            <a:off x="808038" y="4349750"/>
            <a:ext cx="8085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黑体" pitchFamily="49" charset="-122"/>
                <a:ea typeface="楷体" panose="02010609060101010101" pitchFamily="49" charset="-122"/>
              </a:rPr>
              <a:t>可用近似解来讨论共焦腔镜面上的场分布特性！</a:t>
            </a:r>
            <a:endParaRPr lang="zh-CN" altLang="en-US" sz="2800" dirty="0">
              <a:latin typeface="Times New Roman" pitchFamily="18" charset="0"/>
              <a:ea typeface="楷体" panose="02010609060101010101" pitchFamily="49" charset="-122"/>
            </a:endParaRPr>
          </a:p>
        </p:txBody>
      </p:sp>
      <p:sp>
        <p:nvSpPr>
          <p:cNvPr id="348167" name="Rectangle 7"/>
          <p:cNvSpPr>
            <a:spLocks noChangeArrowheads="1"/>
          </p:cNvSpPr>
          <p:nvPr/>
        </p:nvSpPr>
        <p:spPr bwMode="auto">
          <a:xfrm>
            <a:off x="2247900" y="1954213"/>
            <a:ext cx="719138" cy="576262"/>
          </a:xfrm>
          <a:prstGeom prst="rect">
            <a:avLst/>
          </a:prstGeom>
          <a:noFill/>
          <a:ln w="57150">
            <a:solidFill>
              <a:srgbClr val="FF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8168" name="AutoShape 8"/>
          <p:cNvSpPr>
            <a:spLocks noChangeArrowheads="1"/>
          </p:cNvSpPr>
          <p:nvPr/>
        </p:nvSpPr>
        <p:spPr bwMode="auto">
          <a:xfrm>
            <a:off x="2463800" y="2603500"/>
            <a:ext cx="144463" cy="215900"/>
          </a:xfrm>
          <a:prstGeom prst="downArrow">
            <a:avLst>
              <a:gd name="adj1" fmla="val 50000"/>
              <a:gd name="adj2" fmla="val 37363"/>
            </a:avLst>
          </a:prstGeom>
          <a:solidFill>
            <a:srgbClr val="FFFF00"/>
          </a:solidFill>
          <a:ln w="38100">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Tree>
    <p:extLst>
      <p:ext uri="{BB962C8B-B14F-4D97-AF65-F5344CB8AC3E}">
        <p14:creationId xmlns:p14="http://schemas.microsoft.com/office/powerpoint/2010/main" val="36190380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8164"/>
                                        </p:tgtEl>
                                        <p:attrNameLst>
                                          <p:attrName>style.visibility</p:attrName>
                                        </p:attrNameLst>
                                      </p:cBhvr>
                                      <p:to>
                                        <p:strVal val="visible"/>
                                      </p:to>
                                    </p:set>
                                    <p:animEffect transition="in" filter="box(in)">
                                      <p:cBhvr>
                                        <p:cTn id="7" dur="500"/>
                                        <p:tgtEl>
                                          <p:spTgt spid="348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48168"/>
                                        </p:tgtEl>
                                        <p:attrNameLst>
                                          <p:attrName>style.visibility</p:attrName>
                                        </p:attrNameLst>
                                      </p:cBhvr>
                                      <p:to>
                                        <p:strVal val="visible"/>
                                      </p:to>
                                    </p:set>
                                    <p:animEffect transition="in" filter="checkerboard(across)">
                                      <p:cBhvr>
                                        <p:cTn id="12" dur="500"/>
                                        <p:tgtEl>
                                          <p:spTgt spid="34816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48167"/>
                                        </p:tgtEl>
                                        <p:attrNameLst>
                                          <p:attrName>style.visibility</p:attrName>
                                        </p:attrNameLst>
                                      </p:cBhvr>
                                      <p:to>
                                        <p:strVal val="visible"/>
                                      </p:to>
                                    </p:set>
                                    <p:animEffect transition="in" filter="checkerboard(across)">
                                      <p:cBhvr>
                                        <p:cTn id="15" dur="500"/>
                                        <p:tgtEl>
                                          <p:spTgt spid="34816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48165"/>
                                        </p:tgtEl>
                                        <p:attrNameLst>
                                          <p:attrName>style.visibility</p:attrName>
                                        </p:attrNameLst>
                                      </p:cBhvr>
                                      <p:to>
                                        <p:strVal val="visible"/>
                                      </p:to>
                                    </p:set>
                                    <p:animEffect transition="in" filter="checkerboard(across)">
                                      <p:cBhvr>
                                        <p:cTn id="18" dur="500"/>
                                        <p:tgtEl>
                                          <p:spTgt spid="34816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48166"/>
                                        </p:tgtEl>
                                        <p:attrNameLst>
                                          <p:attrName>style.visibility</p:attrName>
                                        </p:attrNameLst>
                                      </p:cBhvr>
                                      <p:to>
                                        <p:strVal val="visible"/>
                                      </p:to>
                                    </p:set>
                                    <p:animEffect transition="in" filter="box(in)">
                                      <p:cBhvr>
                                        <p:cTn id="23" dur="500"/>
                                        <p:tgtEl>
                                          <p:spTgt spid="348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5" grpId="0"/>
      <p:bldP spid="348166" grpId="0"/>
      <p:bldP spid="348167" grpId="0" animBg="1"/>
      <p:bldP spid="34816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51" name="Rectangle 7"/>
          <p:cNvSpPr>
            <a:spLocks noChangeArrowheads="1"/>
          </p:cNvSpPr>
          <p:nvPr/>
        </p:nvSpPr>
        <p:spPr bwMode="auto">
          <a:xfrm>
            <a:off x="539750" y="765175"/>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、厄米</a:t>
            </a:r>
            <a:r>
              <a:rPr kumimoji="0" lang="zh-CN" altLang="en-US" sz="2800" dirty="0">
                <a:latin typeface="楷体" panose="02010609060101010101" pitchFamily="49" charset="-122"/>
                <a:ea typeface="楷体" panose="02010609060101010101" pitchFamily="49" charset="-122"/>
              </a:rPr>
              <a:t>特</a:t>
            </a:r>
            <a:r>
              <a:rPr lang="zh-CN" altLang="en-US" sz="2800" dirty="0">
                <a:latin typeface="楷体" panose="02010609060101010101" pitchFamily="49" charset="-122"/>
                <a:ea typeface="楷体" panose="02010609060101010101" pitchFamily="49" charset="-122"/>
              </a:rPr>
              <a:t>多项式和厄米</a:t>
            </a:r>
            <a:r>
              <a:rPr lang="en-US" altLang="zh-CN" sz="2800" dirty="0">
                <a:latin typeface="Times New Roman" pitchFamily="18" charset="0"/>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高斯函数</a:t>
            </a:r>
          </a:p>
        </p:txBody>
      </p:sp>
      <p:sp>
        <p:nvSpPr>
          <p:cNvPr id="364552" name="Rectangle 8"/>
          <p:cNvSpPr>
            <a:spLocks noChangeArrowheads="1"/>
          </p:cNvSpPr>
          <p:nvPr/>
        </p:nvSpPr>
        <p:spPr bwMode="auto">
          <a:xfrm>
            <a:off x="179388" y="1628775"/>
            <a:ext cx="3744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(1)</a:t>
            </a:r>
            <a:r>
              <a:rPr lang="en-US" altLang="zh-CN" sz="2800" i="1" dirty="0">
                <a:latin typeface="楷体" panose="02010609060101010101" pitchFamily="49" charset="-122"/>
                <a:ea typeface="楷体" panose="02010609060101010101" pitchFamily="49" charset="-122"/>
              </a:rPr>
              <a:t> </a:t>
            </a:r>
            <a:r>
              <a:rPr lang="en-US" altLang="zh-CN" sz="2800" i="1" dirty="0">
                <a:latin typeface="Times New Roman" pitchFamily="18" charset="0"/>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阶厄米</a:t>
            </a:r>
            <a:r>
              <a:rPr kumimoji="0" lang="zh-CN" altLang="en-US" sz="2800" dirty="0">
                <a:latin typeface="楷体" panose="02010609060101010101" pitchFamily="49" charset="-122"/>
                <a:ea typeface="楷体" panose="02010609060101010101" pitchFamily="49" charset="-122"/>
              </a:rPr>
              <a:t>特</a:t>
            </a:r>
            <a:r>
              <a:rPr lang="zh-CN" altLang="en-US" sz="2800" dirty="0">
                <a:latin typeface="楷体" panose="02010609060101010101" pitchFamily="49" charset="-122"/>
                <a:ea typeface="楷体" panose="02010609060101010101" pitchFamily="49" charset="-122"/>
              </a:rPr>
              <a:t>多项式</a:t>
            </a:r>
          </a:p>
        </p:txBody>
      </p:sp>
      <p:graphicFrame>
        <p:nvGraphicFramePr>
          <p:cNvPr id="364553" name="Object 9"/>
          <p:cNvGraphicFramePr>
            <a:graphicFrameLocks noChangeAspect="1"/>
          </p:cNvGraphicFramePr>
          <p:nvPr/>
        </p:nvGraphicFramePr>
        <p:xfrm>
          <a:off x="3779838" y="1557338"/>
          <a:ext cx="5068887" cy="946150"/>
        </p:xfrm>
        <a:graphic>
          <a:graphicData uri="http://schemas.openxmlformats.org/presentationml/2006/ole">
            <mc:AlternateContent xmlns:mc="http://schemas.openxmlformats.org/markup-compatibility/2006">
              <mc:Choice xmlns:v="urn:schemas-microsoft-com:vml" Requires="v">
                <p:oleObj spid="_x0000_s102408" name="公式" r:id="rId3" imgW="1866600" imgH="419040" progId="Equation.3">
                  <p:embed/>
                </p:oleObj>
              </mc:Choice>
              <mc:Fallback>
                <p:oleObj name="公式" r:id="rId3" imgW="186660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557338"/>
                        <a:ext cx="5068887" cy="94615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4554" name="Object 10"/>
          <p:cNvGraphicFramePr>
            <a:graphicFrameLocks noChangeAspect="1"/>
          </p:cNvGraphicFramePr>
          <p:nvPr/>
        </p:nvGraphicFramePr>
        <p:xfrm>
          <a:off x="633413" y="2565400"/>
          <a:ext cx="8020050" cy="1414463"/>
        </p:xfrm>
        <a:graphic>
          <a:graphicData uri="http://schemas.openxmlformats.org/presentationml/2006/ole">
            <mc:AlternateContent xmlns:mc="http://schemas.openxmlformats.org/markup-compatibility/2006">
              <mc:Choice xmlns:v="urn:schemas-microsoft-com:vml" Requires="v">
                <p:oleObj spid="_x0000_s102409" name="公式" r:id="rId5" imgW="2755800" imgH="583920" progId="Equation.3">
                  <p:embed/>
                </p:oleObj>
              </mc:Choice>
              <mc:Fallback>
                <p:oleObj name="公式" r:id="rId5" imgW="2755800" imgH="58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413" y="2565400"/>
                        <a:ext cx="8020050" cy="141446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4555" name="Rectangle 11"/>
          <p:cNvSpPr>
            <a:spLocks noChangeArrowheads="1"/>
          </p:cNvSpPr>
          <p:nvPr/>
        </p:nvSpPr>
        <p:spPr bwMode="auto">
          <a:xfrm>
            <a:off x="1116013" y="2636838"/>
            <a:ext cx="647700" cy="576262"/>
          </a:xfrm>
          <a:prstGeom prst="rect">
            <a:avLst/>
          </a:prstGeom>
          <a:noFill/>
          <a:ln w="57150">
            <a:solidFill>
              <a:srgbClr val="FF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64556" name="AutoShape 12"/>
          <p:cNvSpPr>
            <a:spLocks noChangeArrowheads="1"/>
          </p:cNvSpPr>
          <p:nvPr/>
        </p:nvSpPr>
        <p:spPr bwMode="auto">
          <a:xfrm>
            <a:off x="1835150" y="2636838"/>
            <a:ext cx="288925" cy="144462"/>
          </a:xfrm>
          <a:prstGeom prst="rightArrow">
            <a:avLst>
              <a:gd name="adj1" fmla="val 50000"/>
              <a:gd name="adj2" fmla="val 50000"/>
            </a:avLst>
          </a:prstGeom>
          <a:solidFill>
            <a:srgbClr val="FFFF00"/>
          </a:solidFill>
          <a:ln w="12700">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64557" name="Text Box 13"/>
          <p:cNvSpPr txBox="1">
            <a:spLocks noChangeArrowheads="1"/>
          </p:cNvSpPr>
          <p:nvPr/>
        </p:nvSpPr>
        <p:spPr bwMode="auto">
          <a:xfrm>
            <a:off x="2195513" y="2492375"/>
            <a:ext cx="2592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400" b="0">
                <a:solidFill>
                  <a:srgbClr val="FF3300"/>
                </a:solidFill>
                <a:latin typeface="黑体" pitchFamily="49" charset="-122"/>
                <a:ea typeface="黑体" pitchFamily="49" charset="-122"/>
              </a:rPr>
              <a:t>取</a:t>
            </a:r>
            <a:r>
              <a:rPr lang="en-US" altLang="zh-CN" sz="2400" b="0">
                <a:solidFill>
                  <a:srgbClr val="FF3300"/>
                </a:solidFill>
                <a:latin typeface="黑体" pitchFamily="49" charset="-122"/>
                <a:ea typeface="黑体" pitchFamily="49" charset="-122"/>
              </a:rPr>
              <a:t>m/2</a:t>
            </a:r>
            <a:r>
              <a:rPr lang="zh-CN" altLang="en-US" sz="2400" b="0">
                <a:solidFill>
                  <a:srgbClr val="FF3300"/>
                </a:solidFill>
                <a:latin typeface="黑体" pitchFamily="49" charset="-122"/>
                <a:ea typeface="黑体" pitchFamily="49" charset="-122"/>
              </a:rPr>
              <a:t>的整数部分</a:t>
            </a:r>
            <a:endParaRPr lang="zh-CN" altLang="en-US" sz="2400" b="0">
              <a:solidFill>
                <a:srgbClr val="FF3300"/>
              </a:solidFill>
              <a:latin typeface="Times New Roman" pitchFamily="18" charset="0"/>
            </a:endParaRPr>
          </a:p>
        </p:txBody>
      </p:sp>
      <p:sp>
        <p:nvSpPr>
          <p:cNvPr id="364558" name="Rectangle 14"/>
          <p:cNvSpPr>
            <a:spLocks noChangeArrowheads="1"/>
          </p:cNvSpPr>
          <p:nvPr/>
        </p:nvSpPr>
        <p:spPr bwMode="auto">
          <a:xfrm>
            <a:off x="611188" y="4292600"/>
            <a:ext cx="6408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(2)</a:t>
            </a:r>
            <a:r>
              <a:rPr lang="en-US" altLang="zh-CN" sz="2800" i="1"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最初几阶厄米</a:t>
            </a:r>
            <a:r>
              <a:rPr kumimoji="0" lang="zh-CN" altLang="en-US" sz="2800" dirty="0">
                <a:latin typeface="楷体" panose="02010609060101010101" pitchFamily="49" charset="-122"/>
                <a:ea typeface="楷体" panose="02010609060101010101" pitchFamily="49" charset="-122"/>
              </a:rPr>
              <a:t>特</a:t>
            </a:r>
            <a:r>
              <a:rPr lang="zh-CN" altLang="en-US" sz="2800" dirty="0">
                <a:latin typeface="楷体" panose="02010609060101010101" pitchFamily="49" charset="-122"/>
                <a:ea typeface="楷体" panose="02010609060101010101" pitchFamily="49" charset="-122"/>
              </a:rPr>
              <a:t>多项式</a:t>
            </a:r>
          </a:p>
        </p:txBody>
      </p:sp>
      <p:graphicFrame>
        <p:nvGraphicFramePr>
          <p:cNvPr id="364559" name="Object 15"/>
          <p:cNvGraphicFramePr>
            <a:graphicFrameLocks noChangeAspect="1"/>
          </p:cNvGraphicFramePr>
          <p:nvPr/>
        </p:nvGraphicFramePr>
        <p:xfrm>
          <a:off x="1619250" y="4941888"/>
          <a:ext cx="1793875" cy="515937"/>
        </p:xfrm>
        <a:graphic>
          <a:graphicData uri="http://schemas.openxmlformats.org/presentationml/2006/ole">
            <mc:AlternateContent xmlns:mc="http://schemas.openxmlformats.org/markup-compatibility/2006">
              <mc:Choice xmlns:v="urn:schemas-microsoft-com:vml" Requires="v">
                <p:oleObj spid="_x0000_s102410" name="公式" r:id="rId7" imgW="660240" imgH="228600" progId="Equation.3">
                  <p:embed/>
                </p:oleObj>
              </mc:Choice>
              <mc:Fallback>
                <p:oleObj name="公式" r:id="rId7" imgW="6602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941888"/>
                        <a:ext cx="1793875" cy="51593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4560" name="Object 16"/>
          <p:cNvGraphicFramePr>
            <a:graphicFrameLocks noChangeAspect="1"/>
          </p:cNvGraphicFramePr>
          <p:nvPr/>
        </p:nvGraphicFramePr>
        <p:xfrm>
          <a:off x="4859338" y="4941888"/>
          <a:ext cx="2173287" cy="487362"/>
        </p:xfrm>
        <a:graphic>
          <a:graphicData uri="http://schemas.openxmlformats.org/presentationml/2006/ole">
            <mc:AlternateContent xmlns:mc="http://schemas.openxmlformats.org/markup-compatibility/2006">
              <mc:Choice xmlns:v="urn:schemas-microsoft-com:vml" Requires="v">
                <p:oleObj spid="_x0000_s102411" name="公式" r:id="rId9" imgW="799920" imgH="215640" progId="Equation.3">
                  <p:embed/>
                </p:oleObj>
              </mc:Choice>
              <mc:Fallback>
                <p:oleObj name="公式" r:id="rId9" imgW="79992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4941888"/>
                        <a:ext cx="2173287" cy="48736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4561" name="Object 17"/>
          <p:cNvGraphicFramePr>
            <a:graphicFrameLocks noChangeAspect="1"/>
          </p:cNvGraphicFramePr>
          <p:nvPr/>
        </p:nvGraphicFramePr>
        <p:xfrm>
          <a:off x="1116013" y="5589588"/>
          <a:ext cx="3000375" cy="515937"/>
        </p:xfrm>
        <a:graphic>
          <a:graphicData uri="http://schemas.openxmlformats.org/presentationml/2006/ole">
            <mc:AlternateContent xmlns:mc="http://schemas.openxmlformats.org/markup-compatibility/2006">
              <mc:Choice xmlns:v="urn:schemas-microsoft-com:vml" Requires="v">
                <p:oleObj spid="_x0000_s102412" name="公式" r:id="rId11" imgW="1104840" imgH="228600" progId="Equation.3">
                  <p:embed/>
                </p:oleObj>
              </mc:Choice>
              <mc:Fallback>
                <p:oleObj name="公式" r:id="rId11" imgW="11048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5589588"/>
                        <a:ext cx="3000375" cy="51593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4562" name="Object 18"/>
          <p:cNvGraphicFramePr>
            <a:graphicFrameLocks noChangeAspect="1"/>
          </p:cNvGraphicFramePr>
          <p:nvPr/>
        </p:nvGraphicFramePr>
        <p:xfrm>
          <a:off x="4427538" y="5621338"/>
          <a:ext cx="3449637" cy="544512"/>
        </p:xfrm>
        <a:graphic>
          <a:graphicData uri="http://schemas.openxmlformats.org/presentationml/2006/ole">
            <mc:AlternateContent xmlns:mc="http://schemas.openxmlformats.org/markup-compatibility/2006">
              <mc:Choice xmlns:v="urn:schemas-microsoft-com:vml" Requires="v">
                <p:oleObj spid="_x0000_s102413" name="公式" r:id="rId13" imgW="1269720" imgH="241200" progId="Equation.3">
                  <p:embed/>
                </p:oleObj>
              </mc:Choice>
              <mc:Fallback>
                <p:oleObj name="公式" r:id="rId13" imgW="126972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7538" y="5621338"/>
                        <a:ext cx="3449637" cy="54451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504300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4551"/>
                                        </p:tgtEl>
                                        <p:attrNameLst>
                                          <p:attrName>style.visibility</p:attrName>
                                        </p:attrNameLst>
                                      </p:cBhvr>
                                      <p:to>
                                        <p:strVal val="visible"/>
                                      </p:to>
                                    </p:set>
                                    <p:animEffect transition="in" filter="checkerboard(across)">
                                      <p:cBhvr>
                                        <p:cTn id="7" dur="500"/>
                                        <p:tgtEl>
                                          <p:spTgt spid="3645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64552"/>
                                        </p:tgtEl>
                                        <p:attrNameLst>
                                          <p:attrName>style.visibility</p:attrName>
                                        </p:attrNameLst>
                                      </p:cBhvr>
                                      <p:to>
                                        <p:strVal val="visible"/>
                                      </p:to>
                                    </p:set>
                                    <p:animEffect transition="in" filter="checkerboard(across)">
                                      <p:cBhvr>
                                        <p:cTn id="12" dur="500"/>
                                        <p:tgtEl>
                                          <p:spTgt spid="3645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64553"/>
                                        </p:tgtEl>
                                        <p:attrNameLst>
                                          <p:attrName>style.visibility</p:attrName>
                                        </p:attrNameLst>
                                      </p:cBhvr>
                                      <p:to>
                                        <p:strVal val="visible"/>
                                      </p:to>
                                    </p:set>
                                    <p:animEffect transition="in" filter="box(in)">
                                      <p:cBhvr>
                                        <p:cTn id="17" dur="500"/>
                                        <p:tgtEl>
                                          <p:spTgt spid="3645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64554"/>
                                        </p:tgtEl>
                                        <p:attrNameLst>
                                          <p:attrName>style.visibility</p:attrName>
                                        </p:attrNameLst>
                                      </p:cBhvr>
                                      <p:to>
                                        <p:strVal val="visible"/>
                                      </p:to>
                                    </p:set>
                                    <p:animEffect transition="in" filter="box(in)">
                                      <p:cBhvr>
                                        <p:cTn id="22" dur="500"/>
                                        <p:tgtEl>
                                          <p:spTgt spid="3645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64555"/>
                                        </p:tgtEl>
                                        <p:attrNameLst>
                                          <p:attrName>style.visibility</p:attrName>
                                        </p:attrNameLst>
                                      </p:cBhvr>
                                      <p:to>
                                        <p:strVal val="visible"/>
                                      </p:to>
                                    </p:set>
                                    <p:animEffect transition="in" filter="box(in)">
                                      <p:cBhvr>
                                        <p:cTn id="27" dur="500"/>
                                        <p:tgtEl>
                                          <p:spTgt spid="364555"/>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64556"/>
                                        </p:tgtEl>
                                        <p:attrNameLst>
                                          <p:attrName>style.visibility</p:attrName>
                                        </p:attrNameLst>
                                      </p:cBhvr>
                                      <p:to>
                                        <p:strVal val="visible"/>
                                      </p:to>
                                    </p:set>
                                    <p:animEffect transition="in" filter="box(in)">
                                      <p:cBhvr>
                                        <p:cTn id="30" dur="500"/>
                                        <p:tgtEl>
                                          <p:spTgt spid="36455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64557"/>
                                        </p:tgtEl>
                                        <p:attrNameLst>
                                          <p:attrName>style.visibility</p:attrName>
                                        </p:attrNameLst>
                                      </p:cBhvr>
                                      <p:to>
                                        <p:strVal val="visible"/>
                                      </p:to>
                                    </p:set>
                                    <p:animEffect transition="in" filter="box(in)">
                                      <p:cBhvr>
                                        <p:cTn id="35" dur="500"/>
                                        <p:tgtEl>
                                          <p:spTgt spid="36455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364558"/>
                                        </p:tgtEl>
                                        <p:attrNameLst>
                                          <p:attrName>style.visibility</p:attrName>
                                        </p:attrNameLst>
                                      </p:cBhvr>
                                      <p:to>
                                        <p:strVal val="visible"/>
                                      </p:to>
                                    </p:set>
                                    <p:animEffect transition="in" filter="checkerboard(across)">
                                      <p:cBhvr>
                                        <p:cTn id="40" dur="500"/>
                                        <p:tgtEl>
                                          <p:spTgt spid="36455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364559"/>
                                        </p:tgtEl>
                                        <p:attrNameLst>
                                          <p:attrName>style.visibility</p:attrName>
                                        </p:attrNameLst>
                                      </p:cBhvr>
                                      <p:to>
                                        <p:strVal val="visible"/>
                                      </p:to>
                                    </p:set>
                                    <p:animEffect transition="in" filter="box(in)">
                                      <p:cBhvr>
                                        <p:cTn id="45" dur="500"/>
                                        <p:tgtEl>
                                          <p:spTgt spid="36455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364560"/>
                                        </p:tgtEl>
                                        <p:attrNameLst>
                                          <p:attrName>style.visibility</p:attrName>
                                        </p:attrNameLst>
                                      </p:cBhvr>
                                      <p:to>
                                        <p:strVal val="visible"/>
                                      </p:to>
                                    </p:set>
                                    <p:animEffect transition="in" filter="box(in)">
                                      <p:cBhvr>
                                        <p:cTn id="50" dur="500"/>
                                        <p:tgtEl>
                                          <p:spTgt spid="36456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364561"/>
                                        </p:tgtEl>
                                        <p:attrNameLst>
                                          <p:attrName>style.visibility</p:attrName>
                                        </p:attrNameLst>
                                      </p:cBhvr>
                                      <p:to>
                                        <p:strVal val="visible"/>
                                      </p:to>
                                    </p:set>
                                    <p:animEffect transition="in" filter="box(in)">
                                      <p:cBhvr>
                                        <p:cTn id="55" dur="500"/>
                                        <p:tgtEl>
                                          <p:spTgt spid="36456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364562"/>
                                        </p:tgtEl>
                                        <p:attrNameLst>
                                          <p:attrName>style.visibility</p:attrName>
                                        </p:attrNameLst>
                                      </p:cBhvr>
                                      <p:to>
                                        <p:strVal val="visible"/>
                                      </p:to>
                                    </p:set>
                                    <p:animEffect transition="in" filter="box(in)">
                                      <p:cBhvr>
                                        <p:cTn id="60" dur="500"/>
                                        <p:tgtEl>
                                          <p:spTgt spid="364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1" grpId="0"/>
      <p:bldP spid="364552" grpId="0"/>
      <p:bldP spid="364555" grpId="0" animBg="1"/>
      <p:bldP spid="364556" grpId="0" animBg="1"/>
      <p:bldP spid="364557" grpId="0"/>
      <p:bldP spid="36455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图片 3" descr="厄米多项式.emf"/>
          <p:cNvPicPr>
            <a:picLocks noChangeAspect="1"/>
          </p:cNvPicPr>
          <p:nvPr/>
        </p:nvPicPr>
        <p:blipFill>
          <a:blip r:embed="rId3">
            <a:extLst>
              <a:ext uri="{28A0092B-C50C-407E-A947-70E740481C1C}">
                <a14:useLocalDpi xmlns:a14="http://schemas.microsoft.com/office/drawing/2010/main" val="0"/>
              </a:ext>
            </a:extLst>
          </a:blip>
          <a:srcRect l="1845" t="4176" r="45813" b="20297"/>
          <a:stretch>
            <a:fillRect/>
          </a:stretch>
        </p:blipFill>
        <p:spPr bwMode="auto">
          <a:xfrm>
            <a:off x="5786438" y="785813"/>
            <a:ext cx="3357562"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428625" y="785813"/>
            <a:ext cx="5246688" cy="151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ts val="3700"/>
              </a:lnSpc>
              <a:spcBef>
                <a:spcPct val="0"/>
              </a:spcBef>
            </a:pPr>
            <a:r>
              <a:rPr lang="en-US" altLang="zh-CN" sz="2800" dirty="0">
                <a:latin typeface="楷体" panose="02010609060101010101" pitchFamily="49" charset="-122"/>
                <a:ea typeface="楷体" panose="02010609060101010101" pitchFamily="49" charset="-122"/>
              </a:rPr>
              <a:t>(3)</a:t>
            </a:r>
            <a:r>
              <a:rPr lang="en-US" altLang="zh-CN" sz="2800" i="1" dirty="0">
                <a:latin typeface="楷体" panose="02010609060101010101" pitchFamily="49" charset="-122"/>
                <a:ea typeface="楷体" panose="02010609060101010101" pitchFamily="49" charset="-122"/>
              </a:rPr>
              <a:t> </a:t>
            </a:r>
            <a:r>
              <a:rPr lang="en-US" altLang="zh-CN" sz="2800" i="1" dirty="0">
                <a:latin typeface="Times New Roman" pitchFamily="18" charset="0"/>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阶厄米</a:t>
            </a:r>
            <a:r>
              <a:rPr kumimoji="0" lang="zh-CN" altLang="en-US" sz="2800" dirty="0">
                <a:latin typeface="楷体" panose="02010609060101010101" pitchFamily="49" charset="-122"/>
                <a:ea typeface="楷体" panose="02010609060101010101" pitchFamily="49" charset="-122"/>
              </a:rPr>
              <a:t>特</a:t>
            </a:r>
            <a:r>
              <a:rPr lang="zh-CN" altLang="en-US" sz="2800" dirty="0">
                <a:latin typeface="楷体" panose="02010609060101010101" pitchFamily="49" charset="-122"/>
                <a:ea typeface="楷体" panose="02010609060101010101" pitchFamily="49" charset="-122"/>
              </a:rPr>
              <a:t>多项式的零点</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因</a:t>
            </a:r>
            <a:r>
              <a:rPr lang="en-US" altLang="zh-CN" sz="2800" i="1" dirty="0" err="1">
                <a:latin typeface="Times New Roman" pitchFamily="18" charset="0"/>
                <a:ea typeface="楷体" panose="02010609060101010101" pitchFamily="49" charset="-122"/>
              </a:rPr>
              <a:t>H</a:t>
            </a:r>
            <a:r>
              <a:rPr lang="en-US" altLang="zh-CN" sz="2800" i="1" baseline="-25000" dirty="0" err="1">
                <a:latin typeface="Times New Roman" pitchFamily="18" charset="0"/>
                <a:ea typeface="楷体" panose="02010609060101010101" pitchFamily="49" charset="-122"/>
              </a:rPr>
              <a:t>m</a:t>
            </a:r>
            <a:r>
              <a:rPr lang="en-US" altLang="zh-CN" sz="2800" dirty="0">
                <a:latin typeface="Times New Roman" pitchFamily="18" charset="0"/>
                <a:ea typeface="楷体" panose="02010609060101010101" pitchFamily="49" charset="-122"/>
              </a:rPr>
              <a:t>(X)</a:t>
            </a:r>
            <a:r>
              <a:rPr lang="en-US" altLang="zh-CN" sz="2800" i="1" dirty="0">
                <a:latin typeface="Times New Roman" pitchFamily="18" charset="0"/>
                <a:ea typeface="楷体" panose="02010609060101010101" pitchFamily="49" charset="-122"/>
              </a:rPr>
              <a:t>=</a:t>
            </a:r>
            <a:r>
              <a:rPr lang="en-US" altLang="zh-CN" sz="2800" dirty="0">
                <a:latin typeface="Times New Roman" pitchFamily="18" charset="0"/>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有</a:t>
            </a:r>
            <a:r>
              <a:rPr lang="en-US" altLang="zh-CN" sz="2800" i="1" dirty="0">
                <a:latin typeface="Times New Roman" pitchFamily="18" charset="0"/>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个根，故</a:t>
            </a:r>
            <a:r>
              <a:rPr lang="zh-CN" altLang="en-US" sz="2800" i="1" dirty="0">
                <a:latin typeface="楷体" panose="02010609060101010101" pitchFamily="49" charset="-122"/>
                <a:ea typeface="楷体" panose="02010609060101010101" pitchFamily="49" charset="-122"/>
              </a:rPr>
              <a:t> </a:t>
            </a:r>
            <a:r>
              <a:rPr lang="en-US" altLang="zh-CN" sz="2800" i="1" dirty="0">
                <a:latin typeface="Times New Roman" pitchFamily="18" charset="0"/>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阶厄米多项式有</a:t>
            </a:r>
            <a:r>
              <a:rPr lang="en-US" altLang="zh-CN" sz="2800" dirty="0">
                <a:latin typeface="Times New Roman" pitchFamily="18" charset="0"/>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个零点。</a:t>
            </a:r>
          </a:p>
        </p:txBody>
      </p:sp>
      <p:sp>
        <p:nvSpPr>
          <p:cNvPr id="6" name="Rectangle 11"/>
          <p:cNvSpPr>
            <a:spLocks noChangeArrowheads="1"/>
          </p:cNvSpPr>
          <p:nvPr/>
        </p:nvSpPr>
        <p:spPr bwMode="auto">
          <a:xfrm>
            <a:off x="571500" y="2357438"/>
            <a:ext cx="4537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(4)</a:t>
            </a:r>
            <a:r>
              <a:rPr lang="en-US" altLang="zh-CN" sz="2800" i="1" dirty="0">
                <a:latin typeface="楷体" panose="02010609060101010101" pitchFamily="49" charset="-122"/>
                <a:ea typeface="楷体" panose="02010609060101010101" pitchFamily="49" charset="-122"/>
              </a:rPr>
              <a:t> </a:t>
            </a:r>
            <a:r>
              <a:rPr lang="en-US" altLang="zh-CN" sz="2800" i="1" dirty="0">
                <a:latin typeface="Times New Roman" pitchFamily="18" charset="0"/>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阶厄米</a:t>
            </a:r>
            <a:r>
              <a:rPr kumimoji="0" lang="zh-CN" altLang="en-US" sz="2800" dirty="0">
                <a:latin typeface="楷体" panose="02010609060101010101" pitchFamily="49" charset="-122"/>
                <a:ea typeface="楷体" panose="02010609060101010101" pitchFamily="49" charset="-122"/>
              </a:rPr>
              <a:t>特</a:t>
            </a:r>
            <a:r>
              <a:rPr lang="en-US" altLang="zh-CN" sz="2800" dirty="0">
                <a:latin typeface="Times New Roman" pitchFamily="18" charset="0"/>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高斯函数</a:t>
            </a:r>
          </a:p>
        </p:txBody>
      </p:sp>
      <p:graphicFrame>
        <p:nvGraphicFramePr>
          <p:cNvPr id="368642" name="Object 2"/>
          <p:cNvGraphicFramePr>
            <a:graphicFrameLocks noChangeAspect="1"/>
          </p:cNvGraphicFramePr>
          <p:nvPr/>
        </p:nvGraphicFramePr>
        <p:xfrm>
          <a:off x="2000250" y="3000375"/>
          <a:ext cx="2070100" cy="831850"/>
        </p:xfrm>
        <a:graphic>
          <a:graphicData uri="http://schemas.openxmlformats.org/presentationml/2006/ole">
            <mc:AlternateContent xmlns:mc="http://schemas.openxmlformats.org/markup-compatibility/2006">
              <mc:Choice xmlns:v="urn:schemas-microsoft-com:vml" Requires="v">
                <p:oleObj spid="_x0000_s103428" name="公式" r:id="rId4" imgW="761760" imgH="368280" progId="Equation.3">
                  <p:embed/>
                </p:oleObj>
              </mc:Choice>
              <mc:Fallback>
                <p:oleObj name="公式" r:id="rId4" imgW="761760" imgH="368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0" y="3000375"/>
                        <a:ext cx="2070100" cy="83185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3"/>
          <p:cNvSpPr>
            <a:spLocks noChangeArrowheads="1"/>
          </p:cNvSpPr>
          <p:nvPr/>
        </p:nvSpPr>
        <p:spPr bwMode="auto">
          <a:xfrm>
            <a:off x="642938" y="4000500"/>
            <a:ext cx="29908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80000"/>
              </a:lnSpc>
            </a:pP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、基模</a:t>
            </a:r>
            <a:r>
              <a:rPr lang="en-US" altLang="zh-CN" sz="2800" dirty="0">
                <a:latin typeface="楷体" panose="02010609060101010101" pitchFamily="49" charset="-122"/>
                <a:ea typeface="楷体" panose="02010609060101010101" pitchFamily="49" charset="-122"/>
              </a:rPr>
              <a:t>:</a:t>
            </a:r>
            <a:r>
              <a:rPr lang="en-US" altLang="zh-CN" sz="2800" dirty="0">
                <a:latin typeface="Times New Roman" pitchFamily="18" charset="0"/>
              </a:rPr>
              <a:t>  TEM </a:t>
            </a:r>
            <a:r>
              <a:rPr lang="en-US" altLang="zh-CN" sz="2800" baseline="-25000" dirty="0">
                <a:latin typeface="Times New Roman" pitchFamily="18" charset="0"/>
              </a:rPr>
              <a:t>0 0</a:t>
            </a:r>
            <a:endParaRPr lang="en-US" altLang="zh-CN" sz="2800" dirty="0">
              <a:latin typeface="Times New Roman" pitchFamily="18" charset="0"/>
            </a:endParaRPr>
          </a:p>
        </p:txBody>
      </p:sp>
      <p:sp>
        <p:nvSpPr>
          <p:cNvPr id="9" name="Rectangle 14"/>
          <p:cNvSpPr>
            <a:spLocks noChangeArrowheads="1"/>
          </p:cNvSpPr>
          <p:nvPr/>
        </p:nvSpPr>
        <p:spPr bwMode="auto">
          <a:xfrm>
            <a:off x="790575" y="4500563"/>
            <a:ext cx="8353425"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20000"/>
              </a:lnSpc>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当 </a:t>
            </a:r>
            <a:r>
              <a:rPr lang="en-US" altLang="zh-CN" sz="2800" i="1" dirty="0">
                <a:latin typeface="Times New Roman" pitchFamily="18" charset="0"/>
                <a:ea typeface="楷体" panose="02010609060101010101" pitchFamily="49" charset="-122"/>
              </a:rPr>
              <a:t>m = </a:t>
            </a:r>
            <a:r>
              <a:rPr lang="en-US" altLang="zh-CN" sz="2800" dirty="0">
                <a:latin typeface="Times New Roman" pitchFamily="18" charset="0"/>
                <a:ea typeface="楷体" panose="02010609060101010101" pitchFamily="49" charset="-122"/>
              </a:rPr>
              <a:t>0</a:t>
            </a:r>
            <a:r>
              <a:rPr lang="en-US" altLang="zh-CN" sz="2800" i="1" dirty="0">
                <a:latin typeface="Times New Roman" pitchFamily="18" charset="0"/>
                <a:ea typeface="楷体" panose="02010609060101010101" pitchFamily="49" charset="-122"/>
              </a:rPr>
              <a:t>,n = </a:t>
            </a:r>
            <a:r>
              <a:rPr lang="en-US" altLang="zh-CN" sz="2800" dirty="0">
                <a:latin typeface="Times New Roman" pitchFamily="18" charset="0"/>
                <a:ea typeface="楷体" panose="02010609060101010101" pitchFamily="49" charset="-122"/>
              </a:rPr>
              <a:t>0</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时：得出共焦腔基膜（</a:t>
            </a:r>
            <a:r>
              <a:rPr lang="en-US" altLang="zh-CN" sz="2800" dirty="0">
                <a:latin typeface="楷体" panose="02010609060101010101" pitchFamily="49" charset="-122"/>
                <a:ea typeface="楷体" panose="02010609060101010101" pitchFamily="49" charset="-122"/>
              </a:rPr>
              <a:t>TEM</a:t>
            </a:r>
            <a:r>
              <a:rPr lang="en-US" altLang="zh-CN" sz="2800" baseline="-25000" dirty="0">
                <a:latin typeface="楷体" panose="02010609060101010101" pitchFamily="49" charset="-122"/>
                <a:ea typeface="楷体" panose="02010609060101010101" pitchFamily="49" charset="-122"/>
              </a:rPr>
              <a:t>00</a:t>
            </a:r>
            <a:r>
              <a:rPr lang="zh-CN" altLang="en-US" sz="2800" dirty="0">
                <a:latin typeface="楷体" panose="02010609060101010101" pitchFamily="49" charset="-122"/>
                <a:ea typeface="楷体" panose="02010609060101010101" pitchFamily="49" charset="-122"/>
              </a:rPr>
              <a:t>）的场分布函数</a:t>
            </a:r>
            <a:r>
              <a:rPr lang="en-US" altLang="zh-CN" sz="2800" dirty="0">
                <a:latin typeface="楷体" panose="02010609060101010101" pitchFamily="49" charset="-122"/>
                <a:ea typeface="楷体" panose="02010609060101010101" pitchFamily="49" charset="-122"/>
              </a:rPr>
              <a:t>.</a:t>
            </a:r>
          </a:p>
        </p:txBody>
      </p:sp>
      <p:graphicFrame>
        <p:nvGraphicFramePr>
          <p:cNvPr id="368643" name="Object 3"/>
          <p:cNvGraphicFramePr>
            <a:graphicFrameLocks noChangeAspect="1"/>
          </p:cNvGraphicFramePr>
          <p:nvPr/>
        </p:nvGraphicFramePr>
        <p:xfrm>
          <a:off x="857250" y="5643563"/>
          <a:ext cx="3214688" cy="561975"/>
        </p:xfrm>
        <a:graphic>
          <a:graphicData uri="http://schemas.openxmlformats.org/presentationml/2006/ole">
            <mc:AlternateContent xmlns:mc="http://schemas.openxmlformats.org/markup-compatibility/2006">
              <mc:Choice xmlns:v="urn:schemas-microsoft-com:vml" Requires="v">
                <p:oleObj spid="_x0000_s103429" name="公式" r:id="rId6" imgW="1130040" imgH="228600" progId="Equation.3">
                  <p:embed/>
                </p:oleObj>
              </mc:Choice>
              <mc:Fallback>
                <p:oleObj name="公式" r:id="rId6" imgW="113004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250" y="5643563"/>
                        <a:ext cx="3214688" cy="56197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92971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68642"/>
                                        </p:tgtEl>
                                        <p:attrNameLst>
                                          <p:attrName>style.visibility</p:attrName>
                                        </p:attrNameLst>
                                      </p:cBhvr>
                                      <p:to>
                                        <p:strVal val="visible"/>
                                      </p:to>
                                    </p:set>
                                    <p:animEffect transition="in" filter="box(in)">
                                      <p:cBhvr>
                                        <p:cTn id="17" dur="500"/>
                                        <p:tgtEl>
                                          <p:spTgt spid="3686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68643"/>
                                        </p:tgtEl>
                                        <p:attrNameLst>
                                          <p:attrName>style.visibility</p:attrName>
                                        </p:attrNameLst>
                                      </p:cBhvr>
                                      <p:to>
                                        <p:strVal val="visible"/>
                                      </p:to>
                                    </p:set>
                                    <p:animEffect transition="in" filter="box(in)">
                                      <p:cBhvr>
                                        <p:cTn id="32" dur="500"/>
                                        <p:tgtEl>
                                          <p:spTgt spid="368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9666" name="Object 2"/>
          <p:cNvGraphicFramePr>
            <a:graphicFrameLocks noChangeAspect="1"/>
          </p:cNvGraphicFramePr>
          <p:nvPr/>
        </p:nvGraphicFramePr>
        <p:xfrm>
          <a:off x="714375" y="857250"/>
          <a:ext cx="5334000" cy="1093788"/>
        </p:xfrm>
        <a:graphic>
          <a:graphicData uri="http://schemas.openxmlformats.org/presentationml/2006/ole">
            <mc:AlternateContent xmlns:mc="http://schemas.openxmlformats.org/markup-compatibility/2006">
              <mc:Choice xmlns:v="urn:schemas-microsoft-com:vml" Requires="v">
                <p:oleObj spid="_x0000_s104453" name="公式" r:id="rId3" imgW="1739880" imgH="393480" progId="Equation.3">
                  <p:embed/>
                </p:oleObj>
              </mc:Choice>
              <mc:Fallback>
                <p:oleObj name="公式" r:id="rId3" imgW="17398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857250"/>
                        <a:ext cx="5334000" cy="1093788"/>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17"/>
          <p:cNvSpPr>
            <a:spLocks noChangeArrowheads="1"/>
          </p:cNvSpPr>
          <p:nvPr/>
        </p:nvSpPr>
        <p:spPr bwMode="auto">
          <a:xfrm>
            <a:off x="4714875" y="1143000"/>
            <a:ext cx="1296988" cy="647700"/>
          </a:xfrm>
          <a:prstGeom prst="rect">
            <a:avLst/>
          </a:prstGeom>
          <a:noFill/>
          <a:ln w="38100">
            <a:solidFill>
              <a:srgbClr val="FF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6" name="AutoShape 20"/>
          <p:cNvSpPr>
            <a:spLocks noChangeArrowheads="1"/>
          </p:cNvSpPr>
          <p:nvPr/>
        </p:nvSpPr>
        <p:spPr bwMode="auto">
          <a:xfrm>
            <a:off x="6000750" y="1214438"/>
            <a:ext cx="719138" cy="215900"/>
          </a:xfrm>
          <a:prstGeom prst="rightArrow">
            <a:avLst>
              <a:gd name="adj1" fmla="val 50000"/>
              <a:gd name="adj2" fmla="val 83272"/>
            </a:avLst>
          </a:prstGeom>
          <a:solidFill>
            <a:srgbClr val="FFCC00"/>
          </a:solidFill>
          <a:ln w="9525" algn="ctr">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7" name="Text Box 19"/>
          <p:cNvSpPr txBox="1">
            <a:spLocks noChangeArrowheads="1"/>
          </p:cNvSpPr>
          <p:nvPr/>
        </p:nvSpPr>
        <p:spPr bwMode="auto">
          <a:xfrm>
            <a:off x="6715125" y="642938"/>
            <a:ext cx="20875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400" dirty="0">
                <a:latin typeface="Times New Roman" pitchFamily="18" charset="0"/>
                <a:ea typeface="楷体" panose="02010609060101010101" pitchFamily="49" charset="-122"/>
              </a:rPr>
              <a:t>基模在镜面上分布为高斯型</a:t>
            </a:r>
            <a:endParaRPr lang="zh-CN" altLang="en-US" sz="2400" dirty="0">
              <a:latin typeface="Times New Roman" pitchFamily="18" charset="0"/>
            </a:endParaRPr>
          </a:p>
        </p:txBody>
      </p:sp>
      <p:sp>
        <p:nvSpPr>
          <p:cNvPr id="8" name="Rectangle 13"/>
          <p:cNvSpPr>
            <a:spLocks noChangeArrowheads="1"/>
          </p:cNvSpPr>
          <p:nvPr/>
        </p:nvSpPr>
        <p:spPr bwMode="auto">
          <a:xfrm>
            <a:off x="642938" y="2143125"/>
            <a:ext cx="52562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分布特点：腔轴上最强，离腔轴距离</a:t>
            </a:r>
            <a:r>
              <a:rPr lang="en-US" altLang="zh-CN" sz="2800" dirty="0">
                <a:latin typeface="楷体" panose="02010609060101010101" pitchFamily="49" charset="-122"/>
                <a:ea typeface="楷体" panose="02010609060101010101" pitchFamily="49" charset="-122"/>
              </a:rPr>
              <a:t>r </a:t>
            </a:r>
            <a:r>
              <a:rPr lang="zh-CN" altLang="en-US" sz="2800" dirty="0">
                <a:latin typeface="楷体" panose="02010609060101010101" pitchFamily="49" charset="-122"/>
                <a:ea typeface="楷体" panose="02010609060101010101" pitchFamily="49" charset="-122"/>
              </a:rPr>
              <a:t>增大，光强将减弱。</a:t>
            </a:r>
            <a:endParaRPr lang="zh-CN" altLang="en-US" sz="2800" baseline="-25000" dirty="0">
              <a:latin typeface="楷体" panose="02010609060101010101" pitchFamily="49" charset="-122"/>
              <a:ea typeface="楷体" panose="02010609060101010101" pitchFamily="49" charset="-122"/>
            </a:endParaRPr>
          </a:p>
        </p:txBody>
      </p:sp>
      <p:pic>
        <p:nvPicPr>
          <p:cNvPr id="12297" name="图片 9" descr="基模.emf"/>
          <p:cNvPicPr>
            <a:picLocks noChangeAspect="1"/>
          </p:cNvPicPr>
          <p:nvPr/>
        </p:nvPicPr>
        <p:blipFill>
          <a:blip r:embed="rId5">
            <a:extLst>
              <a:ext uri="{28A0092B-C50C-407E-A947-70E740481C1C}">
                <a14:useLocalDpi xmlns:a14="http://schemas.microsoft.com/office/drawing/2010/main" val="0"/>
              </a:ext>
            </a:extLst>
          </a:blip>
          <a:srcRect l="8594" t="4143" r="58594" b="25880"/>
          <a:stretch>
            <a:fillRect/>
          </a:stretch>
        </p:blipFill>
        <p:spPr bwMode="auto">
          <a:xfrm>
            <a:off x="6072188" y="1500188"/>
            <a:ext cx="3071812"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图片 10" descr="基模_guangban1.emf"/>
          <p:cNvPicPr>
            <a:picLocks noChangeAspect="1"/>
          </p:cNvPicPr>
          <p:nvPr/>
        </p:nvPicPr>
        <p:blipFill>
          <a:blip r:embed="rId6">
            <a:extLst>
              <a:ext uri="{28A0092B-C50C-407E-A947-70E740481C1C}">
                <a14:useLocalDpi xmlns:a14="http://schemas.microsoft.com/office/drawing/2010/main" val="0"/>
              </a:ext>
            </a:extLst>
          </a:blip>
          <a:srcRect l="7079" t="2663" r="50000" b="36076"/>
          <a:stretch>
            <a:fillRect/>
          </a:stretch>
        </p:blipFill>
        <p:spPr bwMode="auto">
          <a:xfrm>
            <a:off x="6286500" y="4071938"/>
            <a:ext cx="2643188"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ChangeArrowheads="1"/>
          </p:cNvSpPr>
          <p:nvPr/>
        </p:nvSpPr>
        <p:spPr bwMode="auto">
          <a:xfrm>
            <a:off x="571500" y="3286125"/>
            <a:ext cx="52482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80000"/>
              </a:lnSpc>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基模在镜面上的光斑半径</a:t>
            </a:r>
          </a:p>
        </p:txBody>
      </p:sp>
      <p:sp>
        <p:nvSpPr>
          <p:cNvPr id="13" name="Rectangle 7"/>
          <p:cNvSpPr>
            <a:spLocks noChangeArrowheads="1"/>
          </p:cNvSpPr>
          <p:nvPr/>
        </p:nvSpPr>
        <p:spPr bwMode="auto">
          <a:xfrm>
            <a:off x="857250" y="3786188"/>
            <a:ext cx="4535488" cy="94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05000"/>
              </a:lnSpc>
            </a:pP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、场振幅下降为中心的</a:t>
            </a:r>
            <a:r>
              <a:rPr lang="en-US" altLang="zh-CN" sz="2800" dirty="0">
                <a:latin typeface="Times New Roman" pitchFamily="18" charset="0"/>
                <a:ea typeface="楷体" panose="02010609060101010101" pitchFamily="49" charset="-122"/>
              </a:rPr>
              <a:t>1/</a:t>
            </a:r>
            <a:r>
              <a:rPr lang="en-US" altLang="zh-CN" sz="2800" i="1" dirty="0">
                <a:latin typeface="Times New Roman" pitchFamily="18" charset="0"/>
                <a:ea typeface="楷体" panose="02010609060101010101" pitchFamily="49" charset="-122"/>
              </a:rPr>
              <a:t>e</a:t>
            </a:r>
            <a:r>
              <a:rPr lang="zh-CN" altLang="en-US" sz="2800" dirty="0">
                <a:latin typeface="楷体" panose="02010609060101010101" pitchFamily="49" charset="-122"/>
                <a:ea typeface="楷体" panose="02010609060101010101" pitchFamily="49" charset="-122"/>
              </a:rPr>
              <a:t>时对应的光斑半径</a:t>
            </a:r>
            <a:r>
              <a:rPr lang="en-US" altLang="zh-CN" sz="2800" i="1" dirty="0" err="1">
                <a:latin typeface="楷体" panose="02010609060101010101" pitchFamily="49" charset="-122"/>
                <a:ea typeface="楷体" panose="02010609060101010101" pitchFamily="49" charset="-122"/>
              </a:rPr>
              <a:t>W</a:t>
            </a:r>
            <a:r>
              <a:rPr lang="en-US" altLang="zh-CN" sz="2800" baseline="-25000" dirty="0" err="1">
                <a:latin typeface="楷体" panose="02010609060101010101" pitchFamily="49" charset="-122"/>
                <a:ea typeface="楷体" panose="02010609060101010101" pitchFamily="49" charset="-122"/>
              </a:rPr>
              <a:t>os</a:t>
            </a:r>
            <a:endParaRPr lang="en-US" altLang="zh-CN" sz="2800" baseline="-25000" dirty="0">
              <a:latin typeface="楷体" panose="02010609060101010101" pitchFamily="49" charset="-122"/>
              <a:ea typeface="楷体" panose="02010609060101010101" pitchFamily="49" charset="-122"/>
            </a:endParaRPr>
          </a:p>
        </p:txBody>
      </p:sp>
      <p:graphicFrame>
        <p:nvGraphicFramePr>
          <p:cNvPr id="369667" name="Object 3"/>
          <p:cNvGraphicFramePr>
            <a:graphicFrameLocks noChangeAspect="1"/>
          </p:cNvGraphicFramePr>
          <p:nvPr/>
        </p:nvGraphicFramePr>
        <p:xfrm>
          <a:off x="357188" y="4857750"/>
          <a:ext cx="3960812" cy="949325"/>
        </p:xfrm>
        <a:graphic>
          <a:graphicData uri="http://schemas.openxmlformats.org/presentationml/2006/ole">
            <mc:AlternateContent xmlns:mc="http://schemas.openxmlformats.org/markup-compatibility/2006">
              <mc:Choice xmlns:v="urn:schemas-microsoft-com:vml" Requires="v">
                <p:oleObj spid="_x0000_s104454" name="公式" r:id="rId7" imgW="1777680" imgH="469800" progId="Equation.3">
                  <p:embed/>
                </p:oleObj>
              </mc:Choice>
              <mc:Fallback>
                <p:oleObj name="公式" r:id="rId7" imgW="1777680" imgH="469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8" y="4857750"/>
                        <a:ext cx="3960812" cy="94932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668" name="Object 4"/>
          <p:cNvGraphicFramePr>
            <a:graphicFrameLocks noChangeAspect="1"/>
          </p:cNvGraphicFramePr>
          <p:nvPr/>
        </p:nvGraphicFramePr>
        <p:xfrm>
          <a:off x="4572000" y="4929188"/>
          <a:ext cx="1895475" cy="795337"/>
        </p:xfrm>
        <a:graphic>
          <a:graphicData uri="http://schemas.openxmlformats.org/presentationml/2006/ole">
            <mc:AlternateContent xmlns:mc="http://schemas.openxmlformats.org/markup-compatibility/2006">
              <mc:Choice xmlns:v="urn:schemas-microsoft-com:vml" Requires="v">
                <p:oleObj spid="_x0000_s104455" name="公式" r:id="rId9" imgW="850680" imgH="393480" progId="Equation.3">
                  <p:embed/>
                </p:oleObj>
              </mc:Choice>
              <mc:Fallback>
                <p:oleObj name="公式" r:id="rId9" imgW="85068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4929188"/>
                        <a:ext cx="1895475" cy="795337"/>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291615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9666"/>
                                        </p:tgtEl>
                                        <p:attrNameLst>
                                          <p:attrName>style.visibility</p:attrName>
                                        </p:attrNameLst>
                                      </p:cBhvr>
                                      <p:to>
                                        <p:strVal val="visible"/>
                                      </p:to>
                                    </p:set>
                                    <p:animEffect transition="in" filter="checkerboard(across)">
                                      <p:cBhvr>
                                        <p:cTn id="7" dur="500"/>
                                        <p:tgtEl>
                                          <p:spTgt spid="369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29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ox(in)">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ox(in)">
                                      <p:cBhvr>
                                        <p:cTn id="44" dur="500"/>
                                        <p:tgtEl>
                                          <p:spTgt spid="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nodeType="clickEffect">
                                  <p:stCondLst>
                                    <p:cond delay="0"/>
                                  </p:stCondLst>
                                  <p:childTnLst>
                                    <p:set>
                                      <p:cBhvr>
                                        <p:cTn id="48" dur="1" fill="hold">
                                          <p:stCondLst>
                                            <p:cond delay="0"/>
                                          </p:stCondLst>
                                        </p:cTn>
                                        <p:tgtEl>
                                          <p:spTgt spid="369667"/>
                                        </p:tgtEl>
                                        <p:attrNameLst>
                                          <p:attrName>style.visibility</p:attrName>
                                        </p:attrNameLst>
                                      </p:cBhvr>
                                      <p:to>
                                        <p:strVal val="visible"/>
                                      </p:to>
                                    </p:set>
                                    <p:animEffect transition="in" filter="checkerboard(across)">
                                      <p:cBhvr>
                                        <p:cTn id="49" dur="500"/>
                                        <p:tgtEl>
                                          <p:spTgt spid="36966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nodeType="clickEffect">
                                  <p:stCondLst>
                                    <p:cond delay="0"/>
                                  </p:stCondLst>
                                  <p:childTnLst>
                                    <p:set>
                                      <p:cBhvr>
                                        <p:cTn id="53" dur="1" fill="hold">
                                          <p:stCondLst>
                                            <p:cond delay="0"/>
                                          </p:stCondLst>
                                        </p:cTn>
                                        <p:tgtEl>
                                          <p:spTgt spid="369668"/>
                                        </p:tgtEl>
                                        <p:attrNameLst>
                                          <p:attrName>style.visibility</p:attrName>
                                        </p:attrNameLst>
                                      </p:cBhvr>
                                      <p:to>
                                        <p:strVal val="visible"/>
                                      </p:to>
                                    </p:set>
                                    <p:animEffect transition="in" filter="checkerboard(across)">
                                      <p:cBhvr>
                                        <p:cTn id="54" dur="500"/>
                                        <p:tgtEl>
                                          <p:spTgt spid="36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12" grpId="0"/>
      <p:bldP spid="1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81" name="Rectangle 13"/>
          <p:cNvSpPr>
            <a:spLocks noChangeArrowheads="1"/>
          </p:cNvSpPr>
          <p:nvPr/>
        </p:nvSpPr>
        <p:spPr bwMode="auto">
          <a:xfrm>
            <a:off x="500063" y="2214563"/>
            <a:ext cx="799306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80000"/>
              </a:lnSpc>
            </a:pPr>
            <a:r>
              <a:rPr lang="en-US" altLang="zh-CN" sz="2800" dirty="0">
                <a:latin typeface="楷体" panose="02010609060101010101" pitchFamily="49" charset="-122"/>
                <a:ea typeface="楷体" panose="02010609060101010101" pitchFamily="49" charset="-122"/>
              </a:rPr>
              <a:t>b</a:t>
            </a:r>
            <a:r>
              <a:rPr lang="zh-CN" altLang="en-US" sz="2800" dirty="0">
                <a:latin typeface="楷体" panose="02010609060101010101" pitchFamily="49" charset="-122"/>
                <a:ea typeface="楷体" panose="02010609060101010101" pitchFamily="49" charset="-122"/>
              </a:rPr>
              <a:t>、光强下降为中心的</a:t>
            </a:r>
            <a:r>
              <a:rPr lang="en-US" altLang="zh-CN" sz="2800" dirty="0">
                <a:latin typeface="Times New Roman" pitchFamily="18" charset="0"/>
                <a:ea typeface="楷体" panose="02010609060101010101" pitchFamily="49" charset="-122"/>
              </a:rPr>
              <a:t>1/</a:t>
            </a:r>
            <a:r>
              <a:rPr lang="en-US" altLang="zh-CN" sz="2800" i="1" dirty="0">
                <a:latin typeface="Times New Roman" pitchFamily="18" charset="0"/>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时对应的光斑半径</a:t>
            </a:r>
            <a:r>
              <a:rPr lang="en-US" altLang="zh-CN" sz="2800" i="1" dirty="0" err="1">
                <a:latin typeface="Times New Roman" pitchFamily="18" charset="0"/>
                <a:ea typeface="楷体" panose="02010609060101010101" pitchFamily="49" charset="-122"/>
              </a:rPr>
              <a:t>W’</a:t>
            </a:r>
            <a:r>
              <a:rPr lang="en-US" altLang="zh-CN" sz="2800" baseline="-25000" dirty="0" err="1">
                <a:latin typeface="Times New Roman" pitchFamily="18" charset="0"/>
                <a:ea typeface="楷体" panose="02010609060101010101" pitchFamily="49" charset="-122"/>
              </a:rPr>
              <a:t>os</a:t>
            </a:r>
            <a:endParaRPr lang="en-US" altLang="zh-CN" sz="2800" baseline="-25000" dirty="0">
              <a:latin typeface="Times New Roman" pitchFamily="18" charset="0"/>
              <a:ea typeface="楷体" panose="02010609060101010101" pitchFamily="49" charset="-122"/>
            </a:endParaRPr>
          </a:p>
        </p:txBody>
      </p:sp>
      <p:graphicFrame>
        <p:nvGraphicFramePr>
          <p:cNvPr id="365582" name="Object 14"/>
          <p:cNvGraphicFramePr>
            <a:graphicFrameLocks noChangeAspect="1"/>
          </p:cNvGraphicFramePr>
          <p:nvPr/>
        </p:nvGraphicFramePr>
        <p:xfrm>
          <a:off x="1928813" y="2786063"/>
          <a:ext cx="4978400" cy="962025"/>
        </p:xfrm>
        <a:graphic>
          <a:graphicData uri="http://schemas.openxmlformats.org/presentationml/2006/ole">
            <mc:AlternateContent xmlns:mc="http://schemas.openxmlformats.org/markup-compatibility/2006">
              <mc:Choice xmlns:v="urn:schemas-microsoft-com:vml" Requires="v">
                <p:oleObj spid="_x0000_s105477" name="公式" r:id="rId3" imgW="2082600" imgH="444240" progId="Equation.3">
                  <p:embed/>
                </p:oleObj>
              </mc:Choice>
              <mc:Fallback>
                <p:oleObj name="公式" r:id="rId3" imgW="208260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2786063"/>
                        <a:ext cx="4978400" cy="96202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5583" name="Rectangle 15"/>
          <p:cNvSpPr>
            <a:spLocks noChangeArrowheads="1"/>
          </p:cNvSpPr>
          <p:nvPr/>
        </p:nvSpPr>
        <p:spPr bwMode="auto">
          <a:xfrm>
            <a:off x="357188" y="4143375"/>
            <a:ext cx="842486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80000"/>
              </a:lnSpc>
            </a:pP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用</a:t>
            </a:r>
            <a:r>
              <a:rPr lang="en-US" altLang="zh-CN" sz="2800" i="1" dirty="0" err="1">
                <a:latin typeface="Times New Roman" pitchFamily="18" charset="0"/>
                <a:ea typeface="楷体" panose="02010609060101010101" pitchFamily="49" charset="-122"/>
              </a:rPr>
              <a:t>W</a:t>
            </a:r>
            <a:r>
              <a:rPr lang="en-US" altLang="zh-CN" sz="2800" baseline="-25000" dirty="0" err="1">
                <a:latin typeface="Times New Roman" pitchFamily="18" charset="0"/>
                <a:ea typeface="楷体" panose="02010609060101010101" pitchFamily="49" charset="-122"/>
              </a:rPr>
              <a:t>os</a:t>
            </a:r>
            <a:r>
              <a:rPr lang="zh-CN" altLang="en-US" sz="2800" dirty="0">
                <a:latin typeface="楷体" panose="02010609060101010101" pitchFamily="49" charset="-122"/>
                <a:ea typeface="楷体" panose="02010609060101010101" pitchFamily="49" charset="-122"/>
              </a:rPr>
              <a:t>表示的镜面上的模场分布</a:t>
            </a:r>
          </a:p>
        </p:txBody>
      </p:sp>
      <p:graphicFrame>
        <p:nvGraphicFramePr>
          <p:cNvPr id="365584" name="Object 16"/>
          <p:cNvGraphicFramePr>
            <a:graphicFrameLocks noChangeAspect="1"/>
          </p:cNvGraphicFramePr>
          <p:nvPr/>
        </p:nvGraphicFramePr>
        <p:xfrm>
          <a:off x="857250" y="4857750"/>
          <a:ext cx="6985000" cy="1160463"/>
        </p:xfrm>
        <a:graphic>
          <a:graphicData uri="http://schemas.openxmlformats.org/presentationml/2006/ole">
            <mc:AlternateContent xmlns:mc="http://schemas.openxmlformats.org/markup-compatibility/2006">
              <mc:Choice xmlns:v="urn:schemas-microsoft-com:vml" Requires="v">
                <p:oleObj spid="_x0000_s105478" name="公式" r:id="rId5" imgW="2717640" imgH="545760" progId="Equation.3">
                  <p:embed/>
                </p:oleObj>
              </mc:Choice>
              <mc:Fallback>
                <p:oleObj name="公式" r:id="rId5" imgW="2717640" imgH="545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50" y="4857750"/>
                        <a:ext cx="6985000" cy="116046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AutoShape 11"/>
          <p:cNvSpPr>
            <a:spLocks noChangeArrowheads="1"/>
          </p:cNvSpPr>
          <p:nvPr/>
        </p:nvSpPr>
        <p:spPr bwMode="auto">
          <a:xfrm>
            <a:off x="928688" y="1285875"/>
            <a:ext cx="288925" cy="288925"/>
          </a:xfrm>
          <a:prstGeom prst="rightArrow">
            <a:avLst>
              <a:gd name="adj1" fmla="val 50000"/>
              <a:gd name="adj2" fmla="val 25000"/>
            </a:avLst>
          </a:prstGeom>
          <a:solidFill>
            <a:srgbClr val="FFFF00"/>
          </a:solidFill>
          <a:ln w="38100">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65585" name="Object 17"/>
          <p:cNvGraphicFramePr>
            <a:graphicFrameLocks noChangeAspect="1"/>
          </p:cNvGraphicFramePr>
          <p:nvPr/>
        </p:nvGraphicFramePr>
        <p:xfrm>
          <a:off x="1428750" y="1000125"/>
          <a:ext cx="3197225" cy="896938"/>
        </p:xfrm>
        <a:graphic>
          <a:graphicData uri="http://schemas.openxmlformats.org/presentationml/2006/ole">
            <mc:AlternateContent xmlns:mc="http://schemas.openxmlformats.org/markup-compatibility/2006">
              <mc:Choice xmlns:v="urn:schemas-microsoft-com:vml" Requires="v">
                <p:oleObj spid="_x0000_s105479" name="公式" r:id="rId7" imgW="1434960" imgH="444240" progId="Equation.3">
                  <p:embed/>
                </p:oleObj>
              </mc:Choice>
              <mc:Fallback>
                <p:oleObj name="公式" r:id="rId7" imgW="143496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750" y="1000125"/>
                        <a:ext cx="3197225" cy="896938"/>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4"/>
          <p:cNvSpPr>
            <a:spLocks noChangeArrowheads="1"/>
          </p:cNvSpPr>
          <p:nvPr/>
        </p:nvSpPr>
        <p:spPr bwMode="auto">
          <a:xfrm>
            <a:off x="4929188" y="642938"/>
            <a:ext cx="345598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镜面上基模光斑尺寸只与腔长有关，与反射镜大小无关</a:t>
            </a:r>
            <a:r>
              <a:rPr lang="en-US" altLang="zh-CN" sz="2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727774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65585"/>
                                        </p:tgtEl>
                                        <p:attrNameLst>
                                          <p:attrName>style.visibility</p:attrName>
                                        </p:attrNameLst>
                                      </p:cBhvr>
                                      <p:to>
                                        <p:strVal val="visible"/>
                                      </p:to>
                                    </p:set>
                                    <p:animEffect transition="in" filter="checkerboard(across)">
                                      <p:cBhvr>
                                        <p:cTn id="12" dur="500"/>
                                        <p:tgtEl>
                                          <p:spTgt spid="3655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5581"/>
                                        </p:tgtEl>
                                        <p:attrNameLst>
                                          <p:attrName>style.visibility</p:attrName>
                                        </p:attrNameLst>
                                      </p:cBhvr>
                                      <p:to>
                                        <p:strVal val="visible"/>
                                      </p:to>
                                    </p:set>
                                    <p:animEffect transition="in" filter="box(in)">
                                      <p:cBhvr>
                                        <p:cTn id="22" dur="500"/>
                                        <p:tgtEl>
                                          <p:spTgt spid="3655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65582"/>
                                        </p:tgtEl>
                                        <p:attrNameLst>
                                          <p:attrName>style.visibility</p:attrName>
                                        </p:attrNameLst>
                                      </p:cBhvr>
                                      <p:to>
                                        <p:strVal val="visible"/>
                                      </p:to>
                                    </p:set>
                                    <p:animEffect transition="in" filter="checkerboard(across)">
                                      <p:cBhvr>
                                        <p:cTn id="27" dur="500"/>
                                        <p:tgtEl>
                                          <p:spTgt spid="3655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65583"/>
                                        </p:tgtEl>
                                        <p:attrNameLst>
                                          <p:attrName>style.visibility</p:attrName>
                                        </p:attrNameLst>
                                      </p:cBhvr>
                                      <p:to>
                                        <p:strVal val="visible"/>
                                      </p:to>
                                    </p:set>
                                    <p:animEffect transition="in" filter="box(in)">
                                      <p:cBhvr>
                                        <p:cTn id="32" dur="500"/>
                                        <p:tgtEl>
                                          <p:spTgt spid="3655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65584"/>
                                        </p:tgtEl>
                                        <p:attrNameLst>
                                          <p:attrName>style.visibility</p:attrName>
                                        </p:attrNameLst>
                                      </p:cBhvr>
                                      <p:to>
                                        <p:strVal val="visible"/>
                                      </p:to>
                                    </p:set>
                                    <p:animEffect transition="in" filter="box(in)">
                                      <p:cBhvr>
                                        <p:cTn id="37" dur="500"/>
                                        <p:tgtEl>
                                          <p:spTgt spid="365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81" grpId="0"/>
      <p:bldP spid="365583" grpId="0"/>
      <p:bldP spid="6" grpId="0" animBg="1"/>
      <p:bldP spid="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8" name="Rectangle 6"/>
          <p:cNvSpPr>
            <a:spLocks noChangeArrowheads="1"/>
          </p:cNvSpPr>
          <p:nvPr/>
        </p:nvSpPr>
        <p:spPr bwMode="auto">
          <a:xfrm>
            <a:off x="285750" y="428625"/>
            <a:ext cx="280828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80000"/>
              </a:lnSpc>
            </a:pPr>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、高阶横模</a:t>
            </a:r>
          </a:p>
        </p:txBody>
      </p:sp>
      <p:graphicFrame>
        <p:nvGraphicFramePr>
          <p:cNvPr id="351239" name="Object 7"/>
          <p:cNvGraphicFramePr>
            <a:graphicFrameLocks noChangeAspect="1"/>
          </p:cNvGraphicFramePr>
          <p:nvPr/>
        </p:nvGraphicFramePr>
        <p:xfrm>
          <a:off x="1214438" y="1071563"/>
          <a:ext cx="1382712" cy="446087"/>
        </p:xfrm>
        <a:graphic>
          <a:graphicData uri="http://schemas.openxmlformats.org/presentationml/2006/ole">
            <mc:AlternateContent xmlns:mc="http://schemas.openxmlformats.org/markup-compatibility/2006">
              <mc:Choice xmlns:v="urn:schemas-microsoft-com:vml" Requires="v">
                <p:oleObj spid="_x0000_s106505" name="公式" r:id="rId3" imgW="520560" imgH="203040" progId="Equation.3">
                  <p:embed/>
                </p:oleObj>
              </mc:Choice>
              <mc:Fallback>
                <p:oleObj name="公式" r:id="rId3" imgW="5205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071563"/>
                        <a:ext cx="1382712" cy="44608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1240" name="Rectangle 8"/>
          <p:cNvSpPr>
            <a:spLocks noChangeArrowheads="1"/>
          </p:cNvSpPr>
          <p:nvPr/>
        </p:nvSpPr>
        <p:spPr bwMode="auto">
          <a:xfrm>
            <a:off x="142875" y="1143000"/>
            <a:ext cx="90011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80000"/>
              </a:lnSpc>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当         时</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镜面上的场分布</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用       表示。</a:t>
            </a:r>
          </a:p>
        </p:txBody>
      </p:sp>
      <p:graphicFrame>
        <p:nvGraphicFramePr>
          <p:cNvPr id="351241" name="Object 9"/>
          <p:cNvGraphicFramePr>
            <a:graphicFrameLocks noChangeAspect="1"/>
          </p:cNvGraphicFramePr>
          <p:nvPr/>
        </p:nvGraphicFramePr>
        <p:xfrm>
          <a:off x="6643688" y="1143000"/>
          <a:ext cx="1247775" cy="501650"/>
        </p:xfrm>
        <a:graphic>
          <a:graphicData uri="http://schemas.openxmlformats.org/presentationml/2006/ole">
            <mc:AlternateContent xmlns:mc="http://schemas.openxmlformats.org/markup-compatibility/2006">
              <mc:Choice xmlns:v="urn:schemas-microsoft-com:vml" Requires="v">
                <p:oleObj spid="_x0000_s106506" name="公式" r:id="rId5" imgW="469800" imgH="228600" progId="Equation.3">
                  <p:embed/>
                </p:oleObj>
              </mc:Choice>
              <mc:Fallback>
                <p:oleObj name="公式" r:id="rId5" imgW="4698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3688" y="1143000"/>
                        <a:ext cx="1247775" cy="50165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1242" name="Rectangle 10"/>
          <p:cNvSpPr>
            <a:spLocks noChangeArrowheads="1"/>
          </p:cNvSpPr>
          <p:nvPr/>
        </p:nvSpPr>
        <p:spPr bwMode="auto">
          <a:xfrm>
            <a:off x="214313" y="1785938"/>
            <a:ext cx="489743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80000"/>
              </a:lnSpc>
            </a:pPr>
            <a:r>
              <a:rPr lang="en-US" altLang="zh-CN" sz="2800" dirty="0">
                <a:latin typeface="楷体" panose="02010609060101010101" pitchFamily="49" charset="-122"/>
                <a:ea typeface="楷体" panose="02010609060101010101" pitchFamily="49" charset="-122"/>
              </a:rPr>
              <a:t>(2) </a:t>
            </a:r>
            <a:r>
              <a:rPr lang="zh-CN" altLang="en-US" sz="2800" dirty="0">
                <a:latin typeface="楷体" panose="02010609060101010101" pitchFamily="49" charset="-122"/>
                <a:ea typeface="楷体" panose="02010609060101010101" pitchFamily="49" charset="-122"/>
              </a:rPr>
              <a:t>最初几阶横模的分布函数</a:t>
            </a:r>
          </a:p>
        </p:txBody>
      </p:sp>
      <p:graphicFrame>
        <p:nvGraphicFramePr>
          <p:cNvPr id="351243" name="Object 11"/>
          <p:cNvGraphicFramePr>
            <a:graphicFrameLocks noChangeAspect="1"/>
          </p:cNvGraphicFramePr>
          <p:nvPr/>
        </p:nvGraphicFramePr>
        <p:xfrm>
          <a:off x="928688" y="2428875"/>
          <a:ext cx="7353300" cy="512763"/>
        </p:xfrm>
        <a:graphic>
          <a:graphicData uri="http://schemas.openxmlformats.org/presentationml/2006/ole">
            <mc:AlternateContent xmlns:mc="http://schemas.openxmlformats.org/markup-compatibility/2006">
              <mc:Choice xmlns:v="urn:schemas-microsoft-com:vml" Requires="v">
                <p:oleObj spid="_x0000_s106507" name="公式" r:id="rId7" imgW="3225600" imgH="241200" progId="Equation.3">
                  <p:embed/>
                </p:oleObj>
              </mc:Choice>
              <mc:Fallback>
                <p:oleObj name="公式" r:id="rId7" imgW="322560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688" y="2428875"/>
                        <a:ext cx="7353300" cy="51276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1244" name="Object 12"/>
          <p:cNvGraphicFramePr>
            <a:graphicFrameLocks noChangeAspect="1"/>
          </p:cNvGraphicFramePr>
          <p:nvPr/>
        </p:nvGraphicFramePr>
        <p:xfrm>
          <a:off x="1000125" y="3214688"/>
          <a:ext cx="3384550" cy="931862"/>
        </p:xfrm>
        <a:graphic>
          <a:graphicData uri="http://schemas.openxmlformats.org/presentationml/2006/ole">
            <mc:AlternateContent xmlns:mc="http://schemas.openxmlformats.org/markup-compatibility/2006">
              <mc:Choice xmlns:v="urn:schemas-microsoft-com:vml" Requires="v">
                <p:oleObj spid="_x0000_s106508" name="公式" r:id="rId9" imgW="1333440" imgH="393480" progId="Equation.3">
                  <p:embed/>
                </p:oleObj>
              </mc:Choice>
              <mc:Fallback>
                <p:oleObj name="公式" r:id="rId9" imgW="133344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125" y="3214688"/>
                        <a:ext cx="3384550" cy="93186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1245" name="Object 13"/>
          <p:cNvGraphicFramePr>
            <a:graphicFrameLocks noChangeAspect="1"/>
          </p:cNvGraphicFramePr>
          <p:nvPr/>
        </p:nvGraphicFramePr>
        <p:xfrm>
          <a:off x="4643438" y="3143250"/>
          <a:ext cx="3600450" cy="981075"/>
        </p:xfrm>
        <a:graphic>
          <a:graphicData uri="http://schemas.openxmlformats.org/presentationml/2006/ole">
            <mc:AlternateContent xmlns:mc="http://schemas.openxmlformats.org/markup-compatibility/2006">
              <mc:Choice xmlns:v="urn:schemas-microsoft-com:vml" Requires="v">
                <p:oleObj spid="_x0000_s106509" name="公式" r:id="rId11" imgW="1346040" imgH="393480" progId="Equation.3">
                  <p:embed/>
                </p:oleObj>
              </mc:Choice>
              <mc:Fallback>
                <p:oleObj name="公式" r:id="rId11" imgW="134604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3438" y="3143250"/>
                        <a:ext cx="3600450" cy="9810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1246" name="Object 14"/>
          <p:cNvGraphicFramePr>
            <a:graphicFrameLocks noChangeAspect="1"/>
          </p:cNvGraphicFramePr>
          <p:nvPr/>
        </p:nvGraphicFramePr>
        <p:xfrm>
          <a:off x="571500" y="4500563"/>
          <a:ext cx="4276725" cy="808037"/>
        </p:xfrm>
        <a:graphic>
          <a:graphicData uri="http://schemas.openxmlformats.org/presentationml/2006/ole">
            <mc:AlternateContent xmlns:mc="http://schemas.openxmlformats.org/markup-compatibility/2006">
              <mc:Choice xmlns:v="urn:schemas-microsoft-com:vml" Requires="v">
                <p:oleObj spid="_x0000_s106510" name="公式" r:id="rId13" imgW="1942920" imgH="393480" progId="Equation.3">
                  <p:embed/>
                </p:oleObj>
              </mc:Choice>
              <mc:Fallback>
                <p:oleObj name="公式" r:id="rId13" imgW="1942920" imgH="393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 y="4500563"/>
                        <a:ext cx="4276725" cy="80803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1247" name="Object 15"/>
          <p:cNvGraphicFramePr>
            <a:graphicFrameLocks noChangeAspect="1"/>
          </p:cNvGraphicFramePr>
          <p:nvPr/>
        </p:nvGraphicFramePr>
        <p:xfrm>
          <a:off x="5000625" y="4357688"/>
          <a:ext cx="3600450" cy="923925"/>
        </p:xfrm>
        <a:graphic>
          <a:graphicData uri="http://schemas.openxmlformats.org/presentationml/2006/ole">
            <mc:AlternateContent xmlns:mc="http://schemas.openxmlformats.org/markup-compatibility/2006">
              <mc:Choice xmlns:v="urn:schemas-microsoft-com:vml" Requires="v">
                <p:oleObj spid="_x0000_s106511" name="公式" r:id="rId15" imgW="1384200" imgH="380880" progId="Equation.3">
                  <p:embed/>
                </p:oleObj>
              </mc:Choice>
              <mc:Fallback>
                <p:oleObj name="公式" r:id="rId15" imgW="1384200" imgH="380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0625" y="4357688"/>
                        <a:ext cx="3600450" cy="9239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098458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1238"/>
                                        </p:tgtEl>
                                        <p:attrNameLst>
                                          <p:attrName>style.visibility</p:attrName>
                                        </p:attrNameLst>
                                      </p:cBhvr>
                                      <p:to>
                                        <p:strVal val="visible"/>
                                      </p:to>
                                    </p:set>
                                    <p:animEffect transition="in" filter="box(in)">
                                      <p:cBhvr>
                                        <p:cTn id="7" dur="500"/>
                                        <p:tgtEl>
                                          <p:spTgt spid="3512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51239"/>
                                        </p:tgtEl>
                                        <p:attrNameLst>
                                          <p:attrName>style.visibility</p:attrName>
                                        </p:attrNameLst>
                                      </p:cBhvr>
                                      <p:to>
                                        <p:strVal val="visible"/>
                                      </p:to>
                                    </p:set>
                                    <p:animEffect transition="in" filter="box(in)">
                                      <p:cBhvr>
                                        <p:cTn id="12" dur="500"/>
                                        <p:tgtEl>
                                          <p:spTgt spid="35123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51240"/>
                                        </p:tgtEl>
                                        <p:attrNameLst>
                                          <p:attrName>style.visibility</p:attrName>
                                        </p:attrNameLst>
                                      </p:cBhvr>
                                      <p:to>
                                        <p:strVal val="visible"/>
                                      </p:to>
                                    </p:set>
                                    <p:animEffect transition="in" filter="box(in)">
                                      <p:cBhvr>
                                        <p:cTn id="15" dur="500"/>
                                        <p:tgtEl>
                                          <p:spTgt spid="351240"/>
                                        </p:tgtEl>
                                      </p:cBhvr>
                                    </p:animEffect>
                                  </p:childTnLst>
                                </p:cTn>
                              </p:par>
                              <p:par>
                                <p:cTn id="16" presetID="4" presetClass="entr" presetSubtype="16" fill="hold" nodeType="withEffect">
                                  <p:stCondLst>
                                    <p:cond delay="0"/>
                                  </p:stCondLst>
                                  <p:childTnLst>
                                    <p:set>
                                      <p:cBhvr>
                                        <p:cTn id="17" dur="1" fill="hold">
                                          <p:stCondLst>
                                            <p:cond delay="0"/>
                                          </p:stCondLst>
                                        </p:cTn>
                                        <p:tgtEl>
                                          <p:spTgt spid="351241"/>
                                        </p:tgtEl>
                                        <p:attrNameLst>
                                          <p:attrName>style.visibility</p:attrName>
                                        </p:attrNameLst>
                                      </p:cBhvr>
                                      <p:to>
                                        <p:strVal val="visible"/>
                                      </p:to>
                                    </p:set>
                                    <p:animEffect transition="in" filter="box(in)">
                                      <p:cBhvr>
                                        <p:cTn id="18" dur="500"/>
                                        <p:tgtEl>
                                          <p:spTgt spid="35124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51242"/>
                                        </p:tgtEl>
                                        <p:attrNameLst>
                                          <p:attrName>style.visibility</p:attrName>
                                        </p:attrNameLst>
                                      </p:cBhvr>
                                      <p:to>
                                        <p:strVal val="visible"/>
                                      </p:to>
                                    </p:set>
                                    <p:animEffect transition="in" filter="box(in)">
                                      <p:cBhvr>
                                        <p:cTn id="23" dur="500"/>
                                        <p:tgtEl>
                                          <p:spTgt spid="35124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351243"/>
                                        </p:tgtEl>
                                        <p:attrNameLst>
                                          <p:attrName>style.visibility</p:attrName>
                                        </p:attrNameLst>
                                      </p:cBhvr>
                                      <p:to>
                                        <p:strVal val="visible"/>
                                      </p:to>
                                    </p:set>
                                    <p:animEffect transition="in" filter="box(in)">
                                      <p:cBhvr>
                                        <p:cTn id="28" dur="500"/>
                                        <p:tgtEl>
                                          <p:spTgt spid="35124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351244"/>
                                        </p:tgtEl>
                                        <p:attrNameLst>
                                          <p:attrName>style.visibility</p:attrName>
                                        </p:attrNameLst>
                                      </p:cBhvr>
                                      <p:to>
                                        <p:strVal val="visible"/>
                                      </p:to>
                                    </p:set>
                                    <p:animEffect transition="in" filter="checkerboard(across)">
                                      <p:cBhvr>
                                        <p:cTn id="33" dur="500"/>
                                        <p:tgtEl>
                                          <p:spTgt spid="35124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351245"/>
                                        </p:tgtEl>
                                        <p:attrNameLst>
                                          <p:attrName>style.visibility</p:attrName>
                                        </p:attrNameLst>
                                      </p:cBhvr>
                                      <p:to>
                                        <p:strVal val="visible"/>
                                      </p:to>
                                    </p:set>
                                    <p:animEffect transition="in" filter="box(in)">
                                      <p:cBhvr>
                                        <p:cTn id="38" dur="500"/>
                                        <p:tgtEl>
                                          <p:spTgt spid="35124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0" presetClass="entr" presetSubtype="0" decel="100000" fill="hold" nodeType="clickEffect">
                                  <p:stCondLst>
                                    <p:cond delay="0"/>
                                  </p:stCondLst>
                                  <p:childTnLst>
                                    <p:set>
                                      <p:cBhvr>
                                        <p:cTn id="42" dur="1" fill="hold">
                                          <p:stCondLst>
                                            <p:cond delay="0"/>
                                          </p:stCondLst>
                                        </p:cTn>
                                        <p:tgtEl>
                                          <p:spTgt spid="351246"/>
                                        </p:tgtEl>
                                        <p:attrNameLst>
                                          <p:attrName>style.visibility</p:attrName>
                                        </p:attrNameLst>
                                      </p:cBhvr>
                                      <p:to>
                                        <p:strVal val="visible"/>
                                      </p:to>
                                    </p:set>
                                    <p:anim calcmode="lin" valueType="num">
                                      <p:cBhvr>
                                        <p:cTn id="43" dur="500" fill="hold"/>
                                        <p:tgtEl>
                                          <p:spTgt spid="351246"/>
                                        </p:tgtEl>
                                        <p:attrNameLst>
                                          <p:attrName>ppt_w</p:attrName>
                                        </p:attrNameLst>
                                      </p:cBhvr>
                                      <p:tavLst>
                                        <p:tav tm="0">
                                          <p:val>
                                            <p:strVal val="#ppt_w+.3"/>
                                          </p:val>
                                        </p:tav>
                                        <p:tav tm="100000">
                                          <p:val>
                                            <p:strVal val="#ppt_w"/>
                                          </p:val>
                                        </p:tav>
                                      </p:tavLst>
                                    </p:anim>
                                    <p:anim calcmode="lin" valueType="num">
                                      <p:cBhvr>
                                        <p:cTn id="44" dur="500" fill="hold"/>
                                        <p:tgtEl>
                                          <p:spTgt spid="351246"/>
                                        </p:tgtEl>
                                        <p:attrNameLst>
                                          <p:attrName>ppt_h</p:attrName>
                                        </p:attrNameLst>
                                      </p:cBhvr>
                                      <p:tavLst>
                                        <p:tav tm="0">
                                          <p:val>
                                            <p:strVal val="#ppt_h"/>
                                          </p:val>
                                        </p:tav>
                                        <p:tav tm="100000">
                                          <p:val>
                                            <p:strVal val="#ppt_h"/>
                                          </p:val>
                                        </p:tav>
                                      </p:tavLst>
                                    </p:anim>
                                    <p:animEffect transition="in" filter="fade">
                                      <p:cBhvr>
                                        <p:cTn id="45" dur="500"/>
                                        <p:tgtEl>
                                          <p:spTgt spid="35124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nodeType="clickEffect">
                                  <p:stCondLst>
                                    <p:cond delay="0"/>
                                  </p:stCondLst>
                                  <p:childTnLst>
                                    <p:set>
                                      <p:cBhvr>
                                        <p:cTn id="49" dur="1" fill="hold">
                                          <p:stCondLst>
                                            <p:cond delay="0"/>
                                          </p:stCondLst>
                                        </p:cTn>
                                        <p:tgtEl>
                                          <p:spTgt spid="351247"/>
                                        </p:tgtEl>
                                        <p:attrNameLst>
                                          <p:attrName>style.visibility</p:attrName>
                                        </p:attrNameLst>
                                      </p:cBhvr>
                                      <p:to>
                                        <p:strVal val="visible"/>
                                      </p:to>
                                    </p:set>
                                    <p:animEffect transition="in" filter="checkerboard(across)">
                                      <p:cBhvr>
                                        <p:cTn id="50" dur="500"/>
                                        <p:tgtEl>
                                          <p:spTgt spid="351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8" grpId="0"/>
      <p:bldP spid="351240" grpId="0"/>
      <p:bldP spid="35124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ags/tag2.xml><?xml version="1.0" encoding="utf-8"?>
<p:tagLst xmlns:a="http://schemas.openxmlformats.org/drawingml/2006/main" xmlns:r="http://schemas.openxmlformats.org/officeDocument/2006/relationships" xmlns:p="http://schemas.openxmlformats.org/presentationml/2006/main">
  <p:tag name="TIMING" val="|0.4"/>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隶书"/>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charset="0"/>
            <a:ea typeface="仿宋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charset="0"/>
            <a:ea typeface="仿宋_GB2312"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charset="0"/>
            <a:ea typeface="仿宋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charset="0"/>
            <a:ea typeface="仿宋_GB2312" pitchFamily="49"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4551</TotalTime>
  <Words>5715</Words>
  <Application>Microsoft Office PowerPoint</Application>
  <PresentationFormat>全屏显示(4:3)</PresentationFormat>
  <Paragraphs>479</Paragraphs>
  <Slides>110</Slides>
  <Notes>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4</vt:i4>
      </vt:variant>
      <vt:variant>
        <vt:lpstr>幻灯片标题</vt:lpstr>
      </vt:variant>
      <vt:variant>
        <vt:i4>110</vt:i4>
      </vt:variant>
    </vt:vector>
  </HeadingPairs>
  <TitlesOfParts>
    <vt:vector size="130" baseType="lpstr">
      <vt:lpstr>华文彩云</vt:lpstr>
      <vt:lpstr>宋体</vt:lpstr>
      <vt:lpstr>华文中宋</vt:lpstr>
      <vt:lpstr>Times New Roman</vt:lpstr>
      <vt:lpstr>黑体</vt:lpstr>
      <vt:lpstr>Wingdings</vt:lpstr>
      <vt:lpstr>Arial</vt:lpstr>
      <vt:lpstr>仿宋_GB2312</vt:lpstr>
      <vt:lpstr>仿宋</vt:lpstr>
      <vt:lpstr>Symbol</vt:lpstr>
      <vt:lpstr>楷体</vt:lpstr>
      <vt:lpstr>MT Extra</vt:lpstr>
      <vt:lpstr>华文楷体</vt:lpstr>
      <vt:lpstr>隶书</vt:lpstr>
      <vt:lpstr>自定义设计方案</vt:lpstr>
      <vt:lpstr>空演示文稿</vt:lpstr>
      <vt:lpstr>VISIO</vt:lpstr>
      <vt:lpstr>Equation</vt:lpstr>
      <vt:lpstr>公式</vt:lpstr>
      <vt:lpstr>BMP 图像</vt:lpstr>
      <vt:lpstr>PowerPoint 演示文稿</vt:lpstr>
      <vt:lpstr>PowerPoint 演示文稿</vt:lpstr>
      <vt:lpstr>第一节 光腔理论的一般问题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共轴球面腔的稳定性条件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开腔模式的物理概念 和衍射理论分析方法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平行平面腔模的迭代解法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第五节  方形镜共焦腔    的自再现模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葛文凯</cp:lastModifiedBy>
  <cp:revision>679</cp:revision>
  <dcterms:created xsi:type="dcterms:W3CDTF">2006-11-06T22:45:15Z</dcterms:created>
  <dcterms:modified xsi:type="dcterms:W3CDTF">2018-03-15T05:21:57Z</dcterms:modified>
</cp:coreProperties>
</file>